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301" r:id="rId2"/>
    <p:sldId id="302" r:id="rId3"/>
    <p:sldId id="303" r:id="rId4"/>
    <p:sldId id="608" r:id="rId5"/>
    <p:sldId id="698" r:id="rId6"/>
    <p:sldId id="695" r:id="rId7"/>
    <p:sldId id="621" r:id="rId8"/>
    <p:sldId id="622" r:id="rId9"/>
    <p:sldId id="623" r:id="rId10"/>
    <p:sldId id="624" r:id="rId11"/>
    <p:sldId id="625" r:id="rId12"/>
    <p:sldId id="626" r:id="rId13"/>
    <p:sldId id="627" r:id="rId14"/>
    <p:sldId id="628" r:id="rId15"/>
    <p:sldId id="629" r:id="rId16"/>
    <p:sldId id="630" r:id="rId17"/>
    <p:sldId id="631" r:id="rId18"/>
    <p:sldId id="632" r:id="rId19"/>
    <p:sldId id="633" r:id="rId20"/>
    <p:sldId id="634" r:id="rId21"/>
    <p:sldId id="635" r:id="rId22"/>
    <p:sldId id="636" r:id="rId23"/>
    <p:sldId id="637" r:id="rId24"/>
    <p:sldId id="572" r:id="rId25"/>
    <p:sldId id="573" r:id="rId26"/>
    <p:sldId id="574" r:id="rId27"/>
    <p:sldId id="638" r:id="rId28"/>
    <p:sldId id="639" r:id="rId29"/>
    <p:sldId id="640" r:id="rId30"/>
    <p:sldId id="641" r:id="rId31"/>
    <p:sldId id="642" r:id="rId32"/>
    <p:sldId id="643" r:id="rId33"/>
    <p:sldId id="644" r:id="rId34"/>
    <p:sldId id="645" r:id="rId35"/>
    <p:sldId id="646" r:id="rId36"/>
    <p:sldId id="647" r:id="rId37"/>
    <p:sldId id="648" r:id="rId38"/>
    <p:sldId id="649" r:id="rId39"/>
    <p:sldId id="650" r:id="rId40"/>
    <p:sldId id="651" r:id="rId41"/>
    <p:sldId id="652" r:id="rId42"/>
    <p:sldId id="653" r:id="rId43"/>
    <p:sldId id="654" r:id="rId44"/>
    <p:sldId id="655" r:id="rId45"/>
    <p:sldId id="696" r:id="rId46"/>
    <p:sldId id="697" r:id="rId47"/>
    <p:sldId id="656" r:id="rId48"/>
    <p:sldId id="657" r:id="rId49"/>
    <p:sldId id="658" r:id="rId50"/>
    <p:sldId id="659" r:id="rId51"/>
    <p:sldId id="660" r:id="rId52"/>
    <p:sldId id="661" r:id="rId53"/>
    <p:sldId id="665" r:id="rId54"/>
    <p:sldId id="666" r:id="rId55"/>
    <p:sldId id="667" r:id="rId56"/>
    <p:sldId id="668" r:id="rId57"/>
    <p:sldId id="669" r:id="rId58"/>
    <p:sldId id="670" r:id="rId59"/>
    <p:sldId id="674" r:id="rId60"/>
    <p:sldId id="675" r:id="rId61"/>
    <p:sldId id="676" r:id="rId62"/>
    <p:sldId id="671" r:id="rId63"/>
    <p:sldId id="672" r:id="rId64"/>
    <p:sldId id="673" r:id="rId65"/>
    <p:sldId id="683" r:id="rId66"/>
    <p:sldId id="677" r:id="rId67"/>
    <p:sldId id="678" r:id="rId68"/>
    <p:sldId id="679" r:id="rId69"/>
    <p:sldId id="689" r:id="rId70"/>
    <p:sldId id="690" r:id="rId71"/>
    <p:sldId id="691" r:id="rId72"/>
    <p:sldId id="684" r:id="rId73"/>
    <p:sldId id="575" r:id="rId74"/>
    <p:sldId id="576" r:id="rId75"/>
    <p:sldId id="577" r:id="rId76"/>
    <p:sldId id="563" r:id="rId77"/>
    <p:sldId id="564" r:id="rId78"/>
    <p:sldId id="565" r:id="rId79"/>
    <p:sldId id="688" r:id="rId80"/>
    <p:sldId id="692" r:id="rId81"/>
    <p:sldId id="693" r:id="rId82"/>
    <p:sldId id="694" r:id="rId83"/>
    <p:sldId id="566" r:id="rId84"/>
    <p:sldId id="567" r:id="rId85"/>
    <p:sldId id="568" r:id="rId86"/>
    <p:sldId id="569" r:id="rId87"/>
    <p:sldId id="570" r:id="rId88"/>
    <p:sldId id="571" r:id="rId89"/>
  </p:sldIdLst>
  <p:sldSz cx="9144000" cy="6858000" type="screen4x3"/>
  <p:notesSz cx="6858000" cy="9144000"/>
  <p:custDataLst>
    <p:tags r:id="rId9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 slides" id="{7B45F14A-1BE0-4F90-BA75-C366501E3FF3}">
          <p14:sldIdLst>
            <p14:sldId id="301"/>
            <p14:sldId id="302"/>
            <p14:sldId id="303"/>
            <p14:sldId id="608"/>
            <p14:sldId id="698"/>
            <p14:sldId id="695"/>
          </p14:sldIdLst>
        </p14:section>
        <p14:section name="CRC Adjuvant" id="{6D3372DE-DFC3-4E5B-AD29-211B3E3E6E41}">
          <p14:sldIdLst>
            <p14:sldId id="621"/>
            <p14:sldId id="622"/>
            <p14:sldId id="623"/>
            <p14:sldId id="624"/>
            <p14:sldId id="625"/>
            <p14:sldId id="626"/>
            <p14:sldId id="627"/>
            <p14:sldId id="628"/>
            <p14:sldId id="629"/>
            <p14:sldId id="630"/>
            <p14:sldId id="631"/>
            <p14:sldId id="632"/>
            <p14:sldId id="633"/>
            <p14:sldId id="634"/>
            <p14:sldId id="635"/>
            <p14:sldId id="636"/>
          </p14:sldIdLst>
        </p14:section>
        <p14:section name="CRC Liver mets" id="{9476A61F-1141-4D76-8152-0B9E4B7BC1AC}">
          <p14:sldIdLst>
            <p14:sldId id="637"/>
            <p14:sldId id="572"/>
            <p14:sldId id="573"/>
            <p14:sldId id="574"/>
          </p14:sldIdLst>
        </p14:section>
        <p14:section name="CRC 1L" id="{3BA3C102-139B-4842-9FD4-B6522F5FDCDE}">
          <p14:sldIdLst>
            <p14:sldId id="638"/>
            <p14:sldId id="639"/>
            <p14:sldId id="640"/>
            <p14:sldId id="641"/>
          </p14:sldIdLst>
        </p14:section>
        <p14:section name="CRC 2L" id="{5AF83B5F-7568-4032-AD24-3CD539D56BE7}">
          <p14:sldIdLst>
            <p14:sldId id="642"/>
            <p14:sldId id="643"/>
            <p14:sldId id="644"/>
            <p14:sldId id="645"/>
            <p14:sldId id="646"/>
            <p14:sldId id="647"/>
            <p14:sldId id="648"/>
            <p14:sldId id="649"/>
            <p14:sldId id="650"/>
            <p14:sldId id="651"/>
          </p14:sldIdLst>
        </p14:section>
        <p14:section name="CRC Biomarker" id="{780C356F-68DD-4000-AEA8-52049D40A6A0}">
          <p14:sldIdLst>
            <p14:sldId id="652"/>
            <p14:sldId id="653"/>
            <p14:sldId id="654"/>
            <p14:sldId id="655"/>
            <p14:sldId id="696"/>
            <p14:sldId id="697"/>
            <p14:sldId id="656"/>
            <p14:sldId id="657"/>
            <p14:sldId id="658"/>
            <p14:sldId id="659"/>
            <p14:sldId id="660"/>
            <p14:sldId id="661"/>
            <p14:sldId id="665"/>
            <p14:sldId id="666"/>
            <p14:sldId id="667"/>
            <p14:sldId id="668"/>
            <p14:sldId id="669"/>
            <p14:sldId id="670"/>
            <p14:sldId id="674"/>
            <p14:sldId id="675"/>
            <p14:sldId id="676"/>
            <p14:sldId id="671"/>
            <p14:sldId id="672"/>
            <p14:sldId id="673"/>
          </p14:sldIdLst>
        </p14:section>
        <p14:section name="CRC Endoscopy + surgery" id="{8B4A365F-7D52-4B73-8918-90BA38006D3E}">
          <p14:sldIdLst>
            <p14:sldId id="683"/>
            <p14:sldId id="677"/>
            <p14:sldId id="678"/>
            <p14:sldId id="679"/>
            <p14:sldId id="689"/>
            <p14:sldId id="690"/>
            <p14:sldId id="691"/>
          </p14:sldIdLst>
        </p14:section>
        <p14:section name="CRC Rectal" id="{8474F3A5-DA16-4845-ACBB-57C5F3CE62AF}">
          <p14:sldIdLst>
            <p14:sldId id="684"/>
            <p14:sldId id="575"/>
            <p14:sldId id="576"/>
            <p14:sldId id="577"/>
            <p14:sldId id="563"/>
            <p14:sldId id="564"/>
            <p14:sldId id="565"/>
          </p14:sldIdLst>
        </p14:section>
        <p14:section name="Anal cancer" id="{B7995890-B257-4E2A-ADC0-D7F961F18F00}">
          <p14:sldIdLst>
            <p14:sldId id="688"/>
            <p14:sldId id="692"/>
            <p14:sldId id="693"/>
            <p14:sldId id="694"/>
            <p14:sldId id="566"/>
            <p14:sldId id="567"/>
            <p14:sldId id="568"/>
            <p14:sldId id="569"/>
            <p14:sldId id="570"/>
            <p14:sldId id="571"/>
          </p14:sldIdLst>
        </p14:section>
      </p14:sectionLst>
    </p:ext>
    <p:ext uri="{EFAFB233-063F-42B5-8137-9DF3F51BA10A}">
      <p15:sldGuideLst xmlns:p15="http://schemas.microsoft.com/office/powerpoint/2012/main" xmlns="">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O'Connor, Roisin, Springer" initials="OR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C1C1C"/>
    <a:srgbClr val="D3D3D3"/>
    <a:srgbClr val="C0C0C0"/>
    <a:srgbClr val="E4E4E4"/>
    <a:srgbClr val="080808"/>
    <a:srgbClr val="00FF00"/>
    <a:srgbClr val="000000"/>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4660"/>
  </p:normalViewPr>
  <p:slideViewPr>
    <p:cSldViewPr snapToGrid="0" showGuides="1">
      <p:cViewPr varScale="1">
        <p:scale>
          <a:sx n="70" d="100"/>
          <a:sy n="70" d="100"/>
        </p:scale>
        <p:origin x="-1638" y="-96"/>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61732290021399E-2"/>
          <c:y val="5.66905851580932E-2"/>
          <c:w val="0.89089041779978095"/>
          <c:h val="0.80803913403176097"/>
        </c:manualLayout>
      </c:layout>
      <c:barChart>
        <c:barDir val="col"/>
        <c:grouping val="clustered"/>
        <c:varyColors val="0"/>
        <c:ser>
          <c:idx val="0"/>
          <c:order val="0"/>
          <c:tx>
            <c:strRef>
              <c:f>Sheet1!$B$1</c:f>
              <c:strCache>
                <c:ptCount val="1"/>
                <c:pt idx="0">
                  <c:v>TNM</c:v>
                </c:pt>
              </c:strCache>
            </c:strRef>
          </c:tx>
          <c:spPr>
            <a:solidFill>
              <a:srgbClr val="043882"/>
            </a:solidFill>
          </c:spPr>
          <c:invertIfNegative val="0"/>
          <c:cat>
            <c:strRef>
              <c:f>Sheet1!$A$2:$A$6</c:f>
              <c:strCache>
                <c:ptCount val="5"/>
                <c:pt idx="0">
                  <c:v>Training</c:v>
                </c:pt>
                <c:pt idx="1">
                  <c:v>Val 1</c:v>
                </c:pt>
                <c:pt idx="2">
                  <c:v>Val 2</c:v>
                </c:pt>
                <c:pt idx="3">
                  <c:v>Val 3</c:v>
                </c:pt>
                <c:pt idx="4">
                  <c:v>Val 4</c:v>
                </c:pt>
              </c:strCache>
            </c:strRef>
          </c:cat>
          <c:val>
            <c:numRef>
              <c:f>Sheet1!$B$2:$B$6</c:f>
              <c:numCache>
                <c:formatCode>General</c:formatCode>
                <c:ptCount val="5"/>
                <c:pt idx="0">
                  <c:v>0.66</c:v>
                </c:pt>
                <c:pt idx="1">
                  <c:v>0.63</c:v>
                </c:pt>
                <c:pt idx="2">
                  <c:v>0.64</c:v>
                </c:pt>
                <c:pt idx="3">
                  <c:v>0.59</c:v>
                </c:pt>
                <c:pt idx="4">
                  <c:v>0.57999999999999996</c:v>
                </c:pt>
              </c:numCache>
            </c:numRef>
          </c:val>
        </c:ser>
        <c:ser>
          <c:idx val="1"/>
          <c:order val="1"/>
          <c:tx>
            <c:strRef>
              <c:f>Sheet1!$C$1</c:f>
              <c:strCache>
                <c:ptCount val="1"/>
                <c:pt idx="0">
                  <c:v>TNM mol</c:v>
                </c:pt>
              </c:strCache>
            </c:strRef>
          </c:tx>
          <c:spPr>
            <a:solidFill>
              <a:srgbClr val="B2C0EC"/>
            </a:solidFill>
          </c:spPr>
          <c:invertIfNegative val="0"/>
          <c:cat>
            <c:strRef>
              <c:f>Sheet1!$A$2:$A$6</c:f>
              <c:strCache>
                <c:ptCount val="5"/>
                <c:pt idx="0">
                  <c:v>Training</c:v>
                </c:pt>
                <c:pt idx="1">
                  <c:v>Val 1</c:v>
                </c:pt>
                <c:pt idx="2">
                  <c:v>Val 2</c:v>
                </c:pt>
                <c:pt idx="3">
                  <c:v>Val 3</c:v>
                </c:pt>
                <c:pt idx="4">
                  <c:v>Val 4</c:v>
                </c:pt>
              </c:strCache>
            </c:strRef>
          </c:cat>
          <c:val>
            <c:numRef>
              <c:f>Sheet1!$C$2:$C$6</c:f>
              <c:numCache>
                <c:formatCode>General</c:formatCode>
                <c:ptCount val="5"/>
                <c:pt idx="0">
                  <c:v>0.69</c:v>
                </c:pt>
                <c:pt idx="1">
                  <c:v>0.67</c:v>
                </c:pt>
                <c:pt idx="2">
                  <c:v>0.67</c:v>
                </c:pt>
                <c:pt idx="3">
                  <c:v>0.63</c:v>
                </c:pt>
                <c:pt idx="4">
                  <c:v>0.59</c:v>
                </c:pt>
              </c:numCache>
            </c:numRef>
          </c:val>
        </c:ser>
        <c:ser>
          <c:idx val="2"/>
          <c:order val="2"/>
          <c:tx>
            <c:strRef>
              <c:f>Sheet1!$D$1</c:f>
              <c:strCache>
                <c:ptCount val="1"/>
                <c:pt idx="0">
                  <c:v>TNM clin/path</c:v>
                </c:pt>
              </c:strCache>
            </c:strRef>
          </c:tx>
          <c:spPr>
            <a:solidFill>
              <a:srgbClr val="E75C00"/>
            </a:solidFill>
          </c:spPr>
          <c:invertIfNegative val="0"/>
          <c:cat>
            <c:strRef>
              <c:f>Sheet1!$A$2:$A$6</c:f>
              <c:strCache>
                <c:ptCount val="5"/>
                <c:pt idx="0">
                  <c:v>Training</c:v>
                </c:pt>
                <c:pt idx="1">
                  <c:v>Val 1</c:v>
                </c:pt>
                <c:pt idx="2">
                  <c:v>Val 2</c:v>
                </c:pt>
                <c:pt idx="3">
                  <c:v>Val 3</c:v>
                </c:pt>
                <c:pt idx="4">
                  <c:v>Val 4</c:v>
                </c:pt>
              </c:strCache>
            </c:strRef>
          </c:cat>
          <c:val>
            <c:numRef>
              <c:f>Sheet1!$D$2:$D$6</c:f>
              <c:numCache>
                <c:formatCode>General</c:formatCode>
                <c:ptCount val="5"/>
                <c:pt idx="0">
                  <c:v>0.72</c:v>
                </c:pt>
                <c:pt idx="1">
                  <c:v>0.7</c:v>
                </c:pt>
                <c:pt idx="2">
                  <c:v>0.71</c:v>
                </c:pt>
                <c:pt idx="3">
                  <c:v>0</c:v>
                </c:pt>
                <c:pt idx="4">
                  <c:v>0.62</c:v>
                </c:pt>
              </c:numCache>
            </c:numRef>
          </c:val>
        </c:ser>
        <c:ser>
          <c:idx val="3"/>
          <c:order val="3"/>
          <c:tx>
            <c:strRef>
              <c:f>Sheet1!$E$1</c:f>
              <c:strCache>
                <c:ptCount val="1"/>
                <c:pt idx="0">
                  <c:v>TNM clin/path mol</c:v>
                </c:pt>
              </c:strCache>
            </c:strRef>
          </c:tx>
          <c:spPr>
            <a:solidFill>
              <a:srgbClr val="4D4D4D"/>
            </a:solidFill>
          </c:spPr>
          <c:invertIfNegative val="0"/>
          <c:cat>
            <c:strRef>
              <c:f>Sheet1!$A$2:$A$6</c:f>
              <c:strCache>
                <c:ptCount val="5"/>
                <c:pt idx="0">
                  <c:v>Training</c:v>
                </c:pt>
                <c:pt idx="1">
                  <c:v>Val 1</c:v>
                </c:pt>
                <c:pt idx="2">
                  <c:v>Val 2</c:v>
                </c:pt>
                <c:pt idx="3">
                  <c:v>Val 3</c:v>
                </c:pt>
                <c:pt idx="4">
                  <c:v>Val 4</c:v>
                </c:pt>
              </c:strCache>
            </c:strRef>
          </c:cat>
          <c:val>
            <c:numRef>
              <c:f>Sheet1!$E$2:$E$6</c:f>
              <c:numCache>
                <c:formatCode>General</c:formatCode>
                <c:ptCount val="5"/>
                <c:pt idx="0">
                  <c:v>0.74</c:v>
                </c:pt>
                <c:pt idx="1">
                  <c:v>0.71</c:v>
                </c:pt>
                <c:pt idx="2">
                  <c:v>0.72</c:v>
                </c:pt>
                <c:pt idx="3">
                  <c:v>0</c:v>
                </c:pt>
                <c:pt idx="4">
                  <c:v>0.63</c:v>
                </c:pt>
              </c:numCache>
            </c:numRef>
          </c:val>
        </c:ser>
        <c:dLbls>
          <c:showLegendKey val="0"/>
          <c:showVal val="0"/>
          <c:showCatName val="0"/>
          <c:showSerName val="0"/>
          <c:showPercent val="0"/>
          <c:showBubbleSize val="0"/>
        </c:dLbls>
        <c:gapWidth val="150"/>
        <c:axId val="188505088"/>
        <c:axId val="188531456"/>
      </c:barChart>
      <c:catAx>
        <c:axId val="188505088"/>
        <c:scaling>
          <c:orientation val="minMax"/>
        </c:scaling>
        <c:delete val="0"/>
        <c:axPos val="b"/>
        <c:majorTickMark val="out"/>
        <c:minorTickMark val="none"/>
        <c:tickLblPos val="nextTo"/>
        <c:crossAx val="188531456"/>
        <c:crosses val="autoZero"/>
        <c:auto val="1"/>
        <c:lblAlgn val="ctr"/>
        <c:lblOffset val="100"/>
        <c:noMultiLvlLbl val="0"/>
      </c:catAx>
      <c:valAx>
        <c:axId val="188531456"/>
        <c:scaling>
          <c:orientation val="minMax"/>
          <c:max val="0.76"/>
          <c:min val="0.52"/>
        </c:scaling>
        <c:delete val="0"/>
        <c:axPos val="l"/>
        <c:numFmt formatCode="#,##0.00" sourceLinked="0"/>
        <c:majorTickMark val="out"/>
        <c:minorTickMark val="none"/>
        <c:tickLblPos val="nextTo"/>
        <c:crossAx val="188505088"/>
        <c:crosses val="autoZero"/>
        <c:crossBetween val="between"/>
        <c:majorUnit val="0.04"/>
      </c:valAx>
    </c:plotArea>
    <c:legend>
      <c:legendPos val="r"/>
      <c:layout>
        <c:manualLayout>
          <c:xMode val="edge"/>
          <c:yMode val="edge"/>
          <c:x val="0.73003845628630304"/>
          <c:y val="7.1206723175959705E-2"/>
          <c:w val="0.22747053200630199"/>
          <c:h val="0.38000596105259898"/>
        </c:manualLayout>
      </c:layout>
      <c:overlay val="0"/>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17898"/>
          <a:stretch/>
        </p:blipFill>
        <p:spPr>
          <a:xfrm>
            <a:off x="0" y="1481983"/>
            <a:ext cx="9144000" cy="453781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82544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bg1"/>
                </a:solidFill>
                <a:effectLst/>
                <a:uLnTx/>
                <a:uFillTx/>
                <a:latin typeface="Arial"/>
                <a:ea typeface="+mn-ea"/>
                <a:cs typeface="Arial"/>
              </a:rPr>
              <a:t>2016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bg1"/>
                </a:solidFill>
                <a:effectLst/>
                <a:latin typeface="Arial"/>
                <a:ea typeface="+mn-ea"/>
                <a:cs typeface="Arial"/>
              </a:rPr>
              <a:t>3–7 </a:t>
            </a:r>
            <a:r>
              <a:rPr lang="en-US" sz="2000" b="0" kern="1200" dirty="0">
                <a:solidFill>
                  <a:schemeClr val="bg1"/>
                </a:solidFill>
                <a:effectLst/>
                <a:latin typeface="Arial"/>
                <a:ea typeface="+mn-ea"/>
                <a:cs typeface="Arial"/>
              </a:rPr>
              <a:t>June 2016 | </a:t>
            </a:r>
            <a:r>
              <a:rPr lang="en-US" sz="2000" b="0" kern="1200" baseline="0" dirty="0">
                <a:solidFill>
                  <a:schemeClr val="bg1"/>
                </a:solidFill>
                <a:effectLst/>
                <a:latin typeface="Arial"/>
                <a:ea typeface="+mn-ea"/>
                <a:cs typeface="Arial"/>
              </a:rPr>
              <a:t>Chicago, USA</a:t>
            </a:r>
            <a:endParaRPr lang="en-US" sz="2000" b="0" kern="1200" dirty="0">
              <a:solidFill>
                <a:schemeClr val="bg1"/>
              </a:solidFill>
              <a:effectLst/>
              <a:latin typeface="Arial"/>
              <a:ea typeface="+mn-ea"/>
              <a:cs typeface="Arial"/>
            </a:endParaRPr>
          </a:p>
        </p:txBody>
      </p:sp>
    </p:spTree>
    <p:extLst>
      <p:ext uri="{BB962C8B-B14F-4D97-AF65-F5344CB8AC3E}">
        <p14:creationId xmlns:p14="http://schemas.microsoft.com/office/powerpoint/2010/main" val="318433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2050" b="17945"/>
          <a:stretch/>
        </p:blipFill>
        <p:spPr>
          <a:xfrm>
            <a:off x="0" y="1481983"/>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2932694" y="1815921"/>
            <a:ext cx="5902614" cy="769441"/>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uLnTx/>
                <a:uFillTx/>
                <a:latin typeface="Arial"/>
                <a:ea typeface="+mn-ea"/>
                <a:cs typeface="Arial"/>
              </a:rPr>
              <a:t>2016 ASCO ANNUAL MEETING</a:t>
            </a:r>
          </a:p>
          <a:p>
            <a:pPr marL="0" marR="0" indent="0" algn="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3–7 </a:t>
            </a:r>
            <a:r>
              <a:rPr lang="en-US" sz="2000" b="0" kern="1200" dirty="0">
                <a:solidFill>
                  <a:schemeClr val="tx2"/>
                </a:solidFill>
                <a:effectLst/>
                <a:latin typeface="Arial"/>
                <a:ea typeface="+mn-ea"/>
                <a:cs typeface="Arial"/>
              </a:rPr>
              <a:t>June 2016 | </a:t>
            </a:r>
            <a:r>
              <a:rPr lang="en-US" sz="2000" b="0" kern="1200" baseline="0" dirty="0">
                <a:solidFill>
                  <a:schemeClr val="tx2"/>
                </a:solidFill>
                <a:effectLst/>
                <a:latin typeface="Arial"/>
                <a:ea typeface="+mn-ea"/>
                <a:cs typeface="Arial"/>
              </a:rPr>
              <a:t>Chicago, USA</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8973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9375" b="5311"/>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US" sz="2400" b="1" i="0" u="none" strike="noStrike" kern="0" cap="none" spc="0" normalizeH="0" baseline="0" noProof="0" dirty="0" err="1" smtClean="0">
                <a:ln>
                  <a:noFill/>
                </a:ln>
                <a:solidFill>
                  <a:srgbClr val="FFFFFF"/>
                </a:solidFill>
                <a:effectLst/>
                <a:uLnTx/>
                <a:uFillTx/>
                <a:latin typeface="Arial"/>
                <a:ea typeface="+mn-ea"/>
                <a:cs typeface="Arial"/>
              </a:rPr>
              <a:t>Congrès</a:t>
            </a:r>
            <a:r>
              <a:rPr kumimoji="0" lang="en-US" sz="2400" b="1" i="0" u="none" strike="noStrike" kern="0" cap="none" spc="0" normalizeH="0" baseline="0" noProof="0" dirty="0" smtClean="0">
                <a:ln>
                  <a:noFill/>
                </a:ln>
                <a:solidFill>
                  <a:srgbClr val="FFFFFF"/>
                </a:solidFill>
                <a:effectLst/>
                <a:uLnTx/>
                <a:uFillTx/>
                <a:latin typeface="Arial"/>
                <a:ea typeface="+mn-ea"/>
                <a:cs typeface="Arial"/>
              </a:rPr>
              <a:t> de </a:t>
            </a:r>
            <a:r>
              <a:rPr kumimoji="0" lang="en-US" sz="2400" b="1" i="0" u="none" strike="noStrike" kern="0" cap="none" spc="0" normalizeH="0" baseline="0" noProof="0" dirty="0" err="1" smtClean="0">
                <a:ln>
                  <a:noFill/>
                </a:ln>
                <a:solidFill>
                  <a:srgbClr val="FFFFFF"/>
                </a:solidFill>
                <a:effectLst/>
                <a:uLnTx/>
                <a:uFillTx/>
                <a:latin typeface="Arial"/>
                <a:ea typeface="+mn-ea"/>
                <a:cs typeface="Arial"/>
              </a:rPr>
              <a:t>l’ASCO</a:t>
            </a:r>
            <a:r>
              <a:rPr kumimoji="0" lang="en-US" sz="2400" b="1" i="0" u="none" strike="noStrike" kern="0" cap="none" spc="0" normalizeH="0" baseline="0" noProof="0" dirty="0" smtClean="0">
                <a:ln>
                  <a:noFill/>
                </a:ln>
                <a:solidFill>
                  <a:srgbClr val="FFFFFF"/>
                </a:solidFill>
                <a:effectLst/>
                <a:uLnTx/>
                <a:uFillTx/>
                <a:latin typeface="Arial"/>
                <a:ea typeface="+mn-ea"/>
                <a:cs typeface="Arial"/>
              </a:rPr>
              <a:t> 2016</a:t>
            </a:r>
            <a:endParaRPr lang="en-GB" sz="1100" dirty="0" smtClean="0">
              <a:effectLst/>
            </a:endParaRPr>
          </a:p>
          <a:p>
            <a:pPr algn="ctr"/>
            <a:r>
              <a:rPr lang="en-US" sz="2000" b="1" kern="1200" dirty="0" smtClean="0">
                <a:solidFill>
                  <a:schemeClr val="tx2"/>
                </a:solidFill>
                <a:effectLst/>
                <a:latin typeface="Arial"/>
                <a:ea typeface="+mn-ea"/>
                <a:cs typeface="Arial"/>
              </a:rPr>
              <a:t>3–7 </a:t>
            </a:r>
            <a:r>
              <a:rPr lang="en-US" sz="2000" b="1" kern="1200" dirty="0" err="1" smtClean="0">
                <a:solidFill>
                  <a:schemeClr val="tx2"/>
                </a:solidFill>
                <a:effectLst/>
                <a:latin typeface="Arial"/>
                <a:ea typeface="+mn-ea"/>
                <a:cs typeface="Arial"/>
              </a:rPr>
              <a:t>Juin</a:t>
            </a:r>
            <a:r>
              <a:rPr lang="en-US" sz="2000" b="1" kern="1200" dirty="0" smtClean="0">
                <a:solidFill>
                  <a:schemeClr val="tx2"/>
                </a:solidFill>
                <a:effectLst/>
                <a:latin typeface="Arial"/>
                <a:ea typeface="+mn-ea"/>
                <a:cs typeface="Arial"/>
              </a:rPr>
              <a:t> 2016</a:t>
            </a:r>
            <a:r>
              <a:rPr lang="en-US" sz="2000" b="1" kern="1200" baseline="0" dirty="0" smtClean="0">
                <a:solidFill>
                  <a:schemeClr val="tx2"/>
                </a:solidFill>
                <a:effectLst/>
                <a:latin typeface="Arial"/>
                <a:ea typeface="+mn-ea"/>
                <a:cs typeface="Arial"/>
              </a:rPr>
              <a:t> </a:t>
            </a:r>
            <a:r>
              <a:rPr lang="en-US" sz="2000" b="1" kern="1200" dirty="0" smtClean="0">
                <a:solidFill>
                  <a:schemeClr val="tx2"/>
                </a:solidFill>
                <a:effectLst/>
                <a:latin typeface="Arial"/>
                <a:ea typeface="+mn-ea"/>
                <a:cs typeface="Arial"/>
              </a:rPr>
              <a:t>│ </a:t>
            </a:r>
            <a:r>
              <a:rPr lang="en-US" sz="2000" kern="1200" dirty="0" smtClean="0">
                <a:solidFill>
                  <a:schemeClr val="tx2"/>
                </a:solidFill>
                <a:effectLst/>
                <a:latin typeface="Arial"/>
                <a:ea typeface="+mn-ea"/>
                <a:cs typeface="Arial"/>
              </a:rPr>
              <a:t>Chicago, </a:t>
            </a:r>
            <a:r>
              <a:rPr lang="en-US" sz="2000" kern="1200" dirty="0" err="1" smtClean="0">
                <a:solidFill>
                  <a:schemeClr val="tx2"/>
                </a:solidFill>
                <a:effectLst/>
                <a:latin typeface="Arial"/>
                <a:ea typeface="+mn-ea"/>
                <a:cs typeface="Arial"/>
              </a:rPr>
              <a:t>Etats</a:t>
            </a:r>
            <a:r>
              <a:rPr lang="en-US" sz="2000" kern="1200" dirty="0" smtClean="0">
                <a:solidFill>
                  <a:schemeClr val="tx2"/>
                </a:solidFill>
                <a:effectLst/>
                <a:latin typeface="Arial"/>
                <a:ea typeface="+mn-ea"/>
                <a:cs typeface="Arial"/>
              </a:rPr>
              <a:t> </a:t>
            </a:r>
            <a:r>
              <a:rPr lang="en-US" sz="2000" kern="1200" dirty="0" err="1" smtClean="0">
                <a:solidFill>
                  <a:schemeClr val="tx2"/>
                </a:solidFill>
                <a:effectLst/>
                <a:latin typeface="Arial"/>
                <a:ea typeface="+mn-ea"/>
                <a:cs typeface="Arial"/>
              </a:rPr>
              <a:t>Unis</a:t>
            </a:r>
            <a:endParaRPr lang="en-GB" sz="200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9111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2" r:id="rId3"/>
    <p:sldLayoutId id="2147483667" r:id="rId4"/>
    <p:sldLayoutId id="2147483656" r:id="rId5"/>
    <p:sldLayoutId id="2147483650" r:id="rId6"/>
    <p:sldLayoutId id="2147483664" r:id="rId7"/>
    <p:sldLayoutId id="2147483651" r:id="rId8"/>
    <p:sldLayoutId id="2147483652" r:id="rId9"/>
    <p:sldLayoutId id="2147483654" r:id="rId10"/>
    <p:sldLayoutId id="2147483655"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etop@etop.eu-org"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7.xml"/><Relationship Id="rId7" Type="http://schemas.openxmlformats.org/officeDocument/2006/relationships/slide" Target="slide41.xml"/><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slide" Target="slide31.xml"/><Relationship Id="rId5" Type="http://schemas.openxmlformats.org/officeDocument/2006/relationships/slide" Target="slide27.xml"/><Relationship Id="rId10" Type="http://schemas.openxmlformats.org/officeDocument/2006/relationships/slide" Target="slide79.xml"/><Relationship Id="rId4" Type="http://schemas.openxmlformats.org/officeDocument/2006/relationships/slide" Target="slide23.xml"/><Relationship Id="rId9" Type="http://schemas.openxmlformats.org/officeDocument/2006/relationships/slide" Target="slide7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abstract.asco.org/176/AbstView_176_166452.html"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abstract.asco.org/176/AbstView_176_166452.html"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778876" cy="1206500"/>
          </a:xfrm>
        </p:spPr>
        <p:txBody>
          <a:bodyPr/>
          <a:lstStyle/>
          <a:p>
            <a:r>
              <a:rPr lang="fr-FR" sz="3500" dirty="0" smtClean="0"/>
              <a:t>DIAPORAMA CANCERS DIGESTIFS 2016</a:t>
            </a:r>
            <a:r>
              <a:rPr lang="fr-FR" dirty="0" smtClean="0"/>
              <a:t/>
            </a:r>
            <a:br>
              <a:rPr lang="fr-FR" dirty="0" smtClean="0"/>
            </a:br>
            <a:r>
              <a:rPr lang="fr-FR" sz="2800" dirty="0" smtClean="0"/>
              <a:t>Sélection d’abstracts sur le Cancer Colorectal de:</a:t>
            </a:r>
            <a:endParaRPr lang="fr-FR" sz="2800" dirty="0"/>
          </a:p>
        </p:txBody>
      </p:sp>
    </p:spTree>
    <p:extLst>
      <p:ext uri="{BB962C8B-B14F-4D97-AF65-F5344CB8AC3E}">
        <p14:creationId xmlns:p14="http://schemas.microsoft.com/office/powerpoint/2010/main" val="56483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rgbClr val="043882"/>
                </a:solidFill>
              </a:rPr>
              <a:t>3500: </a:t>
            </a:r>
            <a:r>
              <a:rPr lang="fr-FR" dirty="0" smtClean="0"/>
              <a:t>Validation de l’</a:t>
            </a:r>
            <a:r>
              <a:rPr lang="fr-FR" dirty="0" err="1" smtClean="0"/>
              <a:t>Immunoscore</a:t>
            </a:r>
            <a:r>
              <a:rPr lang="fr-FR" dirty="0" smtClean="0"/>
              <a:t> (IM) comme marqueur pronostique dans le cancer du colon stade I/II/III : résultats de l’analyse d’un consortium mondial de 1 336 patients – Galon J,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600"/>
              </a:spcBef>
              <a:buNone/>
            </a:pPr>
            <a:r>
              <a:rPr lang="fr-FR" b="1" dirty="0" smtClean="0"/>
              <a:t>Conclusions</a:t>
            </a:r>
          </a:p>
          <a:p>
            <a:r>
              <a:rPr lang="fr-FR" b="1" dirty="0" smtClean="0"/>
              <a:t>Le DDR, la SSM et la SG étaient significativement plus longues chez les patients avec cancer du colon stade I–III qui avaient un IM élevé vs bas </a:t>
            </a:r>
          </a:p>
          <a:p>
            <a:pPr lvl="1"/>
            <a:r>
              <a:rPr lang="fr-FR" b="1" dirty="0" smtClean="0"/>
              <a:t>L’IM bas a permis d’identifier un sous groupe de patients à haut risque</a:t>
            </a:r>
          </a:p>
          <a:p>
            <a:r>
              <a:rPr lang="fr-FR" b="1" dirty="0" smtClean="0"/>
              <a:t>Les résultats de cette étude pourraient aboutir à l’intégration de l’IM comme nouvel élément de la classification des cancers du colon</a:t>
            </a:r>
            <a:endParaRPr lang="fr-FR" dirty="0"/>
          </a:p>
        </p:txBody>
      </p:sp>
      <p:sp>
        <p:nvSpPr>
          <p:cNvPr id="5" name="Text Placeholder 4"/>
          <p:cNvSpPr>
            <a:spLocks noGrp="1"/>
          </p:cNvSpPr>
          <p:nvPr>
            <p:ph type="body" sz="quarter" idx="11"/>
          </p:nvPr>
        </p:nvSpPr>
        <p:spPr/>
        <p:txBody>
          <a:bodyPr/>
          <a:lstStyle/>
          <a:p>
            <a:r>
              <a:rPr lang="fr-FR" dirty="0" smtClean="0"/>
              <a:t> Galon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3500</a:t>
            </a:r>
            <a:endParaRPr lang="fr-FR" dirty="0"/>
          </a:p>
        </p:txBody>
      </p:sp>
      <p:sp>
        <p:nvSpPr>
          <p:cNvPr id="8" name="TextBox 7"/>
          <p:cNvSpPr txBox="1"/>
          <p:nvPr/>
        </p:nvSpPr>
        <p:spPr>
          <a:xfrm>
            <a:off x="1247195" y="3074313"/>
            <a:ext cx="776174" cy="261610"/>
          </a:xfrm>
          <a:prstGeom prst="rect">
            <a:avLst/>
          </a:prstGeom>
          <a:noFill/>
        </p:spPr>
        <p:txBody>
          <a:bodyPr wrap="none" rtlCol="0">
            <a:spAutoFit/>
          </a:bodyPr>
          <a:lstStyle/>
          <a:p>
            <a:pPr algn="ctr"/>
            <a:r>
              <a:rPr lang="fr-FR" sz="1100" smtClean="0">
                <a:solidFill>
                  <a:srgbClr val="FFFFFF"/>
                </a:solidFill>
                <a:latin typeface="Arial"/>
                <a:cs typeface="Arial"/>
              </a:rPr>
              <a:t>p&lt;0.0001</a:t>
            </a:r>
            <a:endParaRPr lang="fr-FR" sz="1100">
              <a:solidFill>
                <a:srgbClr val="FFFFFF"/>
              </a:solidFill>
              <a:latin typeface="Arial"/>
              <a:cs typeface="Arial"/>
            </a:endParaRPr>
          </a:p>
        </p:txBody>
      </p:sp>
      <p:sp>
        <p:nvSpPr>
          <p:cNvPr id="9" name="TextBox 8"/>
          <p:cNvSpPr txBox="1"/>
          <p:nvPr/>
        </p:nvSpPr>
        <p:spPr>
          <a:xfrm>
            <a:off x="4377430" y="3074313"/>
            <a:ext cx="776174" cy="261610"/>
          </a:xfrm>
          <a:prstGeom prst="rect">
            <a:avLst/>
          </a:prstGeom>
          <a:noFill/>
        </p:spPr>
        <p:txBody>
          <a:bodyPr wrap="none" rtlCol="0">
            <a:spAutoFit/>
          </a:bodyPr>
          <a:lstStyle/>
          <a:p>
            <a:pPr algn="ctr"/>
            <a:r>
              <a:rPr lang="fr-FR" sz="1100" smtClean="0">
                <a:solidFill>
                  <a:srgbClr val="FFFFFF"/>
                </a:solidFill>
                <a:latin typeface="Arial"/>
                <a:cs typeface="Arial"/>
              </a:rPr>
              <a:t>p&lt;0.0001</a:t>
            </a:r>
            <a:endParaRPr lang="fr-FR" sz="1100">
              <a:solidFill>
                <a:srgbClr val="FFFFFF"/>
              </a:solidFill>
              <a:latin typeface="Arial"/>
              <a:cs typeface="Arial"/>
            </a:endParaRPr>
          </a:p>
        </p:txBody>
      </p:sp>
      <p:sp>
        <p:nvSpPr>
          <p:cNvPr id="10" name="TextBox 9"/>
          <p:cNvSpPr txBox="1"/>
          <p:nvPr/>
        </p:nvSpPr>
        <p:spPr>
          <a:xfrm>
            <a:off x="7425430" y="3150513"/>
            <a:ext cx="776174" cy="261610"/>
          </a:xfrm>
          <a:prstGeom prst="rect">
            <a:avLst/>
          </a:prstGeom>
          <a:noFill/>
        </p:spPr>
        <p:txBody>
          <a:bodyPr wrap="none" rtlCol="0">
            <a:spAutoFit/>
          </a:bodyPr>
          <a:lstStyle/>
          <a:p>
            <a:pPr algn="ctr"/>
            <a:r>
              <a:rPr lang="fr-FR" sz="1100" smtClean="0">
                <a:solidFill>
                  <a:srgbClr val="FFFFFF"/>
                </a:solidFill>
                <a:latin typeface="Arial"/>
                <a:cs typeface="Arial"/>
              </a:rPr>
              <a:t>p&lt;0.0001</a:t>
            </a:r>
            <a:endParaRPr lang="fr-FR" sz="1100">
              <a:solidFill>
                <a:srgbClr val="FFFFFF"/>
              </a:solidFill>
              <a:latin typeface="Arial"/>
              <a:cs typeface="Arial"/>
            </a:endParaRPr>
          </a:p>
        </p:txBody>
      </p:sp>
      <p:sp>
        <p:nvSpPr>
          <p:cNvPr id="15" name="Rectangle 14"/>
          <p:cNvSpPr/>
          <p:nvPr/>
        </p:nvSpPr>
        <p:spPr>
          <a:xfrm>
            <a:off x="2032765" y="1535668"/>
            <a:ext cx="5078471" cy="369332"/>
          </a:xfrm>
          <a:prstGeom prst="rect">
            <a:avLst/>
          </a:prstGeom>
        </p:spPr>
        <p:txBody>
          <a:bodyPr wrap="none">
            <a:spAutoFit/>
          </a:bodyPr>
          <a:lstStyle/>
          <a:p>
            <a:r>
              <a:rPr lang="fr-FR" b="1" dirty="0" smtClean="0">
                <a:solidFill>
                  <a:srgbClr val="4D4D4D"/>
                </a:solidFill>
                <a:latin typeface="Arial"/>
                <a:cs typeface="Arial"/>
              </a:rPr>
              <a:t>Population globale: IM bas vs élevé (n=2667)</a:t>
            </a:r>
            <a:endParaRPr lang="fr-FR" b="1" dirty="0">
              <a:solidFill>
                <a:srgbClr val="4D4D4D"/>
              </a:solidFill>
              <a:latin typeface="Arial"/>
              <a:cs typeface="Arial"/>
            </a:endParaRPr>
          </a:p>
        </p:txBody>
      </p:sp>
      <p:sp>
        <p:nvSpPr>
          <p:cNvPr id="16" name="TextBox 15"/>
          <p:cNvSpPr txBox="1"/>
          <p:nvPr/>
        </p:nvSpPr>
        <p:spPr>
          <a:xfrm>
            <a:off x="4538246" y="1978751"/>
            <a:ext cx="684878" cy="369332"/>
          </a:xfrm>
          <a:prstGeom prst="rect">
            <a:avLst/>
          </a:prstGeom>
          <a:noFill/>
        </p:spPr>
        <p:txBody>
          <a:bodyPr wrap="none" rtlCol="0">
            <a:spAutoFit/>
          </a:bodyPr>
          <a:lstStyle/>
          <a:p>
            <a:r>
              <a:rPr lang="fr-FR" dirty="0" smtClean="0">
                <a:solidFill>
                  <a:srgbClr val="4D4D4D"/>
                </a:solidFill>
                <a:latin typeface="Arial"/>
                <a:cs typeface="Arial"/>
              </a:rPr>
              <a:t>SSM</a:t>
            </a:r>
            <a:endParaRPr lang="fr-FR" dirty="0">
              <a:solidFill>
                <a:srgbClr val="4D4D4D"/>
              </a:solidFill>
              <a:latin typeface="Arial"/>
              <a:cs typeface="Arial"/>
            </a:endParaRPr>
          </a:p>
        </p:txBody>
      </p:sp>
      <p:sp>
        <p:nvSpPr>
          <p:cNvPr id="17" name="TextBox 16"/>
          <p:cNvSpPr txBox="1"/>
          <p:nvPr/>
        </p:nvSpPr>
        <p:spPr>
          <a:xfrm>
            <a:off x="7510046" y="1979548"/>
            <a:ext cx="518178" cy="369332"/>
          </a:xfrm>
          <a:prstGeom prst="rect">
            <a:avLst/>
          </a:prstGeom>
          <a:noFill/>
        </p:spPr>
        <p:txBody>
          <a:bodyPr wrap="none" rtlCol="0">
            <a:spAutoFit/>
          </a:bodyPr>
          <a:lstStyle/>
          <a:p>
            <a:r>
              <a:rPr lang="fr-FR" dirty="0" smtClean="0">
                <a:solidFill>
                  <a:srgbClr val="4D4D4D"/>
                </a:solidFill>
                <a:latin typeface="Arial"/>
                <a:cs typeface="Arial"/>
              </a:rPr>
              <a:t>SG</a:t>
            </a:r>
            <a:endParaRPr lang="fr-FR" dirty="0">
              <a:solidFill>
                <a:srgbClr val="4D4D4D"/>
              </a:solidFill>
              <a:latin typeface="Arial"/>
              <a:cs typeface="Arial"/>
            </a:endParaRPr>
          </a:p>
        </p:txBody>
      </p:sp>
      <p:sp>
        <p:nvSpPr>
          <p:cNvPr id="19" name="TextBox 18"/>
          <p:cNvSpPr txBox="1"/>
          <p:nvPr/>
        </p:nvSpPr>
        <p:spPr>
          <a:xfrm>
            <a:off x="1860134" y="1978985"/>
            <a:ext cx="684803" cy="369332"/>
          </a:xfrm>
          <a:prstGeom prst="rect">
            <a:avLst/>
          </a:prstGeom>
          <a:noFill/>
        </p:spPr>
        <p:txBody>
          <a:bodyPr wrap="none" rtlCol="0">
            <a:spAutoFit/>
          </a:bodyPr>
          <a:lstStyle/>
          <a:p>
            <a:r>
              <a:rPr lang="fr-FR" dirty="0" smtClean="0">
                <a:solidFill>
                  <a:srgbClr val="4D4D4D"/>
                </a:solidFill>
                <a:latin typeface="Arial"/>
                <a:cs typeface="Arial"/>
              </a:rPr>
              <a:t>DDR</a:t>
            </a:r>
            <a:endParaRPr lang="fr-FR" dirty="0">
              <a:solidFill>
                <a:srgbClr val="4D4D4D"/>
              </a:solidFill>
              <a:latin typeface="Arial"/>
              <a:cs typeface="Arial"/>
            </a:endParaRPr>
          </a:p>
        </p:txBody>
      </p:sp>
      <p:sp>
        <p:nvSpPr>
          <p:cNvPr id="20" name="TextBox 19"/>
          <p:cNvSpPr txBox="1"/>
          <p:nvPr/>
        </p:nvSpPr>
        <p:spPr>
          <a:xfrm>
            <a:off x="1540883" y="2875611"/>
            <a:ext cx="776175" cy="261610"/>
          </a:xfrm>
          <a:prstGeom prst="rect">
            <a:avLst/>
          </a:prstGeom>
          <a:noFill/>
        </p:spPr>
        <p:txBody>
          <a:bodyPr wrap="none" rtlCol="0">
            <a:spAutoFit/>
          </a:bodyPr>
          <a:lstStyle/>
          <a:p>
            <a:pPr algn="ct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sp>
        <p:nvSpPr>
          <p:cNvPr id="21" name="TextBox 20"/>
          <p:cNvSpPr txBox="1"/>
          <p:nvPr/>
        </p:nvSpPr>
        <p:spPr>
          <a:xfrm>
            <a:off x="3635896" y="2875611"/>
            <a:ext cx="776175" cy="261610"/>
          </a:xfrm>
          <a:prstGeom prst="rect">
            <a:avLst/>
          </a:prstGeom>
          <a:noFill/>
        </p:spPr>
        <p:txBody>
          <a:bodyPr wrap="none" rtlCol="0">
            <a:spAutoFit/>
          </a:bodyPr>
          <a:lstStyle/>
          <a:p>
            <a:pPr algn="ct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sp>
        <p:nvSpPr>
          <p:cNvPr id="22" name="TextBox 21"/>
          <p:cNvSpPr txBox="1"/>
          <p:nvPr/>
        </p:nvSpPr>
        <p:spPr>
          <a:xfrm>
            <a:off x="6766662" y="2875611"/>
            <a:ext cx="776175" cy="261610"/>
          </a:xfrm>
          <a:prstGeom prst="rect">
            <a:avLst/>
          </a:prstGeom>
          <a:noFill/>
        </p:spPr>
        <p:txBody>
          <a:bodyPr wrap="none" rtlCol="0">
            <a:spAutoFit/>
          </a:bodyPr>
          <a:lstStyle/>
          <a:p>
            <a:pPr algn="ct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graphicFrame>
        <p:nvGraphicFramePr>
          <p:cNvPr id="23" name="Table 22"/>
          <p:cNvGraphicFramePr>
            <a:graphicFrameLocks noGrp="1"/>
          </p:cNvGraphicFramePr>
          <p:nvPr>
            <p:extLst>
              <p:ext uri="{D42A27DB-BD31-4B8C-83A1-F6EECF244321}">
                <p14:modId xmlns:p14="http://schemas.microsoft.com/office/powerpoint/2010/main" val="2263354784"/>
              </p:ext>
            </p:extLst>
          </p:nvPr>
        </p:nvGraphicFramePr>
        <p:xfrm>
          <a:off x="692054" y="3188344"/>
          <a:ext cx="2370237" cy="1005840"/>
        </p:xfrm>
        <a:graphic>
          <a:graphicData uri="http://schemas.openxmlformats.org/drawingml/2006/table">
            <a:tbl>
              <a:tblPr firstRow="1" bandRow="1">
                <a:tableStyleId>{5C22544A-7EE6-4342-B048-85BDC9FD1C3A}</a:tableStyleId>
              </a:tblPr>
              <a:tblGrid>
                <a:gridCol w="736696"/>
                <a:gridCol w="385763"/>
                <a:gridCol w="628653"/>
                <a:gridCol w="619125"/>
              </a:tblGrid>
              <a:tr h="0">
                <a:tc>
                  <a:txBody>
                    <a:bodyPr/>
                    <a:lstStyle/>
                    <a:p>
                      <a:r>
                        <a:rPr lang="en-GB" sz="600" dirty="0" smtClean="0">
                          <a:solidFill>
                            <a:schemeClr val="tx1"/>
                          </a:solidFill>
                          <a:latin typeface="+mn-lt"/>
                        </a:rPr>
                        <a:t>Sous</a:t>
                      </a:r>
                      <a:r>
                        <a:rPr lang="en-GB" sz="600" baseline="0" dirty="0" smtClean="0">
                          <a:solidFill>
                            <a:schemeClr val="tx1"/>
                          </a:solidFill>
                          <a:latin typeface="+mn-lt"/>
                        </a:rPr>
                        <a:t>-</a:t>
                      </a:r>
                      <a:br>
                        <a:rPr lang="en-GB" sz="600" baseline="0" dirty="0" smtClean="0">
                          <a:solidFill>
                            <a:schemeClr val="tx1"/>
                          </a:solidFill>
                          <a:latin typeface="+mn-lt"/>
                        </a:rPr>
                      </a:br>
                      <a:r>
                        <a:rPr lang="en-GB" sz="600" baseline="0" dirty="0" err="1" smtClean="0">
                          <a:solidFill>
                            <a:schemeClr val="tx1"/>
                          </a:solidFill>
                          <a:latin typeface="+mn-lt"/>
                        </a:rPr>
                        <a:t>groupe</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Evts</a:t>
                      </a:r>
                      <a:r>
                        <a:rPr lang="en-GB" sz="60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err="1" smtClean="0">
                          <a:solidFill>
                            <a:schemeClr val="tx1"/>
                          </a:solidFill>
                          <a:latin typeface="+mn-lt"/>
                        </a:rPr>
                        <a:t>Est</a:t>
                      </a:r>
                      <a:r>
                        <a:rPr lang="en-GB" sz="600" dirty="0" smtClean="0">
                          <a:solidFill>
                            <a:schemeClr val="tx1"/>
                          </a:solidFill>
                          <a:latin typeface="+mn-lt"/>
                        </a:rPr>
                        <a:t> KM à </a:t>
                      </a:r>
                      <a:br>
                        <a:rPr lang="en-GB" sz="600" dirty="0" smtClean="0">
                          <a:solidFill>
                            <a:schemeClr val="tx1"/>
                          </a:solidFill>
                          <a:latin typeface="+mn-lt"/>
                        </a:rPr>
                      </a:br>
                      <a:r>
                        <a:rPr lang="en-GB" sz="600" dirty="0" smtClean="0">
                          <a:solidFill>
                            <a:schemeClr val="tx1"/>
                          </a:solidFill>
                          <a:latin typeface="+mn-lt"/>
                        </a:rPr>
                        <a:t>5 </a:t>
                      </a:r>
                      <a:r>
                        <a:rPr lang="en-GB" sz="600" dirty="0" err="1" smtClean="0">
                          <a:solidFill>
                            <a:schemeClr val="tx1"/>
                          </a:solidFill>
                          <a:latin typeface="+mn-lt"/>
                        </a:rPr>
                        <a:t>ans</a:t>
                      </a:r>
                      <a:r>
                        <a:rPr lang="en-GB" sz="600" dirty="0" smtClean="0">
                          <a:solidFill>
                            <a:schemeClr val="tx1"/>
                          </a:solidFill>
                          <a:latin typeface="+mn-lt"/>
                        </a:rPr>
                        <a:t> (IC95)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(IC95)</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tabLst>
                          <a:tab pos="90488" algn="l"/>
                        </a:tabLst>
                      </a:pPr>
                      <a:r>
                        <a:rPr lang="en-GB" sz="600" dirty="0" smtClean="0">
                          <a:solidFill>
                            <a:schemeClr val="tx1"/>
                          </a:solidFill>
                          <a:latin typeface="+mn-lt"/>
                        </a:rPr>
                        <a:t>	 </a:t>
                      </a:r>
                      <a:r>
                        <a:rPr lang="en-GB" sz="600" dirty="0" err="1" smtClean="0">
                          <a:solidFill>
                            <a:schemeClr val="tx1"/>
                          </a:solidFill>
                          <a:latin typeface="+mn-lt"/>
                        </a:rPr>
                        <a:t>Elevé</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186/ 674</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69,0</a:t>
                      </a:r>
                      <a:br>
                        <a:rPr lang="en-GB" sz="600" dirty="0" smtClean="0">
                          <a:solidFill>
                            <a:schemeClr val="tx1"/>
                          </a:solidFill>
                          <a:latin typeface="+mn-lt"/>
                        </a:rPr>
                      </a:br>
                      <a:r>
                        <a:rPr lang="en-GB" sz="600" dirty="0" smtClean="0">
                          <a:solidFill>
                            <a:schemeClr val="tx1"/>
                          </a:solidFill>
                          <a:latin typeface="+mn-lt"/>
                        </a:rPr>
                        <a:t>(65,2</a:t>
                      </a:r>
                      <a:r>
                        <a:rPr lang="en-GB" sz="600" baseline="0" dirty="0" smtClean="0">
                          <a:solidFill>
                            <a:schemeClr val="tx1"/>
                          </a:solidFill>
                          <a:latin typeface="+mn-lt"/>
                        </a:rPr>
                        <a:t> – </a:t>
                      </a:r>
                      <a:r>
                        <a:rPr lang="en-GB" sz="600" dirty="0" smtClean="0">
                          <a:solidFill>
                            <a:schemeClr val="tx1"/>
                          </a:solidFill>
                          <a:latin typeface="+mn-lt"/>
                        </a:rPr>
                        <a:t>72,9)</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err="1" smtClean="0">
                          <a:solidFill>
                            <a:schemeClr val="tx1"/>
                          </a:solidFill>
                          <a:latin typeface="+mn-lt"/>
                        </a:rPr>
                        <a:t>Référence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tabLst>
                          <a:tab pos="90488" algn="l"/>
                        </a:tabLst>
                      </a:pPr>
                      <a:r>
                        <a:rPr lang="en-GB" sz="600" dirty="0" smtClean="0">
                          <a:solidFill>
                            <a:schemeClr val="tx1"/>
                          </a:solidFill>
                          <a:latin typeface="+mn-lt"/>
                        </a:rPr>
                        <a:t>     </a:t>
                      </a:r>
                      <a:r>
                        <a:rPr lang="en-GB" sz="600" dirty="0" err="1" smtClean="0">
                          <a:solidFill>
                            <a:schemeClr val="tx1"/>
                          </a:solidFill>
                          <a:latin typeface="+mn-lt"/>
                        </a:rPr>
                        <a:t>Intermédiaire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228/</a:t>
                      </a:r>
                    </a:p>
                    <a:p>
                      <a:pPr algn="ctr">
                        <a:lnSpc>
                          <a:spcPts val="600"/>
                        </a:lnSpc>
                      </a:pPr>
                      <a:r>
                        <a:rPr lang="en-GB" sz="600" dirty="0" smtClean="0">
                          <a:solidFill>
                            <a:schemeClr val="tx1"/>
                          </a:solidFill>
                          <a:latin typeface="+mn-lt"/>
                        </a:rPr>
                        <a:t>1306</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80,6 </a:t>
                      </a:r>
                      <a:br>
                        <a:rPr lang="en-GB" sz="600" dirty="0" smtClean="0">
                          <a:solidFill>
                            <a:schemeClr val="tx1"/>
                          </a:solidFill>
                          <a:latin typeface="+mn-lt"/>
                        </a:rPr>
                      </a:br>
                      <a:r>
                        <a:rPr lang="en-GB" sz="600" dirty="0" smtClean="0">
                          <a:solidFill>
                            <a:schemeClr val="tx1"/>
                          </a:solidFill>
                          <a:latin typeface="+mn-lt"/>
                        </a:rPr>
                        <a:t>(78,3</a:t>
                      </a:r>
                      <a:r>
                        <a:rPr lang="en-GB" sz="600" baseline="0" dirty="0" smtClean="0">
                          <a:solidFill>
                            <a:schemeClr val="tx1"/>
                          </a:solidFill>
                          <a:latin typeface="+mn-lt"/>
                        </a:rPr>
                        <a:t> –</a:t>
                      </a:r>
                      <a:r>
                        <a:rPr lang="en-GB" sz="600" dirty="0" smtClean="0">
                          <a:solidFill>
                            <a:schemeClr val="tx1"/>
                          </a:solidFill>
                          <a:latin typeface="+mn-lt"/>
                        </a:rPr>
                        <a:t> 83,0)</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0,58 </a:t>
                      </a:r>
                      <a:br>
                        <a:rPr lang="en-GB" sz="600" dirty="0" smtClean="0">
                          <a:solidFill>
                            <a:schemeClr val="tx1"/>
                          </a:solidFill>
                          <a:latin typeface="+mn-lt"/>
                        </a:rPr>
                      </a:br>
                      <a:r>
                        <a:rPr lang="en-GB" sz="600" dirty="0" smtClean="0">
                          <a:solidFill>
                            <a:schemeClr val="tx1"/>
                          </a:solidFill>
                          <a:latin typeface="+mn-lt"/>
                        </a:rPr>
                        <a:t>(0,48 –</a:t>
                      </a:r>
                      <a:r>
                        <a:rPr lang="en-GB" sz="600" baseline="0" dirty="0" smtClean="0">
                          <a:solidFill>
                            <a:schemeClr val="tx1"/>
                          </a:solidFill>
                          <a:latin typeface="+mn-lt"/>
                        </a:rPr>
                        <a:t> </a:t>
                      </a:r>
                      <a:r>
                        <a:rPr lang="en-GB" sz="600" dirty="0" smtClean="0">
                          <a:solidFill>
                            <a:schemeClr val="tx1"/>
                          </a:solidFill>
                          <a:latin typeface="+mn-lt"/>
                        </a:rPr>
                        <a:t>0,71)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tabLst>
                          <a:tab pos="90488" algn="l"/>
                        </a:tabLst>
                      </a:pPr>
                      <a:r>
                        <a:rPr lang="en-GB" sz="600" dirty="0" smtClean="0">
                          <a:solidFill>
                            <a:schemeClr val="tx1"/>
                          </a:solidFill>
                          <a:latin typeface="+mn-lt"/>
                        </a:rPr>
                        <a:t>	 Bas</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64/</a:t>
                      </a:r>
                      <a:br>
                        <a:rPr lang="en-GB" sz="600" dirty="0" smtClean="0">
                          <a:solidFill>
                            <a:schemeClr val="tx1"/>
                          </a:solidFill>
                          <a:latin typeface="+mn-lt"/>
                        </a:rPr>
                      </a:br>
                      <a:r>
                        <a:rPr lang="en-GB" sz="600" dirty="0" smtClean="0">
                          <a:solidFill>
                            <a:schemeClr val="tx1"/>
                          </a:solidFill>
                          <a:latin typeface="+mn-lt"/>
                        </a:rPr>
                        <a:t>687</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88,9 </a:t>
                      </a:r>
                      <a:br>
                        <a:rPr lang="en-GB" sz="600" dirty="0" smtClean="0">
                          <a:solidFill>
                            <a:schemeClr val="tx1"/>
                          </a:solidFill>
                          <a:latin typeface="+mn-lt"/>
                        </a:rPr>
                      </a:br>
                      <a:r>
                        <a:rPr lang="en-GB" sz="600" dirty="0" smtClean="0">
                          <a:solidFill>
                            <a:schemeClr val="tx1"/>
                          </a:solidFill>
                          <a:latin typeface="+mn-lt"/>
                        </a:rPr>
                        <a:t>(86,3 – 91,6)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0,29 </a:t>
                      </a:r>
                      <a:br>
                        <a:rPr lang="en-GB" sz="600" dirty="0" smtClean="0">
                          <a:solidFill>
                            <a:schemeClr val="tx1"/>
                          </a:solidFill>
                          <a:latin typeface="+mn-lt"/>
                        </a:rPr>
                      </a:br>
                      <a:r>
                        <a:rPr lang="en-GB" sz="600" dirty="0" smtClean="0">
                          <a:solidFill>
                            <a:schemeClr val="tx1"/>
                          </a:solidFill>
                          <a:latin typeface="+mn-lt"/>
                        </a:rPr>
                        <a:t>(0,21 – 0,38)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4" name="Group 23"/>
          <p:cNvGrpSpPr/>
          <p:nvPr/>
        </p:nvGrpSpPr>
        <p:grpSpPr>
          <a:xfrm>
            <a:off x="597863" y="2250441"/>
            <a:ext cx="2376429" cy="2028151"/>
            <a:chOff x="836615" y="2176228"/>
            <a:chExt cx="3906738" cy="2444191"/>
          </a:xfrm>
        </p:grpSpPr>
        <p:sp>
          <p:nvSpPr>
            <p:cNvPr id="25" name="Freeform 24"/>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26"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27"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28"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29"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0"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1"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2"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3"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4"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5"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6"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7"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8"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39"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40"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grpSp>
      <p:sp>
        <p:nvSpPr>
          <p:cNvPr id="41" name="TextBox 40"/>
          <p:cNvSpPr txBox="1"/>
          <p:nvPr/>
        </p:nvSpPr>
        <p:spPr>
          <a:xfrm rot="16200000">
            <a:off x="-174521" y="3013116"/>
            <a:ext cx="915635" cy="338554"/>
          </a:xfrm>
          <a:prstGeom prst="rect">
            <a:avLst/>
          </a:prstGeom>
          <a:noFill/>
        </p:spPr>
        <p:txBody>
          <a:bodyPr wrap="none" rtlCol="0">
            <a:spAutoFit/>
          </a:bodyPr>
          <a:lstStyle/>
          <a:p>
            <a:pPr algn="ctr"/>
            <a:r>
              <a:rPr lang="fr-FR" sz="800" dirty="0">
                <a:solidFill>
                  <a:srgbClr val="363636"/>
                </a:solidFill>
                <a:latin typeface="Arial"/>
                <a:cs typeface="Arial"/>
              </a:rPr>
              <a:t>% sans récidive</a:t>
            </a:r>
          </a:p>
          <a:p>
            <a:pPr algn="ctr"/>
            <a:endParaRPr lang="fr-FR" sz="800" dirty="0">
              <a:solidFill>
                <a:srgbClr val="363636"/>
              </a:solidFill>
              <a:latin typeface="Arial"/>
              <a:cs typeface="Arial"/>
            </a:endParaRPr>
          </a:p>
        </p:txBody>
      </p:sp>
      <p:sp>
        <p:nvSpPr>
          <p:cNvPr id="42" name="TextBox 41"/>
          <p:cNvSpPr txBox="1"/>
          <p:nvPr/>
        </p:nvSpPr>
        <p:spPr>
          <a:xfrm>
            <a:off x="1271627" y="4396995"/>
            <a:ext cx="1184940" cy="215444"/>
          </a:xfrm>
          <a:prstGeom prst="rect">
            <a:avLst/>
          </a:prstGeom>
          <a:noFill/>
        </p:spPr>
        <p:txBody>
          <a:bodyPr wrap="none" rtlCol="0">
            <a:spAutoFit/>
          </a:bodyPr>
          <a:lstStyle/>
          <a:p>
            <a:pPr algn="ctr"/>
            <a:r>
              <a:rPr lang="fr-FR" sz="800" dirty="0">
                <a:solidFill>
                  <a:srgbClr val="363636"/>
                </a:solidFill>
                <a:latin typeface="Arial"/>
                <a:cs typeface="Arial"/>
              </a:rPr>
              <a:t>Années post </a:t>
            </a:r>
            <a:r>
              <a:rPr lang="fr-FR" sz="800" dirty="0" smtClean="0">
                <a:solidFill>
                  <a:srgbClr val="363636"/>
                </a:solidFill>
                <a:latin typeface="Arial"/>
                <a:cs typeface="Arial"/>
              </a:rPr>
              <a:t>chirurgie</a:t>
            </a:r>
            <a:endParaRPr lang="fr-FR" sz="800" dirty="0">
              <a:solidFill>
                <a:srgbClr val="363636"/>
              </a:solidFill>
              <a:latin typeface="Arial"/>
              <a:cs typeface="Arial"/>
            </a:endParaRPr>
          </a:p>
        </p:txBody>
      </p:sp>
      <p:sp>
        <p:nvSpPr>
          <p:cNvPr id="43" name="TextBox 42"/>
          <p:cNvSpPr txBox="1"/>
          <p:nvPr/>
        </p:nvSpPr>
        <p:spPr>
          <a:xfrm>
            <a:off x="281952" y="2142718"/>
            <a:ext cx="357790"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100</a:t>
            </a:r>
            <a:endParaRPr lang="fr-FR" sz="800">
              <a:solidFill>
                <a:srgbClr val="4D4D4D"/>
              </a:solidFill>
              <a:latin typeface="Arial"/>
              <a:cs typeface="Arial"/>
            </a:endParaRPr>
          </a:p>
        </p:txBody>
      </p:sp>
      <p:sp>
        <p:nvSpPr>
          <p:cNvPr id="44" name="TextBox 43"/>
          <p:cNvSpPr txBox="1"/>
          <p:nvPr/>
        </p:nvSpPr>
        <p:spPr>
          <a:xfrm>
            <a:off x="339662" y="2526073"/>
            <a:ext cx="30008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80</a:t>
            </a:r>
            <a:endParaRPr lang="fr-FR" sz="800">
              <a:solidFill>
                <a:srgbClr val="4D4D4D"/>
              </a:solidFill>
              <a:latin typeface="Arial"/>
              <a:cs typeface="Arial"/>
            </a:endParaRPr>
          </a:p>
        </p:txBody>
      </p:sp>
      <p:sp>
        <p:nvSpPr>
          <p:cNvPr id="45" name="TextBox 44"/>
          <p:cNvSpPr txBox="1"/>
          <p:nvPr/>
        </p:nvSpPr>
        <p:spPr>
          <a:xfrm>
            <a:off x="339662" y="2905972"/>
            <a:ext cx="30008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60</a:t>
            </a:r>
            <a:endParaRPr lang="fr-FR" sz="800">
              <a:solidFill>
                <a:srgbClr val="4D4D4D"/>
              </a:solidFill>
              <a:latin typeface="Arial"/>
              <a:cs typeface="Arial"/>
            </a:endParaRPr>
          </a:p>
        </p:txBody>
      </p:sp>
      <p:sp>
        <p:nvSpPr>
          <p:cNvPr id="46" name="TextBox 45"/>
          <p:cNvSpPr txBox="1"/>
          <p:nvPr/>
        </p:nvSpPr>
        <p:spPr>
          <a:xfrm>
            <a:off x="339662" y="3289047"/>
            <a:ext cx="30008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40</a:t>
            </a:r>
            <a:endParaRPr lang="fr-FR" sz="800">
              <a:solidFill>
                <a:srgbClr val="4D4D4D"/>
              </a:solidFill>
              <a:latin typeface="Arial"/>
              <a:cs typeface="Arial"/>
            </a:endParaRPr>
          </a:p>
        </p:txBody>
      </p:sp>
      <p:sp>
        <p:nvSpPr>
          <p:cNvPr id="47" name="TextBox 46"/>
          <p:cNvSpPr txBox="1"/>
          <p:nvPr/>
        </p:nvSpPr>
        <p:spPr>
          <a:xfrm>
            <a:off x="339662" y="3665771"/>
            <a:ext cx="30008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20</a:t>
            </a:r>
            <a:endParaRPr lang="fr-FR" sz="800">
              <a:solidFill>
                <a:srgbClr val="4D4D4D"/>
              </a:solidFill>
              <a:latin typeface="Arial"/>
              <a:cs typeface="Arial"/>
            </a:endParaRPr>
          </a:p>
        </p:txBody>
      </p:sp>
      <p:sp>
        <p:nvSpPr>
          <p:cNvPr id="48" name="TextBox 47"/>
          <p:cNvSpPr txBox="1"/>
          <p:nvPr/>
        </p:nvSpPr>
        <p:spPr>
          <a:xfrm>
            <a:off x="397369" y="4048846"/>
            <a:ext cx="242374"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49" name="TextBox 48"/>
          <p:cNvSpPr txBox="1"/>
          <p:nvPr/>
        </p:nvSpPr>
        <p:spPr>
          <a:xfrm>
            <a:off x="651180"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50" name="TextBox 49"/>
          <p:cNvSpPr txBox="1"/>
          <p:nvPr/>
        </p:nvSpPr>
        <p:spPr>
          <a:xfrm>
            <a:off x="923793"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1</a:t>
            </a:r>
            <a:endParaRPr lang="fr-FR" sz="800">
              <a:solidFill>
                <a:srgbClr val="4D4D4D"/>
              </a:solidFill>
              <a:latin typeface="Arial"/>
              <a:cs typeface="Arial"/>
            </a:endParaRPr>
          </a:p>
        </p:txBody>
      </p:sp>
      <p:sp>
        <p:nvSpPr>
          <p:cNvPr id="51" name="TextBox 50"/>
          <p:cNvSpPr txBox="1"/>
          <p:nvPr/>
        </p:nvSpPr>
        <p:spPr>
          <a:xfrm>
            <a:off x="1200854"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2</a:t>
            </a:r>
            <a:endParaRPr lang="fr-FR" sz="800">
              <a:solidFill>
                <a:srgbClr val="4D4D4D"/>
              </a:solidFill>
              <a:latin typeface="Arial"/>
              <a:cs typeface="Arial"/>
            </a:endParaRPr>
          </a:p>
        </p:txBody>
      </p:sp>
      <p:sp>
        <p:nvSpPr>
          <p:cNvPr id="52" name="TextBox 51"/>
          <p:cNvSpPr txBox="1"/>
          <p:nvPr/>
        </p:nvSpPr>
        <p:spPr>
          <a:xfrm>
            <a:off x="1474742"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3</a:t>
            </a:r>
            <a:endParaRPr lang="fr-FR" sz="800">
              <a:solidFill>
                <a:srgbClr val="4D4D4D"/>
              </a:solidFill>
              <a:latin typeface="Arial"/>
              <a:cs typeface="Arial"/>
            </a:endParaRPr>
          </a:p>
        </p:txBody>
      </p:sp>
      <p:sp>
        <p:nvSpPr>
          <p:cNvPr id="53" name="TextBox 52"/>
          <p:cNvSpPr txBox="1"/>
          <p:nvPr/>
        </p:nvSpPr>
        <p:spPr>
          <a:xfrm>
            <a:off x="1742905"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4</a:t>
            </a:r>
            <a:endParaRPr lang="fr-FR" sz="800">
              <a:solidFill>
                <a:srgbClr val="4D4D4D"/>
              </a:solidFill>
              <a:latin typeface="Arial"/>
              <a:cs typeface="Arial"/>
            </a:endParaRPr>
          </a:p>
        </p:txBody>
      </p:sp>
      <p:sp>
        <p:nvSpPr>
          <p:cNvPr id="54" name="TextBox 53"/>
          <p:cNvSpPr txBox="1"/>
          <p:nvPr/>
        </p:nvSpPr>
        <p:spPr>
          <a:xfrm>
            <a:off x="2014858" y="4240907"/>
            <a:ext cx="248786"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5</a:t>
            </a:r>
            <a:endParaRPr lang="fr-FR" sz="800">
              <a:solidFill>
                <a:srgbClr val="4D4D4D"/>
              </a:solidFill>
              <a:latin typeface="Arial"/>
              <a:cs typeface="Arial"/>
            </a:endParaRPr>
          </a:p>
        </p:txBody>
      </p:sp>
      <p:sp>
        <p:nvSpPr>
          <p:cNvPr id="55" name="TextBox 54"/>
          <p:cNvSpPr txBox="1"/>
          <p:nvPr/>
        </p:nvSpPr>
        <p:spPr>
          <a:xfrm>
            <a:off x="2284329"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6</a:t>
            </a:r>
            <a:endParaRPr lang="fr-FR" sz="800">
              <a:solidFill>
                <a:srgbClr val="4D4D4D"/>
              </a:solidFill>
              <a:latin typeface="Arial"/>
              <a:cs typeface="Arial"/>
            </a:endParaRPr>
          </a:p>
        </p:txBody>
      </p:sp>
      <p:sp>
        <p:nvSpPr>
          <p:cNvPr id="56" name="TextBox 55"/>
          <p:cNvSpPr txBox="1"/>
          <p:nvPr/>
        </p:nvSpPr>
        <p:spPr>
          <a:xfrm>
            <a:off x="2576668"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7</a:t>
            </a:r>
            <a:endParaRPr lang="fr-FR" sz="800">
              <a:solidFill>
                <a:srgbClr val="4D4D4D"/>
              </a:solidFill>
              <a:latin typeface="Arial"/>
              <a:cs typeface="Arial"/>
            </a:endParaRPr>
          </a:p>
        </p:txBody>
      </p:sp>
      <p:sp>
        <p:nvSpPr>
          <p:cNvPr id="57" name="TextBox 56"/>
          <p:cNvSpPr txBox="1"/>
          <p:nvPr/>
        </p:nvSpPr>
        <p:spPr>
          <a:xfrm>
            <a:off x="2866799" y="4240907"/>
            <a:ext cx="242374"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8</a:t>
            </a:r>
            <a:endParaRPr lang="fr-FR" sz="800">
              <a:solidFill>
                <a:srgbClr val="4D4D4D"/>
              </a:solidFill>
              <a:latin typeface="Arial"/>
              <a:cs typeface="Arial"/>
            </a:endParaRPr>
          </a:p>
        </p:txBody>
      </p:sp>
      <p:cxnSp>
        <p:nvCxnSpPr>
          <p:cNvPr id="58" name="Straight Connector 57"/>
          <p:cNvCxnSpPr/>
          <p:nvPr/>
        </p:nvCxnSpPr>
        <p:spPr>
          <a:xfrm>
            <a:off x="706836" y="3436196"/>
            <a:ext cx="226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02383" y="3537542"/>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2383" y="4023000"/>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2383" y="3786484"/>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2994123" y="2142718"/>
            <a:ext cx="2968226" cy="2469721"/>
            <a:chOff x="-3628084" y="2160111"/>
            <a:chExt cx="3308036" cy="2469721"/>
          </a:xfrm>
        </p:grpSpPr>
        <p:grpSp>
          <p:nvGrpSpPr>
            <p:cNvPr id="63" name="Group 62"/>
            <p:cNvGrpSpPr/>
            <p:nvPr/>
          </p:nvGrpSpPr>
          <p:grpSpPr>
            <a:xfrm>
              <a:off x="-3105024" y="2267834"/>
              <a:ext cx="2648489" cy="2028151"/>
              <a:chOff x="836615" y="2176228"/>
              <a:chExt cx="3906738" cy="2444191"/>
            </a:xfrm>
          </p:grpSpPr>
          <p:sp>
            <p:nvSpPr>
              <p:cNvPr id="81" name="Freeform 8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8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grpSp>
        <p:sp>
          <p:nvSpPr>
            <p:cNvPr id="64" name="TextBox 63"/>
            <p:cNvSpPr txBox="1"/>
            <p:nvPr/>
          </p:nvSpPr>
          <p:spPr>
            <a:xfrm rot="16200000">
              <a:off x="-3897245" y="3011130"/>
              <a:ext cx="915635" cy="377313"/>
            </a:xfrm>
            <a:prstGeom prst="rect">
              <a:avLst/>
            </a:prstGeom>
            <a:noFill/>
          </p:spPr>
          <p:txBody>
            <a:bodyPr wrap="none" rtlCol="0">
              <a:spAutoFit/>
            </a:bodyPr>
            <a:lstStyle/>
            <a:p>
              <a:pPr algn="ctr"/>
              <a:r>
                <a:rPr lang="fr-FR" sz="800" dirty="0">
                  <a:solidFill>
                    <a:srgbClr val="363636"/>
                  </a:solidFill>
                  <a:latin typeface="Arial"/>
                  <a:cs typeface="Arial"/>
                </a:rPr>
                <a:t>% sans récidive</a:t>
              </a:r>
            </a:p>
            <a:p>
              <a:pPr algn="ctr"/>
              <a:endParaRPr lang="fr-FR" sz="800" dirty="0">
                <a:solidFill>
                  <a:srgbClr val="363636"/>
                </a:solidFill>
                <a:latin typeface="Arial"/>
                <a:cs typeface="Arial"/>
              </a:endParaRPr>
            </a:p>
          </p:txBody>
        </p:sp>
        <p:sp>
          <p:nvSpPr>
            <p:cNvPr id="65" name="TextBox 64"/>
            <p:cNvSpPr txBox="1"/>
            <p:nvPr/>
          </p:nvSpPr>
          <p:spPr>
            <a:xfrm>
              <a:off x="-2354126" y="4414388"/>
              <a:ext cx="1320595" cy="215444"/>
            </a:xfrm>
            <a:prstGeom prst="rect">
              <a:avLst/>
            </a:prstGeom>
            <a:noFill/>
          </p:spPr>
          <p:txBody>
            <a:bodyPr wrap="none" rtlCol="0">
              <a:spAutoFit/>
            </a:bodyPr>
            <a:lstStyle/>
            <a:p>
              <a:pPr algn="ctr"/>
              <a:r>
                <a:rPr lang="fr-FR" sz="800" dirty="0">
                  <a:solidFill>
                    <a:srgbClr val="363636"/>
                  </a:solidFill>
                  <a:latin typeface="Arial"/>
                  <a:cs typeface="Arial"/>
                </a:rPr>
                <a:t>Années post </a:t>
              </a:r>
              <a:r>
                <a:rPr lang="fr-FR" sz="800" dirty="0" smtClean="0">
                  <a:solidFill>
                    <a:srgbClr val="363636"/>
                  </a:solidFill>
                  <a:latin typeface="Arial"/>
                  <a:cs typeface="Arial"/>
                </a:rPr>
                <a:t>chirurgie</a:t>
              </a:r>
              <a:endParaRPr lang="fr-FR" sz="800" dirty="0">
                <a:solidFill>
                  <a:srgbClr val="363636"/>
                </a:solidFill>
                <a:latin typeface="Arial"/>
                <a:cs typeface="Arial"/>
              </a:endParaRPr>
            </a:p>
          </p:txBody>
        </p:sp>
        <p:sp>
          <p:nvSpPr>
            <p:cNvPr id="66" name="TextBox 65"/>
            <p:cNvSpPr txBox="1"/>
            <p:nvPr/>
          </p:nvSpPr>
          <p:spPr>
            <a:xfrm>
              <a:off x="-3457101" y="2160111"/>
              <a:ext cx="398751"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100</a:t>
              </a:r>
              <a:endParaRPr lang="fr-FR" sz="800">
                <a:solidFill>
                  <a:srgbClr val="4D4D4D"/>
                </a:solidFill>
                <a:latin typeface="Arial"/>
                <a:cs typeface="Arial"/>
              </a:endParaRPr>
            </a:p>
          </p:txBody>
        </p:sp>
        <p:sp>
          <p:nvSpPr>
            <p:cNvPr id="67" name="TextBox 66"/>
            <p:cNvSpPr txBox="1"/>
            <p:nvPr/>
          </p:nvSpPr>
          <p:spPr>
            <a:xfrm>
              <a:off x="-3392785" y="2543466"/>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80</a:t>
              </a:r>
              <a:endParaRPr lang="fr-FR" sz="800">
                <a:solidFill>
                  <a:srgbClr val="4D4D4D"/>
                </a:solidFill>
                <a:latin typeface="Arial"/>
                <a:cs typeface="Arial"/>
              </a:endParaRPr>
            </a:p>
          </p:txBody>
        </p:sp>
        <p:sp>
          <p:nvSpPr>
            <p:cNvPr id="68" name="TextBox 67"/>
            <p:cNvSpPr txBox="1"/>
            <p:nvPr/>
          </p:nvSpPr>
          <p:spPr>
            <a:xfrm>
              <a:off x="-3392785" y="2923365"/>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60</a:t>
              </a:r>
              <a:endParaRPr lang="fr-FR" sz="800">
                <a:solidFill>
                  <a:srgbClr val="4D4D4D"/>
                </a:solidFill>
                <a:latin typeface="Arial"/>
                <a:cs typeface="Arial"/>
              </a:endParaRPr>
            </a:p>
          </p:txBody>
        </p:sp>
        <p:sp>
          <p:nvSpPr>
            <p:cNvPr id="69" name="TextBox 68"/>
            <p:cNvSpPr txBox="1"/>
            <p:nvPr/>
          </p:nvSpPr>
          <p:spPr>
            <a:xfrm>
              <a:off x="-3392785" y="3306440"/>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40</a:t>
              </a:r>
              <a:endParaRPr lang="fr-FR" sz="800">
                <a:solidFill>
                  <a:srgbClr val="4D4D4D"/>
                </a:solidFill>
                <a:latin typeface="Arial"/>
                <a:cs typeface="Arial"/>
              </a:endParaRPr>
            </a:p>
          </p:txBody>
        </p:sp>
        <p:sp>
          <p:nvSpPr>
            <p:cNvPr id="70" name="TextBox 69"/>
            <p:cNvSpPr txBox="1"/>
            <p:nvPr/>
          </p:nvSpPr>
          <p:spPr>
            <a:xfrm>
              <a:off x="-3392785" y="3683164"/>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20</a:t>
              </a:r>
              <a:endParaRPr lang="fr-FR" sz="800">
                <a:solidFill>
                  <a:srgbClr val="4D4D4D"/>
                </a:solidFill>
                <a:latin typeface="Arial"/>
                <a:cs typeface="Arial"/>
              </a:endParaRPr>
            </a:p>
          </p:txBody>
        </p:sp>
        <p:sp>
          <p:nvSpPr>
            <p:cNvPr id="71" name="TextBox 70"/>
            <p:cNvSpPr txBox="1"/>
            <p:nvPr/>
          </p:nvSpPr>
          <p:spPr>
            <a:xfrm>
              <a:off x="-3328471" y="4066239"/>
              <a:ext cx="27012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72" name="TextBox 71"/>
            <p:cNvSpPr txBox="1"/>
            <p:nvPr/>
          </p:nvSpPr>
          <p:spPr>
            <a:xfrm>
              <a:off x="-3045603"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73" name="TextBox 72"/>
            <p:cNvSpPr txBox="1"/>
            <p:nvPr/>
          </p:nvSpPr>
          <p:spPr>
            <a:xfrm>
              <a:off x="-274178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1</a:t>
              </a:r>
              <a:endParaRPr lang="fr-FR" sz="800">
                <a:solidFill>
                  <a:srgbClr val="4D4D4D"/>
                </a:solidFill>
                <a:latin typeface="Arial"/>
                <a:cs typeface="Arial"/>
              </a:endParaRPr>
            </a:p>
          </p:txBody>
        </p:sp>
        <p:sp>
          <p:nvSpPr>
            <p:cNvPr id="74" name="TextBox 73"/>
            <p:cNvSpPr txBox="1"/>
            <p:nvPr/>
          </p:nvSpPr>
          <p:spPr>
            <a:xfrm>
              <a:off x="-243300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2</a:t>
              </a:r>
              <a:endParaRPr lang="fr-FR" sz="800">
                <a:solidFill>
                  <a:srgbClr val="4D4D4D"/>
                </a:solidFill>
                <a:latin typeface="Arial"/>
                <a:cs typeface="Arial"/>
              </a:endParaRPr>
            </a:p>
          </p:txBody>
        </p:sp>
        <p:sp>
          <p:nvSpPr>
            <p:cNvPr id="75" name="TextBox 74"/>
            <p:cNvSpPr txBox="1"/>
            <p:nvPr/>
          </p:nvSpPr>
          <p:spPr>
            <a:xfrm>
              <a:off x="-212775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3</a:t>
              </a:r>
              <a:endParaRPr lang="fr-FR" sz="800">
                <a:solidFill>
                  <a:srgbClr val="4D4D4D"/>
                </a:solidFill>
                <a:latin typeface="Arial"/>
                <a:cs typeface="Arial"/>
              </a:endParaRPr>
            </a:p>
          </p:txBody>
        </p:sp>
        <p:sp>
          <p:nvSpPr>
            <p:cNvPr id="76" name="TextBox 75"/>
            <p:cNvSpPr txBox="1"/>
            <p:nvPr/>
          </p:nvSpPr>
          <p:spPr>
            <a:xfrm>
              <a:off x="-1828894"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4</a:t>
              </a:r>
              <a:endParaRPr lang="fr-FR" sz="800">
                <a:solidFill>
                  <a:srgbClr val="4D4D4D"/>
                </a:solidFill>
                <a:latin typeface="Arial"/>
                <a:cs typeface="Arial"/>
              </a:endParaRPr>
            </a:p>
          </p:txBody>
        </p:sp>
        <p:sp>
          <p:nvSpPr>
            <p:cNvPr id="77" name="TextBox 76"/>
            <p:cNvSpPr txBox="1"/>
            <p:nvPr/>
          </p:nvSpPr>
          <p:spPr>
            <a:xfrm>
              <a:off x="-1525807" y="4258300"/>
              <a:ext cx="277268"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5</a:t>
              </a:r>
              <a:endParaRPr lang="fr-FR" sz="800">
                <a:solidFill>
                  <a:srgbClr val="4D4D4D"/>
                </a:solidFill>
                <a:latin typeface="Arial"/>
                <a:cs typeface="Arial"/>
              </a:endParaRPr>
            </a:p>
          </p:txBody>
        </p:sp>
        <p:sp>
          <p:nvSpPr>
            <p:cNvPr id="78" name="TextBox 77"/>
            <p:cNvSpPr txBox="1"/>
            <p:nvPr/>
          </p:nvSpPr>
          <p:spPr>
            <a:xfrm>
              <a:off x="-122548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6</a:t>
              </a:r>
              <a:endParaRPr lang="fr-FR" sz="800">
                <a:solidFill>
                  <a:srgbClr val="4D4D4D"/>
                </a:solidFill>
                <a:latin typeface="Arial"/>
                <a:cs typeface="Arial"/>
              </a:endParaRPr>
            </a:p>
          </p:txBody>
        </p:sp>
        <p:sp>
          <p:nvSpPr>
            <p:cNvPr id="79" name="TextBox 78"/>
            <p:cNvSpPr txBox="1"/>
            <p:nvPr/>
          </p:nvSpPr>
          <p:spPr>
            <a:xfrm>
              <a:off x="-89506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7</a:t>
              </a:r>
              <a:endParaRPr lang="fr-FR" sz="800">
                <a:solidFill>
                  <a:srgbClr val="4D4D4D"/>
                </a:solidFill>
                <a:latin typeface="Arial"/>
                <a:cs typeface="Arial"/>
              </a:endParaRPr>
            </a:p>
          </p:txBody>
        </p:sp>
        <p:sp>
          <p:nvSpPr>
            <p:cNvPr id="80" name="TextBox 79"/>
            <p:cNvSpPr txBox="1"/>
            <p:nvPr/>
          </p:nvSpPr>
          <p:spPr>
            <a:xfrm>
              <a:off x="-590170"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8</a:t>
              </a:r>
              <a:endParaRPr lang="fr-FR" sz="800">
                <a:solidFill>
                  <a:srgbClr val="4D4D4D"/>
                </a:solidFill>
                <a:latin typeface="Arial"/>
                <a:cs typeface="Arial"/>
              </a:endParaRPr>
            </a:p>
          </p:txBody>
        </p:sp>
      </p:grpSp>
      <p:grpSp>
        <p:nvGrpSpPr>
          <p:cNvPr id="97" name="Group 96"/>
          <p:cNvGrpSpPr/>
          <p:nvPr/>
        </p:nvGrpSpPr>
        <p:grpSpPr>
          <a:xfrm>
            <a:off x="5859713" y="2142718"/>
            <a:ext cx="2972364" cy="2469721"/>
            <a:chOff x="-3628084" y="2160111"/>
            <a:chExt cx="3312648" cy="2469721"/>
          </a:xfrm>
        </p:grpSpPr>
        <p:grpSp>
          <p:nvGrpSpPr>
            <p:cNvPr id="98" name="Group 97"/>
            <p:cNvGrpSpPr/>
            <p:nvPr/>
          </p:nvGrpSpPr>
          <p:grpSpPr>
            <a:xfrm>
              <a:off x="-3105024" y="2267834"/>
              <a:ext cx="2648489" cy="2028151"/>
              <a:chOff x="836615" y="2176228"/>
              <a:chExt cx="3906738" cy="2444191"/>
            </a:xfrm>
          </p:grpSpPr>
          <p:sp>
            <p:nvSpPr>
              <p:cNvPr id="116" name="Freeform 115"/>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17"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18"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19"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0"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1"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2"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3"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4"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5"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6"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8"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29"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0"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1"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grpSp>
        <p:sp>
          <p:nvSpPr>
            <p:cNvPr id="99" name="TextBox 98"/>
            <p:cNvSpPr txBox="1"/>
            <p:nvPr/>
          </p:nvSpPr>
          <p:spPr>
            <a:xfrm rot="16200000">
              <a:off x="-3897245" y="3011130"/>
              <a:ext cx="915635" cy="377313"/>
            </a:xfrm>
            <a:prstGeom prst="rect">
              <a:avLst/>
            </a:prstGeom>
            <a:noFill/>
          </p:spPr>
          <p:txBody>
            <a:bodyPr wrap="none" rtlCol="0">
              <a:spAutoFit/>
            </a:bodyPr>
            <a:lstStyle/>
            <a:p>
              <a:pPr algn="ctr"/>
              <a:r>
                <a:rPr lang="fr-FR" sz="800" dirty="0">
                  <a:solidFill>
                    <a:srgbClr val="363636"/>
                  </a:solidFill>
                  <a:latin typeface="Arial"/>
                  <a:cs typeface="Arial"/>
                </a:rPr>
                <a:t>% sans récidive</a:t>
              </a:r>
            </a:p>
            <a:p>
              <a:pPr algn="ctr"/>
              <a:endParaRPr lang="fr-FR" sz="800" dirty="0">
                <a:solidFill>
                  <a:srgbClr val="363636"/>
                </a:solidFill>
                <a:latin typeface="Arial"/>
                <a:cs typeface="Arial"/>
              </a:endParaRPr>
            </a:p>
          </p:txBody>
        </p:sp>
        <p:sp>
          <p:nvSpPr>
            <p:cNvPr id="100" name="TextBox 99"/>
            <p:cNvSpPr txBox="1"/>
            <p:nvPr/>
          </p:nvSpPr>
          <p:spPr>
            <a:xfrm>
              <a:off x="-2354126" y="4414388"/>
              <a:ext cx="1320595" cy="215444"/>
            </a:xfrm>
            <a:prstGeom prst="rect">
              <a:avLst/>
            </a:prstGeom>
            <a:noFill/>
          </p:spPr>
          <p:txBody>
            <a:bodyPr wrap="none" rtlCol="0">
              <a:spAutoFit/>
            </a:bodyPr>
            <a:lstStyle/>
            <a:p>
              <a:pPr algn="ctr"/>
              <a:r>
                <a:rPr lang="fr-FR" sz="800" dirty="0">
                  <a:solidFill>
                    <a:srgbClr val="363636"/>
                  </a:solidFill>
                  <a:latin typeface="Arial"/>
                  <a:cs typeface="Arial"/>
                </a:rPr>
                <a:t>Années post </a:t>
              </a:r>
              <a:r>
                <a:rPr lang="fr-FR" sz="800" dirty="0" smtClean="0">
                  <a:solidFill>
                    <a:srgbClr val="363636"/>
                  </a:solidFill>
                  <a:latin typeface="Arial"/>
                  <a:cs typeface="Arial"/>
                </a:rPr>
                <a:t>chirurgie</a:t>
              </a:r>
              <a:endParaRPr lang="fr-FR" sz="800" dirty="0">
                <a:solidFill>
                  <a:srgbClr val="363636"/>
                </a:solidFill>
                <a:latin typeface="Arial"/>
                <a:cs typeface="Arial"/>
              </a:endParaRPr>
            </a:p>
          </p:txBody>
        </p:sp>
        <p:sp>
          <p:nvSpPr>
            <p:cNvPr id="101" name="TextBox 100"/>
            <p:cNvSpPr txBox="1"/>
            <p:nvPr/>
          </p:nvSpPr>
          <p:spPr>
            <a:xfrm>
              <a:off x="-3457101" y="2160111"/>
              <a:ext cx="398751"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100</a:t>
              </a:r>
              <a:endParaRPr lang="fr-FR" sz="800">
                <a:solidFill>
                  <a:srgbClr val="4D4D4D"/>
                </a:solidFill>
                <a:latin typeface="Arial"/>
                <a:cs typeface="Arial"/>
              </a:endParaRPr>
            </a:p>
          </p:txBody>
        </p:sp>
        <p:sp>
          <p:nvSpPr>
            <p:cNvPr id="102" name="TextBox 101"/>
            <p:cNvSpPr txBox="1"/>
            <p:nvPr/>
          </p:nvSpPr>
          <p:spPr>
            <a:xfrm>
              <a:off x="-3392785" y="2543466"/>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80</a:t>
              </a:r>
              <a:endParaRPr lang="fr-FR" sz="800">
                <a:solidFill>
                  <a:srgbClr val="4D4D4D"/>
                </a:solidFill>
                <a:latin typeface="Arial"/>
                <a:cs typeface="Arial"/>
              </a:endParaRPr>
            </a:p>
          </p:txBody>
        </p:sp>
        <p:sp>
          <p:nvSpPr>
            <p:cNvPr id="103" name="TextBox 102"/>
            <p:cNvSpPr txBox="1"/>
            <p:nvPr/>
          </p:nvSpPr>
          <p:spPr>
            <a:xfrm>
              <a:off x="-3392785" y="2923365"/>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60</a:t>
              </a:r>
              <a:endParaRPr lang="fr-FR" sz="800">
                <a:solidFill>
                  <a:srgbClr val="4D4D4D"/>
                </a:solidFill>
                <a:latin typeface="Arial"/>
                <a:cs typeface="Arial"/>
              </a:endParaRPr>
            </a:p>
          </p:txBody>
        </p:sp>
        <p:sp>
          <p:nvSpPr>
            <p:cNvPr id="104" name="TextBox 103"/>
            <p:cNvSpPr txBox="1"/>
            <p:nvPr/>
          </p:nvSpPr>
          <p:spPr>
            <a:xfrm>
              <a:off x="-3392785" y="3306440"/>
              <a:ext cx="334436" cy="215444"/>
            </a:xfrm>
            <a:prstGeom prst="rect">
              <a:avLst/>
            </a:prstGeom>
            <a:noFill/>
          </p:spPr>
          <p:txBody>
            <a:bodyPr wrap="none" rtlCol="0" anchor="ctr" anchorCtr="0">
              <a:spAutoFit/>
            </a:bodyPr>
            <a:lstStyle/>
            <a:p>
              <a:pPr algn="r"/>
              <a:r>
                <a:rPr lang="fr-FR" sz="800" dirty="0" smtClean="0">
                  <a:solidFill>
                    <a:srgbClr val="4D4D4D"/>
                  </a:solidFill>
                  <a:latin typeface="Arial"/>
                  <a:cs typeface="Arial"/>
                </a:rPr>
                <a:t>40</a:t>
              </a:r>
              <a:endParaRPr lang="fr-FR" sz="800" dirty="0">
                <a:solidFill>
                  <a:srgbClr val="4D4D4D"/>
                </a:solidFill>
                <a:latin typeface="Arial"/>
                <a:cs typeface="Arial"/>
              </a:endParaRPr>
            </a:p>
          </p:txBody>
        </p:sp>
        <p:sp>
          <p:nvSpPr>
            <p:cNvPr id="105" name="TextBox 104"/>
            <p:cNvSpPr txBox="1"/>
            <p:nvPr/>
          </p:nvSpPr>
          <p:spPr>
            <a:xfrm>
              <a:off x="-3392785" y="3683164"/>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20</a:t>
              </a:r>
              <a:endParaRPr lang="fr-FR" sz="800">
                <a:solidFill>
                  <a:srgbClr val="4D4D4D"/>
                </a:solidFill>
                <a:latin typeface="Arial"/>
                <a:cs typeface="Arial"/>
              </a:endParaRPr>
            </a:p>
          </p:txBody>
        </p:sp>
        <p:sp>
          <p:nvSpPr>
            <p:cNvPr id="106" name="TextBox 105"/>
            <p:cNvSpPr txBox="1"/>
            <p:nvPr/>
          </p:nvSpPr>
          <p:spPr>
            <a:xfrm>
              <a:off x="-3328471" y="4066239"/>
              <a:ext cx="27012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107" name="TextBox 106"/>
            <p:cNvSpPr txBox="1"/>
            <p:nvPr/>
          </p:nvSpPr>
          <p:spPr>
            <a:xfrm>
              <a:off x="-3045603"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108" name="TextBox 107"/>
            <p:cNvSpPr txBox="1"/>
            <p:nvPr/>
          </p:nvSpPr>
          <p:spPr>
            <a:xfrm>
              <a:off x="-274178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1</a:t>
              </a:r>
              <a:endParaRPr lang="fr-FR" sz="800">
                <a:solidFill>
                  <a:srgbClr val="4D4D4D"/>
                </a:solidFill>
                <a:latin typeface="Arial"/>
                <a:cs typeface="Arial"/>
              </a:endParaRPr>
            </a:p>
          </p:txBody>
        </p:sp>
        <p:sp>
          <p:nvSpPr>
            <p:cNvPr id="109" name="TextBox 108"/>
            <p:cNvSpPr txBox="1"/>
            <p:nvPr/>
          </p:nvSpPr>
          <p:spPr>
            <a:xfrm>
              <a:off x="-243300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2</a:t>
              </a:r>
              <a:endParaRPr lang="fr-FR" sz="800">
                <a:solidFill>
                  <a:srgbClr val="4D4D4D"/>
                </a:solidFill>
                <a:latin typeface="Arial"/>
                <a:cs typeface="Arial"/>
              </a:endParaRPr>
            </a:p>
          </p:txBody>
        </p:sp>
        <p:sp>
          <p:nvSpPr>
            <p:cNvPr id="110" name="TextBox 109"/>
            <p:cNvSpPr txBox="1"/>
            <p:nvPr/>
          </p:nvSpPr>
          <p:spPr>
            <a:xfrm>
              <a:off x="-212775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3</a:t>
              </a:r>
              <a:endParaRPr lang="fr-FR" sz="800">
                <a:solidFill>
                  <a:srgbClr val="4D4D4D"/>
                </a:solidFill>
                <a:latin typeface="Arial"/>
                <a:cs typeface="Arial"/>
              </a:endParaRPr>
            </a:p>
          </p:txBody>
        </p:sp>
        <p:sp>
          <p:nvSpPr>
            <p:cNvPr id="111" name="TextBox 110"/>
            <p:cNvSpPr txBox="1"/>
            <p:nvPr/>
          </p:nvSpPr>
          <p:spPr>
            <a:xfrm>
              <a:off x="-1828894"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4</a:t>
              </a:r>
              <a:endParaRPr lang="fr-FR" sz="800">
                <a:solidFill>
                  <a:srgbClr val="4D4D4D"/>
                </a:solidFill>
                <a:latin typeface="Arial"/>
                <a:cs typeface="Arial"/>
              </a:endParaRPr>
            </a:p>
          </p:txBody>
        </p:sp>
        <p:sp>
          <p:nvSpPr>
            <p:cNvPr id="112" name="TextBox 111"/>
            <p:cNvSpPr txBox="1"/>
            <p:nvPr/>
          </p:nvSpPr>
          <p:spPr>
            <a:xfrm>
              <a:off x="-1525808" y="4258300"/>
              <a:ext cx="277268"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5</a:t>
              </a:r>
              <a:endParaRPr lang="fr-FR" sz="800">
                <a:solidFill>
                  <a:srgbClr val="4D4D4D"/>
                </a:solidFill>
                <a:latin typeface="Arial"/>
                <a:cs typeface="Arial"/>
              </a:endParaRPr>
            </a:p>
          </p:txBody>
        </p:sp>
        <p:sp>
          <p:nvSpPr>
            <p:cNvPr id="113" name="TextBox 112"/>
            <p:cNvSpPr txBox="1"/>
            <p:nvPr/>
          </p:nvSpPr>
          <p:spPr>
            <a:xfrm>
              <a:off x="-122548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6</a:t>
              </a:r>
              <a:endParaRPr lang="fr-FR" sz="800">
                <a:solidFill>
                  <a:srgbClr val="4D4D4D"/>
                </a:solidFill>
                <a:latin typeface="Arial"/>
                <a:cs typeface="Arial"/>
              </a:endParaRPr>
            </a:p>
          </p:txBody>
        </p:sp>
        <p:sp>
          <p:nvSpPr>
            <p:cNvPr id="114" name="TextBox 113"/>
            <p:cNvSpPr txBox="1"/>
            <p:nvPr/>
          </p:nvSpPr>
          <p:spPr>
            <a:xfrm>
              <a:off x="-89506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7</a:t>
              </a:r>
              <a:endParaRPr lang="fr-FR" sz="800">
                <a:solidFill>
                  <a:srgbClr val="4D4D4D"/>
                </a:solidFill>
                <a:latin typeface="Arial"/>
                <a:cs typeface="Arial"/>
              </a:endParaRPr>
            </a:p>
          </p:txBody>
        </p:sp>
        <p:sp>
          <p:nvSpPr>
            <p:cNvPr id="115" name="TextBox 114"/>
            <p:cNvSpPr txBox="1"/>
            <p:nvPr/>
          </p:nvSpPr>
          <p:spPr>
            <a:xfrm>
              <a:off x="-585558"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8</a:t>
              </a:r>
              <a:endParaRPr lang="fr-FR" sz="800">
                <a:solidFill>
                  <a:srgbClr val="4D4D4D"/>
                </a:solidFill>
                <a:latin typeface="Arial"/>
                <a:cs typeface="Arial"/>
              </a:endParaRPr>
            </a:p>
          </p:txBody>
        </p:sp>
      </p:grpSp>
      <p:grpSp>
        <p:nvGrpSpPr>
          <p:cNvPr id="132" name="Group 131"/>
          <p:cNvGrpSpPr/>
          <p:nvPr/>
        </p:nvGrpSpPr>
        <p:grpSpPr>
          <a:xfrm>
            <a:off x="765098" y="2240204"/>
            <a:ext cx="2124000" cy="288000"/>
            <a:chOff x="3752850" y="3270250"/>
            <a:chExt cx="1638300" cy="314325"/>
          </a:xfrm>
        </p:grpSpPr>
        <p:sp>
          <p:nvSpPr>
            <p:cNvPr id="133" name="Line 49"/>
            <p:cNvSpPr>
              <a:spLocks noChangeShapeType="1"/>
            </p:cNvSpPr>
            <p:nvPr/>
          </p:nvSpPr>
          <p:spPr bwMode="auto">
            <a:xfrm>
              <a:off x="38004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50"/>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51"/>
            <p:cNvSpPr>
              <a:spLocks noChangeShapeType="1"/>
            </p:cNvSpPr>
            <p:nvPr/>
          </p:nvSpPr>
          <p:spPr bwMode="auto">
            <a:xfrm>
              <a:off x="376237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52"/>
            <p:cNvSpPr>
              <a:spLocks noChangeShapeType="1"/>
            </p:cNvSpPr>
            <p:nvPr/>
          </p:nvSpPr>
          <p:spPr bwMode="auto">
            <a:xfrm>
              <a:off x="378142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53"/>
            <p:cNvSpPr>
              <a:spLocks noChangeShapeType="1"/>
            </p:cNvSpPr>
            <p:nvPr/>
          </p:nvSpPr>
          <p:spPr bwMode="auto">
            <a:xfrm>
              <a:off x="392430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54"/>
            <p:cNvSpPr>
              <a:spLocks noChangeShapeType="1"/>
            </p:cNvSpPr>
            <p:nvPr/>
          </p:nvSpPr>
          <p:spPr bwMode="auto">
            <a:xfrm>
              <a:off x="394335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55"/>
            <p:cNvSpPr>
              <a:spLocks noChangeShapeType="1"/>
            </p:cNvSpPr>
            <p:nvPr/>
          </p:nvSpPr>
          <p:spPr bwMode="auto">
            <a:xfrm>
              <a:off x="394335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56"/>
            <p:cNvSpPr>
              <a:spLocks noChangeShapeType="1"/>
            </p:cNvSpPr>
            <p:nvPr/>
          </p:nvSpPr>
          <p:spPr bwMode="auto">
            <a:xfrm>
              <a:off x="396240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57"/>
            <p:cNvSpPr>
              <a:spLocks noChangeShapeType="1"/>
            </p:cNvSpPr>
            <p:nvPr/>
          </p:nvSpPr>
          <p:spPr bwMode="auto">
            <a:xfrm>
              <a:off x="396240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Line 58"/>
            <p:cNvSpPr>
              <a:spLocks noChangeShapeType="1"/>
            </p:cNvSpPr>
            <p:nvPr/>
          </p:nvSpPr>
          <p:spPr bwMode="auto">
            <a:xfrm>
              <a:off x="398145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Line 59"/>
            <p:cNvSpPr>
              <a:spLocks noChangeShapeType="1"/>
            </p:cNvSpPr>
            <p:nvPr/>
          </p:nvSpPr>
          <p:spPr bwMode="auto">
            <a:xfrm>
              <a:off x="398145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60"/>
            <p:cNvSpPr>
              <a:spLocks noChangeShapeType="1"/>
            </p:cNvSpPr>
            <p:nvPr/>
          </p:nvSpPr>
          <p:spPr bwMode="auto">
            <a:xfrm>
              <a:off x="400050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61"/>
            <p:cNvSpPr>
              <a:spLocks noChangeShapeType="1"/>
            </p:cNvSpPr>
            <p:nvPr/>
          </p:nvSpPr>
          <p:spPr bwMode="auto">
            <a:xfrm>
              <a:off x="401002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Line 62"/>
            <p:cNvSpPr>
              <a:spLocks noChangeShapeType="1"/>
            </p:cNvSpPr>
            <p:nvPr/>
          </p:nvSpPr>
          <p:spPr bwMode="auto">
            <a:xfrm>
              <a:off x="402907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Line 63"/>
            <p:cNvSpPr>
              <a:spLocks noChangeShapeType="1"/>
            </p:cNvSpPr>
            <p:nvPr/>
          </p:nvSpPr>
          <p:spPr bwMode="auto">
            <a:xfrm>
              <a:off x="405765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64"/>
            <p:cNvSpPr>
              <a:spLocks noChangeShapeType="1"/>
            </p:cNvSpPr>
            <p:nvPr/>
          </p:nvSpPr>
          <p:spPr bwMode="auto">
            <a:xfrm>
              <a:off x="407670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65"/>
            <p:cNvSpPr>
              <a:spLocks noChangeShapeType="1"/>
            </p:cNvSpPr>
            <p:nvPr/>
          </p:nvSpPr>
          <p:spPr bwMode="auto">
            <a:xfrm>
              <a:off x="410527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66"/>
            <p:cNvSpPr>
              <a:spLocks noChangeShapeType="1"/>
            </p:cNvSpPr>
            <p:nvPr/>
          </p:nvSpPr>
          <p:spPr bwMode="auto">
            <a:xfrm>
              <a:off x="412432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67"/>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68"/>
            <p:cNvSpPr>
              <a:spLocks noChangeShapeType="1"/>
            </p:cNvSpPr>
            <p:nvPr/>
          </p:nvSpPr>
          <p:spPr bwMode="auto">
            <a:xfrm>
              <a:off x="38385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69"/>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70"/>
            <p:cNvSpPr>
              <a:spLocks noChangeShapeType="1"/>
            </p:cNvSpPr>
            <p:nvPr/>
          </p:nvSpPr>
          <p:spPr bwMode="auto">
            <a:xfrm>
              <a:off x="3857625" y="32988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71"/>
            <p:cNvSpPr>
              <a:spLocks noChangeShapeType="1"/>
            </p:cNvSpPr>
            <p:nvPr/>
          </p:nvSpPr>
          <p:spPr bwMode="auto">
            <a:xfrm>
              <a:off x="3905250" y="3346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Line 72"/>
            <p:cNvSpPr>
              <a:spLocks noChangeShapeType="1"/>
            </p:cNvSpPr>
            <p:nvPr/>
          </p:nvSpPr>
          <p:spPr bwMode="auto">
            <a:xfrm>
              <a:off x="499110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7" name="Line 73"/>
            <p:cNvSpPr>
              <a:spLocks noChangeShapeType="1"/>
            </p:cNvSpPr>
            <p:nvPr/>
          </p:nvSpPr>
          <p:spPr bwMode="auto">
            <a:xfrm>
              <a:off x="49720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8" name="Line 74"/>
            <p:cNvSpPr>
              <a:spLocks noChangeShapeType="1"/>
            </p:cNvSpPr>
            <p:nvPr/>
          </p:nvSpPr>
          <p:spPr bwMode="auto">
            <a:xfrm>
              <a:off x="5334000"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75"/>
            <p:cNvSpPr>
              <a:spLocks noChangeShapeType="1"/>
            </p:cNvSpPr>
            <p:nvPr/>
          </p:nvSpPr>
          <p:spPr bwMode="auto">
            <a:xfrm>
              <a:off x="53625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76"/>
            <p:cNvSpPr>
              <a:spLocks noChangeShapeType="1"/>
            </p:cNvSpPr>
            <p:nvPr/>
          </p:nvSpPr>
          <p:spPr bwMode="auto">
            <a:xfrm>
              <a:off x="53721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Line 77"/>
            <p:cNvSpPr>
              <a:spLocks noChangeShapeType="1"/>
            </p:cNvSpPr>
            <p:nvPr/>
          </p:nvSpPr>
          <p:spPr bwMode="auto">
            <a:xfrm>
              <a:off x="53911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Line 78"/>
            <p:cNvSpPr>
              <a:spLocks noChangeShapeType="1"/>
            </p:cNvSpPr>
            <p:nvPr/>
          </p:nvSpPr>
          <p:spPr bwMode="auto">
            <a:xfrm>
              <a:off x="52578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79"/>
            <p:cNvSpPr>
              <a:spLocks noChangeShapeType="1"/>
            </p:cNvSpPr>
            <p:nvPr/>
          </p:nvSpPr>
          <p:spPr bwMode="auto">
            <a:xfrm>
              <a:off x="44196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80"/>
            <p:cNvSpPr>
              <a:spLocks noChangeShapeType="1"/>
            </p:cNvSpPr>
            <p:nvPr/>
          </p:nvSpPr>
          <p:spPr bwMode="auto">
            <a:xfrm>
              <a:off x="44386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81"/>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82"/>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Line 83"/>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Line 84"/>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Line 85"/>
            <p:cNvSpPr>
              <a:spLocks noChangeShapeType="1"/>
            </p:cNvSpPr>
            <p:nvPr/>
          </p:nvSpPr>
          <p:spPr bwMode="auto">
            <a:xfrm>
              <a:off x="44958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86"/>
            <p:cNvSpPr>
              <a:spLocks noChangeShapeType="1"/>
            </p:cNvSpPr>
            <p:nvPr/>
          </p:nvSpPr>
          <p:spPr bwMode="auto">
            <a:xfrm>
              <a:off x="45148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87"/>
            <p:cNvSpPr>
              <a:spLocks noChangeShapeType="1"/>
            </p:cNvSpPr>
            <p:nvPr/>
          </p:nvSpPr>
          <p:spPr bwMode="auto">
            <a:xfrm>
              <a:off x="44958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88"/>
            <p:cNvSpPr>
              <a:spLocks noChangeShapeType="1"/>
            </p:cNvSpPr>
            <p:nvPr/>
          </p:nvSpPr>
          <p:spPr bwMode="auto">
            <a:xfrm>
              <a:off x="45148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89"/>
            <p:cNvSpPr>
              <a:spLocks noChangeShapeType="1"/>
            </p:cNvSpPr>
            <p:nvPr/>
          </p:nvSpPr>
          <p:spPr bwMode="auto">
            <a:xfrm>
              <a:off x="45339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90"/>
            <p:cNvSpPr>
              <a:spLocks noChangeShapeType="1"/>
            </p:cNvSpPr>
            <p:nvPr/>
          </p:nvSpPr>
          <p:spPr bwMode="auto">
            <a:xfrm>
              <a:off x="45529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91"/>
            <p:cNvSpPr>
              <a:spLocks noChangeShapeType="1"/>
            </p:cNvSpPr>
            <p:nvPr/>
          </p:nvSpPr>
          <p:spPr bwMode="auto">
            <a:xfrm>
              <a:off x="45529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92"/>
            <p:cNvSpPr>
              <a:spLocks noChangeShapeType="1"/>
            </p:cNvSpPr>
            <p:nvPr/>
          </p:nvSpPr>
          <p:spPr bwMode="auto">
            <a:xfrm>
              <a:off x="45720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93"/>
            <p:cNvSpPr>
              <a:spLocks noChangeShapeType="1"/>
            </p:cNvSpPr>
            <p:nvPr/>
          </p:nvSpPr>
          <p:spPr bwMode="auto">
            <a:xfrm>
              <a:off x="45910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94"/>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95"/>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96"/>
            <p:cNvSpPr>
              <a:spLocks noChangeShapeType="1"/>
            </p:cNvSpPr>
            <p:nvPr/>
          </p:nvSpPr>
          <p:spPr bwMode="auto">
            <a:xfrm>
              <a:off x="46291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97"/>
            <p:cNvSpPr>
              <a:spLocks noChangeShapeType="1"/>
            </p:cNvSpPr>
            <p:nvPr/>
          </p:nvSpPr>
          <p:spPr bwMode="auto">
            <a:xfrm>
              <a:off x="46482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98"/>
            <p:cNvSpPr>
              <a:spLocks noChangeShapeType="1"/>
            </p:cNvSpPr>
            <p:nvPr/>
          </p:nvSpPr>
          <p:spPr bwMode="auto">
            <a:xfrm>
              <a:off x="46577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99"/>
            <p:cNvSpPr>
              <a:spLocks noChangeShapeType="1"/>
            </p:cNvSpPr>
            <p:nvPr/>
          </p:nvSpPr>
          <p:spPr bwMode="auto">
            <a:xfrm>
              <a:off x="46958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100"/>
            <p:cNvSpPr>
              <a:spLocks noChangeShapeType="1"/>
            </p:cNvSpPr>
            <p:nvPr/>
          </p:nvSpPr>
          <p:spPr bwMode="auto">
            <a:xfrm>
              <a:off x="47148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101"/>
            <p:cNvSpPr>
              <a:spLocks noChangeShapeType="1"/>
            </p:cNvSpPr>
            <p:nvPr/>
          </p:nvSpPr>
          <p:spPr bwMode="auto">
            <a:xfrm>
              <a:off x="47244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102"/>
            <p:cNvSpPr>
              <a:spLocks noChangeShapeType="1"/>
            </p:cNvSpPr>
            <p:nvPr/>
          </p:nvSpPr>
          <p:spPr bwMode="auto">
            <a:xfrm>
              <a:off x="47434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103"/>
            <p:cNvSpPr>
              <a:spLocks noChangeShapeType="1"/>
            </p:cNvSpPr>
            <p:nvPr/>
          </p:nvSpPr>
          <p:spPr bwMode="auto">
            <a:xfrm>
              <a:off x="47529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104"/>
            <p:cNvSpPr>
              <a:spLocks noChangeShapeType="1"/>
            </p:cNvSpPr>
            <p:nvPr/>
          </p:nvSpPr>
          <p:spPr bwMode="auto">
            <a:xfrm>
              <a:off x="47625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105"/>
            <p:cNvSpPr>
              <a:spLocks noChangeShapeType="1"/>
            </p:cNvSpPr>
            <p:nvPr/>
          </p:nvSpPr>
          <p:spPr bwMode="auto">
            <a:xfrm>
              <a:off x="47815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106"/>
            <p:cNvSpPr>
              <a:spLocks noChangeShapeType="1"/>
            </p:cNvSpPr>
            <p:nvPr/>
          </p:nvSpPr>
          <p:spPr bwMode="auto">
            <a:xfrm>
              <a:off x="48006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107"/>
            <p:cNvSpPr>
              <a:spLocks noChangeShapeType="1"/>
            </p:cNvSpPr>
            <p:nvPr/>
          </p:nvSpPr>
          <p:spPr bwMode="auto">
            <a:xfrm>
              <a:off x="48101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Line 108"/>
            <p:cNvSpPr>
              <a:spLocks noChangeShapeType="1"/>
            </p:cNvSpPr>
            <p:nvPr/>
          </p:nvSpPr>
          <p:spPr bwMode="auto">
            <a:xfrm>
              <a:off x="482917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109"/>
            <p:cNvSpPr>
              <a:spLocks noChangeShapeType="1"/>
            </p:cNvSpPr>
            <p:nvPr/>
          </p:nvSpPr>
          <p:spPr bwMode="auto">
            <a:xfrm>
              <a:off x="48482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Line 110"/>
            <p:cNvSpPr>
              <a:spLocks noChangeShapeType="1"/>
            </p:cNvSpPr>
            <p:nvPr/>
          </p:nvSpPr>
          <p:spPr bwMode="auto">
            <a:xfrm>
              <a:off x="48577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111"/>
            <p:cNvSpPr>
              <a:spLocks noChangeShapeType="1"/>
            </p:cNvSpPr>
            <p:nvPr/>
          </p:nvSpPr>
          <p:spPr bwMode="auto">
            <a:xfrm>
              <a:off x="41624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6" name="Line 112"/>
            <p:cNvSpPr>
              <a:spLocks noChangeShapeType="1"/>
            </p:cNvSpPr>
            <p:nvPr/>
          </p:nvSpPr>
          <p:spPr bwMode="auto">
            <a:xfrm>
              <a:off x="418147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113"/>
            <p:cNvSpPr>
              <a:spLocks noChangeShapeType="1"/>
            </p:cNvSpPr>
            <p:nvPr/>
          </p:nvSpPr>
          <p:spPr bwMode="auto">
            <a:xfrm>
              <a:off x="42005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8" name="Line 114"/>
            <p:cNvSpPr>
              <a:spLocks noChangeShapeType="1"/>
            </p:cNvSpPr>
            <p:nvPr/>
          </p:nvSpPr>
          <p:spPr bwMode="auto">
            <a:xfrm>
              <a:off x="4210050"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115"/>
            <p:cNvSpPr>
              <a:spLocks noChangeShapeType="1"/>
            </p:cNvSpPr>
            <p:nvPr/>
          </p:nvSpPr>
          <p:spPr bwMode="auto">
            <a:xfrm>
              <a:off x="53149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0" name="Line 116"/>
            <p:cNvSpPr>
              <a:spLocks noChangeShapeType="1"/>
            </p:cNvSpPr>
            <p:nvPr/>
          </p:nvSpPr>
          <p:spPr bwMode="auto">
            <a:xfrm>
              <a:off x="3867150" y="33178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117"/>
            <p:cNvSpPr>
              <a:spLocks noChangeShapeType="1"/>
            </p:cNvSpPr>
            <p:nvPr/>
          </p:nvSpPr>
          <p:spPr bwMode="auto">
            <a:xfrm>
              <a:off x="5286375"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2" name="Line 118"/>
            <p:cNvSpPr>
              <a:spLocks noChangeShapeType="1"/>
            </p:cNvSpPr>
            <p:nvPr/>
          </p:nvSpPr>
          <p:spPr bwMode="auto">
            <a:xfrm>
              <a:off x="4953000" y="34893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3" name="Line 119"/>
            <p:cNvSpPr>
              <a:spLocks noChangeShapeType="1"/>
            </p:cNvSpPr>
            <p:nvPr/>
          </p:nvSpPr>
          <p:spPr bwMode="auto">
            <a:xfrm>
              <a:off x="50006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4" name="Line 120"/>
            <p:cNvSpPr>
              <a:spLocks noChangeShapeType="1"/>
            </p:cNvSpPr>
            <p:nvPr/>
          </p:nvSpPr>
          <p:spPr bwMode="auto">
            <a:xfrm>
              <a:off x="50196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5" name="Line 121"/>
            <p:cNvSpPr>
              <a:spLocks noChangeShapeType="1"/>
            </p:cNvSpPr>
            <p:nvPr/>
          </p:nvSpPr>
          <p:spPr bwMode="auto">
            <a:xfrm>
              <a:off x="50387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6" name="Line 122"/>
            <p:cNvSpPr>
              <a:spLocks noChangeShapeType="1"/>
            </p:cNvSpPr>
            <p:nvPr/>
          </p:nvSpPr>
          <p:spPr bwMode="auto">
            <a:xfrm>
              <a:off x="50577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7" name="Line 123"/>
            <p:cNvSpPr>
              <a:spLocks noChangeShapeType="1"/>
            </p:cNvSpPr>
            <p:nvPr/>
          </p:nvSpPr>
          <p:spPr bwMode="auto">
            <a:xfrm>
              <a:off x="504825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8" name="Line 124"/>
            <p:cNvSpPr>
              <a:spLocks noChangeShapeType="1"/>
            </p:cNvSpPr>
            <p:nvPr/>
          </p:nvSpPr>
          <p:spPr bwMode="auto">
            <a:xfrm>
              <a:off x="50768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9" name="Line 125"/>
            <p:cNvSpPr>
              <a:spLocks noChangeShapeType="1"/>
            </p:cNvSpPr>
            <p:nvPr/>
          </p:nvSpPr>
          <p:spPr bwMode="auto">
            <a:xfrm>
              <a:off x="50958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0" name="Line 126"/>
            <p:cNvSpPr>
              <a:spLocks noChangeShapeType="1"/>
            </p:cNvSpPr>
            <p:nvPr/>
          </p:nvSpPr>
          <p:spPr bwMode="auto">
            <a:xfrm>
              <a:off x="51149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1" name="Line 127"/>
            <p:cNvSpPr>
              <a:spLocks noChangeShapeType="1"/>
            </p:cNvSpPr>
            <p:nvPr/>
          </p:nvSpPr>
          <p:spPr bwMode="auto">
            <a:xfrm>
              <a:off x="51054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128"/>
            <p:cNvSpPr>
              <a:spLocks noChangeShapeType="1"/>
            </p:cNvSpPr>
            <p:nvPr/>
          </p:nvSpPr>
          <p:spPr bwMode="auto">
            <a:xfrm>
              <a:off x="512445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129"/>
            <p:cNvSpPr>
              <a:spLocks noChangeShapeType="1"/>
            </p:cNvSpPr>
            <p:nvPr/>
          </p:nvSpPr>
          <p:spPr bwMode="auto">
            <a:xfrm>
              <a:off x="51435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4" name="Line 130"/>
            <p:cNvSpPr>
              <a:spLocks noChangeShapeType="1"/>
            </p:cNvSpPr>
            <p:nvPr/>
          </p:nvSpPr>
          <p:spPr bwMode="auto">
            <a:xfrm>
              <a:off x="5172075"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5" name="Line 131"/>
            <p:cNvSpPr>
              <a:spLocks noChangeShapeType="1"/>
            </p:cNvSpPr>
            <p:nvPr/>
          </p:nvSpPr>
          <p:spPr bwMode="auto">
            <a:xfrm>
              <a:off x="51530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6" name="Line 132"/>
            <p:cNvSpPr>
              <a:spLocks noChangeShapeType="1"/>
            </p:cNvSpPr>
            <p:nvPr/>
          </p:nvSpPr>
          <p:spPr bwMode="auto">
            <a:xfrm>
              <a:off x="51720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7" name="Line 133"/>
            <p:cNvSpPr>
              <a:spLocks noChangeShapeType="1"/>
            </p:cNvSpPr>
            <p:nvPr/>
          </p:nvSpPr>
          <p:spPr bwMode="auto">
            <a:xfrm>
              <a:off x="520065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8" name="Line 134"/>
            <p:cNvSpPr>
              <a:spLocks noChangeShapeType="1"/>
            </p:cNvSpPr>
            <p:nvPr/>
          </p:nvSpPr>
          <p:spPr bwMode="auto">
            <a:xfrm>
              <a:off x="521970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9" name="Line 135"/>
            <p:cNvSpPr>
              <a:spLocks noChangeShapeType="1"/>
            </p:cNvSpPr>
            <p:nvPr/>
          </p:nvSpPr>
          <p:spPr bwMode="auto">
            <a:xfrm>
              <a:off x="52292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0" name="Line 136"/>
            <p:cNvSpPr>
              <a:spLocks noChangeShapeType="1"/>
            </p:cNvSpPr>
            <p:nvPr/>
          </p:nvSpPr>
          <p:spPr bwMode="auto">
            <a:xfrm>
              <a:off x="52482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1" name="Line 137"/>
            <p:cNvSpPr>
              <a:spLocks noChangeShapeType="1"/>
            </p:cNvSpPr>
            <p:nvPr/>
          </p:nvSpPr>
          <p:spPr bwMode="auto">
            <a:xfrm>
              <a:off x="52673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2" name="Line 138"/>
            <p:cNvSpPr>
              <a:spLocks noChangeShapeType="1"/>
            </p:cNvSpPr>
            <p:nvPr/>
          </p:nvSpPr>
          <p:spPr bwMode="auto">
            <a:xfrm>
              <a:off x="52863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3" name="Line 139"/>
            <p:cNvSpPr>
              <a:spLocks noChangeShapeType="1"/>
            </p:cNvSpPr>
            <p:nvPr/>
          </p:nvSpPr>
          <p:spPr bwMode="auto">
            <a:xfrm>
              <a:off x="43434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4" name="Line 140"/>
            <p:cNvSpPr>
              <a:spLocks noChangeShapeType="1"/>
            </p:cNvSpPr>
            <p:nvPr/>
          </p:nvSpPr>
          <p:spPr bwMode="auto">
            <a:xfrm>
              <a:off x="437197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5" name="Line 141"/>
            <p:cNvSpPr>
              <a:spLocks noChangeShapeType="1"/>
            </p:cNvSpPr>
            <p:nvPr/>
          </p:nvSpPr>
          <p:spPr bwMode="auto">
            <a:xfrm>
              <a:off x="439102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6" name="Line 142"/>
            <p:cNvSpPr>
              <a:spLocks noChangeShapeType="1"/>
            </p:cNvSpPr>
            <p:nvPr/>
          </p:nvSpPr>
          <p:spPr bwMode="auto">
            <a:xfrm>
              <a:off x="44196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7" name="Line 143"/>
            <p:cNvSpPr>
              <a:spLocks noChangeShapeType="1"/>
            </p:cNvSpPr>
            <p:nvPr/>
          </p:nvSpPr>
          <p:spPr bwMode="auto">
            <a:xfrm>
              <a:off x="42481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8" name="Line 144"/>
            <p:cNvSpPr>
              <a:spLocks noChangeShapeType="1"/>
            </p:cNvSpPr>
            <p:nvPr/>
          </p:nvSpPr>
          <p:spPr bwMode="auto">
            <a:xfrm>
              <a:off x="427672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145"/>
            <p:cNvSpPr>
              <a:spLocks noChangeShapeType="1"/>
            </p:cNvSpPr>
            <p:nvPr/>
          </p:nvSpPr>
          <p:spPr bwMode="auto">
            <a:xfrm>
              <a:off x="429577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146"/>
            <p:cNvSpPr>
              <a:spLocks noChangeShapeType="1"/>
            </p:cNvSpPr>
            <p:nvPr/>
          </p:nvSpPr>
          <p:spPr bwMode="auto">
            <a:xfrm>
              <a:off x="43243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147"/>
            <p:cNvSpPr>
              <a:spLocks noChangeShapeType="1"/>
            </p:cNvSpPr>
            <p:nvPr/>
          </p:nvSpPr>
          <p:spPr bwMode="auto">
            <a:xfrm>
              <a:off x="40671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148"/>
            <p:cNvSpPr>
              <a:spLocks noChangeShapeType="1"/>
            </p:cNvSpPr>
            <p:nvPr/>
          </p:nvSpPr>
          <p:spPr bwMode="auto">
            <a:xfrm>
              <a:off x="409575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Line 149"/>
            <p:cNvSpPr>
              <a:spLocks noChangeShapeType="1"/>
            </p:cNvSpPr>
            <p:nvPr/>
          </p:nvSpPr>
          <p:spPr bwMode="auto">
            <a:xfrm>
              <a:off x="411480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4" name="Line 150"/>
            <p:cNvSpPr>
              <a:spLocks noChangeShapeType="1"/>
            </p:cNvSpPr>
            <p:nvPr/>
          </p:nvSpPr>
          <p:spPr bwMode="auto">
            <a:xfrm>
              <a:off x="41433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5" name="Freeform 151"/>
            <p:cNvSpPr>
              <a:spLocks/>
            </p:cNvSpPr>
            <p:nvPr/>
          </p:nvSpPr>
          <p:spPr bwMode="auto">
            <a:xfrm>
              <a:off x="3752850" y="3298825"/>
              <a:ext cx="1638300" cy="247650"/>
            </a:xfrm>
            <a:custGeom>
              <a:avLst/>
              <a:gdLst>
                <a:gd name="T0" fmla="*/ 172 w 172"/>
                <a:gd name="T1" fmla="*/ 26 h 26"/>
                <a:gd name="T2" fmla="*/ 146 w 172"/>
                <a:gd name="T3" fmla="*/ 26 h 26"/>
                <a:gd name="T4" fmla="*/ 146 w 172"/>
                <a:gd name="T5" fmla="*/ 25 h 26"/>
                <a:gd name="T6" fmla="*/ 140 w 172"/>
                <a:gd name="T7" fmla="*/ 25 h 26"/>
                <a:gd name="T8" fmla="*/ 140 w 172"/>
                <a:gd name="T9" fmla="*/ 25 h 26"/>
                <a:gd name="T10" fmla="*/ 129 w 172"/>
                <a:gd name="T11" fmla="*/ 25 h 26"/>
                <a:gd name="T12" fmla="*/ 129 w 172"/>
                <a:gd name="T13" fmla="*/ 23 h 26"/>
                <a:gd name="T14" fmla="*/ 113 w 172"/>
                <a:gd name="T15" fmla="*/ 23 h 26"/>
                <a:gd name="T16" fmla="*/ 113 w 172"/>
                <a:gd name="T17" fmla="*/ 22 h 26"/>
                <a:gd name="T18" fmla="*/ 87 w 172"/>
                <a:gd name="T19" fmla="*/ 22 h 26"/>
                <a:gd name="T20" fmla="*/ 87 w 172"/>
                <a:gd name="T21" fmla="*/ 21 h 26"/>
                <a:gd name="T22" fmla="*/ 68 w 172"/>
                <a:gd name="T23" fmla="*/ 21 h 26"/>
                <a:gd name="T24" fmla="*/ 68 w 172"/>
                <a:gd name="T25" fmla="*/ 20 h 26"/>
                <a:gd name="T26" fmla="*/ 62 w 172"/>
                <a:gd name="T27" fmla="*/ 20 h 26"/>
                <a:gd name="T28" fmla="*/ 62 w 172"/>
                <a:gd name="T29" fmla="*/ 18 h 26"/>
                <a:gd name="T30" fmla="*/ 58 w 172"/>
                <a:gd name="T31" fmla="*/ 18 h 26"/>
                <a:gd name="T32" fmla="*/ 58 w 172"/>
                <a:gd name="T33" fmla="*/ 17 h 26"/>
                <a:gd name="T34" fmla="*/ 51 w 172"/>
                <a:gd name="T35" fmla="*/ 17 h 26"/>
                <a:gd name="T36" fmla="*/ 51 w 172"/>
                <a:gd name="T37" fmla="*/ 15 h 26"/>
                <a:gd name="T38" fmla="*/ 42 w 172"/>
                <a:gd name="T39" fmla="*/ 15 h 26"/>
                <a:gd name="T40" fmla="*/ 42 w 172"/>
                <a:gd name="T41" fmla="*/ 14 h 26"/>
                <a:gd name="T42" fmla="*/ 32 w 172"/>
                <a:gd name="T43" fmla="*/ 14 h 26"/>
                <a:gd name="T44" fmla="*/ 32 w 172"/>
                <a:gd name="T45" fmla="*/ 11 h 26"/>
                <a:gd name="T46" fmla="*/ 25 w 172"/>
                <a:gd name="T47" fmla="*/ 11 h 26"/>
                <a:gd name="T48" fmla="*/ 25 w 172"/>
                <a:gd name="T49" fmla="*/ 10 h 26"/>
                <a:gd name="T50" fmla="*/ 22 w 172"/>
                <a:gd name="T51" fmla="*/ 10 h 26"/>
                <a:gd name="T52" fmla="*/ 22 w 172"/>
                <a:gd name="T53" fmla="*/ 9 h 26"/>
                <a:gd name="T54" fmla="*/ 17 w 172"/>
                <a:gd name="T55" fmla="*/ 9 h 26"/>
                <a:gd name="T56" fmla="*/ 17 w 172"/>
                <a:gd name="T57" fmla="*/ 7 h 26"/>
                <a:gd name="T58" fmla="*/ 14 w 172"/>
                <a:gd name="T59" fmla="*/ 7 h 26"/>
                <a:gd name="T60" fmla="*/ 14 w 172"/>
                <a:gd name="T61" fmla="*/ 6 h 26"/>
                <a:gd name="T62" fmla="*/ 12 w 172"/>
                <a:gd name="T63" fmla="*/ 6 h 26"/>
                <a:gd name="T64" fmla="*/ 12 w 172"/>
                <a:gd name="T65" fmla="*/ 3 h 26"/>
                <a:gd name="T66" fmla="*/ 10 w 172"/>
                <a:gd name="T67" fmla="*/ 3 h 26"/>
                <a:gd name="T68" fmla="*/ 10 w 172"/>
                <a:gd name="T69" fmla="*/ 2 h 26"/>
                <a:gd name="T70" fmla="*/ 7 w 172"/>
                <a:gd name="T71" fmla="*/ 2 h 26"/>
                <a:gd name="T72" fmla="*/ 7 w 172"/>
                <a:gd name="T73" fmla="*/ 0 h 26"/>
                <a:gd name="T74" fmla="*/ 0 w 172"/>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26">
                  <a:moveTo>
                    <a:pt x="172" y="26"/>
                  </a:moveTo>
                  <a:lnTo>
                    <a:pt x="146" y="26"/>
                  </a:lnTo>
                  <a:lnTo>
                    <a:pt x="146" y="25"/>
                  </a:lnTo>
                  <a:lnTo>
                    <a:pt x="140" y="25"/>
                  </a:lnTo>
                  <a:lnTo>
                    <a:pt x="140" y="25"/>
                  </a:lnTo>
                  <a:lnTo>
                    <a:pt x="129" y="25"/>
                  </a:lnTo>
                  <a:lnTo>
                    <a:pt x="129" y="23"/>
                  </a:lnTo>
                  <a:lnTo>
                    <a:pt x="113" y="23"/>
                  </a:lnTo>
                  <a:lnTo>
                    <a:pt x="113" y="22"/>
                  </a:lnTo>
                  <a:lnTo>
                    <a:pt x="87" y="22"/>
                  </a:lnTo>
                  <a:lnTo>
                    <a:pt x="87" y="21"/>
                  </a:lnTo>
                  <a:lnTo>
                    <a:pt x="68" y="21"/>
                  </a:lnTo>
                  <a:lnTo>
                    <a:pt x="68" y="20"/>
                  </a:lnTo>
                  <a:lnTo>
                    <a:pt x="62" y="20"/>
                  </a:lnTo>
                  <a:lnTo>
                    <a:pt x="62" y="18"/>
                  </a:lnTo>
                  <a:lnTo>
                    <a:pt x="58" y="18"/>
                  </a:lnTo>
                  <a:lnTo>
                    <a:pt x="58" y="17"/>
                  </a:lnTo>
                  <a:lnTo>
                    <a:pt x="51" y="17"/>
                  </a:lnTo>
                  <a:lnTo>
                    <a:pt x="51" y="15"/>
                  </a:lnTo>
                  <a:lnTo>
                    <a:pt x="42" y="15"/>
                  </a:lnTo>
                  <a:lnTo>
                    <a:pt x="42" y="14"/>
                  </a:lnTo>
                  <a:lnTo>
                    <a:pt x="32" y="14"/>
                  </a:lnTo>
                  <a:lnTo>
                    <a:pt x="32" y="11"/>
                  </a:lnTo>
                  <a:lnTo>
                    <a:pt x="25" y="11"/>
                  </a:lnTo>
                  <a:lnTo>
                    <a:pt x="25" y="10"/>
                  </a:lnTo>
                  <a:lnTo>
                    <a:pt x="22" y="10"/>
                  </a:lnTo>
                  <a:lnTo>
                    <a:pt x="22" y="9"/>
                  </a:lnTo>
                  <a:lnTo>
                    <a:pt x="17" y="9"/>
                  </a:lnTo>
                  <a:lnTo>
                    <a:pt x="17" y="7"/>
                  </a:lnTo>
                  <a:lnTo>
                    <a:pt x="14" y="7"/>
                  </a:lnTo>
                  <a:lnTo>
                    <a:pt x="14" y="6"/>
                  </a:lnTo>
                  <a:lnTo>
                    <a:pt x="12" y="6"/>
                  </a:lnTo>
                  <a:lnTo>
                    <a:pt x="12" y="3"/>
                  </a:lnTo>
                  <a:lnTo>
                    <a:pt x="10" y="3"/>
                  </a:lnTo>
                  <a:lnTo>
                    <a:pt x="10" y="2"/>
                  </a:lnTo>
                  <a:lnTo>
                    <a:pt x="7" y="2"/>
                  </a:lnTo>
                  <a:lnTo>
                    <a:pt x="7"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aphicFrame>
        <p:nvGraphicFramePr>
          <p:cNvPr id="236" name="Table 235"/>
          <p:cNvGraphicFramePr>
            <a:graphicFrameLocks noGrp="1"/>
          </p:cNvGraphicFramePr>
          <p:nvPr>
            <p:extLst>
              <p:ext uri="{D42A27DB-BD31-4B8C-83A1-F6EECF244321}">
                <p14:modId xmlns:p14="http://schemas.microsoft.com/office/powerpoint/2010/main" val="3181312788"/>
              </p:ext>
            </p:extLst>
          </p:nvPr>
        </p:nvGraphicFramePr>
        <p:xfrm>
          <a:off x="3563281" y="3187208"/>
          <a:ext cx="2385084" cy="1005840"/>
        </p:xfrm>
        <a:graphic>
          <a:graphicData uri="http://schemas.openxmlformats.org/drawingml/2006/table">
            <a:tbl>
              <a:tblPr firstRow="1" bandRow="1">
                <a:tableStyleId>{5C22544A-7EE6-4342-B048-85BDC9FD1C3A}</a:tableStyleId>
              </a:tblPr>
              <a:tblGrid>
                <a:gridCol w="722969"/>
                <a:gridCol w="414338"/>
                <a:gridCol w="623889"/>
                <a:gridCol w="623888"/>
              </a:tblGrid>
              <a:tr h="0">
                <a:tc>
                  <a:txBody>
                    <a:bodyPr/>
                    <a:lstStyle/>
                    <a:p>
                      <a:r>
                        <a:rPr lang="en-GB" sz="600" dirty="0" smtClean="0">
                          <a:solidFill>
                            <a:schemeClr val="tx1"/>
                          </a:solidFill>
                          <a:latin typeface="+mn-lt"/>
                        </a:rPr>
                        <a:t>Sous</a:t>
                      </a:r>
                      <a:r>
                        <a:rPr lang="en-GB" sz="600" baseline="0" dirty="0" smtClean="0">
                          <a:solidFill>
                            <a:schemeClr val="tx1"/>
                          </a:solidFill>
                          <a:latin typeface="+mn-lt"/>
                        </a:rPr>
                        <a:t>-</a:t>
                      </a:r>
                      <a:br>
                        <a:rPr lang="en-GB" sz="600" baseline="0" dirty="0" smtClean="0">
                          <a:solidFill>
                            <a:schemeClr val="tx1"/>
                          </a:solidFill>
                          <a:latin typeface="+mn-lt"/>
                        </a:rPr>
                      </a:br>
                      <a:r>
                        <a:rPr lang="en-GB" sz="600" baseline="0" dirty="0" err="1" smtClean="0">
                          <a:solidFill>
                            <a:schemeClr val="tx1"/>
                          </a:solidFill>
                          <a:latin typeface="+mn-lt"/>
                        </a:rPr>
                        <a:t>groupe</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Evts</a:t>
                      </a:r>
                      <a:r>
                        <a:rPr lang="en-GB" sz="600" dirty="0" smtClean="0">
                          <a:solidFill>
                            <a:schemeClr val="tx1"/>
                          </a:solidFill>
                          <a:latin typeface="+mn-lt"/>
                        </a:rPr>
                        <a:t>/</a:t>
                      </a:r>
                      <a:br>
                        <a:rPr lang="en-GB" sz="600" dirty="0" smtClean="0">
                          <a:solidFill>
                            <a:schemeClr val="tx1"/>
                          </a:solidFill>
                          <a:latin typeface="+mn-lt"/>
                        </a:rPr>
                      </a:br>
                      <a:r>
                        <a:rPr lang="en-GB" sz="60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err="1" smtClean="0">
                          <a:solidFill>
                            <a:schemeClr val="tx1"/>
                          </a:solidFill>
                          <a:latin typeface="+mn-lt"/>
                        </a:rPr>
                        <a:t>Est</a:t>
                      </a:r>
                      <a:r>
                        <a:rPr lang="en-GB" sz="600" dirty="0" smtClean="0">
                          <a:solidFill>
                            <a:schemeClr val="tx1"/>
                          </a:solidFill>
                          <a:latin typeface="+mn-lt"/>
                        </a:rPr>
                        <a:t> KM à </a:t>
                      </a:r>
                      <a:br>
                        <a:rPr lang="en-GB" sz="600" dirty="0" smtClean="0">
                          <a:solidFill>
                            <a:schemeClr val="tx1"/>
                          </a:solidFill>
                          <a:latin typeface="+mn-lt"/>
                        </a:rPr>
                      </a:br>
                      <a:r>
                        <a:rPr lang="en-GB" sz="600" dirty="0" smtClean="0">
                          <a:solidFill>
                            <a:schemeClr val="tx1"/>
                          </a:solidFill>
                          <a:latin typeface="+mn-lt"/>
                        </a:rPr>
                        <a:t>5 </a:t>
                      </a:r>
                      <a:r>
                        <a:rPr lang="en-GB" sz="600" dirty="0" err="1" smtClean="0">
                          <a:solidFill>
                            <a:schemeClr val="tx1"/>
                          </a:solidFill>
                          <a:latin typeface="+mn-lt"/>
                        </a:rPr>
                        <a:t>ans</a:t>
                      </a:r>
                      <a:r>
                        <a:rPr lang="en-GB" sz="600" dirty="0" smtClean="0">
                          <a:solidFill>
                            <a:schemeClr val="tx1"/>
                          </a:solidFill>
                          <a:latin typeface="+mn-lt"/>
                        </a:rPr>
                        <a:t> (IC95)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(IC95)</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tabLst>
                          <a:tab pos="90488" algn="l"/>
                        </a:tabLst>
                      </a:pPr>
                      <a:r>
                        <a:rPr lang="en-GB" sz="600" dirty="0" smtClean="0">
                          <a:solidFill>
                            <a:schemeClr val="tx1"/>
                          </a:solidFill>
                          <a:latin typeface="+mn-lt"/>
                        </a:rPr>
                        <a:t>	 </a:t>
                      </a:r>
                      <a:r>
                        <a:rPr lang="en-GB" sz="600" dirty="0" err="1" smtClean="0">
                          <a:solidFill>
                            <a:schemeClr val="tx1"/>
                          </a:solidFill>
                          <a:latin typeface="+mn-lt"/>
                        </a:rPr>
                        <a:t>Elevé</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337/ 674</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57,6 </a:t>
                      </a:r>
                      <a:br>
                        <a:rPr lang="en-GB" sz="600" dirty="0" smtClean="0">
                          <a:solidFill>
                            <a:schemeClr val="tx1"/>
                          </a:solidFill>
                          <a:latin typeface="+mn-lt"/>
                        </a:rPr>
                      </a:br>
                      <a:r>
                        <a:rPr lang="en-GB" sz="600" dirty="0" smtClean="0">
                          <a:solidFill>
                            <a:schemeClr val="tx1"/>
                          </a:solidFill>
                          <a:latin typeface="+mn-lt"/>
                        </a:rPr>
                        <a:t>(53,8</a:t>
                      </a:r>
                      <a:r>
                        <a:rPr lang="en-GB" sz="600" baseline="0" dirty="0" smtClean="0">
                          <a:solidFill>
                            <a:schemeClr val="tx1"/>
                          </a:solidFill>
                          <a:latin typeface="+mn-lt"/>
                        </a:rPr>
                        <a:t> –</a:t>
                      </a:r>
                      <a:r>
                        <a:rPr lang="en-GB" sz="600" dirty="0" smtClean="0">
                          <a:solidFill>
                            <a:schemeClr val="tx1"/>
                          </a:solidFill>
                          <a:latin typeface="+mn-lt"/>
                        </a:rPr>
                        <a:t> 61,7)</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err="1" smtClean="0">
                          <a:solidFill>
                            <a:schemeClr val="tx1"/>
                          </a:solidFill>
                          <a:latin typeface="+mn-lt"/>
                        </a:rPr>
                        <a:t>Référence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tabLst>
                          <a:tab pos="90488" algn="l"/>
                        </a:tabLst>
                      </a:pPr>
                      <a:r>
                        <a:rPr lang="en-GB" sz="600" dirty="0" smtClean="0">
                          <a:solidFill>
                            <a:schemeClr val="tx1"/>
                          </a:solidFill>
                          <a:latin typeface="+mn-lt"/>
                        </a:rPr>
                        <a:t>	</a:t>
                      </a:r>
                      <a:r>
                        <a:rPr lang="en-GB" sz="600" dirty="0" err="1" smtClean="0">
                          <a:solidFill>
                            <a:schemeClr val="tx1"/>
                          </a:solidFill>
                          <a:latin typeface="+mn-lt"/>
                        </a:rPr>
                        <a:t>Intermédiaire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520/ 1306</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69,2 </a:t>
                      </a:r>
                      <a:br>
                        <a:rPr lang="en-GB" sz="600" dirty="0" smtClean="0">
                          <a:solidFill>
                            <a:schemeClr val="tx1"/>
                          </a:solidFill>
                          <a:latin typeface="+mn-lt"/>
                        </a:rPr>
                      </a:br>
                      <a:r>
                        <a:rPr lang="en-GB" sz="600" dirty="0" smtClean="0">
                          <a:solidFill>
                            <a:schemeClr val="tx1"/>
                          </a:solidFill>
                          <a:latin typeface="+mn-lt"/>
                        </a:rPr>
                        <a:t>(66,6 -71,9)</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0,69 </a:t>
                      </a:r>
                      <a:br>
                        <a:rPr lang="en-GB" sz="600" dirty="0" smtClean="0">
                          <a:solidFill>
                            <a:schemeClr val="tx1"/>
                          </a:solidFill>
                          <a:latin typeface="+mn-lt"/>
                        </a:rPr>
                      </a:br>
                      <a:r>
                        <a:rPr lang="en-GB" sz="600" dirty="0" smtClean="0">
                          <a:solidFill>
                            <a:schemeClr val="tx1"/>
                          </a:solidFill>
                          <a:latin typeface="+mn-lt"/>
                        </a:rPr>
                        <a:t>(0,60 – 0,80)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tabLst>
                          <a:tab pos="90488" algn="l"/>
                        </a:tabLst>
                      </a:pPr>
                      <a:r>
                        <a:rPr lang="en-GB" sz="600" dirty="0" smtClean="0">
                          <a:solidFill>
                            <a:schemeClr val="tx1"/>
                          </a:solidFill>
                          <a:latin typeface="+mn-lt"/>
                        </a:rPr>
                        <a:t>	</a:t>
                      </a:r>
                      <a:r>
                        <a:rPr lang="en-GB" sz="600" baseline="0" dirty="0" smtClean="0">
                          <a:solidFill>
                            <a:schemeClr val="tx1"/>
                          </a:solidFill>
                          <a:latin typeface="+mn-lt"/>
                        </a:rPr>
                        <a:t> </a:t>
                      </a:r>
                      <a:r>
                        <a:rPr lang="en-GB" sz="600" dirty="0" smtClean="0">
                          <a:solidFill>
                            <a:schemeClr val="tx1"/>
                          </a:solidFill>
                          <a:latin typeface="+mn-lt"/>
                        </a:rPr>
                        <a:t>Bas</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217/ 687</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75,4 </a:t>
                      </a:r>
                      <a:br>
                        <a:rPr lang="en-GB" sz="600" dirty="0" smtClean="0">
                          <a:solidFill>
                            <a:schemeClr val="tx1"/>
                          </a:solidFill>
                          <a:latin typeface="+mn-lt"/>
                        </a:rPr>
                      </a:br>
                      <a:r>
                        <a:rPr lang="en-GB" sz="600" dirty="0" smtClean="0">
                          <a:solidFill>
                            <a:schemeClr val="tx1"/>
                          </a:solidFill>
                          <a:latin typeface="+mn-lt"/>
                        </a:rPr>
                        <a:t>(72,0 – 79,0)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0,52 </a:t>
                      </a:r>
                      <a:br>
                        <a:rPr lang="en-GB" sz="600" dirty="0" smtClean="0">
                          <a:solidFill>
                            <a:schemeClr val="tx1"/>
                          </a:solidFill>
                          <a:latin typeface="+mn-lt"/>
                        </a:rPr>
                      </a:br>
                      <a:r>
                        <a:rPr lang="en-GB" sz="600" dirty="0" smtClean="0">
                          <a:solidFill>
                            <a:schemeClr val="tx1"/>
                          </a:solidFill>
                          <a:latin typeface="+mn-lt"/>
                        </a:rPr>
                        <a:t>(0,43 – 0,62)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37" name="Straight Connector 236"/>
          <p:cNvCxnSpPr/>
          <p:nvPr/>
        </p:nvCxnSpPr>
        <p:spPr>
          <a:xfrm>
            <a:off x="3578064" y="3436196"/>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573610" y="3535056"/>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3573610" y="4022201"/>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3573610" y="3779727"/>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241" name="Table 240"/>
          <p:cNvGraphicFramePr>
            <a:graphicFrameLocks noGrp="1"/>
          </p:cNvGraphicFramePr>
          <p:nvPr>
            <p:extLst>
              <p:ext uri="{D42A27DB-BD31-4B8C-83A1-F6EECF244321}">
                <p14:modId xmlns:p14="http://schemas.microsoft.com/office/powerpoint/2010/main" val="2666942386"/>
              </p:ext>
            </p:extLst>
          </p:nvPr>
        </p:nvGraphicFramePr>
        <p:xfrm>
          <a:off x="6434508" y="3183046"/>
          <a:ext cx="2418982" cy="1005840"/>
        </p:xfrm>
        <a:graphic>
          <a:graphicData uri="http://schemas.openxmlformats.org/drawingml/2006/table">
            <a:tbl>
              <a:tblPr firstRow="1" bandRow="1">
                <a:tableStyleId>{5C22544A-7EE6-4342-B048-85BDC9FD1C3A}</a:tableStyleId>
              </a:tblPr>
              <a:tblGrid>
                <a:gridCol w="723530"/>
                <a:gridCol w="385762"/>
                <a:gridCol w="671515"/>
                <a:gridCol w="638175"/>
              </a:tblGrid>
              <a:tr h="0">
                <a:tc>
                  <a:txBody>
                    <a:bodyPr/>
                    <a:lstStyle/>
                    <a:p>
                      <a:r>
                        <a:rPr lang="en-GB" sz="600" dirty="0" smtClean="0">
                          <a:solidFill>
                            <a:schemeClr val="tx1"/>
                          </a:solidFill>
                          <a:latin typeface="+mn-lt"/>
                        </a:rPr>
                        <a:t>Sous</a:t>
                      </a:r>
                      <a:r>
                        <a:rPr lang="en-GB" sz="600" baseline="0" dirty="0" smtClean="0">
                          <a:solidFill>
                            <a:schemeClr val="tx1"/>
                          </a:solidFill>
                          <a:latin typeface="+mn-lt"/>
                        </a:rPr>
                        <a:t>-</a:t>
                      </a:r>
                      <a:r>
                        <a:rPr lang="en-GB" sz="600" baseline="0" dirty="0" err="1" smtClean="0">
                          <a:solidFill>
                            <a:schemeClr val="tx1"/>
                          </a:solidFill>
                          <a:latin typeface="+mn-lt"/>
                        </a:rPr>
                        <a:t>groupe</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Evts</a:t>
                      </a:r>
                      <a:r>
                        <a:rPr lang="en-GB" sz="600" dirty="0" smtClean="0">
                          <a:solidFill>
                            <a:schemeClr val="tx1"/>
                          </a:solidFill>
                          <a:latin typeface="+mn-lt"/>
                        </a:rPr>
                        <a:t>/</a:t>
                      </a:r>
                      <a:br>
                        <a:rPr lang="en-GB" sz="600" dirty="0" smtClean="0">
                          <a:solidFill>
                            <a:schemeClr val="tx1"/>
                          </a:solidFill>
                          <a:latin typeface="+mn-lt"/>
                        </a:rPr>
                      </a:br>
                      <a:r>
                        <a:rPr lang="en-GB" sz="60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err="1" smtClean="0">
                          <a:solidFill>
                            <a:schemeClr val="tx1"/>
                          </a:solidFill>
                          <a:latin typeface="+mn-lt"/>
                        </a:rPr>
                        <a:t>Est</a:t>
                      </a:r>
                      <a:r>
                        <a:rPr lang="en-GB" sz="600" dirty="0" smtClean="0">
                          <a:solidFill>
                            <a:schemeClr val="tx1"/>
                          </a:solidFill>
                          <a:latin typeface="+mn-lt"/>
                        </a:rPr>
                        <a:t> KM à </a:t>
                      </a:r>
                      <a:br>
                        <a:rPr lang="en-GB" sz="600" dirty="0" smtClean="0">
                          <a:solidFill>
                            <a:schemeClr val="tx1"/>
                          </a:solidFill>
                          <a:latin typeface="+mn-lt"/>
                        </a:rPr>
                      </a:br>
                      <a:r>
                        <a:rPr lang="en-GB" sz="600" dirty="0" smtClean="0">
                          <a:solidFill>
                            <a:schemeClr val="tx1"/>
                          </a:solidFill>
                          <a:latin typeface="+mn-lt"/>
                        </a:rPr>
                        <a:t>5 </a:t>
                      </a:r>
                      <a:r>
                        <a:rPr lang="en-GB" sz="600" dirty="0" err="1" smtClean="0">
                          <a:solidFill>
                            <a:schemeClr val="tx1"/>
                          </a:solidFill>
                          <a:latin typeface="+mn-lt"/>
                        </a:rPr>
                        <a:t>ans</a:t>
                      </a:r>
                      <a:r>
                        <a:rPr lang="en-GB" sz="600" dirty="0" smtClean="0">
                          <a:solidFill>
                            <a:schemeClr val="tx1"/>
                          </a:solidFill>
                          <a:latin typeface="+mn-lt"/>
                        </a:rPr>
                        <a:t> (IC95)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(IC95)</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60">
                <a:tc>
                  <a:txBody>
                    <a:bodyPr/>
                    <a:lstStyle/>
                    <a:p>
                      <a:pPr algn="l">
                        <a:lnSpc>
                          <a:spcPts val="600"/>
                        </a:lnSpc>
                        <a:tabLst>
                          <a:tab pos="90488" algn="l"/>
                        </a:tabLst>
                      </a:pPr>
                      <a:r>
                        <a:rPr lang="en-GB" sz="600" dirty="0" smtClean="0">
                          <a:solidFill>
                            <a:schemeClr val="tx1"/>
                          </a:solidFill>
                          <a:latin typeface="+mn-lt"/>
                        </a:rPr>
                        <a:t>	</a:t>
                      </a:r>
                      <a:r>
                        <a:rPr lang="en-GB" sz="600" baseline="0" dirty="0" smtClean="0">
                          <a:solidFill>
                            <a:schemeClr val="tx1"/>
                          </a:solidFill>
                          <a:latin typeface="+mn-lt"/>
                        </a:rPr>
                        <a:t> </a:t>
                      </a:r>
                      <a:r>
                        <a:rPr lang="en-GB" sz="600" dirty="0" err="1" smtClean="0">
                          <a:solidFill>
                            <a:schemeClr val="tx1"/>
                          </a:solidFill>
                          <a:latin typeface="+mn-lt"/>
                        </a:rPr>
                        <a:t>Elevé</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297/ 674</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66,9 </a:t>
                      </a:r>
                      <a:br>
                        <a:rPr lang="en-GB" sz="600" dirty="0" smtClean="0">
                          <a:solidFill>
                            <a:schemeClr val="tx1"/>
                          </a:solidFill>
                          <a:latin typeface="+mn-lt"/>
                        </a:rPr>
                      </a:br>
                      <a:r>
                        <a:rPr lang="en-GB" sz="600" dirty="0" smtClean="0">
                          <a:solidFill>
                            <a:schemeClr val="tx1"/>
                          </a:solidFill>
                          <a:latin typeface="+mn-lt"/>
                        </a:rPr>
                        <a:t>(63,4</a:t>
                      </a:r>
                      <a:r>
                        <a:rPr lang="en-GB" sz="600" baseline="0" dirty="0" smtClean="0">
                          <a:solidFill>
                            <a:schemeClr val="tx1"/>
                          </a:solidFill>
                          <a:latin typeface="+mn-lt"/>
                        </a:rPr>
                        <a:t> – </a:t>
                      </a:r>
                      <a:r>
                        <a:rPr lang="en-GB" sz="600" dirty="0" smtClean="0">
                          <a:solidFill>
                            <a:schemeClr val="tx1"/>
                          </a:solidFill>
                          <a:latin typeface="+mn-lt"/>
                        </a:rPr>
                        <a:t>70,7)</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err="1" smtClean="0">
                          <a:solidFill>
                            <a:schemeClr val="tx1"/>
                          </a:solidFill>
                          <a:latin typeface="+mn-lt"/>
                        </a:rPr>
                        <a:t>Rérérence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7160">
                <a:tc>
                  <a:txBody>
                    <a:bodyPr/>
                    <a:lstStyle/>
                    <a:p>
                      <a:pPr algn="l">
                        <a:lnSpc>
                          <a:spcPts val="600"/>
                        </a:lnSpc>
                        <a:tabLst>
                          <a:tab pos="90488" algn="l"/>
                        </a:tabLst>
                      </a:pPr>
                      <a:r>
                        <a:rPr lang="en-GB" sz="600" dirty="0" smtClean="0">
                          <a:solidFill>
                            <a:schemeClr val="tx1"/>
                          </a:solidFill>
                          <a:latin typeface="+mn-lt"/>
                        </a:rPr>
                        <a:t>	</a:t>
                      </a:r>
                      <a:r>
                        <a:rPr lang="en-GB" sz="600" dirty="0" err="1" smtClean="0">
                          <a:solidFill>
                            <a:schemeClr val="tx1"/>
                          </a:solidFill>
                          <a:latin typeface="+mn-lt"/>
                        </a:rPr>
                        <a:t>Intermédiaire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450/ 1306</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77,3 </a:t>
                      </a:r>
                      <a:br>
                        <a:rPr lang="en-GB" sz="600" dirty="0" smtClean="0">
                          <a:solidFill>
                            <a:schemeClr val="tx1"/>
                          </a:solidFill>
                          <a:latin typeface="+mn-lt"/>
                        </a:rPr>
                      </a:br>
                      <a:r>
                        <a:rPr lang="en-GB" sz="600" dirty="0" smtClean="0">
                          <a:solidFill>
                            <a:schemeClr val="tx1"/>
                          </a:solidFill>
                          <a:latin typeface="+mn-lt"/>
                        </a:rPr>
                        <a:t>(75,0 – 79,7)</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0,73 </a:t>
                      </a:r>
                      <a:br>
                        <a:rPr lang="en-GB" sz="600" dirty="0" smtClean="0">
                          <a:solidFill>
                            <a:schemeClr val="tx1"/>
                          </a:solidFill>
                          <a:latin typeface="+mn-lt"/>
                        </a:rPr>
                      </a:br>
                      <a:r>
                        <a:rPr lang="en-GB" sz="600" dirty="0" smtClean="0">
                          <a:solidFill>
                            <a:schemeClr val="tx1"/>
                          </a:solidFill>
                          <a:latin typeface="+mn-lt"/>
                        </a:rPr>
                        <a:t>(0,63 –</a:t>
                      </a:r>
                      <a:r>
                        <a:rPr lang="en-GB" sz="600" baseline="0" dirty="0" smtClean="0">
                          <a:solidFill>
                            <a:schemeClr val="tx1"/>
                          </a:solidFill>
                          <a:latin typeface="+mn-lt"/>
                        </a:rPr>
                        <a:t> </a:t>
                      </a:r>
                      <a:r>
                        <a:rPr lang="en-GB" sz="600" dirty="0" smtClean="0">
                          <a:solidFill>
                            <a:schemeClr val="tx1"/>
                          </a:solidFill>
                          <a:latin typeface="+mn-lt"/>
                        </a:rPr>
                        <a:t>0,85)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l">
                        <a:lnSpc>
                          <a:spcPts val="600"/>
                        </a:lnSpc>
                        <a:tabLst>
                          <a:tab pos="90488" algn="l"/>
                        </a:tabLst>
                      </a:pPr>
                      <a:r>
                        <a:rPr lang="en-GB" sz="600" dirty="0" smtClean="0">
                          <a:solidFill>
                            <a:schemeClr val="tx1"/>
                          </a:solidFill>
                          <a:latin typeface="+mn-lt"/>
                        </a:rPr>
                        <a:t>	</a:t>
                      </a:r>
                      <a:r>
                        <a:rPr lang="en-GB" sz="600" baseline="0" dirty="0" smtClean="0">
                          <a:solidFill>
                            <a:schemeClr val="tx1"/>
                          </a:solidFill>
                          <a:latin typeface="+mn-lt"/>
                        </a:rPr>
                        <a:t> </a:t>
                      </a:r>
                      <a:r>
                        <a:rPr lang="en-GB" sz="600" dirty="0" smtClean="0">
                          <a:solidFill>
                            <a:schemeClr val="tx1"/>
                          </a:solidFill>
                          <a:latin typeface="+mn-lt"/>
                        </a:rPr>
                        <a:t>Bas</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600"/>
                        </a:lnSpc>
                      </a:pPr>
                      <a:r>
                        <a:rPr lang="en-GB" sz="600" dirty="0" smtClean="0">
                          <a:solidFill>
                            <a:schemeClr val="tx1"/>
                          </a:solidFill>
                          <a:latin typeface="+mn-lt"/>
                        </a:rPr>
                        <a:t>193/ 687</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81,5 </a:t>
                      </a:r>
                      <a:br>
                        <a:rPr lang="en-GB" sz="600" dirty="0" smtClean="0">
                          <a:solidFill>
                            <a:schemeClr val="tx1"/>
                          </a:solidFill>
                          <a:latin typeface="+mn-lt"/>
                        </a:rPr>
                      </a:br>
                      <a:r>
                        <a:rPr lang="en-GB" sz="600" dirty="0" smtClean="0">
                          <a:solidFill>
                            <a:schemeClr val="tx1"/>
                          </a:solidFill>
                          <a:latin typeface="+mn-lt"/>
                        </a:rPr>
                        <a:t>(78,5 – 84,6)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ts val="600"/>
                        </a:lnSpc>
                        <a:spcBef>
                          <a:spcPts val="0"/>
                        </a:spcBef>
                        <a:spcAft>
                          <a:spcPts val="0"/>
                        </a:spcAft>
                        <a:buClrTx/>
                        <a:buSzTx/>
                        <a:buFontTx/>
                        <a:buNone/>
                        <a:tabLst/>
                        <a:defRPr/>
                      </a:pPr>
                      <a:r>
                        <a:rPr lang="en-GB" sz="600" dirty="0" smtClean="0">
                          <a:solidFill>
                            <a:schemeClr val="tx1"/>
                          </a:solidFill>
                          <a:latin typeface="+mn-lt"/>
                        </a:rPr>
                        <a:t>0,59 </a:t>
                      </a:r>
                      <a:br>
                        <a:rPr lang="en-GB" sz="600" dirty="0" smtClean="0">
                          <a:solidFill>
                            <a:schemeClr val="tx1"/>
                          </a:solidFill>
                          <a:latin typeface="+mn-lt"/>
                        </a:rPr>
                      </a:br>
                      <a:r>
                        <a:rPr lang="en-GB" sz="600" dirty="0" smtClean="0">
                          <a:solidFill>
                            <a:schemeClr val="tx1"/>
                          </a:solidFill>
                          <a:latin typeface="+mn-lt"/>
                        </a:rPr>
                        <a:t>(0,49 –</a:t>
                      </a:r>
                      <a:r>
                        <a:rPr lang="en-GB" sz="600" baseline="0" dirty="0" smtClean="0">
                          <a:solidFill>
                            <a:schemeClr val="tx1"/>
                          </a:solidFill>
                          <a:latin typeface="+mn-lt"/>
                        </a:rPr>
                        <a:t> </a:t>
                      </a:r>
                      <a:r>
                        <a:rPr lang="en-GB" sz="600" dirty="0" smtClean="0">
                          <a:solidFill>
                            <a:schemeClr val="tx1"/>
                          </a:solidFill>
                          <a:latin typeface="+mn-lt"/>
                        </a:rPr>
                        <a:t>0,71)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242" name="Straight Connector 241"/>
          <p:cNvCxnSpPr/>
          <p:nvPr/>
        </p:nvCxnSpPr>
        <p:spPr>
          <a:xfrm>
            <a:off x="6449290" y="3436196"/>
            <a:ext cx="23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6444837" y="3536138"/>
            <a:ext cx="1764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6444837" y="4014249"/>
            <a:ext cx="17649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6444837" y="3775672"/>
            <a:ext cx="151211"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46" name="Group 245"/>
          <p:cNvGrpSpPr/>
          <p:nvPr/>
        </p:nvGrpSpPr>
        <p:grpSpPr>
          <a:xfrm>
            <a:off x="790630" y="2249730"/>
            <a:ext cx="2076169" cy="445846"/>
            <a:chOff x="3786188" y="3252788"/>
            <a:chExt cx="1571625" cy="352425"/>
          </a:xfrm>
        </p:grpSpPr>
        <p:sp>
          <p:nvSpPr>
            <p:cNvPr id="247" name="Line 2"/>
            <p:cNvSpPr>
              <a:spLocks noChangeShapeType="1"/>
            </p:cNvSpPr>
            <p:nvPr/>
          </p:nvSpPr>
          <p:spPr bwMode="auto">
            <a:xfrm>
              <a:off x="39100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8" name="Line 3"/>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9" name="Line 4"/>
            <p:cNvSpPr>
              <a:spLocks noChangeShapeType="1"/>
            </p:cNvSpPr>
            <p:nvPr/>
          </p:nvSpPr>
          <p:spPr bwMode="auto">
            <a:xfrm>
              <a:off x="4024313"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0" name="Line 5"/>
            <p:cNvSpPr>
              <a:spLocks noChangeShapeType="1"/>
            </p:cNvSpPr>
            <p:nvPr/>
          </p:nvSpPr>
          <p:spPr bwMode="auto">
            <a:xfrm>
              <a:off x="4033838"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1" name="Line 6"/>
            <p:cNvSpPr>
              <a:spLocks noChangeShapeType="1"/>
            </p:cNvSpPr>
            <p:nvPr/>
          </p:nvSpPr>
          <p:spPr bwMode="auto">
            <a:xfrm>
              <a:off x="3881438"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2" name="Line 7"/>
            <p:cNvSpPr>
              <a:spLocks noChangeShapeType="1"/>
            </p:cNvSpPr>
            <p:nvPr/>
          </p:nvSpPr>
          <p:spPr bwMode="auto">
            <a:xfrm>
              <a:off x="389096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3" name="Line 8"/>
            <p:cNvSpPr>
              <a:spLocks noChangeShapeType="1"/>
            </p:cNvSpPr>
            <p:nvPr/>
          </p:nvSpPr>
          <p:spPr bwMode="auto">
            <a:xfrm>
              <a:off x="389096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4" name="Line 9"/>
            <p:cNvSpPr>
              <a:spLocks noChangeShapeType="1"/>
            </p:cNvSpPr>
            <p:nvPr/>
          </p:nvSpPr>
          <p:spPr bwMode="auto">
            <a:xfrm>
              <a:off x="3900488"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5" name="Line 10"/>
            <p:cNvSpPr>
              <a:spLocks noChangeShapeType="1"/>
            </p:cNvSpPr>
            <p:nvPr/>
          </p:nvSpPr>
          <p:spPr bwMode="auto">
            <a:xfrm>
              <a:off x="3929063"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6" name="Line 11"/>
            <p:cNvSpPr>
              <a:spLocks noChangeShapeType="1"/>
            </p:cNvSpPr>
            <p:nvPr/>
          </p:nvSpPr>
          <p:spPr bwMode="auto">
            <a:xfrm>
              <a:off x="393858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7" name="Line 12"/>
            <p:cNvSpPr>
              <a:spLocks noChangeShapeType="1"/>
            </p:cNvSpPr>
            <p:nvPr/>
          </p:nvSpPr>
          <p:spPr bwMode="auto">
            <a:xfrm>
              <a:off x="393858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8" name="Line 13"/>
            <p:cNvSpPr>
              <a:spLocks noChangeShapeType="1"/>
            </p:cNvSpPr>
            <p:nvPr/>
          </p:nvSpPr>
          <p:spPr bwMode="auto">
            <a:xfrm>
              <a:off x="395763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9" name="Line 14"/>
            <p:cNvSpPr>
              <a:spLocks noChangeShapeType="1"/>
            </p:cNvSpPr>
            <p:nvPr/>
          </p:nvSpPr>
          <p:spPr bwMode="auto">
            <a:xfrm>
              <a:off x="3957638"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0" name="Line 15"/>
            <p:cNvSpPr>
              <a:spLocks noChangeShapeType="1"/>
            </p:cNvSpPr>
            <p:nvPr/>
          </p:nvSpPr>
          <p:spPr bwMode="auto">
            <a:xfrm>
              <a:off x="3967163" y="33385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1" name="Line 16"/>
            <p:cNvSpPr>
              <a:spLocks noChangeShapeType="1"/>
            </p:cNvSpPr>
            <p:nvPr/>
          </p:nvSpPr>
          <p:spPr bwMode="auto">
            <a:xfrm>
              <a:off x="4033838"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2" name="Line 17"/>
            <p:cNvSpPr>
              <a:spLocks noChangeShapeType="1"/>
            </p:cNvSpPr>
            <p:nvPr/>
          </p:nvSpPr>
          <p:spPr bwMode="auto">
            <a:xfrm>
              <a:off x="4043363" y="33670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3" name="Line 18"/>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4" name="Line 19"/>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5" name="Line 20"/>
            <p:cNvSpPr>
              <a:spLocks noChangeShapeType="1"/>
            </p:cNvSpPr>
            <p:nvPr/>
          </p:nvSpPr>
          <p:spPr bwMode="auto">
            <a:xfrm>
              <a:off x="437673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6" name="Line 21"/>
            <p:cNvSpPr>
              <a:spLocks noChangeShapeType="1"/>
            </p:cNvSpPr>
            <p:nvPr/>
          </p:nvSpPr>
          <p:spPr bwMode="auto">
            <a:xfrm>
              <a:off x="438626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7" name="Line 22"/>
            <p:cNvSpPr>
              <a:spLocks noChangeShapeType="1"/>
            </p:cNvSpPr>
            <p:nvPr/>
          </p:nvSpPr>
          <p:spPr bwMode="auto">
            <a:xfrm>
              <a:off x="395763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8" name="Line 23"/>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9" name="Line 2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0" name="Line 25"/>
            <p:cNvSpPr>
              <a:spLocks noChangeShapeType="1"/>
            </p:cNvSpPr>
            <p:nvPr/>
          </p:nvSpPr>
          <p:spPr bwMode="auto">
            <a:xfrm>
              <a:off x="392906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1" name="Line 26"/>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2" name="Line 27"/>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3" name="Line 28"/>
            <p:cNvSpPr>
              <a:spLocks noChangeShapeType="1"/>
            </p:cNvSpPr>
            <p:nvPr/>
          </p:nvSpPr>
          <p:spPr bwMode="auto">
            <a:xfrm>
              <a:off x="37957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4" name="Line 29"/>
            <p:cNvSpPr>
              <a:spLocks noChangeShapeType="1"/>
            </p:cNvSpPr>
            <p:nvPr/>
          </p:nvSpPr>
          <p:spPr bwMode="auto">
            <a:xfrm>
              <a:off x="380523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5" name="Line 30"/>
            <p:cNvSpPr>
              <a:spLocks noChangeShapeType="1"/>
            </p:cNvSpPr>
            <p:nvPr/>
          </p:nvSpPr>
          <p:spPr bwMode="auto">
            <a:xfrm>
              <a:off x="386238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6" name="Line 31"/>
            <p:cNvSpPr>
              <a:spLocks noChangeShapeType="1"/>
            </p:cNvSpPr>
            <p:nvPr/>
          </p:nvSpPr>
          <p:spPr bwMode="auto">
            <a:xfrm>
              <a:off x="387191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7" name="Line 32"/>
            <p:cNvSpPr>
              <a:spLocks noChangeShapeType="1"/>
            </p:cNvSpPr>
            <p:nvPr/>
          </p:nvSpPr>
          <p:spPr bwMode="auto">
            <a:xfrm>
              <a:off x="381476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8" name="Line 33"/>
            <p:cNvSpPr>
              <a:spLocks noChangeShapeType="1"/>
            </p:cNvSpPr>
            <p:nvPr/>
          </p:nvSpPr>
          <p:spPr bwMode="auto">
            <a:xfrm>
              <a:off x="382428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9" name="Line 3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0" name="Line 35"/>
            <p:cNvSpPr>
              <a:spLocks noChangeShapeType="1"/>
            </p:cNvSpPr>
            <p:nvPr/>
          </p:nvSpPr>
          <p:spPr bwMode="auto">
            <a:xfrm>
              <a:off x="393858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1" name="Line 36"/>
            <p:cNvSpPr>
              <a:spLocks noChangeShapeType="1"/>
            </p:cNvSpPr>
            <p:nvPr/>
          </p:nvSpPr>
          <p:spPr bwMode="auto">
            <a:xfrm>
              <a:off x="3871913" y="33004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2" name="Line 37"/>
            <p:cNvSpPr>
              <a:spLocks noChangeShapeType="1"/>
            </p:cNvSpPr>
            <p:nvPr/>
          </p:nvSpPr>
          <p:spPr bwMode="auto">
            <a:xfrm>
              <a:off x="47863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3" name="Line 38"/>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4" name="Line 39"/>
            <p:cNvSpPr>
              <a:spLocks noChangeShapeType="1"/>
            </p:cNvSpPr>
            <p:nvPr/>
          </p:nvSpPr>
          <p:spPr bwMode="auto">
            <a:xfrm>
              <a:off x="52720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5" name="Line 40"/>
            <p:cNvSpPr>
              <a:spLocks noChangeShapeType="1"/>
            </p:cNvSpPr>
            <p:nvPr/>
          </p:nvSpPr>
          <p:spPr bwMode="auto">
            <a:xfrm>
              <a:off x="50720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6" name="Line 41"/>
            <p:cNvSpPr>
              <a:spLocks noChangeShapeType="1"/>
            </p:cNvSpPr>
            <p:nvPr/>
          </p:nvSpPr>
          <p:spPr bwMode="auto">
            <a:xfrm>
              <a:off x="53482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7" name="Line 42"/>
            <p:cNvSpPr>
              <a:spLocks noChangeShapeType="1"/>
            </p:cNvSpPr>
            <p:nvPr/>
          </p:nvSpPr>
          <p:spPr bwMode="auto">
            <a:xfrm>
              <a:off x="47386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8" name="Line 43"/>
            <p:cNvSpPr>
              <a:spLocks noChangeShapeType="1"/>
            </p:cNvSpPr>
            <p:nvPr/>
          </p:nvSpPr>
          <p:spPr bwMode="auto">
            <a:xfrm>
              <a:off x="47482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9" name="Line 44"/>
            <p:cNvSpPr>
              <a:spLocks noChangeShapeType="1"/>
            </p:cNvSpPr>
            <p:nvPr/>
          </p:nvSpPr>
          <p:spPr bwMode="auto">
            <a:xfrm>
              <a:off x="47672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0" name="Line 45"/>
            <p:cNvSpPr>
              <a:spLocks noChangeShapeType="1"/>
            </p:cNvSpPr>
            <p:nvPr/>
          </p:nvSpPr>
          <p:spPr bwMode="auto">
            <a:xfrm>
              <a:off x="47863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1" name="Line 46"/>
            <p:cNvSpPr>
              <a:spLocks noChangeShapeType="1"/>
            </p:cNvSpPr>
            <p:nvPr/>
          </p:nvSpPr>
          <p:spPr bwMode="auto">
            <a:xfrm>
              <a:off x="416718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2" name="Line 47"/>
            <p:cNvSpPr>
              <a:spLocks noChangeShapeType="1"/>
            </p:cNvSpPr>
            <p:nvPr/>
          </p:nvSpPr>
          <p:spPr bwMode="auto">
            <a:xfrm>
              <a:off x="417671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3" name="Line 48"/>
            <p:cNvSpPr>
              <a:spLocks noChangeShapeType="1"/>
            </p:cNvSpPr>
            <p:nvPr/>
          </p:nvSpPr>
          <p:spPr bwMode="auto">
            <a:xfrm>
              <a:off x="417671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4" name="Line 49"/>
            <p:cNvSpPr>
              <a:spLocks noChangeShapeType="1"/>
            </p:cNvSpPr>
            <p:nvPr/>
          </p:nvSpPr>
          <p:spPr bwMode="auto">
            <a:xfrm>
              <a:off x="418623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5" name="Line 50"/>
            <p:cNvSpPr>
              <a:spLocks noChangeShapeType="1"/>
            </p:cNvSpPr>
            <p:nvPr/>
          </p:nvSpPr>
          <p:spPr bwMode="auto">
            <a:xfrm>
              <a:off x="4614863"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6" name="Line 51"/>
            <p:cNvSpPr>
              <a:spLocks noChangeShapeType="1"/>
            </p:cNvSpPr>
            <p:nvPr/>
          </p:nvSpPr>
          <p:spPr bwMode="auto">
            <a:xfrm>
              <a:off x="4624388"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7" name="Line 52"/>
            <p:cNvSpPr>
              <a:spLocks noChangeShapeType="1"/>
            </p:cNvSpPr>
            <p:nvPr/>
          </p:nvSpPr>
          <p:spPr bwMode="auto">
            <a:xfrm>
              <a:off x="4633913"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8" name="Line 53"/>
            <p:cNvSpPr>
              <a:spLocks noChangeShapeType="1"/>
            </p:cNvSpPr>
            <p:nvPr/>
          </p:nvSpPr>
          <p:spPr bwMode="auto">
            <a:xfrm>
              <a:off x="4643438" y="350996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9" name="Line 54"/>
            <p:cNvSpPr>
              <a:spLocks noChangeShapeType="1"/>
            </p:cNvSpPr>
            <p:nvPr/>
          </p:nvSpPr>
          <p:spPr bwMode="auto">
            <a:xfrm>
              <a:off x="47482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0" name="Line 55"/>
            <p:cNvSpPr>
              <a:spLocks noChangeShapeType="1"/>
            </p:cNvSpPr>
            <p:nvPr/>
          </p:nvSpPr>
          <p:spPr bwMode="auto">
            <a:xfrm>
              <a:off x="476726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1" name="Line 56"/>
            <p:cNvSpPr>
              <a:spLocks noChangeShapeType="1"/>
            </p:cNvSpPr>
            <p:nvPr/>
          </p:nvSpPr>
          <p:spPr bwMode="auto">
            <a:xfrm>
              <a:off x="47767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2" name="Line 57"/>
            <p:cNvSpPr>
              <a:spLocks noChangeShapeType="1"/>
            </p:cNvSpPr>
            <p:nvPr/>
          </p:nvSpPr>
          <p:spPr bwMode="auto">
            <a:xfrm>
              <a:off x="47958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3" name="Line 58"/>
            <p:cNvSpPr>
              <a:spLocks noChangeShapeType="1"/>
            </p:cNvSpPr>
            <p:nvPr/>
          </p:nvSpPr>
          <p:spPr bwMode="auto">
            <a:xfrm>
              <a:off x="414813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4" name="Line 59"/>
            <p:cNvSpPr>
              <a:spLocks noChangeShapeType="1"/>
            </p:cNvSpPr>
            <p:nvPr/>
          </p:nvSpPr>
          <p:spPr bwMode="auto">
            <a:xfrm>
              <a:off x="415766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5" name="Line 60"/>
            <p:cNvSpPr>
              <a:spLocks noChangeShapeType="1"/>
            </p:cNvSpPr>
            <p:nvPr/>
          </p:nvSpPr>
          <p:spPr bwMode="auto">
            <a:xfrm>
              <a:off x="4157663"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6" name="Line 61"/>
            <p:cNvSpPr>
              <a:spLocks noChangeShapeType="1"/>
            </p:cNvSpPr>
            <p:nvPr/>
          </p:nvSpPr>
          <p:spPr bwMode="auto">
            <a:xfrm>
              <a:off x="4167188" y="34337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7" name="Line 62"/>
            <p:cNvSpPr>
              <a:spLocks noChangeShapeType="1"/>
            </p:cNvSpPr>
            <p:nvPr/>
          </p:nvSpPr>
          <p:spPr bwMode="auto">
            <a:xfrm>
              <a:off x="47767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8" name="Line 63"/>
            <p:cNvSpPr>
              <a:spLocks noChangeShapeType="1"/>
            </p:cNvSpPr>
            <p:nvPr/>
          </p:nvSpPr>
          <p:spPr bwMode="auto">
            <a:xfrm>
              <a:off x="47958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9" name="Line 64"/>
            <p:cNvSpPr>
              <a:spLocks noChangeShapeType="1"/>
            </p:cNvSpPr>
            <p:nvPr/>
          </p:nvSpPr>
          <p:spPr bwMode="auto">
            <a:xfrm>
              <a:off x="48244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0" name="Line 65"/>
            <p:cNvSpPr>
              <a:spLocks noChangeShapeType="1"/>
            </p:cNvSpPr>
            <p:nvPr/>
          </p:nvSpPr>
          <p:spPr bwMode="auto">
            <a:xfrm>
              <a:off x="48434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1" name="Line 66"/>
            <p:cNvSpPr>
              <a:spLocks noChangeShapeType="1"/>
            </p:cNvSpPr>
            <p:nvPr/>
          </p:nvSpPr>
          <p:spPr bwMode="auto">
            <a:xfrm>
              <a:off x="40909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2" name="Line 67"/>
            <p:cNvSpPr>
              <a:spLocks noChangeShapeType="1"/>
            </p:cNvSpPr>
            <p:nvPr/>
          </p:nvSpPr>
          <p:spPr bwMode="auto">
            <a:xfrm>
              <a:off x="40909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3" name="Line 68"/>
            <p:cNvSpPr>
              <a:spLocks noChangeShapeType="1"/>
            </p:cNvSpPr>
            <p:nvPr/>
          </p:nvSpPr>
          <p:spPr bwMode="auto">
            <a:xfrm>
              <a:off x="41005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4" name="Line 69"/>
            <p:cNvSpPr>
              <a:spLocks noChangeShapeType="1"/>
            </p:cNvSpPr>
            <p:nvPr/>
          </p:nvSpPr>
          <p:spPr bwMode="auto">
            <a:xfrm>
              <a:off x="411003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5" name="Line 70"/>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6" name="Line 71"/>
            <p:cNvSpPr>
              <a:spLocks noChangeShapeType="1"/>
            </p:cNvSpPr>
            <p:nvPr/>
          </p:nvSpPr>
          <p:spPr bwMode="auto">
            <a:xfrm>
              <a:off x="3986213"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7" name="Line 72"/>
            <p:cNvSpPr>
              <a:spLocks noChangeShapeType="1"/>
            </p:cNvSpPr>
            <p:nvPr/>
          </p:nvSpPr>
          <p:spPr bwMode="auto">
            <a:xfrm>
              <a:off x="3967163"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8" name="Line 73"/>
            <p:cNvSpPr>
              <a:spLocks noChangeShapeType="1"/>
            </p:cNvSpPr>
            <p:nvPr/>
          </p:nvSpPr>
          <p:spPr bwMode="auto">
            <a:xfrm>
              <a:off x="53292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9" name="Line 74"/>
            <p:cNvSpPr>
              <a:spLocks noChangeShapeType="1"/>
            </p:cNvSpPr>
            <p:nvPr/>
          </p:nvSpPr>
          <p:spPr bwMode="auto">
            <a:xfrm>
              <a:off x="50911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0" name="Line 75"/>
            <p:cNvSpPr>
              <a:spLocks noChangeShapeType="1"/>
            </p:cNvSpPr>
            <p:nvPr/>
          </p:nvSpPr>
          <p:spPr bwMode="auto">
            <a:xfrm>
              <a:off x="49672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1" name="Line 76"/>
            <p:cNvSpPr>
              <a:spLocks noChangeShapeType="1"/>
            </p:cNvSpPr>
            <p:nvPr/>
          </p:nvSpPr>
          <p:spPr bwMode="auto">
            <a:xfrm>
              <a:off x="49768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2" name="Line 77"/>
            <p:cNvSpPr>
              <a:spLocks noChangeShapeType="1"/>
            </p:cNvSpPr>
            <p:nvPr/>
          </p:nvSpPr>
          <p:spPr bwMode="auto">
            <a:xfrm>
              <a:off x="49863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3" name="Line 78"/>
            <p:cNvSpPr>
              <a:spLocks noChangeShapeType="1"/>
            </p:cNvSpPr>
            <p:nvPr/>
          </p:nvSpPr>
          <p:spPr bwMode="auto">
            <a:xfrm>
              <a:off x="49958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4" name="Line 79"/>
            <p:cNvSpPr>
              <a:spLocks noChangeShapeType="1"/>
            </p:cNvSpPr>
            <p:nvPr/>
          </p:nvSpPr>
          <p:spPr bwMode="auto">
            <a:xfrm>
              <a:off x="50244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5" name="Line 80"/>
            <p:cNvSpPr>
              <a:spLocks noChangeShapeType="1"/>
            </p:cNvSpPr>
            <p:nvPr/>
          </p:nvSpPr>
          <p:spPr bwMode="auto">
            <a:xfrm>
              <a:off x="50434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6" name="Line 81"/>
            <p:cNvSpPr>
              <a:spLocks noChangeShapeType="1"/>
            </p:cNvSpPr>
            <p:nvPr/>
          </p:nvSpPr>
          <p:spPr bwMode="auto">
            <a:xfrm>
              <a:off x="50530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7" name="Line 82"/>
            <p:cNvSpPr>
              <a:spLocks noChangeShapeType="1"/>
            </p:cNvSpPr>
            <p:nvPr/>
          </p:nvSpPr>
          <p:spPr bwMode="auto">
            <a:xfrm>
              <a:off x="506253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8" name="Line 83"/>
            <p:cNvSpPr>
              <a:spLocks noChangeShapeType="1"/>
            </p:cNvSpPr>
            <p:nvPr/>
          </p:nvSpPr>
          <p:spPr bwMode="auto">
            <a:xfrm>
              <a:off x="51196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9" name="Line 84"/>
            <p:cNvSpPr>
              <a:spLocks noChangeShapeType="1"/>
            </p:cNvSpPr>
            <p:nvPr/>
          </p:nvSpPr>
          <p:spPr bwMode="auto">
            <a:xfrm>
              <a:off x="512921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0" name="Line 85"/>
            <p:cNvSpPr>
              <a:spLocks noChangeShapeType="1"/>
            </p:cNvSpPr>
            <p:nvPr/>
          </p:nvSpPr>
          <p:spPr bwMode="auto">
            <a:xfrm>
              <a:off x="5148263"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1" name="Line 86"/>
            <p:cNvSpPr>
              <a:spLocks noChangeShapeType="1"/>
            </p:cNvSpPr>
            <p:nvPr/>
          </p:nvSpPr>
          <p:spPr bwMode="auto">
            <a:xfrm>
              <a:off x="5157788" y="35385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2" name="Line 87"/>
            <p:cNvSpPr>
              <a:spLocks noChangeShapeType="1"/>
            </p:cNvSpPr>
            <p:nvPr/>
          </p:nvSpPr>
          <p:spPr bwMode="auto">
            <a:xfrm>
              <a:off x="51673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3" name="Line 88"/>
            <p:cNvSpPr>
              <a:spLocks noChangeShapeType="1"/>
            </p:cNvSpPr>
            <p:nvPr/>
          </p:nvSpPr>
          <p:spPr bwMode="auto">
            <a:xfrm>
              <a:off x="51768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4" name="Line 89"/>
            <p:cNvSpPr>
              <a:spLocks noChangeShapeType="1"/>
            </p:cNvSpPr>
            <p:nvPr/>
          </p:nvSpPr>
          <p:spPr bwMode="auto">
            <a:xfrm>
              <a:off x="51863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5" name="Line 90"/>
            <p:cNvSpPr>
              <a:spLocks noChangeShapeType="1"/>
            </p:cNvSpPr>
            <p:nvPr/>
          </p:nvSpPr>
          <p:spPr bwMode="auto">
            <a:xfrm>
              <a:off x="51958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6" name="Line 91"/>
            <p:cNvSpPr>
              <a:spLocks noChangeShapeType="1"/>
            </p:cNvSpPr>
            <p:nvPr/>
          </p:nvSpPr>
          <p:spPr bwMode="auto">
            <a:xfrm>
              <a:off x="52339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7" name="Line 92"/>
            <p:cNvSpPr>
              <a:spLocks noChangeShapeType="1"/>
            </p:cNvSpPr>
            <p:nvPr/>
          </p:nvSpPr>
          <p:spPr bwMode="auto">
            <a:xfrm>
              <a:off x="52435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8" name="Line 93"/>
            <p:cNvSpPr>
              <a:spLocks noChangeShapeType="1"/>
            </p:cNvSpPr>
            <p:nvPr/>
          </p:nvSpPr>
          <p:spPr bwMode="auto">
            <a:xfrm>
              <a:off x="52530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9" name="Line 94"/>
            <p:cNvSpPr>
              <a:spLocks noChangeShapeType="1"/>
            </p:cNvSpPr>
            <p:nvPr/>
          </p:nvSpPr>
          <p:spPr bwMode="auto">
            <a:xfrm>
              <a:off x="52625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0" name="Line 95"/>
            <p:cNvSpPr>
              <a:spLocks noChangeShapeType="1"/>
            </p:cNvSpPr>
            <p:nvPr/>
          </p:nvSpPr>
          <p:spPr bwMode="auto">
            <a:xfrm>
              <a:off x="530066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1" name="Line 96"/>
            <p:cNvSpPr>
              <a:spLocks noChangeShapeType="1"/>
            </p:cNvSpPr>
            <p:nvPr/>
          </p:nvSpPr>
          <p:spPr bwMode="auto">
            <a:xfrm>
              <a:off x="531018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2" name="Line 97"/>
            <p:cNvSpPr>
              <a:spLocks noChangeShapeType="1"/>
            </p:cNvSpPr>
            <p:nvPr/>
          </p:nvSpPr>
          <p:spPr bwMode="auto">
            <a:xfrm>
              <a:off x="5319713"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3" name="Line 98"/>
            <p:cNvSpPr>
              <a:spLocks noChangeShapeType="1"/>
            </p:cNvSpPr>
            <p:nvPr/>
          </p:nvSpPr>
          <p:spPr bwMode="auto">
            <a:xfrm>
              <a:off x="5329238" y="35575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4" name="Line 99"/>
            <p:cNvSpPr>
              <a:spLocks noChangeShapeType="1"/>
            </p:cNvSpPr>
            <p:nvPr/>
          </p:nvSpPr>
          <p:spPr bwMode="auto">
            <a:xfrm>
              <a:off x="49291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5" name="Line 100"/>
            <p:cNvSpPr>
              <a:spLocks noChangeShapeType="1"/>
            </p:cNvSpPr>
            <p:nvPr/>
          </p:nvSpPr>
          <p:spPr bwMode="auto">
            <a:xfrm>
              <a:off x="49387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6" name="Line 101"/>
            <p:cNvSpPr>
              <a:spLocks noChangeShapeType="1"/>
            </p:cNvSpPr>
            <p:nvPr/>
          </p:nvSpPr>
          <p:spPr bwMode="auto">
            <a:xfrm>
              <a:off x="49387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7" name="Line 102"/>
            <p:cNvSpPr>
              <a:spLocks noChangeShapeType="1"/>
            </p:cNvSpPr>
            <p:nvPr/>
          </p:nvSpPr>
          <p:spPr bwMode="auto">
            <a:xfrm>
              <a:off x="49482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8" name="Line 103"/>
            <p:cNvSpPr>
              <a:spLocks noChangeShapeType="1"/>
            </p:cNvSpPr>
            <p:nvPr/>
          </p:nvSpPr>
          <p:spPr bwMode="auto">
            <a:xfrm>
              <a:off x="446246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9" name="Line 104"/>
            <p:cNvSpPr>
              <a:spLocks noChangeShapeType="1"/>
            </p:cNvSpPr>
            <p:nvPr/>
          </p:nvSpPr>
          <p:spPr bwMode="auto">
            <a:xfrm>
              <a:off x="4471988"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0" name="Line 105"/>
            <p:cNvSpPr>
              <a:spLocks noChangeShapeType="1"/>
            </p:cNvSpPr>
            <p:nvPr/>
          </p:nvSpPr>
          <p:spPr bwMode="auto">
            <a:xfrm>
              <a:off x="448151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1" name="Line 106"/>
            <p:cNvSpPr>
              <a:spLocks noChangeShapeType="1"/>
            </p:cNvSpPr>
            <p:nvPr/>
          </p:nvSpPr>
          <p:spPr bwMode="auto">
            <a:xfrm>
              <a:off x="4500563" y="35004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2" name="Line 107"/>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3" name="Line 108"/>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4" name="Line 109"/>
            <p:cNvSpPr>
              <a:spLocks noChangeShapeType="1"/>
            </p:cNvSpPr>
            <p:nvPr/>
          </p:nvSpPr>
          <p:spPr bwMode="auto">
            <a:xfrm>
              <a:off x="41290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5" name="Line 110"/>
            <p:cNvSpPr>
              <a:spLocks noChangeShapeType="1"/>
            </p:cNvSpPr>
            <p:nvPr/>
          </p:nvSpPr>
          <p:spPr bwMode="auto">
            <a:xfrm>
              <a:off x="41386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6" name="Line 111"/>
            <p:cNvSpPr>
              <a:spLocks noChangeShapeType="1"/>
            </p:cNvSpPr>
            <p:nvPr/>
          </p:nvSpPr>
          <p:spPr bwMode="auto">
            <a:xfrm>
              <a:off x="48625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7" name="Line 112"/>
            <p:cNvSpPr>
              <a:spLocks noChangeShapeType="1"/>
            </p:cNvSpPr>
            <p:nvPr/>
          </p:nvSpPr>
          <p:spPr bwMode="auto">
            <a:xfrm>
              <a:off x="48910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8" name="Line 113"/>
            <p:cNvSpPr>
              <a:spLocks noChangeShapeType="1"/>
            </p:cNvSpPr>
            <p:nvPr/>
          </p:nvSpPr>
          <p:spPr bwMode="auto">
            <a:xfrm>
              <a:off x="49101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9" name="Line 114"/>
            <p:cNvSpPr>
              <a:spLocks noChangeShapeType="1"/>
            </p:cNvSpPr>
            <p:nvPr/>
          </p:nvSpPr>
          <p:spPr bwMode="auto">
            <a:xfrm>
              <a:off x="49291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0" name="Line 115"/>
            <p:cNvSpPr>
              <a:spLocks noChangeShapeType="1"/>
            </p:cNvSpPr>
            <p:nvPr/>
          </p:nvSpPr>
          <p:spPr bwMode="auto">
            <a:xfrm>
              <a:off x="4205288"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1" name="Line 116"/>
            <p:cNvSpPr>
              <a:spLocks noChangeShapeType="1"/>
            </p:cNvSpPr>
            <p:nvPr/>
          </p:nvSpPr>
          <p:spPr bwMode="auto">
            <a:xfrm>
              <a:off x="4214813"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2" name="Line 117"/>
            <p:cNvSpPr>
              <a:spLocks noChangeShapeType="1"/>
            </p:cNvSpPr>
            <p:nvPr/>
          </p:nvSpPr>
          <p:spPr bwMode="auto">
            <a:xfrm>
              <a:off x="4233863"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3" name="Line 118"/>
            <p:cNvSpPr>
              <a:spLocks noChangeShapeType="1"/>
            </p:cNvSpPr>
            <p:nvPr/>
          </p:nvSpPr>
          <p:spPr bwMode="auto">
            <a:xfrm>
              <a:off x="4243388" y="34528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4" name="Line 119"/>
            <p:cNvSpPr>
              <a:spLocks noChangeShapeType="1"/>
            </p:cNvSpPr>
            <p:nvPr/>
          </p:nvSpPr>
          <p:spPr bwMode="auto">
            <a:xfrm>
              <a:off x="451961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5" name="Line 120"/>
            <p:cNvSpPr>
              <a:spLocks noChangeShapeType="1"/>
            </p:cNvSpPr>
            <p:nvPr/>
          </p:nvSpPr>
          <p:spPr bwMode="auto">
            <a:xfrm>
              <a:off x="451961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6" name="Line 121"/>
            <p:cNvSpPr>
              <a:spLocks noChangeShapeType="1"/>
            </p:cNvSpPr>
            <p:nvPr/>
          </p:nvSpPr>
          <p:spPr bwMode="auto">
            <a:xfrm>
              <a:off x="4529138"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7" name="Line 122"/>
            <p:cNvSpPr>
              <a:spLocks noChangeShapeType="1"/>
            </p:cNvSpPr>
            <p:nvPr/>
          </p:nvSpPr>
          <p:spPr bwMode="auto">
            <a:xfrm>
              <a:off x="4538663" y="3490913"/>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8" name="Line 123"/>
            <p:cNvSpPr>
              <a:spLocks noChangeShapeType="1"/>
            </p:cNvSpPr>
            <p:nvPr/>
          </p:nvSpPr>
          <p:spPr bwMode="auto">
            <a:xfrm>
              <a:off x="433863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9" name="Line 124"/>
            <p:cNvSpPr>
              <a:spLocks noChangeShapeType="1"/>
            </p:cNvSpPr>
            <p:nvPr/>
          </p:nvSpPr>
          <p:spPr bwMode="auto">
            <a:xfrm>
              <a:off x="434816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0" name="Line 125"/>
            <p:cNvSpPr>
              <a:spLocks noChangeShapeType="1"/>
            </p:cNvSpPr>
            <p:nvPr/>
          </p:nvSpPr>
          <p:spPr bwMode="auto">
            <a:xfrm>
              <a:off x="435768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1" name="Line 126"/>
            <p:cNvSpPr>
              <a:spLocks noChangeShapeType="1"/>
            </p:cNvSpPr>
            <p:nvPr/>
          </p:nvSpPr>
          <p:spPr bwMode="auto">
            <a:xfrm>
              <a:off x="436721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2" name="Line 127"/>
            <p:cNvSpPr>
              <a:spLocks noChangeShapeType="1"/>
            </p:cNvSpPr>
            <p:nvPr/>
          </p:nvSpPr>
          <p:spPr bwMode="auto">
            <a:xfrm>
              <a:off x="482441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3" name="Line 128"/>
            <p:cNvSpPr>
              <a:spLocks noChangeShapeType="1"/>
            </p:cNvSpPr>
            <p:nvPr/>
          </p:nvSpPr>
          <p:spPr bwMode="auto">
            <a:xfrm>
              <a:off x="4843463"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4" name="Line 129"/>
            <p:cNvSpPr>
              <a:spLocks noChangeShapeType="1"/>
            </p:cNvSpPr>
            <p:nvPr/>
          </p:nvSpPr>
          <p:spPr bwMode="auto">
            <a:xfrm>
              <a:off x="485298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5" name="Line 130"/>
            <p:cNvSpPr>
              <a:spLocks noChangeShapeType="1"/>
            </p:cNvSpPr>
            <p:nvPr/>
          </p:nvSpPr>
          <p:spPr bwMode="auto">
            <a:xfrm>
              <a:off x="4872038" y="3519488"/>
              <a:ext cx="0" cy="571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6" name="Line 131"/>
            <p:cNvSpPr>
              <a:spLocks noChangeShapeType="1"/>
            </p:cNvSpPr>
            <p:nvPr/>
          </p:nvSpPr>
          <p:spPr bwMode="auto">
            <a:xfrm>
              <a:off x="46434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7" name="Line 132"/>
            <p:cNvSpPr>
              <a:spLocks noChangeShapeType="1"/>
            </p:cNvSpPr>
            <p:nvPr/>
          </p:nvSpPr>
          <p:spPr bwMode="auto">
            <a:xfrm>
              <a:off x="46624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8" name="Line 133"/>
            <p:cNvSpPr>
              <a:spLocks noChangeShapeType="1"/>
            </p:cNvSpPr>
            <p:nvPr/>
          </p:nvSpPr>
          <p:spPr bwMode="auto">
            <a:xfrm>
              <a:off x="468153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9" name="Line 134"/>
            <p:cNvSpPr>
              <a:spLocks noChangeShapeType="1"/>
            </p:cNvSpPr>
            <p:nvPr/>
          </p:nvSpPr>
          <p:spPr bwMode="auto">
            <a:xfrm>
              <a:off x="4700588"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0" name="Line 135"/>
            <p:cNvSpPr>
              <a:spLocks noChangeShapeType="1"/>
            </p:cNvSpPr>
            <p:nvPr/>
          </p:nvSpPr>
          <p:spPr bwMode="auto">
            <a:xfrm>
              <a:off x="441483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1" name="Line 136"/>
            <p:cNvSpPr>
              <a:spLocks noChangeShapeType="1"/>
            </p:cNvSpPr>
            <p:nvPr/>
          </p:nvSpPr>
          <p:spPr bwMode="auto">
            <a:xfrm>
              <a:off x="4424363"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2" name="Line 137"/>
            <p:cNvSpPr>
              <a:spLocks noChangeShapeType="1"/>
            </p:cNvSpPr>
            <p:nvPr/>
          </p:nvSpPr>
          <p:spPr bwMode="auto">
            <a:xfrm>
              <a:off x="443388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3" name="Line 138"/>
            <p:cNvSpPr>
              <a:spLocks noChangeShapeType="1"/>
            </p:cNvSpPr>
            <p:nvPr/>
          </p:nvSpPr>
          <p:spPr bwMode="auto">
            <a:xfrm>
              <a:off x="4452938" y="349091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4" name="Line 139"/>
            <p:cNvSpPr>
              <a:spLocks noChangeShapeType="1"/>
            </p:cNvSpPr>
            <p:nvPr/>
          </p:nvSpPr>
          <p:spPr bwMode="auto">
            <a:xfrm>
              <a:off x="4062413"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5" name="Line 140"/>
            <p:cNvSpPr>
              <a:spLocks noChangeShapeType="1"/>
            </p:cNvSpPr>
            <p:nvPr/>
          </p:nvSpPr>
          <p:spPr bwMode="auto">
            <a:xfrm>
              <a:off x="407193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6" name="Line 141"/>
            <p:cNvSpPr>
              <a:spLocks noChangeShapeType="1"/>
            </p:cNvSpPr>
            <p:nvPr/>
          </p:nvSpPr>
          <p:spPr bwMode="auto">
            <a:xfrm>
              <a:off x="4081463"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7" name="Line 142"/>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8" name="Line 143"/>
            <p:cNvSpPr>
              <a:spLocks noChangeShapeType="1"/>
            </p:cNvSpPr>
            <p:nvPr/>
          </p:nvSpPr>
          <p:spPr bwMode="auto">
            <a:xfrm>
              <a:off x="471011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9" name="Line 144"/>
            <p:cNvSpPr>
              <a:spLocks noChangeShapeType="1"/>
            </p:cNvSpPr>
            <p:nvPr/>
          </p:nvSpPr>
          <p:spPr bwMode="auto">
            <a:xfrm>
              <a:off x="4843463"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0" name="Line 145"/>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1" name="Line 146"/>
            <p:cNvSpPr>
              <a:spLocks noChangeShapeType="1"/>
            </p:cNvSpPr>
            <p:nvPr/>
          </p:nvSpPr>
          <p:spPr bwMode="auto">
            <a:xfrm>
              <a:off x="4395788"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2" name="Line 147"/>
            <p:cNvSpPr>
              <a:spLocks noChangeShapeType="1"/>
            </p:cNvSpPr>
            <p:nvPr/>
          </p:nvSpPr>
          <p:spPr bwMode="auto">
            <a:xfrm>
              <a:off x="411003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3" name="Line 148"/>
            <p:cNvSpPr>
              <a:spLocks noChangeShapeType="1"/>
            </p:cNvSpPr>
            <p:nvPr/>
          </p:nvSpPr>
          <p:spPr bwMode="auto">
            <a:xfrm>
              <a:off x="411956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4" name="Line 149"/>
            <p:cNvSpPr>
              <a:spLocks noChangeShapeType="1"/>
            </p:cNvSpPr>
            <p:nvPr/>
          </p:nvSpPr>
          <p:spPr bwMode="auto">
            <a:xfrm>
              <a:off x="4129088"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5" name="Line 150"/>
            <p:cNvSpPr>
              <a:spLocks noChangeShapeType="1"/>
            </p:cNvSpPr>
            <p:nvPr/>
          </p:nvSpPr>
          <p:spPr bwMode="auto">
            <a:xfrm>
              <a:off x="4138613" y="34242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6" name="Line 151"/>
            <p:cNvSpPr>
              <a:spLocks noChangeShapeType="1"/>
            </p:cNvSpPr>
            <p:nvPr/>
          </p:nvSpPr>
          <p:spPr bwMode="auto">
            <a:xfrm>
              <a:off x="3976688" y="334803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7" name="Line 152"/>
            <p:cNvSpPr>
              <a:spLocks noChangeShapeType="1"/>
            </p:cNvSpPr>
            <p:nvPr/>
          </p:nvSpPr>
          <p:spPr bwMode="auto">
            <a:xfrm>
              <a:off x="4090988" y="34051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8" name="Line 153"/>
            <p:cNvSpPr>
              <a:spLocks noChangeShapeType="1"/>
            </p:cNvSpPr>
            <p:nvPr/>
          </p:nvSpPr>
          <p:spPr bwMode="auto">
            <a:xfrm>
              <a:off x="4329113" y="34718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9" name="Line 154"/>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0" name="Line 155"/>
            <p:cNvSpPr>
              <a:spLocks noChangeShapeType="1"/>
            </p:cNvSpPr>
            <p:nvPr/>
          </p:nvSpPr>
          <p:spPr bwMode="auto">
            <a:xfrm>
              <a:off x="392906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1" name="Line 156"/>
            <p:cNvSpPr>
              <a:spLocks noChangeShapeType="1"/>
            </p:cNvSpPr>
            <p:nvPr/>
          </p:nvSpPr>
          <p:spPr bwMode="auto">
            <a:xfrm>
              <a:off x="393858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2" name="Line 157"/>
            <p:cNvSpPr>
              <a:spLocks noChangeShapeType="1"/>
            </p:cNvSpPr>
            <p:nvPr/>
          </p:nvSpPr>
          <p:spPr bwMode="auto">
            <a:xfrm>
              <a:off x="39481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3" name="Line 158"/>
            <p:cNvSpPr>
              <a:spLocks noChangeShapeType="1"/>
            </p:cNvSpPr>
            <p:nvPr/>
          </p:nvSpPr>
          <p:spPr bwMode="auto">
            <a:xfrm>
              <a:off x="3910013"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4" name="Line 159"/>
            <p:cNvSpPr>
              <a:spLocks noChangeShapeType="1"/>
            </p:cNvSpPr>
            <p:nvPr/>
          </p:nvSpPr>
          <p:spPr bwMode="auto">
            <a:xfrm>
              <a:off x="3919538" y="33194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5" name="Line 160"/>
            <p:cNvSpPr>
              <a:spLocks noChangeShapeType="1"/>
            </p:cNvSpPr>
            <p:nvPr/>
          </p:nvSpPr>
          <p:spPr bwMode="auto">
            <a:xfrm>
              <a:off x="384333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6" name="Line 161"/>
            <p:cNvSpPr>
              <a:spLocks noChangeShapeType="1"/>
            </p:cNvSpPr>
            <p:nvPr/>
          </p:nvSpPr>
          <p:spPr bwMode="auto">
            <a:xfrm>
              <a:off x="37957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7" name="Line 162"/>
            <p:cNvSpPr>
              <a:spLocks noChangeShapeType="1"/>
            </p:cNvSpPr>
            <p:nvPr/>
          </p:nvSpPr>
          <p:spPr bwMode="auto">
            <a:xfrm>
              <a:off x="385286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8" name="Line 163"/>
            <p:cNvSpPr>
              <a:spLocks noChangeShapeType="1"/>
            </p:cNvSpPr>
            <p:nvPr/>
          </p:nvSpPr>
          <p:spPr bwMode="auto">
            <a:xfrm>
              <a:off x="3805238"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9" name="Line 164"/>
            <p:cNvSpPr>
              <a:spLocks noChangeShapeType="1"/>
            </p:cNvSpPr>
            <p:nvPr/>
          </p:nvSpPr>
          <p:spPr bwMode="auto">
            <a:xfrm>
              <a:off x="3862388"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0" name="Line 165"/>
            <p:cNvSpPr>
              <a:spLocks noChangeShapeType="1"/>
            </p:cNvSpPr>
            <p:nvPr/>
          </p:nvSpPr>
          <p:spPr bwMode="auto">
            <a:xfrm>
              <a:off x="381476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1" name="Line 166"/>
            <p:cNvSpPr>
              <a:spLocks noChangeShapeType="1"/>
            </p:cNvSpPr>
            <p:nvPr/>
          </p:nvSpPr>
          <p:spPr bwMode="auto">
            <a:xfrm>
              <a:off x="3871913" y="3281363"/>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2" name="Line 167"/>
            <p:cNvSpPr>
              <a:spLocks noChangeShapeType="1"/>
            </p:cNvSpPr>
            <p:nvPr/>
          </p:nvSpPr>
          <p:spPr bwMode="auto">
            <a:xfrm>
              <a:off x="3833813" y="32527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3" name="Freeform 168"/>
            <p:cNvSpPr>
              <a:spLocks/>
            </p:cNvSpPr>
            <p:nvPr/>
          </p:nvSpPr>
          <p:spPr bwMode="auto">
            <a:xfrm>
              <a:off x="3786188" y="3281363"/>
              <a:ext cx="1571625" cy="304800"/>
            </a:xfrm>
            <a:custGeom>
              <a:avLst/>
              <a:gdLst>
                <a:gd name="T0" fmla="*/ 165 w 165"/>
                <a:gd name="T1" fmla="*/ 32 h 32"/>
                <a:gd name="T2" fmla="*/ 144 w 165"/>
                <a:gd name="T3" fmla="*/ 32 h 32"/>
                <a:gd name="T4" fmla="*/ 144 w 165"/>
                <a:gd name="T5" fmla="*/ 29 h 32"/>
                <a:gd name="T6" fmla="*/ 123 w 165"/>
                <a:gd name="T7" fmla="*/ 29 h 32"/>
                <a:gd name="T8" fmla="*/ 123 w 165"/>
                <a:gd name="T9" fmla="*/ 28 h 32"/>
                <a:gd name="T10" fmla="*/ 91 w 165"/>
                <a:gd name="T11" fmla="*/ 28 h 32"/>
                <a:gd name="T12" fmla="*/ 86 w 165"/>
                <a:gd name="T13" fmla="*/ 28 h 32"/>
                <a:gd name="T14" fmla="*/ 86 w 165"/>
                <a:gd name="T15" fmla="*/ 27 h 32"/>
                <a:gd name="T16" fmla="*/ 80 w 165"/>
                <a:gd name="T17" fmla="*/ 27 h 32"/>
                <a:gd name="T18" fmla="*/ 80 w 165"/>
                <a:gd name="T19" fmla="*/ 25 h 32"/>
                <a:gd name="T20" fmla="*/ 70 w 165"/>
                <a:gd name="T21" fmla="*/ 25 h 32"/>
                <a:gd name="T22" fmla="*/ 70 w 165"/>
                <a:gd name="T23" fmla="*/ 24 h 32"/>
                <a:gd name="T24" fmla="*/ 65 w 165"/>
                <a:gd name="T25" fmla="*/ 24 h 32"/>
                <a:gd name="T26" fmla="*/ 65 w 165"/>
                <a:gd name="T27" fmla="*/ 23 h 32"/>
                <a:gd name="T28" fmla="*/ 54 w 165"/>
                <a:gd name="T29" fmla="*/ 23 h 32"/>
                <a:gd name="T30" fmla="*/ 52 w 165"/>
                <a:gd name="T31" fmla="*/ 23 h 32"/>
                <a:gd name="T32" fmla="*/ 52 w 165"/>
                <a:gd name="T33" fmla="*/ 21 h 32"/>
                <a:gd name="T34" fmla="*/ 42 w 165"/>
                <a:gd name="T35" fmla="*/ 21 h 32"/>
                <a:gd name="T36" fmla="*/ 42 w 165"/>
                <a:gd name="T37" fmla="*/ 19 h 32"/>
                <a:gd name="T38" fmla="*/ 38 w 165"/>
                <a:gd name="T39" fmla="*/ 19 h 32"/>
                <a:gd name="T40" fmla="*/ 38 w 165"/>
                <a:gd name="T41" fmla="*/ 18 h 32"/>
                <a:gd name="T42" fmla="*/ 32 w 165"/>
                <a:gd name="T43" fmla="*/ 18 h 32"/>
                <a:gd name="T44" fmla="*/ 32 w 165"/>
                <a:gd name="T45" fmla="*/ 15 h 32"/>
                <a:gd name="T46" fmla="*/ 28 w 165"/>
                <a:gd name="T47" fmla="*/ 15 h 32"/>
                <a:gd name="T48" fmla="*/ 28 w 165"/>
                <a:gd name="T49" fmla="*/ 13 h 32"/>
                <a:gd name="T50" fmla="*/ 24 w 165"/>
                <a:gd name="T51" fmla="*/ 13 h 32"/>
                <a:gd name="T52" fmla="*/ 24 w 165"/>
                <a:gd name="T53" fmla="*/ 11 h 32"/>
                <a:gd name="T54" fmla="*/ 21 w 165"/>
                <a:gd name="T55" fmla="*/ 11 h 32"/>
                <a:gd name="T56" fmla="*/ 21 w 165"/>
                <a:gd name="T57" fmla="*/ 9 h 32"/>
                <a:gd name="T58" fmla="*/ 16 w 165"/>
                <a:gd name="T59" fmla="*/ 9 h 32"/>
                <a:gd name="T60" fmla="*/ 16 w 165"/>
                <a:gd name="T61" fmla="*/ 7 h 32"/>
                <a:gd name="T62" fmla="*/ 11 w 165"/>
                <a:gd name="T63" fmla="*/ 7 h 32"/>
                <a:gd name="T64" fmla="*/ 11 w 165"/>
                <a:gd name="T65" fmla="*/ 6 h 32"/>
                <a:gd name="T66" fmla="*/ 10 w 165"/>
                <a:gd name="T67" fmla="*/ 6 h 32"/>
                <a:gd name="T68" fmla="*/ 10 w 165"/>
                <a:gd name="T69" fmla="*/ 4 h 32"/>
                <a:gd name="T70" fmla="*/ 8 w 165"/>
                <a:gd name="T71" fmla="*/ 4 h 32"/>
                <a:gd name="T72" fmla="*/ 8 w 165"/>
                <a:gd name="T73" fmla="*/ 2 h 32"/>
                <a:gd name="T74" fmla="*/ 6 w 165"/>
                <a:gd name="T75" fmla="*/ 2 h 32"/>
                <a:gd name="T76" fmla="*/ 6 w 165"/>
                <a:gd name="T77" fmla="*/ 0 h 32"/>
                <a:gd name="T78" fmla="*/ 0 w 165"/>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32">
                  <a:moveTo>
                    <a:pt x="165" y="32"/>
                  </a:moveTo>
                  <a:lnTo>
                    <a:pt x="144" y="32"/>
                  </a:lnTo>
                  <a:lnTo>
                    <a:pt x="144" y="29"/>
                  </a:lnTo>
                  <a:lnTo>
                    <a:pt x="123" y="29"/>
                  </a:lnTo>
                  <a:lnTo>
                    <a:pt x="123" y="28"/>
                  </a:lnTo>
                  <a:lnTo>
                    <a:pt x="91" y="28"/>
                  </a:lnTo>
                  <a:lnTo>
                    <a:pt x="86" y="28"/>
                  </a:lnTo>
                  <a:lnTo>
                    <a:pt x="86" y="27"/>
                  </a:lnTo>
                  <a:lnTo>
                    <a:pt x="80" y="27"/>
                  </a:lnTo>
                  <a:lnTo>
                    <a:pt x="80" y="25"/>
                  </a:lnTo>
                  <a:lnTo>
                    <a:pt x="70" y="25"/>
                  </a:lnTo>
                  <a:lnTo>
                    <a:pt x="70" y="24"/>
                  </a:lnTo>
                  <a:lnTo>
                    <a:pt x="65" y="24"/>
                  </a:lnTo>
                  <a:lnTo>
                    <a:pt x="65" y="23"/>
                  </a:lnTo>
                  <a:lnTo>
                    <a:pt x="54" y="23"/>
                  </a:lnTo>
                  <a:lnTo>
                    <a:pt x="52" y="23"/>
                  </a:lnTo>
                  <a:lnTo>
                    <a:pt x="52" y="21"/>
                  </a:lnTo>
                  <a:lnTo>
                    <a:pt x="42" y="21"/>
                  </a:lnTo>
                  <a:lnTo>
                    <a:pt x="42" y="19"/>
                  </a:lnTo>
                  <a:lnTo>
                    <a:pt x="38" y="19"/>
                  </a:lnTo>
                  <a:lnTo>
                    <a:pt x="38" y="18"/>
                  </a:lnTo>
                  <a:lnTo>
                    <a:pt x="32" y="18"/>
                  </a:lnTo>
                  <a:lnTo>
                    <a:pt x="32" y="15"/>
                  </a:lnTo>
                  <a:lnTo>
                    <a:pt x="28" y="15"/>
                  </a:lnTo>
                  <a:lnTo>
                    <a:pt x="28" y="13"/>
                  </a:lnTo>
                  <a:lnTo>
                    <a:pt x="24" y="13"/>
                  </a:lnTo>
                  <a:lnTo>
                    <a:pt x="24" y="11"/>
                  </a:lnTo>
                  <a:lnTo>
                    <a:pt x="21" y="11"/>
                  </a:lnTo>
                  <a:lnTo>
                    <a:pt x="21" y="9"/>
                  </a:lnTo>
                  <a:lnTo>
                    <a:pt x="16" y="9"/>
                  </a:lnTo>
                  <a:lnTo>
                    <a:pt x="16" y="7"/>
                  </a:lnTo>
                  <a:lnTo>
                    <a:pt x="11" y="7"/>
                  </a:lnTo>
                  <a:cubicBezTo>
                    <a:pt x="11" y="7"/>
                    <a:pt x="11" y="6"/>
                    <a:pt x="11" y="6"/>
                  </a:cubicBezTo>
                  <a:cubicBezTo>
                    <a:pt x="12" y="6"/>
                    <a:pt x="10" y="6"/>
                    <a:pt x="10" y="6"/>
                  </a:cubicBezTo>
                  <a:lnTo>
                    <a:pt x="10" y="4"/>
                  </a:lnTo>
                  <a:lnTo>
                    <a:pt x="8" y="4"/>
                  </a:lnTo>
                  <a:lnTo>
                    <a:pt x="8" y="2"/>
                  </a:lnTo>
                  <a:lnTo>
                    <a:pt x="6" y="2"/>
                  </a:lnTo>
                  <a:lnTo>
                    <a:pt x="6" y="0"/>
                  </a:lnTo>
                  <a:lnTo>
                    <a:pt x="0" y="0"/>
                  </a:lnTo>
                </a:path>
              </a:pathLst>
            </a:cu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4" name="Line 131"/>
            <p:cNvSpPr>
              <a:spLocks noChangeShapeType="1"/>
            </p:cNvSpPr>
            <p:nvPr/>
          </p:nvSpPr>
          <p:spPr bwMode="auto">
            <a:xfrm>
              <a:off x="4570777" y="3519488"/>
              <a:ext cx="0" cy="4762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415" name="Group 414"/>
          <p:cNvGrpSpPr/>
          <p:nvPr/>
        </p:nvGrpSpPr>
        <p:grpSpPr>
          <a:xfrm>
            <a:off x="794917" y="2281520"/>
            <a:ext cx="2071881" cy="648000"/>
            <a:chOff x="3779838" y="3181350"/>
            <a:chExt cx="1581150" cy="495300"/>
          </a:xfrm>
        </p:grpSpPr>
        <p:sp>
          <p:nvSpPr>
            <p:cNvPr id="416" name="Line 169"/>
            <p:cNvSpPr>
              <a:spLocks noChangeShapeType="1"/>
            </p:cNvSpPr>
            <p:nvPr/>
          </p:nvSpPr>
          <p:spPr bwMode="auto">
            <a:xfrm>
              <a:off x="4113213" y="3429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7" name="Line 170"/>
            <p:cNvSpPr>
              <a:spLocks noChangeShapeType="1"/>
            </p:cNvSpPr>
            <p:nvPr/>
          </p:nvSpPr>
          <p:spPr bwMode="auto">
            <a:xfrm>
              <a:off x="4122738" y="3429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8" name="Line 171"/>
            <p:cNvSpPr>
              <a:spLocks noChangeShapeType="1"/>
            </p:cNvSpPr>
            <p:nvPr/>
          </p:nvSpPr>
          <p:spPr bwMode="auto">
            <a:xfrm>
              <a:off x="4570413" y="3552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9" name="Line 172"/>
            <p:cNvSpPr>
              <a:spLocks noChangeShapeType="1"/>
            </p:cNvSpPr>
            <p:nvPr/>
          </p:nvSpPr>
          <p:spPr bwMode="auto">
            <a:xfrm>
              <a:off x="5199063" y="36290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0" name="Line 173"/>
            <p:cNvSpPr>
              <a:spLocks noChangeShapeType="1"/>
            </p:cNvSpPr>
            <p:nvPr/>
          </p:nvSpPr>
          <p:spPr bwMode="auto">
            <a:xfrm>
              <a:off x="508476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1" name="Line 174"/>
            <p:cNvSpPr>
              <a:spLocks noChangeShapeType="1"/>
            </p:cNvSpPr>
            <p:nvPr/>
          </p:nvSpPr>
          <p:spPr bwMode="auto">
            <a:xfrm>
              <a:off x="475138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2" name="Line 175"/>
            <p:cNvSpPr>
              <a:spLocks noChangeShapeType="1"/>
            </p:cNvSpPr>
            <p:nvPr/>
          </p:nvSpPr>
          <p:spPr bwMode="auto">
            <a:xfrm>
              <a:off x="4865688"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3" name="Line 176"/>
            <p:cNvSpPr>
              <a:spLocks noChangeShapeType="1"/>
            </p:cNvSpPr>
            <p:nvPr/>
          </p:nvSpPr>
          <p:spPr bwMode="auto">
            <a:xfrm>
              <a:off x="4875213"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4" name="Line 177"/>
            <p:cNvSpPr>
              <a:spLocks noChangeShapeType="1"/>
            </p:cNvSpPr>
            <p:nvPr/>
          </p:nvSpPr>
          <p:spPr bwMode="auto">
            <a:xfrm>
              <a:off x="4884738"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5" name="Line 178"/>
            <p:cNvSpPr>
              <a:spLocks noChangeShapeType="1"/>
            </p:cNvSpPr>
            <p:nvPr/>
          </p:nvSpPr>
          <p:spPr bwMode="auto">
            <a:xfrm>
              <a:off x="4894263" y="36004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6" name="Line 179"/>
            <p:cNvSpPr>
              <a:spLocks noChangeShapeType="1"/>
            </p:cNvSpPr>
            <p:nvPr/>
          </p:nvSpPr>
          <p:spPr bwMode="auto">
            <a:xfrm>
              <a:off x="4246563"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7" name="Line 180"/>
            <p:cNvSpPr>
              <a:spLocks noChangeShapeType="1"/>
            </p:cNvSpPr>
            <p:nvPr/>
          </p:nvSpPr>
          <p:spPr bwMode="auto">
            <a:xfrm>
              <a:off x="4246563"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8" name="Line 181"/>
            <p:cNvSpPr>
              <a:spLocks noChangeShapeType="1"/>
            </p:cNvSpPr>
            <p:nvPr/>
          </p:nvSpPr>
          <p:spPr bwMode="auto">
            <a:xfrm>
              <a:off x="4256088"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9" name="Line 182"/>
            <p:cNvSpPr>
              <a:spLocks noChangeShapeType="1"/>
            </p:cNvSpPr>
            <p:nvPr/>
          </p:nvSpPr>
          <p:spPr bwMode="auto">
            <a:xfrm>
              <a:off x="4256088" y="3495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0" name="Line 183"/>
            <p:cNvSpPr>
              <a:spLocks noChangeShapeType="1"/>
            </p:cNvSpPr>
            <p:nvPr/>
          </p:nvSpPr>
          <p:spPr bwMode="auto">
            <a:xfrm>
              <a:off x="469423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1" name="Line 184"/>
            <p:cNvSpPr>
              <a:spLocks noChangeShapeType="1"/>
            </p:cNvSpPr>
            <p:nvPr/>
          </p:nvSpPr>
          <p:spPr bwMode="auto">
            <a:xfrm>
              <a:off x="4703763"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2" name="Line 185"/>
            <p:cNvSpPr>
              <a:spLocks noChangeShapeType="1"/>
            </p:cNvSpPr>
            <p:nvPr/>
          </p:nvSpPr>
          <p:spPr bwMode="auto">
            <a:xfrm>
              <a:off x="4713288"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3" name="Line 186"/>
            <p:cNvSpPr>
              <a:spLocks noChangeShapeType="1"/>
            </p:cNvSpPr>
            <p:nvPr/>
          </p:nvSpPr>
          <p:spPr bwMode="auto">
            <a:xfrm>
              <a:off x="4722813" y="35814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4" name="Line 187"/>
            <p:cNvSpPr>
              <a:spLocks noChangeShapeType="1"/>
            </p:cNvSpPr>
            <p:nvPr/>
          </p:nvSpPr>
          <p:spPr bwMode="auto">
            <a:xfrm>
              <a:off x="491331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5" name="Line 188"/>
            <p:cNvSpPr>
              <a:spLocks noChangeShapeType="1"/>
            </p:cNvSpPr>
            <p:nvPr/>
          </p:nvSpPr>
          <p:spPr bwMode="auto">
            <a:xfrm>
              <a:off x="49323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6" name="Line 189"/>
            <p:cNvSpPr>
              <a:spLocks noChangeShapeType="1"/>
            </p:cNvSpPr>
            <p:nvPr/>
          </p:nvSpPr>
          <p:spPr bwMode="auto">
            <a:xfrm>
              <a:off x="49418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7" name="Line 190"/>
            <p:cNvSpPr>
              <a:spLocks noChangeShapeType="1"/>
            </p:cNvSpPr>
            <p:nvPr/>
          </p:nvSpPr>
          <p:spPr bwMode="auto">
            <a:xfrm>
              <a:off x="49609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8" name="Line 191"/>
            <p:cNvSpPr>
              <a:spLocks noChangeShapeType="1"/>
            </p:cNvSpPr>
            <p:nvPr/>
          </p:nvSpPr>
          <p:spPr bwMode="auto">
            <a:xfrm>
              <a:off x="4227513"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9" name="Line 192"/>
            <p:cNvSpPr>
              <a:spLocks noChangeShapeType="1"/>
            </p:cNvSpPr>
            <p:nvPr/>
          </p:nvSpPr>
          <p:spPr bwMode="auto">
            <a:xfrm>
              <a:off x="4227513"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0" name="Line 193"/>
            <p:cNvSpPr>
              <a:spLocks noChangeShapeType="1"/>
            </p:cNvSpPr>
            <p:nvPr/>
          </p:nvSpPr>
          <p:spPr bwMode="auto">
            <a:xfrm>
              <a:off x="4237038"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1" name="Line 194"/>
            <p:cNvSpPr>
              <a:spLocks noChangeShapeType="1"/>
            </p:cNvSpPr>
            <p:nvPr/>
          </p:nvSpPr>
          <p:spPr bwMode="auto">
            <a:xfrm>
              <a:off x="4237038" y="3486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2" name="Line 195"/>
            <p:cNvSpPr>
              <a:spLocks noChangeShapeType="1"/>
            </p:cNvSpPr>
            <p:nvPr/>
          </p:nvSpPr>
          <p:spPr bwMode="auto">
            <a:xfrm>
              <a:off x="4398963"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3" name="Line 196"/>
            <p:cNvSpPr>
              <a:spLocks noChangeShapeType="1"/>
            </p:cNvSpPr>
            <p:nvPr/>
          </p:nvSpPr>
          <p:spPr bwMode="auto">
            <a:xfrm>
              <a:off x="4418013"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4" name="Line 197"/>
            <p:cNvSpPr>
              <a:spLocks noChangeShapeType="1"/>
            </p:cNvSpPr>
            <p:nvPr/>
          </p:nvSpPr>
          <p:spPr bwMode="auto">
            <a:xfrm>
              <a:off x="4427538"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5" name="Line 198"/>
            <p:cNvSpPr>
              <a:spLocks noChangeShapeType="1"/>
            </p:cNvSpPr>
            <p:nvPr/>
          </p:nvSpPr>
          <p:spPr bwMode="auto">
            <a:xfrm>
              <a:off x="4446588" y="35433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6" name="Line 199"/>
            <p:cNvSpPr>
              <a:spLocks noChangeShapeType="1"/>
            </p:cNvSpPr>
            <p:nvPr/>
          </p:nvSpPr>
          <p:spPr bwMode="auto">
            <a:xfrm>
              <a:off x="473233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7" name="Line 200"/>
            <p:cNvSpPr>
              <a:spLocks noChangeShapeType="1"/>
            </p:cNvSpPr>
            <p:nvPr/>
          </p:nvSpPr>
          <p:spPr bwMode="auto">
            <a:xfrm>
              <a:off x="509428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8" name="Line 201"/>
            <p:cNvSpPr>
              <a:spLocks noChangeShapeType="1"/>
            </p:cNvSpPr>
            <p:nvPr/>
          </p:nvSpPr>
          <p:spPr bwMode="auto">
            <a:xfrm>
              <a:off x="50085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9" name="Line 202"/>
            <p:cNvSpPr>
              <a:spLocks noChangeShapeType="1"/>
            </p:cNvSpPr>
            <p:nvPr/>
          </p:nvSpPr>
          <p:spPr bwMode="auto">
            <a:xfrm>
              <a:off x="50180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0" name="Line 203"/>
            <p:cNvSpPr>
              <a:spLocks noChangeShapeType="1"/>
            </p:cNvSpPr>
            <p:nvPr/>
          </p:nvSpPr>
          <p:spPr bwMode="auto">
            <a:xfrm>
              <a:off x="50371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1" name="Line 204"/>
            <p:cNvSpPr>
              <a:spLocks noChangeShapeType="1"/>
            </p:cNvSpPr>
            <p:nvPr/>
          </p:nvSpPr>
          <p:spPr bwMode="auto">
            <a:xfrm>
              <a:off x="50561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2" name="Line 205"/>
            <p:cNvSpPr>
              <a:spLocks noChangeShapeType="1"/>
            </p:cNvSpPr>
            <p:nvPr/>
          </p:nvSpPr>
          <p:spPr bwMode="auto">
            <a:xfrm>
              <a:off x="51133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3" name="Line 206"/>
            <p:cNvSpPr>
              <a:spLocks noChangeShapeType="1"/>
            </p:cNvSpPr>
            <p:nvPr/>
          </p:nvSpPr>
          <p:spPr bwMode="auto">
            <a:xfrm>
              <a:off x="51228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4" name="Line 207"/>
            <p:cNvSpPr>
              <a:spLocks noChangeShapeType="1"/>
            </p:cNvSpPr>
            <p:nvPr/>
          </p:nvSpPr>
          <p:spPr bwMode="auto">
            <a:xfrm>
              <a:off x="51323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5" name="Line 208"/>
            <p:cNvSpPr>
              <a:spLocks noChangeShapeType="1"/>
            </p:cNvSpPr>
            <p:nvPr/>
          </p:nvSpPr>
          <p:spPr bwMode="auto">
            <a:xfrm>
              <a:off x="51514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6" name="Line 209"/>
            <p:cNvSpPr>
              <a:spLocks noChangeShapeType="1"/>
            </p:cNvSpPr>
            <p:nvPr/>
          </p:nvSpPr>
          <p:spPr bwMode="auto">
            <a:xfrm>
              <a:off x="51514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7" name="Line 210"/>
            <p:cNvSpPr>
              <a:spLocks noChangeShapeType="1"/>
            </p:cNvSpPr>
            <p:nvPr/>
          </p:nvSpPr>
          <p:spPr bwMode="auto">
            <a:xfrm>
              <a:off x="516096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8" name="Line 211"/>
            <p:cNvSpPr>
              <a:spLocks noChangeShapeType="1"/>
            </p:cNvSpPr>
            <p:nvPr/>
          </p:nvSpPr>
          <p:spPr bwMode="auto">
            <a:xfrm>
              <a:off x="5180013"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9" name="Line 212"/>
            <p:cNvSpPr>
              <a:spLocks noChangeShapeType="1"/>
            </p:cNvSpPr>
            <p:nvPr/>
          </p:nvSpPr>
          <p:spPr bwMode="auto">
            <a:xfrm>
              <a:off x="51895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0" name="Line 213"/>
            <p:cNvSpPr>
              <a:spLocks noChangeShapeType="1"/>
            </p:cNvSpPr>
            <p:nvPr/>
          </p:nvSpPr>
          <p:spPr bwMode="auto">
            <a:xfrm>
              <a:off x="52276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1" name="Line 214"/>
            <p:cNvSpPr>
              <a:spLocks noChangeShapeType="1"/>
            </p:cNvSpPr>
            <p:nvPr/>
          </p:nvSpPr>
          <p:spPr bwMode="auto">
            <a:xfrm>
              <a:off x="52371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2" name="Line 215"/>
            <p:cNvSpPr>
              <a:spLocks noChangeShapeType="1"/>
            </p:cNvSpPr>
            <p:nvPr/>
          </p:nvSpPr>
          <p:spPr bwMode="auto">
            <a:xfrm>
              <a:off x="52466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3" name="Line 216"/>
            <p:cNvSpPr>
              <a:spLocks noChangeShapeType="1"/>
            </p:cNvSpPr>
            <p:nvPr/>
          </p:nvSpPr>
          <p:spPr bwMode="auto">
            <a:xfrm>
              <a:off x="52562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4" name="Line 217"/>
            <p:cNvSpPr>
              <a:spLocks noChangeShapeType="1"/>
            </p:cNvSpPr>
            <p:nvPr/>
          </p:nvSpPr>
          <p:spPr bwMode="auto">
            <a:xfrm>
              <a:off x="52657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5" name="Line 218"/>
            <p:cNvSpPr>
              <a:spLocks noChangeShapeType="1"/>
            </p:cNvSpPr>
            <p:nvPr/>
          </p:nvSpPr>
          <p:spPr bwMode="auto">
            <a:xfrm>
              <a:off x="52752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6" name="Line 219"/>
            <p:cNvSpPr>
              <a:spLocks noChangeShapeType="1"/>
            </p:cNvSpPr>
            <p:nvPr/>
          </p:nvSpPr>
          <p:spPr bwMode="auto">
            <a:xfrm>
              <a:off x="52847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7" name="Line 220"/>
            <p:cNvSpPr>
              <a:spLocks noChangeShapeType="1"/>
            </p:cNvSpPr>
            <p:nvPr/>
          </p:nvSpPr>
          <p:spPr bwMode="auto">
            <a:xfrm>
              <a:off x="52943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8" name="Line 221"/>
            <p:cNvSpPr>
              <a:spLocks noChangeShapeType="1"/>
            </p:cNvSpPr>
            <p:nvPr/>
          </p:nvSpPr>
          <p:spPr bwMode="auto">
            <a:xfrm>
              <a:off x="533241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9" name="Line 222"/>
            <p:cNvSpPr>
              <a:spLocks noChangeShapeType="1"/>
            </p:cNvSpPr>
            <p:nvPr/>
          </p:nvSpPr>
          <p:spPr bwMode="auto">
            <a:xfrm>
              <a:off x="534193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0" name="Line 223"/>
            <p:cNvSpPr>
              <a:spLocks noChangeShapeType="1"/>
            </p:cNvSpPr>
            <p:nvPr/>
          </p:nvSpPr>
          <p:spPr bwMode="auto">
            <a:xfrm>
              <a:off x="5351463"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1" name="Line 224"/>
            <p:cNvSpPr>
              <a:spLocks noChangeShapeType="1"/>
            </p:cNvSpPr>
            <p:nvPr/>
          </p:nvSpPr>
          <p:spPr bwMode="auto">
            <a:xfrm>
              <a:off x="5360988" y="3619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2" name="Line 225"/>
            <p:cNvSpPr>
              <a:spLocks noChangeShapeType="1"/>
            </p:cNvSpPr>
            <p:nvPr/>
          </p:nvSpPr>
          <p:spPr bwMode="auto">
            <a:xfrm>
              <a:off x="50752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3" name="Line 226"/>
            <p:cNvSpPr>
              <a:spLocks noChangeShapeType="1"/>
            </p:cNvSpPr>
            <p:nvPr/>
          </p:nvSpPr>
          <p:spPr bwMode="auto">
            <a:xfrm>
              <a:off x="50752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4" name="Line 227"/>
            <p:cNvSpPr>
              <a:spLocks noChangeShapeType="1"/>
            </p:cNvSpPr>
            <p:nvPr/>
          </p:nvSpPr>
          <p:spPr bwMode="auto">
            <a:xfrm>
              <a:off x="50847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5" name="Line 228"/>
            <p:cNvSpPr>
              <a:spLocks noChangeShapeType="1"/>
            </p:cNvSpPr>
            <p:nvPr/>
          </p:nvSpPr>
          <p:spPr bwMode="auto">
            <a:xfrm>
              <a:off x="50942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6" name="Line 229"/>
            <p:cNvSpPr>
              <a:spLocks noChangeShapeType="1"/>
            </p:cNvSpPr>
            <p:nvPr/>
          </p:nvSpPr>
          <p:spPr bwMode="auto">
            <a:xfrm>
              <a:off x="454183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7" name="Line 230"/>
            <p:cNvSpPr>
              <a:spLocks noChangeShapeType="1"/>
            </p:cNvSpPr>
            <p:nvPr/>
          </p:nvSpPr>
          <p:spPr bwMode="auto">
            <a:xfrm>
              <a:off x="456088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8" name="Line 231"/>
            <p:cNvSpPr>
              <a:spLocks noChangeShapeType="1"/>
            </p:cNvSpPr>
            <p:nvPr/>
          </p:nvSpPr>
          <p:spPr bwMode="auto">
            <a:xfrm>
              <a:off x="4570413"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9" name="Line 232"/>
            <p:cNvSpPr>
              <a:spLocks noChangeShapeType="1"/>
            </p:cNvSpPr>
            <p:nvPr/>
          </p:nvSpPr>
          <p:spPr bwMode="auto">
            <a:xfrm>
              <a:off x="4579938" y="3562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0" name="Line 233"/>
            <p:cNvSpPr>
              <a:spLocks noChangeShapeType="1"/>
            </p:cNvSpPr>
            <p:nvPr/>
          </p:nvSpPr>
          <p:spPr bwMode="auto">
            <a:xfrm>
              <a:off x="499903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1" name="Line 234"/>
            <p:cNvSpPr>
              <a:spLocks noChangeShapeType="1"/>
            </p:cNvSpPr>
            <p:nvPr/>
          </p:nvSpPr>
          <p:spPr bwMode="auto">
            <a:xfrm>
              <a:off x="5018088"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2" name="Line 235"/>
            <p:cNvSpPr>
              <a:spLocks noChangeShapeType="1"/>
            </p:cNvSpPr>
            <p:nvPr/>
          </p:nvSpPr>
          <p:spPr bwMode="auto">
            <a:xfrm>
              <a:off x="504666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3" name="Line 236"/>
            <p:cNvSpPr>
              <a:spLocks noChangeShapeType="1"/>
            </p:cNvSpPr>
            <p:nvPr/>
          </p:nvSpPr>
          <p:spPr bwMode="auto">
            <a:xfrm>
              <a:off x="5065713" y="3609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4" name="Line 237"/>
            <p:cNvSpPr>
              <a:spLocks noChangeShapeType="1"/>
            </p:cNvSpPr>
            <p:nvPr/>
          </p:nvSpPr>
          <p:spPr bwMode="auto">
            <a:xfrm>
              <a:off x="4094163" y="3419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5" name="Line 238"/>
            <p:cNvSpPr>
              <a:spLocks noChangeShapeType="1"/>
            </p:cNvSpPr>
            <p:nvPr/>
          </p:nvSpPr>
          <p:spPr bwMode="auto">
            <a:xfrm>
              <a:off x="4132263" y="3448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6" name="Line 239"/>
            <p:cNvSpPr>
              <a:spLocks noChangeShapeType="1"/>
            </p:cNvSpPr>
            <p:nvPr/>
          </p:nvSpPr>
          <p:spPr bwMode="auto">
            <a:xfrm>
              <a:off x="4141788" y="3448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7" name="Line 240"/>
            <p:cNvSpPr>
              <a:spLocks noChangeShapeType="1"/>
            </p:cNvSpPr>
            <p:nvPr/>
          </p:nvSpPr>
          <p:spPr bwMode="auto">
            <a:xfrm>
              <a:off x="4189413" y="34671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8" name="Line 241"/>
            <p:cNvSpPr>
              <a:spLocks noChangeShapeType="1"/>
            </p:cNvSpPr>
            <p:nvPr/>
          </p:nvSpPr>
          <p:spPr bwMode="auto">
            <a:xfrm>
              <a:off x="464661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9" name="Line 242"/>
            <p:cNvSpPr>
              <a:spLocks noChangeShapeType="1"/>
            </p:cNvSpPr>
            <p:nvPr/>
          </p:nvSpPr>
          <p:spPr bwMode="auto">
            <a:xfrm>
              <a:off x="4656138"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0" name="Line 243"/>
            <p:cNvSpPr>
              <a:spLocks noChangeShapeType="1"/>
            </p:cNvSpPr>
            <p:nvPr/>
          </p:nvSpPr>
          <p:spPr bwMode="auto">
            <a:xfrm>
              <a:off x="466566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1" name="Line 244"/>
            <p:cNvSpPr>
              <a:spLocks noChangeShapeType="1"/>
            </p:cNvSpPr>
            <p:nvPr/>
          </p:nvSpPr>
          <p:spPr bwMode="auto">
            <a:xfrm>
              <a:off x="4665663" y="35718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2" name="Line 245"/>
            <p:cNvSpPr>
              <a:spLocks noChangeShapeType="1"/>
            </p:cNvSpPr>
            <p:nvPr/>
          </p:nvSpPr>
          <p:spPr bwMode="auto">
            <a:xfrm>
              <a:off x="4284663"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3" name="Line 246"/>
            <p:cNvSpPr>
              <a:spLocks noChangeShapeType="1"/>
            </p:cNvSpPr>
            <p:nvPr/>
          </p:nvSpPr>
          <p:spPr bwMode="auto">
            <a:xfrm>
              <a:off x="4294188"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4" name="Line 247"/>
            <p:cNvSpPr>
              <a:spLocks noChangeShapeType="1"/>
            </p:cNvSpPr>
            <p:nvPr/>
          </p:nvSpPr>
          <p:spPr bwMode="auto">
            <a:xfrm>
              <a:off x="4303713"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5" name="Line 248"/>
            <p:cNvSpPr>
              <a:spLocks noChangeShapeType="1"/>
            </p:cNvSpPr>
            <p:nvPr/>
          </p:nvSpPr>
          <p:spPr bwMode="auto">
            <a:xfrm>
              <a:off x="4313238" y="34956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6" name="Line 249"/>
            <p:cNvSpPr>
              <a:spLocks noChangeShapeType="1"/>
            </p:cNvSpPr>
            <p:nvPr/>
          </p:nvSpPr>
          <p:spPr bwMode="auto">
            <a:xfrm>
              <a:off x="4760913"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7" name="Line 250"/>
            <p:cNvSpPr>
              <a:spLocks noChangeShapeType="1"/>
            </p:cNvSpPr>
            <p:nvPr/>
          </p:nvSpPr>
          <p:spPr bwMode="auto">
            <a:xfrm>
              <a:off x="4779963"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8" name="Line 251"/>
            <p:cNvSpPr>
              <a:spLocks noChangeShapeType="1"/>
            </p:cNvSpPr>
            <p:nvPr/>
          </p:nvSpPr>
          <p:spPr bwMode="auto">
            <a:xfrm>
              <a:off x="478948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9" name="Line 252"/>
            <p:cNvSpPr>
              <a:spLocks noChangeShapeType="1"/>
            </p:cNvSpPr>
            <p:nvPr/>
          </p:nvSpPr>
          <p:spPr bwMode="auto">
            <a:xfrm>
              <a:off x="4808538" y="3590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0" name="Line 253"/>
            <p:cNvSpPr>
              <a:spLocks noChangeShapeType="1"/>
            </p:cNvSpPr>
            <p:nvPr/>
          </p:nvSpPr>
          <p:spPr bwMode="auto">
            <a:xfrm>
              <a:off x="477043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1" name="Line 254"/>
            <p:cNvSpPr>
              <a:spLocks noChangeShapeType="1"/>
            </p:cNvSpPr>
            <p:nvPr/>
          </p:nvSpPr>
          <p:spPr bwMode="auto">
            <a:xfrm>
              <a:off x="478948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2" name="Line 255"/>
            <p:cNvSpPr>
              <a:spLocks noChangeShapeType="1"/>
            </p:cNvSpPr>
            <p:nvPr/>
          </p:nvSpPr>
          <p:spPr bwMode="auto">
            <a:xfrm>
              <a:off x="4808538"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3" name="Line 256"/>
            <p:cNvSpPr>
              <a:spLocks noChangeShapeType="1"/>
            </p:cNvSpPr>
            <p:nvPr/>
          </p:nvSpPr>
          <p:spPr bwMode="auto">
            <a:xfrm>
              <a:off x="4837113" y="35909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4" name="Line 257"/>
            <p:cNvSpPr>
              <a:spLocks noChangeShapeType="1"/>
            </p:cNvSpPr>
            <p:nvPr/>
          </p:nvSpPr>
          <p:spPr bwMode="auto">
            <a:xfrm>
              <a:off x="4179888"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5" name="Line 258"/>
            <p:cNvSpPr>
              <a:spLocks noChangeShapeType="1"/>
            </p:cNvSpPr>
            <p:nvPr/>
          </p:nvSpPr>
          <p:spPr bwMode="auto">
            <a:xfrm>
              <a:off x="4189413"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6" name="Line 259"/>
            <p:cNvSpPr>
              <a:spLocks noChangeShapeType="1"/>
            </p:cNvSpPr>
            <p:nvPr/>
          </p:nvSpPr>
          <p:spPr bwMode="auto">
            <a:xfrm>
              <a:off x="4208463"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7" name="Line 260"/>
            <p:cNvSpPr>
              <a:spLocks noChangeShapeType="1"/>
            </p:cNvSpPr>
            <p:nvPr/>
          </p:nvSpPr>
          <p:spPr bwMode="auto">
            <a:xfrm>
              <a:off x="4217988" y="3476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8" name="Line 261"/>
            <p:cNvSpPr>
              <a:spLocks noChangeShapeType="1"/>
            </p:cNvSpPr>
            <p:nvPr/>
          </p:nvSpPr>
          <p:spPr bwMode="auto">
            <a:xfrm>
              <a:off x="4370388" y="35242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9" name="Line 262"/>
            <p:cNvSpPr>
              <a:spLocks noChangeShapeType="1"/>
            </p:cNvSpPr>
            <p:nvPr/>
          </p:nvSpPr>
          <p:spPr bwMode="auto">
            <a:xfrm>
              <a:off x="4999038" y="36099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0" name="Line 263"/>
            <p:cNvSpPr>
              <a:spLocks noChangeShapeType="1"/>
            </p:cNvSpPr>
            <p:nvPr/>
          </p:nvSpPr>
          <p:spPr bwMode="auto">
            <a:xfrm>
              <a:off x="4389438" y="35337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1" name="Freeform 264"/>
            <p:cNvSpPr>
              <a:spLocks/>
            </p:cNvSpPr>
            <p:nvPr/>
          </p:nvSpPr>
          <p:spPr bwMode="auto">
            <a:xfrm>
              <a:off x="3779838" y="3181350"/>
              <a:ext cx="1581150" cy="476250"/>
            </a:xfrm>
            <a:custGeom>
              <a:avLst/>
              <a:gdLst>
                <a:gd name="T0" fmla="*/ 166 w 166"/>
                <a:gd name="T1" fmla="*/ 50 h 50"/>
                <a:gd name="T2" fmla="*/ 148 w 166"/>
                <a:gd name="T3" fmla="*/ 50 h 50"/>
                <a:gd name="T4" fmla="*/ 148 w 166"/>
                <a:gd name="T5" fmla="*/ 48 h 50"/>
                <a:gd name="T6" fmla="*/ 139 w 166"/>
                <a:gd name="T7" fmla="*/ 48 h 50"/>
                <a:gd name="T8" fmla="*/ 139 w 166"/>
                <a:gd name="T9" fmla="*/ 48 h 50"/>
                <a:gd name="T10" fmla="*/ 128 w 166"/>
                <a:gd name="T11" fmla="*/ 48 h 50"/>
                <a:gd name="T12" fmla="*/ 118 w 166"/>
                <a:gd name="T13" fmla="*/ 48 h 50"/>
                <a:gd name="T14" fmla="*/ 118 w 166"/>
                <a:gd name="T15" fmla="*/ 46 h 50"/>
                <a:gd name="T16" fmla="*/ 103 w 166"/>
                <a:gd name="T17" fmla="*/ 46 h 50"/>
                <a:gd name="T18" fmla="*/ 103 w 166"/>
                <a:gd name="T19" fmla="*/ 45 h 50"/>
                <a:gd name="T20" fmla="*/ 94 w 166"/>
                <a:gd name="T21" fmla="*/ 45 h 50"/>
                <a:gd name="T22" fmla="*/ 94 w 166"/>
                <a:gd name="T23" fmla="*/ 44 h 50"/>
                <a:gd name="T24" fmla="*/ 86 w 166"/>
                <a:gd name="T25" fmla="*/ 44 h 50"/>
                <a:gd name="T26" fmla="*/ 86 w 166"/>
                <a:gd name="T27" fmla="*/ 42 h 50"/>
                <a:gd name="T28" fmla="*/ 71 w 166"/>
                <a:gd name="T29" fmla="*/ 42 h 50"/>
                <a:gd name="T30" fmla="*/ 71 w 166"/>
                <a:gd name="T31" fmla="*/ 41 h 50"/>
                <a:gd name="T32" fmla="*/ 66 w 166"/>
                <a:gd name="T33" fmla="*/ 41 h 50"/>
                <a:gd name="T34" fmla="*/ 66 w 166"/>
                <a:gd name="T35" fmla="*/ 40 h 50"/>
                <a:gd name="T36" fmla="*/ 63 w 166"/>
                <a:gd name="T37" fmla="*/ 40 h 50"/>
                <a:gd name="T38" fmla="*/ 63 w 166"/>
                <a:gd name="T39" fmla="*/ 38 h 50"/>
                <a:gd name="T40" fmla="*/ 59 w 166"/>
                <a:gd name="T41" fmla="*/ 38 h 50"/>
                <a:gd name="T42" fmla="*/ 59 w 166"/>
                <a:gd name="T43" fmla="*/ 37 h 50"/>
                <a:gd name="T44" fmla="*/ 56 w 166"/>
                <a:gd name="T45" fmla="*/ 37 h 50"/>
                <a:gd name="T46" fmla="*/ 56 w 166"/>
                <a:gd name="T47" fmla="*/ 36 h 50"/>
                <a:gd name="T48" fmla="*/ 52 w 166"/>
                <a:gd name="T49" fmla="*/ 36 h 50"/>
                <a:gd name="T50" fmla="*/ 52 w 166"/>
                <a:gd name="T51" fmla="*/ 34 h 50"/>
                <a:gd name="T52" fmla="*/ 46 w 166"/>
                <a:gd name="T53" fmla="*/ 34 h 50"/>
                <a:gd name="T54" fmla="*/ 46 w 166"/>
                <a:gd name="T55" fmla="*/ 33 h 50"/>
                <a:gd name="T56" fmla="*/ 41 w 166"/>
                <a:gd name="T57" fmla="*/ 33 h 50"/>
                <a:gd name="T58" fmla="*/ 41 w 166"/>
                <a:gd name="T59" fmla="*/ 32 h 50"/>
                <a:gd name="T60" fmla="*/ 40 w 166"/>
                <a:gd name="T61" fmla="*/ 32 h 50"/>
                <a:gd name="T62" fmla="*/ 40 w 166"/>
                <a:gd name="T63" fmla="*/ 31 h 50"/>
                <a:gd name="T64" fmla="*/ 37 w 166"/>
                <a:gd name="T65" fmla="*/ 31 h 50"/>
                <a:gd name="T66" fmla="*/ 37 w 166"/>
                <a:gd name="T67" fmla="*/ 29 h 50"/>
                <a:gd name="T68" fmla="*/ 34 w 166"/>
                <a:gd name="T69" fmla="*/ 29 h 50"/>
                <a:gd name="T70" fmla="*/ 34 w 166"/>
                <a:gd name="T71" fmla="*/ 28 h 50"/>
                <a:gd name="T72" fmla="*/ 31 w 166"/>
                <a:gd name="T73" fmla="*/ 28 h 50"/>
                <a:gd name="T74" fmla="*/ 31 w 166"/>
                <a:gd name="T75" fmla="*/ 25 h 50"/>
                <a:gd name="T76" fmla="*/ 28 w 166"/>
                <a:gd name="T77" fmla="*/ 25 h 50"/>
                <a:gd name="T78" fmla="*/ 28 w 166"/>
                <a:gd name="T79" fmla="*/ 23 h 50"/>
                <a:gd name="T80" fmla="*/ 26 w 166"/>
                <a:gd name="T81" fmla="*/ 23 h 50"/>
                <a:gd name="T82" fmla="*/ 26 w 166"/>
                <a:gd name="T83" fmla="*/ 20 h 50"/>
                <a:gd name="T84" fmla="*/ 24 w 166"/>
                <a:gd name="T85" fmla="*/ 20 h 50"/>
                <a:gd name="T86" fmla="*/ 24 w 166"/>
                <a:gd name="T87" fmla="*/ 18 h 50"/>
                <a:gd name="T88" fmla="*/ 22 w 166"/>
                <a:gd name="T89" fmla="*/ 18 h 50"/>
                <a:gd name="T90" fmla="*/ 22 w 166"/>
                <a:gd name="T91" fmla="*/ 16 h 50"/>
                <a:gd name="T92" fmla="*/ 21 w 166"/>
                <a:gd name="T93" fmla="*/ 16 h 50"/>
                <a:gd name="T94" fmla="*/ 21 w 166"/>
                <a:gd name="T95" fmla="*/ 14 h 50"/>
                <a:gd name="T96" fmla="*/ 18 w 166"/>
                <a:gd name="T97" fmla="*/ 14 h 50"/>
                <a:gd name="T98" fmla="*/ 18 w 166"/>
                <a:gd name="T99" fmla="*/ 12 h 50"/>
                <a:gd name="T100" fmla="*/ 16 w 166"/>
                <a:gd name="T101" fmla="*/ 12 h 50"/>
                <a:gd name="T102" fmla="*/ 16 w 166"/>
                <a:gd name="T103" fmla="*/ 10 h 50"/>
                <a:gd name="T104" fmla="*/ 13 w 166"/>
                <a:gd name="T105" fmla="*/ 10 h 50"/>
                <a:gd name="T106" fmla="*/ 13 w 166"/>
                <a:gd name="T107" fmla="*/ 8 h 50"/>
                <a:gd name="T108" fmla="*/ 11 w 166"/>
                <a:gd name="T109" fmla="*/ 8 h 50"/>
                <a:gd name="T110" fmla="*/ 11 w 166"/>
                <a:gd name="T111" fmla="*/ 7 h 50"/>
                <a:gd name="T112" fmla="*/ 9 w 166"/>
                <a:gd name="T113" fmla="*/ 7 h 50"/>
                <a:gd name="T114" fmla="*/ 9 w 166"/>
                <a:gd name="T115" fmla="*/ 5 h 50"/>
                <a:gd name="T116" fmla="*/ 7 w 166"/>
                <a:gd name="T117" fmla="*/ 5 h 50"/>
                <a:gd name="T118" fmla="*/ 7 w 166"/>
                <a:gd name="T119" fmla="*/ 3 h 50"/>
                <a:gd name="T120" fmla="*/ 5 w 166"/>
                <a:gd name="T121" fmla="*/ 3 h 50"/>
                <a:gd name="T122" fmla="*/ 5 w 166"/>
                <a:gd name="T123" fmla="*/ 0 h 50"/>
                <a:gd name="T124" fmla="*/ 0 w 166"/>
                <a:gd name="T1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50">
                  <a:moveTo>
                    <a:pt x="166" y="50"/>
                  </a:moveTo>
                  <a:lnTo>
                    <a:pt x="148" y="50"/>
                  </a:lnTo>
                  <a:lnTo>
                    <a:pt x="148" y="48"/>
                  </a:lnTo>
                  <a:lnTo>
                    <a:pt x="139" y="48"/>
                  </a:lnTo>
                  <a:lnTo>
                    <a:pt x="139" y="48"/>
                  </a:lnTo>
                  <a:lnTo>
                    <a:pt x="128" y="48"/>
                  </a:lnTo>
                  <a:lnTo>
                    <a:pt x="118" y="48"/>
                  </a:lnTo>
                  <a:lnTo>
                    <a:pt x="118" y="46"/>
                  </a:lnTo>
                  <a:lnTo>
                    <a:pt x="103" y="46"/>
                  </a:lnTo>
                  <a:lnTo>
                    <a:pt x="103" y="45"/>
                  </a:lnTo>
                  <a:lnTo>
                    <a:pt x="94" y="45"/>
                  </a:lnTo>
                  <a:lnTo>
                    <a:pt x="94" y="44"/>
                  </a:lnTo>
                  <a:lnTo>
                    <a:pt x="86" y="44"/>
                  </a:lnTo>
                  <a:lnTo>
                    <a:pt x="86" y="42"/>
                  </a:lnTo>
                  <a:lnTo>
                    <a:pt x="71" y="42"/>
                  </a:lnTo>
                  <a:lnTo>
                    <a:pt x="71" y="41"/>
                  </a:lnTo>
                  <a:lnTo>
                    <a:pt x="66" y="41"/>
                  </a:lnTo>
                  <a:lnTo>
                    <a:pt x="66" y="40"/>
                  </a:lnTo>
                  <a:lnTo>
                    <a:pt x="63" y="40"/>
                  </a:lnTo>
                  <a:lnTo>
                    <a:pt x="63" y="38"/>
                  </a:lnTo>
                  <a:lnTo>
                    <a:pt x="59" y="38"/>
                  </a:lnTo>
                  <a:lnTo>
                    <a:pt x="59" y="37"/>
                  </a:lnTo>
                  <a:lnTo>
                    <a:pt x="56" y="37"/>
                  </a:lnTo>
                  <a:lnTo>
                    <a:pt x="56" y="36"/>
                  </a:lnTo>
                  <a:lnTo>
                    <a:pt x="52" y="36"/>
                  </a:lnTo>
                  <a:lnTo>
                    <a:pt x="52" y="34"/>
                  </a:lnTo>
                  <a:lnTo>
                    <a:pt x="46" y="34"/>
                  </a:lnTo>
                  <a:lnTo>
                    <a:pt x="46" y="33"/>
                  </a:lnTo>
                  <a:lnTo>
                    <a:pt x="41" y="33"/>
                  </a:lnTo>
                  <a:lnTo>
                    <a:pt x="41" y="32"/>
                  </a:lnTo>
                  <a:lnTo>
                    <a:pt x="40" y="32"/>
                  </a:lnTo>
                  <a:lnTo>
                    <a:pt x="40" y="31"/>
                  </a:lnTo>
                  <a:lnTo>
                    <a:pt x="37" y="31"/>
                  </a:lnTo>
                  <a:lnTo>
                    <a:pt x="37" y="29"/>
                  </a:lnTo>
                  <a:lnTo>
                    <a:pt x="34" y="29"/>
                  </a:lnTo>
                  <a:lnTo>
                    <a:pt x="34" y="28"/>
                  </a:lnTo>
                  <a:lnTo>
                    <a:pt x="31" y="28"/>
                  </a:lnTo>
                  <a:lnTo>
                    <a:pt x="31" y="25"/>
                  </a:lnTo>
                  <a:lnTo>
                    <a:pt x="28" y="25"/>
                  </a:lnTo>
                  <a:lnTo>
                    <a:pt x="28" y="23"/>
                  </a:lnTo>
                  <a:lnTo>
                    <a:pt x="26" y="23"/>
                  </a:lnTo>
                  <a:lnTo>
                    <a:pt x="26" y="20"/>
                  </a:lnTo>
                  <a:lnTo>
                    <a:pt x="24" y="20"/>
                  </a:lnTo>
                  <a:lnTo>
                    <a:pt x="24" y="18"/>
                  </a:lnTo>
                  <a:lnTo>
                    <a:pt x="22" y="18"/>
                  </a:lnTo>
                  <a:lnTo>
                    <a:pt x="22" y="16"/>
                  </a:lnTo>
                  <a:lnTo>
                    <a:pt x="21" y="16"/>
                  </a:lnTo>
                  <a:lnTo>
                    <a:pt x="21" y="14"/>
                  </a:lnTo>
                  <a:lnTo>
                    <a:pt x="18" y="14"/>
                  </a:lnTo>
                  <a:lnTo>
                    <a:pt x="18" y="12"/>
                  </a:lnTo>
                  <a:lnTo>
                    <a:pt x="16" y="12"/>
                  </a:lnTo>
                  <a:lnTo>
                    <a:pt x="16" y="10"/>
                  </a:lnTo>
                  <a:lnTo>
                    <a:pt x="13" y="10"/>
                  </a:lnTo>
                  <a:lnTo>
                    <a:pt x="13" y="8"/>
                  </a:lnTo>
                  <a:lnTo>
                    <a:pt x="11" y="8"/>
                  </a:lnTo>
                  <a:lnTo>
                    <a:pt x="11" y="7"/>
                  </a:lnTo>
                  <a:lnTo>
                    <a:pt x="9" y="7"/>
                  </a:lnTo>
                  <a:lnTo>
                    <a:pt x="9" y="5"/>
                  </a:lnTo>
                  <a:lnTo>
                    <a:pt x="7" y="5"/>
                  </a:lnTo>
                  <a:lnTo>
                    <a:pt x="7" y="3"/>
                  </a:lnTo>
                  <a:lnTo>
                    <a:pt x="5" y="3"/>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2" name="Group 511"/>
          <p:cNvGrpSpPr/>
          <p:nvPr/>
        </p:nvGrpSpPr>
        <p:grpSpPr>
          <a:xfrm>
            <a:off x="3637957" y="2232132"/>
            <a:ext cx="2201925" cy="630000"/>
            <a:chOff x="3783013" y="3192463"/>
            <a:chExt cx="1571625" cy="466725"/>
          </a:xfrm>
        </p:grpSpPr>
        <p:sp>
          <p:nvSpPr>
            <p:cNvPr id="513" name="Line 265"/>
            <p:cNvSpPr>
              <a:spLocks noChangeShapeType="1"/>
            </p:cNvSpPr>
            <p:nvPr/>
          </p:nvSpPr>
          <p:spPr bwMode="auto">
            <a:xfrm>
              <a:off x="4154488" y="33639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 name="Line 266"/>
            <p:cNvSpPr>
              <a:spLocks noChangeShapeType="1"/>
            </p:cNvSpPr>
            <p:nvPr/>
          </p:nvSpPr>
          <p:spPr bwMode="auto">
            <a:xfrm>
              <a:off x="4630738" y="34877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 name="Line 267"/>
            <p:cNvSpPr>
              <a:spLocks noChangeShapeType="1"/>
            </p:cNvSpPr>
            <p:nvPr/>
          </p:nvSpPr>
          <p:spPr bwMode="auto">
            <a:xfrm>
              <a:off x="529748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 name="Line 268"/>
            <p:cNvSpPr>
              <a:spLocks noChangeShapeType="1"/>
            </p:cNvSpPr>
            <p:nvPr/>
          </p:nvSpPr>
          <p:spPr bwMode="auto">
            <a:xfrm>
              <a:off x="5164138"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 name="Line 269"/>
            <p:cNvSpPr>
              <a:spLocks noChangeShapeType="1"/>
            </p:cNvSpPr>
            <p:nvPr/>
          </p:nvSpPr>
          <p:spPr bwMode="auto">
            <a:xfrm>
              <a:off x="5192713"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 name="Line 270"/>
            <p:cNvSpPr>
              <a:spLocks noChangeShapeType="1"/>
            </p:cNvSpPr>
            <p:nvPr/>
          </p:nvSpPr>
          <p:spPr bwMode="auto">
            <a:xfrm>
              <a:off x="5211763"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 name="Line 271"/>
            <p:cNvSpPr>
              <a:spLocks noChangeShapeType="1"/>
            </p:cNvSpPr>
            <p:nvPr/>
          </p:nvSpPr>
          <p:spPr bwMode="auto">
            <a:xfrm>
              <a:off x="5240338" y="35829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0" name="Line 272"/>
            <p:cNvSpPr>
              <a:spLocks noChangeShapeType="1"/>
            </p:cNvSpPr>
            <p:nvPr/>
          </p:nvSpPr>
          <p:spPr bwMode="auto">
            <a:xfrm>
              <a:off x="53165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1" name="Line 273"/>
            <p:cNvSpPr>
              <a:spLocks noChangeShapeType="1"/>
            </p:cNvSpPr>
            <p:nvPr/>
          </p:nvSpPr>
          <p:spPr bwMode="auto">
            <a:xfrm>
              <a:off x="533558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2" name="Line 274"/>
            <p:cNvSpPr>
              <a:spLocks noChangeShapeType="1"/>
            </p:cNvSpPr>
            <p:nvPr/>
          </p:nvSpPr>
          <p:spPr bwMode="auto">
            <a:xfrm>
              <a:off x="5345113"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3" name="Line 275"/>
            <p:cNvSpPr>
              <a:spLocks noChangeShapeType="1"/>
            </p:cNvSpPr>
            <p:nvPr/>
          </p:nvSpPr>
          <p:spPr bwMode="auto">
            <a:xfrm>
              <a:off x="53546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4" name="Line 276"/>
            <p:cNvSpPr>
              <a:spLocks noChangeShapeType="1"/>
            </p:cNvSpPr>
            <p:nvPr/>
          </p:nvSpPr>
          <p:spPr bwMode="auto">
            <a:xfrm>
              <a:off x="5278438" y="3611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5" name="Line 277"/>
            <p:cNvSpPr>
              <a:spLocks noChangeShapeType="1"/>
            </p:cNvSpPr>
            <p:nvPr/>
          </p:nvSpPr>
          <p:spPr bwMode="auto">
            <a:xfrm>
              <a:off x="4811713" y="35258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6" name="Line 278"/>
            <p:cNvSpPr>
              <a:spLocks noChangeShapeType="1"/>
            </p:cNvSpPr>
            <p:nvPr/>
          </p:nvSpPr>
          <p:spPr bwMode="auto">
            <a:xfrm>
              <a:off x="4373563" y="3430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7" name="Line 279"/>
            <p:cNvSpPr>
              <a:spLocks noChangeShapeType="1"/>
            </p:cNvSpPr>
            <p:nvPr/>
          </p:nvSpPr>
          <p:spPr bwMode="auto">
            <a:xfrm>
              <a:off x="506888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8" name="Line 280"/>
            <p:cNvSpPr>
              <a:spLocks noChangeShapeType="1"/>
            </p:cNvSpPr>
            <p:nvPr/>
          </p:nvSpPr>
          <p:spPr bwMode="auto">
            <a:xfrm>
              <a:off x="508793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9" name="Line 281"/>
            <p:cNvSpPr>
              <a:spLocks noChangeShapeType="1"/>
            </p:cNvSpPr>
            <p:nvPr/>
          </p:nvSpPr>
          <p:spPr bwMode="auto">
            <a:xfrm>
              <a:off x="510698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0" name="Line 282"/>
            <p:cNvSpPr>
              <a:spLocks noChangeShapeType="1"/>
            </p:cNvSpPr>
            <p:nvPr/>
          </p:nvSpPr>
          <p:spPr bwMode="auto">
            <a:xfrm>
              <a:off x="5126038" y="35734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1" name="Line 283"/>
            <p:cNvSpPr>
              <a:spLocks noChangeShapeType="1"/>
            </p:cNvSpPr>
            <p:nvPr/>
          </p:nvSpPr>
          <p:spPr bwMode="auto">
            <a:xfrm>
              <a:off x="4392613" y="343058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2" name="Line 284"/>
            <p:cNvSpPr>
              <a:spLocks noChangeShapeType="1"/>
            </p:cNvSpPr>
            <p:nvPr/>
          </p:nvSpPr>
          <p:spPr bwMode="auto">
            <a:xfrm>
              <a:off x="484028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3" name="Line 285"/>
            <p:cNvSpPr>
              <a:spLocks noChangeShapeType="1"/>
            </p:cNvSpPr>
            <p:nvPr/>
          </p:nvSpPr>
          <p:spPr bwMode="auto">
            <a:xfrm>
              <a:off x="485933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4" name="Line 286"/>
            <p:cNvSpPr>
              <a:spLocks noChangeShapeType="1"/>
            </p:cNvSpPr>
            <p:nvPr/>
          </p:nvSpPr>
          <p:spPr bwMode="auto">
            <a:xfrm>
              <a:off x="487838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5" name="Line 287"/>
            <p:cNvSpPr>
              <a:spLocks noChangeShapeType="1"/>
            </p:cNvSpPr>
            <p:nvPr/>
          </p:nvSpPr>
          <p:spPr bwMode="auto">
            <a:xfrm>
              <a:off x="4897438" y="35448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6" name="Line 288"/>
            <p:cNvSpPr>
              <a:spLocks noChangeShapeType="1"/>
            </p:cNvSpPr>
            <p:nvPr/>
          </p:nvSpPr>
          <p:spPr bwMode="auto">
            <a:xfrm>
              <a:off x="447833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7" name="Line 289"/>
            <p:cNvSpPr>
              <a:spLocks noChangeShapeType="1"/>
            </p:cNvSpPr>
            <p:nvPr/>
          </p:nvSpPr>
          <p:spPr bwMode="auto">
            <a:xfrm>
              <a:off x="449738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8" name="Line 290"/>
            <p:cNvSpPr>
              <a:spLocks noChangeShapeType="1"/>
            </p:cNvSpPr>
            <p:nvPr/>
          </p:nvSpPr>
          <p:spPr bwMode="auto">
            <a:xfrm>
              <a:off x="4506913"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9" name="Line 291"/>
            <p:cNvSpPr>
              <a:spLocks noChangeShapeType="1"/>
            </p:cNvSpPr>
            <p:nvPr/>
          </p:nvSpPr>
          <p:spPr bwMode="auto">
            <a:xfrm>
              <a:off x="4516438" y="34496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0" name="Line 292"/>
            <p:cNvSpPr>
              <a:spLocks noChangeShapeType="1"/>
            </p:cNvSpPr>
            <p:nvPr/>
          </p:nvSpPr>
          <p:spPr bwMode="auto">
            <a:xfrm>
              <a:off x="417353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1" name="Line 293"/>
            <p:cNvSpPr>
              <a:spLocks noChangeShapeType="1"/>
            </p:cNvSpPr>
            <p:nvPr/>
          </p:nvSpPr>
          <p:spPr bwMode="auto">
            <a:xfrm>
              <a:off x="4183063"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2" name="Line 294"/>
            <p:cNvSpPr>
              <a:spLocks noChangeShapeType="1"/>
            </p:cNvSpPr>
            <p:nvPr/>
          </p:nvSpPr>
          <p:spPr bwMode="auto">
            <a:xfrm>
              <a:off x="419258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3" name="Line 295"/>
            <p:cNvSpPr>
              <a:spLocks noChangeShapeType="1"/>
            </p:cNvSpPr>
            <p:nvPr/>
          </p:nvSpPr>
          <p:spPr bwMode="auto">
            <a:xfrm>
              <a:off x="4192588" y="33734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4" name="Line 296"/>
            <p:cNvSpPr>
              <a:spLocks noChangeShapeType="1"/>
            </p:cNvSpPr>
            <p:nvPr/>
          </p:nvSpPr>
          <p:spPr bwMode="auto">
            <a:xfrm>
              <a:off x="4268788"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5" name="Line 297"/>
            <p:cNvSpPr>
              <a:spLocks noChangeShapeType="1"/>
            </p:cNvSpPr>
            <p:nvPr/>
          </p:nvSpPr>
          <p:spPr bwMode="auto">
            <a:xfrm>
              <a:off x="4278313"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6" name="Line 298"/>
            <p:cNvSpPr>
              <a:spLocks noChangeShapeType="1"/>
            </p:cNvSpPr>
            <p:nvPr/>
          </p:nvSpPr>
          <p:spPr bwMode="auto">
            <a:xfrm>
              <a:off x="4287838"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7" name="Line 299"/>
            <p:cNvSpPr>
              <a:spLocks noChangeShapeType="1"/>
            </p:cNvSpPr>
            <p:nvPr/>
          </p:nvSpPr>
          <p:spPr bwMode="auto">
            <a:xfrm>
              <a:off x="4297363" y="34020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8" name="Line 300"/>
            <p:cNvSpPr>
              <a:spLocks noChangeShapeType="1"/>
            </p:cNvSpPr>
            <p:nvPr/>
          </p:nvSpPr>
          <p:spPr bwMode="auto">
            <a:xfrm>
              <a:off x="3792538" y="31924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9" name="Line 301"/>
            <p:cNvSpPr>
              <a:spLocks noChangeShapeType="1"/>
            </p:cNvSpPr>
            <p:nvPr/>
          </p:nvSpPr>
          <p:spPr bwMode="auto">
            <a:xfrm>
              <a:off x="3811588" y="31924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0" name="Line 302"/>
            <p:cNvSpPr>
              <a:spLocks noChangeShapeType="1"/>
            </p:cNvSpPr>
            <p:nvPr/>
          </p:nvSpPr>
          <p:spPr bwMode="auto">
            <a:xfrm>
              <a:off x="3830638" y="3201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1" name="Line 303"/>
            <p:cNvSpPr>
              <a:spLocks noChangeShapeType="1"/>
            </p:cNvSpPr>
            <p:nvPr/>
          </p:nvSpPr>
          <p:spPr bwMode="auto">
            <a:xfrm>
              <a:off x="3830638" y="3201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2" name="Line 304"/>
            <p:cNvSpPr>
              <a:spLocks noChangeShapeType="1"/>
            </p:cNvSpPr>
            <p:nvPr/>
          </p:nvSpPr>
          <p:spPr bwMode="auto">
            <a:xfrm>
              <a:off x="4097338" y="3344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3" name="Line 305"/>
            <p:cNvSpPr>
              <a:spLocks noChangeShapeType="1"/>
            </p:cNvSpPr>
            <p:nvPr/>
          </p:nvSpPr>
          <p:spPr bwMode="auto">
            <a:xfrm>
              <a:off x="4078288" y="33353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4" name="Line 306"/>
            <p:cNvSpPr>
              <a:spLocks noChangeShapeType="1"/>
            </p:cNvSpPr>
            <p:nvPr/>
          </p:nvSpPr>
          <p:spPr bwMode="auto">
            <a:xfrm>
              <a:off x="4030663" y="33258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5" name="Line 307"/>
            <p:cNvSpPr>
              <a:spLocks noChangeShapeType="1"/>
            </p:cNvSpPr>
            <p:nvPr/>
          </p:nvSpPr>
          <p:spPr bwMode="auto">
            <a:xfrm>
              <a:off x="3849688" y="32210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6" name="Line 308"/>
            <p:cNvSpPr>
              <a:spLocks noChangeShapeType="1"/>
            </p:cNvSpPr>
            <p:nvPr/>
          </p:nvSpPr>
          <p:spPr bwMode="auto">
            <a:xfrm>
              <a:off x="4421188"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7" name="Line 309"/>
            <p:cNvSpPr>
              <a:spLocks noChangeShapeType="1"/>
            </p:cNvSpPr>
            <p:nvPr/>
          </p:nvSpPr>
          <p:spPr bwMode="auto">
            <a:xfrm>
              <a:off x="4430713"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8" name="Line 310"/>
            <p:cNvSpPr>
              <a:spLocks noChangeShapeType="1"/>
            </p:cNvSpPr>
            <p:nvPr/>
          </p:nvSpPr>
          <p:spPr bwMode="auto">
            <a:xfrm>
              <a:off x="4430713"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9" name="Line 311"/>
            <p:cNvSpPr>
              <a:spLocks noChangeShapeType="1"/>
            </p:cNvSpPr>
            <p:nvPr/>
          </p:nvSpPr>
          <p:spPr bwMode="auto">
            <a:xfrm>
              <a:off x="4440238" y="34401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0" name="Line 312"/>
            <p:cNvSpPr>
              <a:spLocks noChangeShapeType="1"/>
            </p:cNvSpPr>
            <p:nvPr/>
          </p:nvSpPr>
          <p:spPr bwMode="auto">
            <a:xfrm>
              <a:off x="4821238" y="35258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1" name="Line 313"/>
            <p:cNvSpPr>
              <a:spLocks noChangeShapeType="1"/>
            </p:cNvSpPr>
            <p:nvPr/>
          </p:nvSpPr>
          <p:spPr bwMode="auto">
            <a:xfrm>
              <a:off x="4792663" y="35258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2" name="Line 314"/>
            <p:cNvSpPr>
              <a:spLocks noChangeShapeType="1"/>
            </p:cNvSpPr>
            <p:nvPr/>
          </p:nvSpPr>
          <p:spPr bwMode="auto">
            <a:xfrm>
              <a:off x="4573588" y="34686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3" name="Line 315"/>
            <p:cNvSpPr>
              <a:spLocks noChangeShapeType="1"/>
            </p:cNvSpPr>
            <p:nvPr/>
          </p:nvSpPr>
          <p:spPr bwMode="auto">
            <a:xfrm>
              <a:off x="502126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4" name="Line 316"/>
            <p:cNvSpPr>
              <a:spLocks noChangeShapeType="1"/>
            </p:cNvSpPr>
            <p:nvPr/>
          </p:nvSpPr>
          <p:spPr bwMode="auto">
            <a:xfrm>
              <a:off x="50307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5" name="Line 317"/>
            <p:cNvSpPr>
              <a:spLocks noChangeShapeType="1"/>
            </p:cNvSpPr>
            <p:nvPr/>
          </p:nvSpPr>
          <p:spPr bwMode="auto">
            <a:xfrm>
              <a:off x="50307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6" name="Line 318"/>
            <p:cNvSpPr>
              <a:spLocks noChangeShapeType="1"/>
            </p:cNvSpPr>
            <p:nvPr/>
          </p:nvSpPr>
          <p:spPr bwMode="auto">
            <a:xfrm>
              <a:off x="50403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7" name="Line 319"/>
            <p:cNvSpPr>
              <a:spLocks noChangeShapeType="1"/>
            </p:cNvSpPr>
            <p:nvPr/>
          </p:nvSpPr>
          <p:spPr bwMode="auto">
            <a:xfrm>
              <a:off x="49641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8" name="Line 320"/>
            <p:cNvSpPr>
              <a:spLocks noChangeShapeType="1"/>
            </p:cNvSpPr>
            <p:nvPr/>
          </p:nvSpPr>
          <p:spPr bwMode="auto">
            <a:xfrm>
              <a:off x="497363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9" name="Line 321"/>
            <p:cNvSpPr>
              <a:spLocks noChangeShapeType="1"/>
            </p:cNvSpPr>
            <p:nvPr/>
          </p:nvSpPr>
          <p:spPr bwMode="auto">
            <a:xfrm>
              <a:off x="4992688"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0" name="Line 322"/>
            <p:cNvSpPr>
              <a:spLocks noChangeShapeType="1"/>
            </p:cNvSpPr>
            <p:nvPr/>
          </p:nvSpPr>
          <p:spPr bwMode="auto">
            <a:xfrm>
              <a:off x="5002213" y="35639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1" name="Freeform 323"/>
            <p:cNvSpPr>
              <a:spLocks/>
            </p:cNvSpPr>
            <p:nvPr/>
          </p:nvSpPr>
          <p:spPr bwMode="auto">
            <a:xfrm>
              <a:off x="3783013" y="3211513"/>
              <a:ext cx="1562100" cy="428625"/>
            </a:xfrm>
            <a:custGeom>
              <a:avLst/>
              <a:gdLst>
                <a:gd name="T0" fmla="*/ 160 w 164"/>
                <a:gd name="T1" fmla="*/ 45 h 45"/>
                <a:gd name="T2" fmla="*/ 155 w 164"/>
                <a:gd name="T3" fmla="*/ 44 h 45"/>
                <a:gd name="T4" fmla="*/ 142 w 164"/>
                <a:gd name="T5" fmla="*/ 42 h 45"/>
                <a:gd name="T6" fmla="*/ 134 w 164"/>
                <a:gd name="T7" fmla="*/ 41 h 45"/>
                <a:gd name="T8" fmla="*/ 123 w 164"/>
                <a:gd name="T9" fmla="*/ 40 h 45"/>
                <a:gd name="T10" fmla="*/ 111 w 164"/>
                <a:gd name="T11" fmla="*/ 38 h 45"/>
                <a:gd name="T12" fmla="*/ 104 w 164"/>
                <a:gd name="T13" fmla="*/ 36 h 45"/>
                <a:gd name="T14" fmla="*/ 101 w 164"/>
                <a:gd name="T15" fmla="*/ 34 h 45"/>
                <a:gd name="T16" fmla="*/ 97 w 164"/>
                <a:gd name="T17" fmla="*/ 33 h 45"/>
                <a:gd name="T18" fmla="*/ 93 w 164"/>
                <a:gd name="T19" fmla="*/ 32 h 45"/>
                <a:gd name="T20" fmla="*/ 87 w 164"/>
                <a:gd name="T21" fmla="*/ 31 h 45"/>
                <a:gd name="T22" fmla="*/ 78 w 164"/>
                <a:gd name="T23" fmla="*/ 29 h 45"/>
                <a:gd name="T24" fmla="*/ 72 w 164"/>
                <a:gd name="T25" fmla="*/ 28 h 45"/>
                <a:gd name="T26" fmla="*/ 65 w 164"/>
                <a:gd name="T27" fmla="*/ 27 h 45"/>
                <a:gd name="T28" fmla="*/ 59 w 164"/>
                <a:gd name="T29" fmla="*/ 26 h 45"/>
                <a:gd name="T30" fmla="*/ 56 w 164"/>
                <a:gd name="T31" fmla="*/ 24 h 45"/>
                <a:gd name="T32" fmla="*/ 54 w 164"/>
                <a:gd name="T33" fmla="*/ 23 h 45"/>
                <a:gd name="T34" fmla="*/ 48 w 164"/>
                <a:gd name="T35" fmla="*/ 22 h 45"/>
                <a:gd name="T36" fmla="*/ 44 w 164"/>
                <a:gd name="T37" fmla="*/ 20 h 45"/>
                <a:gd name="T38" fmla="*/ 38 w 164"/>
                <a:gd name="T39" fmla="*/ 19 h 45"/>
                <a:gd name="T40" fmla="*/ 33 w 164"/>
                <a:gd name="T41" fmla="*/ 18 h 45"/>
                <a:gd name="T42" fmla="*/ 28 w 164"/>
                <a:gd name="T43" fmla="*/ 16 h 45"/>
                <a:gd name="T44" fmla="*/ 24 w 164"/>
                <a:gd name="T45" fmla="*/ 15 h 45"/>
                <a:gd name="T46" fmla="*/ 20 w 164"/>
                <a:gd name="T47" fmla="*/ 13 h 45"/>
                <a:gd name="T48" fmla="*/ 18 w 164"/>
                <a:gd name="T49" fmla="*/ 12 h 45"/>
                <a:gd name="T50" fmla="*/ 16 w 164"/>
                <a:gd name="T51" fmla="*/ 10 h 45"/>
                <a:gd name="T52" fmla="*/ 13 w 164"/>
                <a:gd name="T53" fmla="*/ 9 h 45"/>
                <a:gd name="T54" fmla="*/ 11 w 164"/>
                <a:gd name="T55" fmla="*/ 7 h 45"/>
                <a:gd name="T56" fmla="*/ 8 w 164"/>
                <a:gd name="T57" fmla="*/ 5 h 45"/>
                <a:gd name="T58" fmla="*/ 6 w 164"/>
                <a:gd name="T59" fmla="*/ 3 h 45"/>
                <a:gd name="T60" fmla="*/ 4 w 164"/>
                <a:gd name="T61" fmla="*/ 2 h 45"/>
                <a:gd name="T62" fmla="*/ 2 w 164"/>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45">
                  <a:moveTo>
                    <a:pt x="164" y="45"/>
                  </a:moveTo>
                  <a:lnTo>
                    <a:pt x="160" y="45"/>
                  </a:lnTo>
                  <a:lnTo>
                    <a:pt x="160" y="44"/>
                  </a:lnTo>
                  <a:lnTo>
                    <a:pt x="155" y="44"/>
                  </a:lnTo>
                  <a:lnTo>
                    <a:pt x="155" y="42"/>
                  </a:lnTo>
                  <a:lnTo>
                    <a:pt x="142" y="42"/>
                  </a:lnTo>
                  <a:lnTo>
                    <a:pt x="142" y="41"/>
                  </a:lnTo>
                  <a:lnTo>
                    <a:pt x="134" y="41"/>
                  </a:lnTo>
                  <a:lnTo>
                    <a:pt x="134" y="40"/>
                  </a:lnTo>
                  <a:lnTo>
                    <a:pt x="123" y="40"/>
                  </a:lnTo>
                  <a:lnTo>
                    <a:pt x="123" y="38"/>
                  </a:lnTo>
                  <a:lnTo>
                    <a:pt x="111" y="38"/>
                  </a:lnTo>
                  <a:lnTo>
                    <a:pt x="111" y="36"/>
                  </a:lnTo>
                  <a:lnTo>
                    <a:pt x="104" y="36"/>
                  </a:lnTo>
                  <a:lnTo>
                    <a:pt x="104" y="34"/>
                  </a:lnTo>
                  <a:lnTo>
                    <a:pt x="101" y="34"/>
                  </a:lnTo>
                  <a:lnTo>
                    <a:pt x="101" y="33"/>
                  </a:lnTo>
                  <a:lnTo>
                    <a:pt x="97" y="33"/>
                  </a:lnTo>
                  <a:lnTo>
                    <a:pt x="97" y="32"/>
                  </a:lnTo>
                  <a:lnTo>
                    <a:pt x="93" y="32"/>
                  </a:lnTo>
                  <a:lnTo>
                    <a:pt x="93" y="31"/>
                  </a:lnTo>
                  <a:lnTo>
                    <a:pt x="87" y="31"/>
                  </a:lnTo>
                  <a:lnTo>
                    <a:pt x="87" y="29"/>
                  </a:lnTo>
                  <a:lnTo>
                    <a:pt x="78" y="29"/>
                  </a:lnTo>
                  <a:lnTo>
                    <a:pt x="78" y="28"/>
                  </a:lnTo>
                  <a:lnTo>
                    <a:pt x="72" y="28"/>
                  </a:lnTo>
                  <a:lnTo>
                    <a:pt x="72" y="27"/>
                  </a:lnTo>
                  <a:lnTo>
                    <a:pt x="65" y="27"/>
                  </a:lnTo>
                  <a:lnTo>
                    <a:pt x="65" y="26"/>
                  </a:lnTo>
                  <a:lnTo>
                    <a:pt x="59" y="26"/>
                  </a:lnTo>
                  <a:lnTo>
                    <a:pt x="59" y="24"/>
                  </a:lnTo>
                  <a:lnTo>
                    <a:pt x="56" y="24"/>
                  </a:lnTo>
                  <a:lnTo>
                    <a:pt x="56" y="23"/>
                  </a:lnTo>
                  <a:lnTo>
                    <a:pt x="54" y="23"/>
                  </a:lnTo>
                  <a:lnTo>
                    <a:pt x="54" y="22"/>
                  </a:lnTo>
                  <a:lnTo>
                    <a:pt x="48" y="22"/>
                  </a:lnTo>
                  <a:lnTo>
                    <a:pt x="48" y="20"/>
                  </a:lnTo>
                  <a:lnTo>
                    <a:pt x="44" y="20"/>
                  </a:lnTo>
                  <a:lnTo>
                    <a:pt x="44" y="19"/>
                  </a:lnTo>
                  <a:lnTo>
                    <a:pt x="38" y="19"/>
                  </a:lnTo>
                  <a:lnTo>
                    <a:pt x="38" y="18"/>
                  </a:lnTo>
                  <a:lnTo>
                    <a:pt x="33" y="18"/>
                  </a:lnTo>
                  <a:lnTo>
                    <a:pt x="33" y="16"/>
                  </a:lnTo>
                  <a:lnTo>
                    <a:pt x="28" y="16"/>
                  </a:lnTo>
                  <a:lnTo>
                    <a:pt x="28" y="15"/>
                  </a:lnTo>
                  <a:lnTo>
                    <a:pt x="24" y="15"/>
                  </a:lnTo>
                  <a:lnTo>
                    <a:pt x="24" y="13"/>
                  </a:lnTo>
                  <a:lnTo>
                    <a:pt x="20" y="13"/>
                  </a:lnTo>
                  <a:lnTo>
                    <a:pt x="20" y="12"/>
                  </a:lnTo>
                  <a:lnTo>
                    <a:pt x="18" y="12"/>
                  </a:lnTo>
                  <a:lnTo>
                    <a:pt x="18" y="10"/>
                  </a:lnTo>
                  <a:lnTo>
                    <a:pt x="16" y="10"/>
                  </a:lnTo>
                  <a:lnTo>
                    <a:pt x="16" y="9"/>
                  </a:lnTo>
                  <a:lnTo>
                    <a:pt x="13" y="9"/>
                  </a:lnTo>
                  <a:lnTo>
                    <a:pt x="13" y="7"/>
                  </a:lnTo>
                  <a:lnTo>
                    <a:pt x="11" y="7"/>
                  </a:lnTo>
                  <a:lnTo>
                    <a:pt x="11" y="5"/>
                  </a:lnTo>
                  <a:lnTo>
                    <a:pt x="8" y="5"/>
                  </a:lnTo>
                  <a:lnTo>
                    <a:pt x="8" y="3"/>
                  </a:lnTo>
                  <a:lnTo>
                    <a:pt x="6" y="3"/>
                  </a:lnTo>
                  <a:lnTo>
                    <a:pt x="6" y="2"/>
                  </a:lnTo>
                  <a:lnTo>
                    <a:pt x="4" y="2"/>
                  </a:lnTo>
                  <a:lnTo>
                    <a:pt x="4" y="0"/>
                  </a:lnTo>
                  <a:lnTo>
                    <a:pt x="2"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72" name="Group 571"/>
          <p:cNvGrpSpPr/>
          <p:nvPr/>
        </p:nvGrpSpPr>
        <p:grpSpPr>
          <a:xfrm>
            <a:off x="3637956" y="2254571"/>
            <a:ext cx="2175235" cy="774165"/>
            <a:chOff x="3790950" y="3133725"/>
            <a:chExt cx="1562100" cy="590550"/>
          </a:xfrm>
        </p:grpSpPr>
        <p:sp>
          <p:nvSpPr>
            <p:cNvPr id="573" name="Line 324"/>
            <p:cNvSpPr>
              <a:spLocks noChangeShapeType="1"/>
            </p:cNvSpPr>
            <p:nvPr/>
          </p:nvSpPr>
          <p:spPr bwMode="auto">
            <a:xfrm>
              <a:off x="4295775" y="34099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4" name="Line 325"/>
            <p:cNvSpPr>
              <a:spLocks noChangeShapeType="1"/>
            </p:cNvSpPr>
            <p:nvPr/>
          </p:nvSpPr>
          <p:spPr bwMode="auto">
            <a:xfrm>
              <a:off x="4305300" y="34099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5" name="Line 326"/>
            <p:cNvSpPr>
              <a:spLocks noChangeShapeType="1"/>
            </p:cNvSpPr>
            <p:nvPr/>
          </p:nvSpPr>
          <p:spPr bwMode="auto">
            <a:xfrm>
              <a:off x="4276725" y="34099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6" name="Line 327"/>
            <p:cNvSpPr>
              <a:spLocks noChangeShapeType="1"/>
            </p:cNvSpPr>
            <p:nvPr/>
          </p:nvSpPr>
          <p:spPr bwMode="auto">
            <a:xfrm>
              <a:off x="4286250" y="34099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7" name="Line 328"/>
            <p:cNvSpPr>
              <a:spLocks noChangeShapeType="1"/>
            </p:cNvSpPr>
            <p:nvPr/>
          </p:nvSpPr>
          <p:spPr bwMode="auto">
            <a:xfrm>
              <a:off x="4057650" y="3305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8" name="Line 329"/>
            <p:cNvSpPr>
              <a:spLocks noChangeShapeType="1"/>
            </p:cNvSpPr>
            <p:nvPr/>
          </p:nvSpPr>
          <p:spPr bwMode="auto">
            <a:xfrm>
              <a:off x="514350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9" name="Line 330"/>
            <p:cNvSpPr>
              <a:spLocks noChangeShapeType="1"/>
            </p:cNvSpPr>
            <p:nvPr/>
          </p:nvSpPr>
          <p:spPr bwMode="auto">
            <a:xfrm>
              <a:off x="488632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0" name="Line 331"/>
            <p:cNvSpPr>
              <a:spLocks noChangeShapeType="1"/>
            </p:cNvSpPr>
            <p:nvPr/>
          </p:nvSpPr>
          <p:spPr bwMode="auto">
            <a:xfrm>
              <a:off x="490537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1" name="Line 332"/>
            <p:cNvSpPr>
              <a:spLocks noChangeShapeType="1"/>
            </p:cNvSpPr>
            <p:nvPr/>
          </p:nvSpPr>
          <p:spPr bwMode="auto">
            <a:xfrm>
              <a:off x="492442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2" name="Line 333"/>
            <p:cNvSpPr>
              <a:spLocks noChangeShapeType="1"/>
            </p:cNvSpPr>
            <p:nvPr/>
          </p:nvSpPr>
          <p:spPr bwMode="auto">
            <a:xfrm>
              <a:off x="4943475" y="35623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3" name="Line 334"/>
            <p:cNvSpPr>
              <a:spLocks noChangeShapeType="1"/>
            </p:cNvSpPr>
            <p:nvPr/>
          </p:nvSpPr>
          <p:spPr bwMode="auto">
            <a:xfrm>
              <a:off x="421005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4" name="Line 335"/>
            <p:cNvSpPr>
              <a:spLocks noChangeShapeType="1"/>
            </p:cNvSpPr>
            <p:nvPr/>
          </p:nvSpPr>
          <p:spPr bwMode="auto">
            <a:xfrm>
              <a:off x="422910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5" name="Line 336"/>
            <p:cNvSpPr>
              <a:spLocks noChangeShapeType="1"/>
            </p:cNvSpPr>
            <p:nvPr/>
          </p:nvSpPr>
          <p:spPr bwMode="auto">
            <a:xfrm>
              <a:off x="424815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6" name="Line 337"/>
            <p:cNvSpPr>
              <a:spLocks noChangeShapeType="1"/>
            </p:cNvSpPr>
            <p:nvPr/>
          </p:nvSpPr>
          <p:spPr bwMode="auto">
            <a:xfrm>
              <a:off x="4267200" y="33909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7" name="Line 338"/>
            <p:cNvSpPr>
              <a:spLocks noChangeShapeType="1"/>
            </p:cNvSpPr>
            <p:nvPr/>
          </p:nvSpPr>
          <p:spPr bwMode="auto">
            <a:xfrm>
              <a:off x="417195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8" name="Line 339"/>
            <p:cNvSpPr>
              <a:spLocks noChangeShapeType="1"/>
            </p:cNvSpPr>
            <p:nvPr/>
          </p:nvSpPr>
          <p:spPr bwMode="auto">
            <a:xfrm>
              <a:off x="4181475"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9" name="Line 340"/>
            <p:cNvSpPr>
              <a:spLocks noChangeShapeType="1"/>
            </p:cNvSpPr>
            <p:nvPr/>
          </p:nvSpPr>
          <p:spPr bwMode="auto">
            <a:xfrm>
              <a:off x="419100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0" name="Line 341"/>
            <p:cNvSpPr>
              <a:spLocks noChangeShapeType="1"/>
            </p:cNvSpPr>
            <p:nvPr/>
          </p:nvSpPr>
          <p:spPr bwMode="auto">
            <a:xfrm>
              <a:off x="4191000" y="33718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1" name="Line 342"/>
            <p:cNvSpPr>
              <a:spLocks noChangeShapeType="1"/>
            </p:cNvSpPr>
            <p:nvPr/>
          </p:nvSpPr>
          <p:spPr bwMode="auto">
            <a:xfrm>
              <a:off x="4038600"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2" name="Line 343"/>
            <p:cNvSpPr>
              <a:spLocks noChangeShapeType="1"/>
            </p:cNvSpPr>
            <p:nvPr/>
          </p:nvSpPr>
          <p:spPr bwMode="auto">
            <a:xfrm>
              <a:off x="4048125"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3" name="Line 344"/>
            <p:cNvSpPr>
              <a:spLocks noChangeShapeType="1"/>
            </p:cNvSpPr>
            <p:nvPr/>
          </p:nvSpPr>
          <p:spPr bwMode="auto">
            <a:xfrm>
              <a:off x="4057650"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4" name="Line 345"/>
            <p:cNvSpPr>
              <a:spLocks noChangeShapeType="1"/>
            </p:cNvSpPr>
            <p:nvPr/>
          </p:nvSpPr>
          <p:spPr bwMode="auto">
            <a:xfrm>
              <a:off x="4067175" y="32956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5" name="Line 346"/>
            <p:cNvSpPr>
              <a:spLocks noChangeShapeType="1"/>
            </p:cNvSpPr>
            <p:nvPr/>
          </p:nvSpPr>
          <p:spPr bwMode="auto">
            <a:xfrm>
              <a:off x="50196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6" name="Line 347"/>
            <p:cNvSpPr>
              <a:spLocks noChangeShapeType="1"/>
            </p:cNvSpPr>
            <p:nvPr/>
          </p:nvSpPr>
          <p:spPr bwMode="auto">
            <a:xfrm>
              <a:off x="5162550"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7" name="Line 348"/>
            <p:cNvSpPr>
              <a:spLocks noChangeShapeType="1"/>
            </p:cNvSpPr>
            <p:nvPr/>
          </p:nvSpPr>
          <p:spPr bwMode="auto">
            <a:xfrm>
              <a:off x="5172075"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8" name="Line 349"/>
            <p:cNvSpPr>
              <a:spLocks noChangeShapeType="1"/>
            </p:cNvSpPr>
            <p:nvPr/>
          </p:nvSpPr>
          <p:spPr bwMode="auto">
            <a:xfrm>
              <a:off x="5181600"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9" name="Line 350"/>
            <p:cNvSpPr>
              <a:spLocks noChangeShapeType="1"/>
            </p:cNvSpPr>
            <p:nvPr/>
          </p:nvSpPr>
          <p:spPr bwMode="auto">
            <a:xfrm>
              <a:off x="5191125" y="3638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0" name="Line 351"/>
            <p:cNvSpPr>
              <a:spLocks noChangeShapeType="1"/>
            </p:cNvSpPr>
            <p:nvPr/>
          </p:nvSpPr>
          <p:spPr bwMode="auto">
            <a:xfrm>
              <a:off x="495300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1" name="Line 352"/>
            <p:cNvSpPr>
              <a:spLocks noChangeShapeType="1"/>
            </p:cNvSpPr>
            <p:nvPr/>
          </p:nvSpPr>
          <p:spPr bwMode="auto">
            <a:xfrm>
              <a:off x="4962525"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2" name="Line 353"/>
            <p:cNvSpPr>
              <a:spLocks noChangeShapeType="1"/>
            </p:cNvSpPr>
            <p:nvPr/>
          </p:nvSpPr>
          <p:spPr bwMode="auto">
            <a:xfrm>
              <a:off x="497205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3" name="Line 354"/>
            <p:cNvSpPr>
              <a:spLocks noChangeShapeType="1"/>
            </p:cNvSpPr>
            <p:nvPr/>
          </p:nvSpPr>
          <p:spPr bwMode="auto">
            <a:xfrm>
              <a:off x="4991100" y="35814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4" name="Line 355"/>
            <p:cNvSpPr>
              <a:spLocks noChangeShapeType="1"/>
            </p:cNvSpPr>
            <p:nvPr/>
          </p:nvSpPr>
          <p:spPr bwMode="auto">
            <a:xfrm>
              <a:off x="521970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5" name="Line 356"/>
            <p:cNvSpPr>
              <a:spLocks noChangeShapeType="1"/>
            </p:cNvSpPr>
            <p:nvPr/>
          </p:nvSpPr>
          <p:spPr bwMode="auto">
            <a:xfrm>
              <a:off x="521970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6" name="Line 357"/>
            <p:cNvSpPr>
              <a:spLocks noChangeShapeType="1"/>
            </p:cNvSpPr>
            <p:nvPr/>
          </p:nvSpPr>
          <p:spPr bwMode="auto">
            <a:xfrm>
              <a:off x="522922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7" name="Line 358"/>
            <p:cNvSpPr>
              <a:spLocks noChangeShapeType="1"/>
            </p:cNvSpPr>
            <p:nvPr/>
          </p:nvSpPr>
          <p:spPr bwMode="auto">
            <a:xfrm>
              <a:off x="52387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8" name="Line 359"/>
            <p:cNvSpPr>
              <a:spLocks noChangeShapeType="1"/>
            </p:cNvSpPr>
            <p:nvPr/>
          </p:nvSpPr>
          <p:spPr bwMode="auto">
            <a:xfrm>
              <a:off x="4314825" y="34194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9" name="Line 360"/>
            <p:cNvSpPr>
              <a:spLocks noChangeShapeType="1"/>
            </p:cNvSpPr>
            <p:nvPr/>
          </p:nvSpPr>
          <p:spPr bwMode="auto">
            <a:xfrm>
              <a:off x="50006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0" name="Line 361"/>
            <p:cNvSpPr>
              <a:spLocks noChangeShapeType="1"/>
            </p:cNvSpPr>
            <p:nvPr/>
          </p:nvSpPr>
          <p:spPr bwMode="auto">
            <a:xfrm>
              <a:off x="50196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1" name="Line 362"/>
            <p:cNvSpPr>
              <a:spLocks noChangeShapeType="1"/>
            </p:cNvSpPr>
            <p:nvPr/>
          </p:nvSpPr>
          <p:spPr bwMode="auto">
            <a:xfrm>
              <a:off x="50387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2" name="Line 363"/>
            <p:cNvSpPr>
              <a:spLocks noChangeShapeType="1"/>
            </p:cNvSpPr>
            <p:nvPr/>
          </p:nvSpPr>
          <p:spPr bwMode="auto">
            <a:xfrm>
              <a:off x="50577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3" name="Line 364"/>
            <p:cNvSpPr>
              <a:spLocks noChangeShapeType="1"/>
            </p:cNvSpPr>
            <p:nvPr/>
          </p:nvSpPr>
          <p:spPr bwMode="auto">
            <a:xfrm>
              <a:off x="468630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4" name="Line 365"/>
            <p:cNvSpPr>
              <a:spLocks noChangeShapeType="1"/>
            </p:cNvSpPr>
            <p:nvPr/>
          </p:nvSpPr>
          <p:spPr bwMode="auto">
            <a:xfrm>
              <a:off x="470535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5" name="Line 366"/>
            <p:cNvSpPr>
              <a:spLocks noChangeShapeType="1"/>
            </p:cNvSpPr>
            <p:nvPr/>
          </p:nvSpPr>
          <p:spPr bwMode="auto">
            <a:xfrm>
              <a:off x="472440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6" name="Line 367"/>
            <p:cNvSpPr>
              <a:spLocks noChangeShapeType="1"/>
            </p:cNvSpPr>
            <p:nvPr/>
          </p:nvSpPr>
          <p:spPr bwMode="auto">
            <a:xfrm>
              <a:off x="4743450" y="35242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7" name="Line 368"/>
            <p:cNvSpPr>
              <a:spLocks noChangeShapeType="1"/>
            </p:cNvSpPr>
            <p:nvPr/>
          </p:nvSpPr>
          <p:spPr bwMode="auto">
            <a:xfrm>
              <a:off x="457200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8" name="Line 369"/>
            <p:cNvSpPr>
              <a:spLocks noChangeShapeType="1"/>
            </p:cNvSpPr>
            <p:nvPr/>
          </p:nvSpPr>
          <p:spPr bwMode="auto">
            <a:xfrm>
              <a:off x="4581525"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9" name="Line 370"/>
            <p:cNvSpPr>
              <a:spLocks noChangeShapeType="1"/>
            </p:cNvSpPr>
            <p:nvPr/>
          </p:nvSpPr>
          <p:spPr bwMode="auto">
            <a:xfrm>
              <a:off x="459105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0" name="Line 371"/>
            <p:cNvSpPr>
              <a:spLocks noChangeShapeType="1"/>
            </p:cNvSpPr>
            <p:nvPr/>
          </p:nvSpPr>
          <p:spPr bwMode="auto">
            <a:xfrm>
              <a:off x="4591050" y="34956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1" name="Line 372"/>
            <p:cNvSpPr>
              <a:spLocks noChangeShapeType="1"/>
            </p:cNvSpPr>
            <p:nvPr/>
          </p:nvSpPr>
          <p:spPr bwMode="auto">
            <a:xfrm>
              <a:off x="5105400"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2" name="Line 373"/>
            <p:cNvSpPr>
              <a:spLocks noChangeShapeType="1"/>
            </p:cNvSpPr>
            <p:nvPr/>
          </p:nvSpPr>
          <p:spPr bwMode="auto">
            <a:xfrm>
              <a:off x="5114925"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3" name="Line 374"/>
            <p:cNvSpPr>
              <a:spLocks noChangeShapeType="1"/>
            </p:cNvSpPr>
            <p:nvPr/>
          </p:nvSpPr>
          <p:spPr bwMode="auto">
            <a:xfrm>
              <a:off x="5124450"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4" name="Line 375"/>
            <p:cNvSpPr>
              <a:spLocks noChangeShapeType="1"/>
            </p:cNvSpPr>
            <p:nvPr/>
          </p:nvSpPr>
          <p:spPr bwMode="auto">
            <a:xfrm>
              <a:off x="5133975" y="361950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5" name="Line 376"/>
            <p:cNvSpPr>
              <a:spLocks noChangeShapeType="1"/>
            </p:cNvSpPr>
            <p:nvPr/>
          </p:nvSpPr>
          <p:spPr bwMode="auto">
            <a:xfrm>
              <a:off x="4610100"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6" name="Line 377"/>
            <p:cNvSpPr>
              <a:spLocks noChangeShapeType="1"/>
            </p:cNvSpPr>
            <p:nvPr/>
          </p:nvSpPr>
          <p:spPr bwMode="auto">
            <a:xfrm>
              <a:off x="4619625"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7" name="Line 378"/>
            <p:cNvSpPr>
              <a:spLocks noChangeShapeType="1"/>
            </p:cNvSpPr>
            <p:nvPr/>
          </p:nvSpPr>
          <p:spPr bwMode="auto">
            <a:xfrm>
              <a:off x="4629150"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8" name="Line 379"/>
            <p:cNvSpPr>
              <a:spLocks noChangeShapeType="1"/>
            </p:cNvSpPr>
            <p:nvPr/>
          </p:nvSpPr>
          <p:spPr bwMode="auto">
            <a:xfrm>
              <a:off x="4638675" y="3505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9" name="Line 380"/>
            <p:cNvSpPr>
              <a:spLocks noChangeShapeType="1"/>
            </p:cNvSpPr>
            <p:nvPr/>
          </p:nvSpPr>
          <p:spPr bwMode="auto">
            <a:xfrm>
              <a:off x="52768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0" name="Line 381"/>
            <p:cNvSpPr>
              <a:spLocks noChangeShapeType="1"/>
            </p:cNvSpPr>
            <p:nvPr/>
          </p:nvSpPr>
          <p:spPr bwMode="auto">
            <a:xfrm>
              <a:off x="528637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1" name="Line 382"/>
            <p:cNvSpPr>
              <a:spLocks noChangeShapeType="1"/>
            </p:cNvSpPr>
            <p:nvPr/>
          </p:nvSpPr>
          <p:spPr bwMode="auto">
            <a:xfrm>
              <a:off x="5305425"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2" name="Line 383"/>
            <p:cNvSpPr>
              <a:spLocks noChangeShapeType="1"/>
            </p:cNvSpPr>
            <p:nvPr/>
          </p:nvSpPr>
          <p:spPr bwMode="auto">
            <a:xfrm>
              <a:off x="5314950" y="36576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3" name="Line 384"/>
            <p:cNvSpPr>
              <a:spLocks noChangeShapeType="1"/>
            </p:cNvSpPr>
            <p:nvPr/>
          </p:nvSpPr>
          <p:spPr bwMode="auto">
            <a:xfrm>
              <a:off x="4772025" y="3533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4" name="Line 385"/>
            <p:cNvSpPr>
              <a:spLocks noChangeShapeType="1"/>
            </p:cNvSpPr>
            <p:nvPr/>
          </p:nvSpPr>
          <p:spPr bwMode="auto">
            <a:xfrm>
              <a:off x="3952875" y="32385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5" name="Line 386"/>
            <p:cNvSpPr>
              <a:spLocks noChangeShapeType="1"/>
            </p:cNvSpPr>
            <p:nvPr/>
          </p:nvSpPr>
          <p:spPr bwMode="auto">
            <a:xfrm>
              <a:off x="514350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6" name="Line 387"/>
            <p:cNvSpPr>
              <a:spLocks noChangeShapeType="1"/>
            </p:cNvSpPr>
            <p:nvPr/>
          </p:nvSpPr>
          <p:spPr bwMode="auto">
            <a:xfrm>
              <a:off x="503872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7" name="Line 388"/>
            <p:cNvSpPr>
              <a:spLocks noChangeShapeType="1"/>
            </p:cNvSpPr>
            <p:nvPr/>
          </p:nvSpPr>
          <p:spPr bwMode="auto">
            <a:xfrm>
              <a:off x="5048250"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8" name="Line 389"/>
            <p:cNvSpPr>
              <a:spLocks noChangeShapeType="1"/>
            </p:cNvSpPr>
            <p:nvPr/>
          </p:nvSpPr>
          <p:spPr bwMode="auto">
            <a:xfrm>
              <a:off x="5048250"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9" name="Line 390"/>
            <p:cNvSpPr>
              <a:spLocks noChangeShapeType="1"/>
            </p:cNvSpPr>
            <p:nvPr/>
          </p:nvSpPr>
          <p:spPr bwMode="auto">
            <a:xfrm>
              <a:off x="5057775" y="3600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0" name="Line 391"/>
            <p:cNvSpPr>
              <a:spLocks noChangeShapeType="1"/>
            </p:cNvSpPr>
            <p:nvPr/>
          </p:nvSpPr>
          <p:spPr bwMode="auto">
            <a:xfrm>
              <a:off x="4800600"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1" name="Line 392"/>
            <p:cNvSpPr>
              <a:spLocks noChangeShapeType="1"/>
            </p:cNvSpPr>
            <p:nvPr/>
          </p:nvSpPr>
          <p:spPr bwMode="auto">
            <a:xfrm>
              <a:off x="4819650"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2" name="Line 393"/>
            <p:cNvSpPr>
              <a:spLocks noChangeShapeType="1"/>
            </p:cNvSpPr>
            <p:nvPr/>
          </p:nvSpPr>
          <p:spPr bwMode="auto">
            <a:xfrm>
              <a:off x="4829175"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3" name="Line 394"/>
            <p:cNvSpPr>
              <a:spLocks noChangeShapeType="1"/>
            </p:cNvSpPr>
            <p:nvPr/>
          </p:nvSpPr>
          <p:spPr bwMode="auto">
            <a:xfrm>
              <a:off x="4848225" y="35433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4" name="Line 395"/>
            <p:cNvSpPr>
              <a:spLocks noChangeShapeType="1"/>
            </p:cNvSpPr>
            <p:nvPr/>
          </p:nvSpPr>
          <p:spPr bwMode="auto">
            <a:xfrm>
              <a:off x="445770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5" name="Line 396"/>
            <p:cNvSpPr>
              <a:spLocks noChangeShapeType="1"/>
            </p:cNvSpPr>
            <p:nvPr/>
          </p:nvSpPr>
          <p:spPr bwMode="auto">
            <a:xfrm>
              <a:off x="447675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6" name="Line 397"/>
            <p:cNvSpPr>
              <a:spLocks noChangeShapeType="1"/>
            </p:cNvSpPr>
            <p:nvPr/>
          </p:nvSpPr>
          <p:spPr bwMode="auto">
            <a:xfrm>
              <a:off x="4486275"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7" name="Line 398"/>
            <p:cNvSpPr>
              <a:spLocks noChangeShapeType="1"/>
            </p:cNvSpPr>
            <p:nvPr/>
          </p:nvSpPr>
          <p:spPr bwMode="auto">
            <a:xfrm>
              <a:off x="4495800" y="3457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8" name="Line 399"/>
            <p:cNvSpPr>
              <a:spLocks noChangeShapeType="1"/>
            </p:cNvSpPr>
            <p:nvPr/>
          </p:nvSpPr>
          <p:spPr bwMode="auto">
            <a:xfrm>
              <a:off x="5086350" y="3629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9" name="Line 400"/>
            <p:cNvSpPr>
              <a:spLocks noChangeShapeType="1"/>
            </p:cNvSpPr>
            <p:nvPr/>
          </p:nvSpPr>
          <p:spPr bwMode="auto">
            <a:xfrm>
              <a:off x="533400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0" name="Line 401"/>
            <p:cNvSpPr>
              <a:spLocks noChangeShapeType="1"/>
            </p:cNvSpPr>
            <p:nvPr/>
          </p:nvSpPr>
          <p:spPr bwMode="auto">
            <a:xfrm>
              <a:off x="533400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1" name="Line 402"/>
            <p:cNvSpPr>
              <a:spLocks noChangeShapeType="1"/>
            </p:cNvSpPr>
            <p:nvPr/>
          </p:nvSpPr>
          <p:spPr bwMode="auto">
            <a:xfrm>
              <a:off x="5343525"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2" name="Line 403"/>
            <p:cNvSpPr>
              <a:spLocks noChangeShapeType="1"/>
            </p:cNvSpPr>
            <p:nvPr/>
          </p:nvSpPr>
          <p:spPr bwMode="auto">
            <a:xfrm>
              <a:off x="5353050" y="3676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3" name="Freeform 404"/>
            <p:cNvSpPr>
              <a:spLocks/>
            </p:cNvSpPr>
            <p:nvPr/>
          </p:nvSpPr>
          <p:spPr bwMode="auto">
            <a:xfrm>
              <a:off x="3790950" y="3133725"/>
              <a:ext cx="1562100" cy="561975"/>
            </a:xfrm>
            <a:custGeom>
              <a:avLst/>
              <a:gdLst>
                <a:gd name="T0" fmla="*/ 164 w 164"/>
                <a:gd name="T1" fmla="*/ 59 h 59"/>
                <a:gd name="T2" fmla="*/ 161 w 164"/>
                <a:gd name="T3" fmla="*/ 59 h 59"/>
                <a:gd name="T4" fmla="*/ 161 w 164"/>
                <a:gd name="T5" fmla="*/ 58 h 59"/>
                <a:gd name="T6" fmla="*/ 148 w 164"/>
                <a:gd name="T7" fmla="*/ 58 h 59"/>
                <a:gd name="T8" fmla="*/ 148 w 164"/>
                <a:gd name="T9" fmla="*/ 56 h 59"/>
                <a:gd name="T10" fmla="*/ 142 w 164"/>
                <a:gd name="T11" fmla="*/ 56 h 59"/>
                <a:gd name="T12" fmla="*/ 142 w 164"/>
                <a:gd name="T13" fmla="*/ 54 h 59"/>
                <a:gd name="T14" fmla="*/ 134 w 164"/>
                <a:gd name="T15" fmla="*/ 54 h 59"/>
                <a:gd name="T16" fmla="*/ 134 w 164"/>
                <a:gd name="T17" fmla="*/ 52 h 59"/>
                <a:gd name="T18" fmla="*/ 126 w 164"/>
                <a:gd name="T19" fmla="*/ 52 h 59"/>
                <a:gd name="T20" fmla="*/ 126 w 164"/>
                <a:gd name="T21" fmla="*/ 50 h 59"/>
                <a:gd name="T22" fmla="*/ 121 w 164"/>
                <a:gd name="T23" fmla="*/ 50 h 59"/>
                <a:gd name="T24" fmla="*/ 121 w 164"/>
                <a:gd name="T25" fmla="*/ 47 h 59"/>
                <a:gd name="T26" fmla="*/ 114 w 164"/>
                <a:gd name="T27" fmla="*/ 47 h 59"/>
                <a:gd name="T28" fmla="*/ 114 w 164"/>
                <a:gd name="T29" fmla="*/ 46 h 59"/>
                <a:gd name="T30" fmla="*/ 104 w 164"/>
                <a:gd name="T31" fmla="*/ 46 h 59"/>
                <a:gd name="T32" fmla="*/ 104 w 164"/>
                <a:gd name="T33" fmla="*/ 43 h 59"/>
                <a:gd name="T34" fmla="*/ 91 w 164"/>
                <a:gd name="T35" fmla="*/ 43 h 59"/>
                <a:gd name="T36" fmla="*/ 91 w 164"/>
                <a:gd name="T37" fmla="*/ 42 h 59"/>
                <a:gd name="T38" fmla="*/ 85 w 164"/>
                <a:gd name="T39" fmla="*/ 42 h 59"/>
                <a:gd name="T40" fmla="*/ 85 w 164"/>
                <a:gd name="T41" fmla="*/ 40 h 59"/>
                <a:gd name="T42" fmla="*/ 81 w 164"/>
                <a:gd name="T43" fmla="*/ 40 h 59"/>
                <a:gd name="T44" fmla="*/ 81 w 164"/>
                <a:gd name="T45" fmla="*/ 39 h 59"/>
                <a:gd name="T46" fmla="*/ 75 w 164"/>
                <a:gd name="T47" fmla="*/ 39 h 59"/>
                <a:gd name="T48" fmla="*/ 75 w 164"/>
                <a:gd name="T49" fmla="*/ 37 h 59"/>
                <a:gd name="T50" fmla="*/ 68 w 164"/>
                <a:gd name="T51" fmla="*/ 37 h 59"/>
                <a:gd name="T52" fmla="*/ 68 w 164"/>
                <a:gd name="T53" fmla="*/ 35 h 59"/>
                <a:gd name="T54" fmla="*/ 60 w 164"/>
                <a:gd name="T55" fmla="*/ 35 h 59"/>
                <a:gd name="T56" fmla="*/ 60 w 164"/>
                <a:gd name="T57" fmla="*/ 34 h 59"/>
                <a:gd name="T58" fmla="*/ 55 w 164"/>
                <a:gd name="T59" fmla="*/ 34 h 59"/>
                <a:gd name="T60" fmla="*/ 55 w 164"/>
                <a:gd name="T61" fmla="*/ 31 h 59"/>
                <a:gd name="T62" fmla="*/ 50 w 164"/>
                <a:gd name="T63" fmla="*/ 31 h 59"/>
                <a:gd name="T64" fmla="*/ 50 w 164"/>
                <a:gd name="T65" fmla="*/ 30 h 59"/>
                <a:gd name="T66" fmla="*/ 46 w 164"/>
                <a:gd name="T67" fmla="*/ 30 h 59"/>
                <a:gd name="T68" fmla="*/ 46 w 164"/>
                <a:gd name="T69" fmla="*/ 28 h 59"/>
                <a:gd name="T70" fmla="*/ 41 w 164"/>
                <a:gd name="T71" fmla="*/ 28 h 59"/>
                <a:gd name="T72" fmla="*/ 41 w 164"/>
                <a:gd name="T73" fmla="*/ 27 h 59"/>
                <a:gd name="T74" fmla="*/ 37 w 164"/>
                <a:gd name="T75" fmla="*/ 27 h 59"/>
                <a:gd name="T76" fmla="*/ 37 w 164"/>
                <a:gd name="T77" fmla="*/ 25 h 59"/>
                <a:gd name="T78" fmla="*/ 32 w 164"/>
                <a:gd name="T79" fmla="*/ 25 h 59"/>
                <a:gd name="T80" fmla="*/ 32 w 164"/>
                <a:gd name="T81" fmla="*/ 22 h 59"/>
                <a:gd name="T82" fmla="*/ 29 w 164"/>
                <a:gd name="T83" fmla="*/ 22 h 59"/>
                <a:gd name="T84" fmla="*/ 29 w 164"/>
                <a:gd name="T85" fmla="*/ 20 h 59"/>
                <a:gd name="T86" fmla="*/ 26 w 164"/>
                <a:gd name="T87" fmla="*/ 20 h 59"/>
                <a:gd name="T88" fmla="*/ 26 w 164"/>
                <a:gd name="T89" fmla="*/ 19 h 59"/>
                <a:gd name="T90" fmla="*/ 22 w 164"/>
                <a:gd name="T91" fmla="*/ 19 h 59"/>
                <a:gd name="T92" fmla="*/ 22 w 164"/>
                <a:gd name="T93" fmla="*/ 16 h 59"/>
                <a:gd name="T94" fmla="*/ 19 w 164"/>
                <a:gd name="T95" fmla="*/ 16 h 59"/>
                <a:gd name="T96" fmla="*/ 19 w 164"/>
                <a:gd name="T97" fmla="*/ 13 h 59"/>
                <a:gd name="T98" fmla="*/ 16 w 164"/>
                <a:gd name="T99" fmla="*/ 13 h 59"/>
                <a:gd name="T100" fmla="*/ 16 w 164"/>
                <a:gd name="T101" fmla="*/ 10 h 59"/>
                <a:gd name="T102" fmla="*/ 11 w 164"/>
                <a:gd name="T103" fmla="*/ 10 h 59"/>
                <a:gd name="T104" fmla="*/ 11 w 164"/>
                <a:gd name="T105" fmla="*/ 8 h 59"/>
                <a:gd name="T106" fmla="*/ 8 w 164"/>
                <a:gd name="T107" fmla="*/ 8 h 59"/>
                <a:gd name="T108" fmla="*/ 8 w 164"/>
                <a:gd name="T109" fmla="*/ 5 h 59"/>
                <a:gd name="T110" fmla="*/ 5 w 164"/>
                <a:gd name="T111" fmla="*/ 5 h 59"/>
                <a:gd name="T112" fmla="*/ 5 w 164"/>
                <a:gd name="T113" fmla="*/ 3 h 59"/>
                <a:gd name="T114" fmla="*/ 3 w 164"/>
                <a:gd name="T115" fmla="*/ 3 h 59"/>
                <a:gd name="T116" fmla="*/ 3 w 164"/>
                <a:gd name="T117" fmla="*/ 0 h 59"/>
                <a:gd name="T118" fmla="*/ 0 w 164"/>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 h="59">
                  <a:moveTo>
                    <a:pt x="164" y="59"/>
                  </a:moveTo>
                  <a:lnTo>
                    <a:pt x="161" y="59"/>
                  </a:lnTo>
                  <a:lnTo>
                    <a:pt x="161" y="58"/>
                  </a:lnTo>
                  <a:lnTo>
                    <a:pt x="148" y="58"/>
                  </a:lnTo>
                  <a:lnTo>
                    <a:pt x="148" y="56"/>
                  </a:lnTo>
                  <a:lnTo>
                    <a:pt x="142" y="56"/>
                  </a:lnTo>
                  <a:lnTo>
                    <a:pt x="142" y="54"/>
                  </a:lnTo>
                  <a:lnTo>
                    <a:pt x="134" y="54"/>
                  </a:lnTo>
                  <a:lnTo>
                    <a:pt x="134" y="52"/>
                  </a:lnTo>
                  <a:lnTo>
                    <a:pt x="126" y="52"/>
                  </a:lnTo>
                  <a:lnTo>
                    <a:pt x="126" y="50"/>
                  </a:lnTo>
                  <a:lnTo>
                    <a:pt x="121" y="50"/>
                  </a:lnTo>
                  <a:lnTo>
                    <a:pt x="121" y="47"/>
                  </a:lnTo>
                  <a:lnTo>
                    <a:pt x="114" y="47"/>
                  </a:lnTo>
                  <a:lnTo>
                    <a:pt x="114" y="46"/>
                  </a:lnTo>
                  <a:lnTo>
                    <a:pt x="104" y="46"/>
                  </a:lnTo>
                  <a:lnTo>
                    <a:pt x="104" y="43"/>
                  </a:lnTo>
                  <a:lnTo>
                    <a:pt x="91" y="43"/>
                  </a:lnTo>
                  <a:lnTo>
                    <a:pt x="91" y="42"/>
                  </a:lnTo>
                  <a:lnTo>
                    <a:pt x="85" y="42"/>
                  </a:lnTo>
                  <a:lnTo>
                    <a:pt x="85" y="40"/>
                  </a:lnTo>
                  <a:lnTo>
                    <a:pt x="81" y="40"/>
                  </a:lnTo>
                  <a:lnTo>
                    <a:pt x="81" y="39"/>
                  </a:lnTo>
                  <a:lnTo>
                    <a:pt x="75" y="39"/>
                  </a:lnTo>
                  <a:lnTo>
                    <a:pt x="75" y="37"/>
                  </a:lnTo>
                  <a:lnTo>
                    <a:pt x="68" y="37"/>
                  </a:lnTo>
                  <a:lnTo>
                    <a:pt x="68" y="35"/>
                  </a:lnTo>
                  <a:lnTo>
                    <a:pt x="60" y="35"/>
                  </a:lnTo>
                  <a:lnTo>
                    <a:pt x="60" y="34"/>
                  </a:lnTo>
                  <a:lnTo>
                    <a:pt x="55" y="34"/>
                  </a:lnTo>
                  <a:lnTo>
                    <a:pt x="55" y="31"/>
                  </a:lnTo>
                  <a:lnTo>
                    <a:pt x="50" y="31"/>
                  </a:lnTo>
                  <a:lnTo>
                    <a:pt x="50" y="30"/>
                  </a:lnTo>
                  <a:lnTo>
                    <a:pt x="46" y="30"/>
                  </a:lnTo>
                  <a:lnTo>
                    <a:pt x="46" y="28"/>
                  </a:lnTo>
                  <a:lnTo>
                    <a:pt x="41" y="28"/>
                  </a:lnTo>
                  <a:lnTo>
                    <a:pt x="41" y="27"/>
                  </a:lnTo>
                  <a:lnTo>
                    <a:pt x="37" y="27"/>
                  </a:lnTo>
                  <a:lnTo>
                    <a:pt x="37" y="25"/>
                  </a:lnTo>
                  <a:lnTo>
                    <a:pt x="32" y="25"/>
                  </a:lnTo>
                  <a:lnTo>
                    <a:pt x="32" y="22"/>
                  </a:lnTo>
                  <a:lnTo>
                    <a:pt x="29" y="22"/>
                  </a:lnTo>
                  <a:lnTo>
                    <a:pt x="29" y="20"/>
                  </a:lnTo>
                  <a:lnTo>
                    <a:pt x="26" y="20"/>
                  </a:lnTo>
                  <a:lnTo>
                    <a:pt x="26" y="19"/>
                  </a:lnTo>
                  <a:lnTo>
                    <a:pt x="22" y="19"/>
                  </a:lnTo>
                  <a:lnTo>
                    <a:pt x="22" y="16"/>
                  </a:lnTo>
                  <a:lnTo>
                    <a:pt x="19" y="16"/>
                  </a:lnTo>
                  <a:lnTo>
                    <a:pt x="19" y="13"/>
                  </a:lnTo>
                  <a:cubicBezTo>
                    <a:pt x="19" y="13"/>
                    <a:pt x="16" y="14"/>
                    <a:pt x="16" y="13"/>
                  </a:cubicBezTo>
                  <a:cubicBezTo>
                    <a:pt x="16" y="12"/>
                    <a:pt x="16" y="10"/>
                    <a:pt x="16" y="10"/>
                  </a:cubicBezTo>
                  <a:lnTo>
                    <a:pt x="11" y="10"/>
                  </a:lnTo>
                  <a:lnTo>
                    <a:pt x="11" y="8"/>
                  </a:lnTo>
                  <a:lnTo>
                    <a:pt x="8" y="8"/>
                  </a:lnTo>
                  <a:lnTo>
                    <a:pt x="8" y="5"/>
                  </a:lnTo>
                  <a:lnTo>
                    <a:pt x="5" y="5"/>
                  </a:lnTo>
                  <a:lnTo>
                    <a:pt x="5" y="3"/>
                  </a:lnTo>
                  <a:lnTo>
                    <a:pt x="3" y="3"/>
                  </a:lnTo>
                  <a:lnTo>
                    <a:pt x="3" y="0"/>
                  </a:lnTo>
                  <a:lnTo>
                    <a:pt x="0" y="0"/>
                  </a:lnTo>
                </a:path>
              </a:pathLst>
            </a:cu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654" name="Group 653"/>
          <p:cNvGrpSpPr/>
          <p:nvPr/>
        </p:nvGrpSpPr>
        <p:grpSpPr>
          <a:xfrm>
            <a:off x="3661857" y="2257947"/>
            <a:ext cx="2179305" cy="953763"/>
            <a:chOff x="3783013" y="3074988"/>
            <a:chExt cx="1571625" cy="704850"/>
          </a:xfrm>
        </p:grpSpPr>
        <p:sp>
          <p:nvSpPr>
            <p:cNvPr id="655" name="Line 405"/>
            <p:cNvSpPr>
              <a:spLocks noChangeShapeType="1"/>
            </p:cNvSpPr>
            <p:nvPr/>
          </p:nvSpPr>
          <p:spPr bwMode="auto">
            <a:xfrm>
              <a:off x="4049713" y="33416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6" name="Line 406"/>
            <p:cNvSpPr>
              <a:spLocks noChangeShapeType="1"/>
            </p:cNvSpPr>
            <p:nvPr/>
          </p:nvSpPr>
          <p:spPr bwMode="auto">
            <a:xfrm>
              <a:off x="4106863" y="33893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7" name="Line 407"/>
            <p:cNvSpPr>
              <a:spLocks noChangeShapeType="1"/>
            </p:cNvSpPr>
            <p:nvPr/>
          </p:nvSpPr>
          <p:spPr bwMode="auto">
            <a:xfrm>
              <a:off x="4011613" y="3303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8" name="Line 408"/>
            <p:cNvSpPr>
              <a:spLocks noChangeShapeType="1"/>
            </p:cNvSpPr>
            <p:nvPr/>
          </p:nvSpPr>
          <p:spPr bwMode="auto">
            <a:xfrm>
              <a:off x="4068763" y="33416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9" name="Line 409"/>
            <p:cNvSpPr>
              <a:spLocks noChangeShapeType="1"/>
            </p:cNvSpPr>
            <p:nvPr/>
          </p:nvSpPr>
          <p:spPr bwMode="auto">
            <a:xfrm>
              <a:off x="4125913" y="33893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0" name="Line 410"/>
            <p:cNvSpPr>
              <a:spLocks noChangeShapeType="1"/>
            </p:cNvSpPr>
            <p:nvPr/>
          </p:nvSpPr>
          <p:spPr bwMode="auto">
            <a:xfrm>
              <a:off x="4230688" y="34655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1" name="Line 411"/>
            <p:cNvSpPr>
              <a:spLocks noChangeShapeType="1"/>
            </p:cNvSpPr>
            <p:nvPr/>
          </p:nvSpPr>
          <p:spPr bwMode="auto">
            <a:xfrm>
              <a:off x="4183063" y="34464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2" name="Line 412"/>
            <p:cNvSpPr>
              <a:spLocks noChangeShapeType="1"/>
            </p:cNvSpPr>
            <p:nvPr/>
          </p:nvSpPr>
          <p:spPr bwMode="auto">
            <a:xfrm>
              <a:off x="464978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3" name="Line 413"/>
            <p:cNvSpPr>
              <a:spLocks noChangeShapeType="1"/>
            </p:cNvSpPr>
            <p:nvPr/>
          </p:nvSpPr>
          <p:spPr bwMode="auto">
            <a:xfrm>
              <a:off x="466883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4" name="Line 414"/>
            <p:cNvSpPr>
              <a:spLocks noChangeShapeType="1"/>
            </p:cNvSpPr>
            <p:nvPr/>
          </p:nvSpPr>
          <p:spPr bwMode="auto">
            <a:xfrm>
              <a:off x="468788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5" name="Line 415"/>
            <p:cNvSpPr>
              <a:spLocks noChangeShapeType="1"/>
            </p:cNvSpPr>
            <p:nvPr/>
          </p:nvSpPr>
          <p:spPr bwMode="auto">
            <a:xfrm>
              <a:off x="4706938" y="360838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6" name="Line 416"/>
            <p:cNvSpPr>
              <a:spLocks noChangeShapeType="1"/>
            </p:cNvSpPr>
            <p:nvPr/>
          </p:nvSpPr>
          <p:spPr bwMode="auto">
            <a:xfrm>
              <a:off x="5021263"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7" name="Line 417"/>
            <p:cNvSpPr>
              <a:spLocks noChangeShapeType="1"/>
            </p:cNvSpPr>
            <p:nvPr/>
          </p:nvSpPr>
          <p:spPr bwMode="auto">
            <a:xfrm>
              <a:off x="5030788"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8" name="Line 418"/>
            <p:cNvSpPr>
              <a:spLocks noChangeShapeType="1"/>
            </p:cNvSpPr>
            <p:nvPr/>
          </p:nvSpPr>
          <p:spPr bwMode="auto">
            <a:xfrm>
              <a:off x="5040313"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9" name="Line 419"/>
            <p:cNvSpPr>
              <a:spLocks noChangeShapeType="1"/>
            </p:cNvSpPr>
            <p:nvPr/>
          </p:nvSpPr>
          <p:spPr bwMode="auto">
            <a:xfrm>
              <a:off x="5049838" y="369411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0" name="Line 420"/>
            <p:cNvSpPr>
              <a:spLocks noChangeShapeType="1"/>
            </p:cNvSpPr>
            <p:nvPr/>
          </p:nvSpPr>
          <p:spPr bwMode="auto">
            <a:xfrm>
              <a:off x="4516438"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1" name="Line 421"/>
            <p:cNvSpPr>
              <a:spLocks noChangeShapeType="1"/>
            </p:cNvSpPr>
            <p:nvPr/>
          </p:nvSpPr>
          <p:spPr bwMode="auto">
            <a:xfrm>
              <a:off x="4525963"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2" name="Line 422"/>
            <p:cNvSpPr>
              <a:spLocks noChangeShapeType="1"/>
            </p:cNvSpPr>
            <p:nvPr/>
          </p:nvSpPr>
          <p:spPr bwMode="auto">
            <a:xfrm>
              <a:off x="4525963"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3" name="Line 423"/>
            <p:cNvSpPr>
              <a:spLocks noChangeShapeType="1"/>
            </p:cNvSpPr>
            <p:nvPr/>
          </p:nvSpPr>
          <p:spPr bwMode="auto">
            <a:xfrm>
              <a:off x="4535488" y="35702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4" name="Line 424"/>
            <p:cNvSpPr>
              <a:spLocks noChangeShapeType="1"/>
            </p:cNvSpPr>
            <p:nvPr/>
          </p:nvSpPr>
          <p:spPr bwMode="auto">
            <a:xfrm>
              <a:off x="507841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5" name="Line 425"/>
            <p:cNvSpPr>
              <a:spLocks noChangeShapeType="1"/>
            </p:cNvSpPr>
            <p:nvPr/>
          </p:nvSpPr>
          <p:spPr bwMode="auto">
            <a:xfrm>
              <a:off x="5087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6" name="Line 426"/>
            <p:cNvSpPr>
              <a:spLocks noChangeShapeType="1"/>
            </p:cNvSpPr>
            <p:nvPr/>
          </p:nvSpPr>
          <p:spPr bwMode="auto">
            <a:xfrm>
              <a:off x="5087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7" name="Line 427"/>
            <p:cNvSpPr>
              <a:spLocks noChangeShapeType="1"/>
            </p:cNvSpPr>
            <p:nvPr/>
          </p:nvSpPr>
          <p:spPr bwMode="auto">
            <a:xfrm>
              <a:off x="50974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8" name="Line 428"/>
            <p:cNvSpPr>
              <a:spLocks noChangeShapeType="1"/>
            </p:cNvSpPr>
            <p:nvPr/>
          </p:nvSpPr>
          <p:spPr bwMode="auto">
            <a:xfrm>
              <a:off x="424021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9" name="Line 429"/>
            <p:cNvSpPr>
              <a:spLocks noChangeShapeType="1"/>
            </p:cNvSpPr>
            <p:nvPr/>
          </p:nvSpPr>
          <p:spPr bwMode="auto">
            <a:xfrm>
              <a:off x="4249738"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0" name="Line 430"/>
            <p:cNvSpPr>
              <a:spLocks noChangeShapeType="1"/>
            </p:cNvSpPr>
            <p:nvPr/>
          </p:nvSpPr>
          <p:spPr bwMode="auto">
            <a:xfrm>
              <a:off x="425926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1" name="Line 431"/>
            <p:cNvSpPr>
              <a:spLocks noChangeShapeType="1"/>
            </p:cNvSpPr>
            <p:nvPr/>
          </p:nvSpPr>
          <p:spPr bwMode="auto">
            <a:xfrm>
              <a:off x="4259263" y="34750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2" name="Line 432"/>
            <p:cNvSpPr>
              <a:spLocks noChangeShapeType="1"/>
            </p:cNvSpPr>
            <p:nvPr/>
          </p:nvSpPr>
          <p:spPr bwMode="auto">
            <a:xfrm>
              <a:off x="4287838"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3" name="Line 433"/>
            <p:cNvSpPr>
              <a:spLocks noChangeShapeType="1"/>
            </p:cNvSpPr>
            <p:nvPr/>
          </p:nvSpPr>
          <p:spPr bwMode="auto">
            <a:xfrm>
              <a:off x="4297363"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4" name="Line 434"/>
            <p:cNvSpPr>
              <a:spLocks noChangeShapeType="1"/>
            </p:cNvSpPr>
            <p:nvPr/>
          </p:nvSpPr>
          <p:spPr bwMode="auto">
            <a:xfrm>
              <a:off x="4306888"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5" name="Line 435"/>
            <p:cNvSpPr>
              <a:spLocks noChangeShapeType="1"/>
            </p:cNvSpPr>
            <p:nvPr/>
          </p:nvSpPr>
          <p:spPr bwMode="auto">
            <a:xfrm>
              <a:off x="4316413" y="34845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6" name="Line 436"/>
            <p:cNvSpPr>
              <a:spLocks noChangeShapeType="1"/>
            </p:cNvSpPr>
            <p:nvPr/>
          </p:nvSpPr>
          <p:spPr bwMode="auto">
            <a:xfrm>
              <a:off x="4792663"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7" name="Line 437"/>
            <p:cNvSpPr>
              <a:spLocks noChangeShapeType="1"/>
            </p:cNvSpPr>
            <p:nvPr/>
          </p:nvSpPr>
          <p:spPr bwMode="auto">
            <a:xfrm>
              <a:off x="480218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8" name="Line 438"/>
            <p:cNvSpPr>
              <a:spLocks noChangeShapeType="1"/>
            </p:cNvSpPr>
            <p:nvPr/>
          </p:nvSpPr>
          <p:spPr bwMode="auto">
            <a:xfrm>
              <a:off x="4811713"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9" name="Line 439"/>
            <p:cNvSpPr>
              <a:spLocks noChangeShapeType="1"/>
            </p:cNvSpPr>
            <p:nvPr/>
          </p:nvSpPr>
          <p:spPr bwMode="auto">
            <a:xfrm>
              <a:off x="482123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0" name="Line 440"/>
            <p:cNvSpPr>
              <a:spLocks noChangeShapeType="1"/>
            </p:cNvSpPr>
            <p:nvPr/>
          </p:nvSpPr>
          <p:spPr bwMode="auto">
            <a:xfrm>
              <a:off x="4383088"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1" name="Line 441"/>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2" name="Line 442"/>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3" name="Line 443"/>
            <p:cNvSpPr>
              <a:spLocks noChangeShapeType="1"/>
            </p:cNvSpPr>
            <p:nvPr/>
          </p:nvSpPr>
          <p:spPr bwMode="auto">
            <a:xfrm>
              <a:off x="4392613" y="35226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4" name="Line 444"/>
            <p:cNvSpPr>
              <a:spLocks noChangeShapeType="1"/>
            </p:cNvSpPr>
            <p:nvPr/>
          </p:nvSpPr>
          <p:spPr bwMode="auto">
            <a:xfrm>
              <a:off x="53165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5" name="Line 445"/>
            <p:cNvSpPr>
              <a:spLocks noChangeShapeType="1"/>
            </p:cNvSpPr>
            <p:nvPr/>
          </p:nvSpPr>
          <p:spPr bwMode="auto">
            <a:xfrm>
              <a:off x="5326063"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6" name="Line 446"/>
            <p:cNvSpPr>
              <a:spLocks noChangeShapeType="1"/>
            </p:cNvSpPr>
            <p:nvPr/>
          </p:nvSpPr>
          <p:spPr bwMode="auto">
            <a:xfrm>
              <a:off x="5345113"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7" name="Line 447"/>
            <p:cNvSpPr>
              <a:spLocks noChangeShapeType="1"/>
            </p:cNvSpPr>
            <p:nvPr/>
          </p:nvSpPr>
          <p:spPr bwMode="auto">
            <a:xfrm>
              <a:off x="53546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8" name="Line 448"/>
            <p:cNvSpPr>
              <a:spLocks noChangeShapeType="1"/>
            </p:cNvSpPr>
            <p:nvPr/>
          </p:nvSpPr>
          <p:spPr bwMode="auto">
            <a:xfrm>
              <a:off x="4764088" y="363696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9" name="Line 449"/>
            <p:cNvSpPr>
              <a:spLocks noChangeShapeType="1"/>
            </p:cNvSpPr>
            <p:nvPr/>
          </p:nvSpPr>
          <p:spPr bwMode="auto">
            <a:xfrm>
              <a:off x="4706938"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0" name="Line 450"/>
            <p:cNvSpPr>
              <a:spLocks noChangeShapeType="1"/>
            </p:cNvSpPr>
            <p:nvPr/>
          </p:nvSpPr>
          <p:spPr bwMode="auto">
            <a:xfrm>
              <a:off x="4716463"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1" name="Line 451"/>
            <p:cNvSpPr>
              <a:spLocks noChangeShapeType="1"/>
            </p:cNvSpPr>
            <p:nvPr/>
          </p:nvSpPr>
          <p:spPr bwMode="auto">
            <a:xfrm>
              <a:off x="4716463"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2" name="Line 452"/>
            <p:cNvSpPr>
              <a:spLocks noChangeShapeType="1"/>
            </p:cNvSpPr>
            <p:nvPr/>
          </p:nvSpPr>
          <p:spPr bwMode="auto">
            <a:xfrm>
              <a:off x="4725988" y="36179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3" name="Line 453"/>
            <p:cNvSpPr>
              <a:spLocks noChangeShapeType="1"/>
            </p:cNvSpPr>
            <p:nvPr/>
          </p:nvSpPr>
          <p:spPr bwMode="auto">
            <a:xfrm>
              <a:off x="52022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4" name="Line 454"/>
            <p:cNvSpPr>
              <a:spLocks noChangeShapeType="1"/>
            </p:cNvSpPr>
            <p:nvPr/>
          </p:nvSpPr>
          <p:spPr bwMode="auto">
            <a:xfrm>
              <a:off x="522128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5" name="Line 455"/>
            <p:cNvSpPr>
              <a:spLocks noChangeShapeType="1"/>
            </p:cNvSpPr>
            <p:nvPr/>
          </p:nvSpPr>
          <p:spPr bwMode="auto">
            <a:xfrm>
              <a:off x="524033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6" name="Line 456"/>
            <p:cNvSpPr>
              <a:spLocks noChangeShapeType="1"/>
            </p:cNvSpPr>
            <p:nvPr/>
          </p:nvSpPr>
          <p:spPr bwMode="auto">
            <a:xfrm>
              <a:off x="5259388" y="373221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7" name="Freeform 457"/>
            <p:cNvSpPr>
              <a:spLocks/>
            </p:cNvSpPr>
            <p:nvPr/>
          </p:nvSpPr>
          <p:spPr bwMode="auto">
            <a:xfrm>
              <a:off x="3783013" y="3074988"/>
              <a:ext cx="1562100" cy="695325"/>
            </a:xfrm>
            <a:custGeom>
              <a:avLst/>
              <a:gdLst>
                <a:gd name="T0" fmla="*/ 164 w 164"/>
                <a:gd name="T1" fmla="*/ 71 h 73"/>
                <a:gd name="T2" fmla="*/ 156 w 164"/>
                <a:gd name="T3" fmla="*/ 70 h 73"/>
                <a:gd name="T4" fmla="*/ 134 w 164"/>
                <a:gd name="T5" fmla="*/ 70 h 73"/>
                <a:gd name="T6" fmla="*/ 128 w 164"/>
                <a:gd name="T7" fmla="*/ 68 h 73"/>
                <a:gd name="T8" fmla="*/ 125 w 164"/>
                <a:gd name="T9" fmla="*/ 66 h 73"/>
                <a:gd name="T10" fmla="*/ 123 w 164"/>
                <a:gd name="T11" fmla="*/ 64 h 73"/>
                <a:gd name="T12" fmla="*/ 117 w 164"/>
                <a:gd name="T13" fmla="*/ 63 h 73"/>
                <a:gd name="T14" fmla="*/ 103 w 164"/>
                <a:gd name="T15" fmla="*/ 62 h 73"/>
                <a:gd name="T16" fmla="*/ 100 w 164"/>
                <a:gd name="T17" fmla="*/ 60 h 73"/>
                <a:gd name="T18" fmla="*/ 93 w 164"/>
                <a:gd name="T19" fmla="*/ 59 h 73"/>
                <a:gd name="T20" fmla="*/ 89 w 164"/>
                <a:gd name="T21" fmla="*/ 57 h 73"/>
                <a:gd name="T22" fmla="*/ 83 w 164"/>
                <a:gd name="T23" fmla="*/ 55 h 73"/>
                <a:gd name="T24" fmla="*/ 77 w 164"/>
                <a:gd name="T25" fmla="*/ 53 h 73"/>
                <a:gd name="T26" fmla="*/ 69 w 164"/>
                <a:gd name="T27" fmla="*/ 52 h 73"/>
                <a:gd name="T28" fmla="*/ 65 w 164"/>
                <a:gd name="T29" fmla="*/ 50 h 73"/>
                <a:gd name="T30" fmla="*/ 61 w 164"/>
                <a:gd name="T31" fmla="*/ 48 h 73"/>
                <a:gd name="T32" fmla="*/ 56 w 164"/>
                <a:gd name="T33" fmla="*/ 46 h 73"/>
                <a:gd name="T34" fmla="*/ 52 w 164"/>
                <a:gd name="T35" fmla="*/ 44 h 73"/>
                <a:gd name="T36" fmla="*/ 46 w 164"/>
                <a:gd name="T37" fmla="*/ 42 h 73"/>
                <a:gd name="T38" fmla="*/ 42 w 164"/>
                <a:gd name="T39" fmla="*/ 40 h 73"/>
                <a:gd name="T40" fmla="*/ 39 w 164"/>
                <a:gd name="T41" fmla="*/ 37 h 73"/>
                <a:gd name="T42" fmla="*/ 37 w 164"/>
                <a:gd name="T43" fmla="*/ 35 h 73"/>
                <a:gd name="T44" fmla="*/ 34 w 164"/>
                <a:gd name="T45" fmla="*/ 34 h 73"/>
                <a:gd name="T46" fmla="*/ 32 w 164"/>
                <a:gd name="T47" fmla="*/ 32 h 73"/>
                <a:gd name="T48" fmla="*/ 30 w 164"/>
                <a:gd name="T49" fmla="*/ 30 h 73"/>
                <a:gd name="T50" fmla="*/ 27 w 164"/>
                <a:gd name="T51" fmla="*/ 28 h 73"/>
                <a:gd name="T52" fmla="*/ 26 w 164"/>
                <a:gd name="T53" fmla="*/ 27 h 73"/>
                <a:gd name="T54" fmla="*/ 24 w 164"/>
                <a:gd name="T55" fmla="*/ 23 h 73"/>
                <a:gd name="T56" fmla="*/ 22 w 164"/>
                <a:gd name="T57" fmla="*/ 20 h 73"/>
                <a:gd name="T58" fmla="*/ 20 w 164"/>
                <a:gd name="T59" fmla="*/ 18 h 73"/>
                <a:gd name="T60" fmla="*/ 17 w 164"/>
                <a:gd name="T61" fmla="*/ 16 h 73"/>
                <a:gd name="T62" fmla="*/ 14 w 164"/>
                <a:gd name="T63" fmla="*/ 13 h 73"/>
                <a:gd name="T64" fmla="*/ 12 w 164"/>
                <a:gd name="T65" fmla="*/ 11 h 73"/>
                <a:gd name="T66" fmla="*/ 10 w 164"/>
                <a:gd name="T67" fmla="*/ 8 h 73"/>
                <a:gd name="T68" fmla="*/ 8 w 164"/>
                <a:gd name="T69" fmla="*/ 7 h 73"/>
                <a:gd name="T70" fmla="*/ 6 w 164"/>
                <a:gd name="T71" fmla="*/ 5 h 73"/>
                <a:gd name="T72" fmla="*/ 5 w 164"/>
                <a:gd name="T73" fmla="*/ 4 h 73"/>
                <a:gd name="T74" fmla="*/ 3 w 164"/>
                <a:gd name="T75" fmla="*/ 2 h 73"/>
                <a:gd name="T76" fmla="*/ 1 w 164"/>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73">
                  <a:moveTo>
                    <a:pt x="164" y="73"/>
                  </a:moveTo>
                  <a:lnTo>
                    <a:pt x="164" y="71"/>
                  </a:lnTo>
                  <a:lnTo>
                    <a:pt x="156" y="71"/>
                  </a:lnTo>
                  <a:lnTo>
                    <a:pt x="156" y="70"/>
                  </a:lnTo>
                  <a:lnTo>
                    <a:pt x="145" y="70"/>
                  </a:lnTo>
                  <a:lnTo>
                    <a:pt x="134" y="70"/>
                  </a:lnTo>
                  <a:lnTo>
                    <a:pt x="134" y="68"/>
                  </a:lnTo>
                  <a:lnTo>
                    <a:pt x="128" y="68"/>
                  </a:lnTo>
                  <a:lnTo>
                    <a:pt x="128" y="66"/>
                  </a:lnTo>
                  <a:lnTo>
                    <a:pt x="125" y="66"/>
                  </a:lnTo>
                  <a:lnTo>
                    <a:pt x="125" y="64"/>
                  </a:lnTo>
                  <a:lnTo>
                    <a:pt x="123" y="64"/>
                  </a:lnTo>
                  <a:lnTo>
                    <a:pt x="123" y="63"/>
                  </a:lnTo>
                  <a:lnTo>
                    <a:pt x="117" y="63"/>
                  </a:lnTo>
                  <a:lnTo>
                    <a:pt x="117" y="62"/>
                  </a:lnTo>
                  <a:lnTo>
                    <a:pt x="103" y="62"/>
                  </a:lnTo>
                  <a:lnTo>
                    <a:pt x="103" y="60"/>
                  </a:lnTo>
                  <a:lnTo>
                    <a:pt x="100" y="60"/>
                  </a:lnTo>
                  <a:lnTo>
                    <a:pt x="100" y="59"/>
                  </a:lnTo>
                  <a:lnTo>
                    <a:pt x="93" y="59"/>
                  </a:lnTo>
                  <a:lnTo>
                    <a:pt x="89" y="59"/>
                  </a:lnTo>
                  <a:lnTo>
                    <a:pt x="89" y="57"/>
                  </a:lnTo>
                  <a:lnTo>
                    <a:pt x="83" y="57"/>
                  </a:lnTo>
                  <a:lnTo>
                    <a:pt x="83" y="55"/>
                  </a:lnTo>
                  <a:lnTo>
                    <a:pt x="77" y="55"/>
                  </a:lnTo>
                  <a:lnTo>
                    <a:pt x="77" y="53"/>
                  </a:lnTo>
                  <a:lnTo>
                    <a:pt x="69" y="53"/>
                  </a:lnTo>
                  <a:lnTo>
                    <a:pt x="69" y="52"/>
                  </a:lnTo>
                  <a:lnTo>
                    <a:pt x="65" y="52"/>
                  </a:lnTo>
                  <a:lnTo>
                    <a:pt x="65" y="50"/>
                  </a:lnTo>
                  <a:lnTo>
                    <a:pt x="61" y="50"/>
                  </a:lnTo>
                  <a:lnTo>
                    <a:pt x="61" y="48"/>
                  </a:lnTo>
                  <a:lnTo>
                    <a:pt x="56" y="48"/>
                  </a:lnTo>
                  <a:lnTo>
                    <a:pt x="56" y="46"/>
                  </a:lnTo>
                  <a:lnTo>
                    <a:pt x="52" y="46"/>
                  </a:lnTo>
                  <a:lnTo>
                    <a:pt x="52" y="44"/>
                  </a:lnTo>
                  <a:lnTo>
                    <a:pt x="46" y="44"/>
                  </a:lnTo>
                  <a:lnTo>
                    <a:pt x="46" y="42"/>
                  </a:lnTo>
                  <a:lnTo>
                    <a:pt x="42" y="42"/>
                  </a:lnTo>
                  <a:lnTo>
                    <a:pt x="42" y="40"/>
                  </a:lnTo>
                  <a:lnTo>
                    <a:pt x="39" y="40"/>
                  </a:lnTo>
                  <a:lnTo>
                    <a:pt x="39" y="37"/>
                  </a:lnTo>
                  <a:lnTo>
                    <a:pt x="37" y="37"/>
                  </a:lnTo>
                  <a:lnTo>
                    <a:pt x="37" y="35"/>
                  </a:lnTo>
                  <a:lnTo>
                    <a:pt x="34" y="35"/>
                  </a:lnTo>
                  <a:lnTo>
                    <a:pt x="34" y="34"/>
                  </a:lnTo>
                  <a:lnTo>
                    <a:pt x="32" y="34"/>
                  </a:lnTo>
                  <a:lnTo>
                    <a:pt x="32" y="32"/>
                  </a:lnTo>
                  <a:lnTo>
                    <a:pt x="30" y="32"/>
                  </a:lnTo>
                  <a:lnTo>
                    <a:pt x="30" y="30"/>
                  </a:lnTo>
                  <a:lnTo>
                    <a:pt x="27" y="30"/>
                  </a:lnTo>
                  <a:lnTo>
                    <a:pt x="27" y="28"/>
                  </a:lnTo>
                  <a:lnTo>
                    <a:pt x="26" y="28"/>
                  </a:lnTo>
                  <a:lnTo>
                    <a:pt x="26" y="27"/>
                  </a:lnTo>
                  <a:lnTo>
                    <a:pt x="24" y="27"/>
                  </a:lnTo>
                  <a:lnTo>
                    <a:pt x="24" y="23"/>
                  </a:lnTo>
                  <a:lnTo>
                    <a:pt x="22" y="23"/>
                  </a:lnTo>
                  <a:lnTo>
                    <a:pt x="22" y="20"/>
                  </a:lnTo>
                  <a:lnTo>
                    <a:pt x="20" y="20"/>
                  </a:lnTo>
                  <a:lnTo>
                    <a:pt x="20" y="18"/>
                  </a:lnTo>
                  <a:lnTo>
                    <a:pt x="17" y="18"/>
                  </a:lnTo>
                  <a:lnTo>
                    <a:pt x="17" y="16"/>
                  </a:lnTo>
                  <a:lnTo>
                    <a:pt x="14" y="16"/>
                  </a:lnTo>
                  <a:lnTo>
                    <a:pt x="14" y="13"/>
                  </a:lnTo>
                  <a:lnTo>
                    <a:pt x="12" y="13"/>
                  </a:lnTo>
                  <a:lnTo>
                    <a:pt x="12" y="11"/>
                  </a:lnTo>
                  <a:lnTo>
                    <a:pt x="10" y="11"/>
                  </a:lnTo>
                  <a:lnTo>
                    <a:pt x="10" y="8"/>
                  </a:lnTo>
                  <a:lnTo>
                    <a:pt x="8" y="8"/>
                  </a:lnTo>
                  <a:lnTo>
                    <a:pt x="8" y="7"/>
                  </a:lnTo>
                  <a:lnTo>
                    <a:pt x="6" y="7"/>
                  </a:lnTo>
                  <a:lnTo>
                    <a:pt x="6" y="5"/>
                  </a:lnTo>
                  <a:lnTo>
                    <a:pt x="5" y="5"/>
                  </a:lnTo>
                  <a:lnTo>
                    <a:pt x="5" y="4"/>
                  </a:lnTo>
                  <a:lnTo>
                    <a:pt x="3" y="4"/>
                  </a:lnTo>
                  <a:lnTo>
                    <a:pt x="3" y="2"/>
                  </a:lnTo>
                  <a:lnTo>
                    <a:pt x="1" y="2"/>
                  </a:lnTo>
                  <a:lnTo>
                    <a:pt x="1"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08" name="Group 707"/>
          <p:cNvGrpSpPr/>
          <p:nvPr/>
        </p:nvGrpSpPr>
        <p:grpSpPr>
          <a:xfrm>
            <a:off x="6487406" y="2212524"/>
            <a:ext cx="2200195" cy="540000"/>
            <a:chOff x="3786188" y="3224213"/>
            <a:chExt cx="1571625" cy="400050"/>
          </a:xfrm>
        </p:grpSpPr>
        <p:sp>
          <p:nvSpPr>
            <p:cNvPr id="709" name="Line 458"/>
            <p:cNvSpPr>
              <a:spLocks noChangeShapeType="1"/>
            </p:cNvSpPr>
            <p:nvPr/>
          </p:nvSpPr>
          <p:spPr bwMode="auto">
            <a:xfrm>
              <a:off x="5348288" y="35671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0" name="Line 459"/>
            <p:cNvSpPr>
              <a:spLocks noChangeShapeType="1"/>
            </p:cNvSpPr>
            <p:nvPr/>
          </p:nvSpPr>
          <p:spPr bwMode="auto">
            <a:xfrm>
              <a:off x="3986213" y="326231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1" name="Line 460"/>
            <p:cNvSpPr>
              <a:spLocks noChangeShapeType="1"/>
            </p:cNvSpPr>
            <p:nvPr/>
          </p:nvSpPr>
          <p:spPr bwMode="auto">
            <a:xfrm>
              <a:off x="5233988"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2" name="Line 461"/>
            <p:cNvSpPr>
              <a:spLocks noChangeShapeType="1"/>
            </p:cNvSpPr>
            <p:nvPr/>
          </p:nvSpPr>
          <p:spPr bwMode="auto">
            <a:xfrm>
              <a:off x="5243513"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3" name="Line 462"/>
            <p:cNvSpPr>
              <a:spLocks noChangeShapeType="1"/>
            </p:cNvSpPr>
            <p:nvPr/>
          </p:nvSpPr>
          <p:spPr bwMode="auto">
            <a:xfrm>
              <a:off x="5262563"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4" name="Line 463"/>
            <p:cNvSpPr>
              <a:spLocks noChangeShapeType="1"/>
            </p:cNvSpPr>
            <p:nvPr/>
          </p:nvSpPr>
          <p:spPr bwMode="auto">
            <a:xfrm>
              <a:off x="5272088" y="35575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5" name="Line 464"/>
            <p:cNvSpPr>
              <a:spLocks noChangeShapeType="1"/>
            </p:cNvSpPr>
            <p:nvPr/>
          </p:nvSpPr>
          <p:spPr bwMode="auto">
            <a:xfrm>
              <a:off x="51482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6" name="Line 465"/>
            <p:cNvSpPr>
              <a:spLocks noChangeShapeType="1"/>
            </p:cNvSpPr>
            <p:nvPr/>
          </p:nvSpPr>
          <p:spPr bwMode="auto">
            <a:xfrm>
              <a:off x="5081588" y="35385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7" name="Line 466"/>
            <p:cNvSpPr>
              <a:spLocks noChangeShapeType="1"/>
            </p:cNvSpPr>
            <p:nvPr/>
          </p:nvSpPr>
          <p:spPr bwMode="auto">
            <a:xfrm>
              <a:off x="511968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8" name="Line 467"/>
            <p:cNvSpPr>
              <a:spLocks noChangeShapeType="1"/>
            </p:cNvSpPr>
            <p:nvPr/>
          </p:nvSpPr>
          <p:spPr bwMode="auto">
            <a:xfrm>
              <a:off x="51482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9" name="Line 468"/>
            <p:cNvSpPr>
              <a:spLocks noChangeShapeType="1"/>
            </p:cNvSpPr>
            <p:nvPr/>
          </p:nvSpPr>
          <p:spPr bwMode="auto">
            <a:xfrm>
              <a:off x="5319713" y="35766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0" name="Line 469"/>
            <p:cNvSpPr>
              <a:spLocks noChangeShapeType="1"/>
            </p:cNvSpPr>
            <p:nvPr/>
          </p:nvSpPr>
          <p:spPr bwMode="auto">
            <a:xfrm>
              <a:off x="516731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1" name="Line 470"/>
            <p:cNvSpPr>
              <a:spLocks noChangeShapeType="1"/>
            </p:cNvSpPr>
            <p:nvPr/>
          </p:nvSpPr>
          <p:spPr bwMode="auto">
            <a:xfrm>
              <a:off x="5186363"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2" name="Line 471"/>
            <p:cNvSpPr>
              <a:spLocks noChangeShapeType="1"/>
            </p:cNvSpPr>
            <p:nvPr/>
          </p:nvSpPr>
          <p:spPr bwMode="auto">
            <a:xfrm>
              <a:off x="519588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3" name="Line 472"/>
            <p:cNvSpPr>
              <a:spLocks noChangeShapeType="1"/>
            </p:cNvSpPr>
            <p:nvPr/>
          </p:nvSpPr>
          <p:spPr bwMode="auto">
            <a:xfrm>
              <a:off x="5214938" y="35480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4" name="Line 473"/>
            <p:cNvSpPr>
              <a:spLocks noChangeShapeType="1"/>
            </p:cNvSpPr>
            <p:nvPr/>
          </p:nvSpPr>
          <p:spPr bwMode="auto">
            <a:xfrm>
              <a:off x="3890963" y="32623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5" name="Line 474"/>
            <p:cNvSpPr>
              <a:spLocks noChangeShapeType="1"/>
            </p:cNvSpPr>
            <p:nvPr/>
          </p:nvSpPr>
          <p:spPr bwMode="auto">
            <a:xfrm>
              <a:off x="3805238" y="32242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6" name="Line 475"/>
            <p:cNvSpPr>
              <a:spLocks noChangeShapeType="1"/>
            </p:cNvSpPr>
            <p:nvPr/>
          </p:nvSpPr>
          <p:spPr bwMode="auto">
            <a:xfrm>
              <a:off x="3833813" y="32337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7" name="Line 476"/>
            <p:cNvSpPr>
              <a:spLocks noChangeShapeType="1"/>
            </p:cNvSpPr>
            <p:nvPr/>
          </p:nvSpPr>
          <p:spPr bwMode="auto">
            <a:xfrm>
              <a:off x="3929063" y="32813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8" name="Line 477"/>
            <p:cNvSpPr>
              <a:spLocks noChangeShapeType="1"/>
            </p:cNvSpPr>
            <p:nvPr/>
          </p:nvSpPr>
          <p:spPr bwMode="auto">
            <a:xfrm>
              <a:off x="4033838" y="330993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9" name="Line 478"/>
            <p:cNvSpPr>
              <a:spLocks noChangeShapeType="1"/>
            </p:cNvSpPr>
            <p:nvPr/>
          </p:nvSpPr>
          <p:spPr bwMode="auto">
            <a:xfrm>
              <a:off x="3976688" y="33004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0" name="Line 479"/>
            <p:cNvSpPr>
              <a:spLocks noChangeShapeType="1"/>
            </p:cNvSpPr>
            <p:nvPr/>
          </p:nvSpPr>
          <p:spPr bwMode="auto">
            <a:xfrm>
              <a:off x="432911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1" name="Line 480"/>
            <p:cNvSpPr>
              <a:spLocks noChangeShapeType="1"/>
            </p:cNvSpPr>
            <p:nvPr/>
          </p:nvSpPr>
          <p:spPr bwMode="auto">
            <a:xfrm>
              <a:off x="4338638"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2" name="Line 481"/>
            <p:cNvSpPr>
              <a:spLocks noChangeShapeType="1"/>
            </p:cNvSpPr>
            <p:nvPr/>
          </p:nvSpPr>
          <p:spPr bwMode="auto">
            <a:xfrm>
              <a:off x="434816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3" name="Line 482"/>
            <p:cNvSpPr>
              <a:spLocks noChangeShapeType="1"/>
            </p:cNvSpPr>
            <p:nvPr/>
          </p:nvSpPr>
          <p:spPr bwMode="auto">
            <a:xfrm>
              <a:off x="4367213" y="33956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4" name="Line 483"/>
            <p:cNvSpPr>
              <a:spLocks noChangeShapeType="1"/>
            </p:cNvSpPr>
            <p:nvPr/>
          </p:nvSpPr>
          <p:spPr bwMode="auto">
            <a:xfrm>
              <a:off x="4652963"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5" name="Line 484"/>
            <p:cNvSpPr>
              <a:spLocks noChangeShapeType="1"/>
            </p:cNvSpPr>
            <p:nvPr/>
          </p:nvSpPr>
          <p:spPr bwMode="auto">
            <a:xfrm>
              <a:off x="4662488"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6" name="Line 485"/>
            <p:cNvSpPr>
              <a:spLocks noChangeShapeType="1"/>
            </p:cNvSpPr>
            <p:nvPr/>
          </p:nvSpPr>
          <p:spPr bwMode="auto">
            <a:xfrm>
              <a:off x="4672013"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7" name="Line 486"/>
            <p:cNvSpPr>
              <a:spLocks noChangeShapeType="1"/>
            </p:cNvSpPr>
            <p:nvPr/>
          </p:nvSpPr>
          <p:spPr bwMode="auto">
            <a:xfrm>
              <a:off x="4681538" y="34432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8" name="Line 487"/>
            <p:cNvSpPr>
              <a:spLocks noChangeShapeType="1"/>
            </p:cNvSpPr>
            <p:nvPr/>
          </p:nvSpPr>
          <p:spPr bwMode="auto">
            <a:xfrm>
              <a:off x="494823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9" name="Line 488"/>
            <p:cNvSpPr>
              <a:spLocks noChangeShapeType="1"/>
            </p:cNvSpPr>
            <p:nvPr/>
          </p:nvSpPr>
          <p:spPr bwMode="auto">
            <a:xfrm>
              <a:off x="496728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0" name="Line 489"/>
            <p:cNvSpPr>
              <a:spLocks noChangeShapeType="1"/>
            </p:cNvSpPr>
            <p:nvPr/>
          </p:nvSpPr>
          <p:spPr bwMode="auto">
            <a:xfrm>
              <a:off x="4986338"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1" name="Line 490"/>
            <p:cNvSpPr>
              <a:spLocks noChangeShapeType="1"/>
            </p:cNvSpPr>
            <p:nvPr/>
          </p:nvSpPr>
          <p:spPr bwMode="auto">
            <a:xfrm>
              <a:off x="4995863" y="35194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2" name="Line 491"/>
            <p:cNvSpPr>
              <a:spLocks noChangeShapeType="1"/>
            </p:cNvSpPr>
            <p:nvPr/>
          </p:nvSpPr>
          <p:spPr bwMode="auto">
            <a:xfrm>
              <a:off x="4995863"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3" name="Line 492"/>
            <p:cNvSpPr>
              <a:spLocks noChangeShapeType="1"/>
            </p:cNvSpPr>
            <p:nvPr/>
          </p:nvSpPr>
          <p:spPr bwMode="auto">
            <a:xfrm>
              <a:off x="4986338"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4" name="Line 493"/>
            <p:cNvSpPr>
              <a:spLocks noChangeShapeType="1"/>
            </p:cNvSpPr>
            <p:nvPr/>
          </p:nvSpPr>
          <p:spPr bwMode="auto">
            <a:xfrm>
              <a:off x="4986338"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5" name="Line 494"/>
            <p:cNvSpPr>
              <a:spLocks noChangeShapeType="1"/>
            </p:cNvSpPr>
            <p:nvPr/>
          </p:nvSpPr>
          <p:spPr bwMode="auto">
            <a:xfrm>
              <a:off x="4976813" y="35099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6" name="Line 495"/>
            <p:cNvSpPr>
              <a:spLocks noChangeShapeType="1"/>
            </p:cNvSpPr>
            <p:nvPr/>
          </p:nvSpPr>
          <p:spPr bwMode="auto">
            <a:xfrm>
              <a:off x="4424363"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7" name="Line 496"/>
            <p:cNvSpPr>
              <a:spLocks noChangeShapeType="1"/>
            </p:cNvSpPr>
            <p:nvPr/>
          </p:nvSpPr>
          <p:spPr bwMode="auto">
            <a:xfrm>
              <a:off x="4414838"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8" name="Line 497"/>
            <p:cNvSpPr>
              <a:spLocks noChangeShapeType="1"/>
            </p:cNvSpPr>
            <p:nvPr/>
          </p:nvSpPr>
          <p:spPr bwMode="auto">
            <a:xfrm>
              <a:off x="4405313"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9" name="Line 498"/>
            <p:cNvSpPr>
              <a:spLocks noChangeShapeType="1"/>
            </p:cNvSpPr>
            <p:nvPr/>
          </p:nvSpPr>
          <p:spPr bwMode="auto">
            <a:xfrm>
              <a:off x="4395788" y="33956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0" name="Line 499"/>
            <p:cNvSpPr>
              <a:spLocks noChangeShapeType="1"/>
            </p:cNvSpPr>
            <p:nvPr/>
          </p:nvSpPr>
          <p:spPr bwMode="auto">
            <a:xfrm>
              <a:off x="4595813"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1" name="Line 500"/>
            <p:cNvSpPr>
              <a:spLocks noChangeShapeType="1"/>
            </p:cNvSpPr>
            <p:nvPr/>
          </p:nvSpPr>
          <p:spPr bwMode="auto">
            <a:xfrm>
              <a:off x="4605338"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2" name="Line 501"/>
            <p:cNvSpPr>
              <a:spLocks noChangeShapeType="1"/>
            </p:cNvSpPr>
            <p:nvPr/>
          </p:nvSpPr>
          <p:spPr bwMode="auto">
            <a:xfrm>
              <a:off x="4605338"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3" name="Line 502"/>
            <p:cNvSpPr>
              <a:spLocks noChangeShapeType="1"/>
            </p:cNvSpPr>
            <p:nvPr/>
          </p:nvSpPr>
          <p:spPr bwMode="auto">
            <a:xfrm>
              <a:off x="4614863" y="34242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4" name="Line 503"/>
            <p:cNvSpPr>
              <a:spLocks noChangeShapeType="1"/>
            </p:cNvSpPr>
            <p:nvPr/>
          </p:nvSpPr>
          <p:spPr bwMode="auto">
            <a:xfrm>
              <a:off x="4052888"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5" name="Line 504"/>
            <p:cNvSpPr>
              <a:spLocks noChangeShapeType="1"/>
            </p:cNvSpPr>
            <p:nvPr/>
          </p:nvSpPr>
          <p:spPr bwMode="auto">
            <a:xfrm>
              <a:off x="408146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6" name="Line 505"/>
            <p:cNvSpPr>
              <a:spLocks noChangeShapeType="1"/>
            </p:cNvSpPr>
            <p:nvPr/>
          </p:nvSpPr>
          <p:spPr bwMode="auto">
            <a:xfrm>
              <a:off x="410051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7" name="Line 506"/>
            <p:cNvSpPr>
              <a:spLocks noChangeShapeType="1"/>
            </p:cNvSpPr>
            <p:nvPr/>
          </p:nvSpPr>
          <p:spPr bwMode="auto">
            <a:xfrm>
              <a:off x="4119563" y="33289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8" name="Line 507"/>
            <p:cNvSpPr>
              <a:spLocks noChangeShapeType="1"/>
            </p:cNvSpPr>
            <p:nvPr/>
          </p:nvSpPr>
          <p:spPr bwMode="auto">
            <a:xfrm>
              <a:off x="4176713"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9" name="Line 508"/>
            <p:cNvSpPr>
              <a:spLocks noChangeShapeType="1"/>
            </p:cNvSpPr>
            <p:nvPr/>
          </p:nvSpPr>
          <p:spPr bwMode="auto">
            <a:xfrm>
              <a:off x="4186238"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0" name="Line 509"/>
            <p:cNvSpPr>
              <a:spLocks noChangeShapeType="1"/>
            </p:cNvSpPr>
            <p:nvPr/>
          </p:nvSpPr>
          <p:spPr bwMode="auto">
            <a:xfrm>
              <a:off x="4186238"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1" name="Line 510"/>
            <p:cNvSpPr>
              <a:spLocks noChangeShapeType="1"/>
            </p:cNvSpPr>
            <p:nvPr/>
          </p:nvSpPr>
          <p:spPr bwMode="auto">
            <a:xfrm>
              <a:off x="4195763" y="33575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2" name="Line 511"/>
            <p:cNvSpPr>
              <a:spLocks noChangeShapeType="1"/>
            </p:cNvSpPr>
            <p:nvPr/>
          </p:nvSpPr>
          <p:spPr bwMode="auto">
            <a:xfrm>
              <a:off x="4338638"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3" name="Line 512"/>
            <p:cNvSpPr>
              <a:spLocks noChangeShapeType="1"/>
            </p:cNvSpPr>
            <p:nvPr/>
          </p:nvSpPr>
          <p:spPr bwMode="auto">
            <a:xfrm>
              <a:off x="4348163"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4" name="Line 513"/>
            <p:cNvSpPr>
              <a:spLocks noChangeShapeType="1"/>
            </p:cNvSpPr>
            <p:nvPr/>
          </p:nvSpPr>
          <p:spPr bwMode="auto">
            <a:xfrm>
              <a:off x="4348163"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5" name="Line 514"/>
            <p:cNvSpPr>
              <a:spLocks noChangeShapeType="1"/>
            </p:cNvSpPr>
            <p:nvPr/>
          </p:nvSpPr>
          <p:spPr bwMode="auto">
            <a:xfrm>
              <a:off x="4357688" y="3386138"/>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6" name="Line 515"/>
            <p:cNvSpPr>
              <a:spLocks noChangeShapeType="1"/>
            </p:cNvSpPr>
            <p:nvPr/>
          </p:nvSpPr>
          <p:spPr bwMode="auto">
            <a:xfrm>
              <a:off x="421481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7" name="Line 516"/>
            <p:cNvSpPr>
              <a:spLocks noChangeShapeType="1"/>
            </p:cNvSpPr>
            <p:nvPr/>
          </p:nvSpPr>
          <p:spPr bwMode="auto">
            <a:xfrm>
              <a:off x="423386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8" name="Line 517"/>
            <p:cNvSpPr>
              <a:spLocks noChangeShapeType="1"/>
            </p:cNvSpPr>
            <p:nvPr/>
          </p:nvSpPr>
          <p:spPr bwMode="auto">
            <a:xfrm>
              <a:off x="4252913"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9" name="Line 518"/>
            <p:cNvSpPr>
              <a:spLocks noChangeShapeType="1"/>
            </p:cNvSpPr>
            <p:nvPr/>
          </p:nvSpPr>
          <p:spPr bwMode="auto">
            <a:xfrm>
              <a:off x="4262438" y="3367088"/>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0" name="Line 519"/>
            <p:cNvSpPr>
              <a:spLocks noChangeShapeType="1"/>
            </p:cNvSpPr>
            <p:nvPr/>
          </p:nvSpPr>
          <p:spPr bwMode="auto">
            <a:xfrm>
              <a:off x="4748213"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1" name="Line 520"/>
            <p:cNvSpPr>
              <a:spLocks noChangeShapeType="1"/>
            </p:cNvSpPr>
            <p:nvPr/>
          </p:nvSpPr>
          <p:spPr bwMode="auto">
            <a:xfrm>
              <a:off x="4757738"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2" name="Line 521"/>
            <p:cNvSpPr>
              <a:spLocks noChangeShapeType="1"/>
            </p:cNvSpPr>
            <p:nvPr/>
          </p:nvSpPr>
          <p:spPr bwMode="auto">
            <a:xfrm>
              <a:off x="4776788"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3" name="Line 522"/>
            <p:cNvSpPr>
              <a:spLocks noChangeShapeType="1"/>
            </p:cNvSpPr>
            <p:nvPr/>
          </p:nvSpPr>
          <p:spPr bwMode="auto">
            <a:xfrm>
              <a:off x="4786313" y="34718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4" name="Line 523"/>
            <p:cNvSpPr>
              <a:spLocks noChangeShapeType="1"/>
            </p:cNvSpPr>
            <p:nvPr/>
          </p:nvSpPr>
          <p:spPr bwMode="auto">
            <a:xfrm>
              <a:off x="447198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5" name="Line 524"/>
            <p:cNvSpPr>
              <a:spLocks noChangeShapeType="1"/>
            </p:cNvSpPr>
            <p:nvPr/>
          </p:nvSpPr>
          <p:spPr bwMode="auto">
            <a:xfrm>
              <a:off x="449103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6" name="Line 525"/>
            <p:cNvSpPr>
              <a:spLocks noChangeShapeType="1"/>
            </p:cNvSpPr>
            <p:nvPr/>
          </p:nvSpPr>
          <p:spPr bwMode="auto">
            <a:xfrm>
              <a:off x="4510088"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7" name="Line 526"/>
            <p:cNvSpPr>
              <a:spLocks noChangeShapeType="1"/>
            </p:cNvSpPr>
            <p:nvPr/>
          </p:nvSpPr>
          <p:spPr bwMode="auto">
            <a:xfrm>
              <a:off x="4519613" y="341471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8" name="Line 527"/>
            <p:cNvSpPr>
              <a:spLocks noChangeShapeType="1"/>
            </p:cNvSpPr>
            <p:nvPr/>
          </p:nvSpPr>
          <p:spPr bwMode="auto">
            <a:xfrm>
              <a:off x="4786313"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9" name="Line 528"/>
            <p:cNvSpPr>
              <a:spLocks noChangeShapeType="1"/>
            </p:cNvSpPr>
            <p:nvPr/>
          </p:nvSpPr>
          <p:spPr bwMode="auto">
            <a:xfrm>
              <a:off x="4795838"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0" name="Line 529"/>
            <p:cNvSpPr>
              <a:spLocks noChangeShapeType="1"/>
            </p:cNvSpPr>
            <p:nvPr/>
          </p:nvSpPr>
          <p:spPr bwMode="auto">
            <a:xfrm>
              <a:off x="4805363"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1" name="Line 530"/>
            <p:cNvSpPr>
              <a:spLocks noChangeShapeType="1"/>
            </p:cNvSpPr>
            <p:nvPr/>
          </p:nvSpPr>
          <p:spPr bwMode="auto">
            <a:xfrm>
              <a:off x="4814888" y="34718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2" name="Freeform 531"/>
            <p:cNvSpPr>
              <a:spLocks/>
            </p:cNvSpPr>
            <p:nvPr/>
          </p:nvSpPr>
          <p:spPr bwMode="auto">
            <a:xfrm>
              <a:off x="3786188" y="3243263"/>
              <a:ext cx="1571625" cy="361950"/>
            </a:xfrm>
            <a:custGeom>
              <a:avLst/>
              <a:gdLst>
                <a:gd name="T0" fmla="*/ 160 w 165"/>
                <a:gd name="T1" fmla="*/ 38 h 38"/>
                <a:gd name="T2" fmla="*/ 158 w 165"/>
                <a:gd name="T3" fmla="*/ 37 h 38"/>
                <a:gd name="T4" fmla="*/ 147 w 165"/>
                <a:gd name="T5" fmla="*/ 36 h 38"/>
                <a:gd name="T6" fmla="*/ 142 w 165"/>
                <a:gd name="T7" fmla="*/ 34 h 38"/>
                <a:gd name="T8" fmla="*/ 138 w 165"/>
                <a:gd name="T9" fmla="*/ 33 h 38"/>
                <a:gd name="T10" fmla="*/ 133 w 165"/>
                <a:gd name="T11" fmla="*/ 32 h 38"/>
                <a:gd name="T12" fmla="*/ 128 w 165"/>
                <a:gd name="T13" fmla="*/ 31 h 38"/>
                <a:gd name="T14" fmla="*/ 121 w 165"/>
                <a:gd name="T15" fmla="*/ 30 h 38"/>
                <a:gd name="T16" fmla="*/ 112 w 165"/>
                <a:gd name="T17" fmla="*/ 28 h 38"/>
                <a:gd name="T18" fmla="*/ 108 w 165"/>
                <a:gd name="T19" fmla="*/ 27 h 38"/>
                <a:gd name="T20" fmla="*/ 104 w 165"/>
                <a:gd name="T21" fmla="*/ 26 h 38"/>
                <a:gd name="T22" fmla="*/ 100 w 165"/>
                <a:gd name="T23" fmla="*/ 25 h 38"/>
                <a:gd name="T24" fmla="*/ 96 w 165"/>
                <a:gd name="T25" fmla="*/ 24 h 38"/>
                <a:gd name="T26" fmla="*/ 89 w 165"/>
                <a:gd name="T27" fmla="*/ 24 h 38"/>
                <a:gd name="T28" fmla="*/ 83 w 165"/>
                <a:gd name="T29" fmla="*/ 22 h 38"/>
                <a:gd name="T30" fmla="*/ 77 w 165"/>
                <a:gd name="T31" fmla="*/ 21 h 38"/>
                <a:gd name="T32" fmla="*/ 71 w 165"/>
                <a:gd name="T33" fmla="*/ 20 h 38"/>
                <a:gd name="T34" fmla="*/ 61 w 165"/>
                <a:gd name="T35" fmla="*/ 18 h 38"/>
                <a:gd name="T36" fmla="*/ 55 w 165"/>
                <a:gd name="T37" fmla="*/ 17 h 38"/>
                <a:gd name="T38" fmla="*/ 52 w 165"/>
                <a:gd name="T39" fmla="*/ 16 h 38"/>
                <a:gd name="T40" fmla="*/ 44 w 165"/>
                <a:gd name="T41" fmla="*/ 14 h 38"/>
                <a:gd name="T42" fmla="*/ 36 w 165"/>
                <a:gd name="T43" fmla="*/ 12 h 38"/>
                <a:gd name="T44" fmla="*/ 32 w 165"/>
                <a:gd name="T45" fmla="*/ 12 h 38"/>
                <a:gd name="T46" fmla="*/ 27 w 165"/>
                <a:gd name="T47" fmla="*/ 10 h 38"/>
                <a:gd name="T48" fmla="*/ 22 w 165"/>
                <a:gd name="T49" fmla="*/ 10 h 38"/>
                <a:gd name="T50" fmla="*/ 19 w 165"/>
                <a:gd name="T51" fmla="*/ 8 h 38"/>
                <a:gd name="T52" fmla="*/ 16 w 165"/>
                <a:gd name="T53" fmla="*/ 7 h 38"/>
                <a:gd name="T54" fmla="*/ 13 w 165"/>
                <a:gd name="T55" fmla="*/ 6 h 38"/>
                <a:gd name="T56" fmla="*/ 11 w 165"/>
                <a:gd name="T57" fmla="*/ 5 h 38"/>
                <a:gd name="T58" fmla="*/ 8 w 165"/>
                <a:gd name="T59" fmla="*/ 2 h 38"/>
                <a:gd name="T60" fmla="*/ 3 w 165"/>
                <a:gd name="T61" fmla="*/ 2 h 38"/>
                <a:gd name="T62" fmla="*/ 2 w 165"/>
                <a:gd name="T63" fmla="*/ 1 h 38"/>
                <a:gd name="T64" fmla="*/ 0 w 165"/>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38">
                  <a:moveTo>
                    <a:pt x="165" y="38"/>
                  </a:moveTo>
                  <a:lnTo>
                    <a:pt x="160" y="38"/>
                  </a:lnTo>
                  <a:lnTo>
                    <a:pt x="160" y="37"/>
                  </a:lnTo>
                  <a:lnTo>
                    <a:pt x="158" y="37"/>
                  </a:lnTo>
                  <a:lnTo>
                    <a:pt x="158" y="36"/>
                  </a:lnTo>
                  <a:lnTo>
                    <a:pt x="147" y="36"/>
                  </a:lnTo>
                  <a:lnTo>
                    <a:pt x="147" y="34"/>
                  </a:lnTo>
                  <a:lnTo>
                    <a:pt x="142" y="34"/>
                  </a:lnTo>
                  <a:lnTo>
                    <a:pt x="138" y="34"/>
                  </a:lnTo>
                  <a:lnTo>
                    <a:pt x="138" y="33"/>
                  </a:lnTo>
                  <a:lnTo>
                    <a:pt x="133" y="33"/>
                  </a:lnTo>
                  <a:lnTo>
                    <a:pt x="133" y="32"/>
                  </a:lnTo>
                  <a:lnTo>
                    <a:pt x="128" y="32"/>
                  </a:lnTo>
                  <a:lnTo>
                    <a:pt x="128" y="31"/>
                  </a:lnTo>
                  <a:lnTo>
                    <a:pt x="121" y="31"/>
                  </a:lnTo>
                  <a:lnTo>
                    <a:pt x="121" y="30"/>
                  </a:lnTo>
                  <a:lnTo>
                    <a:pt x="112" y="30"/>
                  </a:lnTo>
                  <a:lnTo>
                    <a:pt x="112" y="28"/>
                  </a:lnTo>
                  <a:lnTo>
                    <a:pt x="108" y="28"/>
                  </a:lnTo>
                  <a:lnTo>
                    <a:pt x="108" y="27"/>
                  </a:lnTo>
                  <a:lnTo>
                    <a:pt x="104" y="27"/>
                  </a:lnTo>
                  <a:lnTo>
                    <a:pt x="104" y="26"/>
                  </a:lnTo>
                  <a:lnTo>
                    <a:pt x="100" y="26"/>
                  </a:lnTo>
                  <a:lnTo>
                    <a:pt x="100" y="25"/>
                  </a:lnTo>
                  <a:lnTo>
                    <a:pt x="96" y="25"/>
                  </a:lnTo>
                  <a:lnTo>
                    <a:pt x="96" y="24"/>
                  </a:lnTo>
                  <a:lnTo>
                    <a:pt x="92" y="24"/>
                  </a:lnTo>
                  <a:lnTo>
                    <a:pt x="89" y="24"/>
                  </a:lnTo>
                  <a:lnTo>
                    <a:pt x="89" y="22"/>
                  </a:lnTo>
                  <a:lnTo>
                    <a:pt x="83" y="22"/>
                  </a:lnTo>
                  <a:lnTo>
                    <a:pt x="83" y="21"/>
                  </a:lnTo>
                  <a:lnTo>
                    <a:pt x="77" y="21"/>
                  </a:lnTo>
                  <a:lnTo>
                    <a:pt x="71" y="21"/>
                  </a:lnTo>
                  <a:lnTo>
                    <a:pt x="71" y="20"/>
                  </a:lnTo>
                  <a:lnTo>
                    <a:pt x="61" y="20"/>
                  </a:lnTo>
                  <a:lnTo>
                    <a:pt x="61" y="18"/>
                  </a:lnTo>
                  <a:lnTo>
                    <a:pt x="55" y="18"/>
                  </a:lnTo>
                  <a:lnTo>
                    <a:pt x="55" y="17"/>
                  </a:lnTo>
                  <a:lnTo>
                    <a:pt x="52" y="17"/>
                  </a:lnTo>
                  <a:lnTo>
                    <a:pt x="52" y="16"/>
                  </a:lnTo>
                  <a:lnTo>
                    <a:pt x="44" y="16"/>
                  </a:lnTo>
                  <a:lnTo>
                    <a:pt x="44" y="14"/>
                  </a:lnTo>
                  <a:lnTo>
                    <a:pt x="36" y="14"/>
                  </a:lnTo>
                  <a:lnTo>
                    <a:pt x="36" y="12"/>
                  </a:lnTo>
                  <a:lnTo>
                    <a:pt x="35" y="12"/>
                  </a:lnTo>
                  <a:lnTo>
                    <a:pt x="32" y="12"/>
                  </a:lnTo>
                  <a:lnTo>
                    <a:pt x="27" y="12"/>
                  </a:lnTo>
                  <a:lnTo>
                    <a:pt x="27" y="10"/>
                  </a:lnTo>
                  <a:lnTo>
                    <a:pt x="24" y="10"/>
                  </a:lnTo>
                  <a:lnTo>
                    <a:pt x="22" y="10"/>
                  </a:lnTo>
                  <a:lnTo>
                    <a:pt x="22" y="8"/>
                  </a:lnTo>
                  <a:lnTo>
                    <a:pt x="19" y="8"/>
                  </a:lnTo>
                  <a:lnTo>
                    <a:pt x="19" y="7"/>
                  </a:lnTo>
                  <a:lnTo>
                    <a:pt x="16" y="7"/>
                  </a:lnTo>
                  <a:lnTo>
                    <a:pt x="16" y="6"/>
                  </a:lnTo>
                  <a:lnTo>
                    <a:pt x="13" y="6"/>
                  </a:lnTo>
                  <a:lnTo>
                    <a:pt x="13" y="5"/>
                  </a:lnTo>
                  <a:lnTo>
                    <a:pt x="11" y="5"/>
                  </a:lnTo>
                  <a:lnTo>
                    <a:pt x="8" y="5"/>
                  </a:lnTo>
                  <a:lnTo>
                    <a:pt x="8" y="2"/>
                  </a:lnTo>
                  <a:lnTo>
                    <a:pt x="6" y="2"/>
                  </a:lnTo>
                  <a:lnTo>
                    <a:pt x="3" y="2"/>
                  </a:lnTo>
                  <a:lnTo>
                    <a:pt x="3" y="1"/>
                  </a:lnTo>
                  <a:lnTo>
                    <a:pt x="2" y="1"/>
                  </a:lnTo>
                  <a:lnTo>
                    <a:pt x="2"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83" name="Group 782"/>
          <p:cNvGrpSpPr/>
          <p:nvPr/>
        </p:nvGrpSpPr>
        <p:grpSpPr>
          <a:xfrm>
            <a:off x="6474941" y="2228418"/>
            <a:ext cx="2216993" cy="637809"/>
            <a:chOff x="3786188" y="3178175"/>
            <a:chExt cx="1562100" cy="495300"/>
          </a:xfrm>
        </p:grpSpPr>
        <p:sp>
          <p:nvSpPr>
            <p:cNvPr id="784" name="Line 532"/>
            <p:cNvSpPr>
              <a:spLocks noChangeShapeType="1"/>
            </p:cNvSpPr>
            <p:nvPr/>
          </p:nvSpPr>
          <p:spPr bwMode="auto">
            <a:xfrm>
              <a:off x="4491038" y="34258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5" name="Line 533"/>
            <p:cNvSpPr>
              <a:spLocks noChangeShapeType="1"/>
            </p:cNvSpPr>
            <p:nvPr/>
          </p:nvSpPr>
          <p:spPr bwMode="auto">
            <a:xfrm>
              <a:off x="4243388" y="33496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6" name="Line 534"/>
            <p:cNvSpPr>
              <a:spLocks noChangeShapeType="1"/>
            </p:cNvSpPr>
            <p:nvPr/>
          </p:nvSpPr>
          <p:spPr bwMode="auto">
            <a:xfrm>
              <a:off x="5338763" y="36258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7" name="Line 535"/>
            <p:cNvSpPr>
              <a:spLocks noChangeShapeType="1"/>
            </p:cNvSpPr>
            <p:nvPr/>
          </p:nvSpPr>
          <p:spPr bwMode="auto">
            <a:xfrm>
              <a:off x="3929063" y="3235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8" name="Line 536"/>
            <p:cNvSpPr>
              <a:spLocks noChangeShapeType="1"/>
            </p:cNvSpPr>
            <p:nvPr/>
          </p:nvSpPr>
          <p:spPr bwMode="auto">
            <a:xfrm>
              <a:off x="3963988" y="3252788"/>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9" name="Line 537"/>
            <p:cNvSpPr>
              <a:spLocks noChangeShapeType="1"/>
            </p:cNvSpPr>
            <p:nvPr/>
          </p:nvSpPr>
          <p:spPr bwMode="auto">
            <a:xfrm>
              <a:off x="5243513"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0" name="Line 538"/>
            <p:cNvSpPr>
              <a:spLocks noChangeShapeType="1"/>
            </p:cNvSpPr>
            <p:nvPr/>
          </p:nvSpPr>
          <p:spPr bwMode="auto">
            <a:xfrm>
              <a:off x="5253038"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1" name="Line 539"/>
            <p:cNvSpPr>
              <a:spLocks noChangeShapeType="1"/>
            </p:cNvSpPr>
            <p:nvPr/>
          </p:nvSpPr>
          <p:spPr bwMode="auto">
            <a:xfrm>
              <a:off x="5272088"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2" name="Line 540"/>
            <p:cNvSpPr>
              <a:spLocks noChangeShapeType="1"/>
            </p:cNvSpPr>
            <p:nvPr/>
          </p:nvSpPr>
          <p:spPr bwMode="auto">
            <a:xfrm>
              <a:off x="5281613" y="36068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3" name="Line 541"/>
            <p:cNvSpPr>
              <a:spLocks noChangeShapeType="1"/>
            </p:cNvSpPr>
            <p:nvPr/>
          </p:nvSpPr>
          <p:spPr bwMode="auto">
            <a:xfrm>
              <a:off x="4095750"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4" name="Line 542"/>
            <p:cNvSpPr>
              <a:spLocks noChangeShapeType="1"/>
            </p:cNvSpPr>
            <p:nvPr/>
          </p:nvSpPr>
          <p:spPr bwMode="auto">
            <a:xfrm>
              <a:off x="3795713" y="3178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5" name="Line 543"/>
            <p:cNvSpPr>
              <a:spLocks noChangeShapeType="1"/>
            </p:cNvSpPr>
            <p:nvPr/>
          </p:nvSpPr>
          <p:spPr bwMode="auto">
            <a:xfrm>
              <a:off x="4067175"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6" name="Line 544"/>
            <p:cNvSpPr>
              <a:spLocks noChangeShapeType="1"/>
            </p:cNvSpPr>
            <p:nvPr/>
          </p:nvSpPr>
          <p:spPr bwMode="auto">
            <a:xfrm>
              <a:off x="4086225" y="32940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7" name="Line 545"/>
            <p:cNvSpPr>
              <a:spLocks noChangeShapeType="1"/>
            </p:cNvSpPr>
            <p:nvPr/>
          </p:nvSpPr>
          <p:spPr bwMode="auto">
            <a:xfrm>
              <a:off x="47196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8" name="Line 546"/>
            <p:cNvSpPr>
              <a:spLocks noChangeShapeType="1"/>
            </p:cNvSpPr>
            <p:nvPr/>
          </p:nvSpPr>
          <p:spPr bwMode="auto">
            <a:xfrm>
              <a:off x="4119563" y="33210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9" name="Line 547"/>
            <p:cNvSpPr>
              <a:spLocks noChangeShapeType="1"/>
            </p:cNvSpPr>
            <p:nvPr/>
          </p:nvSpPr>
          <p:spPr bwMode="auto">
            <a:xfrm>
              <a:off x="4478338" y="34258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0" name="Line 548"/>
            <p:cNvSpPr>
              <a:spLocks noChangeShapeType="1"/>
            </p:cNvSpPr>
            <p:nvPr/>
          </p:nvSpPr>
          <p:spPr bwMode="auto">
            <a:xfrm>
              <a:off x="4024313" y="32734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1" name="Line 549"/>
            <p:cNvSpPr>
              <a:spLocks noChangeShapeType="1"/>
            </p:cNvSpPr>
            <p:nvPr/>
          </p:nvSpPr>
          <p:spPr bwMode="auto">
            <a:xfrm>
              <a:off x="460533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2" name="Line 550"/>
            <p:cNvSpPr>
              <a:spLocks noChangeShapeType="1"/>
            </p:cNvSpPr>
            <p:nvPr/>
          </p:nvSpPr>
          <p:spPr bwMode="auto">
            <a:xfrm>
              <a:off x="462438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3" name="Line 551"/>
            <p:cNvSpPr>
              <a:spLocks noChangeShapeType="1"/>
            </p:cNvSpPr>
            <p:nvPr/>
          </p:nvSpPr>
          <p:spPr bwMode="auto">
            <a:xfrm>
              <a:off x="464343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4" name="Line 552"/>
            <p:cNvSpPr>
              <a:spLocks noChangeShapeType="1"/>
            </p:cNvSpPr>
            <p:nvPr/>
          </p:nvSpPr>
          <p:spPr bwMode="auto">
            <a:xfrm>
              <a:off x="4662488" y="34544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5" name="Line 553"/>
            <p:cNvSpPr>
              <a:spLocks noChangeShapeType="1"/>
            </p:cNvSpPr>
            <p:nvPr/>
          </p:nvSpPr>
          <p:spPr bwMode="auto">
            <a:xfrm>
              <a:off x="3938588" y="3216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6" name="Line 554"/>
            <p:cNvSpPr>
              <a:spLocks noChangeShapeType="1"/>
            </p:cNvSpPr>
            <p:nvPr/>
          </p:nvSpPr>
          <p:spPr bwMode="auto">
            <a:xfrm>
              <a:off x="3814763" y="31781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7" name="Line 555"/>
            <p:cNvSpPr>
              <a:spLocks noChangeShapeType="1"/>
            </p:cNvSpPr>
            <p:nvPr/>
          </p:nvSpPr>
          <p:spPr bwMode="auto">
            <a:xfrm>
              <a:off x="3871913" y="32162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8" name="Line 556"/>
            <p:cNvSpPr>
              <a:spLocks noChangeShapeType="1"/>
            </p:cNvSpPr>
            <p:nvPr/>
          </p:nvSpPr>
          <p:spPr bwMode="auto">
            <a:xfrm>
              <a:off x="4186238" y="3321050"/>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9" name="Line 557"/>
            <p:cNvSpPr>
              <a:spLocks noChangeShapeType="1"/>
            </p:cNvSpPr>
            <p:nvPr/>
          </p:nvSpPr>
          <p:spPr bwMode="auto">
            <a:xfrm>
              <a:off x="4148138" y="33210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0" name="Line 558"/>
            <p:cNvSpPr>
              <a:spLocks noChangeShapeType="1"/>
            </p:cNvSpPr>
            <p:nvPr/>
          </p:nvSpPr>
          <p:spPr bwMode="auto">
            <a:xfrm>
              <a:off x="501491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1" name="Line 559"/>
            <p:cNvSpPr>
              <a:spLocks noChangeShapeType="1"/>
            </p:cNvSpPr>
            <p:nvPr/>
          </p:nvSpPr>
          <p:spPr bwMode="auto">
            <a:xfrm>
              <a:off x="503396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2" name="Line 560"/>
            <p:cNvSpPr>
              <a:spLocks noChangeShapeType="1"/>
            </p:cNvSpPr>
            <p:nvPr/>
          </p:nvSpPr>
          <p:spPr bwMode="auto">
            <a:xfrm>
              <a:off x="5053013"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3" name="Line 561"/>
            <p:cNvSpPr>
              <a:spLocks noChangeShapeType="1"/>
            </p:cNvSpPr>
            <p:nvPr/>
          </p:nvSpPr>
          <p:spPr bwMode="auto">
            <a:xfrm>
              <a:off x="5062538" y="35687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4" name="Line 562"/>
            <p:cNvSpPr>
              <a:spLocks noChangeShapeType="1"/>
            </p:cNvSpPr>
            <p:nvPr/>
          </p:nvSpPr>
          <p:spPr bwMode="auto">
            <a:xfrm>
              <a:off x="3919538" y="3216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5" name="Line 563"/>
            <p:cNvSpPr>
              <a:spLocks noChangeShapeType="1"/>
            </p:cNvSpPr>
            <p:nvPr/>
          </p:nvSpPr>
          <p:spPr bwMode="auto">
            <a:xfrm>
              <a:off x="4214813" y="3330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6" name="Line 564"/>
            <p:cNvSpPr>
              <a:spLocks noChangeShapeType="1"/>
            </p:cNvSpPr>
            <p:nvPr/>
          </p:nvSpPr>
          <p:spPr bwMode="auto">
            <a:xfrm>
              <a:off x="5081588"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7" name="Line 565"/>
            <p:cNvSpPr>
              <a:spLocks noChangeShapeType="1"/>
            </p:cNvSpPr>
            <p:nvPr/>
          </p:nvSpPr>
          <p:spPr bwMode="auto">
            <a:xfrm>
              <a:off x="5091113"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8" name="Line 566"/>
            <p:cNvSpPr>
              <a:spLocks noChangeShapeType="1"/>
            </p:cNvSpPr>
            <p:nvPr/>
          </p:nvSpPr>
          <p:spPr bwMode="auto">
            <a:xfrm>
              <a:off x="5110163"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9" name="Line 567"/>
            <p:cNvSpPr>
              <a:spLocks noChangeShapeType="1"/>
            </p:cNvSpPr>
            <p:nvPr/>
          </p:nvSpPr>
          <p:spPr bwMode="auto">
            <a:xfrm>
              <a:off x="5119688" y="35782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0" name="Line 568"/>
            <p:cNvSpPr>
              <a:spLocks noChangeShapeType="1"/>
            </p:cNvSpPr>
            <p:nvPr/>
          </p:nvSpPr>
          <p:spPr bwMode="auto">
            <a:xfrm>
              <a:off x="4205288" y="33305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1" name="Line 569"/>
            <p:cNvSpPr>
              <a:spLocks noChangeShapeType="1"/>
            </p:cNvSpPr>
            <p:nvPr/>
          </p:nvSpPr>
          <p:spPr bwMode="auto">
            <a:xfrm>
              <a:off x="512921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2" name="Line 570"/>
            <p:cNvSpPr>
              <a:spLocks noChangeShapeType="1"/>
            </p:cNvSpPr>
            <p:nvPr/>
          </p:nvSpPr>
          <p:spPr bwMode="auto">
            <a:xfrm>
              <a:off x="514826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3" name="Line 571"/>
            <p:cNvSpPr>
              <a:spLocks noChangeShapeType="1"/>
            </p:cNvSpPr>
            <p:nvPr/>
          </p:nvSpPr>
          <p:spPr bwMode="auto">
            <a:xfrm>
              <a:off x="5157788"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4" name="Line 572"/>
            <p:cNvSpPr>
              <a:spLocks noChangeShapeType="1"/>
            </p:cNvSpPr>
            <p:nvPr/>
          </p:nvSpPr>
          <p:spPr bwMode="auto">
            <a:xfrm>
              <a:off x="5167313" y="35877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5" name="Line 573"/>
            <p:cNvSpPr>
              <a:spLocks noChangeShapeType="1"/>
            </p:cNvSpPr>
            <p:nvPr/>
          </p:nvSpPr>
          <p:spPr bwMode="auto">
            <a:xfrm>
              <a:off x="46815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6" name="Line 574"/>
            <p:cNvSpPr>
              <a:spLocks noChangeShapeType="1"/>
            </p:cNvSpPr>
            <p:nvPr/>
          </p:nvSpPr>
          <p:spPr bwMode="auto">
            <a:xfrm>
              <a:off x="4691063"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7" name="Line 575"/>
            <p:cNvSpPr>
              <a:spLocks noChangeShapeType="1"/>
            </p:cNvSpPr>
            <p:nvPr/>
          </p:nvSpPr>
          <p:spPr bwMode="auto">
            <a:xfrm>
              <a:off x="4710113"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8" name="Line 576"/>
            <p:cNvSpPr>
              <a:spLocks noChangeShapeType="1"/>
            </p:cNvSpPr>
            <p:nvPr/>
          </p:nvSpPr>
          <p:spPr bwMode="auto">
            <a:xfrm>
              <a:off x="4719638" y="34734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9" name="Line 577"/>
            <p:cNvSpPr>
              <a:spLocks noChangeShapeType="1"/>
            </p:cNvSpPr>
            <p:nvPr/>
          </p:nvSpPr>
          <p:spPr bwMode="auto">
            <a:xfrm>
              <a:off x="495776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0" name="Line 578"/>
            <p:cNvSpPr>
              <a:spLocks noChangeShapeType="1"/>
            </p:cNvSpPr>
            <p:nvPr/>
          </p:nvSpPr>
          <p:spPr bwMode="auto">
            <a:xfrm>
              <a:off x="497681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1" name="Line 579"/>
            <p:cNvSpPr>
              <a:spLocks noChangeShapeType="1"/>
            </p:cNvSpPr>
            <p:nvPr/>
          </p:nvSpPr>
          <p:spPr bwMode="auto">
            <a:xfrm>
              <a:off x="4986338"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2" name="Line 580"/>
            <p:cNvSpPr>
              <a:spLocks noChangeShapeType="1"/>
            </p:cNvSpPr>
            <p:nvPr/>
          </p:nvSpPr>
          <p:spPr bwMode="auto">
            <a:xfrm>
              <a:off x="4995863" y="35496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3" name="Line 581"/>
            <p:cNvSpPr>
              <a:spLocks noChangeShapeType="1"/>
            </p:cNvSpPr>
            <p:nvPr/>
          </p:nvSpPr>
          <p:spPr bwMode="auto">
            <a:xfrm>
              <a:off x="5186363"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4" name="Line 582"/>
            <p:cNvSpPr>
              <a:spLocks noChangeShapeType="1"/>
            </p:cNvSpPr>
            <p:nvPr/>
          </p:nvSpPr>
          <p:spPr bwMode="auto">
            <a:xfrm>
              <a:off x="5205413"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5" name="Line 583"/>
            <p:cNvSpPr>
              <a:spLocks noChangeShapeType="1"/>
            </p:cNvSpPr>
            <p:nvPr/>
          </p:nvSpPr>
          <p:spPr bwMode="auto">
            <a:xfrm>
              <a:off x="5214938"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6" name="Line 584"/>
            <p:cNvSpPr>
              <a:spLocks noChangeShapeType="1"/>
            </p:cNvSpPr>
            <p:nvPr/>
          </p:nvSpPr>
          <p:spPr bwMode="auto">
            <a:xfrm>
              <a:off x="5233988" y="35972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7" name="Line 585"/>
            <p:cNvSpPr>
              <a:spLocks noChangeShapeType="1"/>
            </p:cNvSpPr>
            <p:nvPr/>
          </p:nvSpPr>
          <p:spPr bwMode="auto">
            <a:xfrm>
              <a:off x="531018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8" name="Line 586"/>
            <p:cNvSpPr>
              <a:spLocks noChangeShapeType="1"/>
            </p:cNvSpPr>
            <p:nvPr/>
          </p:nvSpPr>
          <p:spPr bwMode="auto">
            <a:xfrm>
              <a:off x="531018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9" name="Line 587"/>
            <p:cNvSpPr>
              <a:spLocks noChangeShapeType="1"/>
            </p:cNvSpPr>
            <p:nvPr/>
          </p:nvSpPr>
          <p:spPr bwMode="auto">
            <a:xfrm>
              <a:off x="5300663"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0" name="Line 588"/>
            <p:cNvSpPr>
              <a:spLocks noChangeShapeType="1"/>
            </p:cNvSpPr>
            <p:nvPr/>
          </p:nvSpPr>
          <p:spPr bwMode="auto">
            <a:xfrm>
              <a:off x="5291138" y="36163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1" name="Line 589"/>
            <p:cNvSpPr>
              <a:spLocks noChangeShapeType="1"/>
            </p:cNvSpPr>
            <p:nvPr/>
          </p:nvSpPr>
          <p:spPr bwMode="auto">
            <a:xfrm>
              <a:off x="459581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2" name="Line 590"/>
            <p:cNvSpPr>
              <a:spLocks noChangeShapeType="1"/>
            </p:cNvSpPr>
            <p:nvPr/>
          </p:nvSpPr>
          <p:spPr bwMode="auto">
            <a:xfrm>
              <a:off x="457676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3" name="Line 591"/>
            <p:cNvSpPr>
              <a:spLocks noChangeShapeType="1"/>
            </p:cNvSpPr>
            <p:nvPr/>
          </p:nvSpPr>
          <p:spPr bwMode="auto">
            <a:xfrm>
              <a:off x="455771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4" name="Line 592"/>
            <p:cNvSpPr>
              <a:spLocks noChangeShapeType="1"/>
            </p:cNvSpPr>
            <p:nvPr/>
          </p:nvSpPr>
          <p:spPr bwMode="auto">
            <a:xfrm>
              <a:off x="4538663" y="34448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5" name="Line 593"/>
            <p:cNvSpPr>
              <a:spLocks noChangeShapeType="1"/>
            </p:cNvSpPr>
            <p:nvPr/>
          </p:nvSpPr>
          <p:spPr bwMode="auto">
            <a:xfrm>
              <a:off x="4862513"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6" name="Line 594"/>
            <p:cNvSpPr>
              <a:spLocks noChangeShapeType="1"/>
            </p:cNvSpPr>
            <p:nvPr/>
          </p:nvSpPr>
          <p:spPr bwMode="auto">
            <a:xfrm>
              <a:off x="4862513"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7" name="Line 595"/>
            <p:cNvSpPr>
              <a:spLocks noChangeShapeType="1"/>
            </p:cNvSpPr>
            <p:nvPr/>
          </p:nvSpPr>
          <p:spPr bwMode="auto">
            <a:xfrm>
              <a:off x="4872038"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8" name="Line 596"/>
            <p:cNvSpPr>
              <a:spLocks noChangeShapeType="1"/>
            </p:cNvSpPr>
            <p:nvPr/>
          </p:nvSpPr>
          <p:spPr bwMode="auto">
            <a:xfrm>
              <a:off x="4872038" y="351155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9" name="Line 597"/>
            <p:cNvSpPr>
              <a:spLocks noChangeShapeType="1"/>
            </p:cNvSpPr>
            <p:nvPr/>
          </p:nvSpPr>
          <p:spPr bwMode="auto">
            <a:xfrm>
              <a:off x="4919663"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0" name="Line 598"/>
            <p:cNvSpPr>
              <a:spLocks noChangeShapeType="1"/>
            </p:cNvSpPr>
            <p:nvPr/>
          </p:nvSpPr>
          <p:spPr bwMode="auto">
            <a:xfrm>
              <a:off x="4929188"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1" name="Line 599"/>
            <p:cNvSpPr>
              <a:spLocks noChangeShapeType="1"/>
            </p:cNvSpPr>
            <p:nvPr/>
          </p:nvSpPr>
          <p:spPr bwMode="auto">
            <a:xfrm>
              <a:off x="4938713"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2" name="Line 600"/>
            <p:cNvSpPr>
              <a:spLocks noChangeShapeType="1"/>
            </p:cNvSpPr>
            <p:nvPr/>
          </p:nvSpPr>
          <p:spPr bwMode="auto">
            <a:xfrm>
              <a:off x="4948238" y="352107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3" name="Line 601"/>
            <p:cNvSpPr>
              <a:spLocks noChangeShapeType="1"/>
            </p:cNvSpPr>
            <p:nvPr/>
          </p:nvSpPr>
          <p:spPr bwMode="auto">
            <a:xfrm>
              <a:off x="4281488"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4" name="Line 602"/>
            <p:cNvSpPr>
              <a:spLocks noChangeShapeType="1"/>
            </p:cNvSpPr>
            <p:nvPr/>
          </p:nvSpPr>
          <p:spPr bwMode="auto">
            <a:xfrm>
              <a:off x="4300538"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5" name="Line 603"/>
            <p:cNvSpPr>
              <a:spLocks noChangeShapeType="1"/>
            </p:cNvSpPr>
            <p:nvPr/>
          </p:nvSpPr>
          <p:spPr bwMode="auto">
            <a:xfrm>
              <a:off x="4310063"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6" name="Line 604"/>
            <p:cNvSpPr>
              <a:spLocks noChangeShapeType="1"/>
            </p:cNvSpPr>
            <p:nvPr/>
          </p:nvSpPr>
          <p:spPr bwMode="auto">
            <a:xfrm>
              <a:off x="4329113" y="3378200"/>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7" name="Line 605"/>
            <p:cNvSpPr>
              <a:spLocks noChangeShapeType="1"/>
            </p:cNvSpPr>
            <p:nvPr/>
          </p:nvSpPr>
          <p:spPr bwMode="auto">
            <a:xfrm>
              <a:off x="4357688"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8" name="Line 606"/>
            <p:cNvSpPr>
              <a:spLocks noChangeShapeType="1"/>
            </p:cNvSpPr>
            <p:nvPr/>
          </p:nvSpPr>
          <p:spPr bwMode="auto">
            <a:xfrm>
              <a:off x="4367213"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9" name="Line 607"/>
            <p:cNvSpPr>
              <a:spLocks noChangeShapeType="1"/>
            </p:cNvSpPr>
            <p:nvPr/>
          </p:nvSpPr>
          <p:spPr bwMode="auto">
            <a:xfrm>
              <a:off x="4386263"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0" name="Line 608"/>
            <p:cNvSpPr>
              <a:spLocks noChangeShapeType="1"/>
            </p:cNvSpPr>
            <p:nvPr/>
          </p:nvSpPr>
          <p:spPr bwMode="auto">
            <a:xfrm>
              <a:off x="4395788" y="3387725"/>
              <a:ext cx="0" cy="5715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1" name="Line 609"/>
            <p:cNvSpPr>
              <a:spLocks noChangeShapeType="1"/>
            </p:cNvSpPr>
            <p:nvPr/>
          </p:nvSpPr>
          <p:spPr bwMode="auto">
            <a:xfrm>
              <a:off x="473868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2" name="Line 610"/>
            <p:cNvSpPr>
              <a:spLocks noChangeShapeType="1"/>
            </p:cNvSpPr>
            <p:nvPr/>
          </p:nvSpPr>
          <p:spPr bwMode="auto">
            <a:xfrm>
              <a:off x="473868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3" name="Line 611"/>
            <p:cNvSpPr>
              <a:spLocks noChangeShapeType="1"/>
            </p:cNvSpPr>
            <p:nvPr/>
          </p:nvSpPr>
          <p:spPr bwMode="auto">
            <a:xfrm>
              <a:off x="4748213"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4" name="Line 612"/>
            <p:cNvSpPr>
              <a:spLocks noChangeShapeType="1"/>
            </p:cNvSpPr>
            <p:nvPr/>
          </p:nvSpPr>
          <p:spPr bwMode="auto">
            <a:xfrm>
              <a:off x="4757738" y="34829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5" name="Line 613"/>
            <p:cNvSpPr>
              <a:spLocks noChangeShapeType="1"/>
            </p:cNvSpPr>
            <p:nvPr/>
          </p:nvSpPr>
          <p:spPr bwMode="auto">
            <a:xfrm>
              <a:off x="4414838"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6" name="Line 614"/>
            <p:cNvSpPr>
              <a:spLocks noChangeShapeType="1"/>
            </p:cNvSpPr>
            <p:nvPr/>
          </p:nvSpPr>
          <p:spPr bwMode="auto">
            <a:xfrm>
              <a:off x="4424363"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7" name="Line 615"/>
            <p:cNvSpPr>
              <a:spLocks noChangeShapeType="1"/>
            </p:cNvSpPr>
            <p:nvPr/>
          </p:nvSpPr>
          <p:spPr bwMode="auto">
            <a:xfrm>
              <a:off x="4443413"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8" name="Line 616"/>
            <p:cNvSpPr>
              <a:spLocks noChangeShapeType="1"/>
            </p:cNvSpPr>
            <p:nvPr/>
          </p:nvSpPr>
          <p:spPr bwMode="auto">
            <a:xfrm>
              <a:off x="4452938" y="34067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9" name="Line 617"/>
            <p:cNvSpPr>
              <a:spLocks noChangeShapeType="1"/>
            </p:cNvSpPr>
            <p:nvPr/>
          </p:nvSpPr>
          <p:spPr bwMode="auto">
            <a:xfrm>
              <a:off x="47767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0" name="Line 618"/>
            <p:cNvSpPr>
              <a:spLocks noChangeShapeType="1"/>
            </p:cNvSpPr>
            <p:nvPr/>
          </p:nvSpPr>
          <p:spPr bwMode="auto">
            <a:xfrm>
              <a:off x="4786313"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1" name="Line 619"/>
            <p:cNvSpPr>
              <a:spLocks noChangeShapeType="1"/>
            </p:cNvSpPr>
            <p:nvPr/>
          </p:nvSpPr>
          <p:spPr bwMode="auto">
            <a:xfrm>
              <a:off x="479583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2" name="Line 620"/>
            <p:cNvSpPr>
              <a:spLocks noChangeShapeType="1"/>
            </p:cNvSpPr>
            <p:nvPr/>
          </p:nvSpPr>
          <p:spPr bwMode="auto">
            <a:xfrm>
              <a:off x="48148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3" name="Line 621"/>
            <p:cNvSpPr>
              <a:spLocks noChangeShapeType="1"/>
            </p:cNvSpPr>
            <p:nvPr/>
          </p:nvSpPr>
          <p:spPr bwMode="auto">
            <a:xfrm>
              <a:off x="4049713" y="3281363"/>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4" name="Line 622"/>
            <p:cNvSpPr>
              <a:spLocks noChangeShapeType="1"/>
            </p:cNvSpPr>
            <p:nvPr/>
          </p:nvSpPr>
          <p:spPr bwMode="auto">
            <a:xfrm>
              <a:off x="488156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5" name="Line 623"/>
            <p:cNvSpPr>
              <a:spLocks noChangeShapeType="1"/>
            </p:cNvSpPr>
            <p:nvPr/>
          </p:nvSpPr>
          <p:spPr bwMode="auto">
            <a:xfrm>
              <a:off x="490061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6" name="Line 624"/>
            <p:cNvSpPr>
              <a:spLocks noChangeShapeType="1"/>
            </p:cNvSpPr>
            <p:nvPr/>
          </p:nvSpPr>
          <p:spPr bwMode="auto">
            <a:xfrm>
              <a:off x="4910138"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7" name="Line 625"/>
            <p:cNvSpPr>
              <a:spLocks noChangeShapeType="1"/>
            </p:cNvSpPr>
            <p:nvPr/>
          </p:nvSpPr>
          <p:spPr bwMode="auto">
            <a:xfrm>
              <a:off x="4919663" y="352107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8" name="Line 626"/>
            <p:cNvSpPr>
              <a:spLocks noChangeShapeType="1"/>
            </p:cNvSpPr>
            <p:nvPr/>
          </p:nvSpPr>
          <p:spPr bwMode="auto">
            <a:xfrm>
              <a:off x="48148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9" name="Line 627"/>
            <p:cNvSpPr>
              <a:spLocks noChangeShapeType="1"/>
            </p:cNvSpPr>
            <p:nvPr/>
          </p:nvSpPr>
          <p:spPr bwMode="auto">
            <a:xfrm>
              <a:off x="4824413"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0" name="Line 628"/>
            <p:cNvSpPr>
              <a:spLocks noChangeShapeType="1"/>
            </p:cNvSpPr>
            <p:nvPr/>
          </p:nvSpPr>
          <p:spPr bwMode="auto">
            <a:xfrm>
              <a:off x="483393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1" name="Line 629"/>
            <p:cNvSpPr>
              <a:spLocks noChangeShapeType="1"/>
            </p:cNvSpPr>
            <p:nvPr/>
          </p:nvSpPr>
          <p:spPr bwMode="auto">
            <a:xfrm>
              <a:off x="4852988" y="3502025"/>
              <a:ext cx="0" cy="47625"/>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2" name="Freeform 630"/>
            <p:cNvSpPr>
              <a:spLocks/>
            </p:cNvSpPr>
            <p:nvPr/>
          </p:nvSpPr>
          <p:spPr bwMode="auto">
            <a:xfrm>
              <a:off x="3786188" y="3206750"/>
              <a:ext cx="1562100" cy="447675"/>
            </a:xfrm>
            <a:custGeom>
              <a:avLst/>
              <a:gdLst>
                <a:gd name="T0" fmla="*/ 164 w 164"/>
                <a:gd name="T1" fmla="*/ 47 h 47"/>
                <a:gd name="T2" fmla="*/ 162 w 164"/>
                <a:gd name="T3" fmla="*/ 47 h 47"/>
                <a:gd name="T4" fmla="*/ 162 w 164"/>
                <a:gd name="T5" fmla="*/ 46 h 47"/>
                <a:gd name="T6" fmla="*/ 158 w 164"/>
                <a:gd name="T7" fmla="*/ 46 h 47"/>
                <a:gd name="T8" fmla="*/ 158 w 164"/>
                <a:gd name="T9" fmla="*/ 45 h 47"/>
                <a:gd name="T10" fmla="*/ 150 w 164"/>
                <a:gd name="T11" fmla="*/ 45 h 47"/>
                <a:gd name="T12" fmla="*/ 150 w 164"/>
                <a:gd name="T13" fmla="*/ 43 h 47"/>
                <a:gd name="T14" fmla="*/ 143 w 164"/>
                <a:gd name="T15" fmla="*/ 43 h 47"/>
                <a:gd name="T16" fmla="*/ 143 w 164"/>
                <a:gd name="T17" fmla="*/ 42 h 47"/>
                <a:gd name="T18" fmla="*/ 133 w 164"/>
                <a:gd name="T19" fmla="*/ 42 h 47"/>
                <a:gd name="T20" fmla="*/ 133 w 164"/>
                <a:gd name="T21" fmla="*/ 40 h 47"/>
                <a:gd name="T22" fmla="*/ 128 w 164"/>
                <a:gd name="T23" fmla="*/ 40 h 47"/>
                <a:gd name="T24" fmla="*/ 128 w 164"/>
                <a:gd name="T25" fmla="*/ 38 h 47"/>
                <a:gd name="T26" fmla="*/ 122 w 164"/>
                <a:gd name="T27" fmla="*/ 38 h 47"/>
                <a:gd name="T28" fmla="*/ 122 w 164"/>
                <a:gd name="T29" fmla="*/ 36 h 47"/>
                <a:gd name="T30" fmla="*/ 115 w 164"/>
                <a:gd name="T31" fmla="*/ 36 h 47"/>
                <a:gd name="T32" fmla="*/ 115 w 164"/>
                <a:gd name="T33" fmla="*/ 34 h 47"/>
                <a:gd name="T34" fmla="*/ 103 w 164"/>
                <a:gd name="T35" fmla="*/ 34 h 47"/>
                <a:gd name="T36" fmla="*/ 103 w 164"/>
                <a:gd name="T37" fmla="*/ 32 h 47"/>
                <a:gd name="T38" fmla="*/ 99 w 164"/>
                <a:gd name="T39" fmla="*/ 32 h 47"/>
                <a:gd name="T40" fmla="*/ 99 w 164"/>
                <a:gd name="T41" fmla="*/ 31 h 47"/>
                <a:gd name="T42" fmla="*/ 92 w 164"/>
                <a:gd name="T43" fmla="*/ 31 h 47"/>
                <a:gd name="T44" fmla="*/ 92 w 164"/>
                <a:gd name="T45" fmla="*/ 28 h 47"/>
                <a:gd name="T46" fmla="*/ 85 w 164"/>
                <a:gd name="T47" fmla="*/ 28 h 47"/>
                <a:gd name="T48" fmla="*/ 85 w 164"/>
                <a:gd name="T49" fmla="*/ 27 h 47"/>
                <a:gd name="T50" fmla="*/ 77 w 164"/>
                <a:gd name="T51" fmla="*/ 27 h 47"/>
                <a:gd name="T52" fmla="*/ 77 w 164"/>
                <a:gd name="T53" fmla="*/ 25 h 47"/>
                <a:gd name="T54" fmla="*/ 70 w 164"/>
                <a:gd name="T55" fmla="*/ 25 h 47"/>
                <a:gd name="T56" fmla="*/ 70 w 164"/>
                <a:gd name="T57" fmla="*/ 24 h 47"/>
                <a:gd name="T58" fmla="*/ 65 w 164"/>
                <a:gd name="T59" fmla="*/ 24 h 47"/>
                <a:gd name="T60" fmla="*/ 65 w 164"/>
                <a:gd name="T61" fmla="*/ 22 h 47"/>
                <a:gd name="T62" fmla="*/ 58 w 164"/>
                <a:gd name="T63" fmla="*/ 22 h 47"/>
                <a:gd name="T64" fmla="*/ 58 w 164"/>
                <a:gd name="T65" fmla="*/ 20 h 47"/>
                <a:gd name="T66" fmla="*/ 51 w 164"/>
                <a:gd name="T67" fmla="*/ 20 h 47"/>
                <a:gd name="T68" fmla="*/ 51 w 164"/>
                <a:gd name="T69" fmla="*/ 18 h 47"/>
                <a:gd name="T70" fmla="*/ 47 w 164"/>
                <a:gd name="T71" fmla="*/ 18 h 47"/>
                <a:gd name="T72" fmla="*/ 47 w 164"/>
                <a:gd name="T73" fmla="*/ 16 h 47"/>
                <a:gd name="T74" fmla="*/ 43 w 164"/>
                <a:gd name="T75" fmla="*/ 16 h 47"/>
                <a:gd name="T76" fmla="*/ 39 w 164"/>
                <a:gd name="T77" fmla="*/ 16 h 47"/>
                <a:gd name="T78" fmla="*/ 39 w 164"/>
                <a:gd name="T79" fmla="*/ 15 h 47"/>
                <a:gd name="T80" fmla="*/ 35 w 164"/>
                <a:gd name="T81" fmla="*/ 15 h 47"/>
                <a:gd name="T82" fmla="*/ 35 w 164"/>
                <a:gd name="T83" fmla="*/ 13 h 47"/>
                <a:gd name="T84" fmla="*/ 31 w 164"/>
                <a:gd name="T85" fmla="*/ 13 h 47"/>
                <a:gd name="T86" fmla="*/ 31 w 164"/>
                <a:gd name="T87" fmla="*/ 11 h 47"/>
                <a:gd name="T88" fmla="*/ 26 w 164"/>
                <a:gd name="T89" fmla="*/ 11 h 47"/>
                <a:gd name="T90" fmla="*/ 26 w 164"/>
                <a:gd name="T91" fmla="*/ 10 h 47"/>
                <a:gd name="T92" fmla="*/ 23 w 164"/>
                <a:gd name="T93" fmla="*/ 10 h 47"/>
                <a:gd name="T94" fmla="*/ 23 w 164"/>
                <a:gd name="T95" fmla="*/ 9 h 47"/>
                <a:gd name="T96" fmla="*/ 21 w 164"/>
                <a:gd name="T97" fmla="*/ 9 h 47"/>
                <a:gd name="T98" fmla="*/ 21 w 164"/>
                <a:gd name="T99" fmla="*/ 7 h 47"/>
                <a:gd name="T100" fmla="*/ 16 w 164"/>
                <a:gd name="T101" fmla="*/ 7 h 47"/>
                <a:gd name="T102" fmla="*/ 16 w 164"/>
                <a:gd name="T103" fmla="*/ 6 h 47"/>
                <a:gd name="T104" fmla="*/ 13 w 164"/>
                <a:gd name="T105" fmla="*/ 6 h 47"/>
                <a:gd name="T106" fmla="*/ 13 w 164"/>
                <a:gd name="T107" fmla="*/ 5 h 47"/>
                <a:gd name="T108" fmla="*/ 10 w 164"/>
                <a:gd name="T109" fmla="*/ 5 h 47"/>
                <a:gd name="T110" fmla="*/ 10 w 164"/>
                <a:gd name="T111" fmla="*/ 3 h 47"/>
                <a:gd name="T112" fmla="*/ 7 w 164"/>
                <a:gd name="T113" fmla="*/ 3 h 47"/>
                <a:gd name="T114" fmla="*/ 7 w 164"/>
                <a:gd name="T115" fmla="*/ 2 h 47"/>
                <a:gd name="T116" fmla="*/ 4 w 164"/>
                <a:gd name="T117" fmla="*/ 2 h 47"/>
                <a:gd name="T118" fmla="*/ 4 w 164"/>
                <a:gd name="T119" fmla="*/ 0 h 47"/>
                <a:gd name="T120" fmla="*/ 0 w 164"/>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47">
                  <a:moveTo>
                    <a:pt x="164" y="47"/>
                  </a:moveTo>
                  <a:lnTo>
                    <a:pt x="162" y="47"/>
                  </a:lnTo>
                  <a:lnTo>
                    <a:pt x="162" y="46"/>
                  </a:lnTo>
                  <a:lnTo>
                    <a:pt x="158" y="46"/>
                  </a:lnTo>
                  <a:lnTo>
                    <a:pt x="158" y="45"/>
                  </a:lnTo>
                  <a:lnTo>
                    <a:pt x="150" y="45"/>
                  </a:lnTo>
                  <a:lnTo>
                    <a:pt x="150" y="43"/>
                  </a:lnTo>
                  <a:lnTo>
                    <a:pt x="143" y="43"/>
                  </a:lnTo>
                  <a:lnTo>
                    <a:pt x="143" y="42"/>
                  </a:lnTo>
                  <a:lnTo>
                    <a:pt x="133" y="42"/>
                  </a:lnTo>
                  <a:lnTo>
                    <a:pt x="133" y="40"/>
                  </a:lnTo>
                  <a:lnTo>
                    <a:pt x="128" y="40"/>
                  </a:lnTo>
                  <a:lnTo>
                    <a:pt x="128" y="38"/>
                  </a:lnTo>
                  <a:lnTo>
                    <a:pt x="122" y="38"/>
                  </a:lnTo>
                  <a:lnTo>
                    <a:pt x="122" y="36"/>
                  </a:lnTo>
                  <a:lnTo>
                    <a:pt x="115" y="36"/>
                  </a:lnTo>
                  <a:lnTo>
                    <a:pt x="115" y="34"/>
                  </a:lnTo>
                  <a:lnTo>
                    <a:pt x="103" y="34"/>
                  </a:lnTo>
                  <a:lnTo>
                    <a:pt x="103" y="32"/>
                  </a:lnTo>
                  <a:lnTo>
                    <a:pt x="99" y="32"/>
                  </a:lnTo>
                  <a:lnTo>
                    <a:pt x="99" y="31"/>
                  </a:lnTo>
                  <a:lnTo>
                    <a:pt x="92" y="31"/>
                  </a:lnTo>
                  <a:lnTo>
                    <a:pt x="92" y="28"/>
                  </a:lnTo>
                  <a:lnTo>
                    <a:pt x="85" y="28"/>
                  </a:lnTo>
                  <a:lnTo>
                    <a:pt x="85" y="27"/>
                  </a:lnTo>
                  <a:lnTo>
                    <a:pt x="77" y="27"/>
                  </a:lnTo>
                  <a:lnTo>
                    <a:pt x="77" y="25"/>
                  </a:lnTo>
                  <a:lnTo>
                    <a:pt x="70" y="25"/>
                  </a:lnTo>
                  <a:lnTo>
                    <a:pt x="70" y="24"/>
                  </a:lnTo>
                  <a:lnTo>
                    <a:pt x="65" y="24"/>
                  </a:lnTo>
                  <a:lnTo>
                    <a:pt x="65" y="22"/>
                  </a:lnTo>
                  <a:lnTo>
                    <a:pt x="58" y="22"/>
                  </a:lnTo>
                  <a:lnTo>
                    <a:pt x="58" y="20"/>
                  </a:lnTo>
                  <a:lnTo>
                    <a:pt x="51" y="20"/>
                  </a:lnTo>
                  <a:lnTo>
                    <a:pt x="51" y="18"/>
                  </a:lnTo>
                  <a:lnTo>
                    <a:pt x="47" y="18"/>
                  </a:lnTo>
                  <a:lnTo>
                    <a:pt x="47" y="16"/>
                  </a:lnTo>
                  <a:lnTo>
                    <a:pt x="43" y="16"/>
                  </a:lnTo>
                  <a:lnTo>
                    <a:pt x="39" y="16"/>
                  </a:lnTo>
                  <a:lnTo>
                    <a:pt x="39" y="15"/>
                  </a:lnTo>
                  <a:lnTo>
                    <a:pt x="35" y="15"/>
                  </a:lnTo>
                  <a:lnTo>
                    <a:pt x="35" y="13"/>
                  </a:lnTo>
                  <a:lnTo>
                    <a:pt x="31" y="13"/>
                  </a:lnTo>
                  <a:lnTo>
                    <a:pt x="31" y="11"/>
                  </a:lnTo>
                  <a:lnTo>
                    <a:pt x="26" y="11"/>
                  </a:lnTo>
                  <a:lnTo>
                    <a:pt x="26" y="10"/>
                  </a:lnTo>
                  <a:lnTo>
                    <a:pt x="23" y="10"/>
                  </a:lnTo>
                  <a:lnTo>
                    <a:pt x="23" y="9"/>
                  </a:lnTo>
                  <a:lnTo>
                    <a:pt x="21" y="9"/>
                  </a:lnTo>
                  <a:lnTo>
                    <a:pt x="21" y="7"/>
                  </a:lnTo>
                  <a:lnTo>
                    <a:pt x="16" y="7"/>
                  </a:lnTo>
                  <a:lnTo>
                    <a:pt x="16" y="6"/>
                  </a:lnTo>
                  <a:lnTo>
                    <a:pt x="13" y="6"/>
                  </a:lnTo>
                  <a:lnTo>
                    <a:pt x="13" y="5"/>
                  </a:lnTo>
                  <a:lnTo>
                    <a:pt x="10" y="5"/>
                  </a:lnTo>
                  <a:lnTo>
                    <a:pt x="10" y="3"/>
                  </a:lnTo>
                  <a:lnTo>
                    <a:pt x="7" y="3"/>
                  </a:lnTo>
                  <a:lnTo>
                    <a:pt x="7" y="2"/>
                  </a:lnTo>
                  <a:lnTo>
                    <a:pt x="4" y="2"/>
                  </a:lnTo>
                  <a:lnTo>
                    <a:pt x="4" y="0"/>
                  </a:lnTo>
                  <a:lnTo>
                    <a:pt x="0" y="0"/>
                  </a:lnTo>
                </a:path>
              </a:pathLst>
            </a:custGeom>
            <a:ln w="15875">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883" name="Group 882"/>
          <p:cNvGrpSpPr/>
          <p:nvPr/>
        </p:nvGrpSpPr>
        <p:grpSpPr>
          <a:xfrm>
            <a:off x="6474942" y="2276477"/>
            <a:ext cx="2191528" cy="752772"/>
            <a:chOff x="3786188" y="3127375"/>
            <a:chExt cx="1571625" cy="609600"/>
          </a:xfrm>
        </p:grpSpPr>
        <p:sp>
          <p:nvSpPr>
            <p:cNvPr id="884" name="Line 631"/>
            <p:cNvSpPr>
              <a:spLocks noChangeShapeType="1"/>
            </p:cNvSpPr>
            <p:nvPr/>
          </p:nvSpPr>
          <p:spPr bwMode="auto">
            <a:xfrm>
              <a:off x="5357813" y="36893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5" name="Line 632"/>
            <p:cNvSpPr>
              <a:spLocks noChangeShapeType="1"/>
            </p:cNvSpPr>
            <p:nvPr/>
          </p:nvSpPr>
          <p:spPr bwMode="auto">
            <a:xfrm>
              <a:off x="4957763"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6" name="Line 633"/>
            <p:cNvSpPr>
              <a:spLocks noChangeShapeType="1"/>
            </p:cNvSpPr>
            <p:nvPr/>
          </p:nvSpPr>
          <p:spPr bwMode="auto">
            <a:xfrm>
              <a:off x="499586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7" name="Line 634"/>
            <p:cNvSpPr>
              <a:spLocks noChangeShapeType="1"/>
            </p:cNvSpPr>
            <p:nvPr/>
          </p:nvSpPr>
          <p:spPr bwMode="auto">
            <a:xfrm>
              <a:off x="4976813"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8" name="Line 635"/>
            <p:cNvSpPr>
              <a:spLocks noChangeShapeType="1"/>
            </p:cNvSpPr>
            <p:nvPr/>
          </p:nvSpPr>
          <p:spPr bwMode="auto">
            <a:xfrm>
              <a:off x="4052888" y="3232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9" name="Line 636"/>
            <p:cNvSpPr>
              <a:spLocks noChangeShapeType="1"/>
            </p:cNvSpPr>
            <p:nvPr/>
          </p:nvSpPr>
          <p:spPr bwMode="auto">
            <a:xfrm>
              <a:off x="4338638" y="33845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0" name="Line 637"/>
            <p:cNvSpPr>
              <a:spLocks noChangeShapeType="1"/>
            </p:cNvSpPr>
            <p:nvPr/>
          </p:nvSpPr>
          <p:spPr bwMode="auto">
            <a:xfrm>
              <a:off x="4205288" y="33559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1" name="Line 638"/>
            <p:cNvSpPr>
              <a:spLocks noChangeShapeType="1"/>
            </p:cNvSpPr>
            <p:nvPr/>
          </p:nvSpPr>
          <p:spPr bwMode="auto">
            <a:xfrm>
              <a:off x="502443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2" name="Line 639"/>
            <p:cNvSpPr>
              <a:spLocks noChangeShapeType="1"/>
            </p:cNvSpPr>
            <p:nvPr/>
          </p:nvSpPr>
          <p:spPr bwMode="auto">
            <a:xfrm>
              <a:off x="504348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3" name="Line 640"/>
            <p:cNvSpPr>
              <a:spLocks noChangeShapeType="1"/>
            </p:cNvSpPr>
            <p:nvPr/>
          </p:nvSpPr>
          <p:spPr bwMode="auto">
            <a:xfrm>
              <a:off x="506253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4" name="Line 641"/>
            <p:cNvSpPr>
              <a:spLocks noChangeShapeType="1"/>
            </p:cNvSpPr>
            <p:nvPr/>
          </p:nvSpPr>
          <p:spPr bwMode="auto">
            <a:xfrm>
              <a:off x="5081588" y="36322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5" name="Line 642"/>
            <p:cNvSpPr>
              <a:spLocks noChangeShapeType="1"/>
            </p:cNvSpPr>
            <p:nvPr/>
          </p:nvSpPr>
          <p:spPr bwMode="auto">
            <a:xfrm>
              <a:off x="511016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6" name="Line 643"/>
            <p:cNvSpPr>
              <a:spLocks noChangeShapeType="1"/>
            </p:cNvSpPr>
            <p:nvPr/>
          </p:nvSpPr>
          <p:spPr bwMode="auto">
            <a:xfrm>
              <a:off x="511016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7" name="Line 644"/>
            <p:cNvSpPr>
              <a:spLocks noChangeShapeType="1"/>
            </p:cNvSpPr>
            <p:nvPr/>
          </p:nvSpPr>
          <p:spPr bwMode="auto">
            <a:xfrm>
              <a:off x="5119688"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8" name="Line 645"/>
            <p:cNvSpPr>
              <a:spLocks noChangeShapeType="1"/>
            </p:cNvSpPr>
            <p:nvPr/>
          </p:nvSpPr>
          <p:spPr bwMode="auto">
            <a:xfrm>
              <a:off x="5129213" y="36417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9" name="Line 646"/>
            <p:cNvSpPr>
              <a:spLocks noChangeShapeType="1"/>
            </p:cNvSpPr>
            <p:nvPr/>
          </p:nvSpPr>
          <p:spPr bwMode="auto">
            <a:xfrm>
              <a:off x="514826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0" name="Line 647"/>
            <p:cNvSpPr>
              <a:spLocks noChangeShapeType="1"/>
            </p:cNvSpPr>
            <p:nvPr/>
          </p:nvSpPr>
          <p:spPr bwMode="auto">
            <a:xfrm>
              <a:off x="516731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1" name="Line 648"/>
            <p:cNvSpPr>
              <a:spLocks noChangeShapeType="1"/>
            </p:cNvSpPr>
            <p:nvPr/>
          </p:nvSpPr>
          <p:spPr bwMode="auto">
            <a:xfrm>
              <a:off x="5176838"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2" name="Line 649"/>
            <p:cNvSpPr>
              <a:spLocks noChangeShapeType="1"/>
            </p:cNvSpPr>
            <p:nvPr/>
          </p:nvSpPr>
          <p:spPr bwMode="auto">
            <a:xfrm>
              <a:off x="5186363" y="36417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3" name="Line 650"/>
            <p:cNvSpPr>
              <a:spLocks noChangeShapeType="1"/>
            </p:cNvSpPr>
            <p:nvPr/>
          </p:nvSpPr>
          <p:spPr bwMode="auto">
            <a:xfrm>
              <a:off x="426243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4" name="Line 651"/>
            <p:cNvSpPr>
              <a:spLocks noChangeShapeType="1"/>
            </p:cNvSpPr>
            <p:nvPr/>
          </p:nvSpPr>
          <p:spPr bwMode="auto">
            <a:xfrm>
              <a:off x="4281488" y="33750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5" name="Line 652"/>
            <p:cNvSpPr>
              <a:spLocks noChangeShapeType="1"/>
            </p:cNvSpPr>
            <p:nvPr/>
          </p:nvSpPr>
          <p:spPr bwMode="auto">
            <a:xfrm>
              <a:off x="4910138" y="35750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6" name="Line 653"/>
            <p:cNvSpPr>
              <a:spLocks noChangeShapeType="1"/>
            </p:cNvSpPr>
            <p:nvPr/>
          </p:nvSpPr>
          <p:spPr bwMode="auto">
            <a:xfrm>
              <a:off x="445293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7" name="Line 654"/>
            <p:cNvSpPr>
              <a:spLocks noChangeShapeType="1"/>
            </p:cNvSpPr>
            <p:nvPr/>
          </p:nvSpPr>
          <p:spPr bwMode="auto">
            <a:xfrm>
              <a:off x="4938713" y="35845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8" name="Line 655"/>
            <p:cNvSpPr>
              <a:spLocks noChangeShapeType="1"/>
            </p:cNvSpPr>
            <p:nvPr/>
          </p:nvSpPr>
          <p:spPr bwMode="auto">
            <a:xfrm>
              <a:off x="5214938"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9" name="Line 656"/>
            <p:cNvSpPr>
              <a:spLocks noChangeShapeType="1"/>
            </p:cNvSpPr>
            <p:nvPr/>
          </p:nvSpPr>
          <p:spPr bwMode="auto">
            <a:xfrm>
              <a:off x="5233988"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0" name="Line 657"/>
            <p:cNvSpPr>
              <a:spLocks noChangeShapeType="1"/>
            </p:cNvSpPr>
            <p:nvPr/>
          </p:nvSpPr>
          <p:spPr bwMode="auto">
            <a:xfrm>
              <a:off x="526256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1" name="Line 658"/>
            <p:cNvSpPr>
              <a:spLocks noChangeShapeType="1"/>
            </p:cNvSpPr>
            <p:nvPr/>
          </p:nvSpPr>
          <p:spPr bwMode="auto">
            <a:xfrm>
              <a:off x="528161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2" name="Line 659"/>
            <p:cNvSpPr>
              <a:spLocks noChangeShapeType="1"/>
            </p:cNvSpPr>
            <p:nvPr/>
          </p:nvSpPr>
          <p:spPr bwMode="auto">
            <a:xfrm>
              <a:off x="5322888"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3" name="Line 660"/>
            <p:cNvSpPr>
              <a:spLocks noChangeShapeType="1"/>
            </p:cNvSpPr>
            <p:nvPr/>
          </p:nvSpPr>
          <p:spPr bwMode="auto">
            <a:xfrm>
              <a:off x="5313363"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4" name="Line 661"/>
            <p:cNvSpPr>
              <a:spLocks noChangeShapeType="1"/>
            </p:cNvSpPr>
            <p:nvPr/>
          </p:nvSpPr>
          <p:spPr bwMode="auto">
            <a:xfrm>
              <a:off x="5313363"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5" name="Line 662"/>
            <p:cNvSpPr>
              <a:spLocks noChangeShapeType="1"/>
            </p:cNvSpPr>
            <p:nvPr/>
          </p:nvSpPr>
          <p:spPr bwMode="auto">
            <a:xfrm>
              <a:off x="5303838" y="3673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6" name="Line 663"/>
            <p:cNvSpPr>
              <a:spLocks noChangeShapeType="1"/>
            </p:cNvSpPr>
            <p:nvPr/>
          </p:nvSpPr>
          <p:spPr bwMode="auto">
            <a:xfrm>
              <a:off x="3938588" y="3175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7" name="Line 664"/>
            <p:cNvSpPr>
              <a:spLocks noChangeShapeType="1"/>
            </p:cNvSpPr>
            <p:nvPr/>
          </p:nvSpPr>
          <p:spPr bwMode="auto">
            <a:xfrm>
              <a:off x="4014788" y="31940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8" name="Line 665"/>
            <p:cNvSpPr>
              <a:spLocks noChangeShapeType="1"/>
            </p:cNvSpPr>
            <p:nvPr/>
          </p:nvSpPr>
          <p:spPr bwMode="auto">
            <a:xfrm>
              <a:off x="3833813" y="3136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9" name="Line 666"/>
            <p:cNvSpPr>
              <a:spLocks noChangeShapeType="1"/>
            </p:cNvSpPr>
            <p:nvPr/>
          </p:nvSpPr>
          <p:spPr bwMode="auto">
            <a:xfrm>
              <a:off x="4586288"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0" name="Line 667"/>
            <p:cNvSpPr>
              <a:spLocks noChangeShapeType="1"/>
            </p:cNvSpPr>
            <p:nvPr/>
          </p:nvSpPr>
          <p:spPr bwMode="auto">
            <a:xfrm>
              <a:off x="4595813"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1" name="Line 668"/>
            <p:cNvSpPr>
              <a:spLocks noChangeShapeType="1"/>
            </p:cNvSpPr>
            <p:nvPr/>
          </p:nvSpPr>
          <p:spPr bwMode="auto">
            <a:xfrm>
              <a:off x="4605338"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2" name="Line 669"/>
            <p:cNvSpPr>
              <a:spLocks noChangeShapeType="1"/>
            </p:cNvSpPr>
            <p:nvPr/>
          </p:nvSpPr>
          <p:spPr bwMode="auto">
            <a:xfrm>
              <a:off x="4614863" y="35179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3" name="Line 670"/>
            <p:cNvSpPr>
              <a:spLocks noChangeShapeType="1"/>
            </p:cNvSpPr>
            <p:nvPr/>
          </p:nvSpPr>
          <p:spPr bwMode="auto">
            <a:xfrm>
              <a:off x="4491038"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4" name="Line 671"/>
            <p:cNvSpPr>
              <a:spLocks noChangeShapeType="1"/>
            </p:cNvSpPr>
            <p:nvPr/>
          </p:nvSpPr>
          <p:spPr bwMode="auto">
            <a:xfrm>
              <a:off x="4500563"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5" name="Line 672"/>
            <p:cNvSpPr>
              <a:spLocks noChangeShapeType="1"/>
            </p:cNvSpPr>
            <p:nvPr/>
          </p:nvSpPr>
          <p:spPr bwMode="auto">
            <a:xfrm>
              <a:off x="4500563"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6" name="Line 673"/>
            <p:cNvSpPr>
              <a:spLocks noChangeShapeType="1"/>
            </p:cNvSpPr>
            <p:nvPr/>
          </p:nvSpPr>
          <p:spPr bwMode="auto">
            <a:xfrm>
              <a:off x="4510088" y="3479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7" name="Line 674"/>
            <p:cNvSpPr>
              <a:spLocks noChangeShapeType="1"/>
            </p:cNvSpPr>
            <p:nvPr/>
          </p:nvSpPr>
          <p:spPr bwMode="auto">
            <a:xfrm>
              <a:off x="475773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8" name="Line 675"/>
            <p:cNvSpPr>
              <a:spLocks noChangeShapeType="1"/>
            </p:cNvSpPr>
            <p:nvPr/>
          </p:nvSpPr>
          <p:spPr bwMode="auto">
            <a:xfrm>
              <a:off x="47672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9" name="Line 676"/>
            <p:cNvSpPr>
              <a:spLocks noChangeShapeType="1"/>
            </p:cNvSpPr>
            <p:nvPr/>
          </p:nvSpPr>
          <p:spPr bwMode="auto">
            <a:xfrm>
              <a:off x="47672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0" name="Line 677"/>
            <p:cNvSpPr>
              <a:spLocks noChangeShapeType="1"/>
            </p:cNvSpPr>
            <p:nvPr/>
          </p:nvSpPr>
          <p:spPr bwMode="auto">
            <a:xfrm>
              <a:off x="47767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1" name="Line 678"/>
            <p:cNvSpPr>
              <a:spLocks noChangeShapeType="1"/>
            </p:cNvSpPr>
            <p:nvPr/>
          </p:nvSpPr>
          <p:spPr bwMode="auto">
            <a:xfrm>
              <a:off x="439578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2" name="Line 679"/>
            <p:cNvSpPr>
              <a:spLocks noChangeShapeType="1"/>
            </p:cNvSpPr>
            <p:nvPr/>
          </p:nvSpPr>
          <p:spPr bwMode="auto">
            <a:xfrm>
              <a:off x="4405313"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3" name="Line 680"/>
            <p:cNvSpPr>
              <a:spLocks noChangeShapeType="1"/>
            </p:cNvSpPr>
            <p:nvPr/>
          </p:nvSpPr>
          <p:spPr bwMode="auto">
            <a:xfrm>
              <a:off x="441483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4" name="Line 681"/>
            <p:cNvSpPr>
              <a:spLocks noChangeShapeType="1"/>
            </p:cNvSpPr>
            <p:nvPr/>
          </p:nvSpPr>
          <p:spPr bwMode="auto">
            <a:xfrm>
              <a:off x="4433888" y="3422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5" name="Line 682"/>
            <p:cNvSpPr>
              <a:spLocks noChangeShapeType="1"/>
            </p:cNvSpPr>
            <p:nvPr/>
          </p:nvSpPr>
          <p:spPr bwMode="auto">
            <a:xfrm>
              <a:off x="4662488" y="3527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6" name="Line 683"/>
            <p:cNvSpPr>
              <a:spLocks noChangeShapeType="1"/>
            </p:cNvSpPr>
            <p:nvPr/>
          </p:nvSpPr>
          <p:spPr bwMode="auto">
            <a:xfrm>
              <a:off x="4691063" y="35369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7" name="Line 684"/>
            <p:cNvSpPr>
              <a:spLocks noChangeShapeType="1"/>
            </p:cNvSpPr>
            <p:nvPr/>
          </p:nvSpPr>
          <p:spPr bwMode="auto">
            <a:xfrm>
              <a:off x="4652963" y="35274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8" name="Line 685"/>
            <p:cNvSpPr>
              <a:spLocks noChangeShapeType="1"/>
            </p:cNvSpPr>
            <p:nvPr/>
          </p:nvSpPr>
          <p:spPr bwMode="auto">
            <a:xfrm>
              <a:off x="4719638" y="3546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9" name="Line 686"/>
            <p:cNvSpPr>
              <a:spLocks noChangeShapeType="1"/>
            </p:cNvSpPr>
            <p:nvPr/>
          </p:nvSpPr>
          <p:spPr bwMode="auto">
            <a:xfrm>
              <a:off x="479583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0" name="Line 687"/>
            <p:cNvSpPr>
              <a:spLocks noChangeShapeType="1"/>
            </p:cNvSpPr>
            <p:nvPr/>
          </p:nvSpPr>
          <p:spPr bwMode="auto">
            <a:xfrm>
              <a:off x="481488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1" name="Line 688"/>
            <p:cNvSpPr>
              <a:spLocks noChangeShapeType="1"/>
            </p:cNvSpPr>
            <p:nvPr/>
          </p:nvSpPr>
          <p:spPr bwMode="auto">
            <a:xfrm>
              <a:off x="4833938"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2" name="Line 689"/>
            <p:cNvSpPr>
              <a:spLocks noChangeShapeType="1"/>
            </p:cNvSpPr>
            <p:nvPr/>
          </p:nvSpPr>
          <p:spPr bwMode="auto">
            <a:xfrm>
              <a:off x="4843463" y="35655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3" name="Freeform 690"/>
            <p:cNvSpPr>
              <a:spLocks/>
            </p:cNvSpPr>
            <p:nvPr/>
          </p:nvSpPr>
          <p:spPr bwMode="auto">
            <a:xfrm>
              <a:off x="3786188" y="3127375"/>
              <a:ext cx="1571625" cy="590550"/>
            </a:xfrm>
            <a:custGeom>
              <a:avLst/>
              <a:gdLst>
                <a:gd name="T0" fmla="*/ 163 w 165"/>
                <a:gd name="T1" fmla="*/ 62 h 62"/>
                <a:gd name="T2" fmla="*/ 157 w 165"/>
                <a:gd name="T3" fmla="*/ 60 h 62"/>
                <a:gd name="T4" fmla="*/ 149 w 165"/>
                <a:gd name="T5" fmla="*/ 58 h 62"/>
                <a:gd name="T6" fmla="*/ 141 w 165"/>
                <a:gd name="T7" fmla="*/ 57 h 62"/>
                <a:gd name="T8" fmla="*/ 136 w 165"/>
                <a:gd name="T9" fmla="*/ 55 h 62"/>
                <a:gd name="T10" fmla="*/ 128 w 165"/>
                <a:gd name="T11" fmla="*/ 54 h 62"/>
                <a:gd name="T12" fmla="*/ 126 w 165"/>
                <a:gd name="T13" fmla="*/ 53 h 62"/>
                <a:gd name="T14" fmla="*/ 122 w 165"/>
                <a:gd name="T15" fmla="*/ 51 h 62"/>
                <a:gd name="T16" fmla="*/ 119 w 165"/>
                <a:gd name="T17" fmla="*/ 50 h 62"/>
                <a:gd name="T18" fmla="*/ 113 w 165"/>
                <a:gd name="T19" fmla="*/ 49 h 62"/>
                <a:gd name="T20" fmla="*/ 104 w 165"/>
                <a:gd name="T21" fmla="*/ 47 h 62"/>
                <a:gd name="T22" fmla="*/ 100 w 165"/>
                <a:gd name="T23" fmla="*/ 46 h 62"/>
                <a:gd name="T24" fmla="*/ 93 w 165"/>
                <a:gd name="T25" fmla="*/ 45 h 62"/>
                <a:gd name="T26" fmla="*/ 88 w 165"/>
                <a:gd name="T27" fmla="*/ 43 h 62"/>
                <a:gd name="T28" fmla="*/ 82 w 165"/>
                <a:gd name="T29" fmla="*/ 41 h 62"/>
                <a:gd name="T30" fmla="*/ 80 w 165"/>
                <a:gd name="T31" fmla="*/ 40 h 62"/>
                <a:gd name="T32" fmla="*/ 78 w 165"/>
                <a:gd name="T33" fmla="*/ 39 h 62"/>
                <a:gd name="T34" fmla="*/ 73 w 165"/>
                <a:gd name="T35" fmla="*/ 37 h 62"/>
                <a:gd name="T36" fmla="*/ 69 w 165"/>
                <a:gd name="T37" fmla="*/ 35 h 62"/>
                <a:gd name="T38" fmla="*/ 66 w 165"/>
                <a:gd name="T39" fmla="*/ 33 h 62"/>
                <a:gd name="T40" fmla="*/ 63 w 165"/>
                <a:gd name="T41" fmla="*/ 31 h 62"/>
                <a:gd name="T42" fmla="*/ 59 w 165"/>
                <a:gd name="T43" fmla="*/ 30 h 62"/>
                <a:gd name="T44" fmla="*/ 54 w 165"/>
                <a:gd name="T45" fmla="*/ 28 h 62"/>
                <a:gd name="T46" fmla="*/ 48 w 165"/>
                <a:gd name="T47" fmla="*/ 27 h 62"/>
                <a:gd name="T48" fmla="*/ 47 w 165"/>
                <a:gd name="T49" fmla="*/ 25 h 62"/>
                <a:gd name="T50" fmla="*/ 43 w 165"/>
                <a:gd name="T51" fmla="*/ 24 h 62"/>
                <a:gd name="T52" fmla="*/ 41 w 165"/>
                <a:gd name="T53" fmla="*/ 21 h 62"/>
                <a:gd name="T54" fmla="*/ 38 w 165"/>
                <a:gd name="T55" fmla="*/ 19 h 62"/>
                <a:gd name="T56" fmla="*/ 36 w 165"/>
                <a:gd name="T57" fmla="*/ 17 h 62"/>
                <a:gd name="T58" fmla="*/ 32 w 165"/>
                <a:gd name="T59" fmla="*/ 15 h 62"/>
                <a:gd name="T60" fmla="*/ 29 w 165"/>
                <a:gd name="T61" fmla="*/ 14 h 62"/>
                <a:gd name="T62" fmla="*/ 26 w 165"/>
                <a:gd name="T63" fmla="*/ 11 h 62"/>
                <a:gd name="T64" fmla="*/ 21 w 165"/>
                <a:gd name="T65" fmla="*/ 10 h 62"/>
                <a:gd name="T66" fmla="*/ 18 w 165"/>
                <a:gd name="T67" fmla="*/ 7 h 62"/>
                <a:gd name="T68" fmla="*/ 13 w 165"/>
                <a:gd name="T69" fmla="*/ 6 h 62"/>
                <a:gd name="T70" fmla="*/ 8 w 165"/>
                <a:gd name="T71" fmla="*/ 3 h 62"/>
                <a:gd name="T72" fmla="*/ 4 w 165"/>
                <a:gd name="T73" fmla="*/ 2 h 62"/>
                <a:gd name="T74" fmla="*/ 2 w 165"/>
                <a:gd name="T7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62">
                  <a:moveTo>
                    <a:pt x="165" y="62"/>
                  </a:moveTo>
                  <a:lnTo>
                    <a:pt x="163" y="62"/>
                  </a:lnTo>
                  <a:lnTo>
                    <a:pt x="163" y="60"/>
                  </a:lnTo>
                  <a:lnTo>
                    <a:pt x="157" y="60"/>
                  </a:lnTo>
                  <a:lnTo>
                    <a:pt x="157" y="58"/>
                  </a:lnTo>
                  <a:lnTo>
                    <a:pt x="149" y="58"/>
                  </a:lnTo>
                  <a:lnTo>
                    <a:pt x="149" y="57"/>
                  </a:lnTo>
                  <a:lnTo>
                    <a:pt x="141" y="57"/>
                  </a:lnTo>
                  <a:lnTo>
                    <a:pt x="136" y="57"/>
                  </a:lnTo>
                  <a:lnTo>
                    <a:pt x="136" y="55"/>
                  </a:lnTo>
                  <a:lnTo>
                    <a:pt x="128" y="55"/>
                  </a:lnTo>
                  <a:lnTo>
                    <a:pt x="128" y="54"/>
                  </a:lnTo>
                  <a:lnTo>
                    <a:pt x="126" y="54"/>
                  </a:lnTo>
                  <a:lnTo>
                    <a:pt x="126" y="53"/>
                  </a:lnTo>
                  <a:lnTo>
                    <a:pt x="122" y="53"/>
                  </a:lnTo>
                  <a:lnTo>
                    <a:pt x="122" y="51"/>
                  </a:lnTo>
                  <a:lnTo>
                    <a:pt x="119" y="51"/>
                  </a:lnTo>
                  <a:lnTo>
                    <a:pt x="119" y="50"/>
                  </a:lnTo>
                  <a:lnTo>
                    <a:pt x="113" y="50"/>
                  </a:lnTo>
                  <a:lnTo>
                    <a:pt x="113" y="49"/>
                  </a:lnTo>
                  <a:lnTo>
                    <a:pt x="104" y="49"/>
                  </a:lnTo>
                  <a:lnTo>
                    <a:pt x="104" y="47"/>
                  </a:lnTo>
                  <a:lnTo>
                    <a:pt x="100" y="47"/>
                  </a:lnTo>
                  <a:lnTo>
                    <a:pt x="100" y="46"/>
                  </a:lnTo>
                  <a:lnTo>
                    <a:pt x="93" y="46"/>
                  </a:lnTo>
                  <a:lnTo>
                    <a:pt x="93" y="45"/>
                  </a:lnTo>
                  <a:lnTo>
                    <a:pt x="88" y="45"/>
                  </a:lnTo>
                  <a:lnTo>
                    <a:pt x="88" y="43"/>
                  </a:lnTo>
                  <a:lnTo>
                    <a:pt x="82" y="43"/>
                  </a:lnTo>
                  <a:lnTo>
                    <a:pt x="82" y="41"/>
                  </a:lnTo>
                  <a:lnTo>
                    <a:pt x="80" y="41"/>
                  </a:lnTo>
                  <a:lnTo>
                    <a:pt x="80" y="40"/>
                  </a:lnTo>
                  <a:lnTo>
                    <a:pt x="78" y="40"/>
                  </a:lnTo>
                  <a:lnTo>
                    <a:pt x="78" y="39"/>
                  </a:lnTo>
                  <a:lnTo>
                    <a:pt x="73" y="39"/>
                  </a:lnTo>
                  <a:lnTo>
                    <a:pt x="73" y="37"/>
                  </a:lnTo>
                  <a:lnTo>
                    <a:pt x="69" y="37"/>
                  </a:lnTo>
                  <a:lnTo>
                    <a:pt x="69" y="35"/>
                  </a:lnTo>
                  <a:lnTo>
                    <a:pt x="66" y="35"/>
                  </a:lnTo>
                  <a:lnTo>
                    <a:pt x="66" y="33"/>
                  </a:lnTo>
                  <a:lnTo>
                    <a:pt x="63" y="33"/>
                  </a:lnTo>
                  <a:lnTo>
                    <a:pt x="63" y="31"/>
                  </a:lnTo>
                  <a:lnTo>
                    <a:pt x="59" y="31"/>
                  </a:lnTo>
                  <a:lnTo>
                    <a:pt x="59" y="30"/>
                  </a:lnTo>
                  <a:lnTo>
                    <a:pt x="54" y="30"/>
                  </a:lnTo>
                  <a:lnTo>
                    <a:pt x="54" y="28"/>
                  </a:lnTo>
                  <a:lnTo>
                    <a:pt x="48" y="28"/>
                  </a:lnTo>
                  <a:lnTo>
                    <a:pt x="48" y="27"/>
                  </a:lnTo>
                  <a:lnTo>
                    <a:pt x="47" y="27"/>
                  </a:lnTo>
                  <a:lnTo>
                    <a:pt x="47" y="25"/>
                  </a:lnTo>
                  <a:lnTo>
                    <a:pt x="43" y="25"/>
                  </a:lnTo>
                  <a:lnTo>
                    <a:pt x="43" y="24"/>
                  </a:lnTo>
                  <a:lnTo>
                    <a:pt x="41" y="24"/>
                  </a:lnTo>
                  <a:lnTo>
                    <a:pt x="41" y="21"/>
                  </a:lnTo>
                  <a:lnTo>
                    <a:pt x="38" y="21"/>
                  </a:lnTo>
                  <a:lnTo>
                    <a:pt x="38" y="19"/>
                  </a:lnTo>
                  <a:lnTo>
                    <a:pt x="36" y="19"/>
                  </a:lnTo>
                  <a:lnTo>
                    <a:pt x="36" y="17"/>
                  </a:lnTo>
                  <a:lnTo>
                    <a:pt x="32" y="17"/>
                  </a:lnTo>
                  <a:lnTo>
                    <a:pt x="32" y="15"/>
                  </a:lnTo>
                  <a:lnTo>
                    <a:pt x="29" y="15"/>
                  </a:lnTo>
                  <a:lnTo>
                    <a:pt x="29" y="14"/>
                  </a:lnTo>
                  <a:lnTo>
                    <a:pt x="26" y="14"/>
                  </a:lnTo>
                  <a:lnTo>
                    <a:pt x="26" y="11"/>
                  </a:lnTo>
                  <a:lnTo>
                    <a:pt x="21" y="11"/>
                  </a:lnTo>
                  <a:lnTo>
                    <a:pt x="21" y="10"/>
                  </a:lnTo>
                  <a:lnTo>
                    <a:pt x="18" y="10"/>
                  </a:lnTo>
                  <a:lnTo>
                    <a:pt x="18" y="7"/>
                  </a:lnTo>
                  <a:lnTo>
                    <a:pt x="13" y="7"/>
                  </a:lnTo>
                  <a:lnTo>
                    <a:pt x="13" y="6"/>
                  </a:lnTo>
                  <a:lnTo>
                    <a:pt x="8" y="6"/>
                  </a:lnTo>
                  <a:lnTo>
                    <a:pt x="8" y="3"/>
                  </a:lnTo>
                  <a:lnTo>
                    <a:pt x="4" y="3"/>
                  </a:lnTo>
                  <a:lnTo>
                    <a:pt x="4" y="2"/>
                  </a:lnTo>
                  <a:lnTo>
                    <a:pt x="2" y="2"/>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Tree>
    <p:extLst>
      <p:ext uri="{BB962C8B-B14F-4D97-AF65-F5344CB8AC3E}">
        <p14:creationId xmlns:p14="http://schemas.microsoft.com/office/powerpoint/2010/main" val="1841066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pPr lvl="0"/>
            <a:r>
              <a:rPr lang="fr-FR" dirty="0" smtClean="0"/>
              <a:t>Déterminer si les sous-types moléculaires de CRC sont associés à un pronostic et des bénéfices en SSM différents sous traitement par FLOX vs </a:t>
            </a:r>
            <a:r>
              <a:rPr lang="fr-FR" dirty="0" smtClean="0">
                <a:solidFill>
                  <a:schemeClr val="tx1"/>
                </a:solidFill>
                <a:latin typeface="Arial" charset="0"/>
                <a:cs typeface="Arial" charset="0"/>
              </a:rPr>
              <a:t>5FU + </a:t>
            </a:r>
            <a:r>
              <a:rPr lang="fr-FR" dirty="0" err="1" smtClean="0"/>
              <a:t>leucovorine</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1200"/>
              </a:spcBef>
            </a:pPr>
            <a:r>
              <a:rPr lang="fr-FR" dirty="0" smtClean="0"/>
              <a:t>Deux cohortes de patients ont été analysées:</a:t>
            </a:r>
          </a:p>
          <a:p>
            <a:pPr lvl="1"/>
            <a:r>
              <a:rPr lang="fr-FR" dirty="0" smtClean="0"/>
              <a:t>Cohorte de découverte (n=848): patients classés en sous-types selon le CRCA</a:t>
            </a:r>
          </a:p>
          <a:p>
            <a:pPr lvl="1"/>
            <a:r>
              <a:rPr lang="fr-FR" altLang="zh-CN" dirty="0" smtClean="0">
                <a:ea typeface="SimSun" pitchFamily="2" charset="-122"/>
              </a:rPr>
              <a:t>Cohorte de </a:t>
            </a:r>
            <a:r>
              <a:rPr lang="fr-FR" altLang="zh-CN" dirty="0">
                <a:ea typeface="SimSun" pitchFamily="2" charset="-122"/>
              </a:rPr>
              <a:t>v</a:t>
            </a:r>
            <a:r>
              <a:rPr lang="fr-FR" altLang="zh-CN" dirty="0" smtClean="0">
                <a:ea typeface="SimSun" pitchFamily="2" charset="-122"/>
              </a:rPr>
              <a:t>alidation (n=881): patients examinés de façon prospective selon un plan d’analyse statistique pré-spécifié</a:t>
            </a:r>
            <a:endParaRPr lang="fr-FR" dirty="0" smtClean="0"/>
          </a:p>
          <a:p>
            <a:pPr lvl="1"/>
            <a:endParaRPr lang="fr-FR" dirty="0"/>
          </a:p>
        </p:txBody>
      </p:sp>
      <p:sp>
        <p:nvSpPr>
          <p:cNvPr id="5122" name="Rectangle 2"/>
          <p:cNvSpPr>
            <a:spLocks noGrp="1" noChangeArrowheads="1"/>
          </p:cNvSpPr>
          <p:nvPr>
            <p:ph type="title"/>
          </p:nvPr>
        </p:nvSpPr>
        <p:spPr/>
        <p:txBody>
          <a:bodyPr/>
          <a:lstStyle/>
          <a:p>
            <a:r>
              <a:rPr lang="fr-FR" dirty="0" smtClean="0"/>
              <a:t>3510: Résultats cliniques et bénéfices de l’</a:t>
            </a:r>
            <a:r>
              <a:rPr lang="fr-FR" dirty="0" err="1" smtClean="0"/>
              <a:t>oxaliplatine</a:t>
            </a:r>
            <a:r>
              <a:rPr lang="fr-FR" dirty="0" smtClean="0"/>
              <a:t> dans le cancer du colon selon les sous-types moléculaires: résultats de l’étude NRG </a:t>
            </a:r>
            <a:r>
              <a:rPr lang="fr-FR" dirty="0" err="1" smtClean="0"/>
              <a:t>Oncology</a:t>
            </a:r>
            <a:r>
              <a:rPr lang="fr-FR" dirty="0" smtClean="0"/>
              <a:t>/NSABP C-07 – </a:t>
            </a:r>
            <a:r>
              <a:rPr lang="fr-FR" dirty="0" err="1" smtClean="0"/>
              <a:t>Pogue-Geile</a:t>
            </a:r>
            <a:r>
              <a:rPr lang="fr-FR" dirty="0" smtClean="0"/>
              <a:t> KL, et al</a:t>
            </a:r>
            <a:endParaRPr lang="fr-FR" dirty="0"/>
          </a:p>
        </p:txBody>
      </p:sp>
      <p:sp>
        <p:nvSpPr>
          <p:cNvPr id="14" name="Text Placeholder 13"/>
          <p:cNvSpPr>
            <a:spLocks noGrp="1"/>
          </p:cNvSpPr>
          <p:nvPr>
            <p:ph type="body" sz="quarter" idx="10"/>
          </p:nvPr>
        </p:nvSpPr>
        <p:spPr>
          <a:xfrm>
            <a:off x="365125" y="6381328"/>
            <a:ext cx="4130675" cy="202035"/>
          </a:xfrm>
        </p:spPr>
        <p:txBody>
          <a:bodyPr/>
          <a:lstStyle/>
          <a:p>
            <a:r>
              <a:rPr lang="fr-FR" dirty="0" smtClean="0"/>
              <a:t>CRCA: Colorectal Cancer Assigner.</a:t>
            </a:r>
            <a:endParaRPr lang="fr-FR" dirty="0"/>
          </a:p>
        </p:txBody>
      </p:sp>
      <p:sp>
        <p:nvSpPr>
          <p:cNvPr id="15" name="Text Placeholder 14"/>
          <p:cNvSpPr>
            <a:spLocks noGrp="1"/>
          </p:cNvSpPr>
          <p:nvPr>
            <p:ph type="body" sz="quarter" idx="11"/>
          </p:nvPr>
        </p:nvSpPr>
        <p:spPr/>
        <p:txBody>
          <a:bodyPr/>
          <a:lstStyle/>
          <a:p>
            <a:r>
              <a:rPr lang="fr-FR" smtClean="0"/>
              <a:t>Pogue-Geile et al. J Clin Oncol 2016; 34 (suppl): abstr 3510</a:t>
            </a:r>
            <a:endParaRPr lang="fr-FR"/>
          </a:p>
        </p:txBody>
      </p:sp>
      <p:cxnSp>
        <p:nvCxnSpPr>
          <p:cNvPr id="8" name="AutoShape 15"/>
          <p:cNvCxnSpPr>
            <a:cxnSpLocks noChangeShapeType="1"/>
            <a:endCxn id="13" idx="1"/>
          </p:cNvCxnSpPr>
          <p:nvPr/>
        </p:nvCxnSpPr>
        <p:spPr bwMode="auto">
          <a:xfrm rot="5400000" flipH="1" flipV="1">
            <a:off x="4335311" y="2713238"/>
            <a:ext cx="972000"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a:off x="3956802" y="3499230"/>
            <a:ext cx="576000"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5137298" y="2132856"/>
            <a:ext cx="3060000"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smtClean="0">
                <a:solidFill>
                  <a:srgbClr val="FFFFFF"/>
                </a:solidFill>
                <a:latin typeface="Arial"/>
                <a:ea typeface="SimSun" pitchFamily="2" charset="-122"/>
                <a:cs typeface="Arial"/>
              </a:rPr>
              <a:t>FLOX</a:t>
            </a:r>
          </a:p>
        </p:txBody>
      </p:sp>
      <p:sp>
        <p:nvSpPr>
          <p:cNvPr id="16" name="AutoShape 9"/>
          <p:cNvSpPr>
            <a:spLocks noChangeArrowheads="1"/>
          </p:cNvSpPr>
          <p:nvPr/>
        </p:nvSpPr>
        <p:spPr bwMode="auto">
          <a:xfrm>
            <a:off x="637113" y="3040508"/>
            <a:ext cx="3319690" cy="9207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a:ea typeface="SimSun" pitchFamily="2" charset="-122"/>
                <a:cs typeface="Arial"/>
              </a:rPr>
              <a:t>Patients avec cancer du colon stade II/III de l’étude C-07 (n=1729)</a:t>
            </a:r>
          </a:p>
        </p:txBody>
      </p:sp>
      <p:cxnSp>
        <p:nvCxnSpPr>
          <p:cNvPr id="19" name="AutoShape 16"/>
          <p:cNvCxnSpPr>
            <a:cxnSpLocks noChangeShapeType="1"/>
            <a:endCxn id="22" idx="1"/>
          </p:cNvCxnSpPr>
          <p:nvPr/>
        </p:nvCxnSpPr>
        <p:spPr bwMode="auto">
          <a:xfrm rot="16200000" flipH="1">
            <a:off x="4227311" y="3635006"/>
            <a:ext cx="1188000" cy="631974"/>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137298" y="4134625"/>
            <a:ext cx="3060000" cy="820736"/>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600" dirty="0" smtClean="0">
                <a:solidFill>
                  <a:srgbClr val="4D4D4D"/>
                </a:solidFill>
                <a:latin typeface="Arial"/>
                <a:ea typeface="SimSun" pitchFamily="2" charset="-122"/>
                <a:cs typeface="Arial"/>
              </a:rPr>
              <a:t>5FU + </a:t>
            </a:r>
            <a:r>
              <a:rPr lang="fr-FR" altLang="zh-CN" sz="1600" dirty="0" err="1" smtClean="0">
                <a:solidFill>
                  <a:srgbClr val="4D4D4D"/>
                </a:solidFill>
                <a:latin typeface="Arial"/>
                <a:ea typeface="SimSun" pitchFamily="2" charset="-122"/>
                <a:cs typeface="Arial"/>
              </a:rPr>
              <a:t>leucovorine</a:t>
            </a:r>
            <a:endParaRPr lang="fr-FR" altLang="zh-CN" sz="1600" dirty="0">
              <a:solidFill>
                <a:srgbClr val="4D4D4D"/>
              </a:solidFill>
              <a:latin typeface="Arial"/>
              <a:ea typeface="SimSun" pitchFamily="2" charset="-122"/>
              <a:cs typeface="Arial"/>
            </a:endParaRPr>
          </a:p>
        </p:txBody>
      </p:sp>
      <p:sp>
        <p:nvSpPr>
          <p:cNvPr id="10" name="Content Placeholder 26"/>
          <p:cNvSpPr txBox="1">
            <a:spLocks/>
          </p:cNvSpPr>
          <p:nvPr/>
        </p:nvSpPr>
        <p:spPr bwMode="auto">
          <a:xfrm>
            <a:off x="5127925" y="3090732"/>
            <a:ext cx="3260499" cy="892175"/>
          </a:xfrm>
          <a:prstGeom prst="rect">
            <a:avLst/>
          </a:prstGeom>
          <a:noFill/>
          <a:ln w="9525">
            <a:noFill/>
            <a:miter lim="800000"/>
            <a:headEnd/>
            <a:tailEnd/>
          </a:ln>
        </p:spPr>
        <p:txBody>
          <a:bodyPr/>
          <a:lstStyle/>
          <a:p>
            <a:pPr marL="190500" indent="-190500" fontAlgn="auto">
              <a:spcBef>
                <a:spcPts val="0"/>
              </a:spcBef>
              <a:spcAft>
                <a:spcPts val="400"/>
              </a:spcAft>
              <a:defRPr/>
            </a:pPr>
            <a:r>
              <a:rPr lang="fr-FR" sz="1600" b="1" dirty="0" smtClean="0">
                <a:solidFill>
                  <a:srgbClr val="043882"/>
                </a:solidFill>
                <a:latin typeface="Arial"/>
                <a:cs typeface="Arial"/>
              </a:rPr>
              <a:t>Stratification</a:t>
            </a:r>
          </a:p>
          <a:p>
            <a:pPr marL="203200" indent="-203200" fontAlgn="auto">
              <a:spcBef>
                <a:spcPts val="0"/>
              </a:spcBef>
              <a:spcAft>
                <a:spcPts val="400"/>
              </a:spcAft>
              <a:buFont typeface="Arial" pitchFamily="34" charset="0"/>
              <a:buChar char="•"/>
              <a:defRPr/>
            </a:pPr>
            <a:r>
              <a:rPr lang="fr-FR" sz="1600" dirty="0" smtClean="0">
                <a:solidFill>
                  <a:srgbClr val="4D4D4D"/>
                </a:solidFill>
                <a:latin typeface="Arial"/>
                <a:cs typeface="Arial"/>
              </a:rPr>
              <a:t>Ordre chronologique de l’examen des tissus</a:t>
            </a:r>
            <a:endParaRPr lang="fr-FR" sz="16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2921737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noFill/>
        </p:spPr>
        <p:txBody>
          <a:bodyPr/>
          <a:lstStyle/>
          <a:p>
            <a:pPr lvl="0">
              <a:buClr>
                <a:srgbClr val="043882"/>
              </a:buClr>
            </a:pPr>
            <a:r>
              <a:rPr lang="fr-FR" dirty="0" err="1" smtClean="0"/>
              <a:t>Evts</a:t>
            </a:r>
            <a:r>
              <a:rPr lang="fr-FR" dirty="0" smtClean="0"/>
              <a:t>: évènements; ND: non disponible.</a:t>
            </a:r>
            <a:endParaRPr lang="fr-FR"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fr-FR" b="1" smtClean="0"/>
              <a:t>Résultats</a:t>
            </a:r>
          </a:p>
          <a:p>
            <a:endParaRPr lang="fr-FR" smtClean="0"/>
          </a:p>
        </p:txBody>
      </p:sp>
      <p:sp>
        <p:nvSpPr>
          <p:cNvPr id="7" name="Rectangle 2"/>
          <p:cNvSpPr>
            <a:spLocks noGrp="1" noChangeArrowheads="1"/>
          </p:cNvSpPr>
          <p:nvPr>
            <p:ph type="title"/>
          </p:nvPr>
        </p:nvSpPr>
        <p:spPr>
          <a:xfrm>
            <a:off x="365124" y="179614"/>
            <a:ext cx="8238945" cy="807720"/>
          </a:xfrm>
        </p:spPr>
        <p:txBody>
          <a:bodyPr/>
          <a:lstStyle/>
          <a:p>
            <a:r>
              <a:rPr lang="fr-FR" dirty="0" smtClean="0"/>
              <a:t>3510: Résultats cliniques et bénéfices de l’</a:t>
            </a:r>
            <a:r>
              <a:rPr lang="fr-FR" dirty="0" err="1" smtClean="0"/>
              <a:t>oxaliplatine</a:t>
            </a:r>
            <a:r>
              <a:rPr lang="fr-FR" dirty="0" smtClean="0"/>
              <a:t> dans le cancer du colon selon les sous-types moléculaires: résultats de l’étude NRG </a:t>
            </a:r>
            <a:r>
              <a:rPr lang="fr-FR" dirty="0" err="1" smtClean="0"/>
              <a:t>Oncology</a:t>
            </a:r>
            <a:r>
              <a:rPr lang="fr-FR" dirty="0" smtClean="0"/>
              <a:t>/NSABP C-07 – </a:t>
            </a:r>
            <a:r>
              <a:rPr lang="fr-FR" dirty="0" err="1" smtClean="0"/>
              <a:t>Pogue-Geile</a:t>
            </a:r>
            <a:r>
              <a:rPr lang="fr-FR" dirty="0" smtClean="0"/>
              <a:t> KL, et al</a:t>
            </a:r>
            <a:endParaRPr lang="fr-FR" dirty="0"/>
          </a:p>
        </p:txBody>
      </p:sp>
      <p:sp>
        <p:nvSpPr>
          <p:cNvPr id="9" name="Text Placeholder 14"/>
          <p:cNvSpPr>
            <a:spLocks noGrp="1"/>
          </p:cNvSpPr>
          <p:nvPr>
            <p:ph type="body" sz="quarter" idx="11"/>
          </p:nvPr>
        </p:nvSpPr>
        <p:spPr>
          <a:xfrm>
            <a:off x="4648200" y="6096000"/>
            <a:ext cx="4130675" cy="487363"/>
          </a:xfrm>
        </p:spPr>
        <p:txBody>
          <a:bodyPr/>
          <a:lstStyle/>
          <a:p>
            <a:r>
              <a:rPr lang="fr-FR" smtClean="0"/>
              <a:t>Kay et al. J Clin Oncol 2016; 34 (suppl): abstr 3510</a:t>
            </a:r>
            <a:endParaRPr lang="fr-FR"/>
          </a:p>
        </p:txBody>
      </p:sp>
      <p:grpSp>
        <p:nvGrpSpPr>
          <p:cNvPr id="12" name="Group 11"/>
          <p:cNvGrpSpPr/>
          <p:nvPr/>
        </p:nvGrpSpPr>
        <p:grpSpPr>
          <a:xfrm>
            <a:off x="829168" y="2532862"/>
            <a:ext cx="2128446" cy="677018"/>
            <a:chOff x="829168" y="2434432"/>
            <a:chExt cx="2128446" cy="677018"/>
          </a:xfrm>
        </p:grpSpPr>
        <p:sp>
          <p:nvSpPr>
            <p:cNvPr id="13" name="Line 55"/>
            <p:cNvSpPr>
              <a:spLocks noChangeShapeType="1"/>
            </p:cNvSpPr>
            <p:nvPr/>
          </p:nvSpPr>
          <p:spPr bwMode="auto">
            <a:xfrm>
              <a:off x="953261" y="2531822"/>
              <a:ext cx="0" cy="518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 name="Freeform 53"/>
            <p:cNvSpPr>
              <a:spLocks/>
            </p:cNvSpPr>
            <p:nvPr/>
          </p:nvSpPr>
          <p:spPr bwMode="auto">
            <a:xfrm>
              <a:off x="829168" y="2434432"/>
              <a:ext cx="2128446" cy="623611"/>
            </a:xfrm>
            <a:custGeom>
              <a:avLst/>
              <a:gdLst>
                <a:gd name="T0" fmla="*/ 988 w 1355"/>
                <a:gd name="T1" fmla="*/ 397 h 397"/>
                <a:gd name="T2" fmla="*/ 807 w 1355"/>
                <a:gd name="T3" fmla="*/ 385 h 397"/>
                <a:gd name="T4" fmla="*/ 705 w 1355"/>
                <a:gd name="T5" fmla="*/ 381 h 397"/>
                <a:gd name="T6" fmla="*/ 590 w 1355"/>
                <a:gd name="T7" fmla="*/ 371 h 397"/>
                <a:gd name="T8" fmla="*/ 574 w 1355"/>
                <a:gd name="T9" fmla="*/ 367 h 397"/>
                <a:gd name="T10" fmla="*/ 535 w 1355"/>
                <a:gd name="T11" fmla="*/ 357 h 397"/>
                <a:gd name="T12" fmla="*/ 517 w 1355"/>
                <a:gd name="T13" fmla="*/ 351 h 397"/>
                <a:gd name="T14" fmla="*/ 495 w 1355"/>
                <a:gd name="T15" fmla="*/ 342 h 397"/>
                <a:gd name="T16" fmla="*/ 487 w 1355"/>
                <a:gd name="T17" fmla="*/ 334 h 397"/>
                <a:gd name="T18" fmla="*/ 469 w 1355"/>
                <a:gd name="T19" fmla="*/ 326 h 397"/>
                <a:gd name="T20" fmla="*/ 447 w 1355"/>
                <a:gd name="T21" fmla="*/ 318 h 397"/>
                <a:gd name="T22" fmla="*/ 395 w 1355"/>
                <a:gd name="T23" fmla="*/ 314 h 397"/>
                <a:gd name="T24" fmla="*/ 372 w 1355"/>
                <a:gd name="T25" fmla="*/ 304 h 397"/>
                <a:gd name="T26" fmla="*/ 350 w 1355"/>
                <a:gd name="T27" fmla="*/ 288 h 397"/>
                <a:gd name="T28" fmla="*/ 334 w 1355"/>
                <a:gd name="T29" fmla="*/ 282 h 397"/>
                <a:gd name="T30" fmla="*/ 324 w 1355"/>
                <a:gd name="T31" fmla="*/ 274 h 397"/>
                <a:gd name="T32" fmla="*/ 316 w 1355"/>
                <a:gd name="T33" fmla="*/ 260 h 397"/>
                <a:gd name="T34" fmla="*/ 211 w 1355"/>
                <a:gd name="T35" fmla="*/ 256 h 397"/>
                <a:gd name="T36" fmla="*/ 209 w 1355"/>
                <a:gd name="T37" fmla="*/ 238 h 397"/>
                <a:gd name="T38" fmla="*/ 185 w 1355"/>
                <a:gd name="T39" fmla="*/ 232 h 397"/>
                <a:gd name="T40" fmla="*/ 181 w 1355"/>
                <a:gd name="T41" fmla="*/ 220 h 397"/>
                <a:gd name="T42" fmla="*/ 173 w 1355"/>
                <a:gd name="T43" fmla="*/ 214 h 397"/>
                <a:gd name="T44" fmla="*/ 165 w 1355"/>
                <a:gd name="T45" fmla="*/ 208 h 397"/>
                <a:gd name="T46" fmla="*/ 153 w 1355"/>
                <a:gd name="T47" fmla="*/ 187 h 397"/>
                <a:gd name="T48" fmla="*/ 145 w 1355"/>
                <a:gd name="T49" fmla="*/ 181 h 397"/>
                <a:gd name="T50" fmla="*/ 137 w 1355"/>
                <a:gd name="T51" fmla="*/ 175 h 397"/>
                <a:gd name="T52" fmla="*/ 131 w 1355"/>
                <a:gd name="T53" fmla="*/ 165 h 397"/>
                <a:gd name="T54" fmla="*/ 127 w 1355"/>
                <a:gd name="T55" fmla="*/ 159 h 397"/>
                <a:gd name="T56" fmla="*/ 121 w 1355"/>
                <a:gd name="T57" fmla="*/ 151 h 397"/>
                <a:gd name="T58" fmla="*/ 115 w 1355"/>
                <a:gd name="T59" fmla="*/ 145 h 397"/>
                <a:gd name="T60" fmla="*/ 101 w 1355"/>
                <a:gd name="T61" fmla="*/ 133 h 397"/>
                <a:gd name="T62" fmla="*/ 89 w 1355"/>
                <a:gd name="T63" fmla="*/ 77 h 397"/>
                <a:gd name="T64" fmla="*/ 76 w 1355"/>
                <a:gd name="T65" fmla="*/ 62 h 397"/>
                <a:gd name="T66" fmla="*/ 72 w 1355"/>
                <a:gd name="T67" fmla="*/ 46 h 397"/>
                <a:gd name="T68" fmla="*/ 68 w 1355"/>
                <a:gd name="T69" fmla="*/ 28 h 397"/>
                <a:gd name="T70" fmla="*/ 30 w 1355"/>
                <a:gd name="T71" fmla="*/ 12 h 397"/>
                <a:gd name="T72" fmla="*/ 0 w 1355"/>
                <a:gd name="T7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5" h="397">
                  <a:moveTo>
                    <a:pt x="1355" y="397"/>
                  </a:moveTo>
                  <a:lnTo>
                    <a:pt x="988" y="397"/>
                  </a:lnTo>
                  <a:lnTo>
                    <a:pt x="988" y="385"/>
                  </a:lnTo>
                  <a:lnTo>
                    <a:pt x="807" y="385"/>
                  </a:lnTo>
                  <a:lnTo>
                    <a:pt x="807" y="381"/>
                  </a:lnTo>
                  <a:lnTo>
                    <a:pt x="705" y="381"/>
                  </a:lnTo>
                  <a:lnTo>
                    <a:pt x="705" y="371"/>
                  </a:lnTo>
                  <a:lnTo>
                    <a:pt x="590" y="371"/>
                  </a:lnTo>
                  <a:lnTo>
                    <a:pt x="590" y="367"/>
                  </a:lnTo>
                  <a:lnTo>
                    <a:pt x="574" y="367"/>
                  </a:lnTo>
                  <a:lnTo>
                    <a:pt x="574" y="357"/>
                  </a:lnTo>
                  <a:lnTo>
                    <a:pt x="535" y="357"/>
                  </a:lnTo>
                  <a:lnTo>
                    <a:pt x="535" y="351"/>
                  </a:lnTo>
                  <a:lnTo>
                    <a:pt x="517" y="351"/>
                  </a:lnTo>
                  <a:lnTo>
                    <a:pt x="517" y="342"/>
                  </a:lnTo>
                  <a:lnTo>
                    <a:pt x="495" y="342"/>
                  </a:lnTo>
                  <a:lnTo>
                    <a:pt x="495" y="334"/>
                  </a:lnTo>
                  <a:lnTo>
                    <a:pt x="487" y="334"/>
                  </a:lnTo>
                  <a:lnTo>
                    <a:pt x="487" y="326"/>
                  </a:lnTo>
                  <a:lnTo>
                    <a:pt x="469" y="326"/>
                  </a:lnTo>
                  <a:lnTo>
                    <a:pt x="469" y="318"/>
                  </a:lnTo>
                  <a:lnTo>
                    <a:pt x="447" y="318"/>
                  </a:lnTo>
                  <a:lnTo>
                    <a:pt x="447" y="314"/>
                  </a:lnTo>
                  <a:lnTo>
                    <a:pt x="395" y="314"/>
                  </a:lnTo>
                  <a:lnTo>
                    <a:pt x="395" y="304"/>
                  </a:lnTo>
                  <a:lnTo>
                    <a:pt x="372" y="304"/>
                  </a:lnTo>
                  <a:lnTo>
                    <a:pt x="372" y="288"/>
                  </a:lnTo>
                  <a:lnTo>
                    <a:pt x="350" y="288"/>
                  </a:lnTo>
                  <a:lnTo>
                    <a:pt x="350" y="282"/>
                  </a:lnTo>
                  <a:lnTo>
                    <a:pt x="334" y="282"/>
                  </a:lnTo>
                  <a:lnTo>
                    <a:pt x="334" y="274"/>
                  </a:lnTo>
                  <a:lnTo>
                    <a:pt x="324" y="274"/>
                  </a:lnTo>
                  <a:lnTo>
                    <a:pt x="324" y="260"/>
                  </a:lnTo>
                  <a:lnTo>
                    <a:pt x="316" y="260"/>
                  </a:lnTo>
                  <a:lnTo>
                    <a:pt x="316" y="256"/>
                  </a:lnTo>
                  <a:lnTo>
                    <a:pt x="211" y="256"/>
                  </a:lnTo>
                  <a:lnTo>
                    <a:pt x="211" y="238"/>
                  </a:lnTo>
                  <a:lnTo>
                    <a:pt x="209" y="238"/>
                  </a:lnTo>
                  <a:lnTo>
                    <a:pt x="209" y="232"/>
                  </a:lnTo>
                  <a:lnTo>
                    <a:pt x="185" y="232"/>
                  </a:lnTo>
                  <a:lnTo>
                    <a:pt x="185" y="220"/>
                  </a:lnTo>
                  <a:lnTo>
                    <a:pt x="181" y="220"/>
                  </a:lnTo>
                  <a:lnTo>
                    <a:pt x="181" y="214"/>
                  </a:lnTo>
                  <a:lnTo>
                    <a:pt x="173" y="214"/>
                  </a:lnTo>
                  <a:lnTo>
                    <a:pt x="173" y="208"/>
                  </a:lnTo>
                  <a:lnTo>
                    <a:pt x="165" y="208"/>
                  </a:lnTo>
                  <a:lnTo>
                    <a:pt x="165" y="187"/>
                  </a:lnTo>
                  <a:lnTo>
                    <a:pt x="153" y="187"/>
                  </a:lnTo>
                  <a:lnTo>
                    <a:pt x="153" y="181"/>
                  </a:lnTo>
                  <a:lnTo>
                    <a:pt x="145" y="181"/>
                  </a:lnTo>
                  <a:lnTo>
                    <a:pt x="145" y="175"/>
                  </a:lnTo>
                  <a:lnTo>
                    <a:pt x="137" y="175"/>
                  </a:lnTo>
                  <a:lnTo>
                    <a:pt x="137" y="165"/>
                  </a:lnTo>
                  <a:lnTo>
                    <a:pt x="131" y="165"/>
                  </a:lnTo>
                  <a:lnTo>
                    <a:pt x="131" y="159"/>
                  </a:lnTo>
                  <a:lnTo>
                    <a:pt x="127" y="159"/>
                  </a:lnTo>
                  <a:lnTo>
                    <a:pt x="127" y="151"/>
                  </a:lnTo>
                  <a:lnTo>
                    <a:pt x="121" y="151"/>
                  </a:lnTo>
                  <a:lnTo>
                    <a:pt x="121" y="145"/>
                  </a:lnTo>
                  <a:lnTo>
                    <a:pt x="115" y="145"/>
                  </a:lnTo>
                  <a:lnTo>
                    <a:pt x="115" y="133"/>
                  </a:lnTo>
                  <a:lnTo>
                    <a:pt x="101" y="133"/>
                  </a:lnTo>
                  <a:lnTo>
                    <a:pt x="101" y="77"/>
                  </a:lnTo>
                  <a:lnTo>
                    <a:pt x="89" y="77"/>
                  </a:lnTo>
                  <a:lnTo>
                    <a:pt x="89" y="62"/>
                  </a:lnTo>
                  <a:lnTo>
                    <a:pt x="76" y="62"/>
                  </a:lnTo>
                  <a:lnTo>
                    <a:pt x="76" y="46"/>
                  </a:lnTo>
                  <a:lnTo>
                    <a:pt x="72" y="46"/>
                  </a:lnTo>
                  <a:lnTo>
                    <a:pt x="72" y="28"/>
                  </a:lnTo>
                  <a:lnTo>
                    <a:pt x="68" y="28"/>
                  </a:lnTo>
                  <a:lnTo>
                    <a:pt x="68" y="12"/>
                  </a:lnTo>
                  <a:lnTo>
                    <a:pt x="30" y="12"/>
                  </a:lnTo>
                  <a:lnTo>
                    <a:pt x="30"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 name="Line 54"/>
            <p:cNvSpPr>
              <a:spLocks noChangeShapeType="1"/>
            </p:cNvSpPr>
            <p:nvPr/>
          </p:nvSpPr>
          <p:spPr bwMode="auto">
            <a:xfrm>
              <a:off x="876292" y="2456423"/>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 name="Line 56"/>
            <p:cNvSpPr>
              <a:spLocks noChangeShapeType="1"/>
            </p:cNvSpPr>
            <p:nvPr/>
          </p:nvSpPr>
          <p:spPr bwMode="auto">
            <a:xfrm>
              <a:off x="1212445" y="2836559"/>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 name="Line 57"/>
            <p:cNvSpPr>
              <a:spLocks noChangeShapeType="1"/>
            </p:cNvSpPr>
            <p:nvPr/>
          </p:nvSpPr>
          <p:spPr bwMode="auto">
            <a:xfrm>
              <a:off x="1253286" y="2836559"/>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 name="Line 58"/>
            <p:cNvSpPr>
              <a:spLocks noChangeShapeType="1"/>
            </p:cNvSpPr>
            <p:nvPr/>
          </p:nvSpPr>
          <p:spPr bwMode="auto">
            <a:xfrm>
              <a:off x="1385234" y="2889966"/>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 name="Line 59"/>
            <p:cNvSpPr>
              <a:spLocks noChangeShapeType="1"/>
            </p:cNvSpPr>
            <p:nvPr/>
          </p:nvSpPr>
          <p:spPr bwMode="auto">
            <a:xfrm>
              <a:off x="1562735" y="2930807"/>
              <a:ext cx="0" cy="54978"/>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 name="Line 60"/>
            <p:cNvSpPr>
              <a:spLocks noChangeShapeType="1"/>
            </p:cNvSpPr>
            <p:nvPr/>
          </p:nvSpPr>
          <p:spPr bwMode="auto">
            <a:xfrm>
              <a:off x="1594151" y="2952798"/>
              <a:ext cx="0" cy="518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 name="Line 61"/>
            <p:cNvSpPr>
              <a:spLocks noChangeShapeType="1"/>
            </p:cNvSpPr>
            <p:nvPr/>
          </p:nvSpPr>
          <p:spPr bwMode="auto">
            <a:xfrm>
              <a:off x="1724528" y="2995210"/>
              <a:ext cx="0" cy="5340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 name="Line 62"/>
            <p:cNvSpPr>
              <a:spLocks noChangeShapeType="1"/>
            </p:cNvSpPr>
            <p:nvPr/>
          </p:nvSpPr>
          <p:spPr bwMode="auto">
            <a:xfrm>
              <a:off x="1815635"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 name="Line 63"/>
            <p:cNvSpPr>
              <a:spLocks noChangeShapeType="1"/>
            </p:cNvSpPr>
            <p:nvPr/>
          </p:nvSpPr>
          <p:spPr bwMode="auto">
            <a:xfrm>
              <a:off x="1881609"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 name="Line 64"/>
            <p:cNvSpPr>
              <a:spLocks noChangeShapeType="1"/>
            </p:cNvSpPr>
            <p:nvPr/>
          </p:nvSpPr>
          <p:spPr bwMode="auto">
            <a:xfrm>
              <a:off x="2180063"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 name="Line 65"/>
            <p:cNvSpPr>
              <a:spLocks noChangeShapeType="1"/>
            </p:cNvSpPr>
            <p:nvPr/>
          </p:nvSpPr>
          <p:spPr bwMode="auto">
            <a:xfrm>
              <a:off x="2217762"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 name="Line 66"/>
            <p:cNvSpPr>
              <a:spLocks noChangeShapeType="1"/>
            </p:cNvSpPr>
            <p:nvPr/>
          </p:nvSpPr>
          <p:spPr bwMode="auto">
            <a:xfrm>
              <a:off x="2264887"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 name="Line 67"/>
            <p:cNvSpPr>
              <a:spLocks noChangeShapeType="1"/>
            </p:cNvSpPr>
            <p:nvPr/>
          </p:nvSpPr>
          <p:spPr bwMode="auto">
            <a:xfrm>
              <a:off x="2334002" y="3042335"/>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 name="Line 68"/>
            <p:cNvSpPr>
              <a:spLocks noChangeShapeType="1"/>
            </p:cNvSpPr>
            <p:nvPr/>
          </p:nvSpPr>
          <p:spPr bwMode="auto">
            <a:xfrm>
              <a:off x="240154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 name="Line 69"/>
            <p:cNvSpPr>
              <a:spLocks noChangeShapeType="1"/>
            </p:cNvSpPr>
            <p:nvPr/>
          </p:nvSpPr>
          <p:spPr bwMode="auto">
            <a:xfrm>
              <a:off x="245495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 name="Line 70"/>
            <p:cNvSpPr>
              <a:spLocks noChangeShapeType="1"/>
            </p:cNvSpPr>
            <p:nvPr/>
          </p:nvSpPr>
          <p:spPr bwMode="auto">
            <a:xfrm>
              <a:off x="2489512"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 name="Line 71"/>
            <p:cNvSpPr>
              <a:spLocks noChangeShapeType="1"/>
            </p:cNvSpPr>
            <p:nvPr/>
          </p:nvSpPr>
          <p:spPr bwMode="auto">
            <a:xfrm>
              <a:off x="251150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 name="Line 72"/>
            <p:cNvSpPr>
              <a:spLocks noChangeShapeType="1"/>
            </p:cNvSpPr>
            <p:nvPr/>
          </p:nvSpPr>
          <p:spPr bwMode="auto">
            <a:xfrm>
              <a:off x="254920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 name="Line 73"/>
            <p:cNvSpPr>
              <a:spLocks noChangeShapeType="1"/>
            </p:cNvSpPr>
            <p:nvPr/>
          </p:nvSpPr>
          <p:spPr bwMode="auto">
            <a:xfrm>
              <a:off x="2583761"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 name="Line 74"/>
            <p:cNvSpPr>
              <a:spLocks noChangeShapeType="1"/>
            </p:cNvSpPr>
            <p:nvPr/>
          </p:nvSpPr>
          <p:spPr bwMode="auto">
            <a:xfrm>
              <a:off x="2612035"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 name="Line 75"/>
            <p:cNvSpPr>
              <a:spLocks noChangeShapeType="1"/>
            </p:cNvSpPr>
            <p:nvPr/>
          </p:nvSpPr>
          <p:spPr bwMode="auto">
            <a:xfrm>
              <a:off x="271727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 name="Line 76"/>
            <p:cNvSpPr>
              <a:spLocks noChangeShapeType="1"/>
            </p:cNvSpPr>
            <p:nvPr/>
          </p:nvSpPr>
          <p:spPr bwMode="auto">
            <a:xfrm>
              <a:off x="273612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 name="Line 77"/>
            <p:cNvSpPr>
              <a:spLocks noChangeShapeType="1"/>
            </p:cNvSpPr>
            <p:nvPr/>
          </p:nvSpPr>
          <p:spPr bwMode="auto">
            <a:xfrm>
              <a:off x="269843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 name="Line 78"/>
            <p:cNvSpPr>
              <a:spLocks noChangeShapeType="1"/>
            </p:cNvSpPr>
            <p:nvPr/>
          </p:nvSpPr>
          <p:spPr bwMode="auto">
            <a:xfrm>
              <a:off x="275812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 name="Line 79"/>
            <p:cNvSpPr>
              <a:spLocks noChangeShapeType="1"/>
            </p:cNvSpPr>
            <p:nvPr/>
          </p:nvSpPr>
          <p:spPr bwMode="auto">
            <a:xfrm>
              <a:off x="280210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 name="Line 80"/>
            <p:cNvSpPr>
              <a:spLocks noChangeShapeType="1"/>
            </p:cNvSpPr>
            <p:nvPr/>
          </p:nvSpPr>
          <p:spPr bwMode="auto">
            <a:xfrm>
              <a:off x="280838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 name="Line 81"/>
            <p:cNvSpPr>
              <a:spLocks noChangeShapeType="1"/>
            </p:cNvSpPr>
            <p:nvPr/>
          </p:nvSpPr>
          <p:spPr bwMode="auto">
            <a:xfrm>
              <a:off x="2783253"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 name="Line 82"/>
            <p:cNvSpPr>
              <a:spLocks noChangeShapeType="1"/>
            </p:cNvSpPr>
            <p:nvPr/>
          </p:nvSpPr>
          <p:spPr bwMode="auto">
            <a:xfrm>
              <a:off x="2833519"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 name="Line 83"/>
            <p:cNvSpPr>
              <a:spLocks noChangeShapeType="1"/>
            </p:cNvSpPr>
            <p:nvPr/>
          </p:nvSpPr>
          <p:spPr bwMode="auto">
            <a:xfrm>
              <a:off x="284608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 name="Line 84"/>
            <p:cNvSpPr>
              <a:spLocks noChangeShapeType="1"/>
            </p:cNvSpPr>
            <p:nvPr/>
          </p:nvSpPr>
          <p:spPr bwMode="auto">
            <a:xfrm>
              <a:off x="286807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 name="Line 85"/>
            <p:cNvSpPr>
              <a:spLocks noChangeShapeType="1"/>
            </p:cNvSpPr>
            <p:nvPr/>
          </p:nvSpPr>
          <p:spPr bwMode="auto">
            <a:xfrm>
              <a:off x="2885356"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 name="Line 86"/>
            <p:cNvSpPr>
              <a:spLocks noChangeShapeType="1"/>
            </p:cNvSpPr>
            <p:nvPr/>
          </p:nvSpPr>
          <p:spPr bwMode="auto">
            <a:xfrm>
              <a:off x="2901064"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 name="Line 87"/>
            <p:cNvSpPr>
              <a:spLocks noChangeShapeType="1"/>
            </p:cNvSpPr>
            <p:nvPr/>
          </p:nvSpPr>
          <p:spPr bwMode="auto">
            <a:xfrm>
              <a:off x="2916772"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 name="Line 88"/>
            <p:cNvSpPr>
              <a:spLocks noChangeShapeType="1"/>
            </p:cNvSpPr>
            <p:nvPr/>
          </p:nvSpPr>
          <p:spPr bwMode="auto">
            <a:xfrm>
              <a:off x="2926197"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 name="Line 89"/>
            <p:cNvSpPr>
              <a:spLocks noChangeShapeType="1"/>
            </p:cNvSpPr>
            <p:nvPr/>
          </p:nvSpPr>
          <p:spPr bwMode="auto">
            <a:xfrm>
              <a:off x="2951330" y="3061184"/>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 name="Line 90"/>
            <p:cNvSpPr>
              <a:spLocks noChangeShapeType="1"/>
            </p:cNvSpPr>
            <p:nvPr/>
          </p:nvSpPr>
          <p:spPr bwMode="auto">
            <a:xfrm>
              <a:off x="1909884" y="3020343"/>
              <a:ext cx="0" cy="5026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53" name="TextBox 52"/>
          <p:cNvSpPr txBox="1"/>
          <p:nvPr/>
        </p:nvSpPr>
        <p:spPr>
          <a:xfrm>
            <a:off x="620055" y="1700403"/>
            <a:ext cx="8280920" cy="338554"/>
          </a:xfrm>
          <a:prstGeom prst="rect">
            <a:avLst/>
          </a:prstGeom>
          <a:noFill/>
        </p:spPr>
        <p:txBody>
          <a:bodyPr wrap="square" rtlCol="0">
            <a:spAutoFit/>
          </a:bodyPr>
          <a:lstStyle/>
          <a:p>
            <a:pPr algn="ctr" fontAlgn="auto">
              <a:spcBef>
                <a:spcPts val="0"/>
              </a:spcBef>
              <a:spcAft>
                <a:spcPts val="0"/>
              </a:spcAft>
            </a:pPr>
            <a:r>
              <a:rPr lang="fr-FR" sz="1600" b="1" dirty="0" smtClean="0">
                <a:solidFill>
                  <a:srgbClr val="4D4D4D"/>
                </a:solidFill>
                <a:latin typeface="Arial"/>
                <a:cs typeface="Arial"/>
              </a:rPr>
              <a:t>SSR (CRC stade III)</a:t>
            </a:r>
            <a:endParaRPr lang="fr-FR" sz="1600" b="1" dirty="0">
              <a:solidFill>
                <a:srgbClr val="4D4D4D"/>
              </a:solidFill>
              <a:latin typeface="Arial"/>
              <a:cs typeface="Arial"/>
            </a:endParaRPr>
          </a:p>
        </p:txBody>
      </p:sp>
      <p:graphicFrame>
        <p:nvGraphicFramePr>
          <p:cNvPr id="54" name="Table 53"/>
          <p:cNvGraphicFramePr>
            <a:graphicFrameLocks noGrp="1"/>
          </p:cNvGraphicFramePr>
          <p:nvPr>
            <p:extLst>
              <p:ext uri="{D42A27DB-BD31-4B8C-83A1-F6EECF244321}">
                <p14:modId xmlns:p14="http://schemas.microsoft.com/office/powerpoint/2010/main" val="4274669429"/>
              </p:ext>
            </p:extLst>
          </p:nvPr>
        </p:nvGraphicFramePr>
        <p:xfrm>
          <a:off x="1289753" y="4076577"/>
          <a:ext cx="1917386" cy="1060920"/>
        </p:xfrm>
        <a:graphic>
          <a:graphicData uri="http://schemas.openxmlformats.org/drawingml/2006/table">
            <a:tbl>
              <a:tblPr>
                <a:tableStyleId>{9D7B26C5-4107-4FEC-AEDC-1716B250A1EF}</a:tableStyleId>
              </a:tblPr>
              <a:tblGrid>
                <a:gridCol w="1131591">
                  <a:extLst>
                    <a:ext uri="{9D8B030D-6E8A-4147-A177-3AD203B41FA5}">
                      <a16:colId xmlns:a16="http://schemas.microsoft.com/office/drawing/2014/main" xmlns="" val="2626598173"/>
                    </a:ext>
                  </a:extLst>
                </a:gridCol>
                <a:gridCol w="374623">
                  <a:extLst>
                    <a:ext uri="{9D8B030D-6E8A-4147-A177-3AD203B41FA5}">
                      <a16:colId xmlns:a16="http://schemas.microsoft.com/office/drawing/2014/main" xmlns="" val="3004182897"/>
                    </a:ext>
                  </a:extLst>
                </a:gridCol>
                <a:gridCol w="411172">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err="1" smtClean="0"/>
                        <a:t>Evts</a:t>
                      </a:r>
                      <a:endParaRPr lang="en-GB" sz="900" dirty="0"/>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en-GB" sz="900" dirty="0" err="1" smtClean="0"/>
                        <a:t>Inflammatoire</a:t>
                      </a:r>
                      <a:endParaRPr lang="en-GB" sz="900" dirty="0"/>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239</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54</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en-GB" sz="900" dirty="0" smtClean="0"/>
                        <a:t>Type </a:t>
                      </a:r>
                      <a:r>
                        <a:rPr lang="en-GB" sz="900" dirty="0" err="1" smtClean="0"/>
                        <a:t>entérocyte</a:t>
                      </a:r>
                      <a:endParaRPr lang="en-GB" sz="900" dirty="0"/>
                    </a:p>
                  </a:txBody>
                  <a:tcPr marL="36000" marR="36000" marT="7200" marB="7200"/>
                </a:tc>
                <a:tc>
                  <a:txBody>
                    <a:bodyPr/>
                    <a:lstStyle/>
                    <a:p>
                      <a:pPr algn="ctr"/>
                      <a:r>
                        <a:rPr lang="en-GB" sz="900" dirty="0"/>
                        <a:t>135</a:t>
                      </a:r>
                    </a:p>
                  </a:txBody>
                  <a:tcPr marL="36000" marR="36000" marT="7200" marB="7200"/>
                </a:tc>
                <a:tc>
                  <a:txBody>
                    <a:bodyPr/>
                    <a:lstStyle/>
                    <a:p>
                      <a:pPr algn="ctr"/>
                      <a:r>
                        <a:rPr lang="en-GB" sz="900" dirty="0"/>
                        <a:t>50</a:t>
                      </a:r>
                    </a:p>
                  </a:txBody>
                  <a:tcPr marL="36000" marR="36000" marT="7200" marB="7200"/>
                </a:tc>
                <a:extLst>
                  <a:ext uri="{0D108BD9-81ED-4DB2-BD59-A6C34878D82A}">
                    <a16:rowId xmlns:a16="http://schemas.microsoft.com/office/drawing/2014/main" xmlns="" val="3857485450"/>
                  </a:ext>
                </a:extLst>
              </a:tr>
              <a:tr h="0">
                <a:tc>
                  <a:txBody>
                    <a:bodyPr/>
                    <a:lstStyle/>
                    <a:p>
                      <a:r>
                        <a:rPr lang="en-GB" sz="900" dirty="0" smtClean="0"/>
                        <a:t>Cellules en </a:t>
                      </a:r>
                      <a:r>
                        <a:rPr lang="en-GB" sz="900" dirty="0" err="1" smtClean="0"/>
                        <a:t>gobelet</a:t>
                      </a:r>
                      <a:endParaRPr lang="en-GB" sz="900" dirty="0"/>
                    </a:p>
                  </a:txBody>
                  <a:tcPr marL="36000" marR="36000" marT="7200" marB="7200"/>
                </a:tc>
                <a:tc>
                  <a:txBody>
                    <a:bodyPr/>
                    <a:lstStyle/>
                    <a:p>
                      <a:pPr algn="ctr"/>
                      <a:r>
                        <a:rPr lang="en-GB" sz="900" dirty="0"/>
                        <a:t>103</a:t>
                      </a:r>
                    </a:p>
                  </a:txBody>
                  <a:tcPr marL="36000" marR="36000" marT="7200" marB="7200"/>
                </a:tc>
                <a:tc>
                  <a:txBody>
                    <a:bodyPr/>
                    <a:lstStyle/>
                    <a:p>
                      <a:pPr algn="ctr"/>
                      <a:r>
                        <a:rPr lang="en-GB" sz="900" dirty="0" smtClean="0"/>
                        <a:t>37</a:t>
                      </a:r>
                      <a:endParaRPr lang="en-GB" sz="900" dirty="0"/>
                    </a:p>
                  </a:txBody>
                  <a:tcPr marL="36000" marR="36000" marT="7200" marB="7200"/>
                </a:tc>
                <a:extLst>
                  <a:ext uri="{0D108BD9-81ED-4DB2-BD59-A6C34878D82A}">
                    <a16:rowId xmlns:a16="http://schemas.microsoft.com/office/drawing/2014/main" xmlns="" val="2809168423"/>
                  </a:ext>
                </a:extLst>
              </a:tr>
              <a:tr h="0">
                <a:tc>
                  <a:txBody>
                    <a:bodyPr/>
                    <a:lstStyle/>
                    <a:p>
                      <a:r>
                        <a:rPr lang="en-GB" sz="900" dirty="0"/>
                        <a:t>Stem-like</a:t>
                      </a:r>
                    </a:p>
                  </a:txBody>
                  <a:tcPr marL="36000" marR="36000" marT="7200" marB="7200"/>
                </a:tc>
                <a:tc>
                  <a:txBody>
                    <a:bodyPr/>
                    <a:lstStyle/>
                    <a:p>
                      <a:pPr algn="ctr"/>
                      <a:r>
                        <a:rPr lang="en-GB" sz="900" dirty="0"/>
                        <a:t>367</a:t>
                      </a:r>
                    </a:p>
                  </a:txBody>
                  <a:tcPr marL="36000" marR="36000" marT="7200" marB="7200"/>
                </a:tc>
                <a:tc>
                  <a:txBody>
                    <a:bodyPr/>
                    <a:lstStyle/>
                    <a:p>
                      <a:pPr algn="ctr"/>
                      <a:r>
                        <a:rPr lang="en-GB" sz="900" dirty="0"/>
                        <a:t>166</a:t>
                      </a:r>
                    </a:p>
                  </a:txBody>
                  <a:tcPr marL="36000" marR="36000" marT="7200" marB="7200"/>
                </a:tc>
                <a:extLst>
                  <a:ext uri="{0D108BD9-81ED-4DB2-BD59-A6C34878D82A}">
                    <a16:rowId xmlns:a16="http://schemas.microsoft.com/office/drawing/2014/main" xmlns="" val="3806093400"/>
                  </a:ext>
                </a:extLst>
              </a:tr>
              <a:tr h="0">
                <a:tc>
                  <a:txBody>
                    <a:bodyPr/>
                    <a:lstStyle/>
                    <a:p>
                      <a:r>
                        <a:rPr lang="en-GB" sz="900" dirty="0" smtClean="0"/>
                        <a:t>Transit</a:t>
                      </a:r>
                      <a:r>
                        <a:rPr lang="en-GB" sz="900" baseline="0" dirty="0" smtClean="0"/>
                        <a:t> amplifying</a:t>
                      </a:r>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307</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101</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0772559"/>
                  </a:ext>
                </a:extLst>
              </a:tr>
              <a:tr h="0">
                <a:tc>
                  <a:txBody>
                    <a:bodyPr/>
                    <a:lstStyle/>
                    <a:p>
                      <a:r>
                        <a:rPr lang="en-GB" sz="900" dirty="0"/>
                        <a:t>Total</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22783718"/>
                  </a:ext>
                </a:extLst>
              </a:tr>
            </a:tbl>
          </a:graphicData>
        </a:graphic>
      </p:graphicFrame>
      <p:cxnSp>
        <p:nvCxnSpPr>
          <p:cNvPr id="55" name="Straight Connector 54"/>
          <p:cNvCxnSpPr/>
          <p:nvPr/>
        </p:nvCxnSpPr>
        <p:spPr>
          <a:xfrm>
            <a:off x="1095098" y="4304851"/>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1095098" y="4452489"/>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095098" y="4602508"/>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1095098" y="4754908"/>
            <a:ext cx="176490" cy="0"/>
          </a:xfrm>
          <a:prstGeom prst="line">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1095098" y="4916833"/>
            <a:ext cx="176490"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60" name="Group 59"/>
          <p:cNvGrpSpPr/>
          <p:nvPr/>
        </p:nvGrpSpPr>
        <p:grpSpPr>
          <a:xfrm>
            <a:off x="800893" y="2532862"/>
            <a:ext cx="2156720" cy="955051"/>
            <a:chOff x="800893" y="2434432"/>
            <a:chExt cx="2156720" cy="955051"/>
          </a:xfrm>
        </p:grpSpPr>
        <p:sp>
          <p:nvSpPr>
            <p:cNvPr id="61" name="Freeform 91"/>
            <p:cNvSpPr>
              <a:spLocks/>
            </p:cNvSpPr>
            <p:nvPr/>
          </p:nvSpPr>
          <p:spPr bwMode="auto">
            <a:xfrm>
              <a:off x="800893" y="2434432"/>
              <a:ext cx="2156720" cy="904785"/>
            </a:xfrm>
            <a:custGeom>
              <a:avLst/>
              <a:gdLst>
                <a:gd name="T0" fmla="*/ 1327 w 1373"/>
                <a:gd name="T1" fmla="*/ 576 h 576"/>
                <a:gd name="T2" fmla="*/ 1266 w 1373"/>
                <a:gd name="T3" fmla="*/ 570 h 576"/>
                <a:gd name="T4" fmla="*/ 1262 w 1373"/>
                <a:gd name="T5" fmla="*/ 564 h 576"/>
                <a:gd name="T6" fmla="*/ 992 w 1373"/>
                <a:gd name="T7" fmla="*/ 556 h 576"/>
                <a:gd name="T8" fmla="*/ 960 w 1373"/>
                <a:gd name="T9" fmla="*/ 550 h 576"/>
                <a:gd name="T10" fmla="*/ 934 w 1373"/>
                <a:gd name="T11" fmla="*/ 542 h 576"/>
                <a:gd name="T12" fmla="*/ 886 w 1373"/>
                <a:gd name="T13" fmla="*/ 532 h 576"/>
                <a:gd name="T14" fmla="*/ 874 w 1373"/>
                <a:gd name="T15" fmla="*/ 528 h 576"/>
                <a:gd name="T16" fmla="*/ 733 w 1373"/>
                <a:gd name="T17" fmla="*/ 518 h 576"/>
                <a:gd name="T18" fmla="*/ 700 w 1373"/>
                <a:gd name="T19" fmla="*/ 512 h 576"/>
                <a:gd name="T20" fmla="*/ 676 w 1373"/>
                <a:gd name="T21" fmla="*/ 508 h 576"/>
                <a:gd name="T22" fmla="*/ 674 w 1373"/>
                <a:gd name="T23" fmla="*/ 502 h 576"/>
                <a:gd name="T24" fmla="*/ 658 w 1373"/>
                <a:gd name="T25" fmla="*/ 492 h 576"/>
                <a:gd name="T26" fmla="*/ 618 w 1373"/>
                <a:gd name="T27" fmla="*/ 488 h 576"/>
                <a:gd name="T28" fmla="*/ 572 w 1373"/>
                <a:gd name="T29" fmla="*/ 482 h 576"/>
                <a:gd name="T30" fmla="*/ 553 w 1373"/>
                <a:gd name="T31" fmla="*/ 473 h 576"/>
                <a:gd name="T32" fmla="*/ 533 w 1373"/>
                <a:gd name="T33" fmla="*/ 455 h 576"/>
                <a:gd name="T34" fmla="*/ 491 w 1373"/>
                <a:gd name="T35" fmla="*/ 449 h 576"/>
                <a:gd name="T36" fmla="*/ 437 w 1373"/>
                <a:gd name="T37" fmla="*/ 443 h 576"/>
                <a:gd name="T38" fmla="*/ 433 w 1373"/>
                <a:gd name="T39" fmla="*/ 437 h 576"/>
                <a:gd name="T40" fmla="*/ 425 w 1373"/>
                <a:gd name="T41" fmla="*/ 431 h 576"/>
                <a:gd name="T42" fmla="*/ 415 w 1373"/>
                <a:gd name="T43" fmla="*/ 427 h 576"/>
                <a:gd name="T44" fmla="*/ 376 w 1373"/>
                <a:gd name="T45" fmla="*/ 423 h 576"/>
                <a:gd name="T46" fmla="*/ 368 w 1373"/>
                <a:gd name="T47" fmla="*/ 419 h 576"/>
                <a:gd name="T48" fmla="*/ 364 w 1373"/>
                <a:gd name="T49" fmla="*/ 415 h 576"/>
                <a:gd name="T50" fmla="*/ 360 w 1373"/>
                <a:gd name="T51" fmla="*/ 413 h 576"/>
                <a:gd name="T52" fmla="*/ 338 w 1373"/>
                <a:gd name="T53" fmla="*/ 405 h 576"/>
                <a:gd name="T54" fmla="*/ 312 w 1373"/>
                <a:gd name="T55" fmla="*/ 391 h 576"/>
                <a:gd name="T56" fmla="*/ 310 w 1373"/>
                <a:gd name="T57" fmla="*/ 379 h 576"/>
                <a:gd name="T58" fmla="*/ 308 w 1373"/>
                <a:gd name="T59" fmla="*/ 371 h 576"/>
                <a:gd name="T60" fmla="*/ 298 w 1373"/>
                <a:gd name="T61" fmla="*/ 357 h 576"/>
                <a:gd name="T62" fmla="*/ 294 w 1373"/>
                <a:gd name="T63" fmla="*/ 345 h 576"/>
                <a:gd name="T64" fmla="*/ 290 w 1373"/>
                <a:gd name="T65" fmla="*/ 336 h 576"/>
                <a:gd name="T66" fmla="*/ 276 w 1373"/>
                <a:gd name="T67" fmla="*/ 334 h 576"/>
                <a:gd name="T68" fmla="*/ 272 w 1373"/>
                <a:gd name="T69" fmla="*/ 324 h 576"/>
                <a:gd name="T70" fmla="*/ 260 w 1373"/>
                <a:gd name="T71" fmla="*/ 312 h 576"/>
                <a:gd name="T72" fmla="*/ 233 w 1373"/>
                <a:gd name="T73" fmla="*/ 288 h 576"/>
                <a:gd name="T74" fmla="*/ 229 w 1373"/>
                <a:gd name="T75" fmla="*/ 252 h 576"/>
                <a:gd name="T76" fmla="*/ 225 w 1373"/>
                <a:gd name="T77" fmla="*/ 240 h 576"/>
                <a:gd name="T78" fmla="*/ 205 w 1373"/>
                <a:gd name="T79" fmla="*/ 230 h 576"/>
                <a:gd name="T80" fmla="*/ 201 w 1373"/>
                <a:gd name="T81" fmla="*/ 218 h 576"/>
                <a:gd name="T82" fmla="*/ 199 w 1373"/>
                <a:gd name="T83" fmla="*/ 210 h 576"/>
                <a:gd name="T84" fmla="*/ 195 w 1373"/>
                <a:gd name="T85" fmla="*/ 201 h 576"/>
                <a:gd name="T86" fmla="*/ 189 w 1373"/>
                <a:gd name="T87" fmla="*/ 193 h 576"/>
                <a:gd name="T88" fmla="*/ 185 w 1373"/>
                <a:gd name="T89" fmla="*/ 185 h 576"/>
                <a:gd name="T90" fmla="*/ 181 w 1373"/>
                <a:gd name="T91" fmla="*/ 169 h 576"/>
                <a:gd name="T92" fmla="*/ 175 w 1373"/>
                <a:gd name="T93" fmla="*/ 165 h 576"/>
                <a:gd name="T94" fmla="*/ 167 w 1373"/>
                <a:gd name="T95" fmla="*/ 159 h 576"/>
                <a:gd name="T96" fmla="*/ 161 w 1373"/>
                <a:gd name="T97" fmla="*/ 151 h 576"/>
                <a:gd name="T98" fmla="*/ 157 w 1373"/>
                <a:gd name="T99" fmla="*/ 143 h 576"/>
                <a:gd name="T100" fmla="*/ 153 w 1373"/>
                <a:gd name="T101" fmla="*/ 129 h 576"/>
                <a:gd name="T102" fmla="*/ 147 w 1373"/>
                <a:gd name="T103" fmla="*/ 121 h 576"/>
                <a:gd name="T104" fmla="*/ 143 w 1373"/>
                <a:gd name="T105" fmla="*/ 107 h 576"/>
                <a:gd name="T106" fmla="*/ 135 w 1373"/>
                <a:gd name="T107" fmla="*/ 93 h 576"/>
                <a:gd name="T108" fmla="*/ 125 w 1373"/>
                <a:gd name="T109" fmla="*/ 87 h 576"/>
                <a:gd name="T110" fmla="*/ 115 w 1373"/>
                <a:gd name="T111" fmla="*/ 79 h 576"/>
                <a:gd name="T112" fmla="*/ 111 w 1373"/>
                <a:gd name="T113" fmla="*/ 73 h 576"/>
                <a:gd name="T114" fmla="*/ 105 w 1373"/>
                <a:gd name="T115" fmla="*/ 56 h 576"/>
                <a:gd name="T116" fmla="*/ 101 w 1373"/>
                <a:gd name="T117" fmla="*/ 48 h 576"/>
                <a:gd name="T118" fmla="*/ 94 w 1373"/>
                <a:gd name="T119" fmla="*/ 36 h 576"/>
                <a:gd name="T120" fmla="*/ 90 w 1373"/>
                <a:gd name="T121" fmla="*/ 26 h 576"/>
                <a:gd name="T122" fmla="*/ 68 w 1373"/>
                <a:gd name="T123" fmla="*/ 12 h 576"/>
                <a:gd name="T124" fmla="*/ 0 w 1373"/>
                <a:gd name="T1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3" h="576">
                  <a:moveTo>
                    <a:pt x="1373" y="576"/>
                  </a:moveTo>
                  <a:lnTo>
                    <a:pt x="1327" y="576"/>
                  </a:lnTo>
                  <a:lnTo>
                    <a:pt x="1327" y="570"/>
                  </a:lnTo>
                  <a:lnTo>
                    <a:pt x="1266" y="570"/>
                  </a:lnTo>
                  <a:lnTo>
                    <a:pt x="1266" y="564"/>
                  </a:lnTo>
                  <a:lnTo>
                    <a:pt x="1262" y="564"/>
                  </a:lnTo>
                  <a:lnTo>
                    <a:pt x="1262" y="556"/>
                  </a:lnTo>
                  <a:lnTo>
                    <a:pt x="992" y="556"/>
                  </a:lnTo>
                  <a:lnTo>
                    <a:pt x="992" y="550"/>
                  </a:lnTo>
                  <a:lnTo>
                    <a:pt x="960" y="550"/>
                  </a:lnTo>
                  <a:lnTo>
                    <a:pt x="960" y="542"/>
                  </a:lnTo>
                  <a:lnTo>
                    <a:pt x="934" y="542"/>
                  </a:lnTo>
                  <a:lnTo>
                    <a:pt x="934" y="532"/>
                  </a:lnTo>
                  <a:lnTo>
                    <a:pt x="886" y="532"/>
                  </a:lnTo>
                  <a:lnTo>
                    <a:pt x="886" y="528"/>
                  </a:lnTo>
                  <a:lnTo>
                    <a:pt x="874" y="528"/>
                  </a:lnTo>
                  <a:lnTo>
                    <a:pt x="874" y="518"/>
                  </a:lnTo>
                  <a:lnTo>
                    <a:pt x="733" y="518"/>
                  </a:lnTo>
                  <a:lnTo>
                    <a:pt x="733" y="512"/>
                  </a:lnTo>
                  <a:lnTo>
                    <a:pt x="700" y="512"/>
                  </a:lnTo>
                  <a:lnTo>
                    <a:pt x="700" y="508"/>
                  </a:lnTo>
                  <a:lnTo>
                    <a:pt x="676" y="508"/>
                  </a:lnTo>
                  <a:lnTo>
                    <a:pt x="676" y="502"/>
                  </a:lnTo>
                  <a:lnTo>
                    <a:pt x="674" y="502"/>
                  </a:lnTo>
                  <a:lnTo>
                    <a:pt x="674" y="492"/>
                  </a:lnTo>
                  <a:lnTo>
                    <a:pt x="658" y="492"/>
                  </a:lnTo>
                  <a:lnTo>
                    <a:pt x="658" y="488"/>
                  </a:lnTo>
                  <a:lnTo>
                    <a:pt x="618" y="488"/>
                  </a:lnTo>
                  <a:lnTo>
                    <a:pt x="618" y="482"/>
                  </a:lnTo>
                  <a:lnTo>
                    <a:pt x="572" y="482"/>
                  </a:lnTo>
                  <a:lnTo>
                    <a:pt x="572" y="473"/>
                  </a:lnTo>
                  <a:lnTo>
                    <a:pt x="553" y="473"/>
                  </a:lnTo>
                  <a:lnTo>
                    <a:pt x="553" y="455"/>
                  </a:lnTo>
                  <a:lnTo>
                    <a:pt x="533" y="455"/>
                  </a:lnTo>
                  <a:lnTo>
                    <a:pt x="533" y="449"/>
                  </a:lnTo>
                  <a:lnTo>
                    <a:pt x="491" y="449"/>
                  </a:lnTo>
                  <a:lnTo>
                    <a:pt x="491" y="443"/>
                  </a:lnTo>
                  <a:lnTo>
                    <a:pt x="437" y="443"/>
                  </a:lnTo>
                  <a:lnTo>
                    <a:pt x="437" y="437"/>
                  </a:lnTo>
                  <a:lnTo>
                    <a:pt x="433" y="437"/>
                  </a:lnTo>
                  <a:lnTo>
                    <a:pt x="433" y="431"/>
                  </a:lnTo>
                  <a:lnTo>
                    <a:pt x="425" y="431"/>
                  </a:lnTo>
                  <a:lnTo>
                    <a:pt x="425" y="427"/>
                  </a:lnTo>
                  <a:lnTo>
                    <a:pt x="415" y="427"/>
                  </a:lnTo>
                  <a:lnTo>
                    <a:pt x="415" y="423"/>
                  </a:lnTo>
                  <a:lnTo>
                    <a:pt x="376" y="423"/>
                  </a:lnTo>
                  <a:lnTo>
                    <a:pt x="376" y="419"/>
                  </a:lnTo>
                  <a:lnTo>
                    <a:pt x="368" y="419"/>
                  </a:lnTo>
                  <a:lnTo>
                    <a:pt x="368" y="415"/>
                  </a:lnTo>
                  <a:lnTo>
                    <a:pt x="364" y="415"/>
                  </a:lnTo>
                  <a:lnTo>
                    <a:pt x="364" y="413"/>
                  </a:lnTo>
                  <a:lnTo>
                    <a:pt x="360" y="413"/>
                  </a:lnTo>
                  <a:lnTo>
                    <a:pt x="360" y="405"/>
                  </a:lnTo>
                  <a:lnTo>
                    <a:pt x="338" y="405"/>
                  </a:lnTo>
                  <a:lnTo>
                    <a:pt x="338" y="391"/>
                  </a:lnTo>
                  <a:lnTo>
                    <a:pt x="312" y="391"/>
                  </a:lnTo>
                  <a:lnTo>
                    <a:pt x="312" y="379"/>
                  </a:lnTo>
                  <a:lnTo>
                    <a:pt x="310" y="379"/>
                  </a:lnTo>
                  <a:lnTo>
                    <a:pt x="310" y="371"/>
                  </a:lnTo>
                  <a:lnTo>
                    <a:pt x="308" y="371"/>
                  </a:lnTo>
                  <a:lnTo>
                    <a:pt x="308" y="357"/>
                  </a:lnTo>
                  <a:lnTo>
                    <a:pt x="298" y="357"/>
                  </a:lnTo>
                  <a:lnTo>
                    <a:pt x="298" y="345"/>
                  </a:lnTo>
                  <a:lnTo>
                    <a:pt x="294" y="345"/>
                  </a:lnTo>
                  <a:lnTo>
                    <a:pt x="294" y="336"/>
                  </a:lnTo>
                  <a:lnTo>
                    <a:pt x="290" y="336"/>
                  </a:lnTo>
                  <a:lnTo>
                    <a:pt x="290" y="334"/>
                  </a:lnTo>
                  <a:lnTo>
                    <a:pt x="276" y="334"/>
                  </a:lnTo>
                  <a:lnTo>
                    <a:pt x="276" y="324"/>
                  </a:lnTo>
                  <a:lnTo>
                    <a:pt x="272" y="324"/>
                  </a:lnTo>
                  <a:lnTo>
                    <a:pt x="272" y="312"/>
                  </a:lnTo>
                  <a:lnTo>
                    <a:pt x="260" y="312"/>
                  </a:lnTo>
                  <a:lnTo>
                    <a:pt x="260" y="288"/>
                  </a:lnTo>
                  <a:lnTo>
                    <a:pt x="233" y="288"/>
                  </a:lnTo>
                  <a:lnTo>
                    <a:pt x="233" y="252"/>
                  </a:lnTo>
                  <a:lnTo>
                    <a:pt x="229" y="252"/>
                  </a:lnTo>
                  <a:lnTo>
                    <a:pt x="229" y="240"/>
                  </a:lnTo>
                  <a:lnTo>
                    <a:pt x="225" y="240"/>
                  </a:lnTo>
                  <a:lnTo>
                    <a:pt x="225" y="230"/>
                  </a:lnTo>
                  <a:lnTo>
                    <a:pt x="205" y="230"/>
                  </a:lnTo>
                  <a:lnTo>
                    <a:pt x="205" y="218"/>
                  </a:lnTo>
                  <a:lnTo>
                    <a:pt x="201" y="218"/>
                  </a:lnTo>
                  <a:lnTo>
                    <a:pt x="201" y="210"/>
                  </a:lnTo>
                  <a:lnTo>
                    <a:pt x="199" y="210"/>
                  </a:lnTo>
                  <a:lnTo>
                    <a:pt x="199" y="201"/>
                  </a:lnTo>
                  <a:lnTo>
                    <a:pt x="195" y="201"/>
                  </a:lnTo>
                  <a:lnTo>
                    <a:pt x="195" y="193"/>
                  </a:lnTo>
                  <a:lnTo>
                    <a:pt x="189" y="193"/>
                  </a:lnTo>
                  <a:lnTo>
                    <a:pt x="189" y="185"/>
                  </a:lnTo>
                  <a:lnTo>
                    <a:pt x="185" y="185"/>
                  </a:lnTo>
                  <a:lnTo>
                    <a:pt x="185" y="169"/>
                  </a:lnTo>
                  <a:lnTo>
                    <a:pt x="181" y="169"/>
                  </a:lnTo>
                  <a:lnTo>
                    <a:pt x="181" y="165"/>
                  </a:lnTo>
                  <a:lnTo>
                    <a:pt x="175" y="165"/>
                  </a:lnTo>
                  <a:lnTo>
                    <a:pt x="175" y="159"/>
                  </a:lnTo>
                  <a:lnTo>
                    <a:pt x="167" y="159"/>
                  </a:lnTo>
                  <a:lnTo>
                    <a:pt x="167" y="151"/>
                  </a:lnTo>
                  <a:lnTo>
                    <a:pt x="161" y="151"/>
                  </a:lnTo>
                  <a:lnTo>
                    <a:pt x="161" y="143"/>
                  </a:lnTo>
                  <a:lnTo>
                    <a:pt x="157" y="143"/>
                  </a:lnTo>
                  <a:lnTo>
                    <a:pt x="157" y="129"/>
                  </a:lnTo>
                  <a:lnTo>
                    <a:pt x="153" y="129"/>
                  </a:lnTo>
                  <a:lnTo>
                    <a:pt x="153" y="121"/>
                  </a:lnTo>
                  <a:lnTo>
                    <a:pt x="147" y="121"/>
                  </a:lnTo>
                  <a:lnTo>
                    <a:pt x="147" y="107"/>
                  </a:lnTo>
                  <a:lnTo>
                    <a:pt x="143" y="107"/>
                  </a:lnTo>
                  <a:lnTo>
                    <a:pt x="143" y="93"/>
                  </a:lnTo>
                  <a:lnTo>
                    <a:pt x="135" y="93"/>
                  </a:lnTo>
                  <a:lnTo>
                    <a:pt x="135" y="87"/>
                  </a:lnTo>
                  <a:lnTo>
                    <a:pt x="125" y="87"/>
                  </a:lnTo>
                  <a:lnTo>
                    <a:pt x="125" y="79"/>
                  </a:lnTo>
                  <a:lnTo>
                    <a:pt x="115" y="79"/>
                  </a:lnTo>
                  <a:lnTo>
                    <a:pt x="115" y="73"/>
                  </a:lnTo>
                  <a:lnTo>
                    <a:pt x="111" y="73"/>
                  </a:lnTo>
                  <a:lnTo>
                    <a:pt x="111" y="56"/>
                  </a:lnTo>
                  <a:lnTo>
                    <a:pt x="105" y="56"/>
                  </a:lnTo>
                  <a:lnTo>
                    <a:pt x="105" y="48"/>
                  </a:lnTo>
                  <a:lnTo>
                    <a:pt x="101" y="48"/>
                  </a:lnTo>
                  <a:lnTo>
                    <a:pt x="101" y="36"/>
                  </a:lnTo>
                  <a:lnTo>
                    <a:pt x="94" y="36"/>
                  </a:lnTo>
                  <a:lnTo>
                    <a:pt x="94" y="26"/>
                  </a:lnTo>
                  <a:lnTo>
                    <a:pt x="90" y="26"/>
                  </a:lnTo>
                  <a:lnTo>
                    <a:pt x="90" y="12"/>
                  </a:lnTo>
                  <a:lnTo>
                    <a:pt x="68" y="12"/>
                  </a:lnTo>
                  <a:lnTo>
                    <a:pt x="68" y="0"/>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 name="Line 92"/>
            <p:cNvSpPr>
              <a:spLocks noChangeShapeType="1"/>
            </p:cNvSpPr>
            <p:nvPr/>
          </p:nvSpPr>
          <p:spPr bwMode="auto">
            <a:xfrm>
              <a:off x="1422933" y="309574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 name="Line 93"/>
            <p:cNvSpPr>
              <a:spLocks noChangeShapeType="1"/>
            </p:cNvSpPr>
            <p:nvPr/>
          </p:nvSpPr>
          <p:spPr bwMode="auto">
            <a:xfrm>
              <a:off x="1702537" y="3186849"/>
              <a:ext cx="0" cy="5183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4" name="Line 94"/>
            <p:cNvSpPr>
              <a:spLocks noChangeShapeType="1"/>
            </p:cNvSpPr>
            <p:nvPr/>
          </p:nvSpPr>
          <p:spPr bwMode="auto">
            <a:xfrm>
              <a:off x="1674263" y="3177424"/>
              <a:ext cx="0" cy="5183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5" name="Line 95"/>
            <p:cNvSpPr>
              <a:spLocks noChangeShapeType="1"/>
            </p:cNvSpPr>
            <p:nvPr/>
          </p:nvSpPr>
          <p:spPr bwMode="auto">
            <a:xfrm>
              <a:off x="1834485" y="3207269"/>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6" name="Line 96"/>
            <p:cNvSpPr>
              <a:spLocks noChangeShapeType="1"/>
            </p:cNvSpPr>
            <p:nvPr/>
          </p:nvSpPr>
          <p:spPr bwMode="auto">
            <a:xfrm>
              <a:off x="1843910" y="3207269"/>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7" name="Line 97"/>
            <p:cNvSpPr>
              <a:spLocks noChangeShapeType="1"/>
            </p:cNvSpPr>
            <p:nvPr/>
          </p:nvSpPr>
          <p:spPr bwMode="auto">
            <a:xfrm>
              <a:off x="1887893" y="3232402"/>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8" name="Line 98"/>
            <p:cNvSpPr>
              <a:spLocks noChangeShapeType="1"/>
            </p:cNvSpPr>
            <p:nvPr/>
          </p:nvSpPr>
          <p:spPr bwMode="auto">
            <a:xfrm>
              <a:off x="1903601" y="3238685"/>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9" name="Line 99"/>
            <p:cNvSpPr>
              <a:spLocks noChangeShapeType="1"/>
            </p:cNvSpPr>
            <p:nvPr/>
          </p:nvSpPr>
          <p:spPr bwMode="auto">
            <a:xfrm>
              <a:off x="1933446" y="3238685"/>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0" name="Line 100"/>
            <p:cNvSpPr>
              <a:spLocks noChangeShapeType="1"/>
            </p:cNvSpPr>
            <p:nvPr/>
          </p:nvSpPr>
          <p:spPr bwMode="auto">
            <a:xfrm>
              <a:off x="1993137" y="3248110"/>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1" name="Line 101"/>
            <p:cNvSpPr>
              <a:spLocks noChangeShapeType="1"/>
            </p:cNvSpPr>
            <p:nvPr/>
          </p:nvSpPr>
          <p:spPr bwMode="auto">
            <a:xfrm>
              <a:off x="2077960" y="3248110"/>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2" name="Line 102"/>
            <p:cNvSpPr>
              <a:spLocks noChangeShapeType="1"/>
            </p:cNvSpPr>
            <p:nvPr/>
          </p:nvSpPr>
          <p:spPr bwMode="auto">
            <a:xfrm>
              <a:off x="2186346" y="3263818"/>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3" name="Line 103"/>
            <p:cNvSpPr>
              <a:spLocks noChangeShapeType="1"/>
            </p:cNvSpPr>
            <p:nvPr/>
          </p:nvSpPr>
          <p:spPr bwMode="auto">
            <a:xfrm>
              <a:off x="2233470" y="32732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4" name="Line 104"/>
            <p:cNvSpPr>
              <a:spLocks noChangeShapeType="1"/>
            </p:cNvSpPr>
            <p:nvPr/>
          </p:nvSpPr>
          <p:spPr bwMode="auto">
            <a:xfrm>
              <a:off x="2268028" y="3282668"/>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5" name="Line 105"/>
            <p:cNvSpPr>
              <a:spLocks noChangeShapeType="1"/>
            </p:cNvSpPr>
            <p:nvPr/>
          </p:nvSpPr>
          <p:spPr bwMode="auto">
            <a:xfrm>
              <a:off x="2286878" y="3288951"/>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6" name="Line 106"/>
            <p:cNvSpPr>
              <a:spLocks noChangeShapeType="1"/>
            </p:cNvSpPr>
            <p:nvPr/>
          </p:nvSpPr>
          <p:spPr bwMode="auto">
            <a:xfrm>
              <a:off x="2305728" y="329209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7" name="Line 107"/>
            <p:cNvSpPr>
              <a:spLocks noChangeShapeType="1"/>
            </p:cNvSpPr>
            <p:nvPr/>
          </p:nvSpPr>
          <p:spPr bwMode="auto">
            <a:xfrm>
              <a:off x="2340285" y="32983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8" name="Line 108"/>
            <p:cNvSpPr>
              <a:spLocks noChangeShapeType="1"/>
            </p:cNvSpPr>
            <p:nvPr/>
          </p:nvSpPr>
          <p:spPr bwMode="auto">
            <a:xfrm>
              <a:off x="2359135" y="3301518"/>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9" name="Line 109"/>
            <p:cNvSpPr>
              <a:spLocks noChangeShapeType="1"/>
            </p:cNvSpPr>
            <p:nvPr/>
          </p:nvSpPr>
          <p:spPr bwMode="auto">
            <a:xfrm>
              <a:off x="2414113"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0" name="Line 110"/>
            <p:cNvSpPr>
              <a:spLocks noChangeShapeType="1"/>
            </p:cNvSpPr>
            <p:nvPr/>
          </p:nvSpPr>
          <p:spPr bwMode="auto">
            <a:xfrm>
              <a:off x="2448671"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1" name="Line 111"/>
            <p:cNvSpPr>
              <a:spLocks noChangeShapeType="1"/>
            </p:cNvSpPr>
            <p:nvPr/>
          </p:nvSpPr>
          <p:spPr bwMode="auto">
            <a:xfrm>
              <a:off x="2536636"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2" name="Line 112"/>
            <p:cNvSpPr>
              <a:spLocks noChangeShapeType="1"/>
            </p:cNvSpPr>
            <p:nvPr/>
          </p:nvSpPr>
          <p:spPr bwMode="auto">
            <a:xfrm>
              <a:off x="2586902"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3" name="Line 113"/>
            <p:cNvSpPr>
              <a:spLocks noChangeShapeType="1"/>
            </p:cNvSpPr>
            <p:nvPr/>
          </p:nvSpPr>
          <p:spPr bwMode="auto">
            <a:xfrm>
              <a:off x="2608894"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4" name="Line 114"/>
            <p:cNvSpPr>
              <a:spLocks noChangeShapeType="1"/>
            </p:cNvSpPr>
            <p:nvPr/>
          </p:nvSpPr>
          <p:spPr bwMode="auto">
            <a:xfrm>
              <a:off x="2621460"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5" name="Line 115"/>
            <p:cNvSpPr>
              <a:spLocks noChangeShapeType="1"/>
            </p:cNvSpPr>
            <p:nvPr/>
          </p:nvSpPr>
          <p:spPr bwMode="auto">
            <a:xfrm>
              <a:off x="2723563" y="3310943"/>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6" name="Line 116"/>
            <p:cNvSpPr>
              <a:spLocks noChangeShapeType="1"/>
            </p:cNvSpPr>
            <p:nvPr/>
          </p:nvSpPr>
          <p:spPr bwMode="auto">
            <a:xfrm>
              <a:off x="2742412"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7" name="Line 117"/>
            <p:cNvSpPr>
              <a:spLocks noChangeShapeType="1"/>
            </p:cNvSpPr>
            <p:nvPr/>
          </p:nvSpPr>
          <p:spPr bwMode="auto">
            <a:xfrm>
              <a:off x="2754979"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8" name="Line 118"/>
            <p:cNvSpPr>
              <a:spLocks noChangeShapeType="1"/>
            </p:cNvSpPr>
            <p:nvPr/>
          </p:nvSpPr>
          <p:spPr bwMode="auto">
            <a:xfrm>
              <a:off x="2770687" y="3310943"/>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9" name="Line 119"/>
            <p:cNvSpPr>
              <a:spLocks noChangeShapeType="1"/>
            </p:cNvSpPr>
            <p:nvPr/>
          </p:nvSpPr>
          <p:spPr bwMode="auto">
            <a:xfrm>
              <a:off x="2786395" y="3317226"/>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0" name="Line 120"/>
            <p:cNvSpPr>
              <a:spLocks noChangeShapeType="1"/>
            </p:cNvSpPr>
            <p:nvPr/>
          </p:nvSpPr>
          <p:spPr bwMode="auto">
            <a:xfrm>
              <a:off x="2802103"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1" name="Line 121"/>
            <p:cNvSpPr>
              <a:spLocks noChangeShapeType="1"/>
            </p:cNvSpPr>
            <p:nvPr/>
          </p:nvSpPr>
          <p:spPr bwMode="auto">
            <a:xfrm>
              <a:off x="2824094"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2" name="Line 122"/>
            <p:cNvSpPr>
              <a:spLocks noChangeShapeType="1"/>
            </p:cNvSpPr>
            <p:nvPr/>
          </p:nvSpPr>
          <p:spPr bwMode="auto">
            <a:xfrm>
              <a:off x="2839803"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3" name="Line 123"/>
            <p:cNvSpPr>
              <a:spLocks noChangeShapeType="1"/>
            </p:cNvSpPr>
            <p:nvPr/>
          </p:nvSpPr>
          <p:spPr bwMode="auto">
            <a:xfrm>
              <a:off x="2864935" y="3329792"/>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4" name="Line 124"/>
            <p:cNvSpPr>
              <a:spLocks noChangeShapeType="1"/>
            </p:cNvSpPr>
            <p:nvPr/>
          </p:nvSpPr>
          <p:spPr bwMode="auto">
            <a:xfrm>
              <a:off x="2879073" y="3332934"/>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5" name="Line 125"/>
            <p:cNvSpPr>
              <a:spLocks noChangeShapeType="1"/>
            </p:cNvSpPr>
            <p:nvPr/>
          </p:nvSpPr>
          <p:spPr bwMode="auto">
            <a:xfrm>
              <a:off x="2891639"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6" name="Line 126"/>
            <p:cNvSpPr>
              <a:spLocks noChangeShapeType="1"/>
            </p:cNvSpPr>
            <p:nvPr/>
          </p:nvSpPr>
          <p:spPr bwMode="auto">
            <a:xfrm>
              <a:off x="2913631"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7" name="Line 127"/>
            <p:cNvSpPr>
              <a:spLocks noChangeShapeType="1"/>
            </p:cNvSpPr>
            <p:nvPr/>
          </p:nvSpPr>
          <p:spPr bwMode="auto">
            <a:xfrm>
              <a:off x="2938763"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8" name="Line 128"/>
            <p:cNvSpPr>
              <a:spLocks noChangeShapeType="1"/>
            </p:cNvSpPr>
            <p:nvPr/>
          </p:nvSpPr>
          <p:spPr bwMode="auto">
            <a:xfrm>
              <a:off x="2954472" y="3336076"/>
              <a:ext cx="0" cy="5340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 name="Line 129"/>
            <p:cNvSpPr>
              <a:spLocks noChangeShapeType="1"/>
            </p:cNvSpPr>
            <p:nvPr/>
          </p:nvSpPr>
          <p:spPr bwMode="auto">
            <a:xfrm>
              <a:off x="1170033" y="2889966"/>
              <a:ext cx="0" cy="5026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00" name="Group 99"/>
          <p:cNvGrpSpPr/>
          <p:nvPr/>
        </p:nvGrpSpPr>
        <p:grpSpPr>
          <a:xfrm>
            <a:off x="841734" y="2536004"/>
            <a:ext cx="2115879" cy="1047728"/>
            <a:chOff x="841734" y="2437574"/>
            <a:chExt cx="2115879" cy="1047728"/>
          </a:xfrm>
        </p:grpSpPr>
        <p:sp>
          <p:nvSpPr>
            <p:cNvPr id="101" name="Freeform 150"/>
            <p:cNvSpPr>
              <a:spLocks/>
            </p:cNvSpPr>
            <p:nvPr/>
          </p:nvSpPr>
          <p:spPr bwMode="auto">
            <a:xfrm>
              <a:off x="841734" y="2437574"/>
              <a:ext cx="2115879" cy="994321"/>
            </a:xfrm>
            <a:custGeom>
              <a:avLst/>
              <a:gdLst>
                <a:gd name="T0" fmla="*/ 1333 w 1347"/>
                <a:gd name="T1" fmla="*/ 633 h 633"/>
                <a:gd name="T2" fmla="*/ 1121 w 1347"/>
                <a:gd name="T3" fmla="*/ 606 h 633"/>
                <a:gd name="T4" fmla="*/ 976 w 1347"/>
                <a:gd name="T5" fmla="*/ 588 h 633"/>
                <a:gd name="T6" fmla="*/ 825 w 1347"/>
                <a:gd name="T7" fmla="*/ 568 h 633"/>
                <a:gd name="T8" fmla="*/ 608 w 1347"/>
                <a:gd name="T9" fmla="*/ 550 h 633"/>
                <a:gd name="T10" fmla="*/ 602 w 1347"/>
                <a:gd name="T11" fmla="*/ 534 h 633"/>
                <a:gd name="T12" fmla="*/ 592 w 1347"/>
                <a:gd name="T13" fmla="*/ 516 h 633"/>
                <a:gd name="T14" fmla="*/ 447 w 1347"/>
                <a:gd name="T15" fmla="*/ 480 h 633"/>
                <a:gd name="T16" fmla="*/ 421 w 1347"/>
                <a:gd name="T17" fmla="*/ 465 h 633"/>
                <a:gd name="T18" fmla="*/ 409 w 1347"/>
                <a:gd name="T19" fmla="*/ 441 h 633"/>
                <a:gd name="T20" fmla="*/ 403 w 1347"/>
                <a:gd name="T21" fmla="*/ 435 h 633"/>
                <a:gd name="T22" fmla="*/ 383 w 1347"/>
                <a:gd name="T23" fmla="*/ 429 h 633"/>
                <a:gd name="T24" fmla="*/ 377 w 1347"/>
                <a:gd name="T25" fmla="*/ 411 h 633"/>
                <a:gd name="T26" fmla="*/ 290 w 1347"/>
                <a:gd name="T27" fmla="*/ 397 h 633"/>
                <a:gd name="T28" fmla="*/ 266 w 1347"/>
                <a:gd name="T29" fmla="*/ 381 h 633"/>
                <a:gd name="T30" fmla="*/ 262 w 1347"/>
                <a:gd name="T31" fmla="*/ 373 h 633"/>
                <a:gd name="T32" fmla="*/ 242 w 1347"/>
                <a:gd name="T33" fmla="*/ 365 h 633"/>
                <a:gd name="T34" fmla="*/ 207 w 1347"/>
                <a:gd name="T35" fmla="*/ 345 h 633"/>
                <a:gd name="T36" fmla="*/ 199 w 1347"/>
                <a:gd name="T37" fmla="*/ 332 h 633"/>
                <a:gd name="T38" fmla="*/ 195 w 1347"/>
                <a:gd name="T39" fmla="*/ 318 h 633"/>
                <a:gd name="T40" fmla="*/ 191 w 1347"/>
                <a:gd name="T41" fmla="*/ 314 h 633"/>
                <a:gd name="T42" fmla="*/ 185 w 1347"/>
                <a:gd name="T43" fmla="*/ 282 h 633"/>
                <a:gd name="T44" fmla="*/ 171 w 1347"/>
                <a:gd name="T45" fmla="*/ 262 h 633"/>
                <a:gd name="T46" fmla="*/ 169 w 1347"/>
                <a:gd name="T47" fmla="*/ 244 h 633"/>
                <a:gd name="T48" fmla="*/ 161 w 1347"/>
                <a:gd name="T49" fmla="*/ 232 h 633"/>
                <a:gd name="T50" fmla="*/ 157 w 1347"/>
                <a:gd name="T51" fmla="*/ 226 h 633"/>
                <a:gd name="T52" fmla="*/ 145 w 1347"/>
                <a:gd name="T53" fmla="*/ 212 h 633"/>
                <a:gd name="T54" fmla="*/ 135 w 1347"/>
                <a:gd name="T55" fmla="*/ 193 h 633"/>
                <a:gd name="T56" fmla="*/ 131 w 1347"/>
                <a:gd name="T57" fmla="*/ 177 h 633"/>
                <a:gd name="T58" fmla="*/ 115 w 1347"/>
                <a:gd name="T59" fmla="*/ 161 h 633"/>
                <a:gd name="T60" fmla="*/ 111 w 1347"/>
                <a:gd name="T61" fmla="*/ 149 h 633"/>
                <a:gd name="T62" fmla="*/ 105 w 1347"/>
                <a:gd name="T63" fmla="*/ 141 h 633"/>
                <a:gd name="T64" fmla="*/ 93 w 1347"/>
                <a:gd name="T65" fmla="*/ 123 h 633"/>
                <a:gd name="T66" fmla="*/ 85 w 1347"/>
                <a:gd name="T67" fmla="*/ 95 h 633"/>
                <a:gd name="T68" fmla="*/ 64 w 1347"/>
                <a:gd name="T69" fmla="*/ 62 h 633"/>
                <a:gd name="T70" fmla="*/ 60 w 1347"/>
                <a:gd name="T71" fmla="*/ 40 h 633"/>
                <a:gd name="T72" fmla="*/ 58 w 1347"/>
                <a:gd name="T73" fmla="*/ 28 h 633"/>
                <a:gd name="T74" fmla="*/ 52 w 1347"/>
                <a:gd name="T75" fmla="*/ 16 h 633"/>
                <a:gd name="T76" fmla="*/ 40 w 1347"/>
                <a:gd name="T77" fmla="*/ 8 h 633"/>
                <a:gd name="T78" fmla="*/ 0 w 1347"/>
                <a:gd name="T7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47" h="633">
                  <a:moveTo>
                    <a:pt x="1347" y="633"/>
                  </a:moveTo>
                  <a:lnTo>
                    <a:pt x="1333" y="633"/>
                  </a:lnTo>
                  <a:lnTo>
                    <a:pt x="1333" y="606"/>
                  </a:lnTo>
                  <a:lnTo>
                    <a:pt x="1121" y="606"/>
                  </a:lnTo>
                  <a:lnTo>
                    <a:pt x="1121" y="588"/>
                  </a:lnTo>
                  <a:lnTo>
                    <a:pt x="976" y="588"/>
                  </a:lnTo>
                  <a:lnTo>
                    <a:pt x="976" y="568"/>
                  </a:lnTo>
                  <a:lnTo>
                    <a:pt x="825" y="568"/>
                  </a:lnTo>
                  <a:lnTo>
                    <a:pt x="825" y="550"/>
                  </a:lnTo>
                  <a:lnTo>
                    <a:pt x="608" y="550"/>
                  </a:lnTo>
                  <a:lnTo>
                    <a:pt x="608" y="534"/>
                  </a:lnTo>
                  <a:lnTo>
                    <a:pt x="602" y="534"/>
                  </a:lnTo>
                  <a:lnTo>
                    <a:pt x="602" y="516"/>
                  </a:lnTo>
                  <a:lnTo>
                    <a:pt x="592" y="516"/>
                  </a:lnTo>
                  <a:lnTo>
                    <a:pt x="592" y="480"/>
                  </a:lnTo>
                  <a:lnTo>
                    <a:pt x="447" y="480"/>
                  </a:lnTo>
                  <a:lnTo>
                    <a:pt x="447" y="465"/>
                  </a:lnTo>
                  <a:lnTo>
                    <a:pt x="421" y="465"/>
                  </a:lnTo>
                  <a:lnTo>
                    <a:pt x="421" y="441"/>
                  </a:lnTo>
                  <a:lnTo>
                    <a:pt x="409" y="441"/>
                  </a:lnTo>
                  <a:lnTo>
                    <a:pt x="409" y="435"/>
                  </a:lnTo>
                  <a:lnTo>
                    <a:pt x="403" y="435"/>
                  </a:lnTo>
                  <a:lnTo>
                    <a:pt x="403" y="429"/>
                  </a:lnTo>
                  <a:lnTo>
                    <a:pt x="383" y="429"/>
                  </a:lnTo>
                  <a:lnTo>
                    <a:pt x="383" y="411"/>
                  </a:lnTo>
                  <a:lnTo>
                    <a:pt x="377" y="411"/>
                  </a:lnTo>
                  <a:lnTo>
                    <a:pt x="377" y="397"/>
                  </a:lnTo>
                  <a:lnTo>
                    <a:pt x="290" y="397"/>
                  </a:lnTo>
                  <a:lnTo>
                    <a:pt x="290" y="381"/>
                  </a:lnTo>
                  <a:lnTo>
                    <a:pt x="266" y="381"/>
                  </a:lnTo>
                  <a:lnTo>
                    <a:pt x="266" y="373"/>
                  </a:lnTo>
                  <a:lnTo>
                    <a:pt x="262" y="373"/>
                  </a:lnTo>
                  <a:lnTo>
                    <a:pt x="262" y="365"/>
                  </a:lnTo>
                  <a:lnTo>
                    <a:pt x="242" y="365"/>
                  </a:lnTo>
                  <a:lnTo>
                    <a:pt x="242" y="345"/>
                  </a:lnTo>
                  <a:lnTo>
                    <a:pt x="207" y="345"/>
                  </a:lnTo>
                  <a:lnTo>
                    <a:pt x="207" y="332"/>
                  </a:lnTo>
                  <a:lnTo>
                    <a:pt x="199" y="332"/>
                  </a:lnTo>
                  <a:lnTo>
                    <a:pt x="199" y="318"/>
                  </a:lnTo>
                  <a:lnTo>
                    <a:pt x="195" y="318"/>
                  </a:lnTo>
                  <a:lnTo>
                    <a:pt x="195" y="314"/>
                  </a:lnTo>
                  <a:lnTo>
                    <a:pt x="191" y="314"/>
                  </a:lnTo>
                  <a:lnTo>
                    <a:pt x="191" y="282"/>
                  </a:lnTo>
                  <a:lnTo>
                    <a:pt x="185" y="282"/>
                  </a:lnTo>
                  <a:lnTo>
                    <a:pt x="185" y="262"/>
                  </a:lnTo>
                  <a:lnTo>
                    <a:pt x="171" y="262"/>
                  </a:lnTo>
                  <a:lnTo>
                    <a:pt x="171" y="244"/>
                  </a:lnTo>
                  <a:lnTo>
                    <a:pt x="169" y="244"/>
                  </a:lnTo>
                  <a:lnTo>
                    <a:pt x="169" y="232"/>
                  </a:lnTo>
                  <a:lnTo>
                    <a:pt x="161" y="232"/>
                  </a:lnTo>
                  <a:lnTo>
                    <a:pt x="161" y="226"/>
                  </a:lnTo>
                  <a:lnTo>
                    <a:pt x="157" y="226"/>
                  </a:lnTo>
                  <a:lnTo>
                    <a:pt x="157" y="212"/>
                  </a:lnTo>
                  <a:lnTo>
                    <a:pt x="145" y="212"/>
                  </a:lnTo>
                  <a:lnTo>
                    <a:pt x="145" y="193"/>
                  </a:lnTo>
                  <a:lnTo>
                    <a:pt x="135" y="193"/>
                  </a:lnTo>
                  <a:lnTo>
                    <a:pt x="135" y="177"/>
                  </a:lnTo>
                  <a:lnTo>
                    <a:pt x="131" y="177"/>
                  </a:lnTo>
                  <a:lnTo>
                    <a:pt x="131" y="161"/>
                  </a:lnTo>
                  <a:lnTo>
                    <a:pt x="115" y="161"/>
                  </a:lnTo>
                  <a:lnTo>
                    <a:pt x="115" y="149"/>
                  </a:lnTo>
                  <a:lnTo>
                    <a:pt x="111" y="149"/>
                  </a:lnTo>
                  <a:lnTo>
                    <a:pt x="111" y="141"/>
                  </a:lnTo>
                  <a:lnTo>
                    <a:pt x="105" y="141"/>
                  </a:lnTo>
                  <a:lnTo>
                    <a:pt x="105" y="123"/>
                  </a:lnTo>
                  <a:lnTo>
                    <a:pt x="93" y="123"/>
                  </a:lnTo>
                  <a:lnTo>
                    <a:pt x="93" y="95"/>
                  </a:lnTo>
                  <a:lnTo>
                    <a:pt x="85" y="95"/>
                  </a:lnTo>
                  <a:lnTo>
                    <a:pt x="85" y="62"/>
                  </a:lnTo>
                  <a:lnTo>
                    <a:pt x="64" y="62"/>
                  </a:lnTo>
                  <a:lnTo>
                    <a:pt x="64" y="40"/>
                  </a:lnTo>
                  <a:lnTo>
                    <a:pt x="60" y="40"/>
                  </a:lnTo>
                  <a:lnTo>
                    <a:pt x="60" y="28"/>
                  </a:lnTo>
                  <a:lnTo>
                    <a:pt x="58" y="28"/>
                  </a:lnTo>
                  <a:lnTo>
                    <a:pt x="58" y="16"/>
                  </a:lnTo>
                  <a:lnTo>
                    <a:pt x="52" y="16"/>
                  </a:lnTo>
                  <a:lnTo>
                    <a:pt x="52" y="8"/>
                  </a:lnTo>
                  <a:lnTo>
                    <a:pt x="40" y="8"/>
                  </a:lnTo>
                  <a:lnTo>
                    <a:pt x="4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 name="Line 151"/>
            <p:cNvSpPr>
              <a:spLocks noChangeShapeType="1"/>
            </p:cNvSpPr>
            <p:nvPr/>
          </p:nvSpPr>
          <p:spPr bwMode="auto">
            <a:xfrm>
              <a:off x="942266" y="2531822"/>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 name="Line 152"/>
            <p:cNvSpPr>
              <a:spLocks noChangeShapeType="1"/>
            </p:cNvSpPr>
            <p:nvPr/>
          </p:nvSpPr>
          <p:spPr bwMode="auto">
            <a:xfrm>
              <a:off x="1025519" y="2690474"/>
              <a:ext cx="0" cy="5340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 name="Line 153"/>
            <p:cNvSpPr>
              <a:spLocks noChangeShapeType="1"/>
            </p:cNvSpPr>
            <p:nvPr/>
          </p:nvSpPr>
          <p:spPr bwMode="auto">
            <a:xfrm>
              <a:off x="1474770" y="31145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 name="Line 154"/>
            <p:cNvSpPr>
              <a:spLocks noChangeShapeType="1"/>
            </p:cNvSpPr>
            <p:nvPr/>
          </p:nvSpPr>
          <p:spPr bwMode="auto">
            <a:xfrm>
              <a:off x="1462203" y="3105167"/>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 name="Line 155"/>
            <p:cNvSpPr>
              <a:spLocks noChangeShapeType="1"/>
            </p:cNvSpPr>
            <p:nvPr/>
          </p:nvSpPr>
          <p:spPr bwMode="auto">
            <a:xfrm>
              <a:off x="1540744" y="3171141"/>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 name="Line 156"/>
            <p:cNvSpPr>
              <a:spLocks noChangeShapeType="1"/>
            </p:cNvSpPr>
            <p:nvPr/>
          </p:nvSpPr>
          <p:spPr bwMode="auto">
            <a:xfrm>
              <a:off x="1869043" y="3298376"/>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 name="Line 157"/>
            <p:cNvSpPr>
              <a:spLocks noChangeShapeType="1"/>
            </p:cNvSpPr>
            <p:nvPr/>
          </p:nvSpPr>
          <p:spPr bwMode="auto">
            <a:xfrm>
              <a:off x="2140793"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 name="Line 158"/>
            <p:cNvSpPr>
              <a:spLocks noChangeShapeType="1"/>
            </p:cNvSpPr>
            <p:nvPr/>
          </p:nvSpPr>
          <p:spPr bwMode="auto">
            <a:xfrm>
              <a:off x="2173780"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 name="Line 159"/>
            <p:cNvSpPr>
              <a:spLocks noChangeShapeType="1"/>
            </p:cNvSpPr>
            <p:nvPr/>
          </p:nvSpPr>
          <p:spPr bwMode="auto">
            <a:xfrm>
              <a:off x="2274311"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 name="Line 160"/>
            <p:cNvSpPr>
              <a:spLocks noChangeShapeType="1"/>
            </p:cNvSpPr>
            <p:nvPr/>
          </p:nvSpPr>
          <p:spPr bwMode="auto">
            <a:xfrm>
              <a:off x="2312011"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 name="Line 161"/>
            <p:cNvSpPr>
              <a:spLocks noChangeShapeType="1"/>
            </p:cNvSpPr>
            <p:nvPr/>
          </p:nvSpPr>
          <p:spPr bwMode="auto">
            <a:xfrm>
              <a:off x="2334002" y="3329792"/>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 name="Line 162"/>
            <p:cNvSpPr>
              <a:spLocks noChangeShapeType="1"/>
            </p:cNvSpPr>
            <p:nvPr/>
          </p:nvSpPr>
          <p:spPr bwMode="auto">
            <a:xfrm>
              <a:off x="2461238" y="3361208"/>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 name="Line 163"/>
            <p:cNvSpPr>
              <a:spLocks noChangeShapeType="1"/>
            </p:cNvSpPr>
            <p:nvPr/>
          </p:nvSpPr>
          <p:spPr bwMode="auto">
            <a:xfrm>
              <a:off x="2533495" y="3361208"/>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 name="Line 164"/>
            <p:cNvSpPr>
              <a:spLocks noChangeShapeType="1"/>
            </p:cNvSpPr>
            <p:nvPr/>
          </p:nvSpPr>
          <p:spPr bwMode="auto">
            <a:xfrm>
              <a:off x="2621460"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 name="Line 165"/>
            <p:cNvSpPr>
              <a:spLocks noChangeShapeType="1"/>
            </p:cNvSpPr>
            <p:nvPr/>
          </p:nvSpPr>
          <p:spPr bwMode="auto">
            <a:xfrm>
              <a:off x="2714138"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 name="Line 166"/>
            <p:cNvSpPr>
              <a:spLocks noChangeShapeType="1"/>
            </p:cNvSpPr>
            <p:nvPr/>
          </p:nvSpPr>
          <p:spPr bwMode="auto">
            <a:xfrm>
              <a:off x="2732988"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 name="Line 167"/>
            <p:cNvSpPr>
              <a:spLocks noChangeShapeType="1"/>
            </p:cNvSpPr>
            <p:nvPr/>
          </p:nvSpPr>
          <p:spPr bwMode="auto">
            <a:xfrm>
              <a:off x="2745554"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 name="Line 168"/>
            <p:cNvSpPr>
              <a:spLocks noChangeShapeType="1"/>
            </p:cNvSpPr>
            <p:nvPr/>
          </p:nvSpPr>
          <p:spPr bwMode="auto">
            <a:xfrm>
              <a:off x="2802103"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 name="Line 169"/>
            <p:cNvSpPr>
              <a:spLocks noChangeShapeType="1"/>
            </p:cNvSpPr>
            <p:nvPr/>
          </p:nvSpPr>
          <p:spPr bwMode="auto">
            <a:xfrm>
              <a:off x="2913631" y="3389483"/>
              <a:ext cx="0" cy="518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1" name="Line 170"/>
            <p:cNvSpPr>
              <a:spLocks noChangeShapeType="1"/>
            </p:cNvSpPr>
            <p:nvPr/>
          </p:nvSpPr>
          <p:spPr bwMode="auto">
            <a:xfrm>
              <a:off x="2957613" y="3435036"/>
              <a:ext cx="0" cy="5026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22" name="Group 121"/>
          <p:cNvGrpSpPr/>
          <p:nvPr/>
        </p:nvGrpSpPr>
        <p:grpSpPr>
          <a:xfrm>
            <a:off x="851159" y="2536004"/>
            <a:ext cx="2103313" cy="1028879"/>
            <a:chOff x="851159" y="2437574"/>
            <a:chExt cx="2103313" cy="1028879"/>
          </a:xfrm>
        </p:grpSpPr>
        <p:sp>
          <p:nvSpPr>
            <p:cNvPr id="123" name="Freeform 130"/>
            <p:cNvSpPr>
              <a:spLocks/>
            </p:cNvSpPr>
            <p:nvPr/>
          </p:nvSpPr>
          <p:spPr bwMode="auto">
            <a:xfrm>
              <a:off x="851159" y="2437574"/>
              <a:ext cx="2103313" cy="978613"/>
            </a:xfrm>
            <a:custGeom>
              <a:avLst/>
              <a:gdLst>
                <a:gd name="T0" fmla="*/ 1140 w 1339"/>
                <a:gd name="T1" fmla="*/ 623 h 623"/>
                <a:gd name="T2" fmla="*/ 1057 w 1339"/>
                <a:gd name="T3" fmla="*/ 608 h 623"/>
                <a:gd name="T4" fmla="*/ 743 w 1339"/>
                <a:gd name="T5" fmla="*/ 596 h 623"/>
                <a:gd name="T6" fmla="*/ 650 w 1339"/>
                <a:gd name="T7" fmla="*/ 584 h 623"/>
                <a:gd name="T8" fmla="*/ 449 w 1339"/>
                <a:gd name="T9" fmla="*/ 568 h 623"/>
                <a:gd name="T10" fmla="*/ 439 w 1339"/>
                <a:gd name="T11" fmla="*/ 554 h 623"/>
                <a:gd name="T12" fmla="*/ 423 w 1339"/>
                <a:gd name="T13" fmla="*/ 544 h 623"/>
                <a:gd name="T14" fmla="*/ 409 w 1339"/>
                <a:gd name="T15" fmla="*/ 528 h 623"/>
                <a:gd name="T16" fmla="*/ 391 w 1339"/>
                <a:gd name="T17" fmla="*/ 516 h 623"/>
                <a:gd name="T18" fmla="*/ 387 w 1339"/>
                <a:gd name="T19" fmla="*/ 508 h 623"/>
                <a:gd name="T20" fmla="*/ 381 w 1339"/>
                <a:gd name="T21" fmla="*/ 500 h 623"/>
                <a:gd name="T22" fmla="*/ 371 w 1339"/>
                <a:gd name="T23" fmla="*/ 492 h 623"/>
                <a:gd name="T24" fmla="*/ 354 w 1339"/>
                <a:gd name="T25" fmla="*/ 482 h 623"/>
                <a:gd name="T26" fmla="*/ 292 w 1339"/>
                <a:gd name="T27" fmla="*/ 467 h 623"/>
                <a:gd name="T28" fmla="*/ 286 w 1339"/>
                <a:gd name="T29" fmla="*/ 451 h 623"/>
                <a:gd name="T30" fmla="*/ 278 w 1339"/>
                <a:gd name="T31" fmla="*/ 425 h 623"/>
                <a:gd name="T32" fmla="*/ 276 w 1339"/>
                <a:gd name="T33" fmla="*/ 413 h 623"/>
                <a:gd name="T34" fmla="*/ 268 w 1339"/>
                <a:gd name="T35" fmla="*/ 403 h 623"/>
                <a:gd name="T36" fmla="*/ 246 w 1339"/>
                <a:gd name="T37" fmla="*/ 395 h 623"/>
                <a:gd name="T38" fmla="*/ 232 w 1339"/>
                <a:gd name="T39" fmla="*/ 377 h 623"/>
                <a:gd name="T40" fmla="*/ 211 w 1339"/>
                <a:gd name="T41" fmla="*/ 355 h 623"/>
                <a:gd name="T42" fmla="*/ 199 w 1339"/>
                <a:gd name="T43" fmla="*/ 320 h 623"/>
                <a:gd name="T44" fmla="*/ 191 w 1339"/>
                <a:gd name="T45" fmla="*/ 294 h 623"/>
                <a:gd name="T46" fmla="*/ 181 w 1339"/>
                <a:gd name="T47" fmla="*/ 278 h 623"/>
                <a:gd name="T48" fmla="*/ 173 w 1339"/>
                <a:gd name="T49" fmla="*/ 264 h 623"/>
                <a:gd name="T50" fmla="*/ 163 w 1339"/>
                <a:gd name="T51" fmla="*/ 252 h 623"/>
                <a:gd name="T52" fmla="*/ 159 w 1339"/>
                <a:gd name="T53" fmla="*/ 238 h 623"/>
                <a:gd name="T54" fmla="*/ 151 w 1339"/>
                <a:gd name="T55" fmla="*/ 220 h 623"/>
                <a:gd name="T56" fmla="*/ 139 w 1339"/>
                <a:gd name="T57" fmla="*/ 203 h 623"/>
                <a:gd name="T58" fmla="*/ 131 w 1339"/>
                <a:gd name="T59" fmla="*/ 189 h 623"/>
                <a:gd name="T60" fmla="*/ 125 w 1339"/>
                <a:gd name="T61" fmla="*/ 179 h 623"/>
                <a:gd name="T62" fmla="*/ 115 w 1339"/>
                <a:gd name="T63" fmla="*/ 163 h 623"/>
                <a:gd name="T64" fmla="*/ 107 w 1339"/>
                <a:gd name="T65" fmla="*/ 151 h 623"/>
                <a:gd name="T66" fmla="*/ 93 w 1339"/>
                <a:gd name="T67" fmla="*/ 139 h 623"/>
                <a:gd name="T68" fmla="*/ 89 w 1339"/>
                <a:gd name="T69" fmla="*/ 121 h 623"/>
                <a:gd name="T70" fmla="*/ 85 w 1339"/>
                <a:gd name="T71" fmla="*/ 81 h 623"/>
                <a:gd name="T72" fmla="*/ 81 w 1339"/>
                <a:gd name="T73" fmla="*/ 64 h 623"/>
                <a:gd name="T74" fmla="*/ 65 w 1339"/>
                <a:gd name="T75" fmla="*/ 48 h 623"/>
                <a:gd name="T76" fmla="*/ 54 w 1339"/>
                <a:gd name="T77" fmla="*/ 30 h 623"/>
                <a:gd name="T78" fmla="*/ 44 w 1339"/>
                <a:gd name="T79" fmla="*/ 14 h 623"/>
                <a:gd name="T80" fmla="*/ 38 w 1339"/>
                <a:gd name="T81" fmla="*/ 8 h 623"/>
                <a:gd name="T82" fmla="*/ 0 w 1339"/>
                <a:gd name="T8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9" h="623">
                  <a:moveTo>
                    <a:pt x="1339" y="623"/>
                  </a:moveTo>
                  <a:lnTo>
                    <a:pt x="1140" y="623"/>
                  </a:lnTo>
                  <a:lnTo>
                    <a:pt x="1140" y="608"/>
                  </a:lnTo>
                  <a:lnTo>
                    <a:pt x="1057" y="608"/>
                  </a:lnTo>
                  <a:lnTo>
                    <a:pt x="1057" y="596"/>
                  </a:lnTo>
                  <a:lnTo>
                    <a:pt x="743" y="596"/>
                  </a:lnTo>
                  <a:lnTo>
                    <a:pt x="743" y="584"/>
                  </a:lnTo>
                  <a:lnTo>
                    <a:pt x="650" y="584"/>
                  </a:lnTo>
                  <a:lnTo>
                    <a:pt x="650" y="568"/>
                  </a:lnTo>
                  <a:lnTo>
                    <a:pt x="449" y="568"/>
                  </a:lnTo>
                  <a:lnTo>
                    <a:pt x="449" y="554"/>
                  </a:lnTo>
                  <a:lnTo>
                    <a:pt x="439" y="554"/>
                  </a:lnTo>
                  <a:lnTo>
                    <a:pt x="439" y="544"/>
                  </a:lnTo>
                  <a:lnTo>
                    <a:pt x="423" y="544"/>
                  </a:lnTo>
                  <a:lnTo>
                    <a:pt x="423" y="528"/>
                  </a:lnTo>
                  <a:lnTo>
                    <a:pt x="409" y="528"/>
                  </a:lnTo>
                  <a:lnTo>
                    <a:pt x="409" y="516"/>
                  </a:lnTo>
                  <a:lnTo>
                    <a:pt x="391" y="516"/>
                  </a:lnTo>
                  <a:lnTo>
                    <a:pt x="391" y="508"/>
                  </a:lnTo>
                  <a:lnTo>
                    <a:pt x="387" y="508"/>
                  </a:lnTo>
                  <a:lnTo>
                    <a:pt x="387" y="500"/>
                  </a:lnTo>
                  <a:lnTo>
                    <a:pt x="381" y="500"/>
                  </a:lnTo>
                  <a:lnTo>
                    <a:pt x="381" y="492"/>
                  </a:lnTo>
                  <a:lnTo>
                    <a:pt x="371" y="492"/>
                  </a:lnTo>
                  <a:lnTo>
                    <a:pt x="371" y="482"/>
                  </a:lnTo>
                  <a:lnTo>
                    <a:pt x="354" y="482"/>
                  </a:lnTo>
                  <a:lnTo>
                    <a:pt x="354" y="467"/>
                  </a:lnTo>
                  <a:lnTo>
                    <a:pt x="292" y="467"/>
                  </a:lnTo>
                  <a:lnTo>
                    <a:pt x="292" y="451"/>
                  </a:lnTo>
                  <a:lnTo>
                    <a:pt x="286" y="451"/>
                  </a:lnTo>
                  <a:lnTo>
                    <a:pt x="286" y="425"/>
                  </a:lnTo>
                  <a:lnTo>
                    <a:pt x="278" y="425"/>
                  </a:lnTo>
                  <a:lnTo>
                    <a:pt x="278" y="413"/>
                  </a:lnTo>
                  <a:lnTo>
                    <a:pt x="276" y="413"/>
                  </a:lnTo>
                  <a:lnTo>
                    <a:pt x="276" y="403"/>
                  </a:lnTo>
                  <a:lnTo>
                    <a:pt x="268" y="403"/>
                  </a:lnTo>
                  <a:lnTo>
                    <a:pt x="268" y="395"/>
                  </a:lnTo>
                  <a:lnTo>
                    <a:pt x="246" y="395"/>
                  </a:lnTo>
                  <a:lnTo>
                    <a:pt x="246" y="377"/>
                  </a:lnTo>
                  <a:lnTo>
                    <a:pt x="232" y="377"/>
                  </a:lnTo>
                  <a:lnTo>
                    <a:pt x="232" y="355"/>
                  </a:lnTo>
                  <a:lnTo>
                    <a:pt x="211" y="355"/>
                  </a:lnTo>
                  <a:lnTo>
                    <a:pt x="211" y="320"/>
                  </a:lnTo>
                  <a:lnTo>
                    <a:pt x="199" y="320"/>
                  </a:lnTo>
                  <a:lnTo>
                    <a:pt x="199" y="294"/>
                  </a:lnTo>
                  <a:lnTo>
                    <a:pt x="191" y="294"/>
                  </a:lnTo>
                  <a:lnTo>
                    <a:pt x="191" y="278"/>
                  </a:lnTo>
                  <a:lnTo>
                    <a:pt x="181" y="278"/>
                  </a:lnTo>
                  <a:lnTo>
                    <a:pt x="181" y="264"/>
                  </a:lnTo>
                  <a:lnTo>
                    <a:pt x="173" y="264"/>
                  </a:lnTo>
                  <a:lnTo>
                    <a:pt x="173" y="252"/>
                  </a:lnTo>
                  <a:lnTo>
                    <a:pt x="163" y="252"/>
                  </a:lnTo>
                  <a:lnTo>
                    <a:pt x="163" y="238"/>
                  </a:lnTo>
                  <a:lnTo>
                    <a:pt x="159" y="238"/>
                  </a:lnTo>
                  <a:lnTo>
                    <a:pt x="159" y="220"/>
                  </a:lnTo>
                  <a:lnTo>
                    <a:pt x="151" y="220"/>
                  </a:lnTo>
                  <a:lnTo>
                    <a:pt x="151" y="203"/>
                  </a:lnTo>
                  <a:lnTo>
                    <a:pt x="139" y="203"/>
                  </a:lnTo>
                  <a:lnTo>
                    <a:pt x="139" y="189"/>
                  </a:lnTo>
                  <a:lnTo>
                    <a:pt x="131" y="189"/>
                  </a:lnTo>
                  <a:lnTo>
                    <a:pt x="131" y="179"/>
                  </a:lnTo>
                  <a:lnTo>
                    <a:pt x="125" y="179"/>
                  </a:lnTo>
                  <a:lnTo>
                    <a:pt x="125" y="163"/>
                  </a:lnTo>
                  <a:lnTo>
                    <a:pt x="115" y="163"/>
                  </a:lnTo>
                  <a:lnTo>
                    <a:pt x="115" y="151"/>
                  </a:lnTo>
                  <a:lnTo>
                    <a:pt x="107" y="151"/>
                  </a:lnTo>
                  <a:lnTo>
                    <a:pt x="107" y="139"/>
                  </a:lnTo>
                  <a:lnTo>
                    <a:pt x="93" y="139"/>
                  </a:lnTo>
                  <a:lnTo>
                    <a:pt x="93" y="121"/>
                  </a:lnTo>
                  <a:lnTo>
                    <a:pt x="89" y="121"/>
                  </a:lnTo>
                  <a:lnTo>
                    <a:pt x="89" y="81"/>
                  </a:lnTo>
                  <a:lnTo>
                    <a:pt x="85" y="81"/>
                  </a:lnTo>
                  <a:lnTo>
                    <a:pt x="85" y="64"/>
                  </a:lnTo>
                  <a:lnTo>
                    <a:pt x="81" y="64"/>
                  </a:lnTo>
                  <a:lnTo>
                    <a:pt x="81" y="48"/>
                  </a:lnTo>
                  <a:lnTo>
                    <a:pt x="65" y="48"/>
                  </a:lnTo>
                  <a:lnTo>
                    <a:pt x="65" y="30"/>
                  </a:lnTo>
                  <a:lnTo>
                    <a:pt x="54" y="30"/>
                  </a:lnTo>
                  <a:lnTo>
                    <a:pt x="54" y="14"/>
                  </a:lnTo>
                  <a:lnTo>
                    <a:pt x="44" y="14"/>
                  </a:lnTo>
                  <a:lnTo>
                    <a:pt x="44" y="8"/>
                  </a:lnTo>
                  <a:lnTo>
                    <a:pt x="38" y="8"/>
                  </a:lnTo>
                  <a:lnTo>
                    <a:pt x="38"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 name="Line 131"/>
            <p:cNvSpPr>
              <a:spLocks noChangeShapeType="1"/>
            </p:cNvSpPr>
            <p:nvPr/>
          </p:nvSpPr>
          <p:spPr bwMode="auto">
            <a:xfrm>
              <a:off x="1609859" y="3326651"/>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 name="Line 132"/>
            <p:cNvSpPr>
              <a:spLocks noChangeShapeType="1"/>
            </p:cNvSpPr>
            <p:nvPr/>
          </p:nvSpPr>
          <p:spPr bwMode="auto">
            <a:xfrm>
              <a:off x="1689971" y="3326651"/>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 name="Line 133"/>
            <p:cNvSpPr>
              <a:spLocks noChangeShapeType="1"/>
            </p:cNvSpPr>
            <p:nvPr/>
          </p:nvSpPr>
          <p:spPr bwMode="auto">
            <a:xfrm>
              <a:off x="1540744" y="3304659"/>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 name="Line 134"/>
            <p:cNvSpPr>
              <a:spLocks noChangeShapeType="1"/>
            </p:cNvSpPr>
            <p:nvPr/>
          </p:nvSpPr>
          <p:spPr bwMode="auto">
            <a:xfrm>
              <a:off x="1831343" y="3329792"/>
              <a:ext cx="0" cy="5340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 name="Line 135"/>
            <p:cNvSpPr>
              <a:spLocks noChangeShapeType="1"/>
            </p:cNvSpPr>
            <p:nvPr/>
          </p:nvSpPr>
          <p:spPr bwMode="auto">
            <a:xfrm>
              <a:off x="1939729" y="3354925"/>
              <a:ext cx="0" cy="5497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 name="Line 136"/>
            <p:cNvSpPr>
              <a:spLocks noChangeShapeType="1"/>
            </p:cNvSpPr>
            <p:nvPr/>
          </p:nvSpPr>
          <p:spPr bwMode="auto">
            <a:xfrm>
              <a:off x="2208337"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 name="Line 137"/>
            <p:cNvSpPr>
              <a:spLocks noChangeShapeType="1"/>
            </p:cNvSpPr>
            <p:nvPr/>
          </p:nvSpPr>
          <p:spPr bwMode="auto">
            <a:xfrm>
              <a:off x="2280595"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 name="Line 138"/>
            <p:cNvSpPr>
              <a:spLocks noChangeShapeType="1"/>
            </p:cNvSpPr>
            <p:nvPr/>
          </p:nvSpPr>
          <p:spPr bwMode="auto">
            <a:xfrm>
              <a:off x="2349710"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 name="Line 139"/>
            <p:cNvSpPr>
              <a:spLocks noChangeShapeType="1"/>
            </p:cNvSpPr>
            <p:nvPr/>
          </p:nvSpPr>
          <p:spPr bwMode="auto">
            <a:xfrm>
              <a:off x="2417255" y="337063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 name="Line 140"/>
            <p:cNvSpPr>
              <a:spLocks noChangeShapeType="1"/>
            </p:cNvSpPr>
            <p:nvPr/>
          </p:nvSpPr>
          <p:spPr bwMode="auto">
            <a:xfrm>
              <a:off x="2524070" y="338948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 name="Line 141"/>
            <p:cNvSpPr>
              <a:spLocks noChangeShapeType="1"/>
            </p:cNvSpPr>
            <p:nvPr/>
          </p:nvSpPr>
          <p:spPr bwMode="auto">
            <a:xfrm>
              <a:off x="2608894" y="3389483"/>
              <a:ext cx="0" cy="518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 name="Line 142"/>
            <p:cNvSpPr>
              <a:spLocks noChangeShapeType="1"/>
            </p:cNvSpPr>
            <p:nvPr/>
          </p:nvSpPr>
          <p:spPr bwMode="auto">
            <a:xfrm>
              <a:off x="2817811"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 name="Line 143"/>
            <p:cNvSpPr>
              <a:spLocks noChangeShapeType="1"/>
            </p:cNvSpPr>
            <p:nvPr/>
          </p:nvSpPr>
          <p:spPr bwMode="auto">
            <a:xfrm>
              <a:off x="2836661"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 name="Line 144"/>
            <p:cNvSpPr>
              <a:spLocks noChangeShapeType="1"/>
            </p:cNvSpPr>
            <p:nvPr/>
          </p:nvSpPr>
          <p:spPr bwMode="auto">
            <a:xfrm>
              <a:off x="2858652"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 name="Line 145"/>
            <p:cNvSpPr>
              <a:spLocks noChangeShapeType="1"/>
            </p:cNvSpPr>
            <p:nvPr/>
          </p:nvSpPr>
          <p:spPr bwMode="auto">
            <a:xfrm>
              <a:off x="2879073"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 name="Line 146"/>
            <p:cNvSpPr>
              <a:spLocks noChangeShapeType="1"/>
            </p:cNvSpPr>
            <p:nvPr/>
          </p:nvSpPr>
          <p:spPr bwMode="auto">
            <a:xfrm>
              <a:off x="2904206"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 name="Line 147"/>
            <p:cNvSpPr>
              <a:spLocks noChangeShapeType="1"/>
            </p:cNvSpPr>
            <p:nvPr/>
          </p:nvSpPr>
          <p:spPr bwMode="auto">
            <a:xfrm>
              <a:off x="2926197"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 name="Line 148"/>
            <p:cNvSpPr>
              <a:spLocks noChangeShapeType="1"/>
            </p:cNvSpPr>
            <p:nvPr/>
          </p:nvSpPr>
          <p:spPr bwMode="auto">
            <a:xfrm>
              <a:off x="2938763"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 name="Line 149"/>
            <p:cNvSpPr>
              <a:spLocks noChangeShapeType="1"/>
            </p:cNvSpPr>
            <p:nvPr/>
          </p:nvSpPr>
          <p:spPr bwMode="auto">
            <a:xfrm>
              <a:off x="2948188" y="3416187"/>
              <a:ext cx="0" cy="5026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43" name="Group 142"/>
          <p:cNvGrpSpPr/>
          <p:nvPr/>
        </p:nvGrpSpPr>
        <p:grpSpPr>
          <a:xfrm>
            <a:off x="841734" y="2545428"/>
            <a:ext cx="2125304" cy="1284921"/>
            <a:chOff x="841734" y="2446998"/>
            <a:chExt cx="2125304" cy="1284921"/>
          </a:xfrm>
        </p:grpSpPr>
        <p:sp>
          <p:nvSpPr>
            <p:cNvPr id="144" name="Freeform 5"/>
            <p:cNvSpPr>
              <a:spLocks/>
            </p:cNvSpPr>
            <p:nvPr/>
          </p:nvSpPr>
          <p:spPr bwMode="auto">
            <a:xfrm>
              <a:off x="841734" y="2446998"/>
              <a:ext cx="2125304" cy="1234655"/>
            </a:xfrm>
            <a:custGeom>
              <a:avLst/>
              <a:gdLst>
                <a:gd name="T0" fmla="*/ 1305 w 1353"/>
                <a:gd name="T1" fmla="*/ 776 h 786"/>
                <a:gd name="T2" fmla="*/ 1166 w 1353"/>
                <a:gd name="T3" fmla="*/ 772 h 786"/>
                <a:gd name="T4" fmla="*/ 1015 w 1353"/>
                <a:gd name="T5" fmla="*/ 762 h 786"/>
                <a:gd name="T6" fmla="*/ 926 w 1353"/>
                <a:gd name="T7" fmla="*/ 752 h 786"/>
                <a:gd name="T8" fmla="*/ 876 w 1353"/>
                <a:gd name="T9" fmla="*/ 739 h 786"/>
                <a:gd name="T10" fmla="*/ 711 w 1353"/>
                <a:gd name="T11" fmla="*/ 737 h 786"/>
                <a:gd name="T12" fmla="*/ 680 w 1353"/>
                <a:gd name="T13" fmla="*/ 723 h 786"/>
                <a:gd name="T14" fmla="*/ 666 w 1353"/>
                <a:gd name="T15" fmla="*/ 717 h 786"/>
                <a:gd name="T16" fmla="*/ 624 w 1353"/>
                <a:gd name="T17" fmla="*/ 709 h 786"/>
                <a:gd name="T18" fmla="*/ 594 w 1353"/>
                <a:gd name="T19" fmla="*/ 703 h 786"/>
                <a:gd name="T20" fmla="*/ 592 w 1353"/>
                <a:gd name="T21" fmla="*/ 687 h 786"/>
                <a:gd name="T22" fmla="*/ 558 w 1353"/>
                <a:gd name="T23" fmla="*/ 679 h 786"/>
                <a:gd name="T24" fmla="*/ 544 w 1353"/>
                <a:gd name="T25" fmla="*/ 665 h 786"/>
                <a:gd name="T26" fmla="*/ 525 w 1353"/>
                <a:gd name="T27" fmla="*/ 659 h 786"/>
                <a:gd name="T28" fmla="*/ 515 w 1353"/>
                <a:gd name="T29" fmla="*/ 645 h 786"/>
                <a:gd name="T30" fmla="*/ 465 w 1353"/>
                <a:gd name="T31" fmla="*/ 635 h 786"/>
                <a:gd name="T32" fmla="*/ 445 w 1353"/>
                <a:gd name="T33" fmla="*/ 627 h 786"/>
                <a:gd name="T34" fmla="*/ 427 w 1353"/>
                <a:gd name="T35" fmla="*/ 623 h 786"/>
                <a:gd name="T36" fmla="*/ 421 w 1353"/>
                <a:gd name="T37" fmla="*/ 606 h 786"/>
                <a:gd name="T38" fmla="*/ 383 w 1353"/>
                <a:gd name="T39" fmla="*/ 590 h 786"/>
                <a:gd name="T40" fmla="*/ 374 w 1353"/>
                <a:gd name="T41" fmla="*/ 578 h 786"/>
                <a:gd name="T42" fmla="*/ 354 w 1353"/>
                <a:gd name="T43" fmla="*/ 572 h 786"/>
                <a:gd name="T44" fmla="*/ 350 w 1353"/>
                <a:gd name="T45" fmla="*/ 562 h 786"/>
                <a:gd name="T46" fmla="*/ 330 w 1353"/>
                <a:gd name="T47" fmla="*/ 546 h 786"/>
                <a:gd name="T48" fmla="*/ 322 w 1353"/>
                <a:gd name="T49" fmla="*/ 530 h 786"/>
                <a:gd name="T50" fmla="*/ 302 w 1353"/>
                <a:gd name="T51" fmla="*/ 522 h 786"/>
                <a:gd name="T52" fmla="*/ 298 w 1353"/>
                <a:gd name="T53" fmla="*/ 502 h 786"/>
                <a:gd name="T54" fmla="*/ 272 w 1353"/>
                <a:gd name="T55" fmla="*/ 492 h 786"/>
                <a:gd name="T56" fmla="*/ 268 w 1353"/>
                <a:gd name="T57" fmla="*/ 471 h 786"/>
                <a:gd name="T58" fmla="*/ 246 w 1353"/>
                <a:gd name="T59" fmla="*/ 465 h 786"/>
                <a:gd name="T60" fmla="*/ 242 w 1353"/>
                <a:gd name="T61" fmla="*/ 435 h 786"/>
                <a:gd name="T62" fmla="*/ 226 w 1353"/>
                <a:gd name="T63" fmla="*/ 425 h 786"/>
                <a:gd name="T64" fmla="*/ 224 w 1353"/>
                <a:gd name="T65" fmla="*/ 413 h 786"/>
                <a:gd name="T66" fmla="*/ 205 w 1353"/>
                <a:gd name="T67" fmla="*/ 397 h 786"/>
                <a:gd name="T68" fmla="*/ 201 w 1353"/>
                <a:gd name="T69" fmla="*/ 363 h 786"/>
                <a:gd name="T70" fmla="*/ 193 w 1353"/>
                <a:gd name="T71" fmla="*/ 355 h 786"/>
                <a:gd name="T72" fmla="*/ 187 w 1353"/>
                <a:gd name="T73" fmla="*/ 330 h 786"/>
                <a:gd name="T74" fmla="*/ 175 w 1353"/>
                <a:gd name="T75" fmla="*/ 324 h 786"/>
                <a:gd name="T76" fmla="*/ 171 w 1353"/>
                <a:gd name="T77" fmla="*/ 296 h 786"/>
                <a:gd name="T78" fmla="*/ 161 w 1353"/>
                <a:gd name="T79" fmla="*/ 284 h 786"/>
                <a:gd name="T80" fmla="*/ 155 w 1353"/>
                <a:gd name="T81" fmla="*/ 252 h 786"/>
                <a:gd name="T82" fmla="*/ 147 w 1353"/>
                <a:gd name="T83" fmla="*/ 244 h 786"/>
                <a:gd name="T84" fmla="*/ 139 w 1353"/>
                <a:gd name="T85" fmla="*/ 212 h 786"/>
                <a:gd name="T86" fmla="*/ 129 w 1353"/>
                <a:gd name="T87" fmla="*/ 189 h 786"/>
                <a:gd name="T88" fmla="*/ 123 w 1353"/>
                <a:gd name="T89" fmla="*/ 169 h 786"/>
                <a:gd name="T90" fmla="*/ 111 w 1353"/>
                <a:gd name="T91" fmla="*/ 161 h 786"/>
                <a:gd name="T92" fmla="*/ 105 w 1353"/>
                <a:gd name="T93" fmla="*/ 125 h 786"/>
                <a:gd name="T94" fmla="*/ 93 w 1353"/>
                <a:gd name="T95" fmla="*/ 107 h 786"/>
                <a:gd name="T96" fmla="*/ 87 w 1353"/>
                <a:gd name="T97" fmla="*/ 81 h 786"/>
                <a:gd name="T98" fmla="*/ 73 w 1353"/>
                <a:gd name="T99" fmla="*/ 60 h 786"/>
                <a:gd name="T100" fmla="*/ 66 w 1353"/>
                <a:gd name="T101" fmla="*/ 42 h 786"/>
                <a:gd name="T102" fmla="*/ 56 w 1353"/>
                <a:gd name="T103" fmla="*/ 36 h 786"/>
                <a:gd name="T104" fmla="*/ 40 w 1353"/>
                <a:gd name="T105" fmla="*/ 16 h 786"/>
                <a:gd name="T106" fmla="*/ 14 w 1353"/>
                <a:gd name="T107" fmla="*/ 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3" h="786">
                  <a:moveTo>
                    <a:pt x="1353" y="786"/>
                  </a:moveTo>
                  <a:lnTo>
                    <a:pt x="1305" y="786"/>
                  </a:lnTo>
                  <a:lnTo>
                    <a:pt x="1305" y="776"/>
                  </a:lnTo>
                  <a:lnTo>
                    <a:pt x="1299" y="776"/>
                  </a:lnTo>
                  <a:lnTo>
                    <a:pt x="1299" y="772"/>
                  </a:lnTo>
                  <a:lnTo>
                    <a:pt x="1166" y="772"/>
                  </a:lnTo>
                  <a:lnTo>
                    <a:pt x="1166" y="768"/>
                  </a:lnTo>
                  <a:lnTo>
                    <a:pt x="1015" y="768"/>
                  </a:lnTo>
                  <a:lnTo>
                    <a:pt x="1015" y="762"/>
                  </a:lnTo>
                  <a:lnTo>
                    <a:pt x="932" y="762"/>
                  </a:lnTo>
                  <a:lnTo>
                    <a:pt x="932" y="752"/>
                  </a:lnTo>
                  <a:lnTo>
                    <a:pt x="926" y="752"/>
                  </a:lnTo>
                  <a:lnTo>
                    <a:pt x="926" y="748"/>
                  </a:lnTo>
                  <a:lnTo>
                    <a:pt x="876" y="748"/>
                  </a:lnTo>
                  <a:lnTo>
                    <a:pt x="876" y="739"/>
                  </a:lnTo>
                  <a:lnTo>
                    <a:pt x="807" y="739"/>
                  </a:lnTo>
                  <a:lnTo>
                    <a:pt x="807" y="737"/>
                  </a:lnTo>
                  <a:lnTo>
                    <a:pt x="711" y="737"/>
                  </a:lnTo>
                  <a:lnTo>
                    <a:pt x="711" y="729"/>
                  </a:lnTo>
                  <a:lnTo>
                    <a:pt x="680" y="729"/>
                  </a:lnTo>
                  <a:lnTo>
                    <a:pt x="680" y="723"/>
                  </a:lnTo>
                  <a:lnTo>
                    <a:pt x="676" y="723"/>
                  </a:lnTo>
                  <a:lnTo>
                    <a:pt x="676" y="717"/>
                  </a:lnTo>
                  <a:lnTo>
                    <a:pt x="666" y="717"/>
                  </a:lnTo>
                  <a:lnTo>
                    <a:pt x="666" y="713"/>
                  </a:lnTo>
                  <a:lnTo>
                    <a:pt x="624" y="713"/>
                  </a:lnTo>
                  <a:lnTo>
                    <a:pt x="624" y="709"/>
                  </a:lnTo>
                  <a:lnTo>
                    <a:pt x="620" y="709"/>
                  </a:lnTo>
                  <a:lnTo>
                    <a:pt x="620" y="703"/>
                  </a:lnTo>
                  <a:lnTo>
                    <a:pt x="594" y="703"/>
                  </a:lnTo>
                  <a:lnTo>
                    <a:pt x="594" y="693"/>
                  </a:lnTo>
                  <a:lnTo>
                    <a:pt x="592" y="693"/>
                  </a:lnTo>
                  <a:lnTo>
                    <a:pt x="592" y="687"/>
                  </a:lnTo>
                  <a:lnTo>
                    <a:pt x="582" y="687"/>
                  </a:lnTo>
                  <a:lnTo>
                    <a:pt x="582" y="679"/>
                  </a:lnTo>
                  <a:lnTo>
                    <a:pt x="558" y="679"/>
                  </a:lnTo>
                  <a:lnTo>
                    <a:pt x="558" y="673"/>
                  </a:lnTo>
                  <a:lnTo>
                    <a:pt x="544" y="673"/>
                  </a:lnTo>
                  <a:lnTo>
                    <a:pt x="544" y="665"/>
                  </a:lnTo>
                  <a:lnTo>
                    <a:pt x="538" y="665"/>
                  </a:lnTo>
                  <a:lnTo>
                    <a:pt x="538" y="659"/>
                  </a:lnTo>
                  <a:lnTo>
                    <a:pt x="525" y="659"/>
                  </a:lnTo>
                  <a:lnTo>
                    <a:pt x="525" y="651"/>
                  </a:lnTo>
                  <a:lnTo>
                    <a:pt x="515" y="651"/>
                  </a:lnTo>
                  <a:lnTo>
                    <a:pt x="515" y="645"/>
                  </a:lnTo>
                  <a:lnTo>
                    <a:pt x="467" y="645"/>
                  </a:lnTo>
                  <a:lnTo>
                    <a:pt x="467" y="635"/>
                  </a:lnTo>
                  <a:lnTo>
                    <a:pt x="465" y="635"/>
                  </a:lnTo>
                  <a:lnTo>
                    <a:pt x="465" y="629"/>
                  </a:lnTo>
                  <a:lnTo>
                    <a:pt x="445" y="629"/>
                  </a:lnTo>
                  <a:lnTo>
                    <a:pt x="445" y="627"/>
                  </a:lnTo>
                  <a:lnTo>
                    <a:pt x="435" y="627"/>
                  </a:lnTo>
                  <a:lnTo>
                    <a:pt x="435" y="623"/>
                  </a:lnTo>
                  <a:lnTo>
                    <a:pt x="427" y="623"/>
                  </a:lnTo>
                  <a:lnTo>
                    <a:pt x="427" y="613"/>
                  </a:lnTo>
                  <a:lnTo>
                    <a:pt x="421" y="613"/>
                  </a:lnTo>
                  <a:lnTo>
                    <a:pt x="421" y="606"/>
                  </a:lnTo>
                  <a:lnTo>
                    <a:pt x="403" y="606"/>
                  </a:lnTo>
                  <a:lnTo>
                    <a:pt x="403" y="590"/>
                  </a:lnTo>
                  <a:lnTo>
                    <a:pt x="383" y="590"/>
                  </a:lnTo>
                  <a:lnTo>
                    <a:pt x="383" y="584"/>
                  </a:lnTo>
                  <a:lnTo>
                    <a:pt x="374" y="584"/>
                  </a:lnTo>
                  <a:lnTo>
                    <a:pt x="374" y="578"/>
                  </a:lnTo>
                  <a:lnTo>
                    <a:pt x="362" y="578"/>
                  </a:lnTo>
                  <a:lnTo>
                    <a:pt x="362" y="572"/>
                  </a:lnTo>
                  <a:lnTo>
                    <a:pt x="354" y="572"/>
                  </a:lnTo>
                  <a:lnTo>
                    <a:pt x="354" y="566"/>
                  </a:lnTo>
                  <a:lnTo>
                    <a:pt x="350" y="566"/>
                  </a:lnTo>
                  <a:lnTo>
                    <a:pt x="350" y="562"/>
                  </a:lnTo>
                  <a:lnTo>
                    <a:pt x="338" y="562"/>
                  </a:lnTo>
                  <a:lnTo>
                    <a:pt x="338" y="546"/>
                  </a:lnTo>
                  <a:lnTo>
                    <a:pt x="330" y="546"/>
                  </a:lnTo>
                  <a:lnTo>
                    <a:pt x="330" y="538"/>
                  </a:lnTo>
                  <a:lnTo>
                    <a:pt x="322" y="538"/>
                  </a:lnTo>
                  <a:lnTo>
                    <a:pt x="322" y="530"/>
                  </a:lnTo>
                  <a:lnTo>
                    <a:pt x="312" y="530"/>
                  </a:lnTo>
                  <a:lnTo>
                    <a:pt x="312" y="522"/>
                  </a:lnTo>
                  <a:lnTo>
                    <a:pt x="302" y="522"/>
                  </a:lnTo>
                  <a:lnTo>
                    <a:pt x="302" y="514"/>
                  </a:lnTo>
                  <a:lnTo>
                    <a:pt x="298" y="514"/>
                  </a:lnTo>
                  <a:lnTo>
                    <a:pt x="298" y="502"/>
                  </a:lnTo>
                  <a:lnTo>
                    <a:pt x="288" y="502"/>
                  </a:lnTo>
                  <a:lnTo>
                    <a:pt x="288" y="492"/>
                  </a:lnTo>
                  <a:lnTo>
                    <a:pt x="272" y="492"/>
                  </a:lnTo>
                  <a:lnTo>
                    <a:pt x="272" y="480"/>
                  </a:lnTo>
                  <a:lnTo>
                    <a:pt x="268" y="480"/>
                  </a:lnTo>
                  <a:lnTo>
                    <a:pt x="268" y="471"/>
                  </a:lnTo>
                  <a:lnTo>
                    <a:pt x="262" y="471"/>
                  </a:lnTo>
                  <a:lnTo>
                    <a:pt x="262" y="465"/>
                  </a:lnTo>
                  <a:lnTo>
                    <a:pt x="246" y="465"/>
                  </a:lnTo>
                  <a:lnTo>
                    <a:pt x="246" y="441"/>
                  </a:lnTo>
                  <a:lnTo>
                    <a:pt x="242" y="441"/>
                  </a:lnTo>
                  <a:lnTo>
                    <a:pt x="242" y="435"/>
                  </a:lnTo>
                  <a:lnTo>
                    <a:pt x="236" y="435"/>
                  </a:lnTo>
                  <a:lnTo>
                    <a:pt x="236" y="425"/>
                  </a:lnTo>
                  <a:lnTo>
                    <a:pt x="226" y="425"/>
                  </a:lnTo>
                  <a:lnTo>
                    <a:pt x="226" y="419"/>
                  </a:lnTo>
                  <a:lnTo>
                    <a:pt x="224" y="419"/>
                  </a:lnTo>
                  <a:lnTo>
                    <a:pt x="224" y="413"/>
                  </a:lnTo>
                  <a:lnTo>
                    <a:pt x="213" y="413"/>
                  </a:lnTo>
                  <a:lnTo>
                    <a:pt x="213" y="397"/>
                  </a:lnTo>
                  <a:lnTo>
                    <a:pt x="205" y="397"/>
                  </a:lnTo>
                  <a:lnTo>
                    <a:pt x="205" y="373"/>
                  </a:lnTo>
                  <a:lnTo>
                    <a:pt x="201" y="373"/>
                  </a:lnTo>
                  <a:lnTo>
                    <a:pt x="201" y="363"/>
                  </a:lnTo>
                  <a:lnTo>
                    <a:pt x="197" y="363"/>
                  </a:lnTo>
                  <a:lnTo>
                    <a:pt x="197" y="355"/>
                  </a:lnTo>
                  <a:lnTo>
                    <a:pt x="193" y="355"/>
                  </a:lnTo>
                  <a:lnTo>
                    <a:pt x="193" y="337"/>
                  </a:lnTo>
                  <a:lnTo>
                    <a:pt x="187" y="337"/>
                  </a:lnTo>
                  <a:lnTo>
                    <a:pt x="187" y="330"/>
                  </a:lnTo>
                  <a:lnTo>
                    <a:pt x="183" y="330"/>
                  </a:lnTo>
                  <a:lnTo>
                    <a:pt x="183" y="324"/>
                  </a:lnTo>
                  <a:lnTo>
                    <a:pt x="175" y="324"/>
                  </a:lnTo>
                  <a:lnTo>
                    <a:pt x="175" y="302"/>
                  </a:lnTo>
                  <a:lnTo>
                    <a:pt x="171" y="302"/>
                  </a:lnTo>
                  <a:lnTo>
                    <a:pt x="171" y="296"/>
                  </a:lnTo>
                  <a:lnTo>
                    <a:pt x="165" y="296"/>
                  </a:lnTo>
                  <a:lnTo>
                    <a:pt x="165" y="284"/>
                  </a:lnTo>
                  <a:lnTo>
                    <a:pt x="161" y="284"/>
                  </a:lnTo>
                  <a:lnTo>
                    <a:pt x="161" y="268"/>
                  </a:lnTo>
                  <a:lnTo>
                    <a:pt x="155" y="268"/>
                  </a:lnTo>
                  <a:lnTo>
                    <a:pt x="155" y="252"/>
                  </a:lnTo>
                  <a:lnTo>
                    <a:pt x="149" y="252"/>
                  </a:lnTo>
                  <a:lnTo>
                    <a:pt x="149" y="244"/>
                  </a:lnTo>
                  <a:lnTo>
                    <a:pt x="147" y="244"/>
                  </a:lnTo>
                  <a:lnTo>
                    <a:pt x="147" y="236"/>
                  </a:lnTo>
                  <a:lnTo>
                    <a:pt x="139" y="236"/>
                  </a:lnTo>
                  <a:lnTo>
                    <a:pt x="139" y="212"/>
                  </a:lnTo>
                  <a:lnTo>
                    <a:pt x="133" y="212"/>
                  </a:lnTo>
                  <a:lnTo>
                    <a:pt x="133" y="189"/>
                  </a:lnTo>
                  <a:lnTo>
                    <a:pt x="129" y="189"/>
                  </a:lnTo>
                  <a:lnTo>
                    <a:pt x="129" y="177"/>
                  </a:lnTo>
                  <a:lnTo>
                    <a:pt x="123" y="177"/>
                  </a:lnTo>
                  <a:lnTo>
                    <a:pt x="123" y="169"/>
                  </a:lnTo>
                  <a:lnTo>
                    <a:pt x="117" y="169"/>
                  </a:lnTo>
                  <a:lnTo>
                    <a:pt x="117" y="161"/>
                  </a:lnTo>
                  <a:lnTo>
                    <a:pt x="111" y="161"/>
                  </a:lnTo>
                  <a:lnTo>
                    <a:pt x="111" y="145"/>
                  </a:lnTo>
                  <a:lnTo>
                    <a:pt x="105" y="145"/>
                  </a:lnTo>
                  <a:lnTo>
                    <a:pt x="105" y="125"/>
                  </a:lnTo>
                  <a:lnTo>
                    <a:pt x="99" y="125"/>
                  </a:lnTo>
                  <a:lnTo>
                    <a:pt x="99" y="107"/>
                  </a:lnTo>
                  <a:lnTo>
                    <a:pt x="93" y="107"/>
                  </a:lnTo>
                  <a:lnTo>
                    <a:pt x="93" y="87"/>
                  </a:lnTo>
                  <a:lnTo>
                    <a:pt x="87" y="87"/>
                  </a:lnTo>
                  <a:lnTo>
                    <a:pt x="87" y="81"/>
                  </a:lnTo>
                  <a:lnTo>
                    <a:pt x="79" y="81"/>
                  </a:lnTo>
                  <a:lnTo>
                    <a:pt x="79" y="60"/>
                  </a:lnTo>
                  <a:lnTo>
                    <a:pt x="73" y="60"/>
                  </a:lnTo>
                  <a:lnTo>
                    <a:pt x="73" y="50"/>
                  </a:lnTo>
                  <a:lnTo>
                    <a:pt x="66" y="50"/>
                  </a:lnTo>
                  <a:lnTo>
                    <a:pt x="66" y="42"/>
                  </a:lnTo>
                  <a:lnTo>
                    <a:pt x="60" y="42"/>
                  </a:lnTo>
                  <a:lnTo>
                    <a:pt x="60" y="36"/>
                  </a:lnTo>
                  <a:lnTo>
                    <a:pt x="56" y="36"/>
                  </a:lnTo>
                  <a:lnTo>
                    <a:pt x="56" y="28"/>
                  </a:lnTo>
                  <a:lnTo>
                    <a:pt x="40" y="28"/>
                  </a:lnTo>
                  <a:lnTo>
                    <a:pt x="40" y="16"/>
                  </a:lnTo>
                  <a:lnTo>
                    <a:pt x="32" y="16"/>
                  </a:lnTo>
                  <a:lnTo>
                    <a:pt x="32" y="8"/>
                  </a:lnTo>
                  <a:lnTo>
                    <a:pt x="14" y="8"/>
                  </a:lnTo>
                  <a:lnTo>
                    <a:pt x="14"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 name="Line 6"/>
            <p:cNvSpPr>
              <a:spLocks noChangeShapeType="1"/>
            </p:cNvSpPr>
            <p:nvPr/>
          </p:nvSpPr>
          <p:spPr bwMode="auto">
            <a:xfrm>
              <a:off x="2960755"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 name="Line 7"/>
            <p:cNvSpPr>
              <a:spLocks noChangeShapeType="1"/>
            </p:cNvSpPr>
            <p:nvPr/>
          </p:nvSpPr>
          <p:spPr bwMode="auto">
            <a:xfrm>
              <a:off x="2948188"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 name="Line 8"/>
            <p:cNvSpPr>
              <a:spLocks noChangeShapeType="1"/>
            </p:cNvSpPr>
            <p:nvPr/>
          </p:nvSpPr>
          <p:spPr bwMode="auto">
            <a:xfrm>
              <a:off x="2935622"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 name="Line 9"/>
            <p:cNvSpPr>
              <a:spLocks noChangeShapeType="1"/>
            </p:cNvSpPr>
            <p:nvPr/>
          </p:nvSpPr>
          <p:spPr bwMode="auto">
            <a:xfrm>
              <a:off x="2919914"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 name="Line 10"/>
            <p:cNvSpPr>
              <a:spLocks noChangeShapeType="1"/>
            </p:cNvSpPr>
            <p:nvPr/>
          </p:nvSpPr>
          <p:spPr bwMode="auto">
            <a:xfrm>
              <a:off x="2907347" y="368165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 name="Line 11"/>
            <p:cNvSpPr>
              <a:spLocks noChangeShapeType="1"/>
            </p:cNvSpPr>
            <p:nvPr/>
          </p:nvSpPr>
          <p:spPr bwMode="auto">
            <a:xfrm>
              <a:off x="2736129"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 name="Line 12"/>
            <p:cNvSpPr>
              <a:spLocks noChangeShapeType="1"/>
            </p:cNvSpPr>
            <p:nvPr/>
          </p:nvSpPr>
          <p:spPr bwMode="auto">
            <a:xfrm>
              <a:off x="267958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 name="Line 13"/>
            <p:cNvSpPr>
              <a:spLocks noChangeShapeType="1"/>
            </p:cNvSpPr>
            <p:nvPr/>
          </p:nvSpPr>
          <p:spPr bwMode="auto">
            <a:xfrm>
              <a:off x="2638739"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 name="Line 14"/>
            <p:cNvSpPr>
              <a:spLocks noChangeShapeType="1"/>
            </p:cNvSpPr>
            <p:nvPr/>
          </p:nvSpPr>
          <p:spPr bwMode="auto">
            <a:xfrm>
              <a:off x="2608894"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 name="Line 15"/>
            <p:cNvSpPr>
              <a:spLocks noChangeShapeType="1"/>
            </p:cNvSpPr>
            <p:nvPr/>
          </p:nvSpPr>
          <p:spPr bwMode="auto">
            <a:xfrm>
              <a:off x="2574336"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 name="Line 16"/>
            <p:cNvSpPr>
              <a:spLocks noChangeShapeType="1"/>
            </p:cNvSpPr>
            <p:nvPr/>
          </p:nvSpPr>
          <p:spPr bwMode="auto">
            <a:xfrm>
              <a:off x="2542920"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 name="Line 17"/>
            <p:cNvSpPr>
              <a:spLocks noChangeShapeType="1"/>
            </p:cNvSpPr>
            <p:nvPr/>
          </p:nvSpPr>
          <p:spPr bwMode="auto">
            <a:xfrm>
              <a:off x="2476946" y="3653379"/>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 name="Line 18"/>
            <p:cNvSpPr>
              <a:spLocks noChangeShapeType="1"/>
            </p:cNvSpPr>
            <p:nvPr/>
          </p:nvSpPr>
          <p:spPr bwMode="auto">
            <a:xfrm>
              <a:off x="2368560"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 name="Line 19"/>
            <p:cNvSpPr>
              <a:spLocks noChangeShapeType="1"/>
            </p:cNvSpPr>
            <p:nvPr/>
          </p:nvSpPr>
          <p:spPr bwMode="auto">
            <a:xfrm>
              <a:off x="2321436"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 name="Line 20"/>
            <p:cNvSpPr>
              <a:spLocks noChangeShapeType="1"/>
            </p:cNvSpPr>
            <p:nvPr/>
          </p:nvSpPr>
          <p:spPr bwMode="auto">
            <a:xfrm>
              <a:off x="2299444" y="3631387"/>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 name="Line 21"/>
            <p:cNvSpPr>
              <a:spLocks noChangeShapeType="1"/>
            </p:cNvSpPr>
            <p:nvPr/>
          </p:nvSpPr>
          <p:spPr bwMode="auto">
            <a:xfrm>
              <a:off x="2268028" y="3618821"/>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 name="Line 22"/>
            <p:cNvSpPr>
              <a:spLocks noChangeShapeType="1"/>
            </p:cNvSpPr>
            <p:nvPr/>
          </p:nvSpPr>
          <p:spPr bwMode="auto">
            <a:xfrm>
              <a:off x="2180063"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 name="Line 23"/>
            <p:cNvSpPr>
              <a:spLocks noChangeShapeType="1"/>
            </p:cNvSpPr>
            <p:nvPr/>
          </p:nvSpPr>
          <p:spPr bwMode="auto">
            <a:xfrm>
              <a:off x="2143934"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 name="Line 24"/>
            <p:cNvSpPr>
              <a:spLocks noChangeShapeType="1"/>
            </p:cNvSpPr>
            <p:nvPr/>
          </p:nvSpPr>
          <p:spPr bwMode="auto">
            <a:xfrm>
              <a:off x="2112518" y="36109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 name="Line 25"/>
            <p:cNvSpPr>
              <a:spLocks noChangeShapeType="1"/>
            </p:cNvSpPr>
            <p:nvPr/>
          </p:nvSpPr>
          <p:spPr bwMode="auto">
            <a:xfrm>
              <a:off x="1952296" y="3595259"/>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 name="Line 26"/>
            <p:cNvSpPr>
              <a:spLocks noChangeShapeType="1"/>
            </p:cNvSpPr>
            <p:nvPr/>
          </p:nvSpPr>
          <p:spPr bwMode="auto">
            <a:xfrm>
              <a:off x="1900459" y="3573267"/>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 name="Line 27"/>
            <p:cNvSpPr>
              <a:spLocks noChangeShapeType="1"/>
            </p:cNvSpPr>
            <p:nvPr/>
          </p:nvSpPr>
          <p:spPr bwMode="auto">
            <a:xfrm>
              <a:off x="1878468" y="3570126"/>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 name="Line 28"/>
            <p:cNvSpPr>
              <a:spLocks noChangeShapeType="1"/>
            </p:cNvSpPr>
            <p:nvPr/>
          </p:nvSpPr>
          <p:spPr bwMode="auto">
            <a:xfrm>
              <a:off x="1771653" y="3541851"/>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 name="Line 29"/>
            <p:cNvSpPr>
              <a:spLocks noChangeShapeType="1"/>
            </p:cNvSpPr>
            <p:nvPr/>
          </p:nvSpPr>
          <p:spPr bwMode="auto">
            <a:xfrm>
              <a:off x="1749661" y="3513577"/>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 name="Line 30"/>
            <p:cNvSpPr>
              <a:spLocks noChangeShapeType="1"/>
            </p:cNvSpPr>
            <p:nvPr/>
          </p:nvSpPr>
          <p:spPr bwMode="auto">
            <a:xfrm>
              <a:off x="1666409" y="3479019"/>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 name="Line 31"/>
            <p:cNvSpPr>
              <a:spLocks noChangeShapeType="1"/>
            </p:cNvSpPr>
            <p:nvPr/>
          </p:nvSpPr>
          <p:spPr bwMode="auto">
            <a:xfrm>
              <a:off x="1594151" y="3457028"/>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 name="Line 32"/>
            <p:cNvSpPr>
              <a:spLocks noChangeShapeType="1"/>
            </p:cNvSpPr>
            <p:nvPr/>
          </p:nvSpPr>
          <p:spPr bwMode="auto">
            <a:xfrm>
              <a:off x="1562735" y="3441320"/>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 name="Line 33"/>
            <p:cNvSpPr>
              <a:spLocks noChangeShapeType="1"/>
            </p:cNvSpPr>
            <p:nvPr/>
          </p:nvSpPr>
          <p:spPr bwMode="auto">
            <a:xfrm>
              <a:off x="1512469" y="3413045"/>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 name="Line 34"/>
            <p:cNvSpPr>
              <a:spLocks noChangeShapeType="1"/>
            </p:cNvSpPr>
            <p:nvPr/>
          </p:nvSpPr>
          <p:spPr bwMode="auto">
            <a:xfrm>
              <a:off x="1487336" y="3398908"/>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 name="Line 35"/>
            <p:cNvSpPr>
              <a:spLocks noChangeShapeType="1"/>
            </p:cNvSpPr>
            <p:nvPr/>
          </p:nvSpPr>
          <p:spPr bwMode="auto">
            <a:xfrm>
              <a:off x="1228153" y="3155433"/>
              <a:ext cx="0" cy="5183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 name="Line 36"/>
            <p:cNvSpPr>
              <a:spLocks noChangeShapeType="1"/>
            </p:cNvSpPr>
            <p:nvPr/>
          </p:nvSpPr>
          <p:spPr bwMode="auto">
            <a:xfrm>
              <a:off x="1113484" y="2921382"/>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 name="Line 37"/>
            <p:cNvSpPr>
              <a:spLocks noChangeShapeType="1"/>
            </p:cNvSpPr>
            <p:nvPr/>
          </p:nvSpPr>
          <p:spPr bwMode="auto">
            <a:xfrm>
              <a:off x="863725" y="2459565"/>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 name="Line 38"/>
            <p:cNvSpPr>
              <a:spLocks noChangeShapeType="1"/>
            </p:cNvSpPr>
            <p:nvPr/>
          </p:nvSpPr>
          <p:spPr bwMode="auto">
            <a:xfrm>
              <a:off x="854300" y="2446998"/>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 name="Line 39"/>
            <p:cNvSpPr>
              <a:spLocks noChangeShapeType="1"/>
            </p:cNvSpPr>
            <p:nvPr/>
          </p:nvSpPr>
          <p:spPr bwMode="auto">
            <a:xfrm>
              <a:off x="1225011" y="3133441"/>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 name="Line 40"/>
            <p:cNvSpPr>
              <a:spLocks noChangeShapeType="1"/>
            </p:cNvSpPr>
            <p:nvPr/>
          </p:nvSpPr>
          <p:spPr bwMode="auto">
            <a:xfrm>
              <a:off x="1850193" y="3570126"/>
              <a:ext cx="0" cy="54978"/>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 name="Line 41"/>
            <p:cNvSpPr>
              <a:spLocks noChangeShapeType="1"/>
            </p:cNvSpPr>
            <p:nvPr/>
          </p:nvSpPr>
          <p:spPr bwMode="auto">
            <a:xfrm>
              <a:off x="2381126"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 name="Line 42"/>
            <p:cNvSpPr>
              <a:spLocks noChangeShapeType="1"/>
            </p:cNvSpPr>
            <p:nvPr/>
          </p:nvSpPr>
          <p:spPr bwMode="auto">
            <a:xfrm>
              <a:off x="2401547"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 name="Line 43"/>
            <p:cNvSpPr>
              <a:spLocks noChangeShapeType="1"/>
            </p:cNvSpPr>
            <p:nvPr/>
          </p:nvSpPr>
          <p:spPr bwMode="auto">
            <a:xfrm>
              <a:off x="2417255" y="3643954"/>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 name="Line 44"/>
            <p:cNvSpPr>
              <a:spLocks noChangeShapeType="1"/>
            </p:cNvSpPr>
            <p:nvPr/>
          </p:nvSpPr>
          <p:spPr bwMode="auto">
            <a:xfrm>
              <a:off x="275812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 name="Line 45"/>
            <p:cNvSpPr>
              <a:spLocks noChangeShapeType="1"/>
            </p:cNvSpPr>
            <p:nvPr/>
          </p:nvSpPr>
          <p:spPr bwMode="auto">
            <a:xfrm>
              <a:off x="2776970"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 name="Line 46"/>
            <p:cNvSpPr>
              <a:spLocks noChangeShapeType="1"/>
            </p:cNvSpPr>
            <p:nvPr/>
          </p:nvSpPr>
          <p:spPr bwMode="auto">
            <a:xfrm>
              <a:off x="2798961"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 name="Line 47"/>
            <p:cNvSpPr>
              <a:spLocks noChangeShapeType="1"/>
            </p:cNvSpPr>
            <p:nvPr/>
          </p:nvSpPr>
          <p:spPr bwMode="auto">
            <a:xfrm>
              <a:off x="2811528"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 name="Line 48"/>
            <p:cNvSpPr>
              <a:spLocks noChangeShapeType="1"/>
            </p:cNvSpPr>
            <p:nvPr/>
          </p:nvSpPr>
          <p:spPr bwMode="auto">
            <a:xfrm>
              <a:off x="2830378"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 name="Line 49"/>
            <p:cNvSpPr>
              <a:spLocks noChangeShapeType="1"/>
            </p:cNvSpPr>
            <p:nvPr/>
          </p:nvSpPr>
          <p:spPr bwMode="auto">
            <a:xfrm>
              <a:off x="2842944"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 name="Line 50"/>
            <p:cNvSpPr>
              <a:spLocks noChangeShapeType="1"/>
            </p:cNvSpPr>
            <p:nvPr/>
          </p:nvSpPr>
          <p:spPr bwMode="auto">
            <a:xfrm>
              <a:off x="2871219" y="3656520"/>
              <a:ext cx="0" cy="5340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 name="Line 51"/>
            <p:cNvSpPr>
              <a:spLocks noChangeShapeType="1"/>
            </p:cNvSpPr>
            <p:nvPr/>
          </p:nvSpPr>
          <p:spPr bwMode="auto">
            <a:xfrm>
              <a:off x="2882214" y="3662803"/>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 name="Line 52"/>
            <p:cNvSpPr>
              <a:spLocks noChangeShapeType="1"/>
            </p:cNvSpPr>
            <p:nvPr/>
          </p:nvSpPr>
          <p:spPr bwMode="auto">
            <a:xfrm>
              <a:off x="2894781" y="3675370"/>
              <a:ext cx="0" cy="5026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aphicFrame>
        <p:nvGraphicFramePr>
          <p:cNvPr id="192" name="Table 191"/>
          <p:cNvGraphicFramePr>
            <a:graphicFrameLocks noGrp="1"/>
          </p:cNvGraphicFramePr>
          <p:nvPr>
            <p:extLst>
              <p:ext uri="{D42A27DB-BD31-4B8C-83A1-F6EECF244321}">
                <p14:modId xmlns:p14="http://schemas.microsoft.com/office/powerpoint/2010/main" val="598644395"/>
              </p:ext>
            </p:extLst>
          </p:nvPr>
        </p:nvGraphicFramePr>
        <p:xfrm>
          <a:off x="4175828" y="4379697"/>
          <a:ext cx="1657450" cy="75780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baseline="0" dirty="0" err="1" smtClean="0"/>
                        <a:t>Evts</a:t>
                      </a:r>
                      <a:endParaRPr lang="en-GB" sz="900" dirty="0"/>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en-GB" sz="900" dirty="0"/>
                        <a:t>CCS1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410</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133</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en-GB" sz="900" dirty="0"/>
                        <a:t>CCS2</a:t>
                      </a:r>
                    </a:p>
                  </a:txBody>
                  <a:tcPr marL="36000" marR="36000" marT="7200" marB="7200"/>
                </a:tc>
                <a:tc>
                  <a:txBody>
                    <a:bodyPr/>
                    <a:lstStyle/>
                    <a:p>
                      <a:pPr algn="ctr"/>
                      <a:r>
                        <a:rPr lang="en-GB" sz="900" dirty="0"/>
                        <a:t>245</a:t>
                      </a:r>
                    </a:p>
                  </a:txBody>
                  <a:tcPr marL="36000" marR="36000" marT="7200" marB="7200"/>
                </a:tc>
                <a:tc>
                  <a:txBody>
                    <a:bodyPr/>
                    <a:lstStyle/>
                    <a:p>
                      <a:pPr algn="ctr"/>
                      <a:r>
                        <a:rPr lang="en-GB" sz="900" dirty="0"/>
                        <a:t>57</a:t>
                      </a:r>
                    </a:p>
                  </a:txBody>
                  <a:tcPr marL="36000" marR="36000" marT="7200" marB="7200"/>
                </a:tc>
                <a:extLst>
                  <a:ext uri="{0D108BD9-81ED-4DB2-BD59-A6C34878D82A}">
                    <a16:rowId xmlns:a16="http://schemas.microsoft.com/office/drawing/2014/main" xmlns="" val="3857485450"/>
                  </a:ext>
                </a:extLst>
              </a:tr>
              <a:tr h="0">
                <a:tc>
                  <a:txBody>
                    <a:bodyPr/>
                    <a:lstStyle/>
                    <a:p>
                      <a:r>
                        <a:rPr lang="en-GB" sz="900" dirty="0"/>
                        <a:t>CCS3</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smtClean="0"/>
                        <a:t>496</a:t>
                      </a:r>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218</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9168423"/>
                  </a:ext>
                </a:extLst>
              </a:tr>
              <a:tr h="0">
                <a:tc>
                  <a:txBody>
                    <a:bodyPr/>
                    <a:lstStyle/>
                    <a:p>
                      <a:r>
                        <a:rPr lang="en-GB" sz="900" dirty="0"/>
                        <a:t>Total</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806093400"/>
                  </a:ext>
                </a:extLst>
              </a:tr>
            </a:tbl>
          </a:graphicData>
        </a:graphic>
      </p:graphicFrame>
      <p:cxnSp>
        <p:nvCxnSpPr>
          <p:cNvPr id="193" name="Straight Connector 192"/>
          <p:cNvCxnSpPr/>
          <p:nvPr/>
        </p:nvCxnSpPr>
        <p:spPr>
          <a:xfrm>
            <a:off x="3981173" y="4602508"/>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Connector 193"/>
          <p:cNvCxnSpPr/>
          <p:nvPr/>
        </p:nvCxnSpPr>
        <p:spPr>
          <a:xfrm>
            <a:off x="3981173" y="4754908"/>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p:cNvCxnSpPr/>
          <p:nvPr/>
        </p:nvCxnSpPr>
        <p:spPr>
          <a:xfrm>
            <a:off x="3981173" y="4916833"/>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96" name="Group 195"/>
          <p:cNvGrpSpPr/>
          <p:nvPr/>
        </p:nvGrpSpPr>
        <p:grpSpPr>
          <a:xfrm>
            <a:off x="222926" y="2143548"/>
            <a:ext cx="2909963" cy="3607980"/>
            <a:chOff x="222926" y="2026846"/>
            <a:chExt cx="2909963" cy="3607980"/>
          </a:xfrm>
        </p:grpSpPr>
        <p:sp>
          <p:nvSpPr>
            <p:cNvPr id="197" name="TextBox 196"/>
            <p:cNvSpPr txBox="1"/>
            <p:nvPr/>
          </p:nvSpPr>
          <p:spPr>
            <a:xfrm>
              <a:off x="1249469" y="2026846"/>
              <a:ext cx="1287532" cy="307777"/>
            </a:xfrm>
            <a:prstGeom prst="rect">
              <a:avLst/>
            </a:prstGeom>
            <a:noFill/>
          </p:spPr>
          <p:txBody>
            <a:bodyPr wrap="none" rtlCol="0">
              <a:spAutoFit/>
            </a:bodyPr>
            <a:lstStyle/>
            <a:p>
              <a:pPr algn="ctr" fontAlgn="auto">
                <a:spcBef>
                  <a:spcPts val="0"/>
                </a:spcBef>
                <a:spcAft>
                  <a:spcPts val="0"/>
                </a:spcAft>
              </a:pPr>
              <a:r>
                <a:rPr lang="fr-FR" sz="1400" b="1" dirty="0" smtClean="0">
                  <a:solidFill>
                    <a:srgbClr val="4D4D4D"/>
                  </a:solidFill>
                  <a:latin typeface="Arial"/>
                  <a:cs typeface="Arial"/>
                </a:rPr>
                <a:t>« Stem-</a:t>
              </a:r>
              <a:r>
                <a:rPr lang="fr-FR" sz="1400" b="1" dirty="0" err="1" smtClean="0">
                  <a:solidFill>
                    <a:srgbClr val="4D4D4D"/>
                  </a:solidFill>
                  <a:latin typeface="Arial"/>
                  <a:cs typeface="Arial"/>
                </a:rPr>
                <a:t>like</a:t>
              </a:r>
              <a:r>
                <a:rPr lang="fr-FR" sz="1400" b="1" dirty="0" smtClean="0">
                  <a:solidFill>
                    <a:srgbClr val="4D4D4D"/>
                  </a:solidFill>
                  <a:latin typeface="Arial"/>
                  <a:cs typeface="Arial"/>
                </a:rPr>
                <a:t> »</a:t>
              </a:r>
              <a:endParaRPr lang="fr-FR" sz="1400" b="1" dirty="0">
                <a:solidFill>
                  <a:srgbClr val="4D4D4D"/>
                </a:solidFill>
                <a:latin typeface="Arial"/>
                <a:cs typeface="Arial"/>
              </a:endParaRPr>
            </a:p>
          </p:txBody>
        </p:sp>
        <p:sp>
          <p:nvSpPr>
            <p:cNvPr id="198" name="TextBox 197"/>
            <p:cNvSpPr txBox="1"/>
            <p:nvPr/>
          </p:nvSpPr>
          <p:spPr>
            <a:xfrm rot="16200000">
              <a:off x="-12913" y="3631968"/>
              <a:ext cx="733287" cy="261610"/>
            </a:xfrm>
            <a:prstGeom prst="rect">
              <a:avLst/>
            </a:prstGeom>
            <a:noFill/>
          </p:spPr>
          <p:txBody>
            <a:bodyPr wrap="none" rtlCol="0">
              <a:spAutoFit/>
            </a:bodyPr>
            <a:lstStyle/>
            <a:p>
              <a:pPr algn="ctr" fontAlgn="auto">
                <a:spcBef>
                  <a:spcPts val="0"/>
                </a:spcBef>
                <a:spcAft>
                  <a:spcPts val="0"/>
                </a:spcAft>
              </a:pPr>
              <a:r>
                <a:rPr lang="fr-FR" sz="1100" b="1" dirty="0" smtClean="0">
                  <a:solidFill>
                    <a:srgbClr val="4D4D4D"/>
                  </a:solidFill>
                  <a:latin typeface="Arial"/>
                  <a:cs typeface="Arial"/>
                </a:rPr>
                <a:t>SSR (%)</a:t>
              </a:r>
              <a:endParaRPr lang="fr-FR" sz="1100" b="1" dirty="0">
                <a:solidFill>
                  <a:srgbClr val="4D4D4D"/>
                </a:solidFill>
                <a:latin typeface="Arial"/>
                <a:cs typeface="Arial"/>
              </a:endParaRPr>
            </a:p>
          </p:txBody>
        </p:sp>
        <p:sp>
          <p:nvSpPr>
            <p:cNvPr id="199" name="TextBox 198"/>
            <p:cNvSpPr txBox="1"/>
            <p:nvPr/>
          </p:nvSpPr>
          <p:spPr>
            <a:xfrm>
              <a:off x="1538008" y="5373216"/>
              <a:ext cx="710451" cy="261610"/>
            </a:xfrm>
            <a:prstGeom prst="rect">
              <a:avLst/>
            </a:prstGeom>
            <a:noFill/>
          </p:spPr>
          <p:txBody>
            <a:bodyPr wrap="none" rtlCol="0">
              <a:spAutoFit/>
            </a:bodyPr>
            <a:lstStyle/>
            <a:p>
              <a:pPr algn="ctr" fontAlgn="auto">
                <a:spcBef>
                  <a:spcPts val="0"/>
                </a:spcBef>
                <a:spcAft>
                  <a:spcPts val="0"/>
                </a:spcAft>
              </a:pPr>
              <a:r>
                <a:rPr lang="fr-FR" sz="1100" b="1" dirty="0" smtClean="0">
                  <a:solidFill>
                    <a:srgbClr val="4D4D4D"/>
                  </a:solidFill>
                  <a:latin typeface="Arial"/>
                  <a:cs typeface="Arial"/>
                </a:rPr>
                <a:t>Années</a:t>
              </a:r>
              <a:endParaRPr lang="fr-FR" sz="1100" b="1" dirty="0">
                <a:solidFill>
                  <a:srgbClr val="4D4D4D"/>
                </a:solidFill>
                <a:latin typeface="Arial"/>
                <a:cs typeface="Arial"/>
              </a:endParaRPr>
            </a:p>
          </p:txBody>
        </p:sp>
        <p:sp>
          <p:nvSpPr>
            <p:cNvPr id="200" name="TextBox 199"/>
            <p:cNvSpPr txBox="1"/>
            <p:nvPr/>
          </p:nvSpPr>
          <p:spPr>
            <a:xfrm>
              <a:off x="534447" y="4968246"/>
              <a:ext cx="263213"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201" name="TextBox 200"/>
            <p:cNvSpPr txBox="1"/>
            <p:nvPr/>
          </p:nvSpPr>
          <p:spPr>
            <a:xfrm>
              <a:off x="1128394"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2</a:t>
              </a:r>
              <a:endParaRPr lang="fr-FR" sz="1100">
                <a:solidFill>
                  <a:srgbClr val="4D4D4D"/>
                </a:solidFill>
                <a:latin typeface="Arial"/>
                <a:cs typeface="Arial"/>
              </a:endParaRPr>
            </a:p>
          </p:txBody>
        </p:sp>
        <p:sp>
          <p:nvSpPr>
            <p:cNvPr id="202" name="TextBox 201"/>
            <p:cNvSpPr txBox="1"/>
            <p:nvPr/>
          </p:nvSpPr>
          <p:spPr>
            <a:xfrm>
              <a:off x="1553896"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4</a:t>
              </a:r>
              <a:endParaRPr lang="fr-FR" sz="1100">
                <a:solidFill>
                  <a:srgbClr val="4D4D4D"/>
                </a:solidFill>
                <a:latin typeface="Arial"/>
                <a:cs typeface="Arial"/>
              </a:endParaRPr>
            </a:p>
          </p:txBody>
        </p:sp>
        <p:sp>
          <p:nvSpPr>
            <p:cNvPr id="203" name="TextBox 202"/>
            <p:cNvSpPr txBox="1"/>
            <p:nvPr/>
          </p:nvSpPr>
          <p:spPr>
            <a:xfrm>
              <a:off x="1979398"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6</a:t>
              </a:r>
              <a:endParaRPr lang="fr-FR" sz="1100">
                <a:solidFill>
                  <a:srgbClr val="4D4D4D"/>
                </a:solidFill>
                <a:latin typeface="Arial"/>
                <a:cs typeface="Arial"/>
              </a:endParaRPr>
            </a:p>
          </p:txBody>
        </p:sp>
        <p:sp>
          <p:nvSpPr>
            <p:cNvPr id="204" name="TextBox 203"/>
            <p:cNvSpPr txBox="1"/>
            <p:nvPr/>
          </p:nvSpPr>
          <p:spPr>
            <a:xfrm>
              <a:off x="2404900"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8</a:t>
              </a:r>
              <a:endParaRPr lang="fr-FR" sz="1100">
                <a:solidFill>
                  <a:srgbClr val="4D4D4D"/>
                </a:solidFill>
                <a:latin typeface="Arial"/>
                <a:cs typeface="Arial"/>
              </a:endParaRPr>
            </a:p>
          </p:txBody>
        </p:sp>
        <p:sp>
          <p:nvSpPr>
            <p:cNvPr id="205" name="TextBox 204"/>
            <p:cNvSpPr txBox="1"/>
            <p:nvPr/>
          </p:nvSpPr>
          <p:spPr>
            <a:xfrm>
              <a:off x="2791129" y="5147922"/>
              <a:ext cx="341760"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06" name="TextBox 205"/>
            <p:cNvSpPr txBox="1"/>
            <p:nvPr/>
          </p:nvSpPr>
          <p:spPr>
            <a:xfrm>
              <a:off x="455900" y="4701618"/>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07" name="TextBox 206"/>
            <p:cNvSpPr txBox="1"/>
            <p:nvPr/>
          </p:nvSpPr>
          <p:spPr>
            <a:xfrm>
              <a:off x="455900" y="4434992"/>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20</a:t>
              </a:r>
              <a:endParaRPr lang="fr-FR" sz="1100">
                <a:solidFill>
                  <a:srgbClr val="4D4D4D"/>
                </a:solidFill>
                <a:latin typeface="Arial"/>
                <a:cs typeface="Arial"/>
              </a:endParaRPr>
            </a:p>
          </p:txBody>
        </p:sp>
        <p:sp>
          <p:nvSpPr>
            <p:cNvPr id="208" name="TextBox 207"/>
            <p:cNvSpPr txBox="1"/>
            <p:nvPr/>
          </p:nvSpPr>
          <p:spPr>
            <a:xfrm>
              <a:off x="455900" y="4168366"/>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30</a:t>
              </a:r>
              <a:endParaRPr lang="fr-FR" sz="1100">
                <a:solidFill>
                  <a:srgbClr val="4D4D4D"/>
                </a:solidFill>
                <a:latin typeface="Arial"/>
                <a:cs typeface="Arial"/>
              </a:endParaRPr>
            </a:p>
          </p:txBody>
        </p:sp>
        <p:sp>
          <p:nvSpPr>
            <p:cNvPr id="209" name="TextBox 208"/>
            <p:cNvSpPr txBox="1"/>
            <p:nvPr/>
          </p:nvSpPr>
          <p:spPr>
            <a:xfrm>
              <a:off x="455900" y="3901740"/>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40</a:t>
              </a:r>
              <a:endParaRPr lang="fr-FR" sz="1100">
                <a:solidFill>
                  <a:srgbClr val="4D4D4D"/>
                </a:solidFill>
                <a:latin typeface="Arial"/>
                <a:cs typeface="Arial"/>
              </a:endParaRPr>
            </a:p>
          </p:txBody>
        </p:sp>
        <p:sp>
          <p:nvSpPr>
            <p:cNvPr id="210" name="TextBox 209"/>
            <p:cNvSpPr txBox="1"/>
            <p:nvPr/>
          </p:nvSpPr>
          <p:spPr>
            <a:xfrm>
              <a:off x="455900" y="3635114"/>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50</a:t>
              </a:r>
              <a:endParaRPr lang="fr-FR" sz="1100">
                <a:solidFill>
                  <a:srgbClr val="4D4D4D"/>
                </a:solidFill>
                <a:latin typeface="Arial"/>
                <a:cs typeface="Arial"/>
              </a:endParaRPr>
            </a:p>
          </p:txBody>
        </p:sp>
        <p:sp>
          <p:nvSpPr>
            <p:cNvPr id="211" name="TextBox 210"/>
            <p:cNvSpPr txBox="1"/>
            <p:nvPr/>
          </p:nvSpPr>
          <p:spPr>
            <a:xfrm>
              <a:off x="455900" y="3368488"/>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60</a:t>
              </a:r>
              <a:endParaRPr lang="fr-FR" sz="1100">
                <a:solidFill>
                  <a:srgbClr val="4D4D4D"/>
                </a:solidFill>
                <a:latin typeface="Arial"/>
                <a:cs typeface="Arial"/>
              </a:endParaRPr>
            </a:p>
          </p:txBody>
        </p:sp>
        <p:sp>
          <p:nvSpPr>
            <p:cNvPr id="212" name="TextBox 211"/>
            <p:cNvSpPr txBox="1"/>
            <p:nvPr/>
          </p:nvSpPr>
          <p:spPr>
            <a:xfrm>
              <a:off x="455900" y="3101862"/>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70</a:t>
              </a:r>
              <a:endParaRPr lang="fr-FR" sz="1100">
                <a:solidFill>
                  <a:srgbClr val="4D4D4D"/>
                </a:solidFill>
                <a:latin typeface="Arial"/>
                <a:cs typeface="Arial"/>
              </a:endParaRPr>
            </a:p>
          </p:txBody>
        </p:sp>
        <p:sp>
          <p:nvSpPr>
            <p:cNvPr id="213" name="TextBox 212"/>
            <p:cNvSpPr txBox="1"/>
            <p:nvPr/>
          </p:nvSpPr>
          <p:spPr>
            <a:xfrm>
              <a:off x="455900" y="2835236"/>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80</a:t>
              </a:r>
              <a:endParaRPr lang="fr-FR" sz="1100">
                <a:solidFill>
                  <a:srgbClr val="4D4D4D"/>
                </a:solidFill>
                <a:latin typeface="Arial"/>
                <a:cs typeface="Arial"/>
              </a:endParaRPr>
            </a:p>
          </p:txBody>
        </p:sp>
        <p:sp>
          <p:nvSpPr>
            <p:cNvPr id="214" name="TextBox 213"/>
            <p:cNvSpPr txBox="1"/>
            <p:nvPr/>
          </p:nvSpPr>
          <p:spPr>
            <a:xfrm>
              <a:off x="455900" y="2568610"/>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90</a:t>
              </a:r>
              <a:endParaRPr lang="fr-FR" sz="1100">
                <a:solidFill>
                  <a:srgbClr val="4D4D4D"/>
                </a:solidFill>
                <a:latin typeface="Arial"/>
                <a:cs typeface="Arial"/>
              </a:endParaRPr>
            </a:p>
          </p:txBody>
        </p:sp>
        <p:sp>
          <p:nvSpPr>
            <p:cNvPr id="215" name="TextBox 214"/>
            <p:cNvSpPr txBox="1"/>
            <p:nvPr/>
          </p:nvSpPr>
          <p:spPr>
            <a:xfrm>
              <a:off x="377352" y="2301984"/>
              <a:ext cx="420308"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100</a:t>
              </a:r>
              <a:endParaRPr lang="fr-FR" sz="1100">
                <a:solidFill>
                  <a:srgbClr val="4D4D4D"/>
                </a:solidFill>
                <a:latin typeface="Arial"/>
                <a:cs typeface="Arial"/>
              </a:endParaRPr>
            </a:p>
          </p:txBody>
        </p:sp>
        <p:sp>
          <p:nvSpPr>
            <p:cNvPr id="216" name="Freeform 215"/>
            <p:cNvSpPr/>
            <p:nvPr/>
          </p:nvSpPr>
          <p:spPr>
            <a:xfrm>
              <a:off x="833279"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217" name="Straight Connector 216"/>
            <p:cNvCxnSpPr/>
            <p:nvPr/>
          </p:nvCxnSpPr>
          <p:spPr>
            <a:xfrm>
              <a:off x="743279"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8" name="TextBox 217"/>
            <p:cNvSpPr txBox="1"/>
            <p:nvPr/>
          </p:nvSpPr>
          <p:spPr>
            <a:xfrm>
              <a:off x="702893" y="5147922"/>
              <a:ext cx="263213"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0</a:t>
              </a:r>
              <a:endParaRPr lang="fr-FR" sz="1100">
                <a:solidFill>
                  <a:srgbClr val="4D4D4D"/>
                </a:solidFill>
                <a:latin typeface="Arial"/>
                <a:cs typeface="Arial"/>
              </a:endParaRPr>
            </a:p>
          </p:txBody>
        </p:sp>
        <p:cxnSp>
          <p:nvCxnSpPr>
            <p:cNvPr id="219" name="Straight Connector 218"/>
            <p:cNvCxnSpPr/>
            <p:nvPr/>
          </p:nvCxnSpPr>
          <p:spPr>
            <a:xfrm>
              <a:off x="743279"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p:cNvCxnSpPr/>
            <p:nvPr/>
          </p:nvCxnSpPr>
          <p:spPr>
            <a:xfrm>
              <a:off x="743279"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1" name="Straight Connector 220"/>
            <p:cNvCxnSpPr/>
            <p:nvPr/>
          </p:nvCxnSpPr>
          <p:spPr>
            <a:xfrm>
              <a:off x="743279"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2" name="Straight Connector 221"/>
            <p:cNvCxnSpPr/>
            <p:nvPr/>
          </p:nvCxnSpPr>
          <p:spPr>
            <a:xfrm>
              <a:off x="743279"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3" name="Straight Connector 222"/>
            <p:cNvCxnSpPr/>
            <p:nvPr/>
          </p:nvCxnSpPr>
          <p:spPr>
            <a:xfrm>
              <a:off x="743279"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4" name="Straight Connector 223"/>
            <p:cNvCxnSpPr/>
            <p:nvPr/>
          </p:nvCxnSpPr>
          <p:spPr>
            <a:xfrm>
              <a:off x="743279"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p:cNvCxnSpPr/>
            <p:nvPr/>
          </p:nvCxnSpPr>
          <p:spPr>
            <a:xfrm>
              <a:off x="743279"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p:cNvCxnSpPr/>
            <p:nvPr/>
          </p:nvCxnSpPr>
          <p:spPr>
            <a:xfrm>
              <a:off x="743279"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p:cNvCxnSpPr/>
            <p:nvPr/>
          </p:nvCxnSpPr>
          <p:spPr>
            <a:xfrm>
              <a:off x="743279"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p:cNvCxnSpPr/>
            <p:nvPr/>
          </p:nvCxnSpPr>
          <p:spPr>
            <a:xfrm>
              <a:off x="743279"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p:cNvCxnSpPr/>
            <p:nvPr/>
          </p:nvCxnSpPr>
          <p:spPr>
            <a:xfrm rot="5400000">
              <a:off x="7882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0" name="Straight Connector 229"/>
            <p:cNvCxnSpPr/>
            <p:nvPr/>
          </p:nvCxnSpPr>
          <p:spPr>
            <a:xfrm rot="5400000">
              <a:off x="121309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rot="5400000">
              <a:off x="163790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2" name="Straight Connector 231"/>
            <p:cNvCxnSpPr/>
            <p:nvPr/>
          </p:nvCxnSpPr>
          <p:spPr>
            <a:xfrm rot="5400000">
              <a:off x="206272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3" name="Straight Connector 232"/>
            <p:cNvCxnSpPr/>
            <p:nvPr/>
          </p:nvCxnSpPr>
          <p:spPr>
            <a:xfrm rot="5400000">
              <a:off x="248753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4" name="Straight Connector 233"/>
            <p:cNvCxnSpPr/>
            <p:nvPr/>
          </p:nvCxnSpPr>
          <p:spPr>
            <a:xfrm rot="5400000">
              <a:off x="291235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5" name="TextBox 234"/>
            <p:cNvSpPr txBox="1"/>
            <p:nvPr/>
          </p:nvSpPr>
          <p:spPr>
            <a:xfrm>
              <a:off x="920579" y="3710737"/>
              <a:ext cx="776957" cy="261610"/>
            </a:xfrm>
            <a:prstGeom prst="rect">
              <a:avLst/>
            </a:prstGeom>
            <a:noFill/>
          </p:spPr>
          <p:txBody>
            <a:bodyPr wrap="none" rtlCol="0">
              <a:spAutoFit/>
            </a:bodyPr>
            <a:lstStyle/>
            <a:p>
              <a:pPr algn="r" fontAlgn="auto">
                <a:spcBef>
                  <a:spcPts val="0"/>
                </a:spcBef>
                <a:spcAft>
                  <a:spcPts val="0"/>
                </a:spcAft>
              </a:pP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grpSp>
      <p:grpSp>
        <p:nvGrpSpPr>
          <p:cNvPr id="236" name="Group 235"/>
          <p:cNvGrpSpPr/>
          <p:nvPr/>
        </p:nvGrpSpPr>
        <p:grpSpPr>
          <a:xfrm>
            <a:off x="3184782" y="2125276"/>
            <a:ext cx="2834182" cy="3777257"/>
            <a:chOff x="3241932" y="2026846"/>
            <a:chExt cx="2834182" cy="3777257"/>
          </a:xfrm>
        </p:grpSpPr>
        <p:sp>
          <p:nvSpPr>
            <p:cNvPr id="237" name="TextBox 236"/>
            <p:cNvSpPr txBox="1"/>
            <p:nvPr/>
          </p:nvSpPr>
          <p:spPr>
            <a:xfrm>
              <a:off x="4504477" y="2026846"/>
              <a:ext cx="663963" cy="307777"/>
            </a:xfrm>
            <a:prstGeom prst="rect">
              <a:avLst/>
            </a:prstGeom>
            <a:noFill/>
          </p:spPr>
          <p:txBody>
            <a:bodyPr wrap="none" rtlCol="0">
              <a:spAutoFit/>
            </a:bodyPr>
            <a:lstStyle/>
            <a:p>
              <a:pPr algn="ctr" fontAlgn="auto">
                <a:spcBef>
                  <a:spcPts val="0"/>
                </a:spcBef>
                <a:spcAft>
                  <a:spcPts val="0"/>
                </a:spcAft>
              </a:pPr>
              <a:r>
                <a:rPr lang="fr-FR" sz="1400" b="1" smtClean="0">
                  <a:solidFill>
                    <a:srgbClr val="4D4D4D"/>
                  </a:solidFill>
                  <a:latin typeface="Arial"/>
                  <a:cs typeface="Arial"/>
                </a:rPr>
                <a:t>CCS3</a:t>
              </a:r>
              <a:endParaRPr lang="fr-FR" sz="1400" b="1">
                <a:solidFill>
                  <a:srgbClr val="4D4D4D"/>
                </a:solidFill>
                <a:latin typeface="Arial"/>
                <a:cs typeface="Arial"/>
              </a:endParaRPr>
            </a:p>
          </p:txBody>
        </p:sp>
        <p:sp>
          <p:nvSpPr>
            <p:cNvPr id="238" name="TextBox 237"/>
            <p:cNvSpPr txBox="1"/>
            <p:nvPr/>
          </p:nvSpPr>
          <p:spPr>
            <a:xfrm rot="16200000">
              <a:off x="3090732" y="3547330"/>
              <a:ext cx="733287" cy="430887"/>
            </a:xfrm>
            <a:prstGeom prst="rect">
              <a:avLst/>
            </a:prstGeom>
            <a:noFill/>
          </p:spPr>
          <p:txBody>
            <a:bodyPr wrap="none" rtlCol="0">
              <a:spAutoFit/>
            </a:bodyPr>
            <a:lstStyle/>
            <a:p>
              <a:pPr algn="ctr" fontAlgn="auto">
                <a:spcBef>
                  <a:spcPts val="0"/>
                </a:spcBef>
                <a:spcAft>
                  <a:spcPts val="0"/>
                </a:spcAft>
              </a:pPr>
              <a:r>
                <a:rPr lang="fr-FR" sz="1100" b="1" dirty="0">
                  <a:solidFill>
                    <a:srgbClr val="4D4D4D"/>
                  </a:solidFill>
                  <a:latin typeface="Arial"/>
                  <a:cs typeface="Arial"/>
                </a:rPr>
                <a:t>SSR (%)</a:t>
              </a:r>
            </a:p>
            <a:p>
              <a:pPr algn="ctr" fontAlgn="auto">
                <a:spcBef>
                  <a:spcPts val="0"/>
                </a:spcBef>
                <a:spcAft>
                  <a:spcPts val="0"/>
                </a:spcAft>
              </a:pPr>
              <a:endParaRPr lang="fr-FR" sz="1100" b="1" dirty="0">
                <a:solidFill>
                  <a:srgbClr val="4D4D4D"/>
                </a:solidFill>
                <a:latin typeface="Arial"/>
                <a:cs typeface="Arial"/>
              </a:endParaRPr>
            </a:p>
          </p:txBody>
        </p:sp>
        <p:sp>
          <p:nvSpPr>
            <p:cNvPr id="239" name="TextBox 238"/>
            <p:cNvSpPr txBox="1"/>
            <p:nvPr/>
          </p:nvSpPr>
          <p:spPr>
            <a:xfrm>
              <a:off x="4481234" y="5373216"/>
              <a:ext cx="710451" cy="430887"/>
            </a:xfrm>
            <a:prstGeom prst="rect">
              <a:avLst/>
            </a:prstGeom>
            <a:noFill/>
          </p:spPr>
          <p:txBody>
            <a:bodyPr wrap="none" rtlCol="0">
              <a:spAutoFit/>
            </a:bodyPr>
            <a:lstStyle/>
            <a:p>
              <a:pPr algn="ctr" fontAlgn="auto">
                <a:spcBef>
                  <a:spcPts val="0"/>
                </a:spcBef>
                <a:spcAft>
                  <a:spcPts val="0"/>
                </a:spcAft>
              </a:pPr>
              <a:r>
                <a:rPr lang="fr-FR" sz="1100" b="1" dirty="0">
                  <a:solidFill>
                    <a:srgbClr val="4D4D4D"/>
                  </a:solidFill>
                  <a:latin typeface="Arial"/>
                  <a:cs typeface="Arial"/>
                </a:rPr>
                <a:t>Années</a:t>
              </a:r>
            </a:p>
            <a:p>
              <a:pPr algn="ctr" fontAlgn="auto">
                <a:spcBef>
                  <a:spcPts val="0"/>
                </a:spcBef>
                <a:spcAft>
                  <a:spcPts val="0"/>
                </a:spcAft>
              </a:pPr>
              <a:endParaRPr lang="fr-FR" sz="1100" b="1" dirty="0">
                <a:solidFill>
                  <a:srgbClr val="4D4D4D"/>
                </a:solidFill>
                <a:latin typeface="Arial"/>
                <a:cs typeface="Arial"/>
              </a:endParaRPr>
            </a:p>
          </p:txBody>
        </p:sp>
        <p:sp>
          <p:nvSpPr>
            <p:cNvPr id="240" name="TextBox 239"/>
            <p:cNvSpPr txBox="1"/>
            <p:nvPr/>
          </p:nvSpPr>
          <p:spPr>
            <a:xfrm>
              <a:off x="3477672" y="4968246"/>
              <a:ext cx="263213"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241" name="TextBox 240"/>
            <p:cNvSpPr txBox="1"/>
            <p:nvPr/>
          </p:nvSpPr>
          <p:spPr>
            <a:xfrm>
              <a:off x="4071619"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2</a:t>
              </a:r>
              <a:endParaRPr lang="fr-FR" sz="1100">
                <a:solidFill>
                  <a:srgbClr val="4D4D4D"/>
                </a:solidFill>
                <a:latin typeface="Arial"/>
                <a:cs typeface="Arial"/>
              </a:endParaRPr>
            </a:p>
          </p:txBody>
        </p:sp>
        <p:sp>
          <p:nvSpPr>
            <p:cNvPr id="242" name="TextBox 241"/>
            <p:cNvSpPr txBox="1"/>
            <p:nvPr/>
          </p:nvSpPr>
          <p:spPr>
            <a:xfrm>
              <a:off x="4497121"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4</a:t>
              </a:r>
              <a:endParaRPr lang="fr-FR" sz="1100">
                <a:solidFill>
                  <a:srgbClr val="4D4D4D"/>
                </a:solidFill>
                <a:latin typeface="Arial"/>
                <a:cs typeface="Arial"/>
              </a:endParaRPr>
            </a:p>
          </p:txBody>
        </p:sp>
        <p:sp>
          <p:nvSpPr>
            <p:cNvPr id="243" name="TextBox 242"/>
            <p:cNvSpPr txBox="1"/>
            <p:nvPr/>
          </p:nvSpPr>
          <p:spPr>
            <a:xfrm>
              <a:off x="4922623"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6</a:t>
              </a:r>
              <a:endParaRPr lang="fr-FR" sz="1100">
                <a:solidFill>
                  <a:srgbClr val="4D4D4D"/>
                </a:solidFill>
                <a:latin typeface="Arial"/>
                <a:cs typeface="Arial"/>
              </a:endParaRPr>
            </a:p>
          </p:txBody>
        </p:sp>
        <p:sp>
          <p:nvSpPr>
            <p:cNvPr id="244" name="TextBox 243"/>
            <p:cNvSpPr txBox="1"/>
            <p:nvPr/>
          </p:nvSpPr>
          <p:spPr>
            <a:xfrm>
              <a:off x="5348125"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8</a:t>
              </a:r>
              <a:endParaRPr lang="fr-FR" sz="1100">
                <a:solidFill>
                  <a:srgbClr val="4D4D4D"/>
                </a:solidFill>
                <a:latin typeface="Arial"/>
                <a:cs typeface="Arial"/>
              </a:endParaRPr>
            </a:p>
          </p:txBody>
        </p:sp>
        <p:sp>
          <p:nvSpPr>
            <p:cNvPr id="245" name="TextBox 244"/>
            <p:cNvSpPr txBox="1"/>
            <p:nvPr/>
          </p:nvSpPr>
          <p:spPr>
            <a:xfrm>
              <a:off x="5734354" y="5147922"/>
              <a:ext cx="341760"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46" name="TextBox 245"/>
            <p:cNvSpPr txBox="1"/>
            <p:nvPr/>
          </p:nvSpPr>
          <p:spPr>
            <a:xfrm>
              <a:off x="3399125" y="4701618"/>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47" name="TextBox 246"/>
            <p:cNvSpPr txBox="1"/>
            <p:nvPr/>
          </p:nvSpPr>
          <p:spPr>
            <a:xfrm>
              <a:off x="3399125" y="4434992"/>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20</a:t>
              </a:r>
              <a:endParaRPr lang="fr-FR" sz="1100">
                <a:solidFill>
                  <a:srgbClr val="4D4D4D"/>
                </a:solidFill>
                <a:latin typeface="Arial"/>
                <a:cs typeface="Arial"/>
              </a:endParaRPr>
            </a:p>
          </p:txBody>
        </p:sp>
        <p:sp>
          <p:nvSpPr>
            <p:cNvPr id="248" name="TextBox 247"/>
            <p:cNvSpPr txBox="1"/>
            <p:nvPr/>
          </p:nvSpPr>
          <p:spPr>
            <a:xfrm>
              <a:off x="3399125" y="4168366"/>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30</a:t>
              </a:r>
              <a:endParaRPr lang="fr-FR" sz="1100">
                <a:solidFill>
                  <a:srgbClr val="4D4D4D"/>
                </a:solidFill>
                <a:latin typeface="Arial"/>
                <a:cs typeface="Arial"/>
              </a:endParaRPr>
            </a:p>
          </p:txBody>
        </p:sp>
        <p:sp>
          <p:nvSpPr>
            <p:cNvPr id="249" name="TextBox 248"/>
            <p:cNvSpPr txBox="1"/>
            <p:nvPr/>
          </p:nvSpPr>
          <p:spPr>
            <a:xfrm>
              <a:off x="3399125" y="3901740"/>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40</a:t>
              </a:r>
              <a:endParaRPr lang="fr-FR" sz="1100">
                <a:solidFill>
                  <a:srgbClr val="4D4D4D"/>
                </a:solidFill>
                <a:latin typeface="Arial"/>
                <a:cs typeface="Arial"/>
              </a:endParaRPr>
            </a:p>
          </p:txBody>
        </p:sp>
        <p:sp>
          <p:nvSpPr>
            <p:cNvPr id="250" name="TextBox 249"/>
            <p:cNvSpPr txBox="1"/>
            <p:nvPr/>
          </p:nvSpPr>
          <p:spPr>
            <a:xfrm>
              <a:off x="3399125" y="3635114"/>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50</a:t>
              </a:r>
              <a:endParaRPr lang="fr-FR" sz="1100">
                <a:solidFill>
                  <a:srgbClr val="4D4D4D"/>
                </a:solidFill>
                <a:latin typeface="Arial"/>
                <a:cs typeface="Arial"/>
              </a:endParaRPr>
            </a:p>
          </p:txBody>
        </p:sp>
        <p:sp>
          <p:nvSpPr>
            <p:cNvPr id="251" name="TextBox 250"/>
            <p:cNvSpPr txBox="1"/>
            <p:nvPr/>
          </p:nvSpPr>
          <p:spPr>
            <a:xfrm>
              <a:off x="3399125" y="3368488"/>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60</a:t>
              </a:r>
              <a:endParaRPr lang="fr-FR" sz="1100">
                <a:solidFill>
                  <a:srgbClr val="4D4D4D"/>
                </a:solidFill>
                <a:latin typeface="Arial"/>
                <a:cs typeface="Arial"/>
              </a:endParaRPr>
            </a:p>
          </p:txBody>
        </p:sp>
        <p:sp>
          <p:nvSpPr>
            <p:cNvPr id="252" name="TextBox 251"/>
            <p:cNvSpPr txBox="1"/>
            <p:nvPr/>
          </p:nvSpPr>
          <p:spPr>
            <a:xfrm>
              <a:off x="3399125" y="3101862"/>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70</a:t>
              </a:r>
              <a:endParaRPr lang="fr-FR" sz="1100">
                <a:solidFill>
                  <a:srgbClr val="4D4D4D"/>
                </a:solidFill>
                <a:latin typeface="Arial"/>
                <a:cs typeface="Arial"/>
              </a:endParaRPr>
            </a:p>
          </p:txBody>
        </p:sp>
        <p:sp>
          <p:nvSpPr>
            <p:cNvPr id="253" name="TextBox 252"/>
            <p:cNvSpPr txBox="1"/>
            <p:nvPr/>
          </p:nvSpPr>
          <p:spPr>
            <a:xfrm>
              <a:off x="3399125" y="2835236"/>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80</a:t>
              </a:r>
              <a:endParaRPr lang="fr-FR" sz="1100">
                <a:solidFill>
                  <a:srgbClr val="4D4D4D"/>
                </a:solidFill>
                <a:latin typeface="Arial"/>
                <a:cs typeface="Arial"/>
              </a:endParaRPr>
            </a:p>
          </p:txBody>
        </p:sp>
        <p:sp>
          <p:nvSpPr>
            <p:cNvPr id="254" name="TextBox 253"/>
            <p:cNvSpPr txBox="1"/>
            <p:nvPr/>
          </p:nvSpPr>
          <p:spPr>
            <a:xfrm>
              <a:off x="3399125" y="2568610"/>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90</a:t>
              </a:r>
              <a:endParaRPr lang="fr-FR" sz="1100">
                <a:solidFill>
                  <a:srgbClr val="4D4D4D"/>
                </a:solidFill>
                <a:latin typeface="Arial"/>
                <a:cs typeface="Arial"/>
              </a:endParaRPr>
            </a:p>
          </p:txBody>
        </p:sp>
        <p:sp>
          <p:nvSpPr>
            <p:cNvPr id="255" name="TextBox 254"/>
            <p:cNvSpPr txBox="1"/>
            <p:nvPr/>
          </p:nvSpPr>
          <p:spPr>
            <a:xfrm>
              <a:off x="3320577" y="2301984"/>
              <a:ext cx="420308"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100</a:t>
              </a:r>
              <a:endParaRPr lang="fr-FR" sz="1100">
                <a:solidFill>
                  <a:srgbClr val="4D4D4D"/>
                </a:solidFill>
                <a:latin typeface="Arial"/>
                <a:cs typeface="Arial"/>
              </a:endParaRPr>
            </a:p>
          </p:txBody>
        </p:sp>
        <p:sp>
          <p:nvSpPr>
            <p:cNvPr id="256" name="Freeform 255"/>
            <p:cNvSpPr/>
            <p:nvPr/>
          </p:nvSpPr>
          <p:spPr>
            <a:xfrm>
              <a:off x="3776504"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257" name="Straight Connector 256"/>
            <p:cNvCxnSpPr/>
            <p:nvPr/>
          </p:nvCxnSpPr>
          <p:spPr>
            <a:xfrm>
              <a:off x="3686504"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8" name="TextBox 257"/>
            <p:cNvSpPr txBox="1"/>
            <p:nvPr/>
          </p:nvSpPr>
          <p:spPr>
            <a:xfrm>
              <a:off x="3646118" y="5147922"/>
              <a:ext cx="263213"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0</a:t>
              </a:r>
              <a:endParaRPr lang="fr-FR" sz="1100">
                <a:solidFill>
                  <a:srgbClr val="4D4D4D"/>
                </a:solidFill>
                <a:latin typeface="Arial"/>
                <a:cs typeface="Arial"/>
              </a:endParaRPr>
            </a:p>
          </p:txBody>
        </p:sp>
        <p:cxnSp>
          <p:nvCxnSpPr>
            <p:cNvPr id="259" name="Straight Connector 258"/>
            <p:cNvCxnSpPr/>
            <p:nvPr/>
          </p:nvCxnSpPr>
          <p:spPr>
            <a:xfrm>
              <a:off x="3686504"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0" name="Straight Connector 259"/>
            <p:cNvCxnSpPr/>
            <p:nvPr/>
          </p:nvCxnSpPr>
          <p:spPr>
            <a:xfrm>
              <a:off x="3686504"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p:cNvCxnSpPr/>
            <p:nvPr/>
          </p:nvCxnSpPr>
          <p:spPr>
            <a:xfrm>
              <a:off x="3686504"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p:cNvCxnSpPr/>
            <p:nvPr/>
          </p:nvCxnSpPr>
          <p:spPr>
            <a:xfrm>
              <a:off x="3686504"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p:cNvCxnSpPr/>
            <p:nvPr/>
          </p:nvCxnSpPr>
          <p:spPr>
            <a:xfrm>
              <a:off x="3686504"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p:cNvCxnSpPr/>
            <p:nvPr/>
          </p:nvCxnSpPr>
          <p:spPr>
            <a:xfrm>
              <a:off x="3686504"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5" name="Straight Connector 264"/>
            <p:cNvCxnSpPr/>
            <p:nvPr/>
          </p:nvCxnSpPr>
          <p:spPr>
            <a:xfrm>
              <a:off x="3686504"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6" name="Straight Connector 265"/>
            <p:cNvCxnSpPr/>
            <p:nvPr/>
          </p:nvCxnSpPr>
          <p:spPr>
            <a:xfrm>
              <a:off x="3686504"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7" name="Straight Connector 266"/>
            <p:cNvCxnSpPr/>
            <p:nvPr/>
          </p:nvCxnSpPr>
          <p:spPr>
            <a:xfrm>
              <a:off x="3686504"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8" name="Straight Connector 267"/>
            <p:cNvCxnSpPr/>
            <p:nvPr/>
          </p:nvCxnSpPr>
          <p:spPr>
            <a:xfrm>
              <a:off x="3686504"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9" name="Straight Connector 268"/>
            <p:cNvCxnSpPr/>
            <p:nvPr/>
          </p:nvCxnSpPr>
          <p:spPr>
            <a:xfrm rot="5400000">
              <a:off x="373150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0" name="Straight Connector 269"/>
            <p:cNvCxnSpPr/>
            <p:nvPr/>
          </p:nvCxnSpPr>
          <p:spPr>
            <a:xfrm rot="5400000">
              <a:off x="415631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1" name="Straight Connector 270"/>
            <p:cNvCxnSpPr/>
            <p:nvPr/>
          </p:nvCxnSpPr>
          <p:spPr>
            <a:xfrm rot="5400000">
              <a:off x="458113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2" name="Straight Connector 271"/>
            <p:cNvCxnSpPr/>
            <p:nvPr/>
          </p:nvCxnSpPr>
          <p:spPr>
            <a:xfrm rot="5400000">
              <a:off x="500594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3" name="Straight Connector 272"/>
            <p:cNvCxnSpPr/>
            <p:nvPr/>
          </p:nvCxnSpPr>
          <p:spPr>
            <a:xfrm rot="5400000">
              <a:off x="543076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4" name="Straight Connector 273"/>
            <p:cNvCxnSpPr/>
            <p:nvPr/>
          </p:nvCxnSpPr>
          <p:spPr>
            <a:xfrm rot="5400000">
              <a:off x="58555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5" name="TextBox 274"/>
            <p:cNvSpPr txBox="1"/>
            <p:nvPr/>
          </p:nvSpPr>
          <p:spPr>
            <a:xfrm>
              <a:off x="3863804" y="3710737"/>
              <a:ext cx="776957" cy="261610"/>
            </a:xfrm>
            <a:prstGeom prst="rect">
              <a:avLst/>
            </a:prstGeom>
            <a:noFill/>
          </p:spPr>
          <p:txBody>
            <a:bodyPr wrap="none" rtlCol="0">
              <a:spAutoFit/>
            </a:bodyPr>
            <a:lstStyle/>
            <a:p>
              <a:pPr algn="r" fontAlgn="auto">
                <a:spcBef>
                  <a:spcPts val="0"/>
                </a:spcBef>
                <a:spcAft>
                  <a:spcPts val="0"/>
                </a:spcAft>
              </a:pP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grpSp>
      <p:graphicFrame>
        <p:nvGraphicFramePr>
          <p:cNvPr id="276" name="Table 275"/>
          <p:cNvGraphicFramePr>
            <a:graphicFrameLocks noGrp="1"/>
          </p:cNvGraphicFramePr>
          <p:nvPr>
            <p:extLst>
              <p:ext uri="{D42A27DB-BD31-4B8C-83A1-F6EECF244321}">
                <p14:modId xmlns:p14="http://schemas.microsoft.com/office/powerpoint/2010/main" val="2459227986"/>
              </p:ext>
            </p:extLst>
          </p:nvPr>
        </p:nvGraphicFramePr>
        <p:xfrm>
          <a:off x="7014278" y="4076577"/>
          <a:ext cx="1657450" cy="1060920"/>
        </p:xfrm>
        <a:graphic>
          <a:graphicData uri="http://schemas.openxmlformats.org/drawingml/2006/table">
            <a:tbl>
              <a:tblPr>
                <a:tableStyleId>{9D7B26C5-4107-4FEC-AEDC-1716B250A1EF}</a:tableStyleId>
              </a:tblPr>
              <a:tblGrid>
                <a:gridCol w="764150">
                  <a:extLst>
                    <a:ext uri="{9D8B030D-6E8A-4147-A177-3AD203B41FA5}">
                      <a16:colId xmlns:a16="http://schemas.microsoft.com/office/drawing/2014/main" xmlns="" val="2626598173"/>
                    </a:ext>
                  </a:extLst>
                </a:gridCol>
                <a:gridCol w="357750">
                  <a:extLst>
                    <a:ext uri="{9D8B030D-6E8A-4147-A177-3AD203B41FA5}">
                      <a16:colId xmlns:a16="http://schemas.microsoft.com/office/drawing/2014/main" xmlns="" val="3004182897"/>
                    </a:ext>
                  </a:extLst>
                </a:gridCol>
                <a:gridCol w="535550">
                  <a:extLst>
                    <a:ext uri="{9D8B030D-6E8A-4147-A177-3AD203B41FA5}">
                      <a16:colId xmlns:a16="http://schemas.microsoft.com/office/drawing/2014/main" xmlns="" val="2552890121"/>
                    </a:ext>
                  </a:extLst>
                </a:gridCol>
              </a:tblGrid>
              <a:tr h="0">
                <a:tc>
                  <a:txBody>
                    <a:bodyPr/>
                    <a:lstStyle/>
                    <a:p>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N</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baseline="0" dirty="0" err="1" smtClean="0"/>
                        <a:t>Evts</a:t>
                      </a:r>
                      <a:endParaRPr lang="en-GB" sz="900" dirty="0"/>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5866204"/>
                  </a:ext>
                </a:extLst>
              </a:tr>
              <a:tr h="0">
                <a:tc>
                  <a:txBody>
                    <a:bodyPr/>
                    <a:lstStyle/>
                    <a:p>
                      <a:r>
                        <a:rPr lang="en-GB" sz="900" dirty="0"/>
                        <a:t>CMS1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231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57</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038990333"/>
                  </a:ext>
                </a:extLst>
              </a:tr>
              <a:tr h="0">
                <a:tc>
                  <a:txBody>
                    <a:bodyPr/>
                    <a:lstStyle/>
                    <a:p>
                      <a:r>
                        <a:rPr lang="en-GB" sz="900" dirty="0"/>
                        <a:t>CMS2</a:t>
                      </a:r>
                    </a:p>
                  </a:txBody>
                  <a:tcPr marL="36000" marR="36000" marT="7200" marB="7200"/>
                </a:tc>
                <a:tc>
                  <a:txBody>
                    <a:bodyPr/>
                    <a:lstStyle/>
                    <a:p>
                      <a:pPr algn="ctr"/>
                      <a:r>
                        <a:rPr lang="en-GB" sz="900" dirty="0"/>
                        <a:t>382</a:t>
                      </a:r>
                    </a:p>
                  </a:txBody>
                  <a:tcPr marL="36000" marR="36000" marT="7200" marB="7200"/>
                </a:tc>
                <a:tc>
                  <a:txBody>
                    <a:bodyPr/>
                    <a:lstStyle/>
                    <a:p>
                      <a:pPr algn="ctr"/>
                      <a:r>
                        <a:rPr lang="en-GB" sz="900" dirty="0"/>
                        <a:t>128</a:t>
                      </a:r>
                    </a:p>
                  </a:txBody>
                  <a:tcPr marL="36000" marR="36000" marT="7200" marB="7200"/>
                </a:tc>
                <a:extLst>
                  <a:ext uri="{0D108BD9-81ED-4DB2-BD59-A6C34878D82A}">
                    <a16:rowId xmlns:a16="http://schemas.microsoft.com/office/drawing/2014/main" xmlns="" val="3857485450"/>
                  </a:ext>
                </a:extLst>
              </a:tr>
              <a:tr h="0">
                <a:tc>
                  <a:txBody>
                    <a:bodyPr/>
                    <a:lstStyle/>
                    <a:p>
                      <a:r>
                        <a:rPr lang="en-GB" sz="900" dirty="0"/>
                        <a:t>CMS3</a:t>
                      </a:r>
                    </a:p>
                  </a:txBody>
                  <a:tcPr marL="36000" marR="36000" marT="7200" marB="7200"/>
                </a:tc>
                <a:tc>
                  <a:txBody>
                    <a:bodyPr/>
                    <a:lstStyle/>
                    <a:p>
                      <a:pPr algn="ctr"/>
                      <a:r>
                        <a:rPr lang="en-GB" sz="900" dirty="0"/>
                        <a:t>86</a:t>
                      </a:r>
                    </a:p>
                  </a:txBody>
                  <a:tcPr marL="36000" marR="36000" marT="7200" marB="7200"/>
                </a:tc>
                <a:tc>
                  <a:txBody>
                    <a:bodyPr/>
                    <a:lstStyle/>
                    <a:p>
                      <a:pPr algn="ctr"/>
                      <a:r>
                        <a:rPr lang="en-GB" sz="900" dirty="0"/>
                        <a:t>26</a:t>
                      </a:r>
                    </a:p>
                  </a:txBody>
                  <a:tcPr marL="36000" marR="36000" marT="7200" marB="7200"/>
                </a:tc>
                <a:extLst>
                  <a:ext uri="{0D108BD9-81ED-4DB2-BD59-A6C34878D82A}">
                    <a16:rowId xmlns:a16="http://schemas.microsoft.com/office/drawing/2014/main" xmlns="" val="2809168423"/>
                  </a:ext>
                </a:extLst>
              </a:tr>
              <a:tr h="0">
                <a:tc>
                  <a:txBody>
                    <a:bodyPr/>
                    <a:lstStyle/>
                    <a:p>
                      <a:r>
                        <a:rPr lang="en-GB" sz="900" dirty="0"/>
                        <a:t>CMS4</a:t>
                      </a:r>
                    </a:p>
                  </a:txBody>
                  <a:tcPr marL="36000" marR="36000" marT="7200" marB="7200"/>
                </a:tc>
                <a:tc>
                  <a:txBody>
                    <a:bodyPr/>
                    <a:lstStyle/>
                    <a:p>
                      <a:pPr algn="ctr"/>
                      <a:r>
                        <a:rPr lang="en-GB" sz="900" dirty="0"/>
                        <a:t>334</a:t>
                      </a:r>
                    </a:p>
                  </a:txBody>
                  <a:tcPr marL="36000" marR="36000" marT="7200" marB="7200"/>
                </a:tc>
                <a:tc>
                  <a:txBody>
                    <a:bodyPr/>
                    <a:lstStyle/>
                    <a:p>
                      <a:pPr algn="ctr"/>
                      <a:r>
                        <a:rPr lang="en-GB" sz="900" dirty="0"/>
                        <a:t>159</a:t>
                      </a:r>
                    </a:p>
                  </a:txBody>
                  <a:tcPr marL="36000" marR="36000" marT="7200" marB="7200"/>
                </a:tc>
                <a:extLst>
                  <a:ext uri="{0D108BD9-81ED-4DB2-BD59-A6C34878D82A}">
                    <a16:rowId xmlns:a16="http://schemas.microsoft.com/office/drawing/2014/main" xmlns="" val="3806093400"/>
                  </a:ext>
                </a:extLst>
              </a:tr>
              <a:tr h="0">
                <a:tc>
                  <a:txBody>
                    <a:bodyPr/>
                    <a:lstStyle/>
                    <a:p>
                      <a:r>
                        <a:rPr lang="en-GB" sz="900" dirty="0" smtClean="0"/>
                        <a:t>ND</a:t>
                      </a:r>
                      <a:endParaRPr lang="en-GB" sz="900" dirty="0"/>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118</a:t>
                      </a:r>
                    </a:p>
                  </a:txBody>
                  <a:tcPr marL="36000" marR="36000" marT="7200" marB="7200">
                    <a:lnB w="12700" cap="flat" cmpd="sng" algn="ctr">
                      <a:solidFill>
                        <a:schemeClr val="tx1"/>
                      </a:solidFill>
                      <a:prstDash val="solid"/>
                      <a:round/>
                      <a:headEnd type="none" w="med" len="med"/>
                      <a:tailEnd type="none" w="med" len="med"/>
                    </a:lnB>
                  </a:tcPr>
                </a:tc>
                <a:tc>
                  <a:txBody>
                    <a:bodyPr/>
                    <a:lstStyle/>
                    <a:p>
                      <a:pPr algn="ctr"/>
                      <a:r>
                        <a:rPr lang="en-GB" sz="900" dirty="0"/>
                        <a:t>38</a:t>
                      </a:r>
                    </a:p>
                  </a:txBody>
                  <a:tcPr marL="36000" marR="36000" marT="7200" marB="72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0772559"/>
                  </a:ext>
                </a:extLst>
              </a:tr>
              <a:tr h="0">
                <a:tc>
                  <a:txBody>
                    <a:bodyPr/>
                    <a:lstStyle/>
                    <a:p>
                      <a:r>
                        <a:rPr lang="en-GB" sz="900" dirty="0"/>
                        <a:t>Total</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1151</a:t>
                      </a:r>
                    </a:p>
                  </a:txBody>
                  <a:tcPr marL="36000" marR="36000" marT="7200" marB="7200">
                    <a:lnT w="12700" cap="flat" cmpd="sng" algn="ctr">
                      <a:solidFill>
                        <a:schemeClr val="tx1"/>
                      </a:solidFill>
                      <a:prstDash val="solid"/>
                      <a:round/>
                      <a:headEnd type="none" w="med" len="med"/>
                      <a:tailEnd type="none" w="med" len="med"/>
                    </a:lnT>
                  </a:tcPr>
                </a:tc>
                <a:tc>
                  <a:txBody>
                    <a:bodyPr/>
                    <a:lstStyle/>
                    <a:p>
                      <a:pPr algn="ctr"/>
                      <a:r>
                        <a:rPr lang="en-GB" sz="900" dirty="0"/>
                        <a:t>408</a:t>
                      </a:r>
                    </a:p>
                  </a:txBody>
                  <a:tcPr marL="36000" marR="36000" marT="7200" marB="72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722783718"/>
                  </a:ext>
                </a:extLst>
              </a:tr>
            </a:tbl>
          </a:graphicData>
        </a:graphic>
      </p:graphicFrame>
      <p:cxnSp>
        <p:nvCxnSpPr>
          <p:cNvPr id="277" name="Straight Connector 276"/>
          <p:cNvCxnSpPr/>
          <p:nvPr/>
        </p:nvCxnSpPr>
        <p:spPr>
          <a:xfrm>
            <a:off x="6819623" y="4304851"/>
            <a:ext cx="176490"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8" name="Straight Connector 277"/>
          <p:cNvCxnSpPr/>
          <p:nvPr/>
        </p:nvCxnSpPr>
        <p:spPr>
          <a:xfrm>
            <a:off x="6819623" y="4452489"/>
            <a:ext cx="17649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9" name="Straight Connector 278"/>
          <p:cNvCxnSpPr/>
          <p:nvPr/>
        </p:nvCxnSpPr>
        <p:spPr>
          <a:xfrm>
            <a:off x="6819623" y="4602508"/>
            <a:ext cx="17649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0" name="Straight Connector 279"/>
          <p:cNvCxnSpPr/>
          <p:nvPr/>
        </p:nvCxnSpPr>
        <p:spPr>
          <a:xfrm>
            <a:off x="6819623" y="4754908"/>
            <a:ext cx="176490" cy="0"/>
          </a:xfrm>
          <a:prstGeom prst="line">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1" name="Straight Connector 280"/>
          <p:cNvCxnSpPr/>
          <p:nvPr/>
        </p:nvCxnSpPr>
        <p:spPr>
          <a:xfrm>
            <a:off x="6819623" y="4916833"/>
            <a:ext cx="176490"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282" name="Group 281"/>
          <p:cNvGrpSpPr/>
          <p:nvPr/>
        </p:nvGrpSpPr>
        <p:grpSpPr>
          <a:xfrm>
            <a:off x="6007190" y="2125276"/>
            <a:ext cx="2850224" cy="3777257"/>
            <a:chOff x="282665" y="2026846"/>
            <a:chExt cx="2850224" cy="3777257"/>
          </a:xfrm>
        </p:grpSpPr>
        <p:sp>
          <p:nvSpPr>
            <p:cNvPr id="283" name="TextBox 282"/>
            <p:cNvSpPr txBox="1"/>
            <p:nvPr/>
          </p:nvSpPr>
          <p:spPr>
            <a:xfrm>
              <a:off x="1551634" y="2026846"/>
              <a:ext cx="683200" cy="307777"/>
            </a:xfrm>
            <a:prstGeom prst="rect">
              <a:avLst/>
            </a:prstGeom>
            <a:noFill/>
          </p:spPr>
          <p:txBody>
            <a:bodyPr wrap="none" rtlCol="0">
              <a:spAutoFit/>
            </a:bodyPr>
            <a:lstStyle/>
            <a:p>
              <a:pPr algn="ctr" fontAlgn="auto">
                <a:spcBef>
                  <a:spcPts val="0"/>
                </a:spcBef>
                <a:spcAft>
                  <a:spcPts val="0"/>
                </a:spcAft>
              </a:pPr>
              <a:r>
                <a:rPr lang="fr-FR" sz="1400" b="1" smtClean="0">
                  <a:solidFill>
                    <a:srgbClr val="4D4D4D"/>
                  </a:solidFill>
                  <a:latin typeface="Arial"/>
                  <a:cs typeface="Arial"/>
                </a:rPr>
                <a:t>CMS4</a:t>
              </a:r>
              <a:endParaRPr lang="fr-FR" sz="1400" b="1">
                <a:solidFill>
                  <a:srgbClr val="4D4D4D"/>
                </a:solidFill>
                <a:latin typeface="Arial"/>
                <a:cs typeface="Arial"/>
              </a:endParaRPr>
            </a:p>
          </p:txBody>
        </p:sp>
        <p:sp>
          <p:nvSpPr>
            <p:cNvPr id="284" name="TextBox 283"/>
            <p:cNvSpPr txBox="1"/>
            <p:nvPr/>
          </p:nvSpPr>
          <p:spPr>
            <a:xfrm rot="16200000">
              <a:off x="131465" y="3547330"/>
              <a:ext cx="733287" cy="430887"/>
            </a:xfrm>
            <a:prstGeom prst="rect">
              <a:avLst/>
            </a:prstGeom>
            <a:noFill/>
          </p:spPr>
          <p:txBody>
            <a:bodyPr wrap="none" rtlCol="0">
              <a:spAutoFit/>
            </a:bodyPr>
            <a:lstStyle/>
            <a:p>
              <a:pPr algn="ctr" fontAlgn="auto">
                <a:spcBef>
                  <a:spcPts val="0"/>
                </a:spcBef>
                <a:spcAft>
                  <a:spcPts val="0"/>
                </a:spcAft>
              </a:pPr>
              <a:r>
                <a:rPr lang="fr-FR" sz="1100" b="1" dirty="0">
                  <a:solidFill>
                    <a:srgbClr val="4D4D4D"/>
                  </a:solidFill>
                  <a:latin typeface="Arial"/>
                  <a:cs typeface="Arial"/>
                </a:rPr>
                <a:t>SSR (%)</a:t>
              </a:r>
            </a:p>
            <a:p>
              <a:pPr algn="ctr" fontAlgn="auto">
                <a:spcBef>
                  <a:spcPts val="0"/>
                </a:spcBef>
                <a:spcAft>
                  <a:spcPts val="0"/>
                </a:spcAft>
              </a:pPr>
              <a:endParaRPr lang="fr-FR" sz="1100" b="1" dirty="0">
                <a:solidFill>
                  <a:srgbClr val="4D4D4D"/>
                </a:solidFill>
                <a:latin typeface="Arial"/>
                <a:cs typeface="Arial"/>
              </a:endParaRPr>
            </a:p>
          </p:txBody>
        </p:sp>
        <p:sp>
          <p:nvSpPr>
            <p:cNvPr id="285" name="TextBox 284"/>
            <p:cNvSpPr txBox="1"/>
            <p:nvPr/>
          </p:nvSpPr>
          <p:spPr>
            <a:xfrm>
              <a:off x="1538009" y="5373216"/>
              <a:ext cx="710451" cy="430887"/>
            </a:xfrm>
            <a:prstGeom prst="rect">
              <a:avLst/>
            </a:prstGeom>
            <a:noFill/>
          </p:spPr>
          <p:txBody>
            <a:bodyPr wrap="none" rtlCol="0">
              <a:spAutoFit/>
            </a:bodyPr>
            <a:lstStyle/>
            <a:p>
              <a:pPr algn="ctr" fontAlgn="auto">
                <a:spcBef>
                  <a:spcPts val="0"/>
                </a:spcBef>
                <a:spcAft>
                  <a:spcPts val="0"/>
                </a:spcAft>
              </a:pPr>
              <a:r>
                <a:rPr lang="fr-FR" sz="1100" b="1" dirty="0">
                  <a:solidFill>
                    <a:srgbClr val="4D4D4D"/>
                  </a:solidFill>
                  <a:latin typeface="Arial"/>
                  <a:cs typeface="Arial"/>
                </a:rPr>
                <a:t>Années</a:t>
              </a:r>
            </a:p>
            <a:p>
              <a:pPr algn="ctr" fontAlgn="auto">
                <a:spcBef>
                  <a:spcPts val="0"/>
                </a:spcBef>
                <a:spcAft>
                  <a:spcPts val="0"/>
                </a:spcAft>
              </a:pPr>
              <a:endParaRPr lang="fr-FR" sz="1100" b="1" dirty="0">
                <a:solidFill>
                  <a:srgbClr val="4D4D4D"/>
                </a:solidFill>
                <a:latin typeface="Arial"/>
                <a:cs typeface="Arial"/>
              </a:endParaRPr>
            </a:p>
          </p:txBody>
        </p:sp>
        <p:sp>
          <p:nvSpPr>
            <p:cNvPr id="286" name="TextBox 285"/>
            <p:cNvSpPr txBox="1"/>
            <p:nvPr/>
          </p:nvSpPr>
          <p:spPr>
            <a:xfrm>
              <a:off x="534447" y="4968246"/>
              <a:ext cx="263213"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287" name="TextBox 286"/>
            <p:cNvSpPr txBox="1"/>
            <p:nvPr/>
          </p:nvSpPr>
          <p:spPr>
            <a:xfrm>
              <a:off x="1128394"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2</a:t>
              </a:r>
              <a:endParaRPr lang="fr-FR" sz="1100">
                <a:solidFill>
                  <a:srgbClr val="4D4D4D"/>
                </a:solidFill>
                <a:latin typeface="Arial"/>
                <a:cs typeface="Arial"/>
              </a:endParaRPr>
            </a:p>
          </p:txBody>
        </p:sp>
        <p:sp>
          <p:nvSpPr>
            <p:cNvPr id="288" name="TextBox 287"/>
            <p:cNvSpPr txBox="1"/>
            <p:nvPr/>
          </p:nvSpPr>
          <p:spPr>
            <a:xfrm>
              <a:off x="1553896"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4</a:t>
              </a:r>
              <a:endParaRPr lang="fr-FR" sz="1100">
                <a:solidFill>
                  <a:srgbClr val="4D4D4D"/>
                </a:solidFill>
                <a:latin typeface="Arial"/>
                <a:cs typeface="Arial"/>
              </a:endParaRPr>
            </a:p>
          </p:txBody>
        </p:sp>
        <p:sp>
          <p:nvSpPr>
            <p:cNvPr id="289" name="TextBox 288"/>
            <p:cNvSpPr txBox="1"/>
            <p:nvPr/>
          </p:nvSpPr>
          <p:spPr>
            <a:xfrm>
              <a:off x="1979398"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6</a:t>
              </a:r>
              <a:endParaRPr lang="fr-FR" sz="1100">
                <a:solidFill>
                  <a:srgbClr val="4D4D4D"/>
                </a:solidFill>
                <a:latin typeface="Arial"/>
                <a:cs typeface="Arial"/>
              </a:endParaRPr>
            </a:p>
          </p:txBody>
        </p:sp>
        <p:sp>
          <p:nvSpPr>
            <p:cNvPr id="290" name="TextBox 289"/>
            <p:cNvSpPr txBox="1"/>
            <p:nvPr/>
          </p:nvSpPr>
          <p:spPr>
            <a:xfrm>
              <a:off x="2404900" y="5147922"/>
              <a:ext cx="263214"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8</a:t>
              </a:r>
              <a:endParaRPr lang="fr-FR" sz="1100">
                <a:solidFill>
                  <a:srgbClr val="4D4D4D"/>
                </a:solidFill>
                <a:latin typeface="Arial"/>
                <a:cs typeface="Arial"/>
              </a:endParaRPr>
            </a:p>
          </p:txBody>
        </p:sp>
        <p:sp>
          <p:nvSpPr>
            <p:cNvPr id="291" name="TextBox 290"/>
            <p:cNvSpPr txBox="1"/>
            <p:nvPr/>
          </p:nvSpPr>
          <p:spPr>
            <a:xfrm>
              <a:off x="2791129" y="5147922"/>
              <a:ext cx="341760"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92" name="TextBox 291"/>
            <p:cNvSpPr txBox="1"/>
            <p:nvPr/>
          </p:nvSpPr>
          <p:spPr>
            <a:xfrm>
              <a:off x="455900" y="4701618"/>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93" name="TextBox 292"/>
            <p:cNvSpPr txBox="1"/>
            <p:nvPr/>
          </p:nvSpPr>
          <p:spPr>
            <a:xfrm>
              <a:off x="455900" y="4434992"/>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20</a:t>
              </a:r>
              <a:endParaRPr lang="fr-FR" sz="1100">
                <a:solidFill>
                  <a:srgbClr val="4D4D4D"/>
                </a:solidFill>
                <a:latin typeface="Arial"/>
                <a:cs typeface="Arial"/>
              </a:endParaRPr>
            </a:p>
          </p:txBody>
        </p:sp>
        <p:sp>
          <p:nvSpPr>
            <p:cNvPr id="294" name="TextBox 293"/>
            <p:cNvSpPr txBox="1"/>
            <p:nvPr/>
          </p:nvSpPr>
          <p:spPr>
            <a:xfrm>
              <a:off x="455900" y="4168366"/>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30</a:t>
              </a:r>
              <a:endParaRPr lang="fr-FR" sz="1100">
                <a:solidFill>
                  <a:srgbClr val="4D4D4D"/>
                </a:solidFill>
                <a:latin typeface="Arial"/>
                <a:cs typeface="Arial"/>
              </a:endParaRPr>
            </a:p>
          </p:txBody>
        </p:sp>
        <p:sp>
          <p:nvSpPr>
            <p:cNvPr id="295" name="TextBox 294"/>
            <p:cNvSpPr txBox="1"/>
            <p:nvPr/>
          </p:nvSpPr>
          <p:spPr>
            <a:xfrm>
              <a:off x="455900" y="3901740"/>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40</a:t>
              </a:r>
              <a:endParaRPr lang="fr-FR" sz="1100">
                <a:solidFill>
                  <a:srgbClr val="4D4D4D"/>
                </a:solidFill>
                <a:latin typeface="Arial"/>
                <a:cs typeface="Arial"/>
              </a:endParaRPr>
            </a:p>
          </p:txBody>
        </p:sp>
        <p:sp>
          <p:nvSpPr>
            <p:cNvPr id="296" name="TextBox 295"/>
            <p:cNvSpPr txBox="1"/>
            <p:nvPr/>
          </p:nvSpPr>
          <p:spPr>
            <a:xfrm>
              <a:off x="455900" y="3635114"/>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50</a:t>
              </a:r>
              <a:endParaRPr lang="fr-FR" sz="1100">
                <a:solidFill>
                  <a:srgbClr val="4D4D4D"/>
                </a:solidFill>
                <a:latin typeface="Arial"/>
                <a:cs typeface="Arial"/>
              </a:endParaRPr>
            </a:p>
          </p:txBody>
        </p:sp>
        <p:sp>
          <p:nvSpPr>
            <p:cNvPr id="297" name="TextBox 296"/>
            <p:cNvSpPr txBox="1"/>
            <p:nvPr/>
          </p:nvSpPr>
          <p:spPr>
            <a:xfrm>
              <a:off x="455900" y="3368488"/>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60</a:t>
              </a:r>
              <a:endParaRPr lang="fr-FR" sz="1100">
                <a:solidFill>
                  <a:srgbClr val="4D4D4D"/>
                </a:solidFill>
                <a:latin typeface="Arial"/>
                <a:cs typeface="Arial"/>
              </a:endParaRPr>
            </a:p>
          </p:txBody>
        </p:sp>
        <p:sp>
          <p:nvSpPr>
            <p:cNvPr id="298" name="TextBox 297"/>
            <p:cNvSpPr txBox="1"/>
            <p:nvPr/>
          </p:nvSpPr>
          <p:spPr>
            <a:xfrm>
              <a:off x="455900" y="3101862"/>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70</a:t>
              </a:r>
              <a:endParaRPr lang="fr-FR" sz="1100">
                <a:solidFill>
                  <a:srgbClr val="4D4D4D"/>
                </a:solidFill>
                <a:latin typeface="Arial"/>
                <a:cs typeface="Arial"/>
              </a:endParaRPr>
            </a:p>
          </p:txBody>
        </p:sp>
        <p:sp>
          <p:nvSpPr>
            <p:cNvPr id="299" name="TextBox 298"/>
            <p:cNvSpPr txBox="1"/>
            <p:nvPr/>
          </p:nvSpPr>
          <p:spPr>
            <a:xfrm>
              <a:off x="455900" y="2835236"/>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80</a:t>
              </a:r>
              <a:endParaRPr lang="fr-FR" sz="1100">
                <a:solidFill>
                  <a:srgbClr val="4D4D4D"/>
                </a:solidFill>
                <a:latin typeface="Arial"/>
                <a:cs typeface="Arial"/>
              </a:endParaRPr>
            </a:p>
          </p:txBody>
        </p:sp>
        <p:sp>
          <p:nvSpPr>
            <p:cNvPr id="300" name="TextBox 299"/>
            <p:cNvSpPr txBox="1"/>
            <p:nvPr/>
          </p:nvSpPr>
          <p:spPr>
            <a:xfrm>
              <a:off x="455900" y="2568610"/>
              <a:ext cx="341760"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90</a:t>
              </a:r>
              <a:endParaRPr lang="fr-FR" sz="1100">
                <a:solidFill>
                  <a:srgbClr val="4D4D4D"/>
                </a:solidFill>
                <a:latin typeface="Arial"/>
                <a:cs typeface="Arial"/>
              </a:endParaRPr>
            </a:p>
          </p:txBody>
        </p:sp>
        <p:sp>
          <p:nvSpPr>
            <p:cNvPr id="301" name="TextBox 300"/>
            <p:cNvSpPr txBox="1"/>
            <p:nvPr/>
          </p:nvSpPr>
          <p:spPr>
            <a:xfrm>
              <a:off x="377352" y="2301984"/>
              <a:ext cx="420308" cy="261610"/>
            </a:xfrm>
            <a:prstGeom prst="rect">
              <a:avLst/>
            </a:prstGeom>
            <a:noFill/>
          </p:spPr>
          <p:txBody>
            <a:bodyPr wrap="none" rtlCol="0">
              <a:spAutoFit/>
            </a:bodyPr>
            <a:lstStyle/>
            <a:p>
              <a:pPr algn="r" fontAlgn="auto">
                <a:spcBef>
                  <a:spcPts val="0"/>
                </a:spcBef>
                <a:spcAft>
                  <a:spcPts val="0"/>
                </a:spcAft>
              </a:pPr>
              <a:r>
                <a:rPr lang="fr-FR" sz="1100" smtClean="0">
                  <a:solidFill>
                    <a:srgbClr val="4D4D4D"/>
                  </a:solidFill>
                  <a:latin typeface="Arial"/>
                  <a:cs typeface="Arial"/>
                </a:rPr>
                <a:t>100</a:t>
              </a:r>
              <a:endParaRPr lang="fr-FR" sz="1100">
                <a:solidFill>
                  <a:srgbClr val="4D4D4D"/>
                </a:solidFill>
                <a:latin typeface="Arial"/>
                <a:cs typeface="Arial"/>
              </a:endParaRPr>
            </a:p>
          </p:txBody>
        </p:sp>
        <p:sp>
          <p:nvSpPr>
            <p:cNvPr id="302" name="Freeform 301"/>
            <p:cNvSpPr/>
            <p:nvPr/>
          </p:nvSpPr>
          <p:spPr>
            <a:xfrm>
              <a:off x="833279" y="2426495"/>
              <a:ext cx="2133600" cy="2672556"/>
            </a:xfrm>
            <a:custGeom>
              <a:avLst/>
              <a:gdLst>
                <a:gd name="connsiteX0" fmla="*/ 0 w 2133600"/>
                <a:gd name="connsiteY0" fmla="*/ 0 h 2720340"/>
                <a:gd name="connsiteX1" fmla="*/ 0 w 2133600"/>
                <a:gd name="connsiteY1" fmla="*/ 2720340 h 2720340"/>
                <a:gd name="connsiteX2" fmla="*/ 2133600 w 2133600"/>
                <a:gd name="connsiteY2" fmla="*/ 2720340 h 2720340"/>
              </a:gdLst>
              <a:ahLst/>
              <a:cxnLst>
                <a:cxn ang="0">
                  <a:pos x="connsiteX0" y="connsiteY0"/>
                </a:cxn>
                <a:cxn ang="0">
                  <a:pos x="connsiteX1" y="connsiteY1"/>
                </a:cxn>
                <a:cxn ang="0">
                  <a:pos x="connsiteX2" y="connsiteY2"/>
                </a:cxn>
              </a:cxnLst>
              <a:rect l="l" t="t" r="r" b="b"/>
              <a:pathLst>
                <a:path w="2133600" h="2720340">
                  <a:moveTo>
                    <a:pt x="0" y="0"/>
                  </a:moveTo>
                  <a:lnTo>
                    <a:pt x="0" y="2720340"/>
                  </a:lnTo>
                  <a:lnTo>
                    <a:pt x="2133600" y="27203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303" name="Straight Connector 302"/>
            <p:cNvCxnSpPr/>
            <p:nvPr/>
          </p:nvCxnSpPr>
          <p:spPr>
            <a:xfrm>
              <a:off x="743279" y="24327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4" name="TextBox 303"/>
            <p:cNvSpPr txBox="1"/>
            <p:nvPr/>
          </p:nvSpPr>
          <p:spPr>
            <a:xfrm>
              <a:off x="702893" y="5147922"/>
              <a:ext cx="263213" cy="261610"/>
            </a:xfrm>
            <a:prstGeom prst="rect">
              <a:avLst/>
            </a:prstGeom>
            <a:noFill/>
          </p:spPr>
          <p:txBody>
            <a:bodyPr wrap="none" rtlCol="0">
              <a:spAutoFit/>
            </a:bodyPr>
            <a:lstStyle/>
            <a:p>
              <a:pPr algn="ctr" fontAlgn="auto">
                <a:spcBef>
                  <a:spcPts val="0"/>
                </a:spcBef>
                <a:spcAft>
                  <a:spcPts val="0"/>
                </a:spcAft>
              </a:pPr>
              <a:r>
                <a:rPr lang="fr-FR" sz="1100" smtClean="0">
                  <a:solidFill>
                    <a:srgbClr val="4D4D4D"/>
                  </a:solidFill>
                  <a:latin typeface="Arial"/>
                  <a:cs typeface="Arial"/>
                </a:rPr>
                <a:t>0</a:t>
              </a:r>
              <a:endParaRPr lang="fr-FR" sz="1100">
                <a:solidFill>
                  <a:srgbClr val="4D4D4D"/>
                </a:solidFill>
                <a:latin typeface="Arial"/>
                <a:cs typeface="Arial"/>
              </a:endParaRPr>
            </a:p>
          </p:txBody>
        </p:sp>
        <p:cxnSp>
          <p:nvCxnSpPr>
            <p:cNvPr id="305" name="Straight Connector 304"/>
            <p:cNvCxnSpPr/>
            <p:nvPr/>
          </p:nvCxnSpPr>
          <p:spPr>
            <a:xfrm>
              <a:off x="743279" y="269941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6" name="Straight Connector 305"/>
            <p:cNvCxnSpPr/>
            <p:nvPr/>
          </p:nvCxnSpPr>
          <p:spPr>
            <a:xfrm>
              <a:off x="743279" y="2966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7" name="Straight Connector 306"/>
            <p:cNvCxnSpPr/>
            <p:nvPr/>
          </p:nvCxnSpPr>
          <p:spPr>
            <a:xfrm>
              <a:off x="743279" y="32326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8" name="Straight Connector 307"/>
            <p:cNvCxnSpPr/>
            <p:nvPr/>
          </p:nvCxnSpPr>
          <p:spPr>
            <a:xfrm>
              <a:off x="743279" y="34992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9" name="Straight Connector 308"/>
            <p:cNvCxnSpPr/>
            <p:nvPr/>
          </p:nvCxnSpPr>
          <p:spPr>
            <a:xfrm>
              <a:off x="743279" y="37659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0" name="Straight Connector 309"/>
            <p:cNvCxnSpPr/>
            <p:nvPr/>
          </p:nvCxnSpPr>
          <p:spPr>
            <a:xfrm>
              <a:off x="743279" y="403254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1" name="Straight Connector 310"/>
            <p:cNvCxnSpPr/>
            <p:nvPr/>
          </p:nvCxnSpPr>
          <p:spPr>
            <a:xfrm>
              <a:off x="743279" y="42991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2" name="Straight Connector 311"/>
            <p:cNvCxnSpPr/>
            <p:nvPr/>
          </p:nvCxnSpPr>
          <p:spPr>
            <a:xfrm>
              <a:off x="743279" y="4565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3" name="Straight Connector 312"/>
            <p:cNvCxnSpPr/>
            <p:nvPr/>
          </p:nvCxnSpPr>
          <p:spPr>
            <a:xfrm>
              <a:off x="743279" y="48324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4" name="Straight Connector 313"/>
            <p:cNvCxnSpPr/>
            <p:nvPr/>
          </p:nvCxnSpPr>
          <p:spPr>
            <a:xfrm>
              <a:off x="743279" y="50990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5" name="Straight Connector 314"/>
            <p:cNvCxnSpPr/>
            <p:nvPr/>
          </p:nvCxnSpPr>
          <p:spPr>
            <a:xfrm rot="5400000">
              <a:off x="78827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6" name="Straight Connector 315"/>
            <p:cNvCxnSpPr/>
            <p:nvPr/>
          </p:nvCxnSpPr>
          <p:spPr>
            <a:xfrm rot="5400000">
              <a:off x="121309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7" name="Straight Connector 316"/>
            <p:cNvCxnSpPr/>
            <p:nvPr/>
          </p:nvCxnSpPr>
          <p:spPr>
            <a:xfrm rot="5400000">
              <a:off x="163790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8" name="Straight Connector 317"/>
            <p:cNvCxnSpPr/>
            <p:nvPr/>
          </p:nvCxnSpPr>
          <p:spPr>
            <a:xfrm rot="5400000">
              <a:off x="206272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9" name="Straight Connector 318"/>
            <p:cNvCxnSpPr/>
            <p:nvPr/>
          </p:nvCxnSpPr>
          <p:spPr>
            <a:xfrm rot="5400000">
              <a:off x="2487539"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0" name="Straight Connector 319"/>
            <p:cNvCxnSpPr/>
            <p:nvPr/>
          </p:nvCxnSpPr>
          <p:spPr>
            <a:xfrm rot="5400000">
              <a:off x="2912354" y="51498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1" name="TextBox 320"/>
            <p:cNvSpPr txBox="1"/>
            <p:nvPr/>
          </p:nvSpPr>
          <p:spPr>
            <a:xfrm>
              <a:off x="920579" y="3710737"/>
              <a:ext cx="776957" cy="261610"/>
            </a:xfrm>
            <a:prstGeom prst="rect">
              <a:avLst/>
            </a:prstGeom>
            <a:noFill/>
          </p:spPr>
          <p:txBody>
            <a:bodyPr wrap="none" rtlCol="0">
              <a:spAutoFit/>
            </a:bodyPr>
            <a:lstStyle/>
            <a:p>
              <a:pPr algn="r" fontAlgn="auto">
                <a:spcBef>
                  <a:spcPts val="0"/>
                </a:spcBef>
                <a:spcAft>
                  <a:spcPts val="0"/>
                </a:spcAft>
              </a:pP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grpSp>
      <p:grpSp>
        <p:nvGrpSpPr>
          <p:cNvPr id="322" name="Group 321"/>
          <p:cNvGrpSpPr/>
          <p:nvPr/>
        </p:nvGrpSpPr>
        <p:grpSpPr>
          <a:xfrm>
            <a:off x="3689350" y="2535243"/>
            <a:ext cx="2154238" cy="695325"/>
            <a:chOff x="3746500" y="2436813"/>
            <a:chExt cx="2154238" cy="695325"/>
          </a:xfrm>
        </p:grpSpPr>
        <p:sp>
          <p:nvSpPr>
            <p:cNvPr id="323" name="Freeform 174"/>
            <p:cNvSpPr>
              <a:spLocks/>
            </p:cNvSpPr>
            <p:nvPr/>
          </p:nvSpPr>
          <p:spPr bwMode="auto">
            <a:xfrm>
              <a:off x="3746500" y="2436813"/>
              <a:ext cx="2154238" cy="641350"/>
            </a:xfrm>
            <a:custGeom>
              <a:avLst/>
              <a:gdLst>
                <a:gd name="T0" fmla="*/ 1175 w 1357"/>
                <a:gd name="T1" fmla="*/ 404 h 404"/>
                <a:gd name="T2" fmla="*/ 1163 w 1357"/>
                <a:gd name="T3" fmla="*/ 394 h 404"/>
                <a:gd name="T4" fmla="*/ 816 w 1357"/>
                <a:gd name="T5" fmla="*/ 388 h 404"/>
                <a:gd name="T6" fmla="*/ 718 w 1357"/>
                <a:gd name="T7" fmla="*/ 380 h 404"/>
                <a:gd name="T8" fmla="*/ 619 w 1357"/>
                <a:gd name="T9" fmla="*/ 372 h 404"/>
                <a:gd name="T10" fmla="*/ 601 w 1357"/>
                <a:gd name="T11" fmla="*/ 364 h 404"/>
                <a:gd name="T12" fmla="*/ 587 w 1357"/>
                <a:gd name="T13" fmla="*/ 360 h 404"/>
                <a:gd name="T14" fmla="*/ 549 w 1357"/>
                <a:gd name="T15" fmla="*/ 350 h 404"/>
                <a:gd name="T16" fmla="*/ 531 w 1357"/>
                <a:gd name="T17" fmla="*/ 344 h 404"/>
                <a:gd name="T18" fmla="*/ 501 w 1357"/>
                <a:gd name="T19" fmla="*/ 334 h 404"/>
                <a:gd name="T20" fmla="*/ 405 w 1357"/>
                <a:gd name="T21" fmla="*/ 330 h 404"/>
                <a:gd name="T22" fmla="*/ 389 w 1357"/>
                <a:gd name="T23" fmla="*/ 324 h 404"/>
                <a:gd name="T24" fmla="*/ 385 w 1357"/>
                <a:gd name="T25" fmla="*/ 316 h 404"/>
                <a:gd name="T26" fmla="*/ 359 w 1357"/>
                <a:gd name="T27" fmla="*/ 310 h 404"/>
                <a:gd name="T28" fmla="*/ 349 w 1357"/>
                <a:gd name="T29" fmla="*/ 300 h 404"/>
                <a:gd name="T30" fmla="*/ 341 w 1357"/>
                <a:gd name="T31" fmla="*/ 294 h 404"/>
                <a:gd name="T32" fmla="*/ 333 w 1357"/>
                <a:gd name="T33" fmla="*/ 282 h 404"/>
                <a:gd name="T34" fmla="*/ 301 w 1357"/>
                <a:gd name="T35" fmla="*/ 272 h 404"/>
                <a:gd name="T36" fmla="*/ 271 w 1357"/>
                <a:gd name="T37" fmla="*/ 266 h 404"/>
                <a:gd name="T38" fmla="*/ 235 w 1357"/>
                <a:gd name="T39" fmla="*/ 260 h 404"/>
                <a:gd name="T40" fmla="*/ 232 w 1357"/>
                <a:gd name="T41" fmla="*/ 256 h 404"/>
                <a:gd name="T42" fmla="*/ 212 w 1357"/>
                <a:gd name="T43" fmla="*/ 248 h 404"/>
                <a:gd name="T44" fmla="*/ 208 w 1357"/>
                <a:gd name="T45" fmla="*/ 242 h 404"/>
                <a:gd name="T46" fmla="*/ 186 w 1357"/>
                <a:gd name="T47" fmla="*/ 234 h 404"/>
                <a:gd name="T48" fmla="*/ 182 w 1357"/>
                <a:gd name="T49" fmla="*/ 220 h 404"/>
                <a:gd name="T50" fmla="*/ 174 w 1357"/>
                <a:gd name="T51" fmla="*/ 212 h 404"/>
                <a:gd name="T52" fmla="*/ 168 w 1357"/>
                <a:gd name="T53" fmla="*/ 202 h 404"/>
                <a:gd name="T54" fmla="*/ 160 w 1357"/>
                <a:gd name="T55" fmla="*/ 188 h 404"/>
                <a:gd name="T56" fmla="*/ 156 w 1357"/>
                <a:gd name="T57" fmla="*/ 180 h 404"/>
                <a:gd name="T58" fmla="*/ 144 w 1357"/>
                <a:gd name="T59" fmla="*/ 150 h 404"/>
                <a:gd name="T60" fmla="*/ 136 w 1357"/>
                <a:gd name="T61" fmla="*/ 148 h 404"/>
                <a:gd name="T62" fmla="*/ 128 w 1357"/>
                <a:gd name="T63" fmla="*/ 132 h 404"/>
                <a:gd name="T64" fmla="*/ 126 w 1357"/>
                <a:gd name="T65" fmla="*/ 124 h 404"/>
                <a:gd name="T66" fmla="*/ 118 w 1357"/>
                <a:gd name="T67" fmla="*/ 90 h 404"/>
                <a:gd name="T68" fmla="*/ 104 w 1357"/>
                <a:gd name="T69" fmla="*/ 86 h 404"/>
                <a:gd name="T70" fmla="*/ 100 w 1357"/>
                <a:gd name="T71" fmla="*/ 74 h 404"/>
                <a:gd name="T72" fmla="*/ 88 w 1357"/>
                <a:gd name="T73" fmla="*/ 60 h 404"/>
                <a:gd name="T74" fmla="*/ 84 w 1357"/>
                <a:gd name="T75" fmla="*/ 50 h 404"/>
                <a:gd name="T76" fmla="*/ 74 w 1357"/>
                <a:gd name="T77" fmla="*/ 36 h 404"/>
                <a:gd name="T78" fmla="*/ 56 w 1357"/>
                <a:gd name="T79" fmla="*/ 26 h 404"/>
                <a:gd name="T80" fmla="*/ 36 w 1357"/>
                <a:gd name="T81" fmla="*/ 14 h 404"/>
                <a:gd name="T82" fmla="*/ 0 w 1357"/>
                <a:gd name="T8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7" h="404">
                  <a:moveTo>
                    <a:pt x="1357" y="404"/>
                  </a:moveTo>
                  <a:lnTo>
                    <a:pt x="1175" y="404"/>
                  </a:lnTo>
                  <a:lnTo>
                    <a:pt x="1175" y="394"/>
                  </a:lnTo>
                  <a:lnTo>
                    <a:pt x="1163" y="394"/>
                  </a:lnTo>
                  <a:lnTo>
                    <a:pt x="1163" y="388"/>
                  </a:lnTo>
                  <a:lnTo>
                    <a:pt x="816" y="388"/>
                  </a:lnTo>
                  <a:lnTo>
                    <a:pt x="816" y="380"/>
                  </a:lnTo>
                  <a:lnTo>
                    <a:pt x="718" y="380"/>
                  </a:lnTo>
                  <a:lnTo>
                    <a:pt x="718" y="372"/>
                  </a:lnTo>
                  <a:lnTo>
                    <a:pt x="619" y="372"/>
                  </a:lnTo>
                  <a:lnTo>
                    <a:pt x="619" y="364"/>
                  </a:lnTo>
                  <a:lnTo>
                    <a:pt x="601" y="364"/>
                  </a:lnTo>
                  <a:lnTo>
                    <a:pt x="601" y="360"/>
                  </a:lnTo>
                  <a:lnTo>
                    <a:pt x="587" y="360"/>
                  </a:lnTo>
                  <a:lnTo>
                    <a:pt x="587" y="350"/>
                  </a:lnTo>
                  <a:lnTo>
                    <a:pt x="549" y="350"/>
                  </a:lnTo>
                  <a:lnTo>
                    <a:pt x="549" y="344"/>
                  </a:lnTo>
                  <a:lnTo>
                    <a:pt x="531" y="344"/>
                  </a:lnTo>
                  <a:lnTo>
                    <a:pt x="531" y="334"/>
                  </a:lnTo>
                  <a:lnTo>
                    <a:pt x="501" y="334"/>
                  </a:lnTo>
                  <a:lnTo>
                    <a:pt x="501" y="330"/>
                  </a:lnTo>
                  <a:lnTo>
                    <a:pt x="405" y="330"/>
                  </a:lnTo>
                  <a:lnTo>
                    <a:pt x="405" y="324"/>
                  </a:lnTo>
                  <a:lnTo>
                    <a:pt x="389" y="324"/>
                  </a:lnTo>
                  <a:lnTo>
                    <a:pt x="389" y="316"/>
                  </a:lnTo>
                  <a:lnTo>
                    <a:pt x="385" y="316"/>
                  </a:lnTo>
                  <a:lnTo>
                    <a:pt x="385" y="310"/>
                  </a:lnTo>
                  <a:lnTo>
                    <a:pt x="359" y="310"/>
                  </a:lnTo>
                  <a:lnTo>
                    <a:pt x="359" y="300"/>
                  </a:lnTo>
                  <a:lnTo>
                    <a:pt x="349" y="300"/>
                  </a:lnTo>
                  <a:lnTo>
                    <a:pt x="349" y="294"/>
                  </a:lnTo>
                  <a:lnTo>
                    <a:pt x="341" y="294"/>
                  </a:lnTo>
                  <a:lnTo>
                    <a:pt x="341" y="282"/>
                  </a:lnTo>
                  <a:lnTo>
                    <a:pt x="333" y="282"/>
                  </a:lnTo>
                  <a:lnTo>
                    <a:pt x="333" y="272"/>
                  </a:lnTo>
                  <a:lnTo>
                    <a:pt x="301" y="272"/>
                  </a:lnTo>
                  <a:lnTo>
                    <a:pt x="301" y="266"/>
                  </a:lnTo>
                  <a:lnTo>
                    <a:pt x="271" y="266"/>
                  </a:lnTo>
                  <a:lnTo>
                    <a:pt x="271" y="260"/>
                  </a:lnTo>
                  <a:lnTo>
                    <a:pt x="235" y="260"/>
                  </a:lnTo>
                  <a:lnTo>
                    <a:pt x="235" y="256"/>
                  </a:lnTo>
                  <a:lnTo>
                    <a:pt x="232" y="256"/>
                  </a:lnTo>
                  <a:lnTo>
                    <a:pt x="232" y="248"/>
                  </a:lnTo>
                  <a:lnTo>
                    <a:pt x="212" y="248"/>
                  </a:lnTo>
                  <a:lnTo>
                    <a:pt x="212" y="242"/>
                  </a:lnTo>
                  <a:lnTo>
                    <a:pt x="208" y="242"/>
                  </a:lnTo>
                  <a:lnTo>
                    <a:pt x="208" y="234"/>
                  </a:lnTo>
                  <a:lnTo>
                    <a:pt x="186" y="234"/>
                  </a:lnTo>
                  <a:lnTo>
                    <a:pt x="186" y="220"/>
                  </a:lnTo>
                  <a:lnTo>
                    <a:pt x="182" y="220"/>
                  </a:lnTo>
                  <a:lnTo>
                    <a:pt x="182" y="212"/>
                  </a:lnTo>
                  <a:lnTo>
                    <a:pt x="174" y="212"/>
                  </a:lnTo>
                  <a:lnTo>
                    <a:pt x="174" y="202"/>
                  </a:lnTo>
                  <a:lnTo>
                    <a:pt x="168" y="202"/>
                  </a:lnTo>
                  <a:lnTo>
                    <a:pt x="168" y="188"/>
                  </a:lnTo>
                  <a:lnTo>
                    <a:pt x="160" y="188"/>
                  </a:lnTo>
                  <a:lnTo>
                    <a:pt x="160" y="180"/>
                  </a:lnTo>
                  <a:lnTo>
                    <a:pt x="156" y="180"/>
                  </a:lnTo>
                  <a:lnTo>
                    <a:pt x="156" y="150"/>
                  </a:lnTo>
                  <a:lnTo>
                    <a:pt x="144" y="150"/>
                  </a:lnTo>
                  <a:lnTo>
                    <a:pt x="144" y="148"/>
                  </a:lnTo>
                  <a:lnTo>
                    <a:pt x="136" y="148"/>
                  </a:lnTo>
                  <a:lnTo>
                    <a:pt x="136" y="132"/>
                  </a:lnTo>
                  <a:lnTo>
                    <a:pt x="128" y="132"/>
                  </a:lnTo>
                  <a:lnTo>
                    <a:pt x="128" y="124"/>
                  </a:lnTo>
                  <a:lnTo>
                    <a:pt x="126" y="124"/>
                  </a:lnTo>
                  <a:lnTo>
                    <a:pt x="126" y="90"/>
                  </a:lnTo>
                  <a:lnTo>
                    <a:pt x="118" y="90"/>
                  </a:lnTo>
                  <a:lnTo>
                    <a:pt x="118" y="86"/>
                  </a:lnTo>
                  <a:lnTo>
                    <a:pt x="104" y="86"/>
                  </a:lnTo>
                  <a:lnTo>
                    <a:pt x="104" y="74"/>
                  </a:lnTo>
                  <a:lnTo>
                    <a:pt x="100" y="74"/>
                  </a:lnTo>
                  <a:lnTo>
                    <a:pt x="100" y="60"/>
                  </a:lnTo>
                  <a:lnTo>
                    <a:pt x="88" y="60"/>
                  </a:lnTo>
                  <a:lnTo>
                    <a:pt x="88" y="50"/>
                  </a:lnTo>
                  <a:lnTo>
                    <a:pt x="84" y="50"/>
                  </a:lnTo>
                  <a:lnTo>
                    <a:pt x="84" y="36"/>
                  </a:lnTo>
                  <a:lnTo>
                    <a:pt x="74" y="36"/>
                  </a:lnTo>
                  <a:lnTo>
                    <a:pt x="74" y="26"/>
                  </a:lnTo>
                  <a:lnTo>
                    <a:pt x="56" y="26"/>
                  </a:lnTo>
                  <a:lnTo>
                    <a:pt x="56" y="14"/>
                  </a:lnTo>
                  <a:lnTo>
                    <a:pt x="36" y="14"/>
                  </a:lnTo>
                  <a:lnTo>
                    <a:pt x="36"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4" name="Line 175"/>
            <p:cNvSpPr>
              <a:spLocks noChangeShapeType="1"/>
            </p:cNvSpPr>
            <p:nvPr/>
          </p:nvSpPr>
          <p:spPr bwMode="auto">
            <a:xfrm>
              <a:off x="3902075" y="255428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5" name="Line 176"/>
            <p:cNvSpPr>
              <a:spLocks noChangeShapeType="1"/>
            </p:cNvSpPr>
            <p:nvPr/>
          </p:nvSpPr>
          <p:spPr bwMode="auto">
            <a:xfrm>
              <a:off x="3806825" y="24590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6" name="Line 177"/>
            <p:cNvSpPr>
              <a:spLocks noChangeShapeType="1"/>
            </p:cNvSpPr>
            <p:nvPr/>
          </p:nvSpPr>
          <p:spPr bwMode="auto">
            <a:xfrm>
              <a:off x="4164013" y="284638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7" name="Line 178"/>
            <p:cNvSpPr>
              <a:spLocks noChangeShapeType="1"/>
            </p:cNvSpPr>
            <p:nvPr/>
          </p:nvSpPr>
          <p:spPr bwMode="auto">
            <a:xfrm>
              <a:off x="4541838" y="2963863"/>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8" name="Line 179"/>
            <p:cNvSpPr>
              <a:spLocks noChangeShapeType="1"/>
            </p:cNvSpPr>
            <p:nvPr/>
          </p:nvSpPr>
          <p:spPr bwMode="auto">
            <a:xfrm>
              <a:off x="4678363" y="2995613"/>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9" name="Line 180"/>
            <p:cNvSpPr>
              <a:spLocks noChangeShapeType="1"/>
            </p:cNvSpPr>
            <p:nvPr/>
          </p:nvSpPr>
          <p:spPr bwMode="auto">
            <a:xfrm>
              <a:off x="4792663" y="303053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0" name="Line 181"/>
            <p:cNvSpPr>
              <a:spLocks noChangeShapeType="1"/>
            </p:cNvSpPr>
            <p:nvPr/>
          </p:nvSpPr>
          <p:spPr bwMode="auto">
            <a:xfrm>
              <a:off x="4829175" y="3030538"/>
              <a:ext cx="0" cy="5397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1" name="Line 182"/>
            <p:cNvSpPr>
              <a:spLocks noChangeShapeType="1"/>
            </p:cNvSpPr>
            <p:nvPr/>
          </p:nvSpPr>
          <p:spPr bwMode="auto">
            <a:xfrm>
              <a:off x="51244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2" name="Line 183"/>
            <p:cNvSpPr>
              <a:spLocks noChangeShapeType="1"/>
            </p:cNvSpPr>
            <p:nvPr/>
          </p:nvSpPr>
          <p:spPr bwMode="auto">
            <a:xfrm>
              <a:off x="51625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3" name="Line 184"/>
            <p:cNvSpPr>
              <a:spLocks noChangeShapeType="1"/>
            </p:cNvSpPr>
            <p:nvPr/>
          </p:nvSpPr>
          <p:spPr bwMode="auto">
            <a:xfrm>
              <a:off x="52101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4" name="Line 185"/>
            <p:cNvSpPr>
              <a:spLocks noChangeShapeType="1"/>
            </p:cNvSpPr>
            <p:nvPr/>
          </p:nvSpPr>
          <p:spPr bwMode="auto">
            <a:xfrm>
              <a:off x="52768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5" name="Line 186"/>
            <p:cNvSpPr>
              <a:spLocks noChangeShapeType="1"/>
            </p:cNvSpPr>
            <p:nvPr/>
          </p:nvSpPr>
          <p:spPr bwMode="auto">
            <a:xfrm>
              <a:off x="53403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6" name="Line 187"/>
            <p:cNvSpPr>
              <a:spLocks noChangeShapeType="1"/>
            </p:cNvSpPr>
            <p:nvPr/>
          </p:nvSpPr>
          <p:spPr bwMode="auto">
            <a:xfrm>
              <a:off x="53657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7" name="Line 188"/>
            <p:cNvSpPr>
              <a:spLocks noChangeShapeType="1"/>
            </p:cNvSpPr>
            <p:nvPr/>
          </p:nvSpPr>
          <p:spPr bwMode="auto">
            <a:xfrm>
              <a:off x="539432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8" name="Line 189"/>
            <p:cNvSpPr>
              <a:spLocks noChangeShapeType="1"/>
            </p:cNvSpPr>
            <p:nvPr/>
          </p:nvSpPr>
          <p:spPr bwMode="auto">
            <a:xfrm>
              <a:off x="543560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9" name="Line 190"/>
            <p:cNvSpPr>
              <a:spLocks noChangeShapeType="1"/>
            </p:cNvSpPr>
            <p:nvPr/>
          </p:nvSpPr>
          <p:spPr bwMode="auto">
            <a:xfrm>
              <a:off x="54514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0" name="Line 191"/>
            <p:cNvSpPr>
              <a:spLocks noChangeShapeType="1"/>
            </p:cNvSpPr>
            <p:nvPr/>
          </p:nvSpPr>
          <p:spPr bwMode="auto">
            <a:xfrm>
              <a:off x="5489575"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1" name="Line 192"/>
            <p:cNvSpPr>
              <a:spLocks noChangeShapeType="1"/>
            </p:cNvSpPr>
            <p:nvPr/>
          </p:nvSpPr>
          <p:spPr bwMode="auto">
            <a:xfrm>
              <a:off x="5530850"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2" name="Line 193"/>
            <p:cNvSpPr>
              <a:spLocks noChangeShapeType="1"/>
            </p:cNvSpPr>
            <p:nvPr/>
          </p:nvSpPr>
          <p:spPr bwMode="auto">
            <a:xfrm>
              <a:off x="5554663" y="30559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3" name="Line 194"/>
            <p:cNvSpPr>
              <a:spLocks noChangeShapeType="1"/>
            </p:cNvSpPr>
            <p:nvPr/>
          </p:nvSpPr>
          <p:spPr bwMode="auto">
            <a:xfrm>
              <a:off x="56435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4" name="Line 195"/>
            <p:cNvSpPr>
              <a:spLocks noChangeShapeType="1"/>
            </p:cNvSpPr>
            <p:nvPr/>
          </p:nvSpPr>
          <p:spPr bwMode="auto">
            <a:xfrm>
              <a:off x="56594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5" name="Line 196"/>
            <p:cNvSpPr>
              <a:spLocks noChangeShapeType="1"/>
            </p:cNvSpPr>
            <p:nvPr/>
          </p:nvSpPr>
          <p:spPr bwMode="auto">
            <a:xfrm>
              <a:off x="56816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6" name="Line 197"/>
            <p:cNvSpPr>
              <a:spLocks noChangeShapeType="1"/>
            </p:cNvSpPr>
            <p:nvPr/>
          </p:nvSpPr>
          <p:spPr bwMode="auto">
            <a:xfrm>
              <a:off x="56975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7" name="Line 198"/>
            <p:cNvSpPr>
              <a:spLocks noChangeShapeType="1"/>
            </p:cNvSpPr>
            <p:nvPr/>
          </p:nvSpPr>
          <p:spPr bwMode="auto">
            <a:xfrm>
              <a:off x="57324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8" name="Line 199"/>
            <p:cNvSpPr>
              <a:spLocks noChangeShapeType="1"/>
            </p:cNvSpPr>
            <p:nvPr/>
          </p:nvSpPr>
          <p:spPr bwMode="auto">
            <a:xfrm>
              <a:off x="57515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9" name="Line 200"/>
            <p:cNvSpPr>
              <a:spLocks noChangeShapeType="1"/>
            </p:cNvSpPr>
            <p:nvPr/>
          </p:nvSpPr>
          <p:spPr bwMode="auto">
            <a:xfrm>
              <a:off x="575468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0" name="Line 201"/>
            <p:cNvSpPr>
              <a:spLocks noChangeShapeType="1"/>
            </p:cNvSpPr>
            <p:nvPr/>
          </p:nvSpPr>
          <p:spPr bwMode="auto">
            <a:xfrm>
              <a:off x="577373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1" name="Line 202"/>
            <p:cNvSpPr>
              <a:spLocks noChangeShapeType="1"/>
            </p:cNvSpPr>
            <p:nvPr/>
          </p:nvSpPr>
          <p:spPr bwMode="auto">
            <a:xfrm>
              <a:off x="57896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2" name="Line 203"/>
            <p:cNvSpPr>
              <a:spLocks noChangeShapeType="1"/>
            </p:cNvSpPr>
            <p:nvPr/>
          </p:nvSpPr>
          <p:spPr bwMode="auto">
            <a:xfrm>
              <a:off x="57959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3" name="Line 204"/>
            <p:cNvSpPr>
              <a:spLocks noChangeShapeType="1"/>
            </p:cNvSpPr>
            <p:nvPr/>
          </p:nvSpPr>
          <p:spPr bwMode="auto">
            <a:xfrm>
              <a:off x="58213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4" name="Line 205"/>
            <p:cNvSpPr>
              <a:spLocks noChangeShapeType="1"/>
            </p:cNvSpPr>
            <p:nvPr/>
          </p:nvSpPr>
          <p:spPr bwMode="auto">
            <a:xfrm>
              <a:off x="58467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5" name="Line 206"/>
            <p:cNvSpPr>
              <a:spLocks noChangeShapeType="1"/>
            </p:cNvSpPr>
            <p:nvPr/>
          </p:nvSpPr>
          <p:spPr bwMode="auto">
            <a:xfrm>
              <a:off x="58658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6" name="Line 207"/>
            <p:cNvSpPr>
              <a:spLocks noChangeShapeType="1"/>
            </p:cNvSpPr>
            <p:nvPr/>
          </p:nvSpPr>
          <p:spPr bwMode="auto">
            <a:xfrm>
              <a:off x="587216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7" name="Line 208"/>
            <p:cNvSpPr>
              <a:spLocks noChangeShapeType="1"/>
            </p:cNvSpPr>
            <p:nvPr/>
          </p:nvSpPr>
          <p:spPr bwMode="auto">
            <a:xfrm>
              <a:off x="5827713"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8" name="Line 209"/>
            <p:cNvSpPr>
              <a:spLocks noChangeShapeType="1"/>
            </p:cNvSpPr>
            <p:nvPr/>
          </p:nvSpPr>
          <p:spPr bwMode="auto">
            <a:xfrm>
              <a:off x="5894388" y="3081338"/>
              <a:ext cx="0" cy="5080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359" name="Group 358"/>
          <p:cNvGrpSpPr/>
          <p:nvPr/>
        </p:nvGrpSpPr>
        <p:grpSpPr>
          <a:xfrm>
            <a:off x="3721100" y="2535243"/>
            <a:ext cx="2119313" cy="931862"/>
            <a:chOff x="3778250" y="2436813"/>
            <a:chExt cx="2119313" cy="931862"/>
          </a:xfrm>
        </p:grpSpPr>
        <p:sp>
          <p:nvSpPr>
            <p:cNvPr id="360" name="Freeform 210"/>
            <p:cNvSpPr>
              <a:spLocks/>
            </p:cNvSpPr>
            <p:nvPr/>
          </p:nvSpPr>
          <p:spPr bwMode="auto">
            <a:xfrm>
              <a:off x="3778250" y="2436813"/>
              <a:ext cx="2116138" cy="881062"/>
            </a:xfrm>
            <a:custGeom>
              <a:avLst/>
              <a:gdLst>
                <a:gd name="T0" fmla="*/ 1229 w 1333"/>
                <a:gd name="T1" fmla="*/ 555 h 555"/>
                <a:gd name="T2" fmla="*/ 1225 w 1333"/>
                <a:gd name="T3" fmla="*/ 549 h 555"/>
                <a:gd name="T4" fmla="*/ 1054 w 1333"/>
                <a:gd name="T5" fmla="*/ 543 h 555"/>
                <a:gd name="T6" fmla="*/ 976 w 1333"/>
                <a:gd name="T7" fmla="*/ 539 h 555"/>
                <a:gd name="T8" fmla="*/ 968 w 1333"/>
                <a:gd name="T9" fmla="*/ 533 h 555"/>
                <a:gd name="T10" fmla="*/ 962 w 1333"/>
                <a:gd name="T11" fmla="*/ 527 h 555"/>
                <a:gd name="T12" fmla="*/ 930 w 1333"/>
                <a:gd name="T13" fmla="*/ 523 h 555"/>
                <a:gd name="T14" fmla="*/ 904 w 1333"/>
                <a:gd name="T15" fmla="*/ 519 h 555"/>
                <a:gd name="T16" fmla="*/ 846 w 1333"/>
                <a:gd name="T17" fmla="*/ 511 h 555"/>
                <a:gd name="T18" fmla="*/ 704 w 1333"/>
                <a:gd name="T19" fmla="*/ 503 h 555"/>
                <a:gd name="T20" fmla="*/ 674 w 1333"/>
                <a:gd name="T21" fmla="*/ 499 h 555"/>
                <a:gd name="T22" fmla="*/ 651 w 1333"/>
                <a:gd name="T23" fmla="*/ 497 h 555"/>
                <a:gd name="T24" fmla="*/ 631 w 1333"/>
                <a:gd name="T25" fmla="*/ 485 h 555"/>
                <a:gd name="T26" fmla="*/ 609 w 1333"/>
                <a:gd name="T27" fmla="*/ 481 h 555"/>
                <a:gd name="T28" fmla="*/ 591 w 1333"/>
                <a:gd name="T29" fmla="*/ 475 h 555"/>
                <a:gd name="T30" fmla="*/ 589 w 1333"/>
                <a:gd name="T31" fmla="*/ 469 h 555"/>
                <a:gd name="T32" fmla="*/ 543 w 1333"/>
                <a:gd name="T33" fmla="*/ 461 h 555"/>
                <a:gd name="T34" fmla="*/ 527 w 1333"/>
                <a:gd name="T35" fmla="*/ 455 h 555"/>
                <a:gd name="T36" fmla="*/ 507 w 1333"/>
                <a:gd name="T37" fmla="*/ 443 h 555"/>
                <a:gd name="T38" fmla="*/ 489 w 1333"/>
                <a:gd name="T39" fmla="*/ 436 h 555"/>
                <a:gd name="T40" fmla="*/ 453 w 1333"/>
                <a:gd name="T41" fmla="*/ 432 h 555"/>
                <a:gd name="T42" fmla="*/ 419 w 1333"/>
                <a:gd name="T43" fmla="*/ 428 h 555"/>
                <a:gd name="T44" fmla="*/ 403 w 1333"/>
                <a:gd name="T45" fmla="*/ 418 h 555"/>
                <a:gd name="T46" fmla="*/ 395 w 1333"/>
                <a:gd name="T47" fmla="*/ 406 h 555"/>
                <a:gd name="T48" fmla="*/ 381 w 1333"/>
                <a:gd name="T49" fmla="*/ 400 h 555"/>
                <a:gd name="T50" fmla="*/ 355 w 1333"/>
                <a:gd name="T51" fmla="*/ 388 h 555"/>
                <a:gd name="T52" fmla="*/ 343 w 1333"/>
                <a:gd name="T53" fmla="*/ 384 h 555"/>
                <a:gd name="T54" fmla="*/ 315 w 1333"/>
                <a:gd name="T55" fmla="*/ 374 h 555"/>
                <a:gd name="T56" fmla="*/ 295 w 1333"/>
                <a:gd name="T57" fmla="*/ 370 h 555"/>
                <a:gd name="T58" fmla="*/ 285 w 1333"/>
                <a:gd name="T59" fmla="*/ 344 h 555"/>
                <a:gd name="T60" fmla="*/ 275 w 1333"/>
                <a:gd name="T61" fmla="*/ 332 h 555"/>
                <a:gd name="T62" fmla="*/ 263 w 1333"/>
                <a:gd name="T63" fmla="*/ 318 h 555"/>
                <a:gd name="T64" fmla="*/ 251 w 1333"/>
                <a:gd name="T65" fmla="*/ 306 h 555"/>
                <a:gd name="T66" fmla="*/ 245 w 1333"/>
                <a:gd name="T67" fmla="*/ 298 h 555"/>
                <a:gd name="T68" fmla="*/ 223 w 1333"/>
                <a:gd name="T69" fmla="*/ 282 h 555"/>
                <a:gd name="T70" fmla="*/ 215 w 1333"/>
                <a:gd name="T71" fmla="*/ 262 h 555"/>
                <a:gd name="T72" fmla="*/ 210 w 1333"/>
                <a:gd name="T73" fmla="*/ 250 h 555"/>
                <a:gd name="T74" fmla="*/ 202 w 1333"/>
                <a:gd name="T75" fmla="*/ 234 h 555"/>
                <a:gd name="T76" fmla="*/ 200 w 1333"/>
                <a:gd name="T77" fmla="*/ 224 h 555"/>
                <a:gd name="T78" fmla="*/ 192 w 1333"/>
                <a:gd name="T79" fmla="*/ 206 h 555"/>
                <a:gd name="T80" fmla="*/ 180 w 1333"/>
                <a:gd name="T81" fmla="*/ 196 h 555"/>
                <a:gd name="T82" fmla="*/ 174 w 1333"/>
                <a:gd name="T83" fmla="*/ 180 h 555"/>
                <a:gd name="T84" fmla="*/ 162 w 1333"/>
                <a:gd name="T85" fmla="*/ 166 h 555"/>
                <a:gd name="T86" fmla="*/ 148 w 1333"/>
                <a:gd name="T87" fmla="*/ 150 h 555"/>
                <a:gd name="T88" fmla="*/ 142 w 1333"/>
                <a:gd name="T89" fmla="*/ 138 h 555"/>
                <a:gd name="T90" fmla="*/ 138 w 1333"/>
                <a:gd name="T91" fmla="*/ 130 h 555"/>
                <a:gd name="T92" fmla="*/ 132 w 1333"/>
                <a:gd name="T93" fmla="*/ 116 h 555"/>
                <a:gd name="T94" fmla="*/ 128 w 1333"/>
                <a:gd name="T95" fmla="*/ 106 h 555"/>
                <a:gd name="T96" fmla="*/ 118 w 1333"/>
                <a:gd name="T97" fmla="*/ 96 h 555"/>
                <a:gd name="T98" fmla="*/ 112 w 1333"/>
                <a:gd name="T99" fmla="*/ 82 h 555"/>
                <a:gd name="T100" fmla="*/ 106 w 1333"/>
                <a:gd name="T101" fmla="*/ 74 h 555"/>
                <a:gd name="T102" fmla="*/ 98 w 1333"/>
                <a:gd name="T103" fmla="*/ 68 h 555"/>
                <a:gd name="T104" fmla="*/ 90 w 1333"/>
                <a:gd name="T105" fmla="*/ 60 h 555"/>
                <a:gd name="T106" fmla="*/ 80 w 1333"/>
                <a:gd name="T107" fmla="*/ 44 h 555"/>
                <a:gd name="T108" fmla="*/ 74 w 1333"/>
                <a:gd name="T109" fmla="*/ 32 h 555"/>
                <a:gd name="T110" fmla="*/ 34 w 1333"/>
                <a:gd name="T111" fmla="*/ 14 h 555"/>
                <a:gd name="T112" fmla="*/ 16 w 1333"/>
                <a:gd name="T113" fmla="*/ 6 h 555"/>
                <a:gd name="T114" fmla="*/ 0 w 1333"/>
                <a:gd name="T11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3" h="555">
                  <a:moveTo>
                    <a:pt x="1333" y="555"/>
                  </a:moveTo>
                  <a:lnTo>
                    <a:pt x="1229" y="555"/>
                  </a:lnTo>
                  <a:lnTo>
                    <a:pt x="1229" y="549"/>
                  </a:lnTo>
                  <a:lnTo>
                    <a:pt x="1225" y="549"/>
                  </a:lnTo>
                  <a:lnTo>
                    <a:pt x="1225" y="543"/>
                  </a:lnTo>
                  <a:lnTo>
                    <a:pt x="1054" y="543"/>
                  </a:lnTo>
                  <a:lnTo>
                    <a:pt x="1054" y="539"/>
                  </a:lnTo>
                  <a:lnTo>
                    <a:pt x="976" y="539"/>
                  </a:lnTo>
                  <a:lnTo>
                    <a:pt x="976" y="533"/>
                  </a:lnTo>
                  <a:lnTo>
                    <a:pt x="968" y="533"/>
                  </a:lnTo>
                  <a:lnTo>
                    <a:pt x="968" y="527"/>
                  </a:lnTo>
                  <a:lnTo>
                    <a:pt x="962" y="527"/>
                  </a:lnTo>
                  <a:lnTo>
                    <a:pt x="962" y="523"/>
                  </a:lnTo>
                  <a:lnTo>
                    <a:pt x="930" y="523"/>
                  </a:lnTo>
                  <a:lnTo>
                    <a:pt x="930" y="519"/>
                  </a:lnTo>
                  <a:lnTo>
                    <a:pt x="904" y="519"/>
                  </a:lnTo>
                  <a:lnTo>
                    <a:pt x="904" y="511"/>
                  </a:lnTo>
                  <a:lnTo>
                    <a:pt x="846" y="511"/>
                  </a:lnTo>
                  <a:lnTo>
                    <a:pt x="846" y="503"/>
                  </a:lnTo>
                  <a:lnTo>
                    <a:pt x="704" y="503"/>
                  </a:lnTo>
                  <a:lnTo>
                    <a:pt x="704" y="499"/>
                  </a:lnTo>
                  <a:lnTo>
                    <a:pt x="674" y="499"/>
                  </a:lnTo>
                  <a:lnTo>
                    <a:pt x="674" y="497"/>
                  </a:lnTo>
                  <a:lnTo>
                    <a:pt x="651" y="497"/>
                  </a:lnTo>
                  <a:lnTo>
                    <a:pt x="651" y="485"/>
                  </a:lnTo>
                  <a:lnTo>
                    <a:pt x="631" y="485"/>
                  </a:lnTo>
                  <a:lnTo>
                    <a:pt x="631" y="481"/>
                  </a:lnTo>
                  <a:lnTo>
                    <a:pt x="609" y="481"/>
                  </a:lnTo>
                  <a:lnTo>
                    <a:pt x="609" y="475"/>
                  </a:lnTo>
                  <a:lnTo>
                    <a:pt x="591" y="475"/>
                  </a:lnTo>
                  <a:lnTo>
                    <a:pt x="591" y="469"/>
                  </a:lnTo>
                  <a:lnTo>
                    <a:pt x="589" y="469"/>
                  </a:lnTo>
                  <a:lnTo>
                    <a:pt x="589" y="461"/>
                  </a:lnTo>
                  <a:lnTo>
                    <a:pt x="543" y="461"/>
                  </a:lnTo>
                  <a:lnTo>
                    <a:pt x="543" y="455"/>
                  </a:lnTo>
                  <a:lnTo>
                    <a:pt x="527" y="455"/>
                  </a:lnTo>
                  <a:lnTo>
                    <a:pt x="527" y="443"/>
                  </a:lnTo>
                  <a:lnTo>
                    <a:pt x="507" y="443"/>
                  </a:lnTo>
                  <a:lnTo>
                    <a:pt x="507" y="436"/>
                  </a:lnTo>
                  <a:lnTo>
                    <a:pt x="489" y="436"/>
                  </a:lnTo>
                  <a:lnTo>
                    <a:pt x="489" y="432"/>
                  </a:lnTo>
                  <a:lnTo>
                    <a:pt x="453" y="432"/>
                  </a:lnTo>
                  <a:lnTo>
                    <a:pt x="453" y="428"/>
                  </a:lnTo>
                  <a:lnTo>
                    <a:pt x="419" y="428"/>
                  </a:lnTo>
                  <a:lnTo>
                    <a:pt x="419" y="418"/>
                  </a:lnTo>
                  <a:lnTo>
                    <a:pt x="403" y="418"/>
                  </a:lnTo>
                  <a:lnTo>
                    <a:pt x="403" y="406"/>
                  </a:lnTo>
                  <a:lnTo>
                    <a:pt x="395" y="406"/>
                  </a:lnTo>
                  <a:lnTo>
                    <a:pt x="395" y="400"/>
                  </a:lnTo>
                  <a:lnTo>
                    <a:pt x="381" y="400"/>
                  </a:lnTo>
                  <a:lnTo>
                    <a:pt x="381" y="388"/>
                  </a:lnTo>
                  <a:lnTo>
                    <a:pt x="355" y="388"/>
                  </a:lnTo>
                  <a:lnTo>
                    <a:pt x="355" y="384"/>
                  </a:lnTo>
                  <a:lnTo>
                    <a:pt x="343" y="384"/>
                  </a:lnTo>
                  <a:lnTo>
                    <a:pt x="343" y="374"/>
                  </a:lnTo>
                  <a:lnTo>
                    <a:pt x="315" y="374"/>
                  </a:lnTo>
                  <a:lnTo>
                    <a:pt x="315" y="370"/>
                  </a:lnTo>
                  <a:lnTo>
                    <a:pt x="295" y="370"/>
                  </a:lnTo>
                  <a:lnTo>
                    <a:pt x="295" y="344"/>
                  </a:lnTo>
                  <a:lnTo>
                    <a:pt x="285" y="344"/>
                  </a:lnTo>
                  <a:lnTo>
                    <a:pt x="285" y="332"/>
                  </a:lnTo>
                  <a:lnTo>
                    <a:pt x="275" y="332"/>
                  </a:lnTo>
                  <a:lnTo>
                    <a:pt x="275" y="318"/>
                  </a:lnTo>
                  <a:lnTo>
                    <a:pt x="263" y="318"/>
                  </a:lnTo>
                  <a:lnTo>
                    <a:pt x="263" y="306"/>
                  </a:lnTo>
                  <a:lnTo>
                    <a:pt x="251" y="306"/>
                  </a:lnTo>
                  <a:lnTo>
                    <a:pt x="251" y="298"/>
                  </a:lnTo>
                  <a:lnTo>
                    <a:pt x="245" y="298"/>
                  </a:lnTo>
                  <a:lnTo>
                    <a:pt x="245" y="282"/>
                  </a:lnTo>
                  <a:lnTo>
                    <a:pt x="223" y="282"/>
                  </a:lnTo>
                  <a:lnTo>
                    <a:pt x="223" y="262"/>
                  </a:lnTo>
                  <a:lnTo>
                    <a:pt x="215" y="262"/>
                  </a:lnTo>
                  <a:lnTo>
                    <a:pt x="215" y="250"/>
                  </a:lnTo>
                  <a:lnTo>
                    <a:pt x="210" y="250"/>
                  </a:lnTo>
                  <a:lnTo>
                    <a:pt x="210" y="234"/>
                  </a:lnTo>
                  <a:lnTo>
                    <a:pt x="202" y="234"/>
                  </a:lnTo>
                  <a:lnTo>
                    <a:pt x="202" y="224"/>
                  </a:lnTo>
                  <a:lnTo>
                    <a:pt x="200" y="224"/>
                  </a:lnTo>
                  <a:lnTo>
                    <a:pt x="200" y="206"/>
                  </a:lnTo>
                  <a:lnTo>
                    <a:pt x="192" y="206"/>
                  </a:lnTo>
                  <a:lnTo>
                    <a:pt x="192" y="196"/>
                  </a:lnTo>
                  <a:lnTo>
                    <a:pt x="180" y="196"/>
                  </a:lnTo>
                  <a:lnTo>
                    <a:pt x="180" y="180"/>
                  </a:lnTo>
                  <a:lnTo>
                    <a:pt x="174" y="180"/>
                  </a:lnTo>
                  <a:lnTo>
                    <a:pt x="174" y="166"/>
                  </a:lnTo>
                  <a:lnTo>
                    <a:pt x="162" y="166"/>
                  </a:lnTo>
                  <a:lnTo>
                    <a:pt x="162" y="150"/>
                  </a:lnTo>
                  <a:lnTo>
                    <a:pt x="148" y="150"/>
                  </a:lnTo>
                  <a:lnTo>
                    <a:pt x="148" y="138"/>
                  </a:lnTo>
                  <a:lnTo>
                    <a:pt x="142" y="138"/>
                  </a:lnTo>
                  <a:lnTo>
                    <a:pt x="142" y="130"/>
                  </a:lnTo>
                  <a:lnTo>
                    <a:pt x="138" y="130"/>
                  </a:lnTo>
                  <a:lnTo>
                    <a:pt x="138" y="116"/>
                  </a:lnTo>
                  <a:lnTo>
                    <a:pt x="132" y="116"/>
                  </a:lnTo>
                  <a:lnTo>
                    <a:pt x="132" y="106"/>
                  </a:lnTo>
                  <a:lnTo>
                    <a:pt x="128" y="106"/>
                  </a:lnTo>
                  <a:lnTo>
                    <a:pt x="128" y="96"/>
                  </a:lnTo>
                  <a:lnTo>
                    <a:pt x="118" y="96"/>
                  </a:lnTo>
                  <a:lnTo>
                    <a:pt x="118" y="82"/>
                  </a:lnTo>
                  <a:lnTo>
                    <a:pt x="112" y="82"/>
                  </a:lnTo>
                  <a:lnTo>
                    <a:pt x="112" y="74"/>
                  </a:lnTo>
                  <a:lnTo>
                    <a:pt x="106" y="74"/>
                  </a:lnTo>
                  <a:lnTo>
                    <a:pt x="106" y="68"/>
                  </a:lnTo>
                  <a:lnTo>
                    <a:pt x="98" y="68"/>
                  </a:lnTo>
                  <a:lnTo>
                    <a:pt x="98" y="60"/>
                  </a:lnTo>
                  <a:lnTo>
                    <a:pt x="90" y="60"/>
                  </a:lnTo>
                  <a:lnTo>
                    <a:pt x="90" y="44"/>
                  </a:lnTo>
                  <a:lnTo>
                    <a:pt x="80" y="44"/>
                  </a:lnTo>
                  <a:lnTo>
                    <a:pt x="80" y="32"/>
                  </a:lnTo>
                  <a:lnTo>
                    <a:pt x="74" y="32"/>
                  </a:lnTo>
                  <a:lnTo>
                    <a:pt x="74" y="14"/>
                  </a:lnTo>
                  <a:lnTo>
                    <a:pt x="34" y="14"/>
                  </a:lnTo>
                  <a:lnTo>
                    <a:pt x="34" y="6"/>
                  </a:lnTo>
                  <a:lnTo>
                    <a:pt x="16" y="6"/>
                  </a:lnTo>
                  <a:lnTo>
                    <a:pt x="16"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1" name="Line 211"/>
            <p:cNvSpPr>
              <a:spLocks noChangeShapeType="1"/>
            </p:cNvSpPr>
            <p:nvPr/>
          </p:nvSpPr>
          <p:spPr bwMode="auto">
            <a:xfrm>
              <a:off x="3829050" y="2459038"/>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2" name="Line 212"/>
            <p:cNvSpPr>
              <a:spLocks noChangeShapeType="1"/>
            </p:cNvSpPr>
            <p:nvPr/>
          </p:nvSpPr>
          <p:spPr bwMode="auto">
            <a:xfrm>
              <a:off x="3978275" y="258921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3" name="Line 213"/>
            <p:cNvSpPr>
              <a:spLocks noChangeShapeType="1"/>
            </p:cNvSpPr>
            <p:nvPr/>
          </p:nvSpPr>
          <p:spPr bwMode="auto">
            <a:xfrm>
              <a:off x="4122738" y="2855913"/>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4" name="Line 214"/>
            <p:cNvSpPr>
              <a:spLocks noChangeShapeType="1"/>
            </p:cNvSpPr>
            <p:nvPr/>
          </p:nvSpPr>
          <p:spPr bwMode="auto">
            <a:xfrm>
              <a:off x="4211638" y="294481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5" name="Line 215"/>
            <p:cNvSpPr>
              <a:spLocks noChangeShapeType="1"/>
            </p:cNvSpPr>
            <p:nvPr/>
          </p:nvSpPr>
          <p:spPr bwMode="auto">
            <a:xfrm>
              <a:off x="4408488" y="3078163"/>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6" name="Line 216"/>
            <p:cNvSpPr>
              <a:spLocks noChangeShapeType="1"/>
            </p:cNvSpPr>
            <p:nvPr/>
          </p:nvSpPr>
          <p:spPr bwMode="auto">
            <a:xfrm>
              <a:off x="4459288" y="3119438"/>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7" name="Line 217"/>
            <p:cNvSpPr>
              <a:spLocks noChangeShapeType="1"/>
            </p:cNvSpPr>
            <p:nvPr/>
          </p:nvSpPr>
          <p:spPr bwMode="auto">
            <a:xfrm>
              <a:off x="4421188" y="3103563"/>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8" name="Line 218"/>
            <p:cNvSpPr>
              <a:spLocks noChangeShapeType="1"/>
            </p:cNvSpPr>
            <p:nvPr/>
          </p:nvSpPr>
          <p:spPr bwMode="auto">
            <a:xfrm>
              <a:off x="4491038" y="3119438"/>
              <a:ext cx="0" cy="49212"/>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9" name="Line 219"/>
            <p:cNvSpPr>
              <a:spLocks noChangeShapeType="1"/>
            </p:cNvSpPr>
            <p:nvPr/>
          </p:nvSpPr>
          <p:spPr bwMode="auto">
            <a:xfrm>
              <a:off x="4624388" y="31591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0" name="Line 220"/>
            <p:cNvSpPr>
              <a:spLocks noChangeShapeType="1"/>
            </p:cNvSpPr>
            <p:nvPr/>
          </p:nvSpPr>
          <p:spPr bwMode="auto">
            <a:xfrm>
              <a:off x="4649788" y="316865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1" name="Line 221"/>
            <p:cNvSpPr>
              <a:spLocks noChangeShapeType="1"/>
            </p:cNvSpPr>
            <p:nvPr/>
          </p:nvSpPr>
          <p:spPr bwMode="auto">
            <a:xfrm>
              <a:off x="4779963" y="32099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2" name="Line 222"/>
            <p:cNvSpPr>
              <a:spLocks noChangeShapeType="1"/>
            </p:cNvSpPr>
            <p:nvPr/>
          </p:nvSpPr>
          <p:spPr bwMode="auto">
            <a:xfrm>
              <a:off x="4835525" y="3222625"/>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3" name="Line 223"/>
            <p:cNvSpPr>
              <a:spLocks noChangeShapeType="1"/>
            </p:cNvSpPr>
            <p:nvPr/>
          </p:nvSpPr>
          <p:spPr bwMode="auto">
            <a:xfrm>
              <a:off x="4854575" y="32353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4" name="Line 224"/>
            <p:cNvSpPr>
              <a:spLocks noChangeShapeType="1"/>
            </p:cNvSpPr>
            <p:nvPr/>
          </p:nvSpPr>
          <p:spPr bwMode="auto">
            <a:xfrm>
              <a:off x="4879975" y="32353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5" name="Line 225"/>
            <p:cNvSpPr>
              <a:spLocks noChangeShapeType="1"/>
            </p:cNvSpPr>
            <p:nvPr/>
          </p:nvSpPr>
          <p:spPr bwMode="auto">
            <a:xfrm>
              <a:off x="493712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6" name="Line 226"/>
            <p:cNvSpPr>
              <a:spLocks noChangeShapeType="1"/>
            </p:cNvSpPr>
            <p:nvPr/>
          </p:nvSpPr>
          <p:spPr bwMode="auto">
            <a:xfrm>
              <a:off x="502602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7" name="Line 227"/>
            <p:cNvSpPr>
              <a:spLocks noChangeShapeType="1"/>
            </p:cNvSpPr>
            <p:nvPr/>
          </p:nvSpPr>
          <p:spPr bwMode="auto">
            <a:xfrm>
              <a:off x="5095875" y="32385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8" name="Line 228"/>
            <p:cNvSpPr>
              <a:spLocks noChangeShapeType="1"/>
            </p:cNvSpPr>
            <p:nvPr/>
          </p:nvSpPr>
          <p:spPr bwMode="auto">
            <a:xfrm>
              <a:off x="512127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79" name="Line 229"/>
            <p:cNvSpPr>
              <a:spLocks noChangeShapeType="1"/>
            </p:cNvSpPr>
            <p:nvPr/>
          </p:nvSpPr>
          <p:spPr bwMode="auto">
            <a:xfrm>
              <a:off x="5137150"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0" name="Line 230"/>
            <p:cNvSpPr>
              <a:spLocks noChangeShapeType="1"/>
            </p:cNvSpPr>
            <p:nvPr/>
          </p:nvSpPr>
          <p:spPr bwMode="auto">
            <a:xfrm>
              <a:off x="515302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1" name="Line 231"/>
            <p:cNvSpPr>
              <a:spLocks noChangeShapeType="1"/>
            </p:cNvSpPr>
            <p:nvPr/>
          </p:nvSpPr>
          <p:spPr bwMode="auto">
            <a:xfrm>
              <a:off x="5178425" y="324802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2" name="Line 232"/>
            <p:cNvSpPr>
              <a:spLocks noChangeShapeType="1"/>
            </p:cNvSpPr>
            <p:nvPr/>
          </p:nvSpPr>
          <p:spPr bwMode="auto">
            <a:xfrm>
              <a:off x="5219700"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3" name="Line 233"/>
            <p:cNvSpPr>
              <a:spLocks noChangeShapeType="1"/>
            </p:cNvSpPr>
            <p:nvPr/>
          </p:nvSpPr>
          <p:spPr bwMode="auto">
            <a:xfrm>
              <a:off x="5232400"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4" name="Line 234"/>
            <p:cNvSpPr>
              <a:spLocks noChangeShapeType="1"/>
            </p:cNvSpPr>
            <p:nvPr/>
          </p:nvSpPr>
          <p:spPr bwMode="auto">
            <a:xfrm>
              <a:off x="5241925" y="3263900"/>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5" name="Line 235"/>
            <p:cNvSpPr>
              <a:spLocks noChangeShapeType="1"/>
            </p:cNvSpPr>
            <p:nvPr/>
          </p:nvSpPr>
          <p:spPr bwMode="auto">
            <a:xfrm>
              <a:off x="526415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6" name="Line 236"/>
            <p:cNvSpPr>
              <a:spLocks noChangeShapeType="1"/>
            </p:cNvSpPr>
            <p:nvPr/>
          </p:nvSpPr>
          <p:spPr bwMode="auto">
            <a:xfrm>
              <a:off x="528955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7" name="Line 237"/>
            <p:cNvSpPr>
              <a:spLocks noChangeShapeType="1"/>
            </p:cNvSpPr>
            <p:nvPr/>
          </p:nvSpPr>
          <p:spPr bwMode="auto">
            <a:xfrm>
              <a:off x="5308600" y="327025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8" name="Line 238"/>
            <p:cNvSpPr>
              <a:spLocks noChangeShapeType="1"/>
            </p:cNvSpPr>
            <p:nvPr/>
          </p:nvSpPr>
          <p:spPr bwMode="auto">
            <a:xfrm>
              <a:off x="5362575" y="3292475"/>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89" name="Line 239"/>
            <p:cNvSpPr>
              <a:spLocks noChangeShapeType="1"/>
            </p:cNvSpPr>
            <p:nvPr/>
          </p:nvSpPr>
          <p:spPr bwMode="auto">
            <a:xfrm>
              <a:off x="5407025" y="3290094"/>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0" name="Line 240"/>
            <p:cNvSpPr>
              <a:spLocks noChangeShapeType="1"/>
            </p:cNvSpPr>
            <p:nvPr/>
          </p:nvSpPr>
          <p:spPr bwMode="auto">
            <a:xfrm>
              <a:off x="5470525"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1" name="Line 241"/>
            <p:cNvSpPr>
              <a:spLocks noChangeShapeType="1"/>
            </p:cNvSpPr>
            <p:nvPr/>
          </p:nvSpPr>
          <p:spPr bwMode="auto">
            <a:xfrm>
              <a:off x="5486400"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2" name="Line 242"/>
            <p:cNvSpPr>
              <a:spLocks noChangeShapeType="1"/>
            </p:cNvSpPr>
            <p:nvPr/>
          </p:nvSpPr>
          <p:spPr bwMode="auto">
            <a:xfrm>
              <a:off x="553878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3" name="Line 243"/>
            <p:cNvSpPr>
              <a:spLocks noChangeShapeType="1"/>
            </p:cNvSpPr>
            <p:nvPr/>
          </p:nvSpPr>
          <p:spPr bwMode="auto">
            <a:xfrm>
              <a:off x="5554663"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4" name="Line 244"/>
            <p:cNvSpPr>
              <a:spLocks noChangeShapeType="1"/>
            </p:cNvSpPr>
            <p:nvPr/>
          </p:nvSpPr>
          <p:spPr bwMode="auto">
            <a:xfrm>
              <a:off x="55705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5" name="Line 245"/>
            <p:cNvSpPr>
              <a:spLocks noChangeShapeType="1"/>
            </p:cNvSpPr>
            <p:nvPr/>
          </p:nvSpPr>
          <p:spPr bwMode="auto">
            <a:xfrm>
              <a:off x="5662613"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6" name="Line 246"/>
            <p:cNvSpPr>
              <a:spLocks noChangeShapeType="1"/>
            </p:cNvSpPr>
            <p:nvPr/>
          </p:nvSpPr>
          <p:spPr bwMode="auto">
            <a:xfrm>
              <a:off x="56721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7" name="Line 247"/>
            <p:cNvSpPr>
              <a:spLocks noChangeShapeType="1"/>
            </p:cNvSpPr>
            <p:nvPr/>
          </p:nvSpPr>
          <p:spPr bwMode="auto">
            <a:xfrm>
              <a:off x="5697538" y="3302794"/>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8" name="Line 248"/>
            <p:cNvSpPr>
              <a:spLocks noChangeShapeType="1"/>
            </p:cNvSpPr>
            <p:nvPr/>
          </p:nvSpPr>
          <p:spPr bwMode="auto">
            <a:xfrm>
              <a:off x="5716588" y="33051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99" name="Line 249"/>
            <p:cNvSpPr>
              <a:spLocks noChangeShapeType="1"/>
            </p:cNvSpPr>
            <p:nvPr/>
          </p:nvSpPr>
          <p:spPr bwMode="auto">
            <a:xfrm>
              <a:off x="573563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0" name="Line 250"/>
            <p:cNvSpPr>
              <a:spLocks noChangeShapeType="1"/>
            </p:cNvSpPr>
            <p:nvPr/>
          </p:nvSpPr>
          <p:spPr bwMode="auto">
            <a:xfrm>
              <a:off x="576421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1" name="Line 251"/>
            <p:cNvSpPr>
              <a:spLocks noChangeShapeType="1"/>
            </p:cNvSpPr>
            <p:nvPr/>
          </p:nvSpPr>
          <p:spPr bwMode="auto">
            <a:xfrm>
              <a:off x="578326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2" name="Line 252"/>
            <p:cNvSpPr>
              <a:spLocks noChangeShapeType="1"/>
            </p:cNvSpPr>
            <p:nvPr/>
          </p:nvSpPr>
          <p:spPr bwMode="auto">
            <a:xfrm>
              <a:off x="5802313"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3" name="Line 253"/>
            <p:cNvSpPr>
              <a:spLocks noChangeShapeType="1"/>
            </p:cNvSpPr>
            <p:nvPr/>
          </p:nvSpPr>
          <p:spPr bwMode="auto">
            <a:xfrm>
              <a:off x="583088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4" name="Line 254"/>
            <p:cNvSpPr>
              <a:spLocks noChangeShapeType="1"/>
            </p:cNvSpPr>
            <p:nvPr/>
          </p:nvSpPr>
          <p:spPr bwMode="auto">
            <a:xfrm>
              <a:off x="584993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5" name="Line 255"/>
            <p:cNvSpPr>
              <a:spLocks noChangeShapeType="1"/>
            </p:cNvSpPr>
            <p:nvPr/>
          </p:nvSpPr>
          <p:spPr bwMode="auto">
            <a:xfrm>
              <a:off x="5868988" y="3314700"/>
              <a:ext cx="0" cy="5397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6" name="Line 256"/>
            <p:cNvSpPr>
              <a:spLocks noChangeShapeType="1"/>
            </p:cNvSpPr>
            <p:nvPr/>
          </p:nvSpPr>
          <p:spPr bwMode="auto">
            <a:xfrm>
              <a:off x="5881688" y="33178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07" name="Line 257"/>
            <p:cNvSpPr>
              <a:spLocks noChangeShapeType="1"/>
            </p:cNvSpPr>
            <p:nvPr/>
          </p:nvSpPr>
          <p:spPr bwMode="auto">
            <a:xfrm>
              <a:off x="5897563" y="3317875"/>
              <a:ext cx="0" cy="508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408" name="Group 407"/>
          <p:cNvGrpSpPr/>
          <p:nvPr/>
        </p:nvGrpSpPr>
        <p:grpSpPr>
          <a:xfrm>
            <a:off x="3721100" y="2538418"/>
            <a:ext cx="2122488" cy="1268412"/>
            <a:chOff x="3778250" y="2439988"/>
            <a:chExt cx="2122488" cy="1268412"/>
          </a:xfrm>
        </p:grpSpPr>
        <p:sp>
          <p:nvSpPr>
            <p:cNvPr id="409" name="Freeform 258"/>
            <p:cNvSpPr>
              <a:spLocks/>
            </p:cNvSpPr>
            <p:nvPr/>
          </p:nvSpPr>
          <p:spPr bwMode="auto">
            <a:xfrm>
              <a:off x="3778250" y="2439988"/>
              <a:ext cx="2122488" cy="1217612"/>
            </a:xfrm>
            <a:custGeom>
              <a:avLst/>
              <a:gdLst>
                <a:gd name="T0" fmla="*/ 1295 w 1337"/>
                <a:gd name="T1" fmla="*/ 759 h 767"/>
                <a:gd name="T2" fmla="*/ 1111 w 1337"/>
                <a:gd name="T3" fmla="*/ 751 h 767"/>
                <a:gd name="T4" fmla="*/ 1012 w 1337"/>
                <a:gd name="T5" fmla="*/ 739 h 767"/>
                <a:gd name="T6" fmla="*/ 918 w 1337"/>
                <a:gd name="T7" fmla="*/ 737 h 767"/>
                <a:gd name="T8" fmla="*/ 870 w 1337"/>
                <a:gd name="T9" fmla="*/ 727 h 767"/>
                <a:gd name="T10" fmla="*/ 826 w 1337"/>
                <a:gd name="T11" fmla="*/ 721 h 767"/>
                <a:gd name="T12" fmla="*/ 746 w 1337"/>
                <a:gd name="T13" fmla="*/ 711 h 767"/>
                <a:gd name="T14" fmla="*/ 660 w 1337"/>
                <a:gd name="T15" fmla="*/ 703 h 767"/>
                <a:gd name="T16" fmla="*/ 625 w 1337"/>
                <a:gd name="T17" fmla="*/ 691 h 767"/>
                <a:gd name="T18" fmla="*/ 597 w 1337"/>
                <a:gd name="T19" fmla="*/ 687 h 767"/>
                <a:gd name="T20" fmla="*/ 591 w 1337"/>
                <a:gd name="T21" fmla="*/ 673 h 767"/>
                <a:gd name="T22" fmla="*/ 561 w 1337"/>
                <a:gd name="T23" fmla="*/ 673 h 767"/>
                <a:gd name="T24" fmla="*/ 551 w 1337"/>
                <a:gd name="T25" fmla="*/ 663 h 767"/>
                <a:gd name="T26" fmla="*/ 529 w 1337"/>
                <a:gd name="T27" fmla="*/ 657 h 767"/>
                <a:gd name="T28" fmla="*/ 513 w 1337"/>
                <a:gd name="T29" fmla="*/ 645 h 767"/>
                <a:gd name="T30" fmla="*/ 451 w 1337"/>
                <a:gd name="T31" fmla="*/ 629 h 767"/>
                <a:gd name="T32" fmla="*/ 447 w 1337"/>
                <a:gd name="T33" fmla="*/ 617 h 767"/>
                <a:gd name="T34" fmla="*/ 429 w 1337"/>
                <a:gd name="T35" fmla="*/ 611 h 767"/>
                <a:gd name="T36" fmla="*/ 427 w 1337"/>
                <a:gd name="T37" fmla="*/ 597 h 767"/>
                <a:gd name="T38" fmla="*/ 401 w 1337"/>
                <a:gd name="T39" fmla="*/ 591 h 767"/>
                <a:gd name="T40" fmla="*/ 393 w 1337"/>
                <a:gd name="T41" fmla="*/ 581 h 767"/>
                <a:gd name="T42" fmla="*/ 371 w 1337"/>
                <a:gd name="T43" fmla="*/ 573 h 767"/>
                <a:gd name="T44" fmla="*/ 363 w 1337"/>
                <a:gd name="T45" fmla="*/ 559 h 767"/>
                <a:gd name="T46" fmla="*/ 345 w 1337"/>
                <a:gd name="T47" fmla="*/ 551 h 767"/>
                <a:gd name="T48" fmla="*/ 339 w 1337"/>
                <a:gd name="T49" fmla="*/ 535 h 767"/>
                <a:gd name="T50" fmla="*/ 317 w 1337"/>
                <a:gd name="T51" fmla="*/ 527 h 767"/>
                <a:gd name="T52" fmla="*/ 305 w 1337"/>
                <a:gd name="T53" fmla="*/ 507 h 767"/>
                <a:gd name="T54" fmla="*/ 291 w 1337"/>
                <a:gd name="T55" fmla="*/ 497 h 767"/>
                <a:gd name="T56" fmla="*/ 277 w 1337"/>
                <a:gd name="T57" fmla="*/ 481 h 767"/>
                <a:gd name="T58" fmla="*/ 251 w 1337"/>
                <a:gd name="T59" fmla="*/ 469 h 767"/>
                <a:gd name="T60" fmla="*/ 249 w 1337"/>
                <a:gd name="T61" fmla="*/ 443 h 767"/>
                <a:gd name="T62" fmla="*/ 233 w 1337"/>
                <a:gd name="T63" fmla="*/ 432 h 767"/>
                <a:gd name="T64" fmla="*/ 229 w 1337"/>
                <a:gd name="T65" fmla="*/ 416 h 767"/>
                <a:gd name="T66" fmla="*/ 214 w 1337"/>
                <a:gd name="T67" fmla="*/ 412 h 767"/>
                <a:gd name="T68" fmla="*/ 210 w 1337"/>
                <a:gd name="T69" fmla="*/ 368 h 767"/>
                <a:gd name="T70" fmla="*/ 196 w 1337"/>
                <a:gd name="T71" fmla="*/ 350 h 767"/>
                <a:gd name="T72" fmla="*/ 188 w 1337"/>
                <a:gd name="T73" fmla="*/ 326 h 767"/>
                <a:gd name="T74" fmla="*/ 176 w 1337"/>
                <a:gd name="T75" fmla="*/ 308 h 767"/>
                <a:gd name="T76" fmla="*/ 172 w 1337"/>
                <a:gd name="T77" fmla="*/ 288 h 767"/>
                <a:gd name="T78" fmla="*/ 162 w 1337"/>
                <a:gd name="T79" fmla="*/ 268 h 767"/>
                <a:gd name="T80" fmla="*/ 156 w 1337"/>
                <a:gd name="T81" fmla="*/ 246 h 767"/>
                <a:gd name="T82" fmla="*/ 142 w 1337"/>
                <a:gd name="T83" fmla="*/ 230 h 767"/>
                <a:gd name="T84" fmla="*/ 136 w 1337"/>
                <a:gd name="T85" fmla="*/ 188 h 767"/>
                <a:gd name="T86" fmla="*/ 128 w 1337"/>
                <a:gd name="T87" fmla="*/ 174 h 767"/>
                <a:gd name="T88" fmla="*/ 116 w 1337"/>
                <a:gd name="T89" fmla="*/ 148 h 767"/>
                <a:gd name="T90" fmla="*/ 104 w 1337"/>
                <a:gd name="T91" fmla="*/ 132 h 767"/>
                <a:gd name="T92" fmla="*/ 92 w 1337"/>
                <a:gd name="T93" fmla="*/ 78 h 767"/>
                <a:gd name="T94" fmla="*/ 80 w 1337"/>
                <a:gd name="T95" fmla="*/ 60 h 767"/>
                <a:gd name="T96" fmla="*/ 74 w 1337"/>
                <a:gd name="T97" fmla="*/ 40 h 767"/>
                <a:gd name="T98" fmla="*/ 60 w 1337"/>
                <a:gd name="T99" fmla="*/ 32 h 767"/>
                <a:gd name="T100" fmla="*/ 50 w 1337"/>
                <a:gd name="T101" fmla="*/ 18 h 767"/>
                <a:gd name="T102" fmla="*/ 18 w 1337"/>
                <a:gd name="T103" fmla="*/ 1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7" h="767">
                  <a:moveTo>
                    <a:pt x="1337" y="767"/>
                  </a:moveTo>
                  <a:lnTo>
                    <a:pt x="1295" y="767"/>
                  </a:lnTo>
                  <a:lnTo>
                    <a:pt x="1295" y="759"/>
                  </a:lnTo>
                  <a:lnTo>
                    <a:pt x="1289" y="759"/>
                  </a:lnTo>
                  <a:lnTo>
                    <a:pt x="1289" y="751"/>
                  </a:lnTo>
                  <a:lnTo>
                    <a:pt x="1111" y="751"/>
                  </a:lnTo>
                  <a:lnTo>
                    <a:pt x="1111" y="745"/>
                  </a:lnTo>
                  <a:lnTo>
                    <a:pt x="1012" y="745"/>
                  </a:lnTo>
                  <a:lnTo>
                    <a:pt x="1012" y="739"/>
                  </a:lnTo>
                  <a:lnTo>
                    <a:pt x="930" y="739"/>
                  </a:lnTo>
                  <a:lnTo>
                    <a:pt x="930" y="737"/>
                  </a:lnTo>
                  <a:lnTo>
                    <a:pt x="918" y="737"/>
                  </a:lnTo>
                  <a:lnTo>
                    <a:pt x="918" y="731"/>
                  </a:lnTo>
                  <a:lnTo>
                    <a:pt x="870" y="731"/>
                  </a:lnTo>
                  <a:lnTo>
                    <a:pt x="870" y="727"/>
                  </a:lnTo>
                  <a:lnTo>
                    <a:pt x="852" y="727"/>
                  </a:lnTo>
                  <a:lnTo>
                    <a:pt x="852" y="721"/>
                  </a:lnTo>
                  <a:lnTo>
                    <a:pt x="826" y="721"/>
                  </a:lnTo>
                  <a:lnTo>
                    <a:pt x="826" y="715"/>
                  </a:lnTo>
                  <a:lnTo>
                    <a:pt x="746" y="715"/>
                  </a:lnTo>
                  <a:lnTo>
                    <a:pt x="746" y="711"/>
                  </a:lnTo>
                  <a:lnTo>
                    <a:pt x="672" y="711"/>
                  </a:lnTo>
                  <a:lnTo>
                    <a:pt x="672" y="703"/>
                  </a:lnTo>
                  <a:lnTo>
                    <a:pt x="660" y="703"/>
                  </a:lnTo>
                  <a:lnTo>
                    <a:pt x="660" y="699"/>
                  </a:lnTo>
                  <a:lnTo>
                    <a:pt x="625" y="699"/>
                  </a:lnTo>
                  <a:lnTo>
                    <a:pt x="625" y="691"/>
                  </a:lnTo>
                  <a:lnTo>
                    <a:pt x="621" y="691"/>
                  </a:lnTo>
                  <a:lnTo>
                    <a:pt x="621" y="687"/>
                  </a:lnTo>
                  <a:lnTo>
                    <a:pt x="597" y="687"/>
                  </a:lnTo>
                  <a:lnTo>
                    <a:pt x="597" y="685"/>
                  </a:lnTo>
                  <a:lnTo>
                    <a:pt x="591" y="685"/>
                  </a:lnTo>
                  <a:lnTo>
                    <a:pt x="591" y="673"/>
                  </a:lnTo>
                  <a:lnTo>
                    <a:pt x="581" y="673"/>
                  </a:lnTo>
                  <a:lnTo>
                    <a:pt x="581" y="673"/>
                  </a:lnTo>
                  <a:lnTo>
                    <a:pt x="561" y="673"/>
                  </a:lnTo>
                  <a:lnTo>
                    <a:pt x="561" y="669"/>
                  </a:lnTo>
                  <a:lnTo>
                    <a:pt x="551" y="669"/>
                  </a:lnTo>
                  <a:lnTo>
                    <a:pt x="551" y="663"/>
                  </a:lnTo>
                  <a:lnTo>
                    <a:pt x="539" y="663"/>
                  </a:lnTo>
                  <a:lnTo>
                    <a:pt x="539" y="657"/>
                  </a:lnTo>
                  <a:lnTo>
                    <a:pt x="529" y="657"/>
                  </a:lnTo>
                  <a:lnTo>
                    <a:pt x="529" y="647"/>
                  </a:lnTo>
                  <a:lnTo>
                    <a:pt x="513" y="647"/>
                  </a:lnTo>
                  <a:lnTo>
                    <a:pt x="513" y="645"/>
                  </a:lnTo>
                  <a:lnTo>
                    <a:pt x="465" y="645"/>
                  </a:lnTo>
                  <a:lnTo>
                    <a:pt x="465" y="629"/>
                  </a:lnTo>
                  <a:lnTo>
                    <a:pt x="451" y="629"/>
                  </a:lnTo>
                  <a:lnTo>
                    <a:pt x="451" y="623"/>
                  </a:lnTo>
                  <a:lnTo>
                    <a:pt x="447" y="623"/>
                  </a:lnTo>
                  <a:lnTo>
                    <a:pt x="447" y="617"/>
                  </a:lnTo>
                  <a:lnTo>
                    <a:pt x="437" y="617"/>
                  </a:lnTo>
                  <a:lnTo>
                    <a:pt x="437" y="611"/>
                  </a:lnTo>
                  <a:lnTo>
                    <a:pt x="429" y="611"/>
                  </a:lnTo>
                  <a:lnTo>
                    <a:pt x="429" y="603"/>
                  </a:lnTo>
                  <a:lnTo>
                    <a:pt x="427" y="603"/>
                  </a:lnTo>
                  <a:lnTo>
                    <a:pt x="427" y="597"/>
                  </a:lnTo>
                  <a:lnTo>
                    <a:pt x="415" y="597"/>
                  </a:lnTo>
                  <a:lnTo>
                    <a:pt x="415" y="591"/>
                  </a:lnTo>
                  <a:lnTo>
                    <a:pt x="401" y="591"/>
                  </a:lnTo>
                  <a:lnTo>
                    <a:pt x="401" y="585"/>
                  </a:lnTo>
                  <a:lnTo>
                    <a:pt x="393" y="585"/>
                  </a:lnTo>
                  <a:lnTo>
                    <a:pt x="393" y="581"/>
                  </a:lnTo>
                  <a:lnTo>
                    <a:pt x="381" y="581"/>
                  </a:lnTo>
                  <a:lnTo>
                    <a:pt x="381" y="573"/>
                  </a:lnTo>
                  <a:lnTo>
                    <a:pt x="371" y="573"/>
                  </a:lnTo>
                  <a:lnTo>
                    <a:pt x="371" y="567"/>
                  </a:lnTo>
                  <a:lnTo>
                    <a:pt x="363" y="567"/>
                  </a:lnTo>
                  <a:lnTo>
                    <a:pt x="363" y="559"/>
                  </a:lnTo>
                  <a:lnTo>
                    <a:pt x="353" y="559"/>
                  </a:lnTo>
                  <a:lnTo>
                    <a:pt x="353" y="551"/>
                  </a:lnTo>
                  <a:lnTo>
                    <a:pt x="345" y="551"/>
                  </a:lnTo>
                  <a:lnTo>
                    <a:pt x="345" y="543"/>
                  </a:lnTo>
                  <a:lnTo>
                    <a:pt x="339" y="543"/>
                  </a:lnTo>
                  <a:lnTo>
                    <a:pt x="339" y="535"/>
                  </a:lnTo>
                  <a:lnTo>
                    <a:pt x="327" y="535"/>
                  </a:lnTo>
                  <a:lnTo>
                    <a:pt x="327" y="527"/>
                  </a:lnTo>
                  <a:lnTo>
                    <a:pt x="317" y="527"/>
                  </a:lnTo>
                  <a:lnTo>
                    <a:pt x="317" y="521"/>
                  </a:lnTo>
                  <a:lnTo>
                    <a:pt x="305" y="521"/>
                  </a:lnTo>
                  <a:lnTo>
                    <a:pt x="305" y="507"/>
                  </a:lnTo>
                  <a:lnTo>
                    <a:pt x="295" y="507"/>
                  </a:lnTo>
                  <a:lnTo>
                    <a:pt x="295" y="497"/>
                  </a:lnTo>
                  <a:lnTo>
                    <a:pt x="291" y="497"/>
                  </a:lnTo>
                  <a:lnTo>
                    <a:pt x="291" y="489"/>
                  </a:lnTo>
                  <a:lnTo>
                    <a:pt x="277" y="489"/>
                  </a:lnTo>
                  <a:lnTo>
                    <a:pt x="277" y="481"/>
                  </a:lnTo>
                  <a:lnTo>
                    <a:pt x="269" y="481"/>
                  </a:lnTo>
                  <a:lnTo>
                    <a:pt x="269" y="469"/>
                  </a:lnTo>
                  <a:lnTo>
                    <a:pt x="251" y="469"/>
                  </a:lnTo>
                  <a:lnTo>
                    <a:pt x="251" y="451"/>
                  </a:lnTo>
                  <a:lnTo>
                    <a:pt x="249" y="451"/>
                  </a:lnTo>
                  <a:lnTo>
                    <a:pt x="249" y="443"/>
                  </a:lnTo>
                  <a:lnTo>
                    <a:pt x="241" y="443"/>
                  </a:lnTo>
                  <a:lnTo>
                    <a:pt x="241" y="432"/>
                  </a:lnTo>
                  <a:lnTo>
                    <a:pt x="233" y="432"/>
                  </a:lnTo>
                  <a:lnTo>
                    <a:pt x="233" y="426"/>
                  </a:lnTo>
                  <a:lnTo>
                    <a:pt x="229" y="426"/>
                  </a:lnTo>
                  <a:lnTo>
                    <a:pt x="229" y="416"/>
                  </a:lnTo>
                  <a:lnTo>
                    <a:pt x="219" y="416"/>
                  </a:lnTo>
                  <a:lnTo>
                    <a:pt x="219" y="412"/>
                  </a:lnTo>
                  <a:lnTo>
                    <a:pt x="214" y="412"/>
                  </a:lnTo>
                  <a:lnTo>
                    <a:pt x="214" y="388"/>
                  </a:lnTo>
                  <a:lnTo>
                    <a:pt x="210" y="388"/>
                  </a:lnTo>
                  <a:lnTo>
                    <a:pt x="210" y="368"/>
                  </a:lnTo>
                  <a:lnTo>
                    <a:pt x="200" y="368"/>
                  </a:lnTo>
                  <a:lnTo>
                    <a:pt x="200" y="350"/>
                  </a:lnTo>
                  <a:lnTo>
                    <a:pt x="196" y="350"/>
                  </a:lnTo>
                  <a:lnTo>
                    <a:pt x="196" y="344"/>
                  </a:lnTo>
                  <a:lnTo>
                    <a:pt x="188" y="344"/>
                  </a:lnTo>
                  <a:lnTo>
                    <a:pt x="188" y="326"/>
                  </a:lnTo>
                  <a:lnTo>
                    <a:pt x="184" y="326"/>
                  </a:lnTo>
                  <a:lnTo>
                    <a:pt x="184" y="308"/>
                  </a:lnTo>
                  <a:lnTo>
                    <a:pt x="176" y="308"/>
                  </a:lnTo>
                  <a:lnTo>
                    <a:pt x="176" y="302"/>
                  </a:lnTo>
                  <a:lnTo>
                    <a:pt x="172" y="302"/>
                  </a:lnTo>
                  <a:lnTo>
                    <a:pt x="172" y="288"/>
                  </a:lnTo>
                  <a:lnTo>
                    <a:pt x="170" y="288"/>
                  </a:lnTo>
                  <a:lnTo>
                    <a:pt x="170" y="268"/>
                  </a:lnTo>
                  <a:lnTo>
                    <a:pt x="162" y="268"/>
                  </a:lnTo>
                  <a:lnTo>
                    <a:pt x="162" y="260"/>
                  </a:lnTo>
                  <a:lnTo>
                    <a:pt x="156" y="260"/>
                  </a:lnTo>
                  <a:lnTo>
                    <a:pt x="156" y="246"/>
                  </a:lnTo>
                  <a:lnTo>
                    <a:pt x="150" y="246"/>
                  </a:lnTo>
                  <a:lnTo>
                    <a:pt x="150" y="230"/>
                  </a:lnTo>
                  <a:lnTo>
                    <a:pt x="142" y="230"/>
                  </a:lnTo>
                  <a:lnTo>
                    <a:pt x="142" y="200"/>
                  </a:lnTo>
                  <a:lnTo>
                    <a:pt x="136" y="200"/>
                  </a:lnTo>
                  <a:lnTo>
                    <a:pt x="136" y="188"/>
                  </a:lnTo>
                  <a:lnTo>
                    <a:pt x="130" y="188"/>
                  </a:lnTo>
                  <a:lnTo>
                    <a:pt x="130" y="174"/>
                  </a:lnTo>
                  <a:lnTo>
                    <a:pt x="128" y="174"/>
                  </a:lnTo>
                  <a:lnTo>
                    <a:pt x="128" y="164"/>
                  </a:lnTo>
                  <a:lnTo>
                    <a:pt x="116" y="164"/>
                  </a:lnTo>
                  <a:lnTo>
                    <a:pt x="116" y="148"/>
                  </a:lnTo>
                  <a:lnTo>
                    <a:pt x="110" y="148"/>
                  </a:lnTo>
                  <a:lnTo>
                    <a:pt x="110" y="132"/>
                  </a:lnTo>
                  <a:lnTo>
                    <a:pt x="104" y="132"/>
                  </a:lnTo>
                  <a:lnTo>
                    <a:pt x="104" y="98"/>
                  </a:lnTo>
                  <a:lnTo>
                    <a:pt x="92" y="98"/>
                  </a:lnTo>
                  <a:lnTo>
                    <a:pt x="92" y="78"/>
                  </a:lnTo>
                  <a:lnTo>
                    <a:pt x="86" y="78"/>
                  </a:lnTo>
                  <a:lnTo>
                    <a:pt x="86" y="60"/>
                  </a:lnTo>
                  <a:lnTo>
                    <a:pt x="80" y="60"/>
                  </a:lnTo>
                  <a:lnTo>
                    <a:pt x="80" y="52"/>
                  </a:lnTo>
                  <a:lnTo>
                    <a:pt x="74" y="52"/>
                  </a:lnTo>
                  <a:lnTo>
                    <a:pt x="74" y="40"/>
                  </a:lnTo>
                  <a:lnTo>
                    <a:pt x="68" y="40"/>
                  </a:lnTo>
                  <a:lnTo>
                    <a:pt x="68" y="32"/>
                  </a:lnTo>
                  <a:lnTo>
                    <a:pt x="60" y="32"/>
                  </a:lnTo>
                  <a:lnTo>
                    <a:pt x="60" y="26"/>
                  </a:lnTo>
                  <a:lnTo>
                    <a:pt x="50" y="26"/>
                  </a:lnTo>
                  <a:lnTo>
                    <a:pt x="50" y="18"/>
                  </a:lnTo>
                  <a:lnTo>
                    <a:pt x="38" y="18"/>
                  </a:lnTo>
                  <a:lnTo>
                    <a:pt x="38" y="10"/>
                  </a:lnTo>
                  <a:lnTo>
                    <a:pt x="18" y="10"/>
                  </a:lnTo>
                  <a:lnTo>
                    <a:pt x="1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0" name="Line 259"/>
            <p:cNvSpPr>
              <a:spLocks noChangeShapeType="1"/>
            </p:cNvSpPr>
            <p:nvPr/>
          </p:nvSpPr>
          <p:spPr bwMode="auto">
            <a:xfrm>
              <a:off x="3803650" y="2443163"/>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1" name="Line 260"/>
            <p:cNvSpPr>
              <a:spLocks noChangeShapeType="1"/>
            </p:cNvSpPr>
            <p:nvPr/>
          </p:nvSpPr>
          <p:spPr bwMode="auto">
            <a:xfrm>
              <a:off x="4003675" y="2795588"/>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2" name="Line 261"/>
            <p:cNvSpPr>
              <a:spLocks noChangeShapeType="1"/>
            </p:cNvSpPr>
            <p:nvPr/>
          </p:nvSpPr>
          <p:spPr bwMode="auto">
            <a:xfrm>
              <a:off x="4173538" y="316230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3" name="Line 262"/>
            <p:cNvSpPr>
              <a:spLocks noChangeShapeType="1"/>
            </p:cNvSpPr>
            <p:nvPr/>
          </p:nvSpPr>
          <p:spPr bwMode="auto">
            <a:xfrm>
              <a:off x="4205288" y="31972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4" name="Line 263"/>
            <p:cNvSpPr>
              <a:spLocks noChangeShapeType="1"/>
            </p:cNvSpPr>
            <p:nvPr/>
          </p:nvSpPr>
          <p:spPr bwMode="auto">
            <a:xfrm>
              <a:off x="4221163" y="32162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5" name="Line 264"/>
            <p:cNvSpPr>
              <a:spLocks noChangeShapeType="1"/>
            </p:cNvSpPr>
            <p:nvPr/>
          </p:nvSpPr>
          <p:spPr bwMode="auto">
            <a:xfrm>
              <a:off x="4329113" y="33178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6" name="Line 265"/>
            <p:cNvSpPr>
              <a:spLocks noChangeShapeType="1"/>
            </p:cNvSpPr>
            <p:nvPr/>
          </p:nvSpPr>
          <p:spPr bwMode="auto">
            <a:xfrm>
              <a:off x="4370388" y="33528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7" name="Line 266"/>
            <p:cNvSpPr>
              <a:spLocks noChangeShapeType="1"/>
            </p:cNvSpPr>
            <p:nvPr/>
          </p:nvSpPr>
          <p:spPr bwMode="auto">
            <a:xfrm>
              <a:off x="4402138" y="33686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8" name="Line 267"/>
            <p:cNvSpPr>
              <a:spLocks noChangeShapeType="1"/>
            </p:cNvSpPr>
            <p:nvPr/>
          </p:nvSpPr>
          <p:spPr bwMode="auto">
            <a:xfrm>
              <a:off x="4437063" y="33845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19" name="Line 268"/>
            <p:cNvSpPr>
              <a:spLocks noChangeShapeType="1"/>
            </p:cNvSpPr>
            <p:nvPr/>
          </p:nvSpPr>
          <p:spPr bwMode="auto">
            <a:xfrm>
              <a:off x="4462463" y="34099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0" name="Line 269"/>
            <p:cNvSpPr>
              <a:spLocks noChangeShapeType="1"/>
            </p:cNvSpPr>
            <p:nvPr/>
          </p:nvSpPr>
          <p:spPr bwMode="auto">
            <a:xfrm>
              <a:off x="4494213" y="34353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1" name="Line 270"/>
            <p:cNvSpPr>
              <a:spLocks noChangeShapeType="1"/>
            </p:cNvSpPr>
            <p:nvPr/>
          </p:nvSpPr>
          <p:spPr bwMode="auto">
            <a:xfrm>
              <a:off x="4516438" y="34544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2" name="Line 271"/>
            <p:cNvSpPr>
              <a:spLocks noChangeShapeType="1"/>
            </p:cNvSpPr>
            <p:nvPr/>
          </p:nvSpPr>
          <p:spPr bwMode="auto">
            <a:xfrm>
              <a:off x="4564063" y="34607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3" name="Line 272"/>
            <p:cNvSpPr>
              <a:spLocks noChangeShapeType="1"/>
            </p:cNvSpPr>
            <p:nvPr/>
          </p:nvSpPr>
          <p:spPr bwMode="auto">
            <a:xfrm>
              <a:off x="4611688" y="3470275"/>
              <a:ext cx="0" cy="571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4" name="Line 273"/>
            <p:cNvSpPr>
              <a:spLocks noChangeShapeType="1"/>
            </p:cNvSpPr>
            <p:nvPr/>
          </p:nvSpPr>
          <p:spPr bwMode="auto">
            <a:xfrm>
              <a:off x="4633913" y="34925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5" name="Line 274"/>
            <p:cNvSpPr>
              <a:spLocks noChangeShapeType="1"/>
            </p:cNvSpPr>
            <p:nvPr/>
          </p:nvSpPr>
          <p:spPr bwMode="auto">
            <a:xfrm>
              <a:off x="4697413" y="35115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6" name="Line 275"/>
            <p:cNvSpPr>
              <a:spLocks noChangeShapeType="1"/>
            </p:cNvSpPr>
            <p:nvPr/>
          </p:nvSpPr>
          <p:spPr bwMode="auto">
            <a:xfrm>
              <a:off x="4725988" y="353377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7" name="Line 276"/>
            <p:cNvSpPr>
              <a:spLocks noChangeShapeType="1"/>
            </p:cNvSpPr>
            <p:nvPr/>
          </p:nvSpPr>
          <p:spPr bwMode="auto">
            <a:xfrm>
              <a:off x="4757738" y="353377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8" name="Line 277"/>
            <p:cNvSpPr>
              <a:spLocks noChangeShapeType="1"/>
            </p:cNvSpPr>
            <p:nvPr/>
          </p:nvSpPr>
          <p:spPr bwMode="auto">
            <a:xfrm>
              <a:off x="4776788"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29" name="Line 278"/>
            <p:cNvSpPr>
              <a:spLocks noChangeShapeType="1"/>
            </p:cNvSpPr>
            <p:nvPr/>
          </p:nvSpPr>
          <p:spPr bwMode="auto">
            <a:xfrm>
              <a:off x="4799013"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0" name="Line 279"/>
            <p:cNvSpPr>
              <a:spLocks noChangeShapeType="1"/>
            </p:cNvSpPr>
            <p:nvPr/>
          </p:nvSpPr>
          <p:spPr bwMode="auto">
            <a:xfrm>
              <a:off x="4818063"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1" name="Line 280"/>
            <p:cNvSpPr>
              <a:spLocks noChangeShapeType="1"/>
            </p:cNvSpPr>
            <p:nvPr/>
          </p:nvSpPr>
          <p:spPr bwMode="auto">
            <a:xfrm>
              <a:off x="4821238" y="35496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2" name="Line 281"/>
            <p:cNvSpPr>
              <a:spLocks noChangeShapeType="1"/>
            </p:cNvSpPr>
            <p:nvPr/>
          </p:nvSpPr>
          <p:spPr bwMode="auto">
            <a:xfrm>
              <a:off x="4845050" y="35560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3" name="Line 282"/>
            <p:cNvSpPr>
              <a:spLocks noChangeShapeType="1"/>
            </p:cNvSpPr>
            <p:nvPr/>
          </p:nvSpPr>
          <p:spPr bwMode="auto">
            <a:xfrm>
              <a:off x="4860925" y="35687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4" name="Line 283"/>
            <p:cNvSpPr>
              <a:spLocks noChangeShapeType="1"/>
            </p:cNvSpPr>
            <p:nvPr/>
          </p:nvSpPr>
          <p:spPr bwMode="auto">
            <a:xfrm>
              <a:off x="4899025" y="35687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5" name="Line 284"/>
            <p:cNvSpPr>
              <a:spLocks noChangeShapeType="1"/>
            </p:cNvSpPr>
            <p:nvPr/>
          </p:nvSpPr>
          <p:spPr bwMode="auto">
            <a:xfrm>
              <a:off x="5060950" y="35782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6" name="Line 285"/>
            <p:cNvSpPr>
              <a:spLocks noChangeShapeType="1"/>
            </p:cNvSpPr>
            <p:nvPr/>
          </p:nvSpPr>
          <p:spPr bwMode="auto">
            <a:xfrm>
              <a:off x="5092700" y="35909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7" name="Line 286"/>
            <p:cNvSpPr>
              <a:spLocks noChangeShapeType="1"/>
            </p:cNvSpPr>
            <p:nvPr/>
          </p:nvSpPr>
          <p:spPr bwMode="auto">
            <a:xfrm>
              <a:off x="5127625" y="359092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8" name="Line 287"/>
            <p:cNvSpPr>
              <a:spLocks noChangeShapeType="1"/>
            </p:cNvSpPr>
            <p:nvPr/>
          </p:nvSpPr>
          <p:spPr bwMode="auto">
            <a:xfrm>
              <a:off x="5210175" y="36004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39" name="Line 288"/>
            <p:cNvSpPr>
              <a:spLocks noChangeShapeType="1"/>
            </p:cNvSpPr>
            <p:nvPr/>
          </p:nvSpPr>
          <p:spPr bwMode="auto">
            <a:xfrm>
              <a:off x="5241925" y="36131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0" name="Line 289"/>
            <p:cNvSpPr>
              <a:spLocks noChangeShapeType="1"/>
            </p:cNvSpPr>
            <p:nvPr/>
          </p:nvSpPr>
          <p:spPr bwMode="auto">
            <a:xfrm>
              <a:off x="5267325"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1" name="Line 290"/>
            <p:cNvSpPr>
              <a:spLocks noChangeShapeType="1"/>
            </p:cNvSpPr>
            <p:nvPr/>
          </p:nvSpPr>
          <p:spPr bwMode="auto">
            <a:xfrm>
              <a:off x="52959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2" name="Line 291"/>
            <p:cNvSpPr>
              <a:spLocks noChangeShapeType="1"/>
            </p:cNvSpPr>
            <p:nvPr/>
          </p:nvSpPr>
          <p:spPr bwMode="auto">
            <a:xfrm>
              <a:off x="53086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3" name="Line 292"/>
            <p:cNvSpPr>
              <a:spLocks noChangeShapeType="1"/>
            </p:cNvSpPr>
            <p:nvPr/>
          </p:nvSpPr>
          <p:spPr bwMode="auto">
            <a:xfrm>
              <a:off x="53213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4" name="Line 293"/>
            <p:cNvSpPr>
              <a:spLocks noChangeShapeType="1"/>
            </p:cNvSpPr>
            <p:nvPr/>
          </p:nvSpPr>
          <p:spPr bwMode="auto">
            <a:xfrm>
              <a:off x="533400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5" name="Line 294"/>
            <p:cNvSpPr>
              <a:spLocks noChangeShapeType="1"/>
            </p:cNvSpPr>
            <p:nvPr/>
          </p:nvSpPr>
          <p:spPr bwMode="auto">
            <a:xfrm>
              <a:off x="5349875"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6" name="Line 295"/>
            <p:cNvSpPr>
              <a:spLocks noChangeShapeType="1"/>
            </p:cNvSpPr>
            <p:nvPr/>
          </p:nvSpPr>
          <p:spPr bwMode="auto">
            <a:xfrm>
              <a:off x="5365750" y="3616325"/>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7" name="Line 296"/>
            <p:cNvSpPr>
              <a:spLocks noChangeShapeType="1"/>
            </p:cNvSpPr>
            <p:nvPr/>
          </p:nvSpPr>
          <p:spPr bwMode="auto">
            <a:xfrm>
              <a:off x="540385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8" name="Line 297"/>
            <p:cNvSpPr>
              <a:spLocks noChangeShapeType="1"/>
            </p:cNvSpPr>
            <p:nvPr/>
          </p:nvSpPr>
          <p:spPr bwMode="auto">
            <a:xfrm>
              <a:off x="542290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49" name="Line 298"/>
            <p:cNvSpPr>
              <a:spLocks noChangeShapeType="1"/>
            </p:cNvSpPr>
            <p:nvPr/>
          </p:nvSpPr>
          <p:spPr bwMode="auto">
            <a:xfrm>
              <a:off x="5476875"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0" name="Line 299"/>
            <p:cNvSpPr>
              <a:spLocks noChangeShapeType="1"/>
            </p:cNvSpPr>
            <p:nvPr/>
          </p:nvSpPr>
          <p:spPr bwMode="auto">
            <a:xfrm>
              <a:off x="5492750"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1" name="Line 300"/>
            <p:cNvSpPr>
              <a:spLocks noChangeShapeType="1"/>
            </p:cNvSpPr>
            <p:nvPr/>
          </p:nvSpPr>
          <p:spPr bwMode="auto">
            <a:xfrm>
              <a:off x="5521325" y="36258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2" name="Line 301"/>
            <p:cNvSpPr>
              <a:spLocks noChangeShapeType="1"/>
            </p:cNvSpPr>
            <p:nvPr/>
          </p:nvSpPr>
          <p:spPr bwMode="auto">
            <a:xfrm>
              <a:off x="55546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3" name="Line 302"/>
            <p:cNvSpPr>
              <a:spLocks noChangeShapeType="1"/>
            </p:cNvSpPr>
            <p:nvPr/>
          </p:nvSpPr>
          <p:spPr bwMode="auto">
            <a:xfrm>
              <a:off x="55800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4" name="Line 303"/>
            <p:cNvSpPr>
              <a:spLocks noChangeShapeType="1"/>
            </p:cNvSpPr>
            <p:nvPr/>
          </p:nvSpPr>
          <p:spPr bwMode="auto">
            <a:xfrm>
              <a:off x="56245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5" name="Line 304"/>
            <p:cNvSpPr>
              <a:spLocks noChangeShapeType="1"/>
            </p:cNvSpPr>
            <p:nvPr/>
          </p:nvSpPr>
          <p:spPr bwMode="auto">
            <a:xfrm>
              <a:off x="566578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6" name="Line 305"/>
            <p:cNvSpPr>
              <a:spLocks noChangeShapeType="1"/>
            </p:cNvSpPr>
            <p:nvPr/>
          </p:nvSpPr>
          <p:spPr bwMode="auto">
            <a:xfrm>
              <a:off x="56848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7" name="Line 306"/>
            <p:cNvSpPr>
              <a:spLocks noChangeShapeType="1"/>
            </p:cNvSpPr>
            <p:nvPr/>
          </p:nvSpPr>
          <p:spPr bwMode="auto">
            <a:xfrm>
              <a:off x="57070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8" name="Line 307"/>
            <p:cNvSpPr>
              <a:spLocks noChangeShapeType="1"/>
            </p:cNvSpPr>
            <p:nvPr/>
          </p:nvSpPr>
          <p:spPr bwMode="auto">
            <a:xfrm>
              <a:off x="571976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59" name="Line 308"/>
            <p:cNvSpPr>
              <a:spLocks noChangeShapeType="1"/>
            </p:cNvSpPr>
            <p:nvPr/>
          </p:nvSpPr>
          <p:spPr bwMode="auto">
            <a:xfrm>
              <a:off x="57356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0" name="Line 309"/>
            <p:cNvSpPr>
              <a:spLocks noChangeShapeType="1"/>
            </p:cNvSpPr>
            <p:nvPr/>
          </p:nvSpPr>
          <p:spPr bwMode="auto">
            <a:xfrm>
              <a:off x="57515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1" name="Line 310"/>
            <p:cNvSpPr>
              <a:spLocks noChangeShapeType="1"/>
            </p:cNvSpPr>
            <p:nvPr/>
          </p:nvSpPr>
          <p:spPr bwMode="auto">
            <a:xfrm>
              <a:off x="577373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2" name="Line 311"/>
            <p:cNvSpPr>
              <a:spLocks noChangeShapeType="1"/>
            </p:cNvSpPr>
            <p:nvPr/>
          </p:nvSpPr>
          <p:spPr bwMode="auto">
            <a:xfrm>
              <a:off x="5780088"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3" name="Line 312"/>
            <p:cNvSpPr>
              <a:spLocks noChangeShapeType="1"/>
            </p:cNvSpPr>
            <p:nvPr/>
          </p:nvSpPr>
          <p:spPr bwMode="auto">
            <a:xfrm>
              <a:off x="5789613" y="3635375"/>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4" name="Line 313"/>
            <p:cNvSpPr>
              <a:spLocks noChangeShapeType="1"/>
            </p:cNvSpPr>
            <p:nvPr/>
          </p:nvSpPr>
          <p:spPr bwMode="auto">
            <a:xfrm>
              <a:off x="5811838" y="36322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5" name="Line 314"/>
            <p:cNvSpPr>
              <a:spLocks noChangeShapeType="1"/>
            </p:cNvSpPr>
            <p:nvPr/>
          </p:nvSpPr>
          <p:spPr bwMode="auto">
            <a:xfrm>
              <a:off x="5824538" y="363855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6" name="Line 315"/>
            <p:cNvSpPr>
              <a:spLocks noChangeShapeType="1"/>
            </p:cNvSpPr>
            <p:nvPr/>
          </p:nvSpPr>
          <p:spPr bwMode="auto">
            <a:xfrm>
              <a:off x="5834063" y="36512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7" name="Line 316"/>
            <p:cNvSpPr>
              <a:spLocks noChangeShapeType="1"/>
            </p:cNvSpPr>
            <p:nvPr/>
          </p:nvSpPr>
          <p:spPr bwMode="auto">
            <a:xfrm>
              <a:off x="584993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8" name="Line 317"/>
            <p:cNvSpPr>
              <a:spLocks noChangeShapeType="1"/>
            </p:cNvSpPr>
            <p:nvPr/>
          </p:nvSpPr>
          <p:spPr bwMode="auto">
            <a:xfrm>
              <a:off x="586263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69" name="Line 318"/>
            <p:cNvSpPr>
              <a:spLocks noChangeShapeType="1"/>
            </p:cNvSpPr>
            <p:nvPr/>
          </p:nvSpPr>
          <p:spPr bwMode="auto">
            <a:xfrm>
              <a:off x="5878513"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0" name="Line 319"/>
            <p:cNvSpPr>
              <a:spLocks noChangeShapeType="1"/>
            </p:cNvSpPr>
            <p:nvPr/>
          </p:nvSpPr>
          <p:spPr bwMode="auto">
            <a:xfrm>
              <a:off x="5894388" y="3657600"/>
              <a:ext cx="0" cy="508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1" name="Line 320"/>
            <p:cNvSpPr>
              <a:spLocks noChangeShapeType="1"/>
            </p:cNvSpPr>
            <p:nvPr/>
          </p:nvSpPr>
          <p:spPr bwMode="auto">
            <a:xfrm>
              <a:off x="4541838" y="3460750"/>
              <a:ext cx="0" cy="539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472" name="Group 471"/>
          <p:cNvGrpSpPr/>
          <p:nvPr/>
        </p:nvGrpSpPr>
        <p:grpSpPr>
          <a:xfrm>
            <a:off x="6565545" y="2543091"/>
            <a:ext cx="2105380" cy="1366540"/>
            <a:chOff x="6565545" y="2444661"/>
            <a:chExt cx="2105380" cy="1366540"/>
          </a:xfrm>
        </p:grpSpPr>
        <p:sp>
          <p:nvSpPr>
            <p:cNvPr id="473" name="Freeform 490"/>
            <p:cNvSpPr>
              <a:spLocks/>
            </p:cNvSpPr>
            <p:nvPr/>
          </p:nvSpPr>
          <p:spPr bwMode="auto">
            <a:xfrm>
              <a:off x="6565545" y="2444661"/>
              <a:ext cx="2105380" cy="1313318"/>
            </a:xfrm>
            <a:custGeom>
              <a:avLst/>
              <a:gdLst>
                <a:gd name="T0" fmla="*/ 1301 w 1345"/>
                <a:gd name="T1" fmla="*/ 829 h 839"/>
                <a:gd name="T2" fmla="*/ 1162 w 1345"/>
                <a:gd name="T3" fmla="*/ 822 h 839"/>
                <a:gd name="T4" fmla="*/ 1122 w 1345"/>
                <a:gd name="T5" fmla="*/ 808 h 839"/>
                <a:gd name="T6" fmla="*/ 936 w 1345"/>
                <a:gd name="T7" fmla="*/ 804 h 839"/>
                <a:gd name="T8" fmla="*/ 932 w 1345"/>
                <a:gd name="T9" fmla="*/ 784 h 839"/>
                <a:gd name="T10" fmla="*/ 874 w 1345"/>
                <a:gd name="T11" fmla="*/ 780 h 839"/>
                <a:gd name="T12" fmla="*/ 809 w 1345"/>
                <a:gd name="T13" fmla="*/ 768 h 839"/>
                <a:gd name="T14" fmla="*/ 670 w 1345"/>
                <a:gd name="T15" fmla="*/ 766 h 839"/>
                <a:gd name="T16" fmla="*/ 664 w 1345"/>
                <a:gd name="T17" fmla="*/ 752 h 839"/>
                <a:gd name="T18" fmla="*/ 606 w 1345"/>
                <a:gd name="T19" fmla="*/ 744 h 839"/>
                <a:gd name="T20" fmla="*/ 594 w 1345"/>
                <a:gd name="T21" fmla="*/ 732 h 839"/>
                <a:gd name="T22" fmla="*/ 566 w 1345"/>
                <a:gd name="T23" fmla="*/ 720 h 839"/>
                <a:gd name="T24" fmla="*/ 552 w 1345"/>
                <a:gd name="T25" fmla="*/ 708 h 839"/>
                <a:gd name="T26" fmla="*/ 530 w 1345"/>
                <a:gd name="T27" fmla="*/ 704 h 839"/>
                <a:gd name="T28" fmla="*/ 511 w 1345"/>
                <a:gd name="T29" fmla="*/ 687 h 839"/>
                <a:gd name="T30" fmla="*/ 461 w 1345"/>
                <a:gd name="T31" fmla="*/ 669 h 839"/>
                <a:gd name="T32" fmla="*/ 447 w 1345"/>
                <a:gd name="T33" fmla="*/ 661 h 839"/>
                <a:gd name="T34" fmla="*/ 429 w 1345"/>
                <a:gd name="T35" fmla="*/ 655 h 839"/>
                <a:gd name="T36" fmla="*/ 423 w 1345"/>
                <a:gd name="T37" fmla="*/ 633 h 839"/>
                <a:gd name="T38" fmla="*/ 403 w 1345"/>
                <a:gd name="T39" fmla="*/ 625 h 839"/>
                <a:gd name="T40" fmla="*/ 385 w 1345"/>
                <a:gd name="T41" fmla="*/ 603 h 839"/>
                <a:gd name="T42" fmla="*/ 375 w 1345"/>
                <a:gd name="T43" fmla="*/ 593 h 839"/>
                <a:gd name="T44" fmla="*/ 366 w 1345"/>
                <a:gd name="T45" fmla="*/ 577 h 839"/>
                <a:gd name="T46" fmla="*/ 352 w 1345"/>
                <a:gd name="T47" fmla="*/ 571 h 839"/>
                <a:gd name="T48" fmla="*/ 340 w 1345"/>
                <a:gd name="T49" fmla="*/ 552 h 839"/>
                <a:gd name="T50" fmla="*/ 328 w 1345"/>
                <a:gd name="T51" fmla="*/ 542 h 839"/>
                <a:gd name="T52" fmla="*/ 312 w 1345"/>
                <a:gd name="T53" fmla="*/ 526 h 839"/>
                <a:gd name="T54" fmla="*/ 302 w 1345"/>
                <a:gd name="T55" fmla="*/ 520 h 839"/>
                <a:gd name="T56" fmla="*/ 298 w 1345"/>
                <a:gd name="T57" fmla="*/ 504 h 839"/>
                <a:gd name="T58" fmla="*/ 288 w 1345"/>
                <a:gd name="T59" fmla="*/ 486 h 839"/>
                <a:gd name="T60" fmla="*/ 280 w 1345"/>
                <a:gd name="T61" fmla="*/ 476 h 839"/>
                <a:gd name="T62" fmla="*/ 252 w 1345"/>
                <a:gd name="T63" fmla="*/ 470 h 839"/>
                <a:gd name="T64" fmla="*/ 250 w 1345"/>
                <a:gd name="T65" fmla="*/ 446 h 839"/>
                <a:gd name="T66" fmla="*/ 238 w 1345"/>
                <a:gd name="T67" fmla="*/ 435 h 839"/>
                <a:gd name="T68" fmla="*/ 230 w 1345"/>
                <a:gd name="T69" fmla="*/ 423 h 839"/>
                <a:gd name="T70" fmla="*/ 213 w 1345"/>
                <a:gd name="T71" fmla="*/ 413 h 839"/>
                <a:gd name="T72" fmla="*/ 209 w 1345"/>
                <a:gd name="T73" fmla="*/ 369 h 839"/>
                <a:gd name="T74" fmla="*/ 199 w 1345"/>
                <a:gd name="T75" fmla="*/ 357 h 839"/>
                <a:gd name="T76" fmla="*/ 191 w 1345"/>
                <a:gd name="T77" fmla="*/ 327 h 839"/>
                <a:gd name="T78" fmla="*/ 181 w 1345"/>
                <a:gd name="T79" fmla="*/ 306 h 839"/>
                <a:gd name="T80" fmla="*/ 175 w 1345"/>
                <a:gd name="T81" fmla="*/ 266 h 839"/>
                <a:gd name="T82" fmla="*/ 161 w 1345"/>
                <a:gd name="T83" fmla="*/ 248 h 839"/>
                <a:gd name="T84" fmla="*/ 151 w 1345"/>
                <a:gd name="T85" fmla="*/ 222 h 839"/>
                <a:gd name="T86" fmla="*/ 137 w 1345"/>
                <a:gd name="T87" fmla="*/ 202 h 839"/>
                <a:gd name="T88" fmla="*/ 133 w 1345"/>
                <a:gd name="T89" fmla="*/ 163 h 839"/>
                <a:gd name="T90" fmla="*/ 115 w 1345"/>
                <a:gd name="T91" fmla="*/ 151 h 839"/>
                <a:gd name="T92" fmla="*/ 107 w 1345"/>
                <a:gd name="T93" fmla="*/ 127 h 839"/>
                <a:gd name="T94" fmla="*/ 97 w 1345"/>
                <a:gd name="T95" fmla="*/ 109 h 839"/>
                <a:gd name="T96" fmla="*/ 91 w 1345"/>
                <a:gd name="T97" fmla="*/ 69 h 839"/>
                <a:gd name="T98" fmla="*/ 79 w 1345"/>
                <a:gd name="T99" fmla="*/ 59 h 839"/>
                <a:gd name="T100" fmla="*/ 73 w 1345"/>
                <a:gd name="T101" fmla="*/ 30 h 839"/>
                <a:gd name="T102" fmla="*/ 36 w 1345"/>
                <a:gd name="T103" fmla="*/ 16 h 839"/>
                <a:gd name="T104" fmla="*/ 16 w 1345"/>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839">
                  <a:moveTo>
                    <a:pt x="1345" y="839"/>
                  </a:moveTo>
                  <a:lnTo>
                    <a:pt x="1301" y="839"/>
                  </a:lnTo>
                  <a:lnTo>
                    <a:pt x="1301" y="829"/>
                  </a:lnTo>
                  <a:lnTo>
                    <a:pt x="1293" y="829"/>
                  </a:lnTo>
                  <a:lnTo>
                    <a:pt x="1293" y="822"/>
                  </a:lnTo>
                  <a:lnTo>
                    <a:pt x="1162" y="822"/>
                  </a:lnTo>
                  <a:lnTo>
                    <a:pt x="1162" y="814"/>
                  </a:lnTo>
                  <a:lnTo>
                    <a:pt x="1122" y="814"/>
                  </a:lnTo>
                  <a:lnTo>
                    <a:pt x="1122" y="808"/>
                  </a:lnTo>
                  <a:lnTo>
                    <a:pt x="1017" y="808"/>
                  </a:lnTo>
                  <a:lnTo>
                    <a:pt x="1017" y="804"/>
                  </a:lnTo>
                  <a:lnTo>
                    <a:pt x="936" y="804"/>
                  </a:lnTo>
                  <a:lnTo>
                    <a:pt x="936" y="800"/>
                  </a:lnTo>
                  <a:lnTo>
                    <a:pt x="932" y="800"/>
                  </a:lnTo>
                  <a:lnTo>
                    <a:pt x="932" y="784"/>
                  </a:lnTo>
                  <a:lnTo>
                    <a:pt x="920" y="784"/>
                  </a:lnTo>
                  <a:lnTo>
                    <a:pt x="920" y="780"/>
                  </a:lnTo>
                  <a:lnTo>
                    <a:pt x="874" y="780"/>
                  </a:lnTo>
                  <a:lnTo>
                    <a:pt x="874" y="774"/>
                  </a:lnTo>
                  <a:lnTo>
                    <a:pt x="809" y="774"/>
                  </a:lnTo>
                  <a:lnTo>
                    <a:pt x="809" y="768"/>
                  </a:lnTo>
                  <a:lnTo>
                    <a:pt x="675" y="768"/>
                  </a:lnTo>
                  <a:lnTo>
                    <a:pt x="675" y="766"/>
                  </a:lnTo>
                  <a:lnTo>
                    <a:pt x="670" y="766"/>
                  </a:lnTo>
                  <a:lnTo>
                    <a:pt x="670" y="758"/>
                  </a:lnTo>
                  <a:lnTo>
                    <a:pt x="664" y="758"/>
                  </a:lnTo>
                  <a:lnTo>
                    <a:pt x="664" y="752"/>
                  </a:lnTo>
                  <a:lnTo>
                    <a:pt x="626" y="752"/>
                  </a:lnTo>
                  <a:lnTo>
                    <a:pt x="626" y="744"/>
                  </a:lnTo>
                  <a:lnTo>
                    <a:pt x="606" y="744"/>
                  </a:lnTo>
                  <a:lnTo>
                    <a:pt x="606" y="734"/>
                  </a:lnTo>
                  <a:lnTo>
                    <a:pt x="594" y="734"/>
                  </a:lnTo>
                  <a:lnTo>
                    <a:pt x="594" y="732"/>
                  </a:lnTo>
                  <a:lnTo>
                    <a:pt x="588" y="732"/>
                  </a:lnTo>
                  <a:lnTo>
                    <a:pt x="588" y="720"/>
                  </a:lnTo>
                  <a:lnTo>
                    <a:pt x="566" y="720"/>
                  </a:lnTo>
                  <a:lnTo>
                    <a:pt x="566" y="716"/>
                  </a:lnTo>
                  <a:lnTo>
                    <a:pt x="552" y="716"/>
                  </a:lnTo>
                  <a:lnTo>
                    <a:pt x="552" y="708"/>
                  </a:lnTo>
                  <a:lnTo>
                    <a:pt x="538" y="708"/>
                  </a:lnTo>
                  <a:lnTo>
                    <a:pt x="538" y="704"/>
                  </a:lnTo>
                  <a:lnTo>
                    <a:pt x="530" y="704"/>
                  </a:lnTo>
                  <a:lnTo>
                    <a:pt x="530" y="696"/>
                  </a:lnTo>
                  <a:lnTo>
                    <a:pt x="511" y="696"/>
                  </a:lnTo>
                  <a:lnTo>
                    <a:pt x="511" y="687"/>
                  </a:lnTo>
                  <a:lnTo>
                    <a:pt x="467" y="687"/>
                  </a:lnTo>
                  <a:lnTo>
                    <a:pt x="467" y="669"/>
                  </a:lnTo>
                  <a:lnTo>
                    <a:pt x="461" y="669"/>
                  </a:lnTo>
                  <a:lnTo>
                    <a:pt x="461" y="663"/>
                  </a:lnTo>
                  <a:lnTo>
                    <a:pt x="447" y="663"/>
                  </a:lnTo>
                  <a:lnTo>
                    <a:pt x="447" y="661"/>
                  </a:lnTo>
                  <a:lnTo>
                    <a:pt x="441" y="661"/>
                  </a:lnTo>
                  <a:lnTo>
                    <a:pt x="441" y="655"/>
                  </a:lnTo>
                  <a:lnTo>
                    <a:pt x="429" y="655"/>
                  </a:lnTo>
                  <a:lnTo>
                    <a:pt x="429" y="645"/>
                  </a:lnTo>
                  <a:lnTo>
                    <a:pt x="423" y="645"/>
                  </a:lnTo>
                  <a:lnTo>
                    <a:pt x="423" y="633"/>
                  </a:lnTo>
                  <a:lnTo>
                    <a:pt x="409" y="633"/>
                  </a:lnTo>
                  <a:lnTo>
                    <a:pt x="409" y="625"/>
                  </a:lnTo>
                  <a:lnTo>
                    <a:pt x="403" y="625"/>
                  </a:lnTo>
                  <a:lnTo>
                    <a:pt x="403" y="611"/>
                  </a:lnTo>
                  <a:lnTo>
                    <a:pt x="385" y="611"/>
                  </a:lnTo>
                  <a:lnTo>
                    <a:pt x="385" y="603"/>
                  </a:lnTo>
                  <a:lnTo>
                    <a:pt x="379" y="603"/>
                  </a:lnTo>
                  <a:lnTo>
                    <a:pt x="379" y="593"/>
                  </a:lnTo>
                  <a:lnTo>
                    <a:pt x="375" y="593"/>
                  </a:lnTo>
                  <a:lnTo>
                    <a:pt x="375" y="585"/>
                  </a:lnTo>
                  <a:lnTo>
                    <a:pt x="366" y="585"/>
                  </a:lnTo>
                  <a:lnTo>
                    <a:pt x="366" y="577"/>
                  </a:lnTo>
                  <a:lnTo>
                    <a:pt x="360" y="577"/>
                  </a:lnTo>
                  <a:lnTo>
                    <a:pt x="360" y="571"/>
                  </a:lnTo>
                  <a:lnTo>
                    <a:pt x="352" y="571"/>
                  </a:lnTo>
                  <a:lnTo>
                    <a:pt x="352" y="562"/>
                  </a:lnTo>
                  <a:lnTo>
                    <a:pt x="340" y="562"/>
                  </a:lnTo>
                  <a:lnTo>
                    <a:pt x="340" y="552"/>
                  </a:lnTo>
                  <a:lnTo>
                    <a:pt x="334" y="552"/>
                  </a:lnTo>
                  <a:lnTo>
                    <a:pt x="334" y="542"/>
                  </a:lnTo>
                  <a:lnTo>
                    <a:pt x="328" y="542"/>
                  </a:lnTo>
                  <a:lnTo>
                    <a:pt x="328" y="534"/>
                  </a:lnTo>
                  <a:lnTo>
                    <a:pt x="312" y="534"/>
                  </a:lnTo>
                  <a:lnTo>
                    <a:pt x="312" y="526"/>
                  </a:lnTo>
                  <a:lnTo>
                    <a:pt x="306" y="526"/>
                  </a:lnTo>
                  <a:lnTo>
                    <a:pt x="306" y="520"/>
                  </a:lnTo>
                  <a:lnTo>
                    <a:pt x="302" y="520"/>
                  </a:lnTo>
                  <a:lnTo>
                    <a:pt x="302" y="510"/>
                  </a:lnTo>
                  <a:lnTo>
                    <a:pt x="298" y="510"/>
                  </a:lnTo>
                  <a:lnTo>
                    <a:pt x="298" y="504"/>
                  </a:lnTo>
                  <a:lnTo>
                    <a:pt x="290" y="504"/>
                  </a:lnTo>
                  <a:lnTo>
                    <a:pt x="290" y="486"/>
                  </a:lnTo>
                  <a:lnTo>
                    <a:pt x="288" y="486"/>
                  </a:lnTo>
                  <a:lnTo>
                    <a:pt x="288" y="482"/>
                  </a:lnTo>
                  <a:lnTo>
                    <a:pt x="280" y="482"/>
                  </a:lnTo>
                  <a:lnTo>
                    <a:pt x="280" y="476"/>
                  </a:lnTo>
                  <a:lnTo>
                    <a:pt x="272" y="476"/>
                  </a:lnTo>
                  <a:lnTo>
                    <a:pt x="272" y="470"/>
                  </a:lnTo>
                  <a:lnTo>
                    <a:pt x="252" y="470"/>
                  </a:lnTo>
                  <a:lnTo>
                    <a:pt x="252" y="458"/>
                  </a:lnTo>
                  <a:lnTo>
                    <a:pt x="250" y="458"/>
                  </a:lnTo>
                  <a:lnTo>
                    <a:pt x="250" y="446"/>
                  </a:lnTo>
                  <a:lnTo>
                    <a:pt x="244" y="446"/>
                  </a:lnTo>
                  <a:lnTo>
                    <a:pt x="244" y="435"/>
                  </a:lnTo>
                  <a:lnTo>
                    <a:pt x="238" y="435"/>
                  </a:lnTo>
                  <a:lnTo>
                    <a:pt x="238" y="427"/>
                  </a:lnTo>
                  <a:lnTo>
                    <a:pt x="230" y="427"/>
                  </a:lnTo>
                  <a:lnTo>
                    <a:pt x="230" y="423"/>
                  </a:lnTo>
                  <a:lnTo>
                    <a:pt x="226" y="423"/>
                  </a:lnTo>
                  <a:lnTo>
                    <a:pt x="226" y="413"/>
                  </a:lnTo>
                  <a:lnTo>
                    <a:pt x="213" y="413"/>
                  </a:lnTo>
                  <a:lnTo>
                    <a:pt x="213" y="391"/>
                  </a:lnTo>
                  <a:lnTo>
                    <a:pt x="209" y="391"/>
                  </a:lnTo>
                  <a:lnTo>
                    <a:pt x="209" y="369"/>
                  </a:lnTo>
                  <a:lnTo>
                    <a:pt x="205" y="369"/>
                  </a:lnTo>
                  <a:lnTo>
                    <a:pt x="205" y="357"/>
                  </a:lnTo>
                  <a:lnTo>
                    <a:pt x="199" y="357"/>
                  </a:lnTo>
                  <a:lnTo>
                    <a:pt x="199" y="343"/>
                  </a:lnTo>
                  <a:lnTo>
                    <a:pt x="191" y="343"/>
                  </a:lnTo>
                  <a:lnTo>
                    <a:pt x="191" y="327"/>
                  </a:lnTo>
                  <a:lnTo>
                    <a:pt x="185" y="327"/>
                  </a:lnTo>
                  <a:lnTo>
                    <a:pt x="185" y="306"/>
                  </a:lnTo>
                  <a:lnTo>
                    <a:pt x="181" y="306"/>
                  </a:lnTo>
                  <a:lnTo>
                    <a:pt x="181" y="292"/>
                  </a:lnTo>
                  <a:lnTo>
                    <a:pt x="175" y="292"/>
                  </a:lnTo>
                  <a:lnTo>
                    <a:pt x="175" y="266"/>
                  </a:lnTo>
                  <a:lnTo>
                    <a:pt x="167" y="266"/>
                  </a:lnTo>
                  <a:lnTo>
                    <a:pt x="167" y="248"/>
                  </a:lnTo>
                  <a:lnTo>
                    <a:pt x="161" y="248"/>
                  </a:lnTo>
                  <a:lnTo>
                    <a:pt x="161" y="236"/>
                  </a:lnTo>
                  <a:lnTo>
                    <a:pt x="151" y="236"/>
                  </a:lnTo>
                  <a:lnTo>
                    <a:pt x="151" y="222"/>
                  </a:lnTo>
                  <a:lnTo>
                    <a:pt x="145" y="222"/>
                  </a:lnTo>
                  <a:lnTo>
                    <a:pt x="145" y="202"/>
                  </a:lnTo>
                  <a:lnTo>
                    <a:pt x="137" y="202"/>
                  </a:lnTo>
                  <a:lnTo>
                    <a:pt x="137" y="171"/>
                  </a:lnTo>
                  <a:lnTo>
                    <a:pt x="133" y="171"/>
                  </a:lnTo>
                  <a:lnTo>
                    <a:pt x="133" y="163"/>
                  </a:lnTo>
                  <a:lnTo>
                    <a:pt x="127" y="163"/>
                  </a:lnTo>
                  <a:lnTo>
                    <a:pt x="127" y="151"/>
                  </a:lnTo>
                  <a:lnTo>
                    <a:pt x="115" y="151"/>
                  </a:lnTo>
                  <a:lnTo>
                    <a:pt x="115" y="139"/>
                  </a:lnTo>
                  <a:lnTo>
                    <a:pt x="107" y="139"/>
                  </a:lnTo>
                  <a:lnTo>
                    <a:pt x="107" y="127"/>
                  </a:lnTo>
                  <a:lnTo>
                    <a:pt x="103" y="127"/>
                  </a:lnTo>
                  <a:lnTo>
                    <a:pt x="103" y="109"/>
                  </a:lnTo>
                  <a:lnTo>
                    <a:pt x="97" y="109"/>
                  </a:lnTo>
                  <a:lnTo>
                    <a:pt x="97" y="79"/>
                  </a:lnTo>
                  <a:lnTo>
                    <a:pt x="91" y="79"/>
                  </a:lnTo>
                  <a:lnTo>
                    <a:pt x="91" y="69"/>
                  </a:lnTo>
                  <a:lnTo>
                    <a:pt x="85" y="69"/>
                  </a:lnTo>
                  <a:lnTo>
                    <a:pt x="85" y="59"/>
                  </a:lnTo>
                  <a:lnTo>
                    <a:pt x="79" y="59"/>
                  </a:lnTo>
                  <a:lnTo>
                    <a:pt x="79" y="38"/>
                  </a:lnTo>
                  <a:lnTo>
                    <a:pt x="73" y="38"/>
                  </a:lnTo>
                  <a:lnTo>
                    <a:pt x="73" y="30"/>
                  </a:lnTo>
                  <a:lnTo>
                    <a:pt x="66" y="30"/>
                  </a:lnTo>
                  <a:lnTo>
                    <a:pt x="66" y="16"/>
                  </a:lnTo>
                  <a:lnTo>
                    <a:pt x="36" y="16"/>
                  </a:lnTo>
                  <a:lnTo>
                    <a:pt x="36" y="10"/>
                  </a:lnTo>
                  <a:lnTo>
                    <a:pt x="16" y="10"/>
                  </a:lnTo>
                  <a:lnTo>
                    <a:pt x="16"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4" name="Line 491"/>
            <p:cNvSpPr>
              <a:spLocks noChangeShapeType="1"/>
            </p:cNvSpPr>
            <p:nvPr/>
          </p:nvSpPr>
          <p:spPr bwMode="auto">
            <a:xfrm>
              <a:off x="6581199" y="2447792"/>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5" name="Line 492"/>
            <p:cNvSpPr>
              <a:spLocks noChangeShapeType="1"/>
            </p:cNvSpPr>
            <p:nvPr/>
          </p:nvSpPr>
          <p:spPr bwMode="auto">
            <a:xfrm>
              <a:off x="6590591" y="2466576"/>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6" name="Line 493"/>
            <p:cNvSpPr>
              <a:spLocks noChangeShapeType="1"/>
            </p:cNvSpPr>
            <p:nvPr/>
          </p:nvSpPr>
          <p:spPr bwMode="auto">
            <a:xfrm>
              <a:off x="6960011" y="315532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7" name="Line 494"/>
            <p:cNvSpPr>
              <a:spLocks noChangeShapeType="1"/>
            </p:cNvSpPr>
            <p:nvPr/>
          </p:nvSpPr>
          <p:spPr bwMode="auto">
            <a:xfrm>
              <a:off x="7180723" y="3397952"/>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8" name="Line 495"/>
            <p:cNvSpPr>
              <a:spLocks noChangeShapeType="1"/>
            </p:cNvSpPr>
            <p:nvPr/>
          </p:nvSpPr>
          <p:spPr bwMode="auto">
            <a:xfrm>
              <a:off x="7218291" y="3435520"/>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79" name="Line 496"/>
            <p:cNvSpPr>
              <a:spLocks noChangeShapeType="1"/>
            </p:cNvSpPr>
            <p:nvPr/>
          </p:nvSpPr>
          <p:spPr bwMode="auto">
            <a:xfrm>
              <a:off x="7268382" y="3488741"/>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0" name="Line 497"/>
            <p:cNvSpPr>
              <a:spLocks noChangeShapeType="1"/>
            </p:cNvSpPr>
            <p:nvPr/>
          </p:nvSpPr>
          <p:spPr bwMode="auto">
            <a:xfrm>
              <a:off x="7290297" y="3488741"/>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1" name="Line 498"/>
            <p:cNvSpPr>
              <a:spLocks noChangeShapeType="1"/>
            </p:cNvSpPr>
            <p:nvPr/>
          </p:nvSpPr>
          <p:spPr bwMode="auto">
            <a:xfrm>
              <a:off x="7395175" y="3543528"/>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2" name="Line 499"/>
            <p:cNvSpPr>
              <a:spLocks noChangeShapeType="1"/>
            </p:cNvSpPr>
            <p:nvPr/>
          </p:nvSpPr>
          <p:spPr bwMode="auto">
            <a:xfrm>
              <a:off x="7470311" y="357483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3" name="Line 500"/>
            <p:cNvSpPr>
              <a:spLocks noChangeShapeType="1"/>
            </p:cNvSpPr>
            <p:nvPr/>
          </p:nvSpPr>
          <p:spPr bwMode="auto">
            <a:xfrm>
              <a:off x="7495356" y="359675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4" name="Line 501"/>
            <p:cNvSpPr>
              <a:spLocks noChangeShapeType="1"/>
            </p:cNvSpPr>
            <p:nvPr/>
          </p:nvSpPr>
          <p:spPr bwMode="auto">
            <a:xfrm>
              <a:off x="7576754" y="3624926"/>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5" name="Line 502"/>
            <p:cNvSpPr>
              <a:spLocks noChangeShapeType="1"/>
            </p:cNvSpPr>
            <p:nvPr/>
          </p:nvSpPr>
          <p:spPr bwMode="auto">
            <a:xfrm>
              <a:off x="7598668" y="3628057"/>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6" name="Line 503"/>
            <p:cNvSpPr>
              <a:spLocks noChangeShapeType="1"/>
            </p:cNvSpPr>
            <p:nvPr/>
          </p:nvSpPr>
          <p:spPr bwMode="auto">
            <a:xfrm>
              <a:off x="7622149" y="3643710"/>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7" name="Line 504"/>
            <p:cNvSpPr>
              <a:spLocks noChangeShapeType="1"/>
            </p:cNvSpPr>
            <p:nvPr/>
          </p:nvSpPr>
          <p:spPr bwMode="auto">
            <a:xfrm>
              <a:off x="7672239" y="3646841"/>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8" name="Line 505"/>
            <p:cNvSpPr>
              <a:spLocks noChangeShapeType="1"/>
            </p:cNvSpPr>
            <p:nvPr/>
          </p:nvSpPr>
          <p:spPr bwMode="auto">
            <a:xfrm>
              <a:off x="7835035"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89" name="Line 506"/>
            <p:cNvSpPr>
              <a:spLocks noChangeShapeType="1"/>
            </p:cNvSpPr>
            <p:nvPr/>
          </p:nvSpPr>
          <p:spPr bwMode="auto">
            <a:xfrm>
              <a:off x="7867907"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0" name="Line 507"/>
            <p:cNvSpPr>
              <a:spLocks noChangeShapeType="1"/>
            </p:cNvSpPr>
            <p:nvPr/>
          </p:nvSpPr>
          <p:spPr bwMode="auto">
            <a:xfrm>
              <a:off x="7905475" y="3659363"/>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1" name="Line 508"/>
            <p:cNvSpPr>
              <a:spLocks noChangeShapeType="1"/>
            </p:cNvSpPr>
            <p:nvPr/>
          </p:nvSpPr>
          <p:spPr bwMode="auto">
            <a:xfrm>
              <a:off x="7983742" y="366875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2" name="Line 509"/>
            <p:cNvSpPr>
              <a:spLocks noChangeShapeType="1"/>
            </p:cNvSpPr>
            <p:nvPr/>
          </p:nvSpPr>
          <p:spPr bwMode="auto">
            <a:xfrm>
              <a:off x="8015048" y="366875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3" name="Line 510"/>
            <p:cNvSpPr>
              <a:spLocks noChangeShapeType="1"/>
            </p:cNvSpPr>
            <p:nvPr/>
          </p:nvSpPr>
          <p:spPr bwMode="auto">
            <a:xfrm>
              <a:off x="8040094"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4" name="Line 511"/>
            <p:cNvSpPr>
              <a:spLocks noChangeShapeType="1"/>
            </p:cNvSpPr>
            <p:nvPr/>
          </p:nvSpPr>
          <p:spPr bwMode="auto">
            <a:xfrm>
              <a:off x="806513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5" name="Line 512"/>
            <p:cNvSpPr>
              <a:spLocks noChangeShapeType="1"/>
            </p:cNvSpPr>
            <p:nvPr/>
          </p:nvSpPr>
          <p:spPr bwMode="auto">
            <a:xfrm>
              <a:off x="808861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6" name="Line 513"/>
            <p:cNvSpPr>
              <a:spLocks noChangeShapeType="1"/>
            </p:cNvSpPr>
            <p:nvPr/>
          </p:nvSpPr>
          <p:spPr bwMode="auto">
            <a:xfrm>
              <a:off x="8116795"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7" name="Line 514"/>
            <p:cNvSpPr>
              <a:spLocks noChangeShapeType="1"/>
            </p:cNvSpPr>
            <p:nvPr/>
          </p:nvSpPr>
          <p:spPr bwMode="auto">
            <a:xfrm>
              <a:off x="8135579" y="3706323"/>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8" name="Line 515"/>
            <p:cNvSpPr>
              <a:spLocks noChangeShapeType="1"/>
            </p:cNvSpPr>
            <p:nvPr/>
          </p:nvSpPr>
          <p:spPr bwMode="auto">
            <a:xfrm>
              <a:off x="8195062"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499" name="Line 516"/>
            <p:cNvSpPr>
              <a:spLocks noChangeShapeType="1"/>
            </p:cNvSpPr>
            <p:nvPr/>
          </p:nvSpPr>
          <p:spPr bwMode="auto">
            <a:xfrm>
              <a:off x="8288983"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0" name="Line 517"/>
            <p:cNvSpPr>
              <a:spLocks noChangeShapeType="1"/>
            </p:cNvSpPr>
            <p:nvPr/>
          </p:nvSpPr>
          <p:spPr bwMode="auto">
            <a:xfrm>
              <a:off x="8324985" y="3718846"/>
              <a:ext cx="0" cy="51656"/>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1" name="Line 518"/>
            <p:cNvSpPr>
              <a:spLocks noChangeShapeType="1"/>
            </p:cNvSpPr>
            <p:nvPr/>
          </p:nvSpPr>
          <p:spPr bwMode="auto">
            <a:xfrm>
              <a:off x="8393860"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2" name="Line 519"/>
            <p:cNvSpPr>
              <a:spLocks noChangeShapeType="1"/>
            </p:cNvSpPr>
            <p:nvPr/>
          </p:nvSpPr>
          <p:spPr bwMode="auto">
            <a:xfrm>
              <a:off x="8453343"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3" name="Line 520"/>
            <p:cNvSpPr>
              <a:spLocks noChangeShapeType="1"/>
            </p:cNvSpPr>
            <p:nvPr/>
          </p:nvSpPr>
          <p:spPr bwMode="auto">
            <a:xfrm>
              <a:off x="8475258"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4" name="Line 521"/>
            <p:cNvSpPr>
              <a:spLocks noChangeShapeType="1"/>
            </p:cNvSpPr>
            <p:nvPr/>
          </p:nvSpPr>
          <p:spPr bwMode="auto">
            <a:xfrm>
              <a:off x="8490911"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5" name="Line 522"/>
            <p:cNvSpPr>
              <a:spLocks noChangeShapeType="1"/>
            </p:cNvSpPr>
            <p:nvPr/>
          </p:nvSpPr>
          <p:spPr bwMode="auto">
            <a:xfrm>
              <a:off x="8506565"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6" name="Line 523"/>
            <p:cNvSpPr>
              <a:spLocks noChangeShapeType="1"/>
            </p:cNvSpPr>
            <p:nvPr/>
          </p:nvSpPr>
          <p:spPr bwMode="auto">
            <a:xfrm>
              <a:off x="8522218"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7" name="Line 524"/>
            <p:cNvSpPr>
              <a:spLocks noChangeShapeType="1"/>
            </p:cNvSpPr>
            <p:nvPr/>
          </p:nvSpPr>
          <p:spPr bwMode="auto">
            <a:xfrm>
              <a:off x="8544133"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8" name="Line 525"/>
            <p:cNvSpPr>
              <a:spLocks noChangeShapeType="1"/>
            </p:cNvSpPr>
            <p:nvPr/>
          </p:nvSpPr>
          <p:spPr bwMode="auto">
            <a:xfrm>
              <a:off x="8586397" y="3739195"/>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09" name="Line 526"/>
            <p:cNvSpPr>
              <a:spLocks noChangeShapeType="1"/>
            </p:cNvSpPr>
            <p:nvPr/>
          </p:nvSpPr>
          <p:spPr bwMode="auto">
            <a:xfrm>
              <a:off x="8564482" y="3736065"/>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0" name="Line 527"/>
            <p:cNvSpPr>
              <a:spLocks noChangeShapeType="1"/>
            </p:cNvSpPr>
            <p:nvPr/>
          </p:nvSpPr>
          <p:spPr bwMode="auto">
            <a:xfrm>
              <a:off x="8605181"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1" name="Line 528"/>
            <p:cNvSpPr>
              <a:spLocks noChangeShapeType="1"/>
            </p:cNvSpPr>
            <p:nvPr/>
          </p:nvSpPr>
          <p:spPr bwMode="auto">
            <a:xfrm>
              <a:off x="8614573"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2" name="Line 529"/>
            <p:cNvSpPr>
              <a:spLocks noChangeShapeType="1"/>
            </p:cNvSpPr>
            <p:nvPr/>
          </p:nvSpPr>
          <p:spPr bwMode="auto">
            <a:xfrm>
              <a:off x="8633357"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3" name="Line 530"/>
            <p:cNvSpPr>
              <a:spLocks noChangeShapeType="1"/>
            </p:cNvSpPr>
            <p:nvPr/>
          </p:nvSpPr>
          <p:spPr bwMode="auto">
            <a:xfrm>
              <a:off x="8652141"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4" name="Line 531"/>
            <p:cNvSpPr>
              <a:spLocks noChangeShapeType="1"/>
            </p:cNvSpPr>
            <p:nvPr/>
          </p:nvSpPr>
          <p:spPr bwMode="auto">
            <a:xfrm>
              <a:off x="8664664" y="3757980"/>
              <a:ext cx="0" cy="5322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5" name="Line 532"/>
            <p:cNvSpPr>
              <a:spLocks noChangeShapeType="1"/>
            </p:cNvSpPr>
            <p:nvPr/>
          </p:nvSpPr>
          <p:spPr bwMode="auto">
            <a:xfrm>
              <a:off x="8260806" y="3712585"/>
              <a:ext cx="0" cy="54787"/>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6" name="Line 533"/>
            <p:cNvSpPr>
              <a:spLocks noChangeShapeType="1"/>
            </p:cNvSpPr>
            <p:nvPr/>
          </p:nvSpPr>
          <p:spPr bwMode="auto">
            <a:xfrm>
              <a:off x="7413959" y="3556051"/>
              <a:ext cx="0" cy="50091"/>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517" name="Group 516"/>
          <p:cNvGrpSpPr/>
          <p:nvPr/>
        </p:nvGrpSpPr>
        <p:grpSpPr>
          <a:xfrm>
            <a:off x="6562415" y="2543091"/>
            <a:ext cx="2105380" cy="962683"/>
            <a:chOff x="6562415" y="2444661"/>
            <a:chExt cx="2105380" cy="962683"/>
          </a:xfrm>
        </p:grpSpPr>
        <p:sp>
          <p:nvSpPr>
            <p:cNvPr id="518" name="Freeform 534"/>
            <p:cNvSpPr>
              <a:spLocks/>
            </p:cNvSpPr>
            <p:nvPr/>
          </p:nvSpPr>
          <p:spPr bwMode="auto">
            <a:xfrm>
              <a:off x="6562415" y="2444661"/>
              <a:ext cx="2105380" cy="909461"/>
            </a:xfrm>
            <a:custGeom>
              <a:avLst/>
              <a:gdLst>
                <a:gd name="T0" fmla="*/ 1293 w 1345"/>
                <a:gd name="T1" fmla="*/ 581 h 581"/>
                <a:gd name="T2" fmla="*/ 1238 w 1345"/>
                <a:gd name="T3" fmla="*/ 577 h 581"/>
                <a:gd name="T4" fmla="*/ 1142 w 1345"/>
                <a:gd name="T5" fmla="*/ 569 h 581"/>
                <a:gd name="T6" fmla="*/ 977 w 1345"/>
                <a:gd name="T7" fmla="*/ 562 h 581"/>
                <a:gd name="T8" fmla="*/ 930 w 1345"/>
                <a:gd name="T9" fmla="*/ 554 h 581"/>
                <a:gd name="T10" fmla="*/ 910 w 1345"/>
                <a:gd name="T11" fmla="*/ 546 h 581"/>
                <a:gd name="T12" fmla="*/ 858 w 1345"/>
                <a:gd name="T13" fmla="*/ 542 h 581"/>
                <a:gd name="T14" fmla="*/ 852 w 1345"/>
                <a:gd name="T15" fmla="*/ 536 h 581"/>
                <a:gd name="T16" fmla="*/ 753 w 1345"/>
                <a:gd name="T17" fmla="*/ 532 h 581"/>
                <a:gd name="T18" fmla="*/ 705 w 1345"/>
                <a:gd name="T19" fmla="*/ 526 h 581"/>
                <a:gd name="T20" fmla="*/ 677 w 1345"/>
                <a:gd name="T21" fmla="*/ 514 h 581"/>
                <a:gd name="T22" fmla="*/ 656 w 1345"/>
                <a:gd name="T23" fmla="*/ 506 h 581"/>
                <a:gd name="T24" fmla="*/ 604 w 1345"/>
                <a:gd name="T25" fmla="*/ 498 h 581"/>
                <a:gd name="T26" fmla="*/ 546 w 1345"/>
                <a:gd name="T27" fmla="*/ 484 h 581"/>
                <a:gd name="T28" fmla="*/ 536 w 1345"/>
                <a:gd name="T29" fmla="*/ 476 h 581"/>
                <a:gd name="T30" fmla="*/ 495 w 1345"/>
                <a:gd name="T31" fmla="*/ 460 h 581"/>
                <a:gd name="T32" fmla="*/ 463 w 1345"/>
                <a:gd name="T33" fmla="*/ 450 h 581"/>
                <a:gd name="T34" fmla="*/ 419 w 1345"/>
                <a:gd name="T35" fmla="*/ 444 h 581"/>
                <a:gd name="T36" fmla="*/ 401 w 1345"/>
                <a:gd name="T37" fmla="*/ 431 h 581"/>
                <a:gd name="T38" fmla="*/ 344 w 1345"/>
                <a:gd name="T39" fmla="*/ 413 h 581"/>
                <a:gd name="T40" fmla="*/ 338 w 1345"/>
                <a:gd name="T41" fmla="*/ 399 h 581"/>
                <a:gd name="T42" fmla="*/ 318 w 1345"/>
                <a:gd name="T43" fmla="*/ 395 h 581"/>
                <a:gd name="T44" fmla="*/ 296 w 1345"/>
                <a:gd name="T45" fmla="*/ 385 h 581"/>
                <a:gd name="T46" fmla="*/ 284 w 1345"/>
                <a:gd name="T47" fmla="*/ 363 h 581"/>
                <a:gd name="T48" fmla="*/ 278 w 1345"/>
                <a:gd name="T49" fmla="*/ 347 h 581"/>
                <a:gd name="T50" fmla="*/ 272 w 1345"/>
                <a:gd name="T51" fmla="*/ 337 h 581"/>
                <a:gd name="T52" fmla="*/ 262 w 1345"/>
                <a:gd name="T53" fmla="*/ 321 h 581"/>
                <a:gd name="T54" fmla="*/ 254 w 1345"/>
                <a:gd name="T55" fmla="*/ 315 h 581"/>
                <a:gd name="T56" fmla="*/ 248 w 1345"/>
                <a:gd name="T57" fmla="*/ 306 h 581"/>
                <a:gd name="T58" fmla="*/ 224 w 1345"/>
                <a:gd name="T59" fmla="*/ 294 h 581"/>
                <a:gd name="T60" fmla="*/ 215 w 1345"/>
                <a:gd name="T61" fmla="*/ 286 h 581"/>
                <a:gd name="T62" fmla="*/ 211 w 1345"/>
                <a:gd name="T63" fmla="*/ 272 h 581"/>
                <a:gd name="T64" fmla="*/ 207 w 1345"/>
                <a:gd name="T65" fmla="*/ 244 h 581"/>
                <a:gd name="T66" fmla="*/ 199 w 1345"/>
                <a:gd name="T67" fmla="*/ 226 h 581"/>
                <a:gd name="T68" fmla="*/ 191 w 1345"/>
                <a:gd name="T69" fmla="*/ 214 h 581"/>
                <a:gd name="T70" fmla="*/ 183 w 1345"/>
                <a:gd name="T71" fmla="*/ 208 h 581"/>
                <a:gd name="T72" fmla="*/ 171 w 1345"/>
                <a:gd name="T73" fmla="*/ 198 h 581"/>
                <a:gd name="T74" fmla="*/ 165 w 1345"/>
                <a:gd name="T75" fmla="*/ 179 h 581"/>
                <a:gd name="T76" fmla="*/ 149 w 1345"/>
                <a:gd name="T77" fmla="*/ 165 h 581"/>
                <a:gd name="T78" fmla="*/ 145 w 1345"/>
                <a:gd name="T79" fmla="*/ 155 h 581"/>
                <a:gd name="T80" fmla="*/ 135 w 1345"/>
                <a:gd name="T81" fmla="*/ 137 h 581"/>
                <a:gd name="T82" fmla="*/ 127 w 1345"/>
                <a:gd name="T83" fmla="*/ 121 h 581"/>
                <a:gd name="T84" fmla="*/ 121 w 1345"/>
                <a:gd name="T85" fmla="*/ 97 h 581"/>
                <a:gd name="T86" fmla="*/ 113 w 1345"/>
                <a:gd name="T87" fmla="*/ 91 h 581"/>
                <a:gd name="T88" fmla="*/ 101 w 1345"/>
                <a:gd name="T89" fmla="*/ 79 h 581"/>
                <a:gd name="T90" fmla="*/ 87 w 1345"/>
                <a:gd name="T91" fmla="*/ 61 h 581"/>
                <a:gd name="T92" fmla="*/ 79 w 1345"/>
                <a:gd name="T93" fmla="*/ 40 h 581"/>
                <a:gd name="T94" fmla="*/ 72 w 1345"/>
                <a:gd name="T95" fmla="*/ 26 h 581"/>
                <a:gd name="T96" fmla="*/ 66 w 1345"/>
                <a:gd name="T97" fmla="*/ 16 h 581"/>
                <a:gd name="T98" fmla="*/ 34 w 1345"/>
                <a:gd name="T99" fmla="*/ 12 h 581"/>
                <a:gd name="T100" fmla="*/ 20 w 1345"/>
                <a:gd name="T101" fmla="*/ 8 h 581"/>
                <a:gd name="T102" fmla="*/ 0 w 1345"/>
                <a:gd name="T10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5" h="581">
                  <a:moveTo>
                    <a:pt x="1345" y="581"/>
                  </a:moveTo>
                  <a:lnTo>
                    <a:pt x="1293" y="581"/>
                  </a:lnTo>
                  <a:lnTo>
                    <a:pt x="1293" y="577"/>
                  </a:lnTo>
                  <a:lnTo>
                    <a:pt x="1238" y="577"/>
                  </a:lnTo>
                  <a:lnTo>
                    <a:pt x="1238" y="569"/>
                  </a:lnTo>
                  <a:lnTo>
                    <a:pt x="1142" y="569"/>
                  </a:lnTo>
                  <a:lnTo>
                    <a:pt x="1142" y="562"/>
                  </a:lnTo>
                  <a:lnTo>
                    <a:pt x="977" y="562"/>
                  </a:lnTo>
                  <a:lnTo>
                    <a:pt x="977" y="554"/>
                  </a:lnTo>
                  <a:lnTo>
                    <a:pt x="930" y="554"/>
                  </a:lnTo>
                  <a:lnTo>
                    <a:pt x="930" y="546"/>
                  </a:lnTo>
                  <a:lnTo>
                    <a:pt x="910" y="546"/>
                  </a:lnTo>
                  <a:lnTo>
                    <a:pt x="910" y="542"/>
                  </a:lnTo>
                  <a:lnTo>
                    <a:pt x="858" y="542"/>
                  </a:lnTo>
                  <a:lnTo>
                    <a:pt x="858" y="536"/>
                  </a:lnTo>
                  <a:lnTo>
                    <a:pt x="852" y="536"/>
                  </a:lnTo>
                  <a:lnTo>
                    <a:pt x="852" y="532"/>
                  </a:lnTo>
                  <a:lnTo>
                    <a:pt x="753" y="532"/>
                  </a:lnTo>
                  <a:lnTo>
                    <a:pt x="753" y="526"/>
                  </a:lnTo>
                  <a:lnTo>
                    <a:pt x="705" y="526"/>
                  </a:lnTo>
                  <a:lnTo>
                    <a:pt x="705" y="514"/>
                  </a:lnTo>
                  <a:lnTo>
                    <a:pt x="677" y="514"/>
                  </a:lnTo>
                  <a:lnTo>
                    <a:pt x="677" y="506"/>
                  </a:lnTo>
                  <a:lnTo>
                    <a:pt x="656" y="506"/>
                  </a:lnTo>
                  <a:lnTo>
                    <a:pt x="656" y="498"/>
                  </a:lnTo>
                  <a:lnTo>
                    <a:pt x="604" y="498"/>
                  </a:lnTo>
                  <a:lnTo>
                    <a:pt x="604" y="484"/>
                  </a:lnTo>
                  <a:lnTo>
                    <a:pt x="546" y="484"/>
                  </a:lnTo>
                  <a:lnTo>
                    <a:pt x="546" y="476"/>
                  </a:lnTo>
                  <a:lnTo>
                    <a:pt x="536" y="476"/>
                  </a:lnTo>
                  <a:lnTo>
                    <a:pt x="536" y="460"/>
                  </a:lnTo>
                  <a:lnTo>
                    <a:pt x="495" y="460"/>
                  </a:lnTo>
                  <a:lnTo>
                    <a:pt x="495" y="450"/>
                  </a:lnTo>
                  <a:lnTo>
                    <a:pt x="463" y="450"/>
                  </a:lnTo>
                  <a:lnTo>
                    <a:pt x="463" y="444"/>
                  </a:lnTo>
                  <a:lnTo>
                    <a:pt x="419" y="444"/>
                  </a:lnTo>
                  <a:lnTo>
                    <a:pt x="419" y="431"/>
                  </a:lnTo>
                  <a:lnTo>
                    <a:pt x="401" y="431"/>
                  </a:lnTo>
                  <a:lnTo>
                    <a:pt x="401" y="413"/>
                  </a:lnTo>
                  <a:lnTo>
                    <a:pt x="344" y="413"/>
                  </a:lnTo>
                  <a:lnTo>
                    <a:pt x="344" y="399"/>
                  </a:lnTo>
                  <a:lnTo>
                    <a:pt x="338" y="399"/>
                  </a:lnTo>
                  <a:lnTo>
                    <a:pt x="338" y="395"/>
                  </a:lnTo>
                  <a:lnTo>
                    <a:pt x="318" y="395"/>
                  </a:lnTo>
                  <a:lnTo>
                    <a:pt x="318" y="385"/>
                  </a:lnTo>
                  <a:lnTo>
                    <a:pt x="296" y="385"/>
                  </a:lnTo>
                  <a:lnTo>
                    <a:pt x="296" y="363"/>
                  </a:lnTo>
                  <a:lnTo>
                    <a:pt x="284" y="363"/>
                  </a:lnTo>
                  <a:lnTo>
                    <a:pt x="284" y="347"/>
                  </a:lnTo>
                  <a:lnTo>
                    <a:pt x="278" y="347"/>
                  </a:lnTo>
                  <a:lnTo>
                    <a:pt x="278" y="337"/>
                  </a:lnTo>
                  <a:lnTo>
                    <a:pt x="272" y="337"/>
                  </a:lnTo>
                  <a:lnTo>
                    <a:pt x="272" y="321"/>
                  </a:lnTo>
                  <a:lnTo>
                    <a:pt x="262" y="321"/>
                  </a:lnTo>
                  <a:lnTo>
                    <a:pt x="262" y="315"/>
                  </a:lnTo>
                  <a:lnTo>
                    <a:pt x="254" y="315"/>
                  </a:lnTo>
                  <a:lnTo>
                    <a:pt x="254" y="306"/>
                  </a:lnTo>
                  <a:lnTo>
                    <a:pt x="248" y="306"/>
                  </a:lnTo>
                  <a:lnTo>
                    <a:pt x="248" y="294"/>
                  </a:lnTo>
                  <a:lnTo>
                    <a:pt x="224" y="294"/>
                  </a:lnTo>
                  <a:lnTo>
                    <a:pt x="224" y="286"/>
                  </a:lnTo>
                  <a:lnTo>
                    <a:pt x="215" y="286"/>
                  </a:lnTo>
                  <a:lnTo>
                    <a:pt x="215" y="272"/>
                  </a:lnTo>
                  <a:lnTo>
                    <a:pt x="211" y="272"/>
                  </a:lnTo>
                  <a:lnTo>
                    <a:pt x="211" y="244"/>
                  </a:lnTo>
                  <a:lnTo>
                    <a:pt x="207" y="244"/>
                  </a:lnTo>
                  <a:lnTo>
                    <a:pt x="207" y="226"/>
                  </a:lnTo>
                  <a:lnTo>
                    <a:pt x="199" y="226"/>
                  </a:lnTo>
                  <a:lnTo>
                    <a:pt x="199" y="214"/>
                  </a:lnTo>
                  <a:lnTo>
                    <a:pt x="191" y="214"/>
                  </a:lnTo>
                  <a:lnTo>
                    <a:pt x="191" y="208"/>
                  </a:lnTo>
                  <a:lnTo>
                    <a:pt x="183" y="208"/>
                  </a:lnTo>
                  <a:lnTo>
                    <a:pt x="183" y="198"/>
                  </a:lnTo>
                  <a:lnTo>
                    <a:pt x="171" y="198"/>
                  </a:lnTo>
                  <a:lnTo>
                    <a:pt x="171" y="179"/>
                  </a:lnTo>
                  <a:lnTo>
                    <a:pt x="165" y="179"/>
                  </a:lnTo>
                  <a:lnTo>
                    <a:pt x="165" y="165"/>
                  </a:lnTo>
                  <a:lnTo>
                    <a:pt x="149" y="165"/>
                  </a:lnTo>
                  <a:lnTo>
                    <a:pt x="149" y="155"/>
                  </a:lnTo>
                  <a:lnTo>
                    <a:pt x="145" y="155"/>
                  </a:lnTo>
                  <a:lnTo>
                    <a:pt x="145" y="137"/>
                  </a:lnTo>
                  <a:lnTo>
                    <a:pt x="135" y="137"/>
                  </a:lnTo>
                  <a:lnTo>
                    <a:pt x="135" y="121"/>
                  </a:lnTo>
                  <a:lnTo>
                    <a:pt x="127" y="121"/>
                  </a:lnTo>
                  <a:lnTo>
                    <a:pt x="127" y="97"/>
                  </a:lnTo>
                  <a:lnTo>
                    <a:pt x="121" y="97"/>
                  </a:lnTo>
                  <a:lnTo>
                    <a:pt x="121" y="91"/>
                  </a:lnTo>
                  <a:lnTo>
                    <a:pt x="113" y="91"/>
                  </a:lnTo>
                  <a:lnTo>
                    <a:pt x="113" y="79"/>
                  </a:lnTo>
                  <a:lnTo>
                    <a:pt x="101" y="79"/>
                  </a:lnTo>
                  <a:lnTo>
                    <a:pt x="101" y="61"/>
                  </a:lnTo>
                  <a:lnTo>
                    <a:pt x="87" y="61"/>
                  </a:lnTo>
                  <a:lnTo>
                    <a:pt x="87" y="40"/>
                  </a:lnTo>
                  <a:lnTo>
                    <a:pt x="79" y="40"/>
                  </a:lnTo>
                  <a:lnTo>
                    <a:pt x="79" y="26"/>
                  </a:lnTo>
                  <a:lnTo>
                    <a:pt x="72" y="26"/>
                  </a:lnTo>
                  <a:lnTo>
                    <a:pt x="72" y="16"/>
                  </a:lnTo>
                  <a:lnTo>
                    <a:pt x="66" y="16"/>
                  </a:lnTo>
                  <a:lnTo>
                    <a:pt x="66" y="12"/>
                  </a:lnTo>
                  <a:lnTo>
                    <a:pt x="34" y="12"/>
                  </a:lnTo>
                  <a:lnTo>
                    <a:pt x="34" y="8"/>
                  </a:lnTo>
                  <a:lnTo>
                    <a:pt x="20" y="8"/>
                  </a:lnTo>
                  <a:lnTo>
                    <a:pt x="2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19" name="Line 535"/>
            <p:cNvSpPr>
              <a:spLocks noChangeShapeType="1"/>
            </p:cNvSpPr>
            <p:nvPr/>
          </p:nvSpPr>
          <p:spPr bwMode="auto">
            <a:xfrm>
              <a:off x="6609375" y="2460315"/>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0" name="Line 536"/>
            <p:cNvSpPr>
              <a:spLocks noChangeShapeType="1"/>
            </p:cNvSpPr>
            <p:nvPr/>
          </p:nvSpPr>
          <p:spPr bwMode="auto">
            <a:xfrm>
              <a:off x="6988187" y="2953396"/>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1" name="Line 537"/>
            <p:cNvSpPr>
              <a:spLocks noChangeShapeType="1"/>
            </p:cNvSpPr>
            <p:nvPr/>
          </p:nvSpPr>
          <p:spPr bwMode="auto">
            <a:xfrm>
              <a:off x="7149416" y="3094276"/>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2" name="Line 538"/>
            <p:cNvSpPr>
              <a:spLocks noChangeShapeType="1"/>
            </p:cNvSpPr>
            <p:nvPr/>
          </p:nvSpPr>
          <p:spPr bwMode="auto">
            <a:xfrm>
              <a:off x="7237075" y="3139671"/>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3" name="Line 539"/>
            <p:cNvSpPr>
              <a:spLocks noChangeShapeType="1"/>
            </p:cNvSpPr>
            <p:nvPr/>
          </p:nvSpPr>
          <p:spPr bwMode="auto">
            <a:xfrm>
              <a:off x="7287166" y="314906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4" name="Line 540"/>
            <p:cNvSpPr>
              <a:spLocks noChangeShapeType="1"/>
            </p:cNvSpPr>
            <p:nvPr/>
          </p:nvSpPr>
          <p:spPr bwMode="auto">
            <a:xfrm>
              <a:off x="7401436" y="318037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5" name="Line 541"/>
            <p:cNvSpPr>
              <a:spLocks noChangeShapeType="1"/>
            </p:cNvSpPr>
            <p:nvPr/>
          </p:nvSpPr>
          <p:spPr bwMode="auto">
            <a:xfrm>
              <a:off x="7426481" y="3202285"/>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6" name="Line 542"/>
            <p:cNvSpPr>
              <a:spLocks noChangeShapeType="1"/>
            </p:cNvSpPr>
            <p:nvPr/>
          </p:nvSpPr>
          <p:spPr bwMode="auto">
            <a:xfrm>
              <a:off x="7498487" y="3208546"/>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7" name="Line 543"/>
            <p:cNvSpPr>
              <a:spLocks noChangeShapeType="1"/>
            </p:cNvSpPr>
            <p:nvPr/>
          </p:nvSpPr>
          <p:spPr bwMode="auto">
            <a:xfrm>
              <a:off x="7557970" y="322733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8" name="Line 544"/>
            <p:cNvSpPr>
              <a:spLocks noChangeShapeType="1"/>
            </p:cNvSpPr>
            <p:nvPr/>
          </p:nvSpPr>
          <p:spPr bwMode="auto">
            <a:xfrm>
              <a:off x="7570492" y="322733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9" name="Line 545"/>
            <p:cNvSpPr>
              <a:spLocks noChangeShapeType="1"/>
            </p:cNvSpPr>
            <p:nvPr/>
          </p:nvSpPr>
          <p:spPr bwMode="auto">
            <a:xfrm>
              <a:off x="7611191" y="32398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0" name="Line 546"/>
            <p:cNvSpPr>
              <a:spLocks noChangeShapeType="1"/>
            </p:cNvSpPr>
            <p:nvPr/>
          </p:nvSpPr>
          <p:spPr bwMode="auto">
            <a:xfrm>
              <a:off x="7628410" y="3246114"/>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1" name="Line 547"/>
            <p:cNvSpPr>
              <a:spLocks noChangeShapeType="1"/>
            </p:cNvSpPr>
            <p:nvPr/>
          </p:nvSpPr>
          <p:spPr bwMode="auto">
            <a:xfrm>
              <a:off x="7656586" y="3252376"/>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2" name="Line 548"/>
            <p:cNvSpPr>
              <a:spLocks noChangeShapeType="1"/>
            </p:cNvSpPr>
            <p:nvPr/>
          </p:nvSpPr>
          <p:spPr bwMode="auto">
            <a:xfrm>
              <a:off x="7716069" y="3271160"/>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3" name="Line 549"/>
            <p:cNvSpPr>
              <a:spLocks noChangeShapeType="1"/>
            </p:cNvSpPr>
            <p:nvPr/>
          </p:nvSpPr>
          <p:spPr bwMode="auto">
            <a:xfrm>
              <a:off x="7797466" y="3280552"/>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4" name="Line 550"/>
            <p:cNvSpPr>
              <a:spLocks noChangeShapeType="1"/>
            </p:cNvSpPr>
            <p:nvPr/>
          </p:nvSpPr>
          <p:spPr bwMode="auto">
            <a:xfrm>
              <a:off x="7838165" y="3280552"/>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5" name="Line 551"/>
            <p:cNvSpPr>
              <a:spLocks noChangeShapeType="1"/>
            </p:cNvSpPr>
            <p:nvPr/>
          </p:nvSpPr>
          <p:spPr bwMode="auto">
            <a:xfrm>
              <a:off x="7908605" y="3293074"/>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6" name="Line 552"/>
            <p:cNvSpPr>
              <a:spLocks noChangeShapeType="1"/>
            </p:cNvSpPr>
            <p:nvPr/>
          </p:nvSpPr>
          <p:spPr bwMode="auto">
            <a:xfrm>
              <a:off x="7955566" y="3293074"/>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7" name="Line 553"/>
            <p:cNvSpPr>
              <a:spLocks noChangeShapeType="1"/>
            </p:cNvSpPr>
            <p:nvPr/>
          </p:nvSpPr>
          <p:spPr bwMode="auto">
            <a:xfrm>
              <a:off x="7986872"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8" name="Line 554"/>
            <p:cNvSpPr>
              <a:spLocks noChangeShapeType="1"/>
            </p:cNvSpPr>
            <p:nvPr/>
          </p:nvSpPr>
          <p:spPr bwMode="auto">
            <a:xfrm>
              <a:off x="8002526"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9" name="Line 555"/>
            <p:cNvSpPr>
              <a:spLocks noChangeShapeType="1"/>
            </p:cNvSpPr>
            <p:nvPr/>
          </p:nvSpPr>
          <p:spPr bwMode="auto">
            <a:xfrm>
              <a:off x="8018179" y="3305597"/>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0" name="Line 556"/>
            <p:cNvSpPr>
              <a:spLocks noChangeShapeType="1"/>
            </p:cNvSpPr>
            <p:nvPr/>
          </p:nvSpPr>
          <p:spPr bwMode="auto">
            <a:xfrm>
              <a:off x="8058878" y="3311858"/>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1" name="Line 557"/>
            <p:cNvSpPr>
              <a:spLocks noChangeShapeType="1"/>
            </p:cNvSpPr>
            <p:nvPr/>
          </p:nvSpPr>
          <p:spPr bwMode="auto">
            <a:xfrm>
              <a:off x="8077662" y="3311858"/>
              <a:ext cx="0" cy="5478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2" name="Line 558"/>
            <p:cNvSpPr>
              <a:spLocks noChangeShapeType="1"/>
            </p:cNvSpPr>
            <p:nvPr/>
          </p:nvSpPr>
          <p:spPr bwMode="auto">
            <a:xfrm>
              <a:off x="8123057"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3" name="Line 559"/>
            <p:cNvSpPr>
              <a:spLocks noChangeShapeType="1"/>
            </p:cNvSpPr>
            <p:nvPr/>
          </p:nvSpPr>
          <p:spPr bwMode="auto">
            <a:xfrm>
              <a:off x="8166886"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4" name="Line 560"/>
            <p:cNvSpPr>
              <a:spLocks noChangeShapeType="1"/>
            </p:cNvSpPr>
            <p:nvPr/>
          </p:nvSpPr>
          <p:spPr bwMode="auto">
            <a:xfrm>
              <a:off x="8251414"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5" name="Line 561"/>
            <p:cNvSpPr>
              <a:spLocks noChangeShapeType="1"/>
            </p:cNvSpPr>
            <p:nvPr/>
          </p:nvSpPr>
          <p:spPr bwMode="auto">
            <a:xfrm>
              <a:off x="8307767"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6" name="Line 562"/>
            <p:cNvSpPr>
              <a:spLocks noChangeShapeType="1"/>
            </p:cNvSpPr>
            <p:nvPr/>
          </p:nvSpPr>
          <p:spPr bwMode="auto">
            <a:xfrm>
              <a:off x="8328116"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7" name="Line 563"/>
            <p:cNvSpPr>
              <a:spLocks noChangeShapeType="1"/>
            </p:cNvSpPr>
            <p:nvPr/>
          </p:nvSpPr>
          <p:spPr bwMode="auto">
            <a:xfrm>
              <a:off x="8343769" y="3327512"/>
              <a:ext cx="0" cy="51656"/>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8" name="Line 564"/>
            <p:cNvSpPr>
              <a:spLocks noChangeShapeType="1"/>
            </p:cNvSpPr>
            <p:nvPr/>
          </p:nvSpPr>
          <p:spPr bwMode="auto">
            <a:xfrm>
              <a:off x="8465866" y="3335338"/>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9" name="Line 565"/>
            <p:cNvSpPr>
              <a:spLocks noChangeShapeType="1"/>
            </p:cNvSpPr>
            <p:nvPr/>
          </p:nvSpPr>
          <p:spPr bwMode="auto">
            <a:xfrm>
              <a:off x="8481519" y="3335338"/>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0" name="Line 566"/>
            <p:cNvSpPr>
              <a:spLocks noChangeShapeType="1"/>
            </p:cNvSpPr>
            <p:nvPr/>
          </p:nvSpPr>
          <p:spPr bwMode="auto">
            <a:xfrm>
              <a:off x="8497172" y="3341600"/>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1" name="Line 567"/>
            <p:cNvSpPr>
              <a:spLocks noChangeShapeType="1"/>
            </p:cNvSpPr>
            <p:nvPr/>
          </p:nvSpPr>
          <p:spPr bwMode="auto">
            <a:xfrm>
              <a:off x="8506565"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2" name="Line 568"/>
            <p:cNvSpPr>
              <a:spLocks noChangeShapeType="1"/>
            </p:cNvSpPr>
            <p:nvPr/>
          </p:nvSpPr>
          <p:spPr bwMode="auto">
            <a:xfrm>
              <a:off x="8531610"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3" name="Line 569"/>
            <p:cNvSpPr>
              <a:spLocks noChangeShapeType="1"/>
            </p:cNvSpPr>
            <p:nvPr/>
          </p:nvSpPr>
          <p:spPr bwMode="auto">
            <a:xfrm>
              <a:off x="8553525"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4" name="Line 570"/>
            <p:cNvSpPr>
              <a:spLocks noChangeShapeType="1"/>
            </p:cNvSpPr>
            <p:nvPr/>
          </p:nvSpPr>
          <p:spPr bwMode="auto">
            <a:xfrm>
              <a:off x="8586397" y="3350992"/>
              <a:ext cx="0" cy="5322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5" name="Line 571"/>
            <p:cNvSpPr>
              <a:spLocks noChangeShapeType="1"/>
            </p:cNvSpPr>
            <p:nvPr/>
          </p:nvSpPr>
          <p:spPr bwMode="auto">
            <a:xfrm>
              <a:off x="8598919"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6" name="Line 572"/>
            <p:cNvSpPr>
              <a:spLocks noChangeShapeType="1"/>
            </p:cNvSpPr>
            <p:nvPr/>
          </p:nvSpPr>
          <p:spPr bwMode="auto">
            <a:xfrm>
              <a:off x="8617704"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7" name="Line 573"/>
            <p:cNvSpPr>
              <a:spLocks noChangeShapeType="1"/>
            </p:cNvSpPr>
            <p:nvPr/>
          </p:nvSpPr>
          <p:spPr bwMode="auto">
            <a:xfrm>
              <a:off x="8636488"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8" name="Line 574"/>
            <p:cNvSpPr>
              <a:spLocks noChangeShapeType="1"/>
            </p:cNvSpPr>
            <p:nvPr/>
          </p:nvSpPr>
          <p:spPr bwMode="auto">
            <a:xfrm>
              <a:off x="8649010"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9" name="Line 575"/>
            <p:cNvSpPr>
              <a:spLocks noChangeShapeType="1"/>
            </p:cNvSpPr>
            <p:nvPr/>
          </p:nvSpPr>
          <p:spPr bwMode="auto">
            <a:xfrm>
              <a:off x="8658402"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0" name="Line 576"/>
            <p:cNvSpPr>
              <a:spLocks noChangeShapeType="1"/>
            </p:cNvSpPr>
            <p:nvPr/>
          </p:nvSpPr>
          <p:spPr bwMode="auto">
            <a:xfrm>
              <a:off x="8667794" y="3357253"/>
              <a:ext cx="0" cy="50091"/>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561" name="Group 560"/>
          <p:cNvGrpSpPr/>
          <p:nvPr/>
        </p:nvGrpSpPr>
        <p:grpSpPr>
          <a:xfrm>
            <a:off x="6562415" y="2536830"/>
            <a:ext cx="2092857" cy="934506"/>
            <a:chOff x="6562415" y="2438400"/>
            <a:chExt cx="2092857" cy="934506"/>
          </a:xfrm>
        </p:grpSpPr>
        <p:sp>
          <p:nvSpPr>
            <p:cNvPr id="562" name="Freeform 577"/>
            <p:cNvSpPr>
              <a:spLocks/>
            </p:cNvSpPr>
            <p:nvPr/>
          </p:nvSpPr>
          <p:spPr bwMode="auto">
            <a:xfrm>
              <a:off x="6562415" y="2438400"/>
              <a:ext cx="2092857" cy="882850"/>
            </a:xfrm>
            <a:custGeom>
              <a:avLst/>
              <a:gdLst>
                <a:gd name="T0" fmla="*/ 981 w 1337"/>
                <a:gd name="T1" fmla="*/ 564 h 564"/>
                <a:gd name="T2" fmla="*/ 856 w 1337"/>
                <a:gd name="T3" fmla="*/ 548 h 564"/>
                <a:gd name="T4" fmla="*/ 749 w 1337"/>
                <a:gd name="T5" fmla="*/ 538 h 564"/>
                <a:gd name="T6" fmla="*/ 707 w 1337"/>
                <a:gd name="T7" fmla="*/ 532 h 564"/>
                <a:gd name="T8" fmla="*/ 703 w 1337"/>
                <a:gd name="T9" fmla="*/ 524 h 564"/>
                <a:gd name="T10" fmla="*/ 672 w 1337"/>
                <a:gd name="T11" fmla="*/ 530 h 564"/>
                <a:gd name="T12" fmla="*/ 658 w 1337"/>
                <a:gd name="T13" fmla="*/ 520 h 564"/>
                <a:gd name="T14" fmla="*/ 610 w 1337"/>
                <a:gd name="T15" fmla="*/ 520 h 564"/>
                <a:gd name="T16" fmla="*/ 594 w 1337"/>
                <a:gd name="T17" fmla="*/ 490 h 564"/>
                <a:gd name="T18" fmla="*/ 586 w 1337"/>
                <a:gd name="T19" fmla="*/ 484 h 564"/>
                <a:gd name="T20" fmla="*/ 580 w 1337"/>
                <a:gd name="T21" fmla="*/ 478 h 564"/>
                <a:gd name="T22" fmla="*/ 576 w 1337"/>
                <a:gd name="T23" fmla="*/ 472 h 564"/>
                <a:gd name="T24" fmla="*/ 491 w 1337"/>
                <a:gd name="T25" fmla="*/ 456 h 564"/>
                <a:gd name="T26" fmla="*/ 465 w 1337"/>
                <a:gd name="T27" fmla="*/ 456 h 564"/>
                <a:gd name="T28" fmla="*/ 379 w 1337"/>
                <a:gd name="T29" fmla="*/ 452 h 564"/>
                <a:gd name="T30" fmla="*/ 344 w 1337"/>
                <a:gd name="T31" fmla="*/ 437 h 564"/>
                <a:gd name="T32" fmla="*/ 274 w 1337"/>
                <a:gd name="T33" fmla="*/ 423 h 564"/>
                <a:gd name="T34" fmla="*/ 268 w 1337"/>
                <a:gd name="T35" fmla="*/ 409 h 564"/>
                <a:gd name="T36" fmla="*/ 240 w 1337"/>
                <a:gd name="T37" fmla="*/ 393 h 564"/>
                <a:gd name="T38" fmla="*/ 226 w 1337"/>
                <a:gd name="T39" fmla="*/ 381 h 564"/>
                <a:gd name="T40" fmla="*/ 211 w 1337"/>
                <a:gd name="T41" fmla="*/ 367 h 564"/>
                <a:gd name="T42" fmla="*/ 195 w 1337"/>
                <a:gd name="T43" fmla="*/ 349 h 564"/>
                <a:gd name="T44" fmla="*/ 187 w 1337"/>
                <a:gd name="T45" fmla="*/ 333 h 564"/>
                <a:gd name="T46" fmla="*/ 177 w 1337"/>
                <a:gd name="T47" fmla="*/ 308 h 564"/>
                <a:gd name="T48" fmla="*/ 167 w 1337"/>
                <a:gd name="T49" fmla="*/ 272 h 564"/>
                <a:gd name="T50" fmla="*/ 157 w 1337"/>
                <a:gd name="T51" fmla="*/ 260 h 564"/>
                <a:gd name="T52" fmla="*/ 153 w 1337"/>
                <a:gd name="T53" fmla="*/ 238 h 564"/>
                <a:gd name="T54" fmla="*/ 143 w 1337"/>
                <a:gd name="T55" fmla="*/ 222 h 564"/>
                <a:gd name="T56" fmla="*/ 135 w 1337"/>
                <a:gd name="T57" fmla="*/ 202 h 564"/>
                <a:gd name="T58" fmla="*/ 125 w 1337"/>
                <a:gd name="T59" fmla="*/ 192 h 564"/>
                <a:gd name="T60" fmla="*/ 115 w 1337"/>
                <a:gd name="T61" fmla="*/ 165 h 564"/>
                <a:gd name="T62" fmla="*/ 107 w 1337"/>
                <a:gd name="T63" fmla="*/ 149 h 564"/>
                <a:gd name="T64" fmla="*/ 99 w 1337"/>
                <a:gd name="T65" fmla="*/ 131 h 564"/>
                <a:gd name="T66" fmla="*/ 93 w 1337"/>
                <a:gd name="T67" fmla="*/ 93 h 564"/>
                <a:gd name="T68" fmla="*/ 79 w 1337"/>
                <a:gd name="T69" fmla="*/ 75 h 564"/>
                <a:gd name="T70" fmla="*/ 68 w 1337"/>
                <a:gd name="T71" fmla="*/ 58 h 564"/>
                <a:gd name="T72" fmla="*/ 58 w 1337"/>
                <a:gd name="T73" fmla="*/ 34 h 564"/>
                <a:gd name="T74" fmla="*/ 32 w 1337"/>
                <a:gd name="T75" fmla="*/ 20 h 564"/>
                <a:gd name="T76" fmla="*/ 0 w 1337"/>
                <a:gd name="T77"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7" h="564">
                  <a:moveTo>
                    <a:pt x="1337" y="564"/>
                  </a:moveTo>
                  <a:lnTo>
                    <a:pt x="981" y="564"/>
                  </a:lnTo>
                  <a:lnTo>
                    <a:pt x="981" y="548"/>
                  </a:lnTo>
                  <a:lnTo>
                    <a:pt x="856" y="548"/>
                  </a:lnTo>
                  <a:lnTo>
                    <a:pt x="856" y="538"/>
                  </a:lnTo>
                  <a:lnTo>
                    <a:pt x="749" y="538"/>
                  </a:lnTo>
                  <a:lnTo>
                    <a:pt x="749" y="532"/>
                  </a:lnTo>
                  <a:lnTo>
                    <a:pt x="707" y="532"/>
                  </a:lnTo>
                  <a:lnTo>
                    <a:pt x="707" y="524"/>
                  </a:lnTo>
                  <a:lnTo>
                    <a:pt x="703" y="524"/>
                  </a:lnTo>
                  <a:lnTo>
                    <a:pt x="703" y="530"/>
                  </a:lnTo>
                  <a:lnTo>
                    <a:pt x="672" y="530"/>
                  </a:lnTo>
                  <a:lnTo>
                    <a:pt x="672" y="520"/>
                  </a:lnTo>
                  <a:lnTo>
                    <a:pt x="658" y="520"/>
                  </a:lnTo>
                  <a:lnTo>
                    <a:pt x="658" y="520"/>
                  </a:lnTo>
                  <a:lnTo>
                    <a:pt x="610" y="520"/>
                  </a:lnTo>
                  <a:lnTo>
                    <a:pt x="610" y="490"/>
                  </a:lnTo>
                  <a:lnTo>
                    <a:pt x="594" y="490"/>
                  </a:lnTo>
                  <a:lnTo>
                    <a:pt x="594" y="484"/>
                  </a:lnTo>
                  <a:lnTo>
                    <a:pt x="586" y="484"/>
                  </a:lnTo>
                  <a:lnTo>
                    <a:pt x="586" y="478"/>
                  </a:lnTo>
                  <a:lnTo>
                    <a:pt x="580" y="478"/>
                  </a:lnTo>
                  <a:lnTo>
                    <a:pt x="580" y="472"/>
                  </a:lnTo>
                  <a:lnTo>
                    <a:pt x="576" y="472"/>
                  </a:lnTo>
                  <a:lnTo>
                    <a:pt x="576" y="456"/>
                  </a:lnTo>
                  <a:lnTo>
                    <a:pt x="491" y="456"/>
                  </a:lnTo>
                  <a:lnTo>
                    <a:pt x="491" y="456"/>
                  </a:lnTo>
                  <a:lnTo>
                    <a:pt x="465" y="456"/>
                  </a:lnTo>
                  <a:lnTo>
                    <a:pt x="465" y="452"/>
                  </a:lnTo>
                  <a:lnTo>
                    <a:pt x="379" y="452"/>
                  </a:lnTo>
                  <a:lnTo>
                    <a:pt x="379" y="437"/>
                  </a:lnTo>
                  <a:lnTo>
                    <a:pt x="344" y="437"/>
                  </a:lnTo>
                  <a:lnTo>
                    <a:pt x="344" y="423"/>
                  </a:lnTo>
                  <a:lnTo>
                    <a:pt x="274" y="423"/>
                  </a:lnTo>
                  <a:lnTo>
                    <a:pt x="274" y="409"/>
                  </a:lnTo>
                  <a:lnTo>
                    <a:pt x="268" y="409"/>
                  </a:lnTo>
                  <a:lnTo>
                    <a:pt x="268" y="393"/>
                  </a:lnTo>
                  <a:lnTo>
                    <a:pt x="240" y="393"/>
                  </a:lnTo>
                  <a:lnTo>
                    <a:pt x="240" y="381"/>
                  </a:lnTo>
                  <a:lnTo>
                    <a:pt x="226" y="381"/>
                  </a:lnTo>
                  <a:lnTo>
                    <a:pt x="226" y="367"/>
                  </a:lnTo>
                  <a:lnTo>
                    <a:pt x="211" y="367"/>
                  </a:lnTo>
                  <a:lnTo>
                    <a:pt x="211" y="349"/>
                  </a:lnTo>
                  <a:lnTo>
                    <a:pt x="195" y="349"/>
                  </a:lnTo>
                  <a:lnTo>
                    <a:pt x="195" y="333"/>
                  </a:lnTo>
                  <a:lnTo>
                    <a:pt x="187" y="333"/>
                  </a:lnTo>
                  <a:lnTo>
                    <a:pt x="187" y="308"/>
                  </a:lnTo>
                  <a:lnTo>
                    <a:pt x="177" y="308"/>
                  </a:lnTo>
                  <a:lnTo>
                    <a:pt x="177" y="272"/>
                  </a:lnTo>
                  <a:lnTo>
                    <a:pt x="167" y="272"/>
                  </a:lnTo>
                  <a:lnTo>
                    <a:pt x="167" y="260"/>
                  </a:lnTo>
                  <a:lnTo>
                    <a:pt x="157" y="260"/>
                  </a:lnTo>
                  <a:lnTo>
                    <a:pt x="157" y="238"/>
                  </a:lnTo>
                  <a:lnTo>
                    <a:pt x="153" y="238"/>
                  </a:lnTo>
                  <a:lnTo>
                    <a:pt x="153" y="222"/>
                  </a:lnTo>
                  <a:lnTo>
                    <a:pt x="143" y="222"/>
                  </a:lnTo>
                  <a:lnTo>
                    <a:pt x="143" y="202"/>
                  </a:lnTo>
                  <a:lnTo>
                    <a:pt x="135" y="202"/>
                  </a:lnTo>
                  <a:lnTo>
                    <a:pt x="135" y="192"/>
                  </a:lnTo>
                  <a:lnTo>
                    <a:pt x="125" y="192"/>
                  </a:lnTo>
                  <a:lnTo>
                    <a:pt x="125" y="165"/>
                  </a:lnTo>
                  <a:lnTo>
                    <a:pt x="115" y="165"/>
                  </a:lnTo>
                  <a:lnTo>
                    <a:pt x="115" y="149"/>
                  </a:lnTo>
                  <a:lnTo>
                    <a:pt x="107" y="149"/>
                  </a:lnTo>
                  <a:lnTo>
                    <a:pt x="107" y="131"/>
                  </a:lnTo>
                  <a:lnTo>
                    <a:pt x="99" y="131"/>
                  </a:lnTo>
                  <a:lnTo>
                    <a:pt x="99" y="93"/>
                  </a:lnTo>
                  <a:lnTo>
                    <a:pt x="93" y="93"/>
                  </a:lnTo>
                  <a:lnTo>
                    <a:pt x="93" y="75"/>
                  </a:lnTo>
                  <a:lnTo>
                    <a:pt x="79" y="75"/>
                  </a:lnTo>
                  <a:lnTo>
                    <a:pt x="79" y="58"/>
                  </a:lnTo>
                  <a:lnTo>
                    <a:pt x="68" y="58"/>
                  </a:lnTo>
                  <a:lnTo>
                    <a:pt x="68" y="34"/>
                  </a:lnTo>
                  <a:lnTo>
                    <a:pt x="58" y="34"/>
                  </a:lnTo>
                  <a:lnTo>
                    <a:pt x="58" y="20"/>
                  </a:lnTo>
                  <a:lnTo>
                    <a:pt x="32" y="20"/>
                  </a:lnTo>
                  <a:lnTo>
                    <a:pt x="32" y="0"/>
                  </a:lnTo>
                  <a:lnTo>
                    <a:pt x="0" y="0"/>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3" name="Line 578"/>
            <p:cNvSpPr>
              <a:spLocks noChangeShapeType="1"/>
            </p:cNvSpPr>
            <p:nvPr/>
          </p:nvSpPr>
          <p:spPr bwMode="auto">
            <a:xfrm>
              <a:off x="6953749" y="3050447"/>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4" name="Line 579"/>
            <p:cNvSpPr>
              <a:spLocks noChangeShapeType="1"/>
            </p:cNvSpPr>
            <p:nvPr/>
          </p:nvSpPr>
          <p:spPr bwMode="auto">
            <a:xfrm>
              <a:off x="6994448" y="3097407"/>
              <a:ext cx="0" cy="547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5" name="Line 580"/>
            <p:cNvSpPr>
              <a:spLocks noChangeShapeType="1"/>
            </p:cNvSpPr>
            <p:nvPr/>
          </p:nvSpPr>
          <p:spPr bwMode="auto">
            <a:xfrm>
              <a:off x="7321604" y="3152194"/>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6" name="Line 581"/>
            <p:cNvSpPr>
              <a:spLocks noChangeShapeType="1"/>
            </p:cNvSpPr>
            <p:nvPr/>
          </p:nvSpPr>
          <p:spPr bwMode="auto">
            <a:xfrm>
              <a:off x="7337257" y="3158455"/>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7" name="Line 582"/>
            <p:cNvSpPr>
              <a:spLocks noChangeShapeType="1"/>
            </p:cNvSpPr>
            <p:nvPr/>
          </p:nvSpPr>
          <p:spPr bwMode="auto">
            <a:xfrm>
              <a:off x="7551708" y="3249245"/>
              <a:ext cx="0" cy="5322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8" name="Line 583"/>
            <p:cNvSpPr>
              <a:spLocks noChangeShapeType="1"/>
            </p:cNvSpPr>
            <p:nvPr/>
          </p:nvSpPr>
          <p:spPr bwMode="auto">
            <a:xfrm>
              <a:off x="7479703" y="3180370"/>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9" name="Line 584"/>
            <p:cNvSpPr>
              <a:spLocks noChangeShapeType="1"/>
            </p:cNvSpPr>
            <p:nvPr/>
          </p:nvSpPr>
          <p:spPr bwMode="auto">
            <a:xfrm>
              <a:off x="7819381" y="3280552"/>
              <a:ext cx="0" cy="50091"/>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0" name="Line 585"/>
            <p:cNvSpPr>
              <a:spLocks noChangeShapeType="1"/>
            </p:cNvSpPr>
            <p:nvPr/>
          </p:nvSpPr>
          <p:spPr bwMode="auto">
            <a:xfrm>
              <a:off x="818254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1" name="Line 586"/>
            <p:cNvSpPr>
              <a:spLocks noChangeShapeType="1"/>
            </p:cNvSpPr>
            <p:nvPr/>
          </p:nvSpPr>
          <p:spPr bwMode="auto">
            <a:xfrm>
              <a:off x="7933651" y="3296205"/>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2" name="Line 587"/>
            <p:cNvSpPr>
              <a:spLocks noChangeShapeType="1"/>
            </p:cNvSpPr>
            <p:nvPr/>
          </p:nvSpPr>
          <p:spPr bwMode="auto">
            <a:xfrm>
              <a:off x="8135579"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3" name="Line 588"/>
            <p:cNvSpPr>
              <a:spLocks noChangeShapeType="1"/>
            </p:cNvSpPr>
            <p:nvPr/>
          </p:nvSpPr>
          <p:spPr bwMode="auto">
            <a:xfrm>
              <a:off x="843769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4" name="Line 589"/>
            <p:cNvSpPr>
              <a:spLocks noChangeShapeType="1"/>
            </p:cNvSpPr>
            <p:nvPr/>
          </p:nvSpPr>
          <p:spPr bwMode="auto">
            <a:xfrm>
              <a:off x="8544133"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5" name="Line 590"/>
            <p:cNvSpPr>
              <a:spLocks noChangeShapeType="1"/>
            </p:cNvSpPr>
            <p:nvPr/>
          </p:nvSpPr>
          <p:spPr bwMode="auto">
            <a:xfrm>
              <a:off x="8577005"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6" name="Line 591"/>
            <p:cNvSpPr>
              <a:spLocks noChangeShapeType="1"/>
            </p:cNvSpPr>
            <p:nvPr/>
          </p:nvSpPr>
          <p:spPr bwMode="auto">
            <a:xfrm>
              <a:off x="860205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7" name="Line 592"/>
            <p:cNvSpPr>
              <a:spLocks noChangeShapeType="1"/>
            </p:cNvSpPr>
            <p:nvPr/>
          </p:nvSpPr>
          <p:spPr bwMode="auto">
            <a:xfrm>
              <a:off x="8617704"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8" name="Line 593"/>
            <p:cNvSpPr>
              <a:spLocks noChangeShapeType="1"/>
            </p:cNvSpPr>
            <p:nvPr/>
          </p:nvSpPr>
          <p:spPr bwMode="auto">
            <a:xfrm>
              <a:off x="8636488"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9" name="Line 594"/>
            <p:cNvSpPr>
              <a:spLocks noChangeShapeType="1"/>
            </p:cNvSpPr>
            <p:nvPr/>
          </p:nvSpPr>
          <p:spPr bwMode="auto">
            <a:xfrm>
              <a:off x="8649010" y="3321250"/>
              <a:ext cx="0" cy="51656"/>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0" name="Line 595"/>
            <p:cNvSpPr>
              <a:spLocks noChangeShapeType="1"/>
            </p:cNvSpPr>
            <p:nvPr/>
          </p:nvSpPr>
          <p:spPr bwMode="auto">
            <a:xfrm>
              <a:off x="8101142" y="3314989"/>
              <a:ext cx="0" cy="54787"/>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581" name="Group 580"/>
          <p:cNvGrpSpPr/>
          <p:nvPr/>
        </p:nvGrpSpPr>
        <p:grpSpPr>
          <a:xfrm>
            <a:off x="6540500" y="2543091"/>
            <a:ext cx="2130425" cy="896939"/>
            <a:chOff x="6540500" y="2444661"/>
            <a:chExt cx="2130425" cy="896939"/>
          </a:xfrm>
        </p:grpSpPr>
        <p:sp>
          <p:nvSpPr>
            <p:cNvPr id="582" name="Freeform 596"/>
            <p:cNvSpPr>
              <a:spLocks/>
            </p:cNvSpPr>
            <p:nvPr/>
          </p:nvSpPr>
          <p:spPr bwMode="auto">
            <a:xfrm>
              <a:off x="6540500" y="2444661"/>
              <a:ext cx="2130425" cy="845282"/>
            </a:xfrm>
            <a:custGeom>
              <a:avLst/>
              <a:gdLst>
                <a:gd name="T0" fmla="*/ 1361 w 1361"/>
                <a:gd name="T1" fmla="*/ 540 h 540"/>
                <a:gd name="T2" fmla="*/ 1353 w 1361"/>
                <a:gd name="T3" fmla="*/ 540 h 540"/>
                <a:gd name="T4" fmla="*/ 1353 w 1361"/>
                <a:gd name="T5" fmla="*/ 502 h 540"/>
                <a:gd name="T6" fmla="*/ 1075 w 1361"/>
                <a:gd name="T7" fmla="*/ 502 h 540"/>
                <a:gd name="T8" fmla="*/ 1075 w 1361"/>
                <a:gd name="T9" fmla="*/ 486 h 540"/>
                <a:gd name="T10" fmla="*/ 610 w 1361"/>
                <a:gd name="T11" fmla="*/ 486 h 540"/>
                <a:gd name="T12" fmla="*/ 610 w 1361"/>
                <a:gd name="T13" fmla="*/ 442 h 540"/>
                <a:gd name="T14" fmla="*/ 467 w 1361"/>
                <a:gd name="T15" fmla="*/ 442 h 540"/>
                <a:gd name="T16" fmla="*/ 467 w 1361"/>
                <a:gd name="T17" fmla="*/ 419 h 540"/>
                <a:gd name="T18" fmla="*/ 401 w 1361"/>
                <a:gd name="T19" fmla="*/ 419 h 540"/>
                <a:gd name="T20" fmla="*/ 401 w 1361"/>
                <a:gd name="T21" fmla="*/ 397 h 540"/>
                <a:gd name="T22" fmla="*/ 310 w 1361"/>
                <a:gd name="T23" fmla="*/ 397 h 540"/>
                <a:gd name="T24" fmla="*/ 310 w 1361"/>
                <a:gd name="T25" fmla="*/ 379 h 540"/>
                <a:gd name="T26" fmla="*/ 308 w 1361"/>
                <a:gd name="T27" fmla="*/ 379 h 540"/>
                <a:gd name="T28" fmla="*/ 308 w 1361"/>
                <a:gd name="T29" fmla="*/ 361 h 540"/>
                <a:gd name="T30" fmla="*/ 268 w 1361"/>
                <a:gd name="T31" fmla="*/ 361 h 540"/>
                <a:gd name="T32" fmla="*/ 268 w 1361"/>
                <a:gd name="T33" fmla="*/ 341 h 540"/>
                <a:gd name="T34" fmla="*/ 260 w 1361"/>
                <a:gd name="T35" fmla="*/ 341 h 540"/>
                <a:gd name="T36" fmla="*/ 260 w 1361"/>
                <a:gd name="T37" fmla="*/ 323 h 540"/>
                <a:gd name="T38" fmla="*/ 256 w 1361"/>
                <a:gd name="T39" fmla="*/ 323 h 540"/>
                <a:gd name="T40" fmla="*/ 256 w 1361"/>
                <a:gd name="T41" fmla="*/ 300 h 540"/>
                <a:gd name="T42" fmla="*/ 231 w 1361"/>
                <a:gd name="T43" fmla="*/ 300 h 540"/>
                <a:gd name="T44" fmla="*/ 231 w 1361"/>
                <a:gd name="T45" fmla="*/ 278 h 540"/>
                <a:gd name="T46" fmla="*/ 223 w 1361"/>
                <a:gd name="T47" fmla="*/ 278 h 540"/>
                <a:gd name="T48" fmla="*/ 223 w 1361"/>
                <a:gd name="T49" fmla="*/ 258 h 540"/>
                <a:gd name="T50" fmla="*/ 219 w 1361"/>
                <a:gd name="T51" fmla="*/ 258 h 540"/>
                <a:gd name="T52" fmla="*/ 219 w 1361"/>
                <a:gd name="T53" fmla="*/ 238 h 540"/>
                <a:gd name="T54" fmla="*/ 213 w 1361"/>
                <a:gd name="T55" fmla="*/ 238 h 540"/>
                <a:gd name="T56" fmla="*/ 213 w 1361"/>
                <a:gd name="T57" fmla="*/ 200 h 540"/>
                <a:gd name="T58" fmla="*/ 185 w 1361"/>
                <a:gd name="T59" fmla="*/ 200 h 540"/>
                <a:gd name="T60" fmla="*/ 185 w 1361"/>
                <a:gd name="T61" fmla="*/ 177 h 540"/>
                <a:gd name="T62" fmla="*/ 173 w 1361"/>
                <a:gd name="T63" fmla="*/ 177 h 540"/>
                <a:gd name="T64" fmla="*/ 173 w 1361"/>
                <a:gd name="T65" fmla="*/ 159 h 540"/>
                <a:gd name="T66" fmla="*/ 155 w 1361"/>
                <a:gd name="T67" fmla="*/ 159 h 540"/>
                <a:gd name="T68" fmla="*/ 155 w 1361"/>
                <a:gd name="T69" fmla="*/ 139 h 540"/>
                <a:gd name="T70" fmla="*/ 147 w 1361"/>
                <a:gd name="T71" fmla="*/ 139 h 540"/>
                <a:gd name="T72" fmla="*/ 147 w 1361"/>
                <a:gd name="T73" fmla="*/ 131 h 540"/>
                <a:gd name="T74" fmla="*/ 141 w 1361"/>
                <a:gd name="T75" fmla="*/ 131 h 540"/>
                <a:gd name="T76" fmla="*/ 141 w 1361"/>
                <a:gd name="T77" fmla="*/ 101 h 540"/>
                <a:gd name="T78" fmla="*/ 135 w 1361"/>
                <a:gd name="T79" fmla="*/ 101 h 540"/>
                <a:gd name="T80" fmla="*/ 135 w 1361"/>
                <a:gd name="T81" fmla="*/ 81 h 540"/>
                <a:gd name="T82" fmla="*/ 115 w 1361"/>
                <a:gd name="T83" fmla="*/ 81 h 540"/>
                <a:gd name="T84" fmla="*/ 115 w 1361"/>
                <a:gd name="T85" fmla="*/ 59 h 540"/>
                <a:gd name="T86" fmla="*/ 101 w 1361"/>
                <a:gd name="T87" fmla="*/ 59 h 540"/>
                <a:gd name="T88" fmla="*/ 101 w 1361"/>
                <a:gd name="T89" fmla="*/ 46 h 540"/>
                <a:gd name="T90" fmla="*/ 93 w 1361"/>
                <a:gd name="T91" fmla="*/ 46 h 540"/>
                <a:gd name="T92" fmla="*/ 93 w 1361"/>
                <a:gd name="T93" fmla="*/ 40 h 540"/>
                <a:gd name="T94" fmla="*/ 86 w 1361"/>
                <a:gd name="T95" fmla="*/ 40 h 540"/>
                <a:gd name="T96" fmla="*/ 86 w 1361"/>
                <a:gd name="T97" fmla="*/ 20 h 540"/>
                <a:gd name="T98" fmla="*/ 50 w 1361"/>
                <a:gd name="T99" fmla="*/ 20 h 540"/>
                <a:gd name="T100" fmla="*/ 50 w 1361"/>
                <a:gd name="T101" fmla="*/ 0 h 540"/>
                <a:gd name="T102" fmla="*/ 0 w 1361"/>
                <a:gd name="T10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1" h="540">
                  <a:moveTo>
                    <a:pt x="1361" y="540"/>
                  </a:moveTo>
                  <a:lnTo>
                    <a:pt x="1353" y="540"/>
                  </a:lnTo>
                  <a:lnTo>
                    <a:pt x="1353" y="502"/>
                  </a:lnTo>
                  <a:lnTo>
                    <a:pt x="1075" y="502"/>
                  </a:lnTo>
                  <a:lnTo>
                    <a:pt x="1075" y="486"/>
                  </a:lnTo>
                  <a:lnTo>
                    <a:pt x="610" y="486"/>
                  </a:lnTo>
                  <a:lnTo>
                    <a:pt x="610" y="442"/>
                  </a:lnTo>
                  <a:lnTo>
                    <a:pt x="467" y="442"/>
                  </a:lnTo>
                  <a:lnTo>
                    <a:pt x="467" y="419"/>
                  </a:lnTo>
                  <a:lnTo>
                    <a:pt x="401" y="419"/>
                  </a:lnTo>
                  <a:lnTo>
                    <a:pt x="401" y="397"/>
                  </a:lnTo>
                  <a:lnTo>
                    <a:pt x="310" y="397"/>
                  </a:lnTo>
                  <a:lnTo>
                    <a:pt x="310" y="379"/>
                  </a:lnTo>
                  <a:lnTo>
                    <a:pt x="308" y="379"/>
                  </a:lnTo>
                  <a:lnTo>
                    <a:pt x="308" y="361"/>
                  </a:lnTo>
                  <a:lnTo>
                    <a:pt x="268" y="361"/>
                  </a:lnTo>
                  <a:lnTo>
                    <a:pt x="268" y="341"/>
                  </a:lnTo>
                  <a:lnTo>
                    <a:pt x="260" y="341"/>
                  </a:lnTo>
                  <a:lnTo>
                    <a:pt x="260" y="323"/>
                  </a:lnTo>
                  <a:lnTo>
                    <a:pt x="256" y="323"/>
                  </a:lnTo>
                  <a:lnTo>
                    <a:pt x="256" y="300"/>
                  </a:lnTo>
                  <a:lnTo>
                    <a:pt x="231" y="300"/>
                  </a:lnTo>
                  <a:lnTo>
                    <a:pt x="231" y="278"/>
                  </a:lnTo>
                  <a:lnTo>
                    <a:pt x="223" y="278"/>
                  </a:lnTo>
                  <a:lnTo>
                    <a:pt x="223" y="258"/>
                  </a:lnTo>
                  <a:lnTo>
                    <a:pt x="219" y="258"/>
                  </a:lnTo>
                  <a:lnTo>
                    <a:pt x="219" y="238"/>
                  </a:lnTo>
                  <a:lnTo>
                    <a:pt x="213" y="238"/>
                  </a:lnTo>
                  <a:lnTo>
                    <a:pt x="213" y="200"/>
                  </a:lnTo>
                  <a:lnTo>
                    <a:pt x="185" y="200"/>
                  </a:lnTo>
                  <a:lnTo>
                    <a:pt x="185" y="177"/>
                  </a:lnTo>
                  <a:lnTo>
                    <a:pt x="173" y="177"/>
                  </a:lnTo>
                  <a:lnTo>
                    <a:pt x="173" y="159"/>
                  </a:lnTo>
                  <a:lnTo>
                    <a:pt x="155" y="159"/>
                  </a:lnTo>
                  <a:lnTo>
                    <a:pt x="155" y="139"/>
                  </a:lnTo>
                  <a:lnTo>
                    <a:pt x="147" y="139"/>
                  </a:lnTo>
                  <a:lnTo>
                    <a:pt x="147" y="131"/>
                  </a:lnTo>
                  <a:lnTo>
                    <a:pt x="141" y="131"/>
                  </a:lnTo>
                  <a:lnTo>
                    <a:pt x="141" y="101"/>
                  </a:lnTo>
                  <a:lnTo>
                    <a:pt x="135" y="101"/>
                  </a:lnTo>
                  <a:lnTo>
                    <a:pt x="135" y="81"/>
                  </a:lnTo>
                  <a:lnTo>
                    <a:pt x="115" y="81"/>
                  </a:lnTo>
                  <a:lnTo>
                    <a:pt x="115" y="59"/>
                  </a:lnTo>
                  <a:lnTo>
                    <a:pt x="101" y="59"/>
                  </a:lnTo>
                  <a:lnTo>
                    <a:pt x="101" y="46"/>
                  </a:lnTo>
                  <a:lnTo>
                    <a:pt x="93" y="46"/>
                  </a:lnTo>
                  <a:lnTo>
                    <a:pt x="93" y="40"/>
                  </a:lnTo>
                  <a:lnTo>
                    <a:pt x="86" y="40"/>
                  </a:lnTo>
                  <a:lnTo>
                    <a:pt x="86" y="20"/>
                  </a:lnTo>
                  <a:lnTo>
                    <a:pt x="50" y="20"/>
                  </a:lnTo>
                  <a:lnTo>
                    <a:pt x="5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3" name="Line 597"/>
            <p:cNvSpPr>
              <a:spLocks noChangeShapeType="1"/>
            </p:cNvSpPr>
            <p:nvPr/>
          </p:nvSpPr>
          <p:spPr bwMode="auto">
            <a:xfrm>
              <a:off x="8670925" y="3289944"/>
              <a:ext cx="0" cy="5165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4" name="Line 598"/>
            <p:cNvSpPr>
              <a:spLocks noChangeShapeType="1"/>
            </p:cNvSpPr>
            <p:nvPr/>
          </p:nvSpPr>
          <p:spPr bwMode="auto">
            <a:xfrm>
              <a:off x="8636488"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5" name="Line 599"/>
            <p:cNvSpPr>
              <a:spLocks noChangeShapeType="1"/>
            </p:cNvSpPr>
            <p:nvPr/>
          </p:nvSpPr>
          <p:spPr bwMode="auto">
            <a:xfrm>
              <a:off x="8595789"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6" name="Line 600"/>
            <p:cNvSpPr>
              <a:spLocks noChangeShapeType="1"/>
            </p:cNvSpPr>
            <p:nvPr/>
          </p:nvSpPr>
          <p:spPr bwMode="auto">
            <a:xfrm>
              <a:off x="8570743"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7" name="Line 601"/>
            <p:cNvSpPr>
              <a:spLocks noChangeShapeType="1"/>
            </p:cNvSpPr>
            <p:nvPr/>
          </p:nvSpPr>
          <p:spPr bwMode="auto">
            <a:xfrm>
              <a:off x="8620834"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8" name="Line 602"/>
            <p:cNvSpPr>
              <a:spLocks noChangeShapeType="1"/>
            </p:cNvSpPr>
            <p:nvPr/>
          </p:nvSpPr>
          <p:spPr bwMode="auto">
            <a:xfrm>
              <a:off x="8512826"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9" name="Line 603"/>
            <p:cNvSpPr>
              <a:spLocks noChangeShapeType="1"/>
            </p:cNvSpPr>
            <p:nvPr/>
          </p:nvSpPr>
          <p:spPr bwMode="auto">
            <a:xfrm>
              <a:off x="8481519"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0" name="Line 604"/>
            <p:cNvSpPr>
              <a:spLocks noChangeShapeType="1"/>
            </p:cNvSpPr>
            <p:nvPr/>
          </p:nvSpPr>
          <p:spPr bwMode="auto">
            <a:xfrm>
              <a:off x="8447082"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1" name="Line 605"/>
            <p:cNvSpPr>
              <a:spLocks noChangeShapeType="1"/>
            </p:cNvSpPr>
            <p:nvPr/>
          </p:nvSpPr>
          <p:spPr bwMode="auto">
            <a:xfrm>
              <a:off x="8431428" y="3233591"/>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2" name="Line 606"/>
            <p:cNvSpPr>
              <a:spLocks noChangeShapeType="1"/>
            </p:cNvSpPr>
            <p:nvPr/>
          </p:nvSpPr>
          <p:spPr bwMode="auto">
            <a:xfrm>
              <a:off x="8179409"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3" name="Line 607"/>
            <p:cNvSpPr>
              <a:spLocks noChangeShapeType="1"/>
            </p:cNvSpPr>
            <p:nvPr/>
          </p:nvSpPr>
          <p:spPr bwMode="auto">
            <a:xfrm>
              <a:off x="8049486"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4" name="Line 608"/>
            <p:cNvSpPr>
              <a:spLocks noChangeShapeType="1"/>
            </p:cNvSpPr>
            <p:nvPr/>
          </p:nvSpPr>
          <p:spPr bwMode="auto">
            <a:xfrm>
              <a:off x="8030702"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5" name="Line 609"/>
            <p:cNvSpPr>
              <a:spLocks noChangeShapeType="1"/>
            </p:cNvSpPr>
            <p:nvPr/>
          </p:nvSpPr>
          <p:spPr bwMode="auto">
            <a:xfrm>
              <a:off x="7996264"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6" name="Line 610"/>
            <p:cNvSpPr>
              <a:spLocks noChangeShapeType="1"/>
            </p:cNvSpPr>
            <p:nvPr/>
          </p:nvSpPr>
          <p:spPr bwMode="auto">
            <a:xfrm>
              <a:off x="7896083"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7" name="Line 611"/>
            <p:cNvSpPr>
              <a:spLocks noChangeShapeType="1"/>
            </p:cNvSpPr>
            <p:nvPr/>
          </p:nvSpPr>
          <p:spPr bwMode="auto">
            <a:xfrm>
              <a:off x="7858515"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8" name="Line 612"/>
            <p:cNvSpPr>
              <a:spLocks noChangeShapeType="1"/>
            </p:cNvSpPr>
            <p:nvPr/>
          </p:nvSpPr>
          <p:spPr bwMode="auto">
            <a:xfrm>
              <a:off x="7592407" y="3208546"/>
              <a:ext cx="0" cy="5322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9" name="Line 613"/>
            <p:cNvSpPr>
              <a:spLocks noChangeShapeType="1"/>
            </p:cNvSpPr>
            <p:nvPr/>
          </p:nvSpPr>
          <p:spPr bwMode="auto">
            <a:xfrm>
              <a:off x="7199507" y="3103668"/>
              <a:ext cx="0" cy="5478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0" name="Line 614"/>
            <p:cNvSpPr>
              <a:spLocks noChangeShapeType="1"/>
            </p:cNvSpPr>
            <p:nvPr/>
          </p:nvSpPr>
          <p:spPr bwMode="auto">
            <a:xfrm>
              <a:off x="7318473" y="3139671"/>
              <a:ext cx="0" cy="5009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1" name="Line 615"/>
            <p:cNvSpPr>
              <a:spLocks noChangeShapeType="1"/>
            </p:cNvSpPr>
            <p:nvPr/>
          </p:nvSpPr>
          <p:spPr bwMode="auto">
            <a:xfrm>
              <a:off x="7337257" y="3139671"/>
              <a:ext cx="0" cy="50091"/>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2" name="Line 616"/>
            <p:cNvSpPr>
              <a:spLocks noChangeShapeType="1"/>
            </p:cNvSpPr>
            <p:nvPr/>
          </p:nvSpPr>
          <p:spPr bwMode="auto">
            <a:xfrm>
              <a:off x="8661533" y="3289944"/>
              <a:ext cx="0" cy="51656"/>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603" name="Group 602"/>
          <p:cNvGrpSpPr/>
          <p:nvPr/>
        </p:nvGrpSpPr>
        <p:grpSpPr>
          <a:xfrm>
            <a:off x="6565545" y="2539961"/>
            <a:ext cx="2105380" cy="729447"/>
            <a:chOff x="6565545" y="2441531"/>
            <a:chExt cx="2105380" cy="729447"/>
          </a:xfrm>
        </p:grpSpPr>
        <p:sp>
          <p:nvSpPr>
            <p:cNvPr id="604" name="Freeform 617"/>
            <p:cNvSpPr>
              <a:spLocks/>
            </p:cNvSpPr>
            <p:nvPr/>
          </p:nvSpPr>
          <p:spPr bwMode="auto">
            <a:xfrm>
              <a:off x="6565545" y="2441531"/>
              <a:ext cx="2105380" cy="674660"/>
            </a:xfrm>
            <a:custGeom>
              <a:avLst/>
              <a:gdLst>
                <a:gd name="T0" fmla="*/ 826 w 1345"/>
                <a:gd name="T1" fmla="*/ 431 h 431"/>
                <a:gd name="T2" fmla="*/ 602 w 1345"/>
                <a:gd name="T3" fmla="*/ 421 h 431"/>
                <a:gd name="T4" fmla="*/ 530 w 1345"/>
                <a:gd name="T5" fmla="*/ 417 h 431"/>
                <a:gd name="T6" fmla="*/ 511 w 1345"/>
                <a:gd name="T7" fmla="*/ 407 h 431"/>
                <a:gd name="T8" fmla="*/ 479 w 1345"/>
                <a:gd name="T9" fmla="*/ 397 h 431"/>
                <a:gd name="T10" fmla="*/ 465 w 1345"/>
                <a:gd name="T11" fmla="*/ 391 h 431"/>
                <a:gd name="T12" fmla="*/ 445 w 1345"/>
                <a:gd name="T13" fmla="*/ 381 h 431"/>
                <a:gd name="T14" fmla="*/ 387 w 1345"/>
                <a:gd name="T15" fmla="*/ 377 h 431"/>
                <a:gd name="T16" fmla="*/ 366 w 1345"/>
                <a:gd name="T17" fmla="*/ 367 h 431"/>
                <a:gd name="T18" fmla="*/ 348 w 1345"/>
                <a:gd name="T19" fmla="*/ 353 h 431"/>
                <a:gd name="T20" fmla="*/ 328 w 1345"/>
                <a:gd name="T21" fmla="*/ 347 h 431"/>
                <a:gd name="T22" fmla="*/ 322 w 1345"/>
                <a:gd name="T23" fmla="*/ 339 h 431"/>
                <a:gd name="T24" fmla="*/ 318 w 1345"/>
                <a:gd name="T25" fmla="*/ 335 h 431"/>
                <a:gd name="T26" fmla="*/ 312 w 1345"/>
                <a:gd name="T27" fmla="*/ 327 h 431"/>
                <a:gd name="T28" fmla="*/ 264 w 1345"/>
                <a:gd name="T29" fmla="*/ 312 h 431"/>
                <a:gd name="T30" fmla="*/ 246 w 1345"/>
                <a:gd name="T31" fmla="*/ 304 h 431"/>
                <a:gd name="T32" fmla="*/ 224 w 1345"/>
                <a:gd name="T33" fmla="*/ 298 h 431"/>
                <a:gd name="T34" fmla="*/ 211 w 1345"/>
                <a:gd name="T35" fmla="*/ 294 h 431"/>
                <a:gd name="T36" fmla="*/ 181 w 1345"/>
                <a:gd name="T37" fmla="*/ 282 h 431"/>
                <a:gd name="T38" fmla="*/ 161 w 1345"/>
                <a:gd name="T39" fmla="*/ 278 h 431"/>
                <a:gd name="T40" fmla="*/ 149 w 1345"/>
                <a:gd name="T41" fmla="*/ 250 h 431"/>
                <a:gd name="T42" fmla="*/ 145 w 1345"/>
                <a:gd name="T43" fmla="*/ 236 h 431"/>
                <a:gd name="T44" fmla="*/ 139 w 1345"/>
                <a:gd name="T45" fmla="*/ 222 h 431"/>
                <a:gd name="T46" fmla="*/ 129 w 1345"/>
                <a:gd name="T47" fmla="*/ 208 h 431"/>
                <a:gd name="T48" fmla="*/ 123 w 1345"/>
                <a:gd name="T49" fmla="*/ 190 h 431"/>
                <a:gd name="T50" fmla="*/ 113 w 1345"/>
                <a:gd name="T51" fmla="*/ 177 h 431"/>
                <a:gd name="T52" fmla="*/ 105 w 1345"/>
                <a:gd name="T53" fmla="*/ 155 h 431"/>
                <a:gd name="T54" fmla="*/ 101 w 1345"/>
                <a:gd name="T55" fmla="*/ 123 h 431"/>
                <a:gd name="T56" fmla="*/ 93 w 1345"/>
                <a:gd name="T57" fmla="*/ 107 h 431"/>
                <a:gd name="T58" fmla="*/ 75 w 1345"/>
                <a:gd name="T59" fmla="*/ 97 h 431"/>
                <a:gd name="T60" fmla="*/ 68 w 1345"/>
                <a:gd name="T61" fmla="*/ 87 h 431"/>
                <a:gd name="T62" fmla="*/ 62 w 1345"/>
                <a:gd name="T63" fmla="*/ 77 h 431"/>
                <a:gd name="T64" fmla="*/ 58 w 1345"/>
                <a:gd name="T65" fmla="*/ 67 h 431"/>
                <a:gd name="T66" fmla="*/ 56 w 1345"/>
                <a:gd name="T67" fmla="*/ 50 h 431"/>
                <a:gd name="T68" fmla="*/ 54 w 1345"/>
                <a:gd name="T69" fmla="*/ 32 h 431"/>
                <a:gd name="T70" fmla="*/ 38 w 1345"/>
                <a:gd name="T71" fmla="*/ 18 h 431"/>
                <a:gd name="T72" fmla="*/ 16 w 1345"/>
                <a:gd name="T73" fmla="*/ 12 h 431"/>
                <a:gd name="T74" fmla="*/ 0 w 1345"/>
                <a:gd name="T7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5" h="431">
                  <a:moveTo>
                    <a:pt x="1345" y="431"/>
                  </a:moveTo>
                  <a:lnTo>
                    <a:pt x="826" y="431"/>
                  </a:lnTo>
                  <a:lnTo>
                    <a:pt x="826" y="421"/>
                  </a:lnTo>
                  <a:lnTo>
                    <a:pt x="602" y="421"/>
                  </a:lnTo>
                  <a:lnTo>
                    <a:pt x="602" y="417"/>
                  </a:lnTo>
                  <a:lnTo>
                    <a:pt x="530" y="417"/>
                  </a:lnTo>
                  <a:lnTo>
                    <a:pt x="530" y="407"/>
                  </a:lnTo>
                  <a:lnTo>
                    <a:pt x="511" y="407"/>
                  </a:lnTo>
                  <a:lnTo>
                    <a:pt x="511" y="397"/>
                  </a:lnTo>
                  <a:lnTo>
                    <a:pt x="479" y="397"/>
                  </a:lnTo>
                  <a:lnTo>
                    <a:pt x="479" y="391"/>
                  </a:lnTo>
                  <a:lnTo>
                    <a:pt x="465" y="391"/>
                  </a:lnTo>
                  <a:lnTo>
                    <a:pt x="465" y="381"/>
                  </a:lnTo>
                  <a:lnTo>
                    <a:pt x="445" y="381"/>
                  </a:lnTo>
                  <a:lnTo>
                    <a:pt x="445" y="377"/>
                  </a:lnTo>
                  <a:lnTo>
                    <a:pt x="387" y="377"/>
                  </a:lnTo>
                  <a:lnTo>
                    <a:pt x="387" y="367"/>
                  </a:lnTo>
                  <a:lnTo>
                    <a:pt x="366" y="367"/>
                  </a:lnTo>
                  <a:lnTo>
                    <a:pt x="366" y="353"/>
                  </a:lnTo>
                  <a:lnTo>
                    <a:pt x="348" y="353"/>
                  </a:lnTo>
                  <a:lnTo>
                    <a:pt x="348" y="347"/>
                  </a:lnTo>
                  <a:lnTo>
                    <a:pt x="328" y="347"/>
                  </a:lnTo>
                  <a:lnTo>
                    <a:pt x="328" y="339"/>
                  </a:lnTo>
                  <a:lnTo>
                    <a:pt x="322" y="339"/>
                  </a:lnTo>
                  <a:lnTo>
                    <a:pt x="322" y="335"/>
                  </a:lnTo>
                  <a:lnTo>
                    <a:pt x="318" y="335"/>
                  </a:lnTo>
                  <a:lnTo>
                    <a:pt x="318" y="327"/>
                  </a:lnTo>
                  <a:lnTo>
                    <a:pt x="312" y="327"/>
                  </a:lnTo>
                  <a:lnTo>
                    <a:pt x="312" y="312"/>
                  </a:lnTo>
                  <a:lnTo>
                    <a:pt x="264" y="312"/>
                  </a:lnTo>
                  <a:lnTo>
                    <a:pt x="264" y="304"/>
                  </a:lnTo>
                  <a:lnTo>
                    <a:pt x="246" y="304"/>
                  </a:lnTo>
                  <a:lnTo>
                    <a:pt x="246" y="298"/>
                  </a:lnTo>
                  <a:lnTo>
                    <a:pt x="224" y="298"/>
                  </a:lnTo>
                  <a:lnTo>
                    <a:pt x="224" y="294"/>
                  </a:lnTo>
                  <a:lnTo>
                    <a:pt x="211" y="294"/>
                  </a:lnTo>
                  <a:lnTo>
                    <a:pt x="211" y="282"/>
                  </a:lnTo>
                  <a:lnTo>
                    <a:pt x="181" y="282"/>
                  </a:lnTo>
                  <a:lnTo>
                    <a:pt x="181" y="278"/>
                  </a:lnTo>
                  <a:lnTo>
                    <a:pt x="161" y="278"/>
                  </a:lnTo>
                  <a:lnTo>
                    <a:pt x="161" y="250"/>
                  </a:lnTo>
                  <a:lnTo>
                    <a:pt x="149" y="250"/>
                  </a:lnTo>
                  <a:lnTo>
                    <a:pt x="149" y="236"/>
                  </a:lnTo>
                  <a:lnTo>
                    <a:pt x="145" y="236"/>
                  </a:lnTo>
                  <a:lnTo>
                    <a:pt x="145" y="222"/>
                  </a:lnTo>
                  <a:lnTo>
                    <a:pt x="139" y="222"/>
                  </a:lnTo>
                  <a:lnTo>
                    <a:pt x="139" y="208"/>
                  </a:lnTo>
                  <a:lnTo>
                    <a:pt x="129" y="208"/>
                  </a:lnTo>
                  <a:lnTo>
                    <a:pt x="129" y="190"/>
                  </a:lnTo>
                  <a:lnTo>
                    <a:pt x="123" y="190"/>
                  </a:lnTo>
                  <a:lnTo>
                    <a:pt x="123" y="177"/>
                  </a:lnTo>
                  <a:lnTo>
                    <a:pt x="113" y="177"/>
                  </a:lnTo>
                  <a:lnTo>
                    <a:pt x="113" y="155"/>
                  </a:lnTo>
                  <a:lnTo>
                    <a:pt x="105" y="155"/>
                  </a:lnTo>
                  <a:lnTo>
                    <a:pt x="105" y="123"/>
                  </a:lnTo>
                  <a:lnTo>
                    <a:pt x="101" y="123"/>
                  </a:lnTo>
                  <a:lnTo>
                    <a:pt x="101" y="107"/>
                  </a:lnTo>
                  <a:lnTo>
                    <a:pt x="93" y="107"/>
                  </a:lnTo>
                  <a:lnTo>
                    <a:pt x="93" y="97"/>
                  </a:lnTo>
                  <a:lnTo>
                    <a:pt x="75" y="97"/>
                  </a:lnTo>
                  <a:lnTo>
                    <a:pt x="75" y="87"/>
                  </a:lnTo>
                  <a:lnTo>
                    <a:pt x="68" y="87"/>
                  </a:lnTo>
                  <a:lnTo>
                    <a:pt x="68" y="77"/>
                  </a:lnTo>
                  <a:lnTo>
                    <a:pt x="62" y="77"/>
                  </a:lnTo>
                  <a:lnTo>
                    <a:pt x="62" y="67"/>
                  </a:lnTo>
                  <a:lnTo>
                    <a:pt x="58" y="67"/>
                  </a:lnTo>
                  <a:lnTo>
                    <a:pt x="58" y="50"/>
                  </a:lnTo>
                  <a:lnTo>
                    <a:pt x="56" y="50"/>
                  </a:lnTo>
                  <a:lnTo>
                    <a:pt x="56" y="32"/>
                  </a:lnTo>
                  <a:lnTo>
                    <a:pt x="54" y="32"/>
                  </a:lnTo>
                  <a:lnTo>
                    <a:pt x="54" y="18"/>
                  </a:lnTo>
                  <a:lnTo>
                    <a:pt x="38" y="18"/>
                  </a:lnTo>
                  <a:lnTo>
                    <a:pt x="38" y="12"/>
                  </a:lnTo>
                  <a:lnTo>
                    <a:pt x="16" y="12"/>
                  </a:lnTo>
                  <a:lnTo>
                    <a:pt x="16"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5" name="Line 618"/>
            <p:cNvSpPr>
              <a:spLocks noChangeShapeType="1"/>
            </p:cNvSpPr>
            <p:nvPr/>
          </p:nvSpPr>
          <p:spPr bwMode="auto">
            <a:xfrm>
              <a:off x="6606244" y="2463445"/>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6" name="Line 619"/>
            <p:cNvSpPr>
              <a:spLocks noChangeShapeType="1"/>
            </p:cNvSpPr>
            <p:nvPr/>
          </p:nvSpPr>
          <p:spPr bwMode="auto">
            <a:xfrm>
              <a:off x="6686076" y="2596499"/>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7" name="Line 620"/>
            <p:cNvSpPr>
              <a:spLocks noChangeShapeType="1"/>
            </p:cNvSpPr>
            <p:nvPr/>
          </p:nvSpPr>
          <p:spPr bwMode="auto">
            <a:xfrm>
              <a:off x="6845741" y="2882956"/>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8" name="Line 621"/>
            <p:cNvSpPr>
              <a:spLocks noChangeShapeType="1"/>
            </p:cNvSpPr>
            <p:nvPr/>
          </p:nvSpPr>
          <p:spPr bwMode="auto">
            <a:xfrm>
              <a:off x="6985056" y="2929916"/>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9" name="Line 622"/>
            <p:cNvSpPr>
              <a:spLocks noChangeShapeType="1"/>
            </p:cNvSpPr>
            <p:nvPr/>
          </p:nvSpPr>
          <p:spPr bwMode="auto">
            <a:xfrm>
              <a:off x="7110283" y="2994095"/>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0" name="Line 623"/>
            <p:cNvSpPr>
              <a:spLocks noChangeShapeType="1"/>
            </p:cNvSpPr>
            <p:nvPr/>
          </p:nvSpPr>
          <p:spPr bwMode="auto">
            <a:xfrm>
              <a:off x="7233945" y="3031663"/>
              <a:ext cx="0" cy="5322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1" name="Line 624"/>
            <p:cNvSpPr>
              <a:spLocks noChangeShapeType="1"/>
            </p:cNvSpPr>
            <p:nvPr/>
          </p:nvSpPr>
          <p:spPr bwMode="auto">
            <a:xfrm>
              <a:off x="7287166" y="3041055"/>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2" name="Line 625"/>
            <p:cNvSpPr>
              <a:spLocks noChangeShapeType="1"/>
            </p:cNvSpPr>
            <p:nvPr/>
          </p:nvSpPr>
          <p:spPr bwMode="auto">
            <a:xfrm>
              <a:off x="7302820" y="3056708"/>
              <a:ext cx="0" cy="50091"/>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3" name="Line 626"/>
            <p:cNvSpPr>
              <a:spLocks noChangeShapeType="1"/>
            </p:cNvSpPr>
            <p:nvPr/>
          </p:nvSpPr>
          <p:spPr bwMode="auto">
            <a:xfrm>
              <a:off x="7448396" y="3094276"/>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4" name="Line 627"/>
            <p:cNvSpPr>
              <a:spLocks noChangeShapeType="1"/>
            </p:cNvSpPr>
            <p:nvPr/>
          </p:nvSpPr>
          <p:spPr bwMode="auto">
            <a:xfrm>
              <a:off x="7536055"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5" name="Line 628"/>
            <p:cNvSpPr>
              <a:spLocks noChangeShapeType="1"/>
            </p:cNvSpPr>
            <p:nvPr/>
          </p:nvSpPr>
          <p:spPr bwMode="auto">
            <a:xfrm>
              <a:off x="7604930"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6" name="Line 629"/>
            <p:cNvSpPr>
              <a:spLocks noChangeShapeType="1"/>
            </p:cNvSpPr>
            <p:nvPr/>
          </p:nvSpPr>
          <p:spPr bwMode="auto">
            <a:xfrm>
              <a:off x="7637802" y="3100538"/>
              <a:ext cx="0" cy="547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7" name="Line 630"/>
            <p:cNvSpPr>
              <a:spLocks noChangeShapeType="1"/>
            </p:cNvSpPr>
            <p:nvPr/>
          </p:nvSpPr>
          <p:spPr bwMode="auto">
            <a:xfrm>
              <a:off x="790234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8" name="Line 631"/>
            <p:cNvSpPr>
              <a:spLocks noChangeShapeType="1"/>
            </p:cNvSpPr>
            <p:nvPr/>
          </p:nvSpPr>
          <p:spPr bwMode="auto">
            <a:xfrm>
              <a:off x="793365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9" name="Line 632"/>
            <p:cNvSpPr>
              <a:spLocks noChangeShapeType="1"/>
            </p:cNvSpPr>
            <p:nvPr/>
          </p:nvSpPr>
          <p:spPr bwMode="auto">
            <a:xfrm>
              <a:off x="7986872"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0" name="Line 633"/>
            <p:cNvSpPr>
              <a:spLocks noChangeShapeType="1"/>
            </p:cNvSpPr>
            <p:nvPr/>
          </p:nvSpPr>
          <p:spPr bwMode="auto">
            <a:xfrm>
              <a:off x="804948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1" name="Line 634"/>
            <p:cNvSpPr>
              <a:spLocks noChangeShapeType="1"/>
            </p:cNvSpPr>
            <p:nvPr/>
          </p:nvSpPr>
          <p:spPr bwMode="auto">
            <a:xfrm>
              <a:off x="816688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2" name="Line 635"/>
            <p:cNvSpPr>
              <a:spLocks noChangeShapeType="1"/>
            </p:cNvSpPr>
            <p:nvPr/>
          </p:nvSpPr>
          <p:spPr bwMode="auto">
            <a:xfrm>
              <a:off x="820445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3" name="Line 636"/>
            <p:cNvSpPr>
              <a:spLocks noChangeShapeType="1"/>
            </p:cNvSpPr>
            <p:nvPr/>
          </p:nvSpPr>
          <p:spPr bwMode="auto">
            <a:xfrm>
              <a:off x="8229500"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4" name="Line 637"/>
            <p:cNvSpPr>
              <a:spLocks noChangeShapeType="1"/>
            </p:cNvSpPr>
            <p:nvPr/>
          </p:nvSpPr>
          <p:spPr bwMode="auto">
            <a:xfrm>
              <a:off x="824828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5" name="Line 638"/>
            <p:cNvSpPr>
              <a:spLocks noChangeShapeType="1"/>
            </p:cNvSpPr>
            <p:nvPr/>
          </p:nvSpPr>
          <p:spPr bwMode="auto">
            <a:xfrm>
              <a:off x="826706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6" name="Line 639"/>
            <p:cNvSpPr>
              <a:spLocks noChangeShapeType="1"/>
            </p:cNvSpPr>
            <p:nvPr/>
          </p:nvSpPr>
          <p:spPr bwMode="auto">
            <a:xfrm>
              <a:off x="830150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7" name="Line 640"/>
            <p:cNvSpPr>
              <a:spLocks noChangeShapeType="1"/>
            </p:cNvSpPr>
            <p:nvPr/>
          </p:nvSpPr>
          <p:spPr bwMode="auto">
            <a:xfrm>
              <a:off x="832498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8" name="Line 641"/>
            <p:cNvSpPr>
              <a:spLocks noChangeShapeType="1"/>
            </p:cNvSpPr>
            <p:nvPr/>
          </p:nvSpPr>
          <p:spPr bwMode="auto">
            <a:xfrm>
              <a:off x="835316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9" name="Line 642"/>
            <p:cNvSpPr>
              <a:spLocks noChangeShapeType="1"/>
            </p:cNvSpPr>
            <p:nvPr/>
          </p:nvSpPr>
          <p:spPr bwMode="auto">
            <a:xfrm>
              <a:off x="841264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0" name="Line 643"/>
            <p:cNvSpPr>
              <a:spLocks noChangeShapeType="1"/>
            </p:cNvSpPr>
            <p:nvPr/>
          </p:nvSpPr>
          <p:spPr bwMode="auto">
            <a:xfrm>
              <a:off x="842829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1" name="Line 644"/>
            <p:cNvSpPr>
              <a:spLocks noChangeShapeType="1"/>
            </p:cNvSpPr>
            <p:nvPr/>
          </p:nvSpPr>
          <p:spPr bwMode="auto">
            <a:xfrm>
              <a:off x="8453343"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2" name="Line 645"/>
            <p:cNvSpPr>
              <a:spLocks noChangeShapeType="1"/>
            </p:cNvSpPr>
            <p:nvPr/>
          </p:nvSpPr>
          <p:spPr bwMode="auto">
            <a:xfrm>
              <a:off x="846899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3" name="Line 646"/>
            <p:cNvSpPr>
              <a:spLocks noChangeShapeType="1"/>
            </p:cNvSpPr>
            <p:nvPr/>
          </p:nvSpPr>
          <p:spPr bwMode="auto">
            <a:xfrm>
              <a:off x="8503434"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4" name="Line 647"/>
            <p:cNvSpPr>
              <a:spLocks noChangeShapeType="1"/>
            </p:cNvSpPr>
            <p:nvPr/>
          </p:nvSpPr>
          <p:spPr bwMode="auto">
            <a:xfrm>
              <a:off x="8522218"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5" name="Line 648"/>
            <p:cNvSpPr>
              <a:spLocks noChangeShapeType="1"/>
            </p:cNvSpPr>
            <p:nvPr/>
          </p:nvSpPr>
          <p:spPr bwMode="auto">
            <a:xfrm>
              <a:off x="855822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6" name="Line 649"/>
            <p:cNvSpPr>
              <a:spLocks noChangeShapeType="1"/>
            </p:cNvSpPr>
            <p:nvPr/>
          </p:nvSpPr>
          <p:spPr bwMode="auto">
            <a:xfrm>
              <a:off x="8586397"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7" name="Line 650"/>
            <p:cNvSpPr>
              <a:spLocks noChangeShapeType="1"/>
            </p:cNvSpPr>
            <p:nvPr/>
          </p:nvSpPr>
          <p:spPr bwMode="auto">
            <a:xfrm>
              <a:off x="8602050"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8" name="Line 651"/>
            <p:cNvSpPr>
              <a:spLocks noChangeShapeType="1"/>
            </p:cNvSpPr>
            <p:nvPr/>
          </p:nvSpPr>
          <p:spPr bwMode="auto">
            <a:xfrm>
              <a:off x="8627096"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9" name="Line 652"/>
            <p:cNvSpPr>
              <a:spLocks noChangeShapeType="1"/>
            </p:cNvSpPr>
            <p:nvPr/>
          </p:nvSpPr>
          <p:spPr bwMode="auto">
            <a:xfrm>
              <a:off x="8652141"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40" name="Line 653"/>
            <p:cNvSpPr>
              <a:spLocks noChangeShapeType="1"/>
            </p:cNvSpPr>
            <p:nvPr/>
          </p:nvSpPr>
          <p:spPr bwMode="auto">
            <a:xfrm>
              <a:off x="867092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41" name="Line 654"/>
            <p:cNvSpPr>
              <a:spLocks noChangeShapeType="1"/>
            </p:cNvSpPr>
            <p:nvPr/>
          </p:nvSpPr>
          <p:spPr bwMode="auto">
            <a:xfrm>
              <a:off x="8113665" y="3119322"/>
              <a:ext cx="0" cy="5165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48814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Les sous-types « stem-</a:t>
            </a:r>
            <a:r>
              <a:rPr lang="fr-FR" b="1" dirty="0" err="1" smtClean="0"/>
              <a:t>like</a:t>
            </a:r>
            <a:r>
              <a:rPr lang="fr-FR" b="1" dirty="0" smtClean="0"/>
              <a:t> » ont le plus mauvais pronostic chez les patients avec CRC, quel que soit le stade ou le type de traitement</a:t>
            </a:r>
          </a:p>
          <a:p>
            <a:r>
              <a:rPr lang="fr-FR" b="1" dirty="0" smtClean="0"/>
              <a:t>On a observé une tendance à un bénéfice de l’</a:t>
            </a:r>
            <a:r>
              <a:rPr lang="fr-FR" b="1" dirty="0" err="1" smtClean="0"/>
              <a:t>oxaliplatine</a:t>
            </a:r>
            <a:r>
              <a:rPr lang="fr-FR" b="1" dirty="0" smtClean="0"/>
              <a:t> dans le sous-type entérocyte mais seulement dans la cohorte de validation</a:t>
            </a:r>
          </a:p>
        </p:txBody>
      </p:sp>
      <p:sp>
        <p:nvSpPr>
          <p:cNvPr id="8" name="Rectangle 2"/>
          <p:cNvSpPr>
            <a:spLocks noGrp="1" noChangeArrowheads="1"/>
          </p:cNvSpPr>
          <p:nvPr>
            <p:ph type="title"/>
          </p:nvPr>
        </p:nvSpPr>
        <p:spPr>
          <a:xfrm>
            <a:off x="365124" y="179614"/>
            <a:ext cx="8238945" cy="807720"/>
          </a:xfrm>
        </p:spPr>
        <p:txBody>
          <a:bodyPr/>
          <a:lstStyle/>
          <a:p>
            <a:r>
              <a:rPr lang="fr-FR" dirty="0" smtClean="0"/>
              <a:t>3510: Résultats cliniques et bénéfices de l’</a:t>
            </a:r>
            <a:r>
              <a:rPr lang="fr-FR" dirty="0" err="1" smtClean="0"/>
              <a:t>oxaliplatine</a:t>
            </a:r>
            <a:r>
              <a:rPr lang="fr-FR" dirty="0" smtClean="0"/>
              <a:t> dans le cancer du colon selon les sous-types moléculaires: résultats de l’étude NRG </a:t>
            </a:r>
            <a:r>
              <a:rPr lang="fr-FR" dirty="0" err="1" smtClean="0"/>
              <a:t>Oncology</a:t>
            </a:r>
            <a:r>
              <a:rPr lang="fr-FR" dirty="0" smtClean="0"/>
              <a:t>/NSABP C-07 – </a:t>
            </a:r>
            <a:r>
              <a:rPr lang="fr-FR" dirty="0" err="1" smtClean="0"/>
              <a:t>Pogue-Geile</a:t>
            </a:r>
            <a:r>
              <a:rPr lang="fr-FR" dirty="0" smtClean="0"/>
              <a:t> KL, et al</a:t>
            </a:r>
            <a:endParaRPr lang="fr-FR" dirty="0"/>
          </a:p>
        </p:txBody>
      </p:sp>
      <p:sp>
        <p:nvSpPr>
          <p:cNvPr id="9" name="Text Placeholder 14"/>
          <p:cNvSpPr>
            <a:spLocks noGrp="1"/>
          </p:cNvSpPr>
          <p:nvPr>
            <p:ph type="body" sz="quarter" idx="11"/>
          </p:nvPr>
        </p:nvSpPr>
        <p:spPr>
          <a:xfrm>
            <a:off x="4648200" y="6096000"/>
            <a:ext cx="4130675" cy="487363"/>
          </a:xfrm>
        </p:spPr>
        <p:txBody>
          <a:bodyPr/>
          <a:lstStyle/>
          <a:p>
            <a:r>
              <a:rPr lang="fr-FR" smtClean="0"/>
              <a:t>Kay et al. J Clin Oncol 2016; 34 (suppl): abstr 3510</a:t>
            </a:r>
            <a:endParaRPr lang="fr-FR"/>
          </a:p>
        </p:txBody>
      </p:sp>
      <p:graphicFrame>
        <p:nvGraphicFramePr>
          <p:cNvPr id="12" name="Group 88"/>
          <p:cNvGraphicFramePr>
            <a:graphicFrameLocks noGrp="1"/>
          </p:cNvGraphicFramePr>
          <p:nvPr>
            <p:extLst>
              <p:ext uri="{D42A27DB-BD31-4B8C-83A1-F6EECF244321}">
                <p14:modId xmlns:p14="http://schemas.microsoft.com/office/powerpoint/2010/main" val="3978143001"/>
              </p:ext>
            </p:extLst>
          </p:nvPr>
        </p:nvGraphicFramePr>
        <p:xfrm>
          <a:off x="323528" y="1628800"/>
          <a:ext cx="8496944" cy="2560320"/>
        </p:xfrm>
        <a:graphic>
          <a:graphicData uri="http://schemas.openxmlformats.org/drawingml/2006/table">
            <a:tbl>
              <a:tblPr firstRow="1" bandRow="1">
                <a:tableStyleId>{69012ECD-51FC-41F1-AA8D-1B2483CD663E}</a:tableStyleId>
              </a:tblPr>
              <a:tblGrid>
                <a:gridCol w="2376264"/>
                <a:gridCol w="1008112"/>
                <a:gridCol w="1465214"/>
                <a:gridCol w="2117184"/>
                <a:gridCol w="1530170"/>
              </a:tblGrid>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SSR chez les patients stade III : sous-groupe type entérocyte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Evènements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1"/>
                          </a:solidFill>
                          <a:effectLst/>
                          <a:latin typeface="Arial" charset="0"/>
                          <a:cs typeface="Arial" charset="0"/>
                        </a:rPr>
                        <a:t>Cohorte de découverte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5FU + </a:t>
                      </a:r>
                      <a:r>
                        <a:rPr lang="fr-FR" sz="1400" noProof="0" smtClean="0"/>
                        <a:t>leucovorine</a:t>
                      </a: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0,223 (0,089 – 0,556)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FLOX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1"/>
                          </a:solidFill>
                          <a:effectLst/>
                          <a:latin typeface="Arial" charset="0"/>
                          <a:cs typeface="Arial" charset="0"/>
                        </a:rPr>
                        <a:t>Cohorte de validation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5FU + </a:t>
                      </a:r>
                      <a:r>
                        <a:rPr lang="fr-FR" sz="1400" noProof="0" smtClean="0"/>
                        <a:t>leucovorine</a:t>
                      </a: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0,525 (0,222 – 1,239)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14878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FLOX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bl>
          </a:graphicData>
        </a:graphic>
      </p:graphicFrame>
    </p:spTree>
    <p:custDataLst>
      <p:tags r:id="rId1"/>
    </p:custDataLst>
    <p:extLst>
      <p:ext uri="{BB962C8B-B14F-4D97-AF65-F5344CB8AC3E}">
        <p14:creationId xmlns:p14="http://schemas.microsoft.com/office/powerpoint/2010/main" val="367702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ts val="60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pPr>
              <a:spcAft>
                <a:spcPts val="600"/>
              </a:spcAft>
            </a:pPr>
            <a:r>
              <a:rPr lang="fr-FR" dirty="0" smtClean="0"/>
              <a:t>Evaluer si la maladie résiduelle pourrait être identifiée par la présence d’ADN tumoral circulant (</a:t>
            </a:r>
            <a:r>
              <a:rPr lang="fr-FR" dirty="0" err="1" smtClean="0"/>
              <a:t>ADNtc</a:t>
            </a:r>
            <a:r>
              <a:rPr lang="fr-FR" dirty="0" smtClean="0"/>
              <a:t>) chez les patients avec cancer du colon de stade II réséqué </a:t>
            </a:r>
          </a:p>
          <a:p>
            <a:endParaRPr lang="fr-FR" dirty="0" smtClean="0"/>
          </a:p>
          <a:p>
            <a:pPr marL="0" indent="0">
              <a:buNone/>
            </a:pPr>
            <a:r>
              <a:rPr lang="fr-FR" b="1" dirty="0" smtClean="0"/>
              <a:t>Méthodologie</a:t>
            </a:r>
          </a:p>
          <a:p>
            <a:pPr>
              <a:spcAft>
                <a:spcPts val="800"/>
              </a:spcAft>
            </a:pPr>
            <a:r>
              <a:rPr lang="fr-FR" dirty="0" smtClean="0"/>
              <a:t>Etude prospective chez </a:t>
            </a:r>
            <a:r>
              <a:rPr lang="fr-FR" dirty="0"/>
              <a:t>231 patients avec cancer du colon de stade II </a:t>
            </a:r>
            <a:r>
              <a:rPr lang="fr-FR" dirty="0" smtClean="0"/>
              <a:t>réséqué</a:t>
            </a:r>
          </a:p>
          <a:p>
            <a:pPr>
              <a:spcAft>
                <a:spcPts val="800"/>
              </a:spcAft>
            </a:pPr>
            <a:r>
              <a:rPr lang="fr-FR" dirty="0" smtClean="0"/>
              <a:t>Echantillons de plasma collectés: </a:t>
            </a:r>
          </a:p>
          <a:p>
            <a:pPr lvl="1">
              <a:spcAft>
                <a:spcPts val="800"/>
              </a:spcAft>
            </a:pPr>
            <a:r>
              <a:rPr lang="fr-FR" altLang="zh-CN" dirty="0" smtClean="0">
                <a:solidFill>
                  <a:schemeClr val="tx1"/>
                </a:solidFill>
                <a:ea typeface="SimSun" pitchFamily="2" charset="-122"/>
              </a:rPr>
              <a:t>4–10 semaines après la chirurgie (n=231)</a:t>
            </a:r>
          </a:p>
          <a:p>
            <a:pPr lvl="1">
              <a:spcAft>
                <a:spcPts val="800"/>
              </a:spcAft>
            </a:pPr>
            <a:r>
              <a:rPr lang="fr-FR" altLang="zh-CN" dirty="0" smtClean="0">
                <a:solidFill>
                  <a:schemeClr val="tx1"/>
                </a:solidFill>
                <a:ea typeface="SimSun" pitchFamily="2" charset="-122"/>
              </a:rPr>
              <a:t>Suivi trimestriel (n=167)</a:t>
            </a:r>
          </a:p>
          <a:p>
            <a:pPr>
              <a:spcAft>
                <a:spcPts val="800"/>
              </a:spcAft>
            </a:pPr>
            <a:r>
              <a:rPr lang="fr-FR" dirty="0" smtClean="0"/>
              <a:t>Les mutations somatiques ont été identifiées par séquençage de gène (n=230)</a:t>
            </a:r>
          </a:p>
          <a:p>
            <a:pPr lvl="1">
              <a:spcAft>
                <a:spcPts val="800"/>
              </a:spcAft>
            </a:pPr>
            <a:r>
              <a:rPr lang="fr-FR" dirty="0" smtClean="0">
                <a:solidFill>
                  <a:schemeClr val="tx1"/>
                </a:solidFill>
              </a:rPr>
              <a:t>Analyse des </a:t>
            </a:r>
            <a:r>
              <a:rPr lang="fr-FR" dirty="0" err="1" smtClean="0">
                <a:solidFill>
                  <a:schemeClr val="tx1"/>
                </a:solidFill>
              </a:rPr>
              <a:t>biomarqueurs</a:t>
            </a:r>
            <a:r>
              <a:rPr lang="fr-FR" dirty="0" smtClean="0">
                <a:solidFill>
                  <a:schemeClr val="tx1"/>
                </a:solidFill>
              </a:rPr>
              <a:t> sanguins sur </a:t>
            </a:r>
            <a:r>
              <a:rPr lang="fr-FR" dirty="0" err="1" smtClean="0">
                <a:solidFill>
                  <a:schemeClr val="tx1"/>
                </a:solidFill>
              </a:rPr>
              <a:t>ADNtc</a:t>
            </a:r>
            <a:r>
              <a:rPr lang="fr-FR" dirty="0" smtClean="0">
                <a:solidFill>
                  <a:schemeClr val="tx1"/>
                </a:solidFill>
              </a:rPr>
              <a:t> et antigène </a:t>
            </a:r>
            <a:r>
              <a:rPr lang="fr-FR" dirty="0" err="1" smtClean="0">
                <a:solidFill>
                  <a:schemeClr val="tx1"/>
                </a:solidFill>
              </a:rPr>
              <a:t>carcinoembryonnaire</a:t>
            </a:r>
            <a:r>
              <a:rPr lang="fr-FR" dirty="0" smtClean="0">
                <a:solidFill>
                  <a:schemeClr val="tx1"/>
                </a:solidFill>
              </a:rPr>
              <a:t> (ACE) sérique</a:t>
            </a:r>
          </a:p>
          <a:p>
            <a:pPr>
              <a:spcAft>
                <a:spcPts val="800"/>
              </a:spcAft>
            </a:pPr>
            <a:r>
              <a:rPr lang="fr-FR" dirty="0" smtClean="0"/>
              <a:t>La chimiothérapie (CT) </a:t>
            </a:r>
            <a:r>
              <a:rPr lang="fr-FR" dirty="0" err="1" smtClean="0"/>
              <a:t>adjuvante</a:t>
            </a:r>
            <a:r>
              <a:rPr lang="fr-FR" dirty="0" smtClean="0"/>
              <a:t> était administrée à la discrétion du clinicien, et non communiquée pour l’analyse de l’</a:t>
            </a:r>
            <a:r>
              <a:rPr lang="fr-FR" dirty="0" err="1" smtClean="0"/>
              <a:t>ADNtc</a:t>
            </a:r>
            <a:endParaRPr lang="fr-FR" dirty="0" smtClean="0"/>
          </a:p>
          <a:p>
            <a:pPr lvl="1">
              <a:spcAft>
                <a:spcPts val="800"/>
              </a:spcAft>
            </a:pPr>
            <a:r>
              <a:rPr lang="fr-FR" dirty="0" smtClean="0"/>
              <a:t>CT: n=52 (23%) vs pas de CT: n=178 (77%)</a:t>
            </a:r>
          </a:p>
          <a:p>
            <a:pPr>
              <a:spcAft>
                <a:spcPts val="800"/>
              </a:spcAft>
            </a:pPr>
            <a:r>
              <a:rPr lang="fr-FR" dirty="0" smtClean="0"/>
              <a:t>Critère principal: SSR</a:t>
            </a:r>
            <a:endParaRPr lang="fr-FR" dirty="0"/>
          </a:p>
        </p:txBody>
      </p:sp>
      <p:sp>
        <p:nvSpPr>
          <p:cNvPr id="5122" name="Rectangle 2"/>
          <p:cNvSpPr>
            <a:spLocks noGrp="1" noChangeArrowheads="1"/>
          </p:cNvSpPr>
          <p:nvPr>
            <p:ph type="title"/>
          </p:nvPr>
        </p:nvSpPr>
        <p:spPr/>
        <p:txBody>
          <a:bodyPr/>
          <a:lstStyle/>
          <a:p>
            <a:pPr>
              <a:lnSpc>
                <a:spcPct val="90000"/>
              </a:lnSpc>
            </a:pPr>
            <a:r>
              <a:rPr lang="fr-FR" dirty="0" smtClean="0"/>
              <a:t>3511: Potentiel de l’ADN tumoral circulant pour revoir la méthodologie des études cliniques évaluant des traitements adjuvants chez les patients avec cancer au stade précoce </a:t>
            </a:r>
            <a:br>
              <a:rPr lang="fr-FR" dirty="0" smtClean="0"/>
            </a:br>
            <a:r>
              <a:rPr lang="fr-FR" dirty="0" smtClean="0"/>
              <a:t>– </a:t>
            </a:r>
            <a:r>
              <a:rPr lang="fr-FR" dirty="0" err="1" smtClean="0"/>
              <a:t>Tie</a:t>
            </a:r>
            <a:r>
              <a:rPr lang="fr-FR" dirty="0" smtClean="0"/>
              <a:t> J, et al</a:t>
            </a:r>
            <a:endParaRPr lang="fr-FR" dirty="0"/>
          </a:p>
        </p:txBody>
      </p:sp>
      <p:sp>
        <p:nvSpPr>
          <p:cNvPr id="15" name="Text Placeholder 14"/>
          <p:cNvSpPr>
            <a:spLocks noGrp="1"/>
          </p:cNvSpPr>
          <p:nvPr>
            <p:ph type="body" sz="quarter" idx="11"/>
          </p:nvPr>
        </p:nvSpPr>
        <p:spPr/>
        <p:txBody>
          <a:bodyPr/>
          <a:lstStyle/>
          <a:p>
            <a:r>
              <a:rPr lang="fr-FR" smtClean="0"/>
              <a:t>Tie et al. J Clin Oncol 2016; 34 (suppl): abstr 3511</a:t>
            </a:r>
            <a:endParaRPr lang="fr-FR"/>
          </a:p>
        </p:txBody>
      </p:sp>
    </p:spTree>
    <p:custDataLst>
      <p:tags r:id="rId1"/>
    </p:custDataLst>
    <p:extLst>
      <p:ext uri="{BB962C8B-B14F-4D97-AF65-F5344CB8AC3E}">
        <p14:creationId xmlns:p14="http://schemas.microsoft.com/office/powerpoint/2010/main" val="393075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3511: Potentiel de l’ADN tumoral circulant pour revoir la méthodologie des études clinique évaluant des traitements adjuvants chez les patients avec cancer au stade précoce </a:t>
            </a:r>
            <a:br>
              <a:rPr lang="fr-FR" dirty="0" smtClean="0"/>
            </a:br>
            <a:r>
              <a:rPr lang="fr-FR" dirty="0" smtClean="0"/>
              <a:t>– </a:t>
            </a:r>
            <a:r>
              <a:rPr lang="fr-FR" dirty="0" err="1" smtClean="0"/>
              <a:t>Tie</a:t>
            </a:r>
            <a:r>
              <a:rPr lang="fr-FR" dirty="0" smtClean="0"/>
              <a:t> J, et al</a:t>
            </a:r>
            <a:endParaRPr lang="fr-FR" dirty="0"/>
          </a:p>
        </p:txBody>
      </p:sp>
      <p:sp>
        <p:nvSpPr>
          <p:cNvPr id="15" name="Text Placeholder 14"/>
          <p:cNvSpPr>
            <a:spLocks noGrp="1"/>
          </p:cNvSpPr>
          <p:nvPr>
            <p:ph type="body" sz="quarter" idx="11"/>
          </p:nvPr>
        </p:nvSpPr>
        <p:spPr/>
        <p:txBody>
          <a:bodyPr/>
          <a:lstStyle/>
          <a:p>
            <a:r>
              <a:rPr lang="fr-FR" smtClean="0"/>
              <a:t>Tie et al. J Clin Oncol 2016; 34 (suppl): abstr 3511</a:t>
            </a:r>
            <a:endParaRPr lang="fr-FR"/>
          </a:p>
        </p:txBody>
      </p:sp>
      <p:sp>
        <p:nvSpPr>
          <p:cNvPr id="23" name="Content Placeholder 5"/>
          <p:cNvSpPr>
            <a:spLocks noGrp="1"/>
          </p:cNvSpPr>
          <p:nvPr>
            <p:ph idx="1"/>
          </p:nvPr>
        </p:nvSpPr>
        <p:spPr>
          <a:xfrm>
            <a:off x="365124" y="1254035"/>
            <a:ext cx="8413751" cy="4746172"/>
          </a:xfrm>
        </p:spPr>
        <p:txBody>
          <a:bodyPr/>
          <a:lstStyle/>
          <a:p>
            <a:pPr marL="0" indent="0">
              <a:buNone/>
            </a:pPr>
            <a:r>
              <a:rPr lang="fr-FR" b="1" smtClean="0"/>
              <a:t>Résultats</a:t>
            </a:r>
          </a:p>
          <a:p>
            <a:endParaRPr lang="fr-FR" smtClean="0"/>
          </a:p>
        </p:txBody>
      </p:sp>
      <p:sp>
        <p:nvSpPr>
          <p:cNvPr id="8" name="TextBox 7"/>
          <p:cNvSpPr txBox="1"/>
          <p:nvPr/>
        </p:nvSpPr>
        <p:spPr>
          <a:xfrm>
            <a:off x="1508367" y="1650286"/>
            <a:ext cx="6147219" cy="338554"/>
          </a:xfrm>
          <a:prstGeom prst="rect">
            <a:avLst/>
          </a:prstGeom>
          <a:noFill/>
        </p:spPr>
        <p:txBody>
          <a:bodyPr wrap="square" rtlCol="0">
            <a:spAutoFit/>
          </a:bodyPr>
          <a:lstStyle/>
          <a:p>
            <a:pPr algn="ctr"/>
            <a:r>
              <a:rPr lang="fr-FR" sz="1600" b="1" dirty="0" smtClean="0">
                <a:solidFill>
                  <a:srgbClr val="4D4D4D"/>
                </a:solidFill>
              </a:rPr>
              <a:t>SSR chez les patients n’ayant pas reçu de CT</a:t>
            </a:r>
            <a:endParaRPr lang="fr-FR" sz="1600" b="1" dirty="0">
              <a:solidFill>
                <a:srgbClr val="4D4D4D"/>
              </a:solidFill>
            </a:endParaRPr>
          </a:p>
        </p:txBody>
      </p:sp>
      <p:sp>
        <p:nvSpPr>
          <p:cNvPr id="9" name="TextBox 8"/>
          <p:cNvSpPr txBox="1"/>
          <p:nvPr/>
        </p:nvSpPr>
        <p:spPr>
          <a:xfrm rot="16200000">
            <a:off x="573484" y="3592523"/>
            <a:ext cx="684803" cy="276999"/>
          </a:xfrm>
          <a:prstGeom prst="rect">
            <a:avLst/>
          </a:prstGeom>
          <a:noFill/>
        </p:spPr>
        <p:txBody>
          <a:bodyPr wrap="none" rtlCol="0">
            <a:spAutoFit/>
          </a:bodyPr>
          <a:lstStyle/>
          <a:p>
            <a:pPr algn="ctr"/>
            <a:r>
              <a:rPr lang="fr-FR" sz="1200" dirty="0" smtClean="0">
                <a:solidFill>
                  <a:srgbClr val="4D4D4D"/>
                </a:solidFill>
              </a:rPr>
              <a:t>% SSR</a:t>
            </a:r>
            <a:endParaRPr lang="fr-FR" sz="1200" dirty="0">
              <a:solidFill>
                <a:srgbClr val="4D4D4D"/>
              </a:solidFill>
            </a:endParaRPr>
          </a:p>
        </p:txBody>
      </p:sp>
      <p:sp>
        <p:nvSpPr>
          <p:cNvPr id="10" name="TextBox 9"/>
          <p:cNvSpPr txBox="1"/>
          <p:nvPr/>
        </p:nvSpPr>
        <p:spPr>
          <a:xfrm>
            <a:off x="3785758" y="5582583"/>
            <a:ext cx="1621432" cy="276999"/>
          </a:xfrm>
          <a:prstGeom prst="rect">
            <a:avLst/>
          </a:prstGeom>
          <a:noFill/>
        </p:spPr>
        <p:txBody>
          <a:bodyPr wrap="none" rtlCol="0">
            <a:spAutoFit/>
          </a:bodyPr>
          <a:lstStyle/>
          <a:p>
            <a:pPr algn="ctr"/>
            <a:r>
              <a:rPr lang="fr-FR" sz="1200" dirty="0" smtClean="0">
                <a:solidFill>
                  <a:srgbClr val="4D4D4D"/>
                </a:solidFill>
              </a:rPr>
              <a:t>Mois après chirurgie</a:t>
            </a:r>
            <a:endParaRPr lang="fr-FR" sz="1200" dirty="0">
              <a:solidFill>
                <a:srgbClr val="4D4D4D"/>
              </a:solidFill>
            </a:endParaRPr>
          </a:p>
        </p:txBody>
      </p:sp>
      <p:sp>
        <p:nvSpPr>
          <p:cNvPr id="11" name="TextBox 10"/>
          <p:cNvSpPr txBox="1"/>
          <p:nvPr/>
        </p:nvSpPr>
        <p:spPr>
          <a:xfrm>
            <a:off x="1088061" y="2073302"/>
            <a:ext cx="420307" cy="261610"/>
          </a:xfrm>
          <a:prstGeom prst="rect">
            <a:avLst/>
          </a:prstGeom>
          <a:noFill/>
        </p:spPr>
        <p:txBody>
          <a:bodyPr wrap="none" rtlCol="0">
            <a:spAutoFit/>
          </a:bodyPr>
          <a:lstStyle/>
          <a:p>
            <a:pPr algn="r"/>
            <a:r>
              <a:rPr lang="fr-FR" sz="1100" smtClean="0">
                <a:solidFill>
                  <a:srgbClr val="4D4D4D"/>
                </a:solidFill>
              </a:rPr>
              <a:t>100</a:t>
            </a:r>
            <a:endParaRPr lang="fr-FR" sz="1100">
              <a:solidFill>
                <a:srgbClr val="4D4D4D"/>
              </a:solidFill>
            </a:endParaRPr>
          </a:p>
        </p:txBody>
      </p:sp>
      <p:sp>
        <p:nvSpPr>
          <p:cNvPr id="12" name="TextBox 11"/>
          <p:cNvSpPr txBox="1"/>
          <p:nvPr/>
        </p:nvSpPr>
        <p:spPr>
          <a:xfrm>
            <a:off x="1166608" y="2676393"/>
            <a:ext cx="341760" cy="261610"/>
          </a:xfrm>
          <a:prstGeom prst="rect">
            <a:avLst/>
          </a:prstGeom>
          <a:noFill/>
        </p:spPr>
        <p:txBody>
          <a:bodyPr wrap="none" rtlCol="0">
            <a:spAutoFit/>
          </a:bodyPr>
          <a:lstStyle/>
          <a:p>
            <a:pPr algn="r"/>
            <a:r>
              <a:rPr lang="fr-FR" sz="1100" smtClean="0">
                <a:solidFill>
                  <a:srgbClr val="4D4D4D"/>
                </a:solidFill>
              </a:rPr>
              <a:t>80</a:t>
            </a:r>
            <a:endParaRPr lang="fr-FR" sz="1100">
              <a:solidFill>
                <a:srgbClr val="4D4D4D"/>
              </a:solidFill>
            </a:endParaRPr>
          </a:p>
        </p:txBody>
      </p:sp>
      <p:sp>
        <p:nvSpPr>
          <p:cNvPr id="13" name="TextBox 12"/>
          <p:cNvSpPr txBox="1"/>
          <p:nvPr/>
        </p:nvSpPr>
        <p:spPr>
          <a:xfrm>
            <a:off x="1166608" y="3279484"/>
            <a:ext cx="341760" cy="261610"/>
          </a:xfrm>
          <a:prstGeom prst="rect">
            <a:avLst/>
          </a:prstGeom>
          <a:noFill/>
        </p:spPr>
        <p:txBody>
          <a:bodyPr wrap="none" rtlCol="0">
            <a:spAutoFit/>
          </a:bodyPr>
          <a:lstStyle/>
          <a:p>
            <a:pPr algn="r"/>
            <a:r>
              <a:rPr lang="fr-FR" sz="1100" smtClean="0">
                <a:solidFill>
                  <a:srgbClr val="4D4D4D"/>
                </a:solidFill>
              </a:rPr>
              <a:t>60</a:t>
            </a:r>
            <a:endParaRPr lang="fr-FR" sz="1100">
              <a:solidFill>
                <a:srgbClr val="4D4D4D"/>
              </a:solidFill>
            </a:endParaRPr>
          </a:p>
        </p:txBody>
      </p:sp>
      <p:sp>
        <p:nvSpPr>
          <p:cNvPr id="14" name="TextBox 13"/>
          <p:cNvSpPr txBox="1"/>
          <p:nvPr/>
        </p:nvSpPr>
        <p:spPr>
          <a:xfrm>
            <a:off x="1166608" y="3882575"/>
            <a:ext cx="341760" cy="261610"/>
          </a:xfrm>
          <a:prstGeom prst="rect">
            <a:avLst/>
          </a:prstGeom>
          <a:noFill/>
        </p:spPr>
        <p:txBody>
          <a:bodyPr wrap="none" rtlCol="0">
            <a:spAutoFit/>
          </a:bodyPr>
          <a:lstStyle/>
          <a:p>
            <a:pPr algn="r"/>
            <a:r>
              <a:rPr lang="fr-FR" sz="1100" smtClean="0">
                <a:solidFill>
                  <a:srgbClr val="4D4D4D"/>
                </a:solidFill>
              </a:rPr>
              <a:t>40</a:t>
            </a:r>
            <a:endParaRPr lang="fr-FR" sz="1100">
              <a:solidFill>
                <a:srgbClr val="4D4D4D"/>
              </a:solidFill>
            </a:endParaRPr>
          </a:p>
        </p:txBody>
      </p:sp>
      <p:sp>
        <p:nvSpPr>
          <p:cNvPr id="16" name="TextBox 15"/>
          <p:cNvSpPr txBox="1"/>
          <p:nvPr/>
        </p:nvSpPr>
        <p:spPr>
          <a:xfrm>
            <a:off x="1166608" y="4485666"/>
            <a:ext cx="341760" cy="261610"/>
          </a:xfrm>
          <a:prstGeom prst="rect">
            <a:avLst/>
          </a:prstGeom>
          <a:noFill/>
        </p:spPr>
        <p:txBody>
          <a:bodyPr wrap="none" rtlCol="0">
            <a:spAutoFit/>
          </a:bodyPr>
          <a:lstStyle/>
          <a:p>
            <a:pPr algn="r"/>
            <a:r>
              <a:rPr lang="fr-FR" sz="1100" smtClean="0">
                <a:solidFill>
                  <a:srgbClr val="4D4D4D"/>
                </a:solidFill>
              </a:rPr>
              <a:t>20</a:t>
            </a:r>
            <a:endParaRPr lang="fr-FR" sz="1100">
              <a:solidFill>
                <a:srgbClr val="4D4D4D"/>
              </a:solidFill>
            </a:endParaRPr>
          </a:p>
        </p:txBody>
      </p:sp>
      <p:sp>
        <p:nvSpPr>
          <p:cNvPr id="17" name="TextBox 16"/>
          <p:cNvSpPr txBox="1"/>
          <p:nvPr/>
        </p:nvSpPr>
        <p:spPr>
          <a:xfrm>
            <a:off x="1245155" y="5088758"/>
            <a:ext cx="263213" cy="261610"/>
          </a:xfrm>
          <a:prstGeom prst="rect">
            <a:avLst/>
          </a:prstGeom>
          <a:noFill/>
        </p:spPr>
        <p:txBody>
          <a:bodyPr wrap="none" rtlCol="0">
            <a:spAutoFit/>
          </a:bodyPr>
          <a:lstStyle/>
          <a:p>
            <a:pPr algn="r"/>
            <a:r>
              <a:rPr lang="fr-FR" sz="1100" smtClean="0">
                <a:solidFill>
                  <a:srgbClr val="4D4D4D"/>
                </a:solidFill>
              </a:rPr>
              <a:t>0</a:t>
            </a:r>
            <a:endParaRPr lang="fr-FR" sz="1100">
              <a:solidFill>
                <a:srgbClr val="4D4D4D"/>
              </a:solidFill>
            </a:endParaRPr>
          </a:p>
        </p:txBody>
      </p:sp>
      <p:cxnSp>
        <p:nvCxnSpPr>
          <p:cNvPr id="18" name="Straight Connector 17"/>
          <p:cNvCxnSpPr/>
          <p:nvPr/>
        </p:nvCxnSpPr>
        <p:spPr>
          <a:xfrm>
            <a:off x="1439424" y="283077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1439424" y="34343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439424" y="403793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439424" y="464151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1439424" y="52451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a:off x="1484424"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p:cNvSpPr txBox="1"/>
          <p:nvPr/>
        </p:nvSpPr>
        <p:spPr>
          <a:xfrm>
            <a:off x="1401131" y="5299205"/>
            <a:ext cx="263214" cy="261610"/>
          </a:xfrm>
          <a:prstGeom prst="rect">
            <a:avLst/>
          </a:prstGeom>
          <a:noFill/>
        </p:spPr>
        <p:txBody>
          <a:bodyPr wrap="none" rtlCol="0">
            <a:spAutoFit/>
          </a:bodyPr>
          <a:lstStyle/>
          <a:p>
            <a:pPr algn="ctr"/>
            <a:r>
              <a:rPr lang="fr-FR" sz="1100" smtClean="0">
                <a:solidFill>
                  <a:srgbClr val="4D4D4D"/>
                </a:solidFill>
              </a:rPr>
              <a:t>0</a:t>
            </a:r>
            <a:endParaRPr lang="fr-FR" sz="1100">
              <a:solidFill>
                <a:srgbClr val="4D4D4D"/>
              </a:solidFill>
            </a:endParaRPr>
          </a:p>
        </p:txBody>
      </p:sp>
      <p:cxnSp>
        <p:nvCxnSpPr>
          <p:cNvPr id="26" name="Straight Connector 25"/>
          <p:cNvCxnSpPr/>
          <p:nvPr/>
        </p:nvCxnSpPr>
        <p:spPr>
          <a:xfrm rot="5400000">
            <a:off x="2709656"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p:cNvSpPr txBox="1"/>
          <p:nvPr/>
        </p:nvSpPr>
        <p:spPr>
          <a:xfrm>
            <a:off x="2587091" y="5299205"/>
            <a:ext cx="341760" cy="261610"/>
          </a:xfrm>
          <a:prstGeom prst="rect">
            <a:avLst/>
          </a:prstGeom>
          <a:noFill/>
        </p:spPr>
        <p:txBody>
          <a:bodyPr wrap="none" rtlCol="0">
            <a:spAutoFit/>
          </a:bodyPr>
          <a:lstStyle/>
          <a:p>
            <a:pPr algn="ctr"/>
            <a:r>
              <a:rPr lang="fr-FR" sz="1100" smtClean="0">
                <a:solidFill>
                  <a:srgbClr val="4D4D4D"/>
                </a:solidFill>
              </a:rPr>
              <a:t>12</a:t>
            </a:r>
            <a:endParaRPr lang="fr-FR" sz="1100">
              <a:solidFill>
                <a:srgbClr val="4D4D4D"/>
              </a:solidFill>
            </a:endParaRPr>
          </a:p>
        </p:txBody>
      </p:sp>
      <p:cxnSp>
        <p:nvCxnSpPr>
          <p:cNvPr id="28" name="Straight Connector 27"/>
          <p:cNvCxnSpPr/>
          <p:nvPr/>
        </p:nvCxnSpPr>
        <p:spPr>
          <a:xfrm rot="5400000">
            <a:off x="3934888"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3812323" y="5299205"/>
            <a:ext cx="341760" cy="261610"/>
          </a:xfrm>
          <a:prstGeom prst="rect">
            <a:avLst/>
          </a:prstGeom>
          <a:noFill/>
        </p:spPr>
        <p:txBody>
          <a:bodyPr wrap="none" rtlCol="0">
            <a:spAutoFit/>
          </a:bodyPr>
          <a:lstStyle/>
          <a:p>
            <a:pPr algn="ctr"/>
            <a:r>
              <a:rPr lang="fr-FR" sz="1100" smtClean="0">
                <a:solidFill>
                  <a:srgbClr val="4D4D4D"/>
                </a:solidFill>
              </a:rPr>
              <a:t>24</a:t>
            </a:r>
            <a:endParaRPr lang="fr-FR" sz="1100">
              <a:solidFill>
                <a:srgbClr val="4D4D4D"/>
              </a:solidFill>
            </a:endParaRPr>
          </a:p>
        </p:txBody>
      </p:sp>
      <p:cxnSp>
        <p:nvCxnSpPr>
          <p:cNvPr id="30" name="Straight Connector 29"/>
          <p:cNvCxnSpPr/>
          <p:nvPr/>
        </p:nvCxnSpPr>
        <p:spPr>
          <a:xfrm rot="5400000">
            <a:off x="5160120"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TextBox 30"/>
          <p:cNvSpPr txBox="1"/>
          <p:nvPr/>
        </p:nvSpPr>
        <p:spPr>
          <a:xfrm>
            <a:off x="5037555" y="5299205"/>
            <a:ext cx="341760" cy="261610"/>
          </a:xfrm>
          <a:prstGeom prst="rect">
            <a:avLst/>
          </a:prstGeom>
          <a:noFill/>
        </p:spPr>
        <p:txBody>
          <a:bodyPr wrap="none" rtlCol="0">
            <a:spAutoFit/>
          </a:bodyPr>
          <a:lstStyle/>
          <a:p>
            <a:pPr algn="ctr"/>
            <a:r>
              <a:rPr lang="fr-FR" sz="1100" smtClean="0">
                <a:solidFill>
                  <a:srgbClr val="4D4D4D"/>
                </a:solidFill>
              </a:rPr>
              <a:t>36</a:t>
            </a:r>
            <a:endParaRPr lang="fr-FR" sz="1100">
              <a:solidFill>
                <a:srgbClr val="4D4D4D"/>
              </a:solidFill>
            </a:endParaRPr>
          </a:p>
        </p:txBody>
      </p:sp>
      <p:cxnSp>
        <p:nvCxnSpPr>
          <p:cNvPr id="32" name="Straight Connector 31"/>
          <p:cNvCxnSpPr/>
          <p:nvPr/>
        </p:nvCxnSpPr>
        <p:spPr>
          <a:xfrm rot="5400000">
            <a:off x="6385352"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p:nvPr/>
        </p:nvSpPr>
        <p:spPr>
          <a:xfrm>
            <a:off x="6262787" y="5299205"/>
            <a:ext cx="341760" cy="261610"/>
          </a:xfrm>
          <a:prstGeom prst="rect">
            <a:avLst/>
          </a:prstGeom>
          <a:noFill/>
        </p:spPr>
        <p:txBody>
          <a:bodyPr wrap="none" rtlCol="0">
            <a:spAutoFit/>
          </a:bodyPr>
          <a:lstStyle/>
          <a:p>
            <a:pPr algn="ctr"/>
            <a:r>
              <a:rPr lang="fr-FR" sz="1100" smtClean="0">
                <a:solidFill>
                  <a:srgbClr val="4D4D4D"/>
                </a:solidFill>
              </a:rPr>
              <a:t>48</a:t>
            </a:r>
            <a:endParaRPr lang="fr-FR" sz="1100">
              <a:solidFill>
                <a:srgbClr val="4D4D4D"/>
              </a:solidFill>
            </a:endParaRPr>
          </a:p>
        </p:txBody>
      </p:sp>
      <p:cxnSp>
        <p:nvCxnSpPr>
          <p:cNvPr id="34" name="Straight Connector 33"/>
          <p:cNvCxnSpPr/>
          <p:nvPr/>
        </p:nvCxnSpPr>
        <p:spPr>
          <a:xfrm rot="5400000">
            <a:off x="7610586" y="52974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7488021" y="5299205"/>
            <a:ext cx="341760" cy="261610"/>
          </a:xfrm>
          <a:prstGeom prst="rect">
            <a:avLst/>
          </a:prstGeom>
          <a:noFill/>
        </p:spPr>
        <p:txBody>
          <a:bodyPr wrap="none" rtlCol="0">
            <a:spAutoFit/>
          </a:bodyPr>
          <a:lstStyle/>
          <a:p>
            <a:pPr algn="ctr"/>
            <a:r>
              <a:rPr lang="fr-FR" sz="1100" smtClean="0">
                <a:solidFill>
                  <a:srgbClr val="4D4D4D"/>
                </a:solidFill>
              </a:rPr>
              <a:t>60</a:t>
            </a:r>
            <a:endParaRPr lang="fr-FR" sz="1100">
              <a:solidFill>
                <a:srgbClr val="4D4D4D"/>
              </a:solidFill>
            </a:endParaRPr>
          </a:p>
        </p:txBody>
      </p:sp>
      <p:sp>
        <p:nvSpPr>
          <p:cNvPr id="36" name="TextBox 35"/>
          <p:cNvSpPr txBox="1"/>
          <p:nvPr/>
        </p:nvSpPr>
        <p:spPr>
          <a:xfrm>
            <a:off x="4766848" y="3190463"/>
            <a:ext cx="1322109" cy="782265"/>
          </a:xfrm>
          <a:prstGeom prst="rect">
            <a:avLst/>
          </a:prstGeom>
          <a:noFill/>
        </p:spPr>
        <p:txBody>
          <a:bodyPr wrap="none" rtlCol="0">
            <a:spAutoFit/>
          </a:bodyPr>
          <a:lstStyle/>
          <a:p>
            <a:pPr>
              <a:lnSpc>
                <a:spcPts val="1800"/>
              </a:lnSpc>
            </a:pPr>
            <a:endParaRPr lang="fr-FR" sz="1400" b="1" dirty="0" smtClean="0">
              <a:solidFill>
                <a:srgbClr val="4D4D4D"/>
              </a:solidFill>
            </a:endParaRPr>
          </a:p>
          <a:p>
            <a:pPr>
              <a:lnSpc>
                <a:spcPts val="1800"/>
              </a:lnSpc>
            </a:pPr>
            <a:r>
              <a:rPr lang="fr-FR" sz="1400" dirty="0" err="1" smtClean="0">
                <a:solidFill>
                  <a:srgbClr val="4D4D4D"/>
                </a:solidFill>
              </a:rPr>
              <a:t>ADNtc</a:t>
            </a:r>
            <a:r>
              <a:rPr lang="fr-FR" sz="1400" dirty="0" smtClean="0">
                <a:solidFill>
                  <a:srgbClr val="4D4D4D"/>
                </a:solidFill>
              </a:rPr>
              <a:t> négatif</a:t>
            </a:r>
          </a:p>
          <a:p>
            <a:pPr>
              <a:lnSpc>
                <a:spcPts val="1800"/>
              </a:lnSpc>
            </a:pPr>
            <a:r>
              <a:rPr lang="fr-FR" sz="1400" dirty="0" err="1" smtClean="0">
                <a:solidFill>
                  <a:srgbClr val="4D4D4D"/>
                </a:solidFill>
              </a:rPr>
              <a:t>ADNtc</a:t>
            </a:r>
            <a:r>
              <a:rPr lang="fr-FR" sz="1400" dirty="0" smtClean="0">
                <a:solidFill>
                  <a:srgbClr val="4D4D4D"/>
                </a:solidFill>
              </a:rPr>
              <a:t> positif</a:t>
            </a:r>
            <a:endParaRPr lang="fr-FR" sz="1400" dirty="0">
              <a:solidFill>
                <a:srgbClr val="4D4D4D"/>
              </a:solidFill>
            </a:endParaRPr>
          </a:p>
        </p:txBody>
      </p:sp>
      <p:sp>
        <p:nvSpPr>
          <p:cNvPr id="37" name="TextBox 36"/>
          <p:cNvSpPr txBox="1"/>
          <p:nvPr/>
        </p:nvSpPr>
        <p:spPr>
          <a:xfrm>
            <a:off x="6152942" y="3190463"/>
            <a:ext cx="484215" cy="782265"/>
          </a:xfrm>
          <a:prstGeom prst="rect">
            <a:avLst/>
          </a:prstGeom>
          <a:noFill/>
        </p:spPr>
        <p:txBody>
          <a:bodyPr wrap="none" rtlCol="0">
            <a:spAutoFit/>
          </a:bodyPr>
          <a:lstStyle/>
          <a:p>
            <a:pPr algn="ctr">
              <a:lnSpc>
                <a:spcPts val="1800"/>
              </a:lnSpc>
            </a:pPr>
            <a:r>
              <a:rPr lang="fr-FR" sz="1400" b="1" smtClean="0">
                <a:solidFill>
                  <a:srgbClr val="4D4D4D"/>
                </a:solidFill>
              </a:rPr>
              <a:t>n</a:t>
            </a:r>
          </a:p>
          <a:p>
            <a:pPr algn="ctr">
              <a:lnSpc>
                <a:spcPts val="1800"/>
              </a:lnSpc>
            </a:pPr>
            <a:r>
              <a:rPr lang="fr-FR" sz="1400" smtClean="0">
                <a:solidFill>
                  <a:srgbClr val="4D4D4D"/>
                </a:solidFill>
              </a:rPr>
              <a:t>164</a:t>
            </a:r>
          </a:p>
          <a:p>
            <a:pPr algn="ctr">
              <a:lnSpc>
                <a:spcPts val="1800"/>
              </a:lnSpc>
            </a:pPr>
            <a:r>
              <a:rPr lang="fr-FR" sz="1400" smtClean="0">
                <a:solidFill>
                  <a:srgbClr val="4D4D4D"/>
                </a:solidFill>
              </a:rPr>
              <a:t>14</a:t>
            </a:r>
            <a:endParaRPr lang="fr-FR" sz="1400">
              <a:solidFill>
                <a:srgbClr val="4D4D4D"/>
              </a:solidFill>
            </a:endParaRPr>
          </a:p>
        </p:txBody>
      </p:sp>
      <p:sp>
        <p:nvSpPr>
          <p:cNvPr id="38" name="TextBox 37"/>
          <p:cNvSpPr txBox="1"/>
          <p:nvPr/>
        </p:nvSpPr>
        <p:spPr>
          <a:xfrm>
            <a:off x="6527022" y="3190463"/>
            <a:ext cx="1242422" cy="782265"/>
          </a:xfrm>
          <a:prstGeom prst="rect">
            <a:avLst/>
          </a:prstGeom>
          <a:noFill/>
        </p:spPr>
        <p:txBody>
          <a:bodyPr wrap="none" rtlCol="0">
            <a:spAutoFit/>
          </a:bodyPr>
          <a:lstStyle/>
          <a:p>
            <a:pPr algn="ctr">
              <a:lnSpc>
                <a:spcPts val="1800"/>
              </a:lnSpc>
            </a:pPr>
            <a:r>
              <a:rPr lang="fr-FR" sz="1400" b="1" dirty="0" smtClean="0">
                <a:solidFill>
                  <a:srgbClr val="4D4D4D"/>
                </a:solidFill>
              </a:rPr>
              <a:t>Evènements</a:t>
            </a:r>
          </a:p>
          <a:p>
            <a:pPr algn="ctr">
              <a:lnSpc>
                <a:spcPts val="1800"/>
              </a:lnSpc>
            </a:pPr>
            <a:r>
              <a:rPr lang="fr-FR" sz="1400" dirty="0" smtClean="0">
                <a:solidFill>
                  <a:srgbClr val="4D4D4D"/>
                </a:solidFill>
              </a:rPr>
              <a:t>16</a:t>
            </a:r>
          </a:p>
          <a:p>
            <a:pPr algn="ctr">
              <a:lnSpc>
                <a:spcPts val="1800"/>
              </a:lnSpc>
            </a:pPr>
            <a:r>
              <a:rPr lang="fr-FR" sz="1400" dirty="0" smtClean="0">
                <a:solidFill>
                  <a:srgbClr val="4D4D4D"/>
                </a:solidFill>
              </a:rPr>
              <a:t>11</a:t>
            </a:r>
            <a:endParaRPr lang="fr-FR" sz="1400" dirty="0">
              <a:solidFill>
                <a:srgbClr val="4D4D4D"/>
              </a:solidFill>
            </a:endParaRPr>
          </a:p>
        </p:txBody>
      </p:sp>
      <p:sp>
        <p:nvSpPr>
          <p:cNvPr id="39" name="TextBox 38"/>
          <p:cNvSpPr txBox="1"/>
          <p:nvPr/>
        </p:nvSpPr>
        <p:spPr>
          <a:xfrm>
            <a:off x="7672073" y="3202008"/>
            <a:ext cx="1471927" cy="782265"/>
          </a:xfrm>
          <a:prstGeom prst="rect">
            <a:avLst/>
          </a:prstGeom>
          <a:noFill/>
        </p:spPr>
        <p:txBody>
          <a:bodyPr wrap="none" rtlCol="0">
            <a:spAutoFit/>
          </a:bodyPr>
          <a:lstStyle/>
          <a:p>
            <a:pPr algn="ctr">
              <a:lnSpc>
                <a:spcPts val="1800"/>
              </a:lnSpc>
            </a:pPr>
            <a:r>
              <a:rPr lang="fr-FR" sz="1400" b="1" dirty="0" smtClean="0">
                <a:solidFill>
                  <a:srgbClr val="4D4D4D"/>
                </a:solidFill>
              </a:rPr>
              <a:t>SSR à 3 ans, %</a:t>
            </a:r>
          </a:p>
          <a:p>
            <a:pPr algn="ctr">
              <a:lnSpc>
                <a:spcPts val="1800"/>
              </a:lnSpc>
            </a:pPr>
            <a:r>
              <a:rPr lang="fr-FR" sz="1400" dirty="0" smtClean="0">
                <a:solidFill>
                  <a:srgbClr val="4D4D4D"/>
                </a:solidFill>
              </a:rPr>
              <a:t>90</a:t>
            </a:r>
          </a:p>
          <a:p>
            <a:pPr algn="ctr">
              <a:lnSpc>
                <a:spcPts val="1800"/>
              </a:lnSpc>
            </a:pPr>
            <a:r>
              <a:rPr lang="fr-FR" sz="1400" dirty="0" smtClean="0">
                <a:solidFill>
                  <a:srgbClr val="4D4D4D"/>
                </a:solidFill>
              </a:rPr>
              <a:t>0</a:t>
            </a:r>
            <a:endParaRPr lang="fr-FR" sz="1400" dirty="0">
              <a:solidFill>
                <a:srgbClr val="4D4D4D"/>
              </a:solidFill>
            </a:endParaRPr>
          </a:p>
        </p:txBody>
      </p:sp>
      <p:sp>
        <p:nvSpPr>
          <p:cNvPr id="40" name="TextBox 39"/>
          <p:cNvSpPr txBox="1"/>
          <p:nvPr/>
        </p:nvSpPr>
        <p:spPr>
          <a:xfrm>
            <a:off x="4766848" y="4041939"/>
            <a:ext cx="2675732" cy="323165"/>
          </a:xfrm>
          <a:prstGeom prst="rect">
            <a:avLst/>
          </a:prstGeom>
          <a:noFill/>
        </p:spPr>
        <p:txBody>
          <a:bodyPr wrap="none" rtlCol="0">
            <a:spAutoFit/>
          </a:bodyPr>
          <a:lstStyle/>
          <a:p>
            <a:pPr>
              <a:lnSpc>
                <a:spcPts val="1800"/>
              </a:lnSpc>
            </a:pPr>
            <a:r>
              <a:rPr lang="fr-FR" sz="1400" dirty="0" smtClean="0">
                <a:solidFill>
                  <a:srgbClr val="4D4D4D"/>
                </a:solidFill>
              </a:rPr>
              <a:t>HR 18 (IC95 7,9 –</a:t>
            </a:r>
            <a:r>
              <a:rPr lang="fr-FR" sz="1400" dirty="0" smtClean="0">
                <a:solidFill>
                  <a:srgbClr val="4D4D4D"/>
                </a:solidFill>
                <a:latin typeface="Calibri" panose="020F0502020204030204" pitchFamily="34" charset="0"/>
              </a:rPr>
              <a:t> </a:t>
            </a:r>
            <a:r>
              <a:rPr lang="fr-FR" sz="1400" dirty="0" smtClean="0">
                <a:solidFill>
                  <a:srgbClr val="4D4D4D"/>
                </a:solidFill>
              </a:rPr>
              <a:t>40); p&lt;0,001</a:t>
            </a:r>
            <a:endParaRPr lang="fr-FR" sz="1400" dirty="0">
              <a:solidFill>
                <a:srgbClr val="4D4D4D"/>
              </a:solidFill>
            </a:endParaRPr>
          </a:p>
        </p:txBody>
      </p:sp>
      <p:grpSp>
        <p:nvGrpSpPr>
          <p:cNvPr id="41" name="Group 40"/>
          <p:cNvGrpSpPr/>
          <p:nvPr/>
        </p:nvGrpSpPr>
        <p:grpSpPr>
          <a:xfrm>
            <a:off x="1543660" y="2233336"/>
            <a:ext cx="2418591" cy="3014941"/>
            <a:chOff x="1182636" y="2233336"/>
            <a:chExt cx="2418591" cy="3014941"/>
          </a:xfrm>
        </p:grpSpPr>
        <p:sp>
          <p:nvSpPr>
            <p:cNvPr id="42" name="Freeform 5"/>
            <p:cNvSpPr>
              <a:spLocks/>
            </p:cNvSpPr>
            <p:nvPr/>
          </p:nvSpPr>
          <p:spPr bwMode="auto">
            <a:xfrm>
              <a:off x="1182636" y="2233336"/>
              <a:ext cx="2418591" cy="3014941"/>
            </a:xfrm>
            <a:custGeom>
              <a:avLst/>
              <a:gdLst>
                <a:gd name="T0" fmla="*/ 1536 w 1536"/>
                <a:gd name="T1" fmla="*/ 1909 h 1909"/>
                <a:gd name="T2" fmla="*/ 1536 w 1536"/>
                <a:gd name="T3" fmla="*/ 1467 h 1909"/>
                <a:gd name="T4" fmla="*/ 913 w 1536"/>
                <a:gd name="T5" fmla="*/ 1467 h 1909"/>
                <a:gd name="T6" fmla="*/ 913 w 1536"/>
                <a:gd name="T7" fmla="*/ 1255 h 1909"/>
                <a:gd name="T8" fmla="*/ 753 w 1536"/>
                <a:gd name="T9" fmla="*/ 1255 h 1909"/>
                <a:gd name="T10" fmla="*/ 753 w 1536"/>
                <a:gd name="T11" fmla="*/ 1088 h 1909"/>
                <a:gd name="T12" fmla="*/ 488 w 1536"/>
                <a:gd name="T13" fmla="*/ 1088 h 1909"/>
                <a:gd name="T14" fmla="*/ 488 w 1536"/>
                <a:gd name="T15" fmla="*/ 952 h 1909"/>
                <a:gd name="T16" fmla="*/ 468 w 1536"/>
                <a:gd name="T17" fmla="*/ 952 h 1909"/>
                <a:gd name="T18" fmla="*/ 468 w 1536"/>
                <a:gd name="T19" fmla="*/ 815 h 1909"/>
                <a:gd name="T20" fmla="*/ 436 w 1536"/>
                <a:gd name="T21" fmla="*/ 815 h 1909"/>
                <a:gd name="T22" fmla="*/ 436 w 1536"/>
                <a:gd name="T23" fmla="*/ 681 h 1909"/>
                <a:gd name="T24" fmla="*/ 416 w 1536"/>
                <a:gd name="T25" fmla="*/ 681 h 1909"/>
                <a:gd name="T26" fmla="*/ 416 w 1536"/>
                <a:gd name="T27" fmla="*/ 546 h 1909"/>
                <a:gd name="T28" fmla="*/ 391 w 1536"/>
                <a:gd name="T29" fmla="*/ 546 h 1909"/>
                <a:gd name="T30" fmla="*/ 391 w 1536"/>
                <a:gd name="T31" fmla="*/ 410 h 1909"/>
                <a:gd name="T32" fmla="*/ 321 w 1536"/>
                <a:gd name="T33" fmla="*/ 410 h 1909"/>
                <a:gd name="T34" fmla="*/ 321 w 1536"/>
                <a:gd name="T35" fmla="*/ 269 h 1909"/>
                <a:gd name="T36" fmla="*/ 305 w 1536"/>
                <a:gd name="T37" fmla="*/ 269 h 1909"/>
                <a:gd name="T38" fmla="*/ 305 w 1536"/>
                <a:gd name="T39" fmla="*/ 139 h 1909"/>
                <a:gd name="T40" fmla="*/ 295 w 1536"/>
                <a:gd name="T41" fmla="*/ 139 h 1909"/>
                <a:gd name="T42" fmla="*/ 295 w 1536"/>
                <a:gd name="T43" fmla="*/ 0 h 1909"/>
                <a:gd name="T44" fmla="*/ 0 w 1536"/>
                <a:gd name="T45" fmla="*/ 0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6" h="1909">
                  <a:moveTo>
                    <a:pt x="1536" y="1909"/>
                  </a:moveTo>
                  <a:lnTo>
                    <a:pt x="1536" y="1467"/>
                  </a:lnTo>
                  <a:lnTo>
                    <a:pt x="913" y="1467"/>
                  </a:lnTo>
                  <a:lnTo>
                    <a:pt x="913" y="1255"/>
                  </a:lnTo>
                  <a:lnTo>
                    <a:pt x="753" y="1255"/>
                  </a:lnTo>
                  <a:lnTo>
                    <a:pt x="753" y="1088"/>
                  </a:lnTo>
                  <a:lnTo>
                    <a:pt x="488" y="1088"/>
                  </a:lnTo>
                  <a:lnTo>
                    <a:pt x="488" y="952"/>
                  </a:lnTo>
                  <a:lnTo>
                    <a:pt x="468" y="952"/>
                  </a:lnTo>
                  <a:lnTo>
                    <a:pt x="468" y="815"/>
                  </a:lnTo>
                  <a:lnTo>
                    <a:pt x="436" y="815"/>
                  </a:lnTo>
                  <a:lnTo>
                    <a:pt x="436" y="681"/>
                  </a:lnTo>
                  <a:lnTo>
                    <a:pt x="416" y="681"/>
                  </a:lnTo>
                  <a:lnTo>
                    <a:pt x="416" y="546"/>
                  </a:lnTo>
                  <a:lnTo>
                    <a:pt x="391" y="546"/>
                  </a:lnTo>
                  <a:lnTo>
                    <a:pt x="391" y="410"/>
                  </a:lnTo>
                  <a:lnTo>
                    <a:pt x="321" y="410"/>
                  </a:lnTo>
                  <a:lnTo>
                    <a:pt x="321" y="269"/>
                  </a:lnTo>
                  <a:lnTo>
                    <a:pt x="305" y="269"/>
                  </a:lnTo>
                  <a:lnTo>
                    <a:pt x="305" y="139"/>
                  </a:lnTo>
                  <a:lnTo>
                    <a:pt x="295" y="139"/>
                  </a:lnTo>
                  <a:lnTo>
                    <a:pt x="295"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Line 6"/>
            <p:cNvSpPr>
              <a:spLocks noChangeShapeType="1"/>
            </p:cNvSpPr>
            <p:nvPr/>
          </p:nvSpPr>
          <p:spPr bwMode="auto">
            <a:xfrm>
              <a:off x="2513176" y="4155381"/>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Line 7"/>
            <p:cNvSpPr>
              <a:spLocks noChangeShapeType="1"/>
            </p:cNvSpPr>
            <p:nvPr/>
          </p:nvSpPr>
          <p:spPr bwMode="auto">
            <a:xfrm>
              <a:off x="3086332" y="4493357"/>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Line 8"/>
            <p:cNvSpPr>
              <a:spLocks noChangeShapeType="1"/>
            </p:cNvSpPr>
            <p:nvPr/>
          </p:nvSpPr>
          <p:spPr bwMode="auto">
            <a:xfrm>
              <a:off x="2299030" y="3891633"/>
              <a:ext cx="0" cy="6001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46" name="Group 45"/>
          <p:cNvGrpSpPr/>
          <p:nvPr/>
        </p:nvGrpSpPr>
        <p:grpSpPr>
          <a:xfrm>
            <a:off x="1537362" y="2179639"/>
            <a:ext cx="5289093" cy="519600"/>
            <a:chOff x="1176338" y="2179639"/>
            <a:chExt cx="5289093" cy="519600"/>
          </a:xfrm>
        </p:grpSpPr>
        <p:sp>
          <p:nvSpPr>
            <p:cNvPr id="47" name="Freeform 9"/>
            <p:cNvSpPr>
              <a:spLocks/>
            </p:cNvSpPr>
            <p:nvPr/>
          </p:nvSpPr>
          <p:spPr bwMode="auto">
            <a:xfrm>
              <a:off x="1176338" y="2236495"/>
              <a:ext cx="5289093" cy="456426"/>
            </a:xfrm>
            <a:custGeom>
              <a:avLst/>
              <a:gdLst>
                <a:gd name="T0" fmla="*/ 3359 w 3359"/>
                <a:gd name="T1" fmla="*/ 289 h 289"/>
                <a:gd name="T2" fmla="*/ 2486 w 3359"/>
                <a:gd name="T3" fmla="*/ 289 h 289"/>
                <a:gd name="T4" fmla="*/ 2486 w 3359"/>
                <a:gd name="T5" fmla="*/ 193 h 289"/>
                <a:gd name="T6" fmla="*/ 1470 w 3359"/>
                <a:gd name="T7" fmla="*/ 193 h 289"/>
                <a:gd name="T8" fmla="*/ 1470 w 3359"/>
                <a:gd name="T9" fmla="*/ 177 h 289"/>
                <a:gd name="T10" fmla="*/ 1215 w 3359"/>
                <a:gd name="T11" fmla="*/ 177 h 289"/>
                <a:gd name="T12" fmla="*/ 1215 w 3359"/>
                <a:gd name="T13" fmla="*/ 157 h 289"/>
                <a:gd name="T14" fmla="*/ 1128 w 3359"/>
                <a:gd name="T15" fmla="*/ 157 h 289"/>
                <a:gd name="T16" fmla="*/ 1128 w 3359"/>
                <a:gd name="T17" fmla="*/ 145 h 289"/>
                <a:gd name="T18" fmla="*/ 729 w 3359"/>
                <a:gd name="T19" fmla="*/ 145 h 289"/>
                <a:gd name="T20" fmla="*/ 729 w 3359"/>
                <a:gd name="T21" fmla="*/ 131 h 289"/>
                <a:gd name="T22" fmla="*/ 596 w 3359"/>
                <a:gd name="T23" fmla="*/ 131 h 289"/>
                <a:gd name="T24" fmla="*/ 596 w 3359"/>
                <a:gd name="T25" fmla="*/ 119 h 289"/>
                <a:gd name="T26" fmla="*/ 538 w 3359"/>
                <a:gd name="T27" fmla="*/ 119 h 289"/>
                <a:gd name="T28" fmla="*/ 538 w 3359"/>
                <a:gd name="T29" fmla="*/ 107 h 289"/>
                <a:gd name="T30" fmla="*/ 528 w 3359"/>
                <a:gd name="T31" fmla="*/ 107 h 289"/>
                <a:gd name="T32" fmla="*/ 528 w 3359"/>
                <a:gd name="T33" fmla="*/ 97 h 289"/>
                <a:gd name="T34" fmla="*/ 512 w 3359"/>
                <a:gd name="T35" fmla="*/ 97 h 289"/>
                <a:gd name="T36" fmla="*/ 512 w 3359"/>
                <a:gd name="T37" fmla="*/ 93 h 289"/>
                <a:gd name="T38" fmla="*/ 502 w 3359"/>
                <a:gd name="T39" fmla="*/ 93 h 289"/>
                <a:gd name="T40" fmla="*/ 502 w 3359"/>
                <a:gd name="T41" fmla="*/ 64 h 289"/>
                <a:gd name="T42" fmla="*/ 494 w 3359"/>
                <a:gd name="T43" fmla="*/ 64 h 289"/>
                <a:gd name="T44" fmla="*/ 494 w 3359"/>
                <a:gd name="T45" fmla="*/ 50 h 289"/>
                <a:gd name="T46" fmla="*/ 442 w 3359"/>
                <a:gd name="T47" fmla="*/ 50 h 289"/>
                <a:gd name="T48" fmla="*/ 442 w 3359"/>
                <a:gd name="T49" fmla="*/ 40 h 289"/>
                <a:gd name="T50" fmla="*/ 434 w 3359"/>
                <a:gd name="T51" fmla="*/ 40 h 289"/>
                <a:gd name="T52" fmla="*/ 434 w 3359"/>
                <a:gd name="T53" fmla="*/ 28 h 289"/>
                <a:gd name="T54" fmla="*/ 387 w 3359"/>
                <a:gd name="T55" fmla="*/ 28 h 289"/>
                <a:gd name="T56" fmla="*/ 387 w 3359"/>
                <a:gd name="T57" fmla="*/ 22 h 289"/>
                <a:gd name="T58" fmla="*/ 379 w 3359"/>
                <a:gd name="T59" fmla="*/ 22 h 289"/>
                <a:gd name="T60" fmla="*/ 379 w 3359"/>
                <a:gd name="T61" fmla="*/ 12 h 289"/>
                <a:gd name="T62" fmla="*/ 369 w 3359"/>
                <a:gd name="T63" fmla="*/ 12 h 289"/>
                <a:gd name="T64" fmla="*/ 369 w 3359"/>
                <a:gd name="T65" fmla="*/ 0 h 289"/>
                <a:gd name="T66" fmla="*/ 0 w 3359"/>
                <a:gd name="T6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9" h="289">
                  <a:moveTo>
                    <a:pt x="3359" y="289"/>
                  </a:moveTo>
                  <a:lnTo>
                    <a:pt x="2486" y="289"/>
                  </a:lnTo>
                  <a:lnTo>
                    <a:pt x="2486" y="193"/>
                  </a:lnTo>
                  <a:lnTo>
                    <a:pt x="1470" y="193"/>
                  </a:lnTo>
                  <a:lnTo>
                    <a:pt x="1470" y="177"/>
                  </a:lnTo>
                  <a:lnTo>
                    <a:pt x="1215" y="177"/>
                  </a:lnTo>
                  <a:lnTo>
                    <a:pt x="1215" y="157"/>
                  </a:lnTo>
                  <a:lnTo>
                    <a:pt x="1128" y="157"/>
                  </a:lnTo>
                  <a:lnTo>
                    <a:pt x="1128" y="145"/>
                  </a:lnTo>
                  <a:lnTo>
                    <a:pt x="729" y="145"/>
                  </a:lnTo>
                  <a:lnTo>
                    <a:pt x="729" y="131"/>
                  </a:lnTo>
                  <a:lnTo>
                    <a:pt x="596" y="131"/>
                  </a:lnTo>
                  <a:lnTo>
                    <a:pt x="596" y="119"/>
                  </a:lnTo>
                  <a:lnTo>
                    <a:pt x="538" y="119"/>
                  </a:lnTo>
                  <a:lnTo>
                    <a:pt x="538" y="107"/>
                  </a:lnTo>
                  <a:lnTo>
                    <a:pt x="528" y="107"/>
                  </a:lnTo>
                  <a:lnTo>
                    <a:pt x="528" y="97"/>
                  </a:lnTo>
                  <a:lnTo>
                    <a:pt x="512" y="97"/>
                  </a:lnTo>
                  <a:lnTo>
                    <a:pt x="512" y="93"/>
                  </a:lnTo>
                  <a:lnTo>
                    <a:pt x="502" y="93"/>
                  </a:lnTo>
                  <a:lnTo>
                    <a:pt x="502" y="64"/>
                  </a:lnTo>
                  <a:lnTo>
                    <a:pt x="494" y="64"/>
                  </a:lnTo>
                  <a:lnTo>
                    <a:pt x="494" y="50"/>
                  </a:lnTo>
                  <a:lnTo>
                    <a:pt x="442" y="50"/>
                  </a:lnTo>
                  <a:lnTo>
                    <a:pt x="442" y="40"/>
                  </a:lnTo>
                  <a:lnTo>
                    <a:pt x="434" y="40"/>
                  </a:lnTo>
                  <a:lnTo>
                    <a:pt x="434" y="28"/>
                  </a:lnTo>
                  <a:lnTo>
                    <a:pt x="387" y="28"/>
                  </a:lnTo>
                  <a:lnTo>
                    <a:pt x="387" y="22"/>
                  </a:lnTo>
                  <a:lnTo>
                    <a:pt x="379" y="22"/>
                  </a:lnTo>
                  <a:lnTo>
                    <a:pt x="379" y="12"/>
                  </a:lnTo>
                  <a:lnTo>
                    <a:pt x="369" y="12"/>
                  </a:lnTo>
                  <a:lnTo>
                    <a:pt x="369"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Line 10"/>
            <p:cNvSpPr>
              <a:spLocks noChangeShapeType="1"/>
            </p:cNvSpPr>
            <p:nvPr/>
          </p:nvSpPr>
          <p:spPr bwMode="auto">
            <a:xfrm>
              <a:off x="1346395"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Line 11"/>
            <p:cNvSpPr>
              <a:spLocks noChangeShapeType="1"/>
            </p:cNvSpPr>
            <p:nvPr/>
          </p:nvSpPr>
          <p:spPr bwMode="auto">
            <a:xfrm>
              <a:off x="1562116"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Line 12"/>
            <p:cNvSpPr>
              <a:spLocks noChangeShapeType="1"/>
            </p:cNvSpPr>
            <p:nvPr/>
          </p:nvSpPr>
          <p:spPr bwMode="auto">
            <a:xfrm>
              <a:off x="1741621" y="2179639"/>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Line 13"/>
            <p:cNvSpPr>
              <a:spLocks noChangeShapeType="1"/>
            </p:cNvSpPr>
            <p:nvPr/>
          </p:nvSpPr>
          <p:spPr bwMode="auto">
            <a:xfrm>
              <a:off x="1963640" y="2280716"/>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 name="Line 14"/>
            <p:cNvSpPr>
              <a:spLocks noChangeShapeType="1"/>
            </p:cNvSpPr>
            <p:nvPr/>
          </p:nvSpPr>
          <p:spPr bwMode="auto">
            <a:xfrm>
              <a:off x="2017176" y="2343889"/>
              <a:ext cx="0" cy="61594"/>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Line 15"/>
            <p:cNvSpPr>
              <a:spLocks noChangeShapeType="1"/>
            </p:cNvSpPr>
            <p:nvPr/>
          </p:nvSpPr>
          <p:spPr bwMode="auto">
            <a:xfrm>
              <a:off x="2051818" y="2366000"/>
              <a:ext cx="0" cy="61594"/>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Line 16"/>
            <p:cNvSpPr>
              <a:spLocks noChangeShapeType="1"/>
            </p:cNvSpPr>
            <p:nvPr/>
          </p:nvSpPr>
          <p:spPr bwMode="auto">
            <a:xfrm>
              <a:off x="2127398"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17"/>
            <p:cNvSpPr>
              <a:spLocks noChangeShapeType="1"/>
            </p:cNvSpPr>
            <p:nvPr/>
          </p:nvSpPr>
          <p:spPr bwMode="auto">
            <a:xfrm>
              <a:off x="2146294"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Line 18"/>
            <p:cNvSpPr>
              <a:spLocks noChangeShapeType="1"/>
            </p:cNvSpPr>
            <p:nvPr/>
          </p:nvSpPr>
          <p:spPr bwMode="auto">
            <a:xfrm>
              <a:off x="216518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19"/>
            <p:cNvSpPr>
              <a:spLocks noChangeShapeType="1"/>
            </p:cNvSpPr>
            <p:nvPr/>
          </p:nvSpPr>
          <p:spPr bwMode="auto">
            <a:xfrm>
              <a:off x="2184084"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Line 20"/>
            <p:cNvSpPr>
              <a:spLocks noChangeShapeType="1"/>
            </p:cNvSpPr>
            <p:nvPr/>
          </p:nvSpPr>
          <p:spPr bwMode="auto">
            <a:xfrm>
              <a:off x="220297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21"/>
            <p:cNvSpPr>
              <a:spLocks noChangeShapeType="1"/>
            </p:cNvSpPr>
            <p:nvPr/>
          </p:nvSpPr>
          <p:spPr bwMode="auto">
            <a:xfrm>
              <a:off x="2242345"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 name="Line 22"/>
            <p:cNvSpPr>
              <a:spLocks noChangeShapeType="1"/>
            </p:cNvSpPr>
            <p:nvPr/>
          </p:nvSpPr>
          <p:spPr bwMode="auto">
            <a:xfrm>
              <a:off x="2223449"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23"/>
            <p:cNvSpPr>
              <a:spLocks noChangeShapeType="1"/>
            </p:cNvSpPr>
            <p:nvPr/>
          </p:nvSpPr>
          <p:spPr bwMode="auto">
            <a:xfrm>
              <a:off x="2261240"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Line 24"/>
            <p:cNvSpPr>
              <a:spLocks noChangeShapeType="1"/>
            </p:cNvSpPr>
            <p:nvPr/>
          </p:nvSpPr>
          <p:spPr bwMode="auto">
            <a:xfrm>
              <a:off x="2280135"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 name="Line 25"/>
            <p:cNvSpPr>
              <a:spLocks noChangeShapeType="1"/>
            </p:cNvSpPr>
            <p:nvPr/>
          </p:nvSpPr>
          <p:spPr bwMode="auto">
            <a:xfrm>
              <a:off x="2299030" y="2383373"/>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 name="Line 26"/>
            <p:cNvSpPr>
              <a:spLocks noChangeShapeType="1"/>
            </p:cNvSpPr>
            <p:nvPr/>
          </p:nvSpPr>
          <p:spPr bwMode="auto">
            <a:xfrm>
              <a:off x="234941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Line 27"/>
            <p:cNvSpPr>
              <a:spLocks noChangeShapeType="1"/>
            </p:cNvSpPr>
            <p:nvPr/>
          </p:nvSpPr>
          <p:spPr bwMode="auto">
            <a:xfrm>
              <a:off x="233682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28"/>
            <p:cNvSpPr>
              <a:spLocks noChangeShapeType="1"/>
            </p:cNvSpPr>
            <p:nvPr/>
          </p:nvSpPr>
          <p:spPr bwMode="auto">
            <a:xfrm>
              <a:off x="23242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29"/>
            <p:cNvSpPr>
              <a:spLocks noChangeShapeType="1"/>
            </p:cNvSpPr>
            <p:nvPr/>
          </p:nvSpPr>
          <p:spPr bwMode="auto">
            <a:xfrm>
              <a:off x="2396656"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30"/>
            <p:cNvSpPr>
              <a:spLocks noChangeShapeType="1"/>
            </p:cNvSpPr>
            <p:nvPr/>
          </p:nvSpPr>
          <p:spPr bwMode="auto">
            <a:xfrm>
              <a:off x="238405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31"/>
            <p:cNvSpPr>
              <a:spLocks noChangeShapeType="1"/>
            </p:cNvSpPr>
            <p:nvPr/>
          </p:nvSpPr>
          <p:spPr bwMode="auto">
            <a:xfrm>
              <a:off x="236831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Line 32"/>
            <p:cNvSpPr>
              <a:spLocks noChangeShapeType="1"/>
            </p:cNvSpPr>
            <p:nvPr/>
          </p:nvSpPr>
          <p:spPr bwMode="auto">
            <a:xfrm>
              <a:off x="24375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 name="Line 33"/>
            <p:cNvSpPr>
              <a:spLocks noChangeShapeType="1"/>
            </p:cNvSpPr>
            <p:nvPr/>
          </p:nvSpPr>
          <p:spPr bwMode="auto">
            <a:xfrm>
              <a:off x="242499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 name="Line 34"/>
            <p:cNvSpPr>
              <a:spLocks noChangeShapeType="1"/>
            </p:cNvSpPr>
            <p:nvPr/>
          </p:nvSpPr>
          <p:spPr bwMode="auto">
            <a:xfrm>
              <a:off x="240925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 name="Line 35"/>
            <p:cNvSpPr>
              <a:spLocks noChangeShapeType="1"/>
            </p:cNvSpPr>
            <p:nvPr/>
          </p:nvSpPr>
          <p:spPr bwMode="auto">
            <a:xfrm>
              <a:off x="247853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 name="Line 36"/>
            <p:cNvSpPr>
              <a:spLocks noChangeShapeType="1"/>
            </p:cNvSpPr>
            <p:nvPr/>
          </p:nvSpPr>
          <p:spPr bwMode="auto">
            <a:xfrm>
              <a:off x="246593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37"/>
            <p:cNvSpPr>
              <a:spLocks noChangeShapeType="1"/>
            </p:cNvSpPr>
            <p:nvPr/>
          </p:nvSpPr>
          <p:spPr bwMode="auto">
            <a:xfrm>
              <a:off x="245334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38"/>
            <p:cNvSpPr>
              <a:spLocks noChangeShapeType="1"/>
            </p:cNvSpPr>
            <p:nvPr/>
          </p:nvSpPr>
          <p:spPr bwMode="auto">
            <a:xfrm>
              <a:off x="25226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39"/>
            <p:cNvSpPr>
              <a:spLocks noChangeShapeType="1"/>
            </p:cNvSpPr>
            <p:nvPr/>
          </p:nvSpPr>
          <p:spPr bwMode="auto">
            <a:xfrm>
              <a:off x="250687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Line 40"/>
            <p:cNvSpPr>
              <a:spLocks noChangeShapeType="1"/>
            </p:cNvSpPr>
            <p:nvPr/>
          </p:nvSpPr>
          <p:spPr bwMode="auto">
            <a:xfrm>
              <a:off x="249428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Line 41"/>
            <p:cNvSpPr>
              <a:spLocks noChangeShapeType="1"/>
            </p:cNvSpPr>
            <p:nvPr/>
          </p:nvSpPr>
          <p:spPr bwMode="auto">
            <a:xfrm>
              <a:off x="2547818"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 name="Line 42"/>
            <p:cNvSpPr>
              <a:spLocks noChangeShapeType="1"/>
            </p:cNvSpPr>
            <p:nvPr/>
          </p:nvSpPr>
          <p:spPr bwMode="auto">
            <a:xfrm>
              <a:off x="253522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43"/>
            <p:cNvSpPr>
              <a:spLocks noChangeShapeType="1"/>
            </p:cNvSpPr>
            <p:nvPr/>
          </p:nvSpPr>
          <p:spPr bwMode="auto">
            <a:xfrm>
              <a:off x="2591907"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44"/>
            <p:cNvSpPr>
              <a:spLocks noChangeShapeType="1"/>
            </p:cNvSpPr>
            <p:nvPr/>
          </p:nvSpPr>
          <p:spPr bwMode="auto">
            <a:xfrm>
              <a:off x="2576160"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45"/>
            <p:cNvSpPr>
              <a:spLocks noChangeShapeType="1"/>
            </p:cNvSpPr>
            <p:nvPr/>
          </p:nvSpPr>
          <p:spPr bwMode="auto">
            <a:xfrm>
              <a:off x="269740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46"/>
            <p:cNvSpPr>
              <a:spLocks noChangeShapeType="1"/>
            </p:cNvSpPr>
            <p:nvPr/>
          </p:nvSpPr>
          <p:spPr bwMode="auto">
            <a:xfrm>
              <a:off x="268165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47"/>
            <p:cNvSpPr>
              <a:spLocks noChangeShapeType="1"/>
            </p:cNvSpPr>
            <p:nvPr/>
          </p:nvSpPr>
          <p:spPr bwMode="auto">
            <a:xfrm>
              <a:off x="2754091"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48"/>
            <p:cNvSpPr>
              <a:spLocks noChangeShapeType="1"/>
            </p:cNvSpPr>
            <p:nvPr/>
          </p:nvSpPr>
          <p:spPr bwMode="auto">
            <a:xfrm>
              <a:off x="27351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49"/>
            <p:cNvSpPr>
              <a:spLocks noChangeShapeType="1"/>
            </p:cNvSpPr>
            <p:nvPr/>
          </p:nvSpPr>
          <p:spPr bwMode="auto">
            <a:xfrm>
              <a:off x="2785583"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50"/>
            <p:cNvSpPr>
              <a:spLocks noChangeShapeType="1"/>
            </p:cNvSpPr>
            <p:nvPr/>
          </p:nvSpPr>
          <p:spPr bwMode="auto">
            <a:xfrm>
              <a:off x="2769837"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51"/>
            <p:cNvSpPr>
              <a:spLocks noChangeShapeType="1"/>
            </p:cNvSpPr>
            <p:nvPr/>
          </p:nvSpPr>
          <p:spPr bwMode="auto">
            <a:xfrm>
              <a:off x="282022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52"/>
            <p:cNvSpPr>
              <a:spLocks noChangeShapeType="1"/>
            </p:cNvSpPr>
            <p:nvPr/>
          </p:nvSpPr>
          <p:spPr bwMode="auto">
            <a:xfrm>
              <a:off x="280132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53"/>
            <p:cNvSpPr>
              <a:spLocks noChangeShapeType="1"/>
            </p:cNvSpPr>
            <p:nvPr/>
          </p:nvSpPr>
          <p:spPr bwMode="auto">
            <a:xfrm>
              <a:off x="2851716"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54"/>
            <p:cNvSpPr>
              <a:spLocks noChangeShapeType="1"/>
            </p:cNvSpPr>
            <p:nvPr/>
          </p:nvSpPr>
          <p:spPr bwMode="auto">
            <a:xfrm>
              <a:off x="2835970"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55"/>
            <p:cNvSpPr>
              <a:spLocks noChangeShapeType="1"/>
            </p:cNvSpPr>
            <p:nvPr/>
          </p:nvSpPr>
          <p:spPr bwMode="auto">
            <a:xfrm>
              <a:off x="2933595"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56"/>
            <p:cNvSpPr>
              <a:spLocks noChangeShapeType="1"/>
            </p:cNvSpPr>
            <p:nvPr/>
          </p:nvSpPr>
          <p:spPr bwMode="auto">
            <a:xfrm>
              <a:off x="2917849"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57"/>
            <p:cNvSpPr>
              <a:spLocks noChangeShapeType="1"/>
            </p:cNvSpPr>
            <p:nvPr/>
          </p:nvSpPr>
          <p:spPr bwMode="auto">
            <a:xfrm>
              <a:off x="3015475"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58"/>
            <p:cNvSpPr>
              <a:spLocks noChangeShapeType="1"/>
            </p:cNvSpPr>
            <p:nvPr/>
          </p:nvSpPr>
          <p:spPr bwMode="auto">
            <a:xfrm>
              <a:off x="2999729"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7" name="Line 59"/>
            <p:cNvSpPr>
              <a:spLocks noChangeShapeType="1"/>
            </p:cNvSpPr>
            <p:nvPr/>
          </p:nvSpPr>
          <p:spPr bwMode="auto">
            <a:xfrm>
              <a:off x="3054840"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60"/>
            <p:cNvSpPr>
              <a:spLocks noChangeShapeType="1"/>
            </p:cNvSpPr>
            <p:nvPr/>
          </p:nvSpPr>
          <p:spPr bwMode="auto">
            <a:xfrm>
              <a:off x="3035945"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61"/>
            <p:cNvSpPr>
              <a:spLocks noChangeShapeType="1"/>
            </p:cNvSpPr>
            <p:nvPr/>
          </p:nvSpPr>
          <p:spPr bwMode="auto">
            <a:xfrm>
              <a:off x="3089481"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62"/>
            <p:cNvSpPr>
              <a:spLocks noChangeShapeType="1"/>
            </p:cNvSpPr>
            <p:nvPr/>
          </p:nvSpPr>
          <p:spPr bwMode="auto">
            <a:xfrm>
              <a:off x="3070586"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63"/>
            <p:cNvSpPr>
              <a:spLocks noChangeShapeType="1"/>
            </p:cNvSpPr>
            <p:nvPr/>
          </p:nvSpPr>
          <p:spPr bwMode="auto">
            <a:xfrm>
              <a:off x="310207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64"/>
            <p:cNvSpPr>
              <a:spLocks noChangeShapeType="1"/>
            </p:cNvSpPr>
            <p:nvPr/>
          </p:nvSpPr>
          <p:spPr bwMode="auto">
            <a:xfrm>
              <a:off x="3130421"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65"/>
            <p:cNvSpPr>
              <a:spLocks noChangeShapeType="1"/>
            </p:cNvSpPr>
            <p:nvPr/>
          </p:nvSpPr>
          <p:spPr bwMode="auto">
            <a:xfrm>
              <a:off x="3114675"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66"/>
            <p:cNvSpPr>
              <a:spLocks noChangeShapeType="1"/>
            </p:cNvSpPr>
            <p:nvPr/>
          </p:nvSpPr>
          <p:spPr bwMode="auto">
            <a:xfrm>
              <a:off x="3146167"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67"/>
            <p:cNvSpPr>
              <a:spLocks noChangeShapeType="1"/>
            </p:cNvSpPr>
            <p:nvPr/>
          </p:nvSpPr>
          <p:spPr bwMode="auto">
            <a:xfrm>
              <a:off x="317451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Line 68"/>
            <p:cNvSpPr>
              <a:spLocks noChangeShapeType="1"/>
            </p:cNvSpPr>
            <p:nvPr/>
          </p:nvSpPr>
          <p:spPr bwMode="auto">
            <a:xfrm>
              <a:off x="3158764"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69"/>
            <p:cNvSpPr>
              <a:spLocks noChangeShapeType="1"/>
            </p:cNvSpPr>
            <p:nvPr/>
          </p:nvSpPr>
          <p:spPr bwMode="auto">
            <a:xfrm>
              <a:off x="322174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70"/>
            <p:cNvSpPr>
              <a:spLocks noChangeShapeType="1"/>
            </p:cNvSpPr>
            <p:nvPr/>
          </p:nvSpPr>
          <p:spPr bwMode="auto">
            <a:xfrm>
              <a:off x="3202853"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71"/>
            <p:cNvSpPr>
              <a:spLocks noChangeShapeType="1"/>
            </p:cNvSpPr>
            <p:nvPr/>
          </p:nvSpPr>
          <p:spPr bwMode="auto">
            <a:xfrm>
              <a:off x="3272135"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72"/>
            <p:cNvSpPr>
              <a:spLocks noChangeShapeType="1"/>
            </p:cNvSpPr>
            <p:nvPr/>
          </p:nvSpPr>
          <p:spPr bwMode="auto">
            <a:xfrm>
              <a:off x="325324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73"/>
            <p:cNvSpPr>
              <a:spLocks noChangeShapeType="1"/>
            </p:cNvSpPr>
            <p:nvPr/>
          </p:nvSpPr>
          <p:spPr bwMode="auto">
            <a:xfrm>
              <a:off x="3379208"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74"/>
            <p:cNvSpPr>
              <a:spLocks noChangeShapeType="1"/>
            </p:cNvSpPr>
            <p:nvPr/>
          </p:nvSpPr>
          <p:spPr bwMode="auto">
            <a:xfrm>
              <a:off x="3363462"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75"/>
            <p:cNvSpPr>
              <a:spLocks noChangeShapeType="1"/>
            </p:cNvSpPr>
            <p:nvPr/>
          </p:nvSpPr>
          <p:spPr bwMode="auto">
            <a:xfrm>
              <a:off x="3410700"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76"/>
            <p:cNvSpPr>
              <a:spLocks noChangeShapeType="1"/>
            </p:cNvSpPr>
            <p:nvPr/>
          </p:nvSpPr>
          <p:spPr bwMode="auto">
            <a:xfrm>
              <a:off x="3394954"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77"/>
            <p:cNvSpPr>
              <a:spLocks noChangeShapeType="1"/>
            </p:cNvSpPr>
            <p:nvPr/>
          </p:nvSpPr>
          <p:spPr bwMode="auto">
            <a:xfrm>
              <a:off x="3459513"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78"/>
            <p:cNvSpPr>
              <a:spLocks noChangeShapeType="1"/>
            </p:cNvSpPr>
            <p:nvPr/>
          </p:nvSpPr>
          <p:spPr bwMode="auto">
            <a:xfrm>
              <a:off x="3443767"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79"/>
            <p:cNvSpPr>
              <a:spLocks noChangeShapeType="1"/>
            </p:cNvSpPr>
            <p:nvPr/>
          </p:nvSpPr>
          <p:spPr bwMode="auto">
            <a:xfrm>
              <a:off x="354769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80"/>
            <p:cNvSpPr>
              <a:spLocks noChangeShapeType="1"/>
            </p:cNvSpPr>
            <p:nvPr/>
          </p:nvSpPr>
          <p:spPr bwMode="auto">
            <a:xfrm>
              <a:off x="352564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81"/>
            <p:cNvSpPr>
              <a:spLocks noChangeShapeType="1"/>
            </p:cNvSpPr>
            <p:nvPr/>
          </p:nvSpPr>
          <p:spPr bwMode="auto">
            <a:xfrm>
              <a:off x="3426446" y="2456022"/>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82"/>
            <p:cNvSpPr>
              <a:spLocks noChangeShapeType="1"/>
            </p:cNvSpPr>
            <p:nvPr/>
          </p:nvSpPr>
          <p:spPr bwMode="auto">
            <a:xfrm>
              <a:off x="36201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83"/>
            <p:cNvSpPr>
              <a:spLocks noChangeShapeType="1"/>
            </p:cNvSpPr>
            <p:nvPr/>
          </p:nvSpPr>
          <p:spPr bwMode="auto">
            <a:xfrm>
              <a:off x="36012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84"/>
            <p:cNvSpPr>
              <a:spLocks noChangeShapeType="1"/>
            </p:cNvSpPr>
            <p:nvPr/>
          </p:nvSpPr>
          <p:spPr bwMode="auto">
            <a:xfrm>
              <a:off x="36516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85"/>
            <p:cNvSpPr>
              <a:spLocks noChangeShapeType="1"/>
            </p:cNvSpPr>
            <p:nvPr/>
          </p:nvSpPr>
          <p:spPr bwMode="auto">
            <a:xfrm>
              <a:off x="363586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86"/>
            <p:cNvSpPr>
              <a:spLocks noChangeShapeType="1"/>
            </p:cNvSpPr>
            <p:nvPr/>
          </p:nvSpPr>
          <p:spPr bwMode="auto">
            <a:xfrm>
              <a:off x="370200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87"/>
            <p:cNvSpPr>
              <a:spLocks noChangeShapeType="1"/>
            </p:cNvSpPr>
            <p:nvPr/>
          </p:nvSpPr>
          <p:spPr bwMode="auto">
            <a:xfrm>
              <a:off x="368625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88"/>
            <p:cNvSpPr>
              <a:spLocks noChangeShapeType="1"/>
            </p:cNvSpPr>
            <p:nvPr/>
          </p:nvSpPr>
          <p:spPr bwMode="auto">
            <a:xfrm>
              <a:off x="3733494"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89"/>
            <p:cNvSpPr>
              <a:spLocks noChangeShapeType="1"/>
            </p:cNvSpPr>
            <p:nvPr/>
          </p:nvSpPr>
          <p:spPr bwMode="auto">
            <a:xfrm>
              <a:off x="371774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90"/>
            <p:cNvSpPr>
              <a:spLocks noChangeShapeType="1"/>
            </p:cNvSpPr>
            <p:nvPr/>
          </p:nvSpPr>
          <p:spPr bwMode="auto">
            <a:xfrm>
              <a:off x="384529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91"/>
            <p:cNvSpPr>
              <a:spLocks noChangeShapeType="1"/>
            </p:cNvSpPr>
            <p:nvPr/>
          </p:nvSpPr>
          <p:spPr bwMode="auto">
            <a:xfrm>
              <a:off x="380592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92"/>
            <p:cNvSpPr>
              <a:spLocks noChangeShapeType="1"/>
            </p:cNvSpPr>
            <p:nvPr/>
          </p:nvSpPr>
          <p:spPr bwMode="auto">
            <a:xfrm>
              <a:off x="382482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Line 93"/>
            <p:cNvSpPr>
              <a:spLocks noChangeShapeType="1"/>
            </p:cNvSpPr>
            <p:nvPr/>
          </p:nvSpPr>
          <p:spPr bwMode="auto">
            <a:xfrm>
              <a:off x="36673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94"/>
            <p:cNvSpPr>
              <a:spLocks noChangeShapeType="1"/>
            </p:cNvSpPr>
            <p:nvPr/>
          </p:nvSpPr>
          <p:spPr bwMode="auto">
            <a:xfrm>
              <a:off x="38988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95"/>
            <p:cNvSpPr>
              <a:spLocks noChangeShapeType="1"/>
            </p:cNvSpPr>
            <p:nvPr/>
          </p:nvSpPr>
          <p:spPr bwMode="auto">
            <a:xfrm>
              <a:off x="387993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96"/>
            <p:cNvSpPr>
              <a:spLocks noChangeShapeType="1"/>
            </p:cNvSpPr>
            <p:nvPr/>
          </p:nvSpPr>
          <p:spPr bwMode="auto">
            <a:xfrm>
              <a:off x="394606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97"/>
            <p:cNvSpPr>
              <a:spLocks noChangeShapeType="1"/>
            </p:cNvSpPr>
            <p:nvPr/>
          </p:nvSpPr>
          <p:spPr bwMode="auto">
            <a:xfrm>
              <a:off x="393031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98"/>
            <p:cNvSpPr>
              <a:spLocks noChangeShapeType="1"/>
            </p:cNvSpPr>
            <p:nvPr/>
          </p:nvSpPr>
          <p:spPr bwMode="auto">
            <a:xfrm>
              <a:off x="398070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99"/>
            <p:cNvSpPr>
              <a:spLocks noChangeShapeType="1"/>
            </p:cNvSpPr>
            <p:nvPr/>
          </p:nvSpPr>
          <p:spPr bwMode="auto">
            <a:xfrm>
              <a:off x="39649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100"/>
            <p:cNvSpPr>
              <a:spLocks noChangeShapeType="1"/>
            </p:cNvSpPr>
            <p:nvPr/>
          </p:nvSpPr>
          <p:spPr bwMode="auto">
            <a:xfrm>
              <a:off x="391457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101"/>
            <p:cNvSpPr>
              <a:spLocks noChangeShapeType="1"/>
            </p:cNvSpPr>
            <p:nvPr/>
          </p:nvSpPr>
          <p:spPr bwMode="auto">
            <a:xfrm>
              <a:off x="414446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102"/>
            <p:cNvSpPr>
              <a:spLocks noChangeShapeType="1"/>
            </p:cNvSpPr>
            <p:nvPr/>
          </p:nvSpPr>
          <p:spPr bwMode="auto">
            <a:xfrm>
              <a:off x="412557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103"/>
            <p:cNvSpPr>
              <a:spLocks noChangeShapeType="1"/>
            </p:cNvSpPr>
            <p:nvPr/>
          </p:nvSpPr>
          <p:spPr bwMode="auto">
            <a:xfrm>
              <a:off x="419485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Line 104"/>
            <p:cNvSpPr>
              <a:spLocks noChangeShapeType="1"/>
            </p:cNvSpPr>
            <p:nvPr/>
          </p:nvSpPr>
          <p:spPr bwMode="auto">
            <a:xfrm>
              <a:off x="417595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Line 105"/>
            <p:cNvSpPr>
              <a:spLocks noChangeShapeType="1"/>
            </p:cNvSpPr>
            <p:nvPr/>
          </p:nvSpPr>
          <p:spPr bwMode="auto">
            <a:xfrm>
              <a:off x="422634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106"/>
            <p:cNvSpPr>
              <a:spLocks noChangeShapeType="1"/>
            </p:cNvSpPr>
            <p:nvPr/>
          </p:nvSpPr>
          <p:spPr bwMode="auto">
            <a:xfrm>
              <a:off x="42468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107"/>
            <p:cNvSpPr>
              <a:spLocks noChangeShapeType="1"/>
            </p:cNvSpPr>
            <p:nvPr/>
          </p:nvSpPr>
          <p:spPr bwMode="auto">
            <a:xfrm>
              <a:off x="421059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Line 108"/>
            <p:cNvSpPr>
              <a:spLocks noChangeShapeType="1"/>
            </p:cNvSpPr>
            <p:nvPr/>
          </p:nvSpPr>
          <p:spPr bwMode="auto">
            <a:xfrm>
              <a:off x="416021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Line 109"/>
            <p:cNvSpPr>
              <a:spLocks noChangeShapeType="1"/>
            </p:cNvSpPr>
            <p:nvPr/>
          </p:nvSpPr>
          <p:spPr bwMode="auto">
            <a:xfrm>
              <a:off x="428460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110"/>
            <p:cNvSpPr>
              <a:spLocks noChangeShapeType="1"/>
            </p:cNvSpPr>
            <p:nvPr/>
          </p:nvSpPr>
          <p:spPr bwMode="auto">
            <a:xfrm>
              <a:off x="426885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111"/>
            <p:cNvSpPr>
              <a:spLocks noChangeShapeType="1"/>
            </p:cNvSpPr>
            <p:nvPr/>
          </p:nvSpPr>
          <p:spPr bwMode="auto">
            <a:xfrm>
              <a:off x="433184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112"/>
            <p:cNvSpPr>
              <a:spLocks noChangeShapeType="1"/>
            </p:cNvSpPr>
            <p:nvPr/>
          </p:nvSpPr>
          <p:spPr bwMode="auto">
            <a:xfrm>
              <a:off x="431609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113"/>
            <p:cNvSpPr>
              <a:spLocks noChangeShapeType="1"/>
            </p:cNvSpPr>
            <p:nvPr/>
          </p:nvSpPr>
          <p:spPr bwMode="auto">
            <a:xfrm>
              <a:off x="436333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114"/>
            <p:cNvSpPr>
              <a:spLocks noChangeShapeType="1"/>
            </p:cNvSpPr>
            <p:nvPr/>
          </p:nvSpPr>
          <p:spPr bwMode="auto">
            <a:xfrm>
              <a:off x="438223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115"/>
            <p:cNvSpPr>
              <a:spLocks noChangeShapeType="1"/>
            </p:cNvSpPr>
            <p:nvPr/>
          </p:nvSpPr>
          <p:spPr bwMode="auto">
            <a:xfrm>
              <a:off x="434758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116"/>
            <p:cNvSpPr>
              <a:spLocks noChangeShapeType="1"/>
            </p:cNvSpPr>
            <p:nvPr/>
          </p:nvSpPr>
          <p:spPr bwMode="auto">
            <a:xfrm>
              <a:off x="44137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117"/>
            <p:cNvSpPr>
              <a:spLocks noChangeShapeType="1"/>
            </p:cNvSpPr>
            <p:nvPr/>
          </p:nvSpPr>
          <p:spPr bwMode="auto">
            <a:xfrm>
              <a:off x="442946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Line 118"/>
            <p:cNvSpPr>
              <a:spLocks noChangeShapeType="1"/>
            </p:cNvSpPr>
            <p:nvPr/>
          </p:nvSpPr>
          <p:spPr bwMode="auto">
            <a:xfrm>
              <a:off x="439797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7" name="Line 119"/>
            <p:cNvSpPr>
              <a:spLocks noChangeShapeType="1"/>
            </p:cNvSpPr>
            <p:nvPr/>
          </p:nvSpPr>
          <p:spPr bwMode="auto">
            <a:xfrm>
              <a:off x="446096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8" name="Line 120"/>
            <p:cNvSpPr>
              <a:spLocks noChangeShapeType="1"/>
            </p:cNvSpPr>
            <p:nvPr/>
          </p:nvSpPr>
          <p:spPr bwMode="auto">
            <a:xfrm>
              <a:off x="447670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121"/>
            <p:cNvSpPr>
              <a:spLocks noChangeShapeType="1"/>
            </p:cNvSpPr>
            <p:nvPr/>
          </p:nvSpPr>
          <p:spPr bwMode="auto">
            <a:xfrm>
              <a:off x="449245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122"/>
            <p:cNvSpPr>
              <a:spLocks noChangeShapeType="1"/>
            </p:cNvSpPr>
            <p:nvPr/>
          </p:nvSpPr>
          <p:spPr bwMode="auto">
            <a:xfrm>
              <a:off x="451134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Line 123"/>
            <p:cNvSpPr>
              <a:spLocks noChangeShapeType="1"/>
            </p:cNvSpPr>
            <p:nvPr/>
          </p:nvSpPr>
          <p:spPr bwMode="auto">
            <a:xfrm>
              <a:off x="444521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Line 124"/>
            <p:cNvSpPr>
              <a:spLocks noChangeShapeType="1"/>
            </p:cNvSpPr>
            <p:nvPr/>
          </p:nvSpPr>
          <p:spPr bwMode="auto">
            <a:xfrm>
              <a:off x="469872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125"/>
            <p:cNvSpPr>
              <a:spLocks noChangeShapeType="1"/>
            </p:cNvSpPr>
            <p:nvPr/>
          </p:nvSpPr>
          <p:spPr bwMode="auto">
            <a:xfrm>
              <a:off x="471447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126"/>
            <p:cNvSpPr>
              <a:spLocks noChangeShapeType="1"/>
            </p:cNvSpPr>
            <p:nvPr/>
          </p:nvSpPr>
          <p:spPr bwMode="auto">
            <a:xfrm>
              <a:off x="467983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127"/>
            <p:cNvSpPr>
              <a:spLocks noChangeShapeType="1"/>
            </p:cNvSpPr>
            <p:nvPr/>
          </p:nvSpPr>
          <p:spPr bwMode="auto">
            <a:xfrm>
              <a:off x="474911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128"/>
            <p:cNvSpPr>
              <a:spLocks noChangeShapeType="1"/>
            </p:cNvSpPr>
            <p:nvPr/>
          </p:nvSpPr>
          <p:spPr bwMode="auto">
            <a:xfrm>
              <a:off x="476485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Line 129"/>
            <p:cNvSpPr>
              <a:spLocks noChangeShapeType="1"/>
            </p:cNvSpPr>
            <p:nvPr/>
          </p:nvSpPr>
          <p:spPr bwMode="auto">
            <a:xfrm>
              <a:off x="478060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Line 130"/>
            <p:cNvSpPr>
              <a:spLocks noChangeShapeType="1"/>
            </p:cNvSpPr>
            <p:nvPr/>
          </p:nvSpPr>
          <p:spPr bwMode="auto">
            <a:xfrm>
              <a:off x="479950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Line 131"/>
            <p:cNvSpPr>
              <a:spLocks noChangeShapeType="1"/>
            </p:cNvSpPr>
            <p:nvPr/>
          </p:nvSpPr>
          <p:spPr bwMode="auto">
            <a:xfrm>
              <a:off x="481524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132"/>
            <p:cNvSpPr>
              <a:spLocks noChangeShapeType="1"/>
            </p:cNvSpPr>
            <p:nvPr/>
          </p:nvSpPr>
          <p:spPr bwMode="auto">
            <a:xfrm>
              <a:off x="495066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133"/>
            <p:cNvSpPr>
              <a:spLocks noChangeShapeType="1"/>
            </p:cNvSpPr>
            <p:nvPr/>
          </p:nvSpPr>
          <p:spPr bwMode="auto">
            <a:xfrm>
              <a:off x="496640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134"/>
            <p:cNvSpPr>
              <a:spLocks noChangeShapeType="1"/>
            </p:cNvSpPr>
            <p:nvPr/>
          </p:nvSpPr>
          <p:spPr bwMode="auto">
            <a:xfrm>
              <a:off x="498215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135"/>
            <p:cNvSpPr>
              <a:spLocks noChangeShapeType="1"/>
            </p:cNvSpPr>
            <p:nvPr/>
          </p:nvSpPr>
          <p:spPr bwMode="auto">
            <a:xfrm>
              <a:off x="499790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136"/>
            <p:cNvSpPr>
              <a:spLocks noChangeShapeType="1"/>
            </p:cNvSpPr>
            <p:nvPr/>
          </p:nvSpPr>
          <p:spPr bwMode="auto">
            <a:xfrm>
              <a:off x="501364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137"/>
            <p:cNvSpPr>
              <a:spLocks noChangeShapeType="1"/>
            </p:cNvSpPr>
            <p:nvPr/>
          </p:nvSpPr>
          <p:spPr bwMode="auto">
            <a:xfrm>
              <a:off x="503254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138"/>
            <p:cNvSpPr>
              <a:spLocks noChangeShapeType="1"/>
            </p:cNvSpPr>
            <p:nvPr/>
          </p:nvSpPr>
          <p:spPr bwMode="auto">
            <a:xfrm>
              <a:off x="504986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139"/>
            <p:cNvSpPr>
              <a:spLocks noChangeShapeType="1"/>
            </p:cNvSpPr>
            <p:nvPr/>
          </p:nvSpPr>
          <p:spPr bwMode="auto">
            <a:xfrm>
              <a:off x="506560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140"/>
            <p:cNvSpPr>
              <a:spLocks noChangeShapeType="1"/>
            </p:cNvSpPr>
            <p:nvPr/>
          </p:nvSpPr>
          <p:spPr bwMode="auto">
            <a:xfrm>
              <a:off x="5081355"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141"/>
            <p:cNvSpPr>
              <a:spLocks noChangeShapeType="1"/>
            </p:cNvSpPr>
            <p:nvPr/>
          </p:nvSpPr>
          <p:spPr bwMode="auto">
            <a:xfrm>
              <a:off x="5138040" y="263922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142"/>
            <p:cNvSpPr>
              <a:spLocks noChangeShapeType="1"/>
            </p:cNvSpPr>
            <p:nvPr/>
          </p:nvSpPr>
          <p:spPr bwMode="auto">
            <a:xfrm>
              <a:off x="524196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143"/>
            <p:cNvSpPr>
              <a:spLocks noChangeShapeType="1"/>
            </p:cNvSpPr>
            <p:nvPr/>
          </p:nvSpPr>
          <p:spPr bwMode="auto">
            <a:xfrm>
              <a:off x="5267158"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144"/>
            <p:cNvSpPr>
              <a:spLocks noChangeShapeType="1"/>
            </p:cNvSpPr>
            <p:nvPr/>
          </p:nvSpPr>
          <p:spPr bwMode="auto">
            <a:xfrm>
              <a:off x="529550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145"/>
            <p:cNvSpPr>
              <a:spLocks noChangeShapeType="1"/>
            </p:cNvSpPr>
            <p:nvPr/>
          </p:nvSpPr>
          <p:spPr bwMode="auto">
            <a:xfrm>
              <a:off x="5611996"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146"/>
            <p:cNvSpPr>
              <a:spLocks noChangeShapeType="1"/>
            </p:cNvSpPr>
            <p:nvPr/>
          </p:nvSpPr>
          <p:spPr bwMode="auto">
            <a:xfrm>
              <a:off x="5640339"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147"/>
            <p:cNvSpPr>
              <a:spLocks noChangeShapeType="1"/>
            </p:cNvSpPr>
            <p:nvPr/>
          </p:nvSpPr>
          <p:spPr bwMode="auto">
            <a:xfrm>
              <a:off x="5665532"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148"/>
            <p:cNvSpPr>
              <a:spLocks noChangeShapeType="1"/>
            </p:cNvSpPr>
            <p:nvPr/>
          </p:nvSpPr>
          <p:spPr bwMode="auto">
            <a:xfrm>
              <a:off x="570017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149"/>
            <p:cNvSpPr>
              <a:spLocks noChangeShapeType="1"/>
            </p:cNvSpPr>
            <p:nvPr/>
          </p:nvSpPr>
          <p:spPr bwMode="auto">
            <a:xfrm>
              <a:off x="5728517"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150"/>
            <p:cNvSpPr>
              <a:spLocks noChangeShapeType="1"/>
            </p:cNvSpPr>
            <p:nvPr/>
          </p:nvSpPr>
          <p:spPr bwMode="auto">
            <a:xfrm>
              <a:off x="5753710"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151"/>
            <p:cNvSpPr>
              <a:spLocks noChangeShapeType="1"/>
            </p:cNvSpPr>
            <p:nvPr/>
          </p:nvSpPr>
          <p:spPr bwMode="auto">
            <a:xfrm>
              <a:off x="5909596"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152"/>
            <p:cNvSpPr>
              <a:spLocks noChangeShapeType="1"/>
            </p:cNvSpPr>
            <p:nvPr/>
          </p:nvSpPr>
          <p:spPr bwMode="auto">
            <a:xfrm>
              <a:off x="603556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153"/>
            <p:cNvSpPr>
              <a:spLocks noChangeShapeType="1"/>
            </p:cNvSpPr>
            <p:nvPr/>
          </p:nvSpPr>
          <p:spPr bwMode="auto">
            <a:xfrm>
              <a:off x="612689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Line 154"/>
            <p:cNvSpPr>
              <a:spLocks noChangeShapeType="1"/>
            </p:cNvSpPr>
            <p:nvPr/>
          </p:nvSpPr>
          <p:spPr bwMode="auto">
            <a:xfrm>
              <a:off x="6252860"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155"/>
            <p:cNvSpPr>
              <a:spLocks noChangeShapeType="1"/>
            </p:cNvSpPr>
            <p:nvPr/>
          </p:nvSpPr>
          <p:spPr bwMode="auto">
            <a:xfrm>
              <a:off x="6276479"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Line 156"/>
            <p:cNvSpPr>
              <a:spLocks noChangeShapeType="1"/>
            </p:cNvSpPr>
            <p:nvPr/>
          </p:nvSpPr>
          <p:spPr bwMode="auto">
            <a:xfrm>
              <a:off x="646543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157"/>
            <p:cNvSpPr>
              <a:spLocks noChangeShapeType="1"/>
            </p:cNvSpPr>
            <p:nvPr/>
          </p:nvSpPr>
          <p:spPr bwMode="auto">
            <a:xfrm>
              <a:off x="5374231"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6" name="Line 158"/>
            <p:cNvSpPr>
              <a:spLocks noChangeShapeType="1"/>
            </p:cNvSpPr>
            <p:nvPr/>
          </p:nvSpPr>
          <p:spPr bwMode="auto">
            <a:xfrm>
              <a:off x="5399424"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159"/>
            <p:cNvSpPr>
              <a:spLocks noChangeShapeType="1"/>
            </p:cNvSpPr>
            <p:nvPr/>
          </p:nvSpPr>
          <p:spPr bwMode="auto">
            <a:xfrm>
              <a:off x="5424618" y="2632907"/>
              <a:ext cx="0" cy="63173"/>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8" name="Line 160"/>
            <p:cNvSpPr>
              <a:spLocks noChangeShapeType="1"/>
            </p:cNvSpPr>
            <p:nvPr/>
          </p:nvSpPr>
          <p:spPr bwMode="auto">
            <a:xfrm>
              <a:off x="484044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161"/>
            <p:cNvSpPr>
              <a:spLocks noChangeShapeType="1"/>
            </p:cNvSpPr>
            <p:nvPr/>
          </p:nvSpPr>
          <p:spPr bwMode="auto">
            <a:xfrm>
              <a:off x="485618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0" name="Line 162"/>
            <p:cNvSpPr>
              <a:spLocks noChangeShapeType="1"/>
            </p:cNvSpPr>
            <p:nvPr/>
          </p:nvSpPr>
          <p:spPr bwMode="auto">
            <a:xfrm>
              <a:off x="487193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163"/>
            <p:cNvSpPr>
              <a:spLocks noChangeShapeType="1"/>
            </p:cNvSpPr>
            <p:nvPr/>
          </p:nvSpPr>
          <p:spPr bwMode="auto">
            <a:xfrm>
              <a:off x="488767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2" name="Line 164"/>
            <p:cNvSpPr>
              <a:spLocks noChangeShapeType="1"/>
            </p:cNvSpPr>
            <p:nvPr/>
          </p:nvSpPr>
          <p:spPr bwMode="auto">
            <a:xfrm>
              <a:off x="473021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3" name="Line 165"/>
            <p:cNvSpPr>
              <a:spLocks noChangeShapeType="1"/>
            </p:cNvSpPr>
            <p:nvPr/>
          </p:nvSpPr>
          <p:spPr bwMode="auto">
            <a:xfrm>
              <a:off x="4542840"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4" name="Line 166"/>
            <p:cNvSpPr>
              <a:spLocks noChangeShapeType="1"/>
            </p:cNvSpPr>
            <p:nvPr/>
          </p:nvSpPr>
          <p:spPr bwMode="auto">
            <a:xfrm>
              <a:off x="457748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5" name="Line 167"/>
            <p:cNvSpPr>
              <a:spLocks noChangeShapeType="1"/>
            </p:cNvSpPr>
            <p:nvPr/>
          </p:nvSpPr>
          <p:spPr bwMode="auto">
            <a:xfrm>
              <a:off x="4593227"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6" name="Line 168"/>
            <p:cNvSpPr>
              <a:spLocks noChangeShapeType="1"/>
            </p:cNvSpPr>
            <p:nvPr/>
          </p:nvSpPr>
          <p:spPr bwMode="auto">
            <a:xfrm>
              <a:off x="461212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7" name="Line 169"/>
            <p:cNvSpPr>
              <a:spLocks noChangeShapeType="1"/>
            </p:cNvSpPr>
            <p:nvPr/>
          </p:nvSpPr>
          <p:spPr bwMode="auto">
            <a:xfrm>
              <a:off x="455858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8" name="Line 170"/>
            <p:cNvSpPr>
              <a:spLocks noChangeShapeType="1"/>
            </p:cNvSpPr>
            <p:nvPr/>
          </p:nvSpPr>
          <p:spPr bwMode="auto">
            <a:xfrm>
              <a:off x="4300351"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9" name="Line 171"/>
            <p:cNvSpPr>
              <a:spLocks noChangeShapeType="1"/>
            </p:cNvSpPr>
            <p:nvPr/>
          </p:nvSpPr>
          <p:spPr bwMode="auto">
            <a:xfrm>
              <a:off x="4056288"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0" name="Line 172"/>
            <p:cNvSpPr>
              <a:spLocks noChangeShapeType="1"/>
            </p:cNvSpPr>
            <p:nvPr/>
          </p:nvSpPr>
          <p:spPr bwMode="auto">
            <a:xfrm>
              <a:off x="4037392"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1" name="Line 173"/>
            <p:cNvSpPr>
              <a:spLocks noChangeShapeType="1"/>
            </p:cNvSpPr>
            <p:nvPr/>
          </p:nvSpPr>
          <p:spPr bwMode="auto">
            <a:xfrm>
              <a:off x="4090929"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174"/>
            <p:cNvSpPr>
              <a:spLocks noChangeShapeType="1"/>
            </p:cNvSpPr>
            <p:nvPr/>
          </p:nvSpPr>
          <p:spPr bwMode="auto">
            <a:xfrm>
              <a:off x="4075183"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175"/>
            <p:cNvSpPr>
              <a:spLocks noChangeShapeType="1"/>
            </p:cNvSpPr>
            <p:nvPr/>
          </p:nvSpPr>
          <p:spPr bwMode="auto">
            <a:xfrm>
              <a:off x="4021646" y="2484450"/>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4" name="Line 176"/>
            <p:cNvSpPr>
              <a:spLocks noChangeShapeType="1"/>
            </p:cNvSpPr>
            <p:nvPr/>
          </p:nvSpPr>
          <p:spPr bwMode="auto">
            <a:xfrm>
              <a:off x="2980834"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5" name="Line 177"/>
            <p:cNvSpPr>
              <a:spLocks noChangeShapeType="1"/>
            </p:cNvSpPr>
            <p:nvPr/>
          </p:nvSpPr>
          <p:spPr bwMode="auto">
            <a:xfrm>
              <a:off x="2965088" y="2427594"/>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6" name="Line 178"/>
            <p:cNvSpPr>
              <a:spLocks noChangeShapeType="1"/>
            </p:cNvSpPr>
            <p:nvPr/>
          </p:nvSpPr>
          <p:spPr bwMode="auto">
            <a:xfrm>
              <a:off x="2563564" y="2402325"/>
              <a:ext cx="0" cy="6001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17" name="Freeform 216"/>
          <p:cNvSpPr/>
          <p:nvPr/>
        </p:nvSpPr>
        <p:spPr>
          <a:xfrm>
            <a:off x="1529424" y="2216944"/>
            <a:ext cx="6134100" cy="3028156"/>
          </a:xfrm>
          <a:custGeom>
            <a:avLst/>
            <a:gdLst>
              <a:gd name="connsiteX0" fmla="*/ 0 w 6134100"/>
              <a:gd name="connsiteY0" fmla="*/ 0 h 3022600"/>
              <a:gd name="connsiteX1" fmla="*/ 0 w 6134100"/>
              <a:gd name="connsiteY1" fmla="*/ 3022600 h 3022600"/>
              <a:gd name="connsiteX2" fmla="*/ 6134100 w 6134100"/>
              <a:gd name="connsiteY2" fmla="*/ 3022600 h 3022600"/>
            </a:gdLst>
            <a:ahLst/>
            <a:cxnLst>
              <a:cxn ang="0">
                <a:pos x="connsiteX0" y="connsiteY0"/>
              </a:cxn>
              <a:cxn ang="0">
                <a:pos x="connsiteX1" y="connsiteY1"/>
              </a:cxn>
              <a:cxn ang="0">
                <a:pos x="connsiteX2" y="connsiteY2"/>
              </a:cxn>
            </a:cxnLst>
            <a:rect l="l" t="t" r="r" b="b"/>
            <a:pathLst>
              <a:path w="6134100" h="3022600">
                <a:moveTo>
                  <a:pt x="0" y="0"/>
                </a:moveTo>
                <a:lnTo>
                  <a:pt x="0" y="3022600"/>
                </a:lnTo>
                <a:lnTo>
                  <a:pt x="6134100" y="30226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18" name="Straight Connector 217"/>
          <p:cNvCxnSpPr/>
          <p:nvPr/>
        </p:nvCxnSpPr>
        <p:spPr>
          <a:xfrm>
            <a:off x="1439424" y="222719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9" name="Straight Connector 218"/>
          <p:cNvCxnSpPr/>
          <p:nvPr/>
        </p:nvCxnSpPr>
        <p:spPr>
          <a:xfrm>
            <a:off x="4582385" y="3589863"/>
            <a:ext cx="194019" cy="0"/>
          </a:xfrm>
          <a:prstGeom prst="lin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0" name="Straight Connector 219"/>
          <p:cNvCxnSpPr/>
          <p:nvPr/>
        </p:nvCxnSpPr>
        <p:spPr>
          <a:xfrm>
            <a:off x="4582385" y="3824017"/>
            <a:ext cx="194019"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2449566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3511: Potentiel de l’ADN tumoral circulant pour revoir la méthodologie des études clinique évaluant des traitements adjuvants chez les patients avec cancer au stade précoce </a:t>
            </a:r>
            <a:br>
              <a:rPr lang="fr-FR" dirty="0" smtClean="0"/>
            </a:br>
            <a:r>
              <a:rPr lang="fr-FR" dirty="0" smtClean="0"/>
              <a:t>– </a:t>
            </a:r>
            <a:r>
              <a:rPr lang="fr-FR" dirty="0" err="1" smtClean="0"/>
              <a:t>Tie</a:t>
            </a:r>
            <a:r>
              <a:rPr lang="fr-FR" dirty="0" smtClean="0"/>
              <a:t> J, et al</a:t>
            </a:r>
            <a:endParaRPr lang="fr-FR" dirty="0"/>
          </a:p>
        </p:txBody>
      </p:sp>
      <p:sp>
        <p:nvSpPr>
          <p:cNvPr id="15" name="Text Placeholder 14"/>
          <p:cNvSpPr>
            <a:spLocks noGrp="1"/>
          </p:cNvSpPr>
          <p:nvPr>
            <p:ph type="body" sz="quarter" idx="11"/>
          </p:nvPr>
        </p:nvSpPr>
        <p:spPr>
          <a:xfrm>
            <a:off x="4648200" y="6096000"/>
            <a:ext cx="4130675" cy="487363"/>
          </a:xfrm>
        </p:spPr>
        <p:txBody>
          <a:bodyPr/>
          <a:lstStyle/>
          <a:p>
            <a:r>
              <a:rPr lang="fr-FR" smtClean="0"/>
              <a:t>Tie et al. J Clin Oncol 2016; 34 (suppl): abstr 3511</a:t>
            </a:r>
            <a:endParaRPr lang="fr-FR"/>
          </a:p>
        </p:txBody>
      </p:sp>
      <p:sp>
        <p:nvSpPr>
          <p:cNvPr id="7" name="Content Placeholder 5"/>
          <p:cNvSpPr>
            <a:spLocks noGrp="1"/>
          </p:cNvSpPr>
          <p:nvPr>
            <p:ph idx="1"/>
          </p:nvPr>
        </p:nvSpPr>
        <p:spPr>
          <a:xfrm>
            <a:off x="365124" y="1254035"/>
            <a:ext cx="8413751" cy="4746172"/>
          </a:xfrm>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1800"/>
              </a:spcBef>
              <a:buNone/>
            </a:pPr>
            <a:r>
              <a:rPr lang="fr-FR" b="1" dirty="0" smtClean="0"/>
              <a:t>Conclusions</a:t>
            </a:r>
          </a:p>
          <a:p>
            <a:r>
              <a:rPr lang="fr-FR" b="1" dirty="0" smtClean="0"/>
              <a:t>La détection d’</a:t>
            </a:r>
            <a:r>
              <a:rPr lang="fr-FR" b="1" dirty="0" err="1" smtClean="0"/>
              <a:t>ADNtc</a:t>
            </a:r>
            <a:r>
              <a:rPr lang="fr-FR" b="1" dirty="0" smtClean="0"/>
              <a:t> chez les patients avec cancer du colon de stade II fournit une preuve directe de la maladie résiduelle</a:t>
            </a:r>
          </a:p>
          <a:p>
            <a:r>
              <a:rPr lang="fr-FR" b="1" dirty="0" smtClean="0"/>
              <a:t>Des analyses répétées de l’ADN </a:t>
            </a:r>
            <a:r>
              <a:rPr lang="fr-FR" b="1" dirty="0" err="1" smtClean="0"/>
              <a:t>tc</a:t>
            </a:r>
            <a:r>
              <a:rPr lang="fr-FR" b="1" dirty="0" smtClean="0"/>
              <a:t> permettent d’identifier les patients à très haut risque de rechute et de fournir une évaluation précoce du bénéfice du traitement adjuvant</a:t>
            </a:r>
            <a:endParaRPr lang="fr-FR" b="1" dirty="0"/>
          </a:p>
        </p:txBody>
      </p:sp>
      <p:sp>
        <p:nvSpPr>
          <p:cNvPr id="9" name="Text Placeholder 13"/>
          <p:cNvSpPr>
            <a:spLocks noGrp="1"/>
          </p:cNvSpPr>
          <p:nvPr>
            <p:ph type="body" sz="quarter" idx="10"/>
          </p:nvPr>
        </p:nvSpPr>
        <p:spPr>
          <a:xfrm>
            <a:off x="365125" y="6096000"/>
            <a:ext cx="4130675" cy="487363"/>
          </a:xfrm>
        </p:spPr>
        <p:txBody>
          <a:bodyPr/>
          <a:lstStyle/>
          <a:p>
            <a:r>
              <a:rPr lang="fr-FR" dirty="0" smtClean="0"/>
              <a:t>*</a:t>
            </a:r>
            <a:r>
              <a:rPr lang="fr-FR" dirty="0" err="1" smtClean="0"/>
              <a:t>ADNtc</a:t>
            </a:r>
            <a:r>
              <a:rPr lang="fr-FR" dirty="0" smtClean="0"/>
              <a:t> à la fin du traitement (chirurgie ± CT).</a:t>
            </a:r>
            <a:endParaRPr lang="fr-FR" dirty="0"/>
          </a:p>
        </p:txBody>
      </p:sp>
      <p:sp>
        <p:nvSpPr>
          <p:cNvPr id="11" name="TextBox 10"/>
          <p:cNvSpPr txBox="1"/>
          <p:nvPr/>
        </p:nvSpPr>
        <p:spPr>
          <a:xfrm>
            <a:off x="391566" y="1600200"/>
            <a:ext cx="4399798" cy="307777"/>
          </a:xfrm>
          <a:prstGeom prst="rect">
            <a:avLst/>
          </a:prstGeom>
          <a:noFill/>
        </p:spPr>
        <p:txBody>
          <a:bodyPr wrap="square" rtlCol="0">
            <a:spAutoFit/>
          </a:bodyPr>
          <a:lstStyle/>
          <a:p>
            <a:r>
              <a:rPr lang="fr-FR" sz="1400" b="1" smtClean="0">
                <a:solidFill>
                  <a:srgbClr val="4D4D4D"/>
                </a:solidFill>
              </a:rPr>
              <a:t>SSR en cas de métastases hépatiques résécables</a:t>
            </a:r>
            <a:endParaRPr lang="fr-FR" sz="1400" b="1">
              <a:solidFill>
                <a:srgbClr val="4D4D4D"/>
              </a:solidFill>
            </a:endParaRPr>
          </a:p>
        </p:txBody>
      </p:sp>
      <p:graphicFrame>
        <p:nvGraphicFramePr>
          <p:cNvPr id="12" name="Group 88"/>
          <p:cNvGraphicFramePr>
            <a:graphicFrameLocks noGrp="1"/>
          </p:cNvGraphicFramePr>
          <p:nvPr>
            <p:extLst>
              <p:ext uri="{D42A27DB-BD31-4B8C-83A1-F6EECF244321}">
                <p14:modId xmlns:p14="http://schemas.microsoft.com/office/powerpoint/2010/main" val="1167991182"/>
              </p:ext>
            </p:extLst>
          </p:nvPr>
        </p:nvGraphicFramePr>
        <p:xfrm>
          <a:off x="5060564" y="1642892"/>
          <a:ext cx="3972453" cy="3006337"/>
        </p:xfrm>
        <a:graphic>
          <a:graphicData uri="http://schemas.openxmlformats.org/drawingml/2006/table">
            <a:tbl>
              <a:tblPr firstRow="1" bandRow="1">
                <a:tableStyleId>{69012ECD-51FC-41F1-AA8D-1B2483CD663E}</a:tableStyleId>
              </a:tblPr>
              <a:tblGrid>
                <a:gridCol w="1686453">
                  <a:extLst>
                    <a:ext uri="{9D8B030D-6E8A-4147-A177-3AD203B41FA5}">
                      <a16:colId xmlns:a16="http://schemas.microsoft.com/office/drawing/2014/main" xmlns="" val="20000"/>
                    </a:ext>
                  </a:extLst>
                </a:gridCol>
                <a:gridCol w="905067">
                  <a:extLst>
                    <a:ext uri="{9D8B030D-6E8A-4147-A177-3AD203B41FA5}">
                      <a16:colId xmlns:a16="http://schemas.microsoft.com/office/drawing/2014/main" xmlns="" val="20001"/>
                    </a:ext>
                  </a:extLst>
                </a:gridCol>
                <a:gridCol w="1380933">
                  <a:extLst>
                    <a:ext uri="{9D8B030D-6E8A-4147-A177-3AD203B41FA5}">
                      <a16:colId xmlns:a16="http://schemas.microsoft.com/office/drawing/2014/main" xmlns="" val="20002"/>
                    </a:ext>
                  </a:extLst>
                </a:gridCol>
              </a:tblGrid>
              <a:tr h="5306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Cohorte</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Stade 2</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mn-cs"/>
                        </a:rPr>
                        <a:t>Métastases hépatiques résécables</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681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Collecte trimestrielle de l’</a:t>
                      </a:r>
                      <a:r>
                        <a:rPr kumimoji="0" lang="fr-FR" sz="1200" b="0" i="0" u="none" strike="noStrike" cap="none" normalizeH="0" baseline="0" noProof="0" dirty="0" err="1" smtClean="0">
                          <a:ln>
                            <a:noFill/>
                          </a:ln>
                          <a:solidFill>
                            <a:schemeClr val="tx1"/>
                          </a:solidFill>
                          <a:effectLst/>
                          <a:latin typeface="Arial" charset="0"/>
                          <a:cs typeface="Arial" charset="0"/>
                        </a:rPr>
                        <a:t>ADNtc</a:t>
                      </a:r>
                      <a:r>
                        <a:rPr kumimoji="0" lang="fr-FR" sz="1200" b="0" i="0" u="none" strike="noStrike" cap="none" normalizeH="0" baseline="0" noProof="0" dirty="0" smtClean="0">
                          <a:ln>
                            <a:noFill/>
                          </a:ln>
                          <a:solidFill>
                            <a:schemeClr val="tx1"/>
                          </a:solidFill>
                          <a:effectLst/>
                          <a:latin typeface="Arial" charset="0"/>
                          <a:cs typeface="Arial" charset="0"/>
                        </a:rPr>
                        <a:t> n/N</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Arial" charset="0"/>
                          <a:cs typeface="Arial" charset="0"/>
                        </a:rPr>
                        <a:t>27/34</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smtClean="0">
                          <a:ln>
                            <a:noFill/>
                          </a:ln>
                          <a:solidFill>
                            <a:schemeClr val="tx1"/>
                          </a:solidFill>
                          <a:effectLst/>
                          <a:latin typeface="Arial" charset="0"/>
                          <a:cs typeface="Arial" charset="0"/>
                        </a:rPr>
                        <a:t>13/14</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77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err="1" smtClean="0">
                          <a:ln>
                            <a:noFill/>
                          </a:ln>
                          <a:solidFill>
                            <a:schemeClr val="tx1"/>
                          </a:solidFill>
                          <a:effectLst/>
                          <a:latin typeface="Arial" charset="0"/>
                          <a:cs typeface="Arial" charset="0"/>
                        </a:rPr>
                        <a:t>ADNtc</a:t>
                      </a:r>
                      <a:r>
                        <a:rPr kumimoji="0" lang="fr-FR" sz="1200" b="0" i="0" u="none" strike="noStrike" cap="none" normalizeH="0" baseline="0" noProof="0" dirty="0" smtClean="0">
                          <a:ln>
                            <a:noFill/>
                          </a:ln>
                          <a:solidFill>
                            <a:schemeClr val="tx1"/>
                          </a:solidFill>
                          <a:effectLst/>
                          <a:latin typeface="Arial" charset="0"/>
                          <a:cs typeface="Arial" charset="0"/>
                        </a:rPr>
                        <a:t> détectable jusqu’au moment de la rechute, n/N (%)</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23/27 (85)</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charset="0"/>
                          <a:cs typeface="Arial" charset="0"/>
                        </a:rPr>
                        <a:t>12/13 </a:t>
                      </a:r>
                      <a:br>
                        <a:rPr kumimoji="0" lang="fr-FR" sz="1200" b="0" i="0" u="none" strike="noStrike" cap="none" normalizeH="0" baseline="0" noProof="0" smtClean="0">
                          <a:ln>
                            <a:noFill/>
                          </a:ln>
                          <a:solidFill>
                            <a:schemeClr val="tx1"/>
                          </a:solidFill>
                          <a:effectLst/>
                          <a:latin typeface="Arial" charset="0"/>
                          <a:cs typeface="Arial" charset="0"/>
                        </a:rPr>
                      </a:br>
                      <a:r>
                        <a:rPr kumimoji="0" lang="fr-FR" sz="1200" b="0" i="0" u="none" strike="noStrike" cap="none" normalizeH="0" baseline="0" noProof="0" smtClean="0">
                          <a:ln>
                            <a:noFill/>
                          </a:ln>
                          <a:solidFill>
                            <a:schemeClr val="tx1"/>
                          </a:solidFill>
                          <a:effectLst/>
                          <a:latin typeface="Arial" charset="0"/>
                          <a:cs typeface="Arial" charset="0"/>
                        </a:rPr>
                        <a:t>(92)</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0300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Arial" charset="0"/>
                          <a:cs typeface="Arial" charset="0"/>
                        </a:rPr>
                        <a:t>Délais (mois) entre la détection d’</a:t>
                      </a:r>
                      <a:r>
                        <a:rPr kumimoji="0" lang="fr-FR" sz="1200" b="0" i="0" u="none" strike="noStrike" cap="none" normalizeH="0" baseline="0" noProof="0" dirty="0" err="1" smtClean="0">
                          <a:ln>
                            <a:noFill/>
                          </a:ln>
                          <a:solidFill>
                            <a:schemeClr val="tx1"/>
                          </a:solidFill>
                          <a:effectLst/>
                          <a:latin typeface="Arial" charset="0"/>
                          <a:cs typeface="Arial" charset="0"/>
                        </a:rPr>
                        <a:t>ADNtc</a:t>
                      </a:r>
                      <a:r>
                        <a:rPr kumimoji="0" lang="fr-FR" sz="1200" b="0" i="0" u="none" strike="noStrike" cap="none" normalizeH="0" baseline="0" noProof="0" dirty="0" smtClean="0">
                          <a:ln>
                            <a:noFill/>
                          </a:ln>
                          <a:solidFill>
                            <a:schemeClr val="tx1"/>
                          </a:solidFill>
                          <a:effectLst/>
                          <a:latin typeface="Arial" charset="0"/>
                          <a:cs typeface="Arial" charset="0"/>
                        </a:rPr>
                        <a:t> et la rechute radiologique, </a:t>
                      </a:r>
                      <a:br>
                        <a:rPr kumimoji="0" lang="fr-FR" sz="1200" b="0" i="0" u="none" strike="noStrike" cap="none" normalizeH="0" baseline="0" noProof="0" dirty="0" smtClean="0">
                          <a:ln>
                            <a:noFill/>
                          </a:ln>
                          <a:solidFill>
                            <a:schemeClr val="tx1"/>
                          </a:solidFill>
                          <a:effectLst/>
                          <a:latin typeface="Arial" charset="0"/>
                          <a:cs typeface="Arial" charset="0"/>
                        </a:rPr>
                      </a:br>
                      <a:r>
                        <a:rPr kumimoji="0" lang="fr-FR" sz="1200" b="0" i="0" u="none" strike="noStrike" cap="none" normalizeH="0" baseline="0" noProof="0" dirty="0" smtClean="0">
                          <a:ln>
                            <a:noFill/>
                          </a:ln>
                          <a:solidFill>
                            <a:schemeClr val="tx1"/>
                          </a:solidFill>
                          <a:effectLst/>
                          <a:latin typeface="Arial" charset="0"/>
                          <a:cs typeface="Arial" charset="0"/>
                        </a:rPr>
                        <a:t>médiane (IQR)</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5.5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(2,7 – 9,2)</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3.0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charset="0"/>
                          <a:cs typeface="Arial" charset="0"/>
                        </a:rPr>
                        <a:t>(0,0 – 8,1)</a:t>
                      </a:r>
                      <a:endParaRPr kumimoji="0" lang="fr-FR" sz="12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13" name="TextBox 12"/>
          <p:cNvSpPr txBox="1"/>
          <p:nvPr/>
        </p:nvSpPr>
        <p:spPr>
          <a:xfrm>
            <a:off x="1721876" y="2604639"/>
            <a:ext cx="1146092" cy="600164"/>
          </a:xfrm>
          <a:prstGeom prst="rect">
            <a:avLst/>
          </a:prstGeom>
          <a:noFill/>
        </p:spPr>
        <p:txBody>
          <a:bodyPr wrap="none" rtlCol="0">
            <a:spAutoFit/>
          </a:bodyPr>
          <a:lstStyle/>
          <a:p>
            <a:endParaRPr lang="fr-FR" sz="1100" b="1" smtClean="0">
              <a:solidFill>
                <a:srgbClr val="4D4D4D"/>
              </a:solidFill>
            </a:endParaRPr>
          </a:p>
          <a:p>
            <a:r>
              <a:rPr lang="fr-FR" sz="1100" smtClean="0">
                <a:solidFill>
                  <a:srgbClr val="4D4D4D"/>
                </a:solidFill>
              </a:rPr>
              <a:t>ADNtc négatif*</a:t>
            </a:r>
          </a:p>
          <a:p>
            <a:r>
              <a:rPr lang="fr-FR" sz="1100" smtClean="0">
                <a:solidFill>
                  <a:srgbClr val="4D4D4D"/>
                </a:solidFill>
              </a:rPr>
              <a:t>ADNtc positif*</a:t>
            </a:r>
            <a:endParaRPr lang="fr-FR" sz="1100">
              <a:solidFill>
                <a:srgbClr val="4D4D4D"/>
              </a:solidFill>
            </a:endParaRPr>
          </a:p>
        </p:txBody>
      </p:sp>
      <p:sp>
        <p:nvSpPr>
          <p:cNvPr id="14" name="TextBox 13"/>
          <p:cNvSpPr txBox="1"/>
          <p:nvPr/>
        </p:nvSpPr>
        <p:spPr>
          <a:xfrm>
            <a:off x="2754378" y="2604639"/>
            <a:ext cx="341760" cy="600164"/>
          </a:xfrm>
          <a:prstGeom prst="rect">
            <a:avLst/>
          </a:prstGeom>
          <a:noFill/>
        </p:spPr>
        <p:txBody>
          <a:bodyPr wrap="none" rtlCol="0">
            <a:spAutoFit/>
          </a:bodyPr>
          <a:lstStyle/>
          <a:p>
            <a:pPr algn="ctr"/>
            <a:r>
              <a:rPr lang="fr-FR" sz="1100" b="1" smtClean="0">
                <a:solidFill>
                  <a:srgbClr val="4D4D4D"/>
                </a:solidFill>
              </a:rPr>
              <a:t>n</a:t>
            </a:r>
          </a:p>
          <a:p>
            <a:pPr algn="ctr"/>
            <a:r>
              <a:rPr lang="fr-FR" sz="1100" smtClean="0">
                <a:solidFill>
                  <a:srgbClr val="4D4D4D"/>
                </a:solidFill>
              </a:rPr>
              <a:t>27</a:t>
            </a:r>
          </a:p>
          <a:p>
            <a:pPr algn="ctr"/>
            <a:r>
              <a:rPr lang="fr-FR" sz="1100" smtClean="0">
                <a:solidFill>
                  <a:srgbClr val="4D4D4D"/>
                </a:solidFill>
              </a:rPr>
              <a:t>10</a:t>
            </a:r>
            <a:endParaRPr lang="fr-FR" sz="1100">
              <a:solidFill>
                <a:srgbClr val="4D4D4D"/>
              </a:solidFill>
            </a:endParaRPr>
          </a:p>
        </p:txBody>
      </p:sp>
      <p:sp>
        <p:nvSpPr>
          <p:cNvPr id="16" name="TextBox 15"/>
          <p:cNvSpPr txBox="1"/>
          <p:nvPr/>
        </p:nvSpPr>
        <p:spPr>
          <a:xfrm>
            <a:off x="2970333" y="2604639"/>
            <a:ext cx="1018227" cy="600164"/>
          </a:xfrm>
          <a:prstGeom prst="rect">
            <a:avLst/>
          </a:prstGeom>
          <a:noFill/>
        </p:spPr>
        <p:txBody>
          <a:bodyPr wrap="none" rtlCol="0">
            <a:spAutoFit/>
          </a:bodyPr>
          <a:lstStyle/>
          <a:p>
            <a:pPr algn="ctr"/>
            <a:r>
              <a:rPr lang="fr-FR" sz="1100" b="1" smtClean="0">
                <a:solidFill>
                  <a:srgbClr val="4D4D4D"/>
                </a:solidFill>
              </a:rPr>
              <a:t>Evènements</a:t>
            </a:r>
          </a:p>
          <a:p>
            <a:pPr algn="ctr"/>
            <a:r>
              <a:rPr lang="fr-FR" sz="1100" smtClean="0">
                <a:solidFill>
                  <a:srgbClr val="4D4D4D"/>
                </a:solidFill>
              </a:rPr>
              <a:t>4</a:t>
            </a:r>
          </a:p>
          <a:p>
            <a:pPr algn="ctr"/>
            <a:r>
              <a:rPr lang="fr-FR" sz="1100" smtClean="0">
                <a:solidFill>
                  <a:srgbClr val="4D4D4D"/>
                </a:solidFill>
              </a:rPr>
              <a:t>10</a:t>
            </a:r>
            <a:endParaRPr lang="fr-FR" sz="1100">
              <a:solidFill>
                <a:srgbClr val="4D4D4D"/>
              </a:solidFill>
            </a:endParaRPr>
          </a:p>
        </p:txBody>
      </p:sp>
      <p:sp>
        <p:nvSpPr>
          <p:cNvPr id="17" name="TextBox 16"/>
          <p:cNvSpPr txBox="1"/>
          <p:nvPr/>
        </p:nvSpPr>
        <p:spPr>
          <a:xfrm>
            <a:off x="3868243" y="2604639"/>
            <a:ext cx="1196086" cy="600164"/>
          </a:xfrm>
          <a:prstGeom prst="rect">
            <a:avLst/>
          </a:prstGeom>
          <a:noFill/>
        </p:spPr>
        <p:txBody>
          <a:bodyPr wrap="none" rtlCol="0">
            <a:spAutoFit/>
          </a:bodyPr>
          <a:lstStyle/>
          <a:p>
            <a:pPr algn="ctr"/>
            <a:r>
              <a:rPr lang="fr-FR" sz="1100" b="1" smtClean="0">
                <a:solidFill>
                  <a:srgbClr val="4D4D4D"/>
                </a:solidFill>
              </a:rPr>
              <a:t>SSR à 3 ans, %</a:t>
            </a:r>
          </a:p>
          <a:p>
            <a:pPr algn="ctr"/>
            <a:r>
              <a:rPr lang="fr-FR" sz="1100" smtClean="0">
                <a:solidFill>
                  <a:srgbClr val="4D4D4D"/>
                </a:solidFill>
              </a:rPr>
              <a:t>84</a:t>
            </a:r>
          </a:p>
          <a:p>
            <a:pPr algn="ctr"/>
            <a:r>
              <a:rPr lang="fr-FR" sz="1100" smtClean="0">
                <a:solidFill>
                  <a:srgbClr val="4D4D4D"/>
                </a:solidFill>
              </a:rPr>
              <a:t>0</a:t>
            </a:r>
            <a:endParaRPr lang="fr-FR" sz="1100">
              <a:solidFill>
                <a:srgbClr val="4D4D4D"/>
              </a:solidFill>
            </a:endParaRPr>
          </a:p>
        </p:txBody>
      </p:sp>
      <p:sp>
        <p:nvSpPr>
          <p:cNvPr id="18" name="TextBox 17"/>
          <p:cNvSpPr txBox="1"/>
          <p:nvPr/>
        </p:nvSpPr>
        <p:spPr>
          <a:xfrm>
            <a:off x="1748777" y="3302551"/>
            <a:ext cx="2230098" cy="261610"/>
          </a:xfrm>
          <a:prstGeom prst="rect">
            <a:avLst/>
          </a:prstGeom>
          <a:noFill/>
        </p:spPr>
        <p:txBody>
          <a:bodyPr wrap="none" rtlCol="0">
            <a:spAutoFit/>
          </a:bodyPr>
          <a:lstStyle/>
          <a:p>
            <a:r>
              <a:rPr lang="fr-FR" sz="1100" dirty="0" smtClean="0">
                <a:solidFill>
                  <a:srgbClr val="4D4D4D"/>
                </a:solidFill>
              </a:rPr>
              <a:t>HR: 13 (IC95 19 – 325); p&lt;0,001</a:t>
            </a:r>
            <a:endParaRPr lang="fr-FR" sz="1100" dirty="0">
              <a:solidFill>
                <a:srgbClr val="4D4D4D"/>
              </a:solidFill>
            </a:endParaRPr>
          </a:p>
        </p:txBody>
      </p:sp>
      <p:grpSp>
        <p:nvGrpSpPr>
          <p:cNvPr id="19" name="Group 18"/>
          <p:cNvGrpSpPr/>
          <p:nvPr/>
        </p:nvGrpSpPr>
        <p:grpSpPr>
          <a:xfrm>
            <a:off x="1535032" y="2912620"/>
            <a:ext cx="194019" cy="169068"/>
            <a:chOff x="2302461" y="2969125"/>
            <a:chExt cx="194019" cy="212725"/>
          </a:xfrm>
        </p:grpSpPr>
        <p:cxnSp>
          <p:nvCxnSpPr>
            <p:cNvPr id="20" name="Straight Connector 19"/>
            <p:cNvCxnSpPr/>
            <p:nvPr/>
          </p:nvCxnSpPr>
          <p:spPr>
            <a:xfrm>
              <a:off x="2302461" y="2969125"/>
              <a:ext cx="194019" cy="0"/>
            </a:xfrm>
            <a:prstGeom prst="line">
              <a:avLst/>
            </a:pr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2302461" y="3181850"/>
              <a:ext cx="194019"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2" name="TextBox 21"/>
          <p:cNvSpPr txBox="1"/>
          <p:nvPr/>
        </p:nvSpPr>
        <p:spPr>
          <a:xfrm rot="16200000">
            <a:off x="-29733" y="2966316"/>
            <a:ext cx="684803" cy="276999"/>
          </a:xfrm>
          <a:prstGeom prst="rect">
            <a:avLst/>
          </a:prstGeom>
          <a:noFill/>
        </p:spPr>
        <p:txBody>
          <a:bodyPr wrap="none" rtlCol="0">
            <a:spAutoFit/>
          </a:bodyPr>
          <a:lstStyle/>
          <a:p>
            <a:pPr algn="ctr"/>
            <a:r>
              <a:rPr lang="fr-FR" sz="1200" smtClean="0">
                <a:solidFill>
                  <a:srgbClr val="4D4D4D"/>
                </a:solidFill>
              </a:rPr>
              <a:t>% SSR</a:t>
            </a:r>
            <a:endParaRPr lang="fr-FR" sz="1200">
              <a:solidFill>
                <a:srgbClr val="4D4D4D"/>
              </a:solidFill>
            </a:endParaRPr>
          </a:p>
        </p:txBody>
      </p:sp>
      <p:sp>
        <p:nvSpPr>
          <p:cNvPr id="23" name="TextBox 22"/>
          <p:cNvSpPr txBox="1"/>
          <p:nvPr/>
        </p:nvSpPr>
        <p:spPr>
          <a:xfrm>
            <a:off x="1331876" y="4429670"/>
            <a:ext cx="2246002" cy="276999"/>
          </a:xfrm>
          <a:prstGeom prst="rect">
            <a:avLst/>
          </a:prstGeom>
          <a:noFill/>
        </p:spPr>
        <p:txBody>
          <a:bodyPr wrap="none" rtlCol="0">
            <a:spAutoFit/>
          </a:bodyPr>
          <a:lstStyle/>
          <a:p>
            <a:pPr algn="ctr"/>
            <a:r>
              <a:rPr lang="fr-FR" sz="1200" smtClean="0">
                <a:solidFill>
                  <a:srgbClr val="4D4D4D"/>
                </a:solidFill>
              </a:rPr>
              <a:t>Mois après la fin du traitement</a:t>
            </a:r>
            <a:endParaRPr lang="fr-FR" sz="1200">
              <a:solidFill>
                <a:srgbClr val="4D4D4D"/>
              </a:solidFill>
            </a:endParaRPr>
          </a:p>
        </p:txBody>
      </p:sp>
      <p:sp>
        <p:nvSpPr>
          <p:cNvPr id="24" name="TextBox 23"/>
          <p:cNvSpPr txBox="1"/>
          <p:nvPr/>
        </p:nvSpPr>
        <p:spPr>
          <a:xfrm>
            <a:off x="661514" y="4266208"/>
            <a:ext cx="263214" cy="261610"/>
          </a:xfrm>
          <a:prstGeom prst="rect">
            <a:avLst/>
          </a:prstGeom>
          <a:noFill/>
        </p:spPr>
        <p:txBody>
          <a:bodyPr wrap="none" rtlCol="0">
            <a:spAutoFit/>
          </a:bodyPr>
          <a:lstStyle/>
          <a:p>
            <a:pPr algn="ctr"/>
            <a:r>
              <a:rPr lang="fr-FR" sz="1100" smtClean="0">
                <a:solidFill>
                  <a:srgbClr val="4D4D4D"/>
                </a:solidFill>
              </a:rPr>
              <a:t>0</a:t>
            </a:r>
            <a:endParaRPr lang="fr-FR" sz="1100">
              <a:solidFill>
                <a:srgbClr val="4D4D4D"/>
              </a:solidFill>
            </a:endParaRPr>
          </a:p>
        </p:txBody>
      </p:sp>
      <p:sp>
        <p:nvSpPr>
          <p:cNvPr id="25" name="TextBox 24"/>
          <p:cNvSpPr txBox="1"/>
          <p:nvPr/>
        </p:nvSpPr>
        <p:spPr>
          <a:xfrm>
            <a:off x="1285309" y="4266208"/>
            <a:ext cx="341760" cy="261610"/>
          </a:xfrm>
          <a:prstGeom prst="rect">
            <a:avLst/>
          </a:prstGeom>
          <a:noFill/>
        </p:spPr>
        <p:txBody>
          <a:bodyPr wrap="none" rtlCol="0">
            <a:spAutoFit/>
          </a:bodyPr>
          <a:lstStyle/>
          <a:p>
            <a:pPr algn="ctr"/>
            <a:r>
              <a:rPr lang="fr-FR" sz="1100" smtClean="0">
                <a:solidFill>
                  <a:srgbClr val="4D4D4D"/>
                </a:solidFill>
              </a:rPr>
              <a:t>12</a:t>
            </a:r>
            <a:endParaRPr lang="fr-FR" sz="1100">
              <a:solidFill>
                <a:srgbClr val="4D4D4D"/>
              </a:solidFill>
            </a:endParaRPr>
          </a:p>
        </p:txBody>
      </p:sp>
      <p:sp>
        <p:nvSpPr>
          <p:cNvPr id="26" name="TextBox 25"/>
          <p:cNvSpPr txBox="1"/>
          <p:nvPr/>
        </p:nvSpPr>
        <p:spPr>
          <a:xfrm>
            <a:off x="1948377" y="4266208"/>
            <a:ext cx="341760" cy="261610"/>
          </a:xfrm>
          <a:prstGeom prst="rect">
            <a:avLst/>
          </a:prstGeom>
          <a:noFill/>
        </p:spPr>
        <p:txBody>
          <a:bodyPr wrap="none" rtlCol="0">
            <a:spAutoFit/>
          </a:bodyPr>
          <a:lstStyle/>
          <a:p>
            <a:pPr algn="ctr"/>
            <a:r>
              <a:rPr lang="fr-FR" sz="1100" smtClean="0">
                <a:solidFill>
                  <a:srgbClr val="4D4D4D"/>
                </a:solidFill>
              </a:rPr>
              <a:t>24</a:t>
            </a:r>
            <a:endParaRPr lang="fr-FR" sz="1100">
              <a:solidFill>
                <a:srgbClr val="4D4D4D"/>
              </a:solidFill>
            </a:endParaRPr>
          </a:p>
        </p:txBody>
      </p:sp>
      <p:sp>
        <p:nvSpPr>
          <p:cNvPr id="27" name="TextBox 26"/>
          <p:cNvSpPr txBox="1"/>
          <p:nvPr/>
        </p:nvSpPr>
        <p:spPr>
          <a:xfrm>
            <a:off x="2611445" y="4266208"/>
            <a:ext cx="341760" cy="261610"/>
          </a:xfrm>
          <a:prstGeom prst="rect">
            <a:avLst/>
          </a:prstGeom>
          <a:noFill/>
        </p:spPr>
        <p:txBody>
          <a:bodyPr wrap="none" rtlCol="0">
            <a:spAutoFit/>
          </a:bodyPr>
          <a:lstStyle/>
          <a:p>
            <a:pPr algn="ctr"/>
            <a:r>
              <a:rPr lang="fr-FR" sz="1100" smtClean="0">
                <a:solidFill>
                  <a:srgbClr val="4D4D4D"/>
                </a:solidFill>
              </a:rPr>
              <a:t>36</a:t>
            </a:r>
            <a:endParaRPr lang="fr-FR" sz="1100">
              <a:solidFill>
                <a:srgbClr val="4D4D4D"/>
              </a:solidFill>
            </a:endParaRPr>
          </a:p>
        </p:txBody>
      </p:sp>
      <p:sp>
        <p:nvSpPr>
          <p:cNvPr id="28" name="TextBox 27"/>
          <p:cNvSpPr txBox="1"/>
          <p:nvPr/>
        </p:nvSpPr>
        <p:spPr>
          <a:xfrm>
            <a:off x="3274513" y="4266208"/>
            <a:ext cx="341760" cy="261610"/>
          </a:xfrm>
          <a:prstGeom prst="rect">
            <a:avLst/>
          </a:prstGeom>
          <a:noFill/>
        </p:spPr>
        <p:txBody>
          <a:bodyPr wrap="none" rtlCol="0">
            <a:spAutoFit/>
          </a:bodyPr>
          <a:lstStyle/>
          <a:p>
            <a:pPr algn="ctr"/>
            <a:r>
              <a:rPr lang="fr-FR" sz="1100" smtClean="0">
                <a:solidFill>
                  <a:srgbClr val="4D4D4D"/>
                </a:solidFill>
              </a:rPr>
              <a:t>48</a:t>
            </a:r>
            <a:endParaRPr lang="fr-FR" sz="1100">
              <a:solidFill>
                <a:srgbClr val="4D4D4D"/>
              </a:solidFill>
            </a:endParaRPr>
          </a:p>
        </p:txBody>
      </p:sp>
      <p:sp>
        <p:nvSpPr>
          <p:cNvPr id="29" name="TextBox 28"/>
          <p:cNvSpPr txBox="1"/>
          <p:nvPr/>
        </p:nvSpPr>
        <p:spPr>
          <a:xfrm>
            <a:off x="3937579" y="4266208"/>
            <a:ext cx="341760" cy="261610"/>
          </a:xfrm>
          <a:prstGeom prst="rect">
            <a:avLst/>
          </a:prstGeom>
          <a:noFill/>
        </p:spPr>
        <p:txBody>
          <a:bodyPr wrap="none" rtlCol="0">
            <a:spAutoFit/>
          </a:bodyPr>
          <a:lstStyle/>
          <a:p>
            <a:pPr algn="ctr"/>
            <a:r>
              <a:rPr lang="fr-FR" sz="1100" smtClean="0">
                <a:solidFill>
                  <a:srgbClr val="4D4D4D"/>
                </a:solidFill>
              </a:rPr>
              <a:t>60</a:t>
            </a:r>
            <a:endParaRPr lang="fr-FR" sz="1100">
              <a:solidFill>
                <a:srgbClr val="4D4D4D"/>
              </a:solidFill>
            </a:endParaRPr>
          </a:p>
        </p:txBody>
      </p:sp>
      <p:sp>
        <p:nvSpPr>
          <p:cNvPr id="30" name="TextBox 29"/>
          <p:cNvSpPr txBox="1"/>
          <p:nvPr/>
        </p:nvSpPr>
        <p:spPr>
          <a:xfrm>
            <a:off x="482378" y="4081427"/>
            <a:ext cx="263214" cy="261610"/>
          </a:xfrm>
          <a:prstGeom prst="rect">
            <a:avLst/>
          </a:prstGeom>
          <a:noFill/>
        </p:spPr>
        <p:txBody>
          <a:bodyPr wrap="none" rtlCol="0">
            <a:spAutoFit/>
          </a:bodyPr>
          <a:lstStyle/>
          <a:p>
            <a:pPr algn="r"/>
            <a:r>
              <a:rPr lang="fr-FR" sz="1100" smtClean="0">
                <a:solidFill>
                  <a:srgbClr val="4D4D4D"/>
                </a:solidFill>
              </a:rPr>
              <a:t>0</a:t>
            </a:r>
            <a:endParaRPr lang="fr-FR" sz="1100">
              <a:solidFill>
                <a:srgbClr val="4D4D4D"/>
              </a:solidFill>
            </a:endParaRPr>
          </a:p>
        </p:txBody>
      </p:sp>
      <p:sp>
        <p:nvSpPr>
          <p:cNvPr id="31" name="TextBox 30"/>
          <p:cNvSpPr txBox="1"/>
          <p:nvPr/>
        </p:nvSpPr>
        <p:spPr>
          <a:xfrm>
            <a:off x="403832" y="3640386"/>
            <a:ext cx="341760" cy="261610"/>
          </a:xfrm>
          <a:prstGeom prst="rect">
            <a:avLst/>
          </a:prstGeom>
          <a:noFill/>
        </p:spPr>
        <p:txBody>
          <a:bodyPr wrap="none" rtlCol="0">
            <a:spAutoFit/>
          </a:bodyPr>
          <a:lstStyle/>
          <a:p>
            <a:pPr algn="r"/>
            <a:r>
              <a:rPr lang="fr-FR" sz="1100" smtClean="0">
                <a:solidFill>
                  <a:srgbClr val="4D4D4D"/>
                </a:solidFill>
              </a:rPr>
              <a:t>20</a:t>
            </a:r>
            <a:endParaRPr lang="fr-FR" sz="1100">
              <a:solidFill>
                <a:srgbClr val="4D4D4D"/>
              </a:solidFill>
            </a:endParaRPr>
          </a:p>
        </p:txBody>
      </p:sp>
      <p:sp>
        <p:nvSpPr>
          <p:cNvPr id="32" name="TextBox 31"/>
          <p:cNvSpPr txBox="1"/>
          <p:nvPr/>
        </p:nvSpPr>
        <p:spPr>
          <a:xfrm>
            <a:off x="403832" y="3199346"/>
            <a:ext cx="341760" cy="261610"/>
          </a:xfrm>
          <a:prstGeom prst="rect">
            <a:avLst/>
          </a:prstGeom>
          <a:noFill/>
        </p:spPr>
        <p:txBody>
          <a:bodyPr wrap="none" rtlCol="0">
            <a:spAutoFit/>
          </a:bodyPr>
          <a:lstStyle/>
          <a:p>
            <a:pPr algn="r"/>
            <a:r>
              <a:rPr lang="fr-FR" sz="1100" smtClean="0">
                <a:solidFill>
                  <a:srgbClr val="4D4D4D"/>
                </a:solidFill>
              </a:rPr>
              <a:t>40</a:t>
            </a:r>
            <a:endParaRPr lang="fr-FR" sz="1100">
              <a:solidFill>
                <a:srgbClr val="4D4D4D"/>
              </a:solidFill>
            </a:endParaRPr>
          </a:p>
        </p:txBody>
      </p:sp>
      <p:sp>
        <p:nvSpPr>
          <p:cNvPr id="33" name="TextBox 32"/>
          <p:cNvSpPr txBox="1"/>
          <p:nvPr/>
        </p:nvSpPr>
        <p:spPr>
          <a:xfrm>
            <a:off x="403832" y="2758306"/>
            <a:ext cx="341760" cy="261610"/>
          </a:xfrm>
          <a:prstGeom prst="rect">
            <a:avLst/>
          </a:prstGeom>
          <a:noFill/>
        </p:spPr>
        <p:txBody>
          <a:bodyPr wrap="none" rtlCol="0">
            <a:spAutoFit/>
          </a:bodyPr>
          <a:lstStyle/>
          <a:p>
            <a:pPr algn="r"/>
            <a:r>
              <a:rPr lang="fr-FR" sz="1100" smtClean="0">
                <a:solidFill>
                  <a:srgbClr val="4D4D4D"/>
                </a:solidFill>
              </a:rPr>
              <a:t>60</a:t>
            </a:r>
            <a:endParaRPr lang="fr-FR" sz="1100">
              <a:solidFill>
                <a:srgbClr val="4D4D4D"/>
              </a:solidFill>
            </a:endParaRPr>
          </a:p>
        </p:txBody>
      </p:sp>
      <p:sp>
        <p:nvSpPr>
          <p:cNvPr id="34" name="TextBox 33"/>
          <p:cNvSpPr txBox="1"/>
          <p:nvPr/>
        </p:nvSpPr>
        <p:spPr>
          <a:xfrm>
            <a:off x="403832" y="2317266"/>
            <a:ext cx="341760" cy="261610"/>
          </a:xfrm>
          <a:prstGeom prst="rect">
            <a:avLst/>
          </a:prstGeom>
          <a:noFill/>
        </p:spPr>
        <p:txBody>
          <a:bodyPr wrap="none" rtlCol="0">
            <a:spAutoFit/>
          </a:bodyPr>
          <a:lstStyle/>
          <a:p>
            <a:pPr algn="r"/>
            <a:r>
              <a:rPr lang="fr-FR" sz="1100" smtClean="0">
                <a:solidFill>
                  <a:srgbClr val="4D4D4D"/>
                </a:solidFill>
              </a:rPr>
              <a:t>80</a:t>
            </a:r>
            <a:endParaRPr lang="fr-FR" sz="1100">
              <a:solidFill>
                <a:srgbClr val="4D4D4D"/>
              </a:solidFill>
            </a:endParaRPr>
          </a:p>
        </p:txBody>
      </p:sp>
      <p:sp>
        <p:nvSpPr>
          <p:cNvPr id="35" name="TextBox 34"/>
          <p:cNvSpPr txBox="1"/>
          <p:nvPr/>
        </p:nvSpPr>
        <p:spPr>
          <a:xfrm>
            <a:off x="325284" y="1876226"/>
            <a:ext cx="420308" cy="261610"/>
          </a:xfrm>
          <a:prstGeom prst="rect">
            <a:avLst/>
          </a:prstGeom>
          <a:noFill/>
        </p:spPr>
        <p:txBody>
          <a:bodyPr wrap="none" rtlCol="0">
            <a:spAutoFit/>
          </a:bodyPr>
          <a:lstStyle/>
          <a:p>
            <a:pPr algn="r"/>
            <a:r>
              <a:rPr lang="fr-FR" sz="1100" smtClean="0">
                <a:solidFill>
                  <a:srgbClr val="4D4D4D"/>
                </a:solidFill>
              </a:rPr>
              <a:t>100</a:t>
            </a:r>
            <a:endParaRPr lang="fr-FR" sz="1100">
              <a:solidFill>
                <a:srgbClr val="4D4D4D"/>
              </a:solidFill>
            </a:endParaRPr>
          </a:p>
        </p:txBody>
      </p:sp>
      <p:sp>
        <p:nvSpPr>
          <p:cNvPr id="36" name="Freeform 35"/>
          <p:cNvSpPr/>
          <p:nvPr/>
        </p:nvSpPr>
        <p:spPr>
          <a:xfrm>
            <a:off x="791377" y="1997398"/>
            <a:ext cx="3326991" cy="2214835"/>
          </a:xfrm>
          <a:custGeom>
            <a:avLst/>
            <a:gdLst>
              <a:gd name="connsiteX0" fmla="*/ 0 w 6134100"/>
              <a:gd name="connsiteY0" fmla="*/ 0 h 3022600"/>
              <a:gd name="connsiteX1" fmla="*/ 0 w 6134100"/>
              <a:gd name="connsiteY1" fmla="*/ 3022600 h 3022600"/>
              <a:gd name="connsiteX2" fmla="*/ 6134100 w 6134100"/>
              <a:gd name="connsiteY2" fmla="*/ 3022600 h 3022600"/>
            </a:gdLst>
            <a:ahLst/>
            <a:cxnLst>
              <a:cxn ang="0">
                <a:pos x="connsiteX0" y="connsiteY0"/>
              </a:cxn>
              <a:cxn ang="0">
                <a:pos x="connsiteX1" y="connsiteY1"/>
              </a:cxn>
              <a:cxn ang="0">
                <a:pos x="connsiteX2" y="connsiteY2"/>
              </a:cxn>
            </a:cxnLst>
            <a:rect l="l" t="t" r="r" b="b"/>
            <a:pathLst>
              <a:path w="6134100" h="3022600">
                <a:moveTo>
                  <a:pt x="0" y="0"/>
                </a:moveTo>
                <a:lnTo>
                  <a:pt x="0" y="3022600"/>
                </a:lnTo>
                <a:lnTo>
                  <a:pt x="6134100" y="30226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7" name="Straight Connector 36"/>
          <p:cNvCxnSpPr/>
          <p:nvPr/>
        </p:nvCxnSpPr>
        <p:spPr>
          <a:xfrm>
            <a:off x="696512" y="20070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693031" y="245444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693031" y="289548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696512" y="33301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696512" y="37711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696512" y="42122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746378"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1409794"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2073210"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2736626"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3400042"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4063459" y="42638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Freeform 5"/>
          <p:cNvSpPr>
            <a:spLocks/>
          </p:cNvSpPr>
          <p:nvPr/>
        </p:nvSpPr>
        <p:spPr bwMode="auto">
          <a:xfrm>
            <a:off x="794144" y="2012237"/>
            <a:ext cx="891249" cy="2200517"/>
          </a:xfrm>
          <a:custGeom>
            <a:avLst/>
            <a:gdLst>
              <a:gd name="T0" fmla="*/ 565 w 565"/>
              <a:gd name="T1" fmla="*/ 1395 h 1395"/>
              <a:gd name="T2" fmla="*/ 565 w 565"/>
              <a:gd name="T3" fmla="*/ 1254 h 1395"/>
              <a:gd name="T4" fmla="*/ 553 w 565"/>
              <a:gd name="T5" fmla="*/ 1254 h 1395"/>
              <a:gd name="T6" fmla="*/ 553 w 565"/>
              <a:gd name="T7" fmla="*/ 1116 h 1395"/>
              <a:gd name="T8" fmla="*/ 406 w 565"/>
              <a:gd name="T9" fmla="*/ 1116 h 1395"/>
              <a:gd name="T10" fmla="*/ 406 w 565"/>
              <a:gd name="T11" fmla="*/ 971 h 1395"/>
              <a:gd name="T12" fmla="*/ 402 w 565"/>
              <a:gd name="T13" fmla="*/ 971 h 1395"/>
              <a:gd name="T14" fmla="*/ 402 w 565"/>
              <a:gd name="T15" fmla="*/ 834 h 1395"/>
              <a:gd name="T16" fmla="*/ 366 w 565"/>
              <a:gd name="T17" fmla="*/ 834 h 1395"/>
              <a:gd name="T18" fmla="*/ 366 w 565"/>
              <a:gd name="T19" fmla="*/ 696 h 1395"/>
              <a:gd name="T20" fmla="*/ 342 w 565"/>
              <a:gd name="T21" fmla="*/ 696 h 1395"/>
              <a:gd name="T22" fmla="*/ 342 w 565"/>
              <a:gd name="T23" fmla="*/ 557 h 1395"/>
              <a:gd name="T24" fmla="*/ 278 w 565"/>
              <a:gd name="T25" fmla="*/ 557 h 1395"/>
              <a:gd name="T26" fmla="*/ 278 w 565"/>
              <a:gd name="T27" fmla="*/ 416 h 1395"/>
              <a:gd name="T28" fmla="*/ 233 w 565"/>
              <a:gd name="T29" fmla="*/ 416 h 1395"/>
              <a:gd name="T30" fmla="*/ 233 w 565"/>
              <a:gd name="T31" fmla="*/ 277 h 1395"/>
              <a:gd name="T32" fmla="*/ 127 w 565"/>
              <a:gd name="T33" fmla="*/ 277 h 1395"/>
              <a:gd name="T34" fmla="*/ 127 w 565"/>
              <a:gd name="T35" fmla="*/ 137 h 1395"/>
              <a:gd name="T36" fmla="*/ 119 w 565"/>
              <a:gd name="T37" fmla="*/ 137 h 1395"/>
              <a:gd name="T38" fmla="*/ 119 w 565"/>
              <a:gd name="T39" fmla="*/ 0 h 1395"/>
              <a:gd name="T40" fmla="*/ 0 w 565"/>
              <a:gd name="T41" fmla="*/ 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1395">
                <a:moveTo>
                  <a:pt x="565" y="1395"/>
                </a:moveTo>
                <a:lnTo>
                  <a:pt x="565" y="1254"/>
                </a:lnTo>
                <a:lnTo>
                  <a:pt x="553" y="1254"/>
                </a:lnTo>
                <a:lnTo>
                  <a:pt x="553" y="1116"/>
                </a:lnTo>
                <a:lnTo>
                  <a:pt x="406" y="1116"/>
                </a:lnTo>
                <a:lnTo>
                  <a:pt x="406" y="971"/>
                </a:lnTo>
                <a:lnTo>
                  <a:pt x="402" y="971"/>
                </a:lnTo>
                <a:lnTo>
                  <a:pt x="402" y="834"/>
                </a:lnTo>
                <a:lnTo>
                  <a:pt x="366" y="834"/>
                </a:lnTo>
                <a:lnTo>
                  <a:pt x="366" y="696"/>
                </a:lnTo>
                <a:lnTo>
                  <a:pt x="342" y="696"/>
                </a:lnTo>
                <a:lnTo>
                  <a:pt x="342" y="557"/>
                </a:lnTo>
                <a:lnTo>
                  <a:pt x="278" y="557"/>
                </a:lnTo>
                <a:lnTo>
                  <a:pt x="278" y="416"/>
                </a:lnTo>
                <a:lnTo>
                  <a:pt x="233" y="416"/>
                </a:lnTo>
                <a:lnTo>
                  <a:pt x="233" y="277"/>
                </a:lnTo>
                <a:lnTo>
                  <a:pt x="127" y="277"/>
                </a:lnTo>
                <a:lnTo>
                  <a:pt x="127" y="137"/>
                </a:lnTo>
                <a:lnTo>
                  <a:pt x="119" y="137"/>
                </a:lnTo>
                <a:lnTo>
                  <a:pt x="119"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Freeform 6"/>
          <p:cNvSpPr>
            <a:spLocks/>
          </p:cNvSpPr>
          <p:nvPr/>
        </p:nvSpPr>
        <p:spPr bwMode="auto">
          <a:xfrm>
            <a:off x="800454" y="2012237"/>
            <a:ext cx="2675323" cy="345457"/>
          </a:xfrm>
          <a:custGeom>
            <a:avLst/>
            <a:gdLst>
              <a:gd name="T0" fmla="*/ 1696 w 1696"/>
              <a:gd name="T1" fmla="*/ 219 h 219"/>
              <a:gd name="T2" fmla="*/ 761 w 1696"/>
              <a:gd name="T3" fmla="*/ 219 h 219"/>
              <a:gd name="T4" fmla="*/ 761 w 1696"/>
              <a:gd name="T5" fmla="*/ 161 h 219"/>
              <a:gd name="T6" fmla="*/ 533 w 1696"/>
              <a:gd name="T7" fmla="*/ 161 h 219"/>
              <a:gd name="T8" fmla="*/ 533 w 1696"/>
              <a:gd name="T9" fmla="*/ 105 h 219"/>
              <a:gd name="T10" fmla="*/ 324 w 1696"/>
              <a:gd name="T11" fmla="*/ 105 h 219"/>
              <a:gd name="T12" fmla="*/ 324 w 1696"/>
              <a:gd name="T13" fmla="*/ 52 h 219"/>
              <a:gd name="T14" fmla="*/ 207 w 1696"/>
              <a:gd name="T15" fmla="*/ 52 h 219"/>
              <a:gd name="T16" fmla="*/ 207 w 1696"/>
              <a:gd name="T17" fmla="*/ 0 h 219"/>
              <a:gd name="T18" fmla="*/ 0 w 1696"/>
              <a:gd name="T1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6" h="219">
                <a:moveTo>
                  <a:pt x="1696" y="219"/>
                </a:moveTo>
                <a:lnTo>
                  <a:pt x="761" y="219"/>
                </a:lnTo>
                <a:lnTo>
                  <a:pt x="761" y="161"/>
                </a:lnTo>
                <a:lnTo>
                  <a:pt x="533" y="161"/>
                </a:lnTo>
                <a:lnTo>
                  <a:pt x="533" y="105"/>
                </a:lnTo>
                <a:lnTo>
                  <a:pt x="324" y="105"/>
                </a:lnTo>
                <a:lnTo>
                  <a:pt x="324" y="52"/>
                </a:lnTo>
                <a:lnTo>
                  <a:pt x="207" y="52"/>
                </a:lnTo>
                <a:lnTo>
                  <a:pt x="207" y="0"/>
                </a:lnTo>
                <a:lnTo>
                  <a:pt x="0" y="0"/>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51" name="Group 50"/>
          <p:cNvGrpSpPr/>
          <p:nvPr/>
        </p:nvGrpSpPr>
        <p:grpSpPr>
          <a:xfrm>
            <a:off x="1032336" y="1960092"/>
            <a:ext cx="2443441" cy="402612"/>
            <a:chOff x="1119255" y="2112963"/>
            <a:chExt cx="2443441" cy="402612"/>
          </a:xfrm>
        </p:grpSpPr>
        <p:sp>
          <p:nvSpPr>
            <p:cNvPr id="52" name="Line 7"/>
            <p:cNvSpPr>
              <a:spLocks noChangeShapeType="1"/>
            </p:cNvSpPr>
            <p:nvPr/>
          </p:nvSpPr>
          <p:spPr bwMode="auto">
            <a:xfrm>
              <a:off x="1119255" y="2112963"/>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Line 8"/>
            <p:cNvSpPr>
              <a:spLocks noChangeShapeType="1"/>
            </p:cNvSpPr>
            <p:nvPr/>
          </p:nvSpPr>
          <p:spPr bwMode="auto">
            <a:xfrm>
              <a:off x="1893774" y="2370084"/>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Line 9"/>
            <p:cNvSpPr>
              <a:spLocks noChangeShapeType="1"/>
            </p:cNvSpPr>
            <p:nvPr/>
          </p:nvSpPr>
          <p:spPr bwMode="auto">
            <a:xfrm>
              <a:off x="1950561" y="2370084"/>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10"/>
            <p:cNvSpPr>
              <a:spLocks noChangeShapeType="1"/>
            </p:cNvSpPr>
            <p:nvPr/>
          </p:nvSpPr>
          <p:spPr bwMode="auto">
            <a:xfrm>
              <a:off x="2122501"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Line 11"/>
            <p:cNvSpPr>
              <a:spLocks noChangeShapeType="1"/>
            </p:cNvSpPr>
            <p:nvPr/>
          </p:nvSpPr>
          <p:spPr bwMode="auto">
            <a:xfrm>
              <a:off x="2147740"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12"/>
            <p:cNvSpPr>
              <a:spLocks noChangeShapeType="1"/>
            </p:cNvSpPr>
            <p:nvPr/>
          </p:nvSpPr>
          <p:spPr bwMode="auto">
            <a:xfrm>
              <a:off x="219190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Line 13"/>
            <p:cNvSpPr>
              <a:spLocks noChangeShapeType="1"/>
            </p:cNvSpPr>
            <p:nvPr/>
          </p:nvSpPr>
          <p:spPr bwMode="auto">
            <a:xfrm>
              <a:off x="233072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14"/>
            <p:cNvSpPr>
              <a:spLocks noChangeShapeType="1"/>
            </p:cNvSpPr>
            <p:nvPr/>
          </p:nvSpPr>
          <p:spPr bwMode="auto">
            <a:xfrm>
              <a:off x="239224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 name="Line 15"/>
            <p:cNvSpPr>
              <a:spLocks noChangeShapeType="1"/>
            </p:cNvSpPr>
            <p:nvPr/>
          </p:nvSpPr>
          <p:spPr bwMode="auto">
            <a:xfrm>
              <a:off x="241432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16"/>
            <p:cNvSpPr>
              <a:spLocks noChangeShapeType="1"/>
            </p:cNvSpPr>
            <p:nvPr/>
          </p:nvSpPr>
          <p:spPr bwMode="auto">
            <a:xfrm>
              <a:off x="266513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Line 17"/>
            <p:cNvSpPr>
              <a:spLocks noChangeShapeType="1"/>
            </p:cNvSpPr>
            <p:nvPr/>
          </p:nvSpPr>
          <p:spPr bwMode="auto">
            <a:xfrm>
              <a:off x="2687222"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 name="Line 18"/>
            <p:cNvSpPr>
              <a:spLocks noChangeShapeType="1"/>
            </p:cNvSpPr>
            <p:nvPr/>
          </p:nvSpPr>
          <p:spPr bwMode="auto">
            <a:xfrm>
              <a:off x="281341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 name="Line 19"/>
            <p:cNvSpPr>
              <a:spLocks noChangeShapeType="1"/>
            </p:cNvSpPr>
            <p:nvPr/>
          </p:nvSpPr>
          <p:spPr bwMode="auto">
            <a:xfrm>
              <a:off x="2835500"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Line 20"/>
            <p:cNvSpPr>
              <a:spLocks noChangeShapeType="1"/>
            </p:cNvSpPr>
            <p:nvPr/>
          </p:nvSpPr>
          <p:spPr bwMode="auto">
            <a:xfrm>
              <a:off x="3051608"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21"/>
            <p:cNvSpPr>
              <a:spLocks noChangeShapeType="1"/>
            </p:cNvSpPr>
            <p:nvPr/>
          </p:nvSpPr>
          <p:spPr bwMode="auto">
            <a:xfrm>
              <a:off x="3127325"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22"/>
            <p:cNvSpPr>
              <a:spLocks noChangeShapeType="1"/>
            </p:cNvSpPr>
            <p:nvPr/>
          </p:nvSpPr>
          <p:spPr bwMode="auto">
            <a:xfrm>
              <a:off x="3201464"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23"/>
            <p:cNvSpPr>
              <a:spLocks noChangeShapeType="1"/>
            </p:cNvSpPr>
            <p:nvPr/>
          </p:nvSpPr>
          <p:spPr bwMode="auto">
            <a:xfrm>
              <a:off x="3449121"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24"/>
            <p:cNvSpPr>
              <a:spLocks noChangeShapeType="1"/>
            </p:cNvSpPr>
            <p:nvPr/>
          </p:nvSpPr>
          <p:spPr bwMode="auto">
            <a:xfrm>
              <a:off x="3562696" y="2461575"/>
              <a:ext cx="0" cy="5400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Tree>
    <p:custDataLst>
      <p:tags r:id="rId1"/>
    </p:custDataLst>
    <p:extLst>
      <p:ext uri="{BB962C8B-B14F-4D97-AF65-F5344CB8AC3E}">
        <p14:creationId xmlns:p14="http://schemas.microsoft.com/office/powerpoint/2010/main" val="156322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pPr>
              <a:lnSpc>
                <a:spcPct val="90000"/>
              </a:lnSpc>
            </a:pPr>
            <a:r>
              <a:rPr lang="fr-FR" dirty="0" smtClean="0"/>
              <a:t>3518: Association entre lymphocytes infiltrant la tumeur (</a:t>
            </a:r>
            <a:r>
              <a:rPr lang="fr-FR" dirty="0" err="1" smtClean="0"/>
              <a:t>TILs</a:t>
            </a:r>
            <a:r>
              <a:rPr lang="fr-FR" dirty="0" smtClean="0"/>
              <a:t>), </a:t>
            </a:r>
            <a:br>
              <a:rPr lang="fr-FR" dirty="0" smtClean="0"/>
            </a:br>
            <a:r>
              <a:rPr lang="fr-FR" dirty="0" smtClean="0"/>
              <a:t>sous-type moléculaire et pronostic des cancers du colon de stade III dans un essai de chimiothérapie </a:t>
            </a:r>
            <a:r>
              <a:rPr lang="fr-FR" dirty="0" err="1" smtClean="0"/>
              <a:t>adjuvante</a:t>
            </a:r>
            <a:r>
              <a:rPr lang="fr-FR" dirty="0" smtClean="0"/>
              <a:t> à base de FOLFOX </a:t>
            </a:r>
            <a:br>
              <a:rPr lang="fr-FR" dirty="0" smtClean="0"/>
            </a:br>
            <a:r>
              <a:rPr lang="fr-FR" dirty="0" smtClean="0"/>
              <a:t>– </a:t>
            </a:r>
            <a:r>
              <a:rPr lang="fr-FR" dirty="0" err="1" smtClean="0"/>
              <a:t>Sinicrope</a:t>
            </a:r>
            <a:r>
              <a:rPr lang="fr-FR" dirty="0" smtClean="0"/>
              <a:t> FA, et al</a:t>
            </a:r>
            <a:endParaRPr lang="fr-FR" dirty="0"/>
          </a:p>
        </p:txBody>
      </p:sp>
      <p:sp>
        <p:nvSpPr>
          <p:cNvPr id="3" name="Content Placeholder 2"/>
          <p:cNvSpPr>
            <a:spLocks noGrp="1"/>
          </p:cNvSpPr>
          <p:nvPr>
            <p:ph idx="1"/>
          </p:nvPr>
        </p:nvSpPr>
        <p:spPr>
          <a:xfrm>
            <a:off x="365124" y="1225175"/>
            <a:ext cx="8413751" cy="4746172"/>
          </a:xfrm>
        </p:spPr>
        <p:txBody>
          <a:bodyPr/>
          <a:lstStyle/>
          <a:p>
            <a:pPr marL="0" indent="0">
              <a:buNone/>
            </a:pPr>
            <a:r>
              <a:rPr lang="fr-FR" b="1" dirty="0" smtClean="0"/>
              <a:t>Objectifs</a:t>
            </a:r>
            <a:r>
              <a:rPr lang="fr-FR" dirty="0" smtClean="0"/>
              <a:t> </a:t>
            </a:r>
          </a:p>
          <a:p>
            <a:r>
              <a:rPr lang="fr-FR" dirty="0" smtClean="0"/>
              <a:t>Déterminer si la densité des </a:t>
            </a:r>
            <a:r>
              <a:rPr lang="fr-FR" dirty="0" err="1" smtClean="0"/>
              <a:t>TILs</a:t>
            </a:r>
            <a:r>
              <a:rPr lang="fr-FR" dirty="0" smtClean="0"/>
              <a:t> est associée à la survie chez les patients avec cancer du colon stade III </a:t>
            </a:r>
          </a:p>
          <a:p>
            <a:pPr marL="0" indent="0">
              <a:spcBef>
                <a:spcPts val="600"/>
              </a:spcBef>
              <a:buNone/>
            </a:pPr>
            <a:r>
              <a:rPr lang="fr-FR" b="1" dirty="0" smtClean="0"/>
              <a:t>Méthodologie</a:t>
            </a:r>
          </a:p>
          <a:p>
            <a:pPr>
              <a:spcAft>
                <a:spcPts val="1200"/>
              </a:spcAft>
            </a:pPr>
            <a:r>
              <a:rPr lang="fr-FR" dirty="0" smtClean="0"/>
              <a:t>La population de l’étude était constituée des </a:t>
            </a:r>
            <a:r>
              <a:rPr lang="fr-FR" dirty="0"/>
              <a:t>patients avec cancer du colon stade III </a:t>
            </a:r>
            <a:r>
              <a:rPr lang="fr-FR" dirty="0" smtClean="0"/>
              <a:t>(n=2293) d’une étude randomisée de FOLFOX + </a:t>
            </a:r>
            <a:r>
              <a:rPr lang="fr-FR" dirty="0" err="1" smtClean="0"/>
              <a:t>cetuximab</a:t>
            </a:r>
            <a:r>
              <a:rPr lang="fr-FR" dirty="0" smtClean="0"/>
              <a:t> en adjuvant</a:t>
            </a:r>
          </a:p>
          <a:p>
            <a:pPr>
              <a:spcAft>
                <a:spcPts val="1200"/>
              </a:spcAft>
            </a:pPr>
            <a:r>
              <a:rPr lang="fr-FR" dirty="0" smtClean="0"/>
              <a:t>Les </a:t>
            </a:r>
            <a:r>
              <a:rPr lang="fr-FR" dirty="0" err="1" smtClean="0"/>
              <a:t>TILs</a:t>
            </a:r>
            <a:r>
              <a:rPr lang="fr-FR" dirty="0" smtClean="0"/>
              <a:t> ont été analysés sur les coupes de tissu tumoral H&amp;E par microscopie légère </a:t>
            </a:r>
          </a:p>
          <a:p>
            <a:pPr lvl="1">
              <a:spcAft>
                <a:spcPts val="1200"/>
              </a:spcAft>
            </a:pPr>
            <a:r>
              <a:rPr lang="fr-FR" dirty="0" smtClean="0"/>
              <a:t>La densité des </a:t>
            </a:r>
            <a:r>
              <a:rPr lang="fr-FR" dirty="0" err="1" smtClean="0"/>
              <a:t>TILs</a:t>
            </a:r>
            <a:r>
              <a:rPr lang="fr-FR" dirty="0" smtClean="0"/>
              <a:t> a été classée en élevée (≥4 </a:t>
            </a:r>
            <a:r>
              <a:rPr lang="fr-FR" dirty="0" err="1" smtClean="0"/>
              <a:t>TILs</a:t>
            </a:r>
            <a:r>
              <a:rPr lang="fr-FR" dirty="0" smtClean="0"/>
              <a:t> par HPF) ou basse (&lt;4 </a:t>
            </a:r>
            <a:r>
              <a:rPr lang="fr-FR" dirty="0" err="1" smtClean="0"/>
              <a:t>TILs</a:t>
            </a:r>
            <a:r>
              <a:rPr lang="fr-FR" dirty="0" smtClean="0"/>
              <a:t> par HPF) </a:t>
            </a:r>
          </a:p>
          <a:p>
            <a:pPr>
              <a:spcAft>
                <a:spcPts val="1200"/>
              </a:spcAft>
            </a:pPr>
            <a:r>
              <a:rPr lang="fr-FR" dirty="0" smtClean="0"/>
              <a:t>Les statuts BRAF et KRAS ont été analysés par PCR</a:t>
            </a:r>
          </a:p>
          <a:p>
            <a:pPr>
              <a:spcAft>
                <a:spcPts val="1200"/>
              </a:spcAft>
            </a:pPr>
            <a:r>
              <a:rPr lang="fr-FR" dirty="0" smtClean="0"/>
              <a:t>L’association entre la densité des TILS et les différentes </a:t>
            </a:r>
            <a:r>
              <a:rPr lang="fr-FR" dirty="0" err="1" smtClean="0"/>
              <a:t>covariables</a:t>
            </a:r>
            <a:r>
              <a:rPr lang="fr-FR" dirty="0" smtClean="0"/>
              <a:t> a été analysée par tests de Chi2 ou test de la somme des rangs de </a:t>
            </a:r>
            <a:r>
              <a:rPr lang="fr-FR" dirty="0" err="1" smtClean="0"/>
              <a:t>Wilcoxon</a:t>
            </a:r>
            <a:r>
              <a:rPr lang="fr-FR" dirty="0" smtClean="0"/>
              <a:t> </a:t>
            </a:r>
          </a:p>
          <a:p>
            <a:pPr>
              <a:spcAft>
                <a:spcPts val="1200"/>
              </a:spcAft>
            </a:pPr>
            <a:r>
              <a:rPr lang="fr-FR" dirty="0" smtClean="0"/>
              <a:t>L’association pronostique entre densité des </a:t>
            </a:r>
            <a:r>
              <a:rPr lang="fr-FR" dirty="0" err="1" smtClean="0"/>
              <a:t>TILs</a:t>
            </a:r>
            <a:r>
              <a:rPr lang="fr-FR" dirty="0" smtClean="0"/>
              <a:t> et SSM/SG a été déterminée par analyses </a:t>
            </a:r>
            <a:r>
              <a:rPr lang="fr-FR" dirty="0" err="1" smtClean="0"/>
              <a:t>multivariées</a:t>
            </a:r>
            <a:r>
              <a:rPr lang="fr-FR" dirty="0" smtClean="0"/>
              <a:t> de régression de Cox avec ajustement sur :</a:t>
            </a:r>
          </a:p>
          <a:p>
            <a:pPr lvl="1">
              <a:spcAft>
                <a:spcPts val="1200"/>
              </a:spcAft>
            </a:pPr>
            <a:r>
              <a:rPr lang="fr-FR" dirty="0" smtClean="0"/>
              <a:t>Age, sexe, ECOG PS, stade, nombre de ganglions, bras de traitement, IMC, grade histologique, site tumoral, MMR, KRAS et BRAF</a:t>
            </a:r>
            <a:endParaRPr lang="fr-FR" dirty="0"/>
          </a:p>
        </p:txBody>
      </p:sp>
      <p:sp>
        <p:nvSpPr>
          <p:cNvPr id="4" name="Text Placeholder 3"/>
          <p:cNvSpPr>
            <a:spLocks noGrp="1"/>
          </p:cNvSpPr>
          <p:nvPr>
            <p:ph type="body" sz="quarter" idx="10"/>
          </p:nvPr>
        </p:nvSpPr>
        <p:spPr>
          <a:xfrm>
            <a:off x="365125" y="6096000"/>
            <a:ext cx="4130675" cy="487363"/>
          </a:xfrm>
        </p:spPr>
        <p:txBody>
          <a:bodyPr/>
          <a:lstStyle/>
          <a:p>
            <a:r>
              <a:rPr lang="fr-FR" dirty="0" err="1" smtClean="0"/>
              <a:t>TILs</a:t>
            </a:r>
            <a:r>
              <a:rPr lang="fr-FR" dirty="0"/>
              <a:t>:</a:t>
            </a:r>
            <a:r>
              <a:rPr lang="fr-FR" dirty="0" smtClean="0"/>
              <a:t> lymphocytes infiltrant la tumeur.</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dirty="0" err="1" smtClean="0"/>
              <a:t>Sinicrope</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3518</a:t>
            </a:r>
            <a:endParaRPr lang="fr-FR" dirty="0"/>
          </a:p>
        </p:txBody>
      </p:sp>
    </p:spTree>
    <p:extLst>
      <p:ext uri="{BB962C8B-B14F-4D97-AF65-F5344CB8AC3E}">
        <p14:creationId xmlns:p14="http://schemas.microsoft.com/office/powerpoint/2010/main" val="81033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7876" cy="807720"/>
          </a:xfrm>
        </p:spPr>
        <p:txBody>
          <a:bodyPr/>
          <a:lstStyle/>
          <a:p>
            <a:pPr>
              <a:lnSpc>
                <a:spcPct val="90000"/>
              </a:lnSpc>
            </a:pPr>
            <a:r>
              <a:rPr lang="fr-FR" dirty="0" smtClean="0"/>
              <a:t>3518: Association entre lymphocytes infiltrant la tumeur (</a:t>
            </a:r>
            <a:r>
              <a:rPr lang="fr-FR" dirty="0" err="1" smtClean="0"/>
              <a:t>TILs</a:t>
            </a:r>
            <a:r>
              <a:rPr lang="fr-FR" dirty="0" smtClean="0"/>
              <a:t>), </a:t>
            </a:r>
            <a:br>
              <a:rPr lang="fr-FR" dirty="0" smtClean="0"/>
            </a:br>
            <a:r>
              <a:rPr lang="fr-FR" dirty="0" smtClean="0"/>
              <a:t>sous-type moléculaire et pronostic des cancers du colon de stade III dans un essai de chimiothérapie </a:t>
            </a:r>
            <a:r>
              <a:rPr lang="fr-FR" dirty="0" err="1" smtClean="0"/>
              <a:t>adjuvante</a:t>
            </a:r>
            <a:r>
              <a:rPr lang="fr-FR" dirty="0" smtClean="0"/>
              <a:t> à base de FOLFOX </a:t>
            </a:r>
            <a:br>
              <a:rPr lang="fr-FR" dirty="0" smtClean="0"/>
            </a:br>
            <a:r>
              <a:rPr lang="fr-FR" dirty="0" smtClean="0"/>
              <a:t>– </a:t>
            </a:r>
            <a:r>
              <a:rPr lang="fr-FR" dirty="0" err="1" smtClean="0"/>
              <a:t>Sinicrope</a:t>
            </a:r>
            <a:r>
              <a:rPr lang="fr-FR" dirty="0" smtClean="0"/>
              <a:t> FA,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pPr marL="0" indent="0">
              <a:buNone/>
            </a:pPr>
            <a:endParaRPr lang="fr-FR"/>
          </a:p>
        </p:txBody>
      </p:sp>
      <p:sp>
        <p:nvSpPr>
          <p:cNvPr id="5" name="Text Placeholder 4"/>
          <p:cNvSpPr>
            <a:spLocks noGrp="1"/>
          </p:cNvSpPr>
          <p:nvPr>
            <p:ph type="body" sz="quarter" idx="11"/>
          </p:nvPr>
        </p:nvSpPr>
        <p:spPr/>
        <p:txBody>
          <a:bodyPr/>
          <a:lstStyle/>
          <a:p>
            <a:r>
              <a:rPr lang="fr-FR" smtClean="0"/>
              <a:t>Sinicrope, et al. J Clin Oncol 2016; 34 (suppl): abstr 3518</a:t>
            </a:r>
            <a:endParaRPr lang="fr-FR"/>
          </a:p>
        </p:txBody>
      </p:sp>
      <p:sp>
        <p:nvSpPr>
          <p:cNvPr id="10" name="Text Placeholder 3"/>
          <p:cNvSpPr>
            <a:spLocks noGrp="1"/>
          </p:cNvSpPr>
          <p:nvPr>
            <p:ph type="body" sz="quarter" idx="10"/>
          </p:nvPr>
        </p:nvSpPr>
        <p:spPr>
          <a:xfrm>
            <a:off x="365125" y="6096000"/>
            <a:ext cx="4435475" cy="487363"/>
          </a:xfrm>
        </p:spPr>
        <p:txBody>
          <a:bodyPr/>
          <a:lstStyle/>
          <a:p>
            <a:r>
              <a:rPr lang="fr-FR" dirty="0" err="1" smtClean="0"/>
              <a:t>Ref</a:t>
            </a:r>
            <a:r>
              <a:rPr lang="fr-FR" dirty="0" smtClean="0"/>
              <a:t>: référence.</a:t>
            </a:r>
            <a:endParaRPr lang="fr-FR" dirty="0"/>
          </a:p>
        </p:txBody>
      </p:sp>
      <p:sp>
        <p:nvSpPr>
          <p:cNvPr id="11" name="TextBox 10"/>
          <p:cNvSpPr txBox="1"/>
          <p:nvPr/>
        </p:nvSpPr>
        <p:spPr>
          <a:xfrm>
            <a:off x="356556" y="1524000"/>
            <a:ext cx="8610600" cy="338554"/>
          </a:xfrm>
          <a:prstGeom prst="rect">
            <a:avLst/>
          </a:prstGeom>
          <a:noFill/>
        </p:spPr>
        <p:txBody>
          <a:bodyPr wrap="square" rtlCol="0">
            <a:spAutoFit/>
          </a:bodyPr>
          <a:lstStyle/>
          <a:p>
            <a:pPr algn="ctr"/>
            <a:r>
              <a:rPr lang="fr-FR" sz="1600" b="1" smtClean="0">
                <a:solidFill>
                  <a:srgbClr val="4D4D4D"/>
                </a:solidFill>
              </a:rPr>
              <a:t>SSM selon la densité des TILs et le statut KRAS/BRAF</a:t>
            </a:r>
            <a:endParaRPr lang="fr-FR" sz="1600" b="1">
              <a:solidFill>
                <a:srgbClr val="4D4D4D"/>
              </a:solidFill>
            </a:endParaRPr>
          </a:p>
        </p:txBody>
      </p:sp>
      <p:sp>
        <p:nvSpPr>
          <p:cNvPr id="12" name="TextBox 11"/>
          <p:cNvSpPr txBox="1"/>
          <p:nvPr/>
        </p:nvSpPr>
        <p:spPr>
          <a:xfrm rot="16200000">
            <a:off x="-733565" y="3503191"/>
            <a:ext cx="2301318" cy="246221"/>
          </a:xfrm>
          <a:prstGeom prst="rect">
            <a:avLst/>
          </a:prstGeom>
          <a:noFill/>
        </p:spPr>
        <p:txBody>
          <a:bodyPr wrap="none" rtlCol="0">
            <a:spAutoFit/>
          </a:bodyPr>
          <a:lstStyle/>
          <a:p>
            <a:pPr algn="ctr"/>
            <a:r>
              <a:rPr lang="fr-FR" sz="1000" b="1" dirty="0" smtClean="0">
                <a:solidFill>
                  <a:srgbClr val="4D4D4D"/>
                </a:solidFill>
              </a:rPr>
              <a:t>Proportion en vie et sans maladie</a:t>
            </a:r>
            <a:endParaRPr lang="fr-FR" sz="1000" b="1" dirty="0">
              <a:solidFill>
                <a:srgbClr val="4D4D4D"/>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541292272"/>
              </p:ext>
            </p:extLst>
          </p:nvPr>
        </p:nvGraphicFramePr>
        <p:xfrm>
          <a:off x="534702" y="5475634"/>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0">
                <a:tc>
                  <a:txBody>
                    <a:bodyPr/>
                    <a:lstStyle/>
                    <a:p>
                      <a:r>
                        <a:rPr lang="en-GB" sz="900" dirty="0"/>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a:t>
                      </a:r>
                      <a:r>
                        <a:rPr lang="en-GB" sz="900" dirty="0" err="1" smtClean="0"/>
                        <a:t>evts</a:t>
                      </a:r>
                      <a:r>
                        <a:rPr lang="en-GB" sz="900" dirty="0"/>
                        <a:t>)</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err="1" smtClean="0"/>
                        <a:t>Taux</a:t>
                      </a:r>
                      <a:r>
                        <a:rPr lang="en-GB" sz="900" dirty="0" smtClean="0"/>
                        <a:t> 5 </a:t>
                      </a:r>
                      <a:r>
                        <a:rPr lang="en-GB" sz="900" dirty="0" err="1" smtClean="0"/>
                        <a:t>ans</a:t>
                      </a:r>
                      <a:endParaRPr lang="en-GB" sz="9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HR </a:t>
                      </a:r>
                      <a:r>
                        <a:rPr lang="en-GB" sz="900" dirty="0" err="1" smtClean="0"/>
                        <a:t>ajusté</a:t>
                      </a:r>
                      <a:r>
                        <a:rPr lang="en-GB" sz="900" dirty="0" smtClean="0"/>
                        <a:t> (IC95)</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err="1" smtClean="0"/>
                        <a:t>Elevé</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113 </a:t>
                      </a:r>
                      <a:r>
                        <a:rPr lang="en-GB" sz="900" dirty="0"/>
                        <a:t>(20)</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0,81</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0,56 </a:t>
                      </a:r>
                      <a:r>
                        <a:rPr lang="en-GB" sz="900" dirty="0"/>
                        <a:t>(</a:t>
                      </a:r>
                      <a:r>
                        <a:rPr lang="en-GB" sz="900" dirty="0" smtClean="0"/>
                        <a:t>0,34 –</a:t>
                      </a:r>
                      <a:r>
                        <a:rPr lang="en-GB" sz="900" baseline="0" dirty="0" smtClean="0">
                          <a:latin typeface="Calibri" panose="020F0502020204030204" pitchFamily="34" charset="0"/>
                        </a:rPr>
                        <a:t> </a:t>
                      </a:r>
                      <a:r>
                        <a:rPr lang="en-GB" sz="900" dirty="0" smtClean="0"/>
                        <a:t>0,92</a:t>
                      </a:r>
                      <a:r>
                        <a:rPr lang="en-GB" sz="900" dirty="0"/>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smtClean="0"/>
                        <a:t>Bas</a:t>
                      </a:r>
                      <a:endParaRPr lang="en-GB" sz="900" dirty="0"/>
                    </a:p>
                  </a:txBody>
                  <a:tcPr marL="36000" marR="36000"/>
                </a:tc>
                <a:tc>
                  <a:txBody>
                    <a:bodyPr/>
                    <a:lstStyle/>
                    <a:p>
                      <a:pPr algn="ctr"/>
                      <a:r>
                        <a:rPr lang="en-GB" sz="900" dirty="0"/>
                        <a:t>983 (291)</a:t>
                      </a:r>
                    </a:p>
                  </a:txBody>
                  <a:tcPr marL="36000" marR="36000"/>
                </a:tc>
                <a:tc>
                  <a:txBody>
                    <a:bodyPr/>
                    <a:lstStyle/>
                    <a:p>
                      <a:pPr algn="ctr"/>
                      <a:r>
                        <a:rPr lang="en-GB" sz="900" dirty="0" smtClean="0"/>
                        <a:t>0,69</a:t>
                      </a:r>
                      <a:endParaRPr lang="en-GB" sz="900" dirty="0"/>
                    </a:p>
                  </a:txBody>
                  <a:tcPr marL="36000" marR="36000"/>
                </a:tc>
                <a:tc>
                  <a:txBody>
                    <a:bodyPr/>
                    <a:lstStyle/>
                    <a:p>
                      <a:pPr algn="ctr"/>
                      <a:r>
                        <a:rPr lang="en-GB" sz="900" dirty="0" smtClean="0"/>
                        <a:t>Ref.</a:t>
                      </a:r>
                      <a:endParaRPr lang="en-GB" sz="900" dirty="0"/>
                    </a:p>
                  </a:txBody>
                  <a:tcPr marL="36000" marR="36000"/>
                </a:tc>
                <a:extLst>
                  <a:ext uri="{0D108BD9-81ED-4DB2-BD59-A6C34878D82A}">
                    <a16:rowId xmlns="" xmlns:a16="http://schemas.microsoft.com/office/drawing/2014/main" val="519193353"/>
                  </a:ext>
                </a:extLst>
              </a:tr>
            </a:tbl>
          </a:graphicData>
        </a:graphic>
      </p:graphicFrame>
      <p:sp>
        <p:nvSpPr>
          <p:cNvPr id="14" name="TextBox 13"/>
          <p:cNvSpPr txBox="1"/>
          <p:nvPr/>
        </p:nvSpPr>
        <p:spPr>
          <a:xfrm>
            <a:off x="1641831" y="5067903"/>
            <a:ext cx="647909" cy="246221"/>
          </a:xfrm>
          <a:prstGeom prst="rect">
            <a:avLst/>
          </a:prstGeom>
          <a:noFill/>
        </p:spPr>
        <p:txBody>
          <a:bodyPr wrap="none" rtlCol="0">
            <a:spAutoFit/>
          </a:bodyPr>
          <a:lstStyle/>
          <a:p>
            <a:pPr algn="ctr"/>
            <a:r>
              <a:rPr lang="fr-FR" sz="1000" b="1" dirty="0" smtClean="0">
                <a:solidFill>
                  <a:srgbClr val="4D4D4D"/>
                </a:solidFill>
              </a:rPr>
              <a:t>Années</a:t>
            </a:r>
            <a:endParaRPr lang="fr-FR" sz="1000" b="1" dirty="0">
              <a:solidFill>
                <a:srgbClr val="4D4D4D"/>
              </a:solidFill>
            </a:endParaRPr>
          </a:p>
        </p:txBody>
      </p:sp>
      <p:sp>
        <p:nvSpPr>
          <p:cNvPr id="15" name="TextBox 14"/>
          <p:cNvSpPr txBox="1"/>
          <p:nvPr/>
        </p:nvSpPr>
        <p:spPr>
          <a:xfrm>
            <a:off x="812681" y="4918678"/>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16" name="TextBox 15"/>
          <p:cNvSpPr txBox="1"/>
          <p:nvPr/>
        </p:nvSpPr>
        <p:spPr>
          <a:xfrm>
            <a:off x="1242734" y="4918678"/>
            <a:ext cx="255199" cy="246221"/>
          </a:xfrm>
          <a:prstGeom prst="rect">
            <a:avLst/>
          </a:prstGeom>
          <a:noFill/>
        </p:spPr>
        <p:txBody>
          <a:bodyPr wrap="none" rtlCol="0">
            <a:spAutoFit/>
          </a:bodyPr>
          <a:lstStyle/>
          <a:p>
            <a:pPr algn="ctr"/>
            <a:r>
              <a:rPr lang="fr-FR" sz="1000" smtClean="0">
                <a:solidFill>
                  <a:srgbClr val="4D4D4D"/>
                </a:solidFill>
              </a:rPr>
              <a:t>1</a:t>
            </a:r>
            <a:endParaRPr lang="fr-FR" sz="1000">
              <a:solidFill>
                <a:srgbClr val="4D4D4D"/>
              </a:solidFill>
            </a:endParaRPr>
          </a:p>
        </p:txBody>
      </p:sp>
      <p:sp>
        <p:nvSpPr>
          <p:cNvPr id="17" name="TextBox 16"/>
          <p:cNvSpPr txBox="1"/>
          <p:nvPr/>
        </p:nvSpPr>
        <p:spPr>
          <a:xfrm>
            <a:off x="1672788" y="4918678"/>
            <a:ext cx="255199" cy="246221"/>
          </a:xfrm>
          <a:prstGeom prst="rect">
            <a:avLst/>
          </a:prstGeom>
          <a:noFill/>
        </p:spPr>
        <p:txBody>
          <a:bodyPr wrap="none" rtlCol="0">
            <a:spAutoFit/>
          </a:bodyPr>
          <a:lstStyle/>
          <a:p>
            <a:pPr algn="ctr"/>
            <a:r>
              <a:rPr lang="fr-FR" sz="1000" smtClean="0">
                <a:solidFill>
                  <a:srgbClr val="4D4D4D"/>
                </a:solidFill>
              </a:rPr>
              <a:t>2</a:t>
            </a:r>
            <a:endParaRPr lang="fr-FR" sz="1000">
              <a:solidFill>
                <a:srgbClr val="4D4D4D"/>
              </a:solidFill>
            </a:endParaRPr>
          </a:p>
        </p:txBody>
      </p:sp>
      <p:sp>
        <p:nvSpPr>
          <p:cNvPr id="18" name="TextBox 17"/>
          <p:cNvSpPr txBox="1"/>
          <p:nvPr/>
        </p:nvSpPr>
        <p:spPr>
          <a:xfrm>
            <a:off x="2102842" y="4918678"/>
            <a:ext cx="255199"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19" name="TextBox 18"/>
          <p:cNvSpPr txBox="1"/>
          <p:nvPr/>
        </p:nvSpPr>
        <p:spPr>
          <a:xfrm>
            <a:off x="2529691" y="4918678"/>
            <a:ext cx="261610"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sp>
        <p:nvSpPr>
          <p:cNvPr id="20" name="TextBox 19"/>
          <p:cNvSpPr txBox="1"/>
          <p:nvPr/>
        </p:nvSpPr>
        <p:spPr>
          <a:xfrm>
            <a:off x="2962950" y="4918678"/>
            <a:ext cx="255198" cy="246221"/>
          </a:xfrm>
          <a:prstGeom prst="rect">
            <a:avLst/>
          </a:prstGeom>
          <a:noFill/>
        </p:spPr>
        <p:txBody>
          <a:bodyPr wrap="none" rtlCol="0">
            <a:spAutoFit/>
          </a:bodyPr>
          <a:lstStyle/>
          <a:p>
            <a:pPr algn="ctr"/>
            <a:r>
              <a:rPr lang="fr-FR" sz="1000" smtClean="0">
                <a:solidFill>
                  <a:srgbClr val="4D4D4D"/>
                </a:solidFill>
              </a:rPr>
              <a:t>5</a:t>
            </a:r>
            <a:endParaRPr lang="fr-FR" sz="1000">
              <a:solidFill>
                <a:srgbClr val="4D4D4D"/>
              </a:solidFill>
            </a:endParaRPr>
          </a:p>
        </p:txBody>
      </p:sp>
      <p:sp>
        <p:nvSpPr>
          <p:cNvPr id="21" name="TextBox 20"/>
          <p:cNvSpPr txBox="1"/>
          <p:nvPr/>
        </p:nvSpPr>
        <p:spPr>
          <a:xfrm>
            <a:off x="432560" y="4731353"/>
            <a:ext cx="360997" cy="246221"/>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sp>
        <p:nvSpPr>
          <p:cNvPr id="22" name="TextBox 21"/>
          <p:cNvSpPr txBox="1"/>
          <p:nvPr/>
        </p:nvSpPr>
        <p:spPr>
          <a:xfrm>
            <a:off x="432560" y="4486562"/>
            <a:ext cx="360997" cy="246221"/>
          </a:xfrm>
          <a:prstGeom prst="rect">
            <a:avLst/>
          </a:prstGeom>
          <a:noFill/>
        </p:spPr>
        <p:txBody>
          <a:bodyPr wrap="none" rtlCol="0">
            <a:spAutoFit/>
          </a:bodyPr>
          <a:lstStyle/>
          <a:p>
            <a:pPr algn="r"/>
            <a:r>
              <a:rPr lang="fr-FR" sz="1000" smtClean="0">
                <a:solidFill>
                  <a:srgbClr val="4D4D4D"/>
                </a:solidFill>
              </a:rPr>
              <a:t>0.1</a:t>
            </a:r>
            <a:endParaRPr lang="fr-FR" sz="1000">
              <a:solidFill>
                <a:srgbClr val="4D4D4D"/>
              </a:solidFill>
            </a:endParaRPr>
          </a:p>
        </p:txBody>
      </p:sp>
      <p:sp>
        <p:nvSpPr>
          <p:cNvPr id="23" name="TextBox 22"/>
          <p:cNvSpPr txBox="1"/>
          <p:nvPr/>
        </p:nvSpPr>
        <p:spPr>
          <a:xfrm>
            <a:off x="432560" y="4241769"/>
            <a:ext cx="360997" cy="246221"/>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24" name="TextBox 23"/>
          <p:cNvSpPr txBox="1"/>
          <p:nvPr/>
        </p:nvSpPr>
        <p:spPr>
          <a:xfrm>
            <a:off x="432560" y="3996976"/>
            <a:ext cx="360997" cy="246221"/>
          </a:xfrm>
          <a:prstGeom prst="rect">
            <a:avLst/>
          </a:prstGeom>
          <a:noFill/>
        </p:spPr>
        <p:txBody>
          <a:bodyPr wrap="none" rtlCol="0">
            <a:spAutoFit/>
          </a:bodyPr>
          <a:lstStyle/>
          <a:p>
            <a:pPr algn="r"/>
            <a:r>
              <a:rPr lang="fr-FR" sz="1000" smtClean="0">
                <a:solidFill>
                  <a:srgbClr val="4D4D4D"/>
                </a:solidFill>
              </a:rPr>
              <a:t>0.3</a:t>
            </a:r>
            <a:endParaRPr lang="fr-FR" sz="1000">
              <a:solidFill>
                <a:srgbClr val="4D4D4D"/>
              </a:solidFill>
            </a:endParaRPr>
          </a:p>
        </p:txBody>
      </p:sp>
      <p:sp>
        <p:nvSpPr>
          <p:cNvPr id="25" name="TextBox 24"/>
          <p:cNvSpPr txBox="1"/>
          <p:nvPr/>
        </p:nvSpPr>
        <p:spPr>
          <a:xfrm>
            <a:off x="432560" y="3752183"/>
            <a:ext cx="360997" cy="246221"/>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26" name="TextBox 25"/>
          <p:cNvSpPr txBox="1"/>
          <p:nvPr/>
        </p:nvSpPr>
        <p:spPr>
          <a:xfrm>
            <a:off x="432560" y="3507391"/>
            <a:ext cx="360997" cy="246221"/>
          </a:xfrm>
          <a:prstGeom prst="rect">
            <a:avLst/>
          </a:prstGeom>
          <a:noFill/>
        </p:spPr>
        <p:txBody>
          <a:bodyPr wrap="none" rtlCol="0">
            <a:spAutoFit/>
          </a:bodyPr>
          <a:lstStyle/>
          <a:p>
            <a:pPr algn="r"/>
            <a:r>
              <a:rPr lang="fr-FR" sz="1000" smtClean="0">
                <a:solidFill>
                  <a:srgbClr val="4D4D4D"/>
                </a:solidFill>
              </a:rPr>
              <a:t>0.5</a:t>
            </a:r>
            <a:endParaRPr lang="fr-FR" sz="1000">
              <a:solidFill>
                <a:srgbClr val="4D4D4D"/>
              </a:solidFill>
            </a:endParaRPr>
          </a:p>
        </p:txBody>
      </p:sp>
      <p:sp>
        <p:nvSpPr>
          <p:cNvPr id="27" name="TextBox 26"/>
          <p:cNvSpPr txBox="1"/>
          <p:nvPr/>
        </p:nvSpPr>
        <p:spPr>
          <a:xfrm>
            <a:off x="432560" y="3262598"/>
            <a:ext cx="360997" cy="246221"/>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28" name="TextBox 27"/>
          <p:cNvSpPr txBox="1"/>
          <p:nvPr/>
        </p:nvSpPr>
        <p:spPr>
          <a:xfrm>
            <a:off x="432560" y="3017805"/>
            <a:ext cx="360997" cy="246221"/>
          </a:xfrm>
          <a:prstGeom prst="rect">
            <a:avLst/>
          </a:prstGeom>
          <a:noFill/>
        </p:spPr>
        <p:txBody>
          <a:bodyPr wrap="none" rtlCol="0">
            <a:spAutoFit/>
          </a:bodyPr>
          <a:lstStyle/>
          <a:p>
            <a:pPr algn="r"/>
            <a:r>
              <a:rPr lang="fr-FR" sz="1000" smtClean="0">
                <a:solidFill>
                  <a:srgbClr val="4D4D4D"/>
                </a:solidFill>
              </a:rPr>
              <a:t>0.7</a:t>
            </a:r>
            <a:endParaRPr lang="fr-FR" sz="1000">
              <a:solidFill>
                <a:srgbClr val="4D4D4D"/>
              </a:solidFill>
            </a:endParaRPr>
          </a:p>
        </p:txBody>
      </p:sp>
      <p:sp>
        <p:nvSpPr>
          <p:cNvPr id="29" name="TextBox 28"/>
          <p:cNvSpPr txBox="1"/>
          <p:nvPr/>
        </p:nvSpPr>
        <p:spPr>
          <a:xfrm>
            <a:off x="432560" y="2773012"/>
            <a:ext cx="360997" cy="246221"/>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30" name="TextBox 29"/>
          <p:cNvSpPr txBox="1"/>
          <p:nvPr/>
        </p:nvSpPr>
        <p:spPr>
          <a:xfrm>
            <a:off x="432560" y="2528220"/>
            <a:ext cx="360997" cy="246221"/>
          </a:xfrm>
          <a:prstGeom prst="rect">
            <a:avLst/>
          </a:prstGeom>
          <a:noFill/>
        </p:spPr>
        <p:txBody>
          <a:bodyPr wrap="none" rtlCol="0">
            <a:spAutoFit/>
          </a:bodyPr>
          <a:lstStyle/>
          <a:p>
            <a:pPr algn="r"/>
            <a:r>
              <a:rPr lang="fr-FR" sz="1000" smtClean="0">
                <a:solidFill>
                  <a:srgbClr val="4D4D4D"/>
                </a:solidFill>
              </a:rPr>
              <a:t>0.9</a:t>
            </a:r>
            <a:endParaRPr lang="fr-FR" sz="1000">
              <a:solidFill>
                <a:srgbClr val="4D4D4D"/>
              </a:solidFill>
            </a:endParaRPr>
          </a:p>
        </p:txBody>
      </p:sp>
      <p:sp>
        <p:nvSpPr>
          <p:cNvPr id="31" name="TextBox 30"/>
          <p:cNvSpPr txBox="1"/>
          <p:nvPr/>
        </p:nvSpPr>
        <p:spPr>
          <a:xfrm>
            <a:off x="432560" y="2283428"/>
            <a:ext cx="360997"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32" name="TextBox 31"/>
          <p:cNvSpPr txBox="1"/>
          <p:nvPr/>
        </p:nvSpPr>
        <p:spPr>
          <a:xfrm>
            <a:off x="1285729" y="2031621"/>
            <a:ext cx="1360118" cy="246221"/>
          </a:xfrm>
          <a:prstGeom prst="rect">
            <a:avLst/>
          </a:prstGeom>
          <a:noFill/>
        </p:spPr>
        <p:txBody>
          <a:bodyPr wrap="none" rtlCol="0">
            <a:spAutoFit/>
          </a:bodyPr>
          <a:lstStyle/>
          <a:p>
            <a:pPr algn="ctr"/>
            <a:r>
              <a:rPr lang="fr-FR" sz="1000" b="1" dirty="0" smtClean="0">
                <a:solidFill>
                  <a:srgbClr val="4D4D4D"/>
                </a:solidFill>
              </a:rPr>
              <a:t>KRAS et BRAF WT</a:t>
            </a:r>
            <a:endParaRPr lang="fr-FR" sz="1000" b="1" dirty="0">
              <a:solidFill>
                <a:srgbClr val="4D4D4D"/>
              </a:solidFill>
            </a:endParaRPr>
          </a:p>
        </p:txBody>
      </p:sp>
      <p:sp>
        <p:nvSpPr>
          <p:cNvPr id="33" name="Freeform 32"/>
          <p:cNvSpPr/>
          <p:nvPr/>
        </p:nvSpPr>
        <p:spPr>
          <a:xfrm>
            <a:off x="812824" y="2397576"/>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4" name="Straight Connector 33"/>
          <p:cNvCxnSpPr/>
          <p:nvPr/>
        </p:nvCxnSpPr>
        <p:spPr>
          <a:xfrm>
            <a:off x="724230" y="24065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724230" y="265138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724230" y="289623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724230" y="314108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724230" y="338593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24230" y="363078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24230" y="38756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724230" y="41204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724230" y="436533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724230" y="461017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724230" y="485502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895280"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1325334"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1755388"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2185442"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2615496"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3045549" y="49091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51" name="Table 50"/>
          <p:cNvGraphicFramePr>
            <a:graphicFrameLocks noGrp="1"/>
          </p:cNvGraphicFramePr>
          <p:nvPr>
            <p:extLst>
              <p:ext uri="{D42A27DB-BD31-4B8C-83A1-F6EECF244321}">
                <p14:modId xmlns:p14="http://schemas.microsoft.com/office/powerpoint/2010/main" val="1663817252"/>
              </p:ext>
            </p:extLst>
          </p:nvPr>
        </p:nvGraphicFramePr>
        <p:xfrm>
          <a:off x="3339181" y="5475634"/>
          <a:ext cx="2634902"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11028">
                  <a:extLst>
                    <a:ext uri="{9D8B030D-6E8A-4147-A177-3AD203B41FA5}">
                      <a16:colId xmlns="" xmlns:a16="http://schemas.microsoft.com/office/drawing/2014/main" val="290659208"/>
                    </a:ext>
                  </a:extLst>
                </a:gridCol>
                <a:gridCol w="652463">
                  <a:extLst>
                    <a:ext uri="{9D8B030D-6E8A-4147-A177-3AD203B41FA5}">
                      <a16:colId xmlns="" xmlns:a16="http://schemas.microsoft.com/office/drawing/2014/main" val="1151026577"/>
                    </a:ext>
                  </a:extLst>
                </a:gridCol>
                <a:gridCol w="1006795">
                  <a:extLst>
                    <a:ext uri="{9D8B030D-6E8A-4147-A177-3AD203B41FA5}">
                      <a16:colId xmlns="" xmlns:a16="http://schemas.microsoft.com/office/drawing/2014/main" val="1029522211"/>
                    </a:ext>
                  </a:extLst>
                </a:gridCol>
              </a:tblGrid>
              <a:tr h="0">
                <a:tc>
                  <a:txBody>
                    <a:bodyPr/>
                    <a:lstStyle/>
                    <a:p>
                      <a:r>
                        <a:rPr lang="en-GB" sz="900" dirty="0">
                          <a:latin typeface="+mj-lt"/>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a:t>
                      </a:r>
                      <a:r>
                        <a:rPr lang="en-GB" sz="900" dirty="0" err="1" smtClean="0"/>
                        <a:t>evts</a:t>
                      </a:r>
                      <a:r>
                        <a:rPr lang="en-GB" sz="900" dirty="0"/>
                        <a:t>)</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err="1" smtClean="0"/>
                        <a:t>Taux</a:t>
                      </a:r>
                      <a:r>
                        <a:rPr lang="en-GB" sz="900" dirty="0" smtClean="0"/>
                        <a:t> 5 </a:t>
                      </a:r>
                      <a:r>
                        <a:rPr lang="en-GB" sz="900" dirty="0" err="1" smtClean="0"/>
                        <a:t>ans</a:t>
                      </a:r>
                      <a:endParaRPr lang="en-GB" sz="9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HR </a:t>
                      </a:r>
                      <a:r>
                        <a:rPr lang="en-GB" sz="900" dirty="0" err="1" smtClean="0"/>
                        <a:t>ajusté</a:t>
                      </a:r>
                      <a:r>
                        <a:rPr lang="en-GB" sz="900" dirty="0" smtClean="0"/>
                        <a:t> (IC95)</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err="1" smtClean="0"/>
                        <a:t>Elevé</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72 (26)</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0,62</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1,08 </a:t>
                      </a:r>
                      <a:r>
                        <a:rPr lang="en-GB" sz="900" dirty="0">
                          <a:latin typeface="+mj-lt"/>
                        </a:rPr>
                        <a:t>(</a:t>
                      </a:r>
                      <a:r>
                        <a:rPr lang="en-GB" sz="900" dirty="0" smtClean="0">
                          <a:latin typeface="+mj-lt"/>
                        </a:rPr>
                        <a:t>0,71 –</a:t>
                      </a:r>
                      <a:r>
                        <a:rPr lang="en-GB" sz="900" baseline="0" dirty="0" smtClean="0">
                          <a:latin typeface="+mj-lt"/>
                        </a:rPr>
                        <a:t> </a:t>
                      </a:r>
                      <a:r>
                        <a:rPr lang="en-GB" sz="900" dirty="0" smtClean="0">
                          <a:latin typeface="+mj-lt"/>
                        </a:rPr>
                        <a:t>1,64</a:t>
                      </a:r>
                      <a:r>
                        <a:rPr lang="en-GB" sz="900" dirty="0">
                          <a:latin typeface="+mj-lt"/>
                        </a:rPr>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smtClean="0"/>
                        <a:t>Bas</a:t>
                      </a:r>
                      <a:endParaRPr lang="en-GB" sz="900" dirty="0"/>
                    </a:p>
                  </a:txBody>
                  <a:tcPr marL="36000" marR="36000"/>
                </a:tc>
                <a:tc>
                  <a:txBody>
                    <a:bodyPr/>
                    <a:lstStyle/>
                    <a:p>
                      <a:pPr algn="ctr"/>
                      <a:r>
                        <a:rPr lang="en-GB" sz="900" dirty="0">
                          <a:latin typeface="+mj-lt"/>
                        </a:rPr>
                        <a:t>688 (259)</a:t>
                      </a:r>
                    </a:p>
                  </a:txBody>
                  <a:tcPr marL="36000" marR="36000"/>
                </a:tc>
                <a:tc>
                  <a:txBody>
                    <a:bodyPr/>
                    <a:lstStyle/>
                    <a:p>
                      <a:pPr algn="ctr"/>
                      <a:r>
                        <a:rPr lang="en-GB" sz="900" dirty="0" smtClean="0">
                          <a:latin typeface="+mj-lt"/>
                        </a:rPr>
                        <a:t>0,61</a:t>
                      </a:r>
                      <a:endParaRPr lang="en-GB" sz="900" dirty="0">
                        <a:latin typeface="+mj-lt"/>
                      </a:endParaRPr>
                    </a:p>
                  </a:txBody>
                  <a:tcPr marL="36000" marR="36000"/>
                </a:tc>
                <a:tc>
                  <a:txBody>
                    <a:bodyPr/>
                    <a:lstStyle/>
                    <a:p>
                      <a:pPr algn="ctr"/>
                      <a:r>
                        <a:rPr lang="en-GB" sz="900" dirty="0" smtClean="0">
                          <a:latin typeface="+mj-lt"/>
                        </a:rPr>
                        <a:t>Ref.</a:t>
                      </a:r>
                      <a:endParaRPr lang="en-GB" sz="900" dirty="0">
                        <a:latin typeface="+mj-lt"/>
                      </a:endParaRPr>
                    </a:p>
                  </a:txBody>
                  <a:tcPr marL="36000" marR="36000"/>
                </a:tc>
                <a:extLst>
                  <a:ext uri="{0D108BD9-81ED-4DB2-BD59-A6C34878D82A}">
                    <a16:rowId xmlns="" xmlns:a16="http://schemas.microsoft.com/office/drawing/2014/main" val="519193353"/>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03179697"/>
              </p:ext>
            </p:extLst>
          </p:nvPr>
        </p:nvGraphicFramePr>
        <p:xfrm>
          <a:off x="6120328" y="5475634"/>
          <a:ext cx="2634902"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01656">
                  <a:extLst>
                    <a:ext uri="{9D8B030D-6E8A-4147-A177-3AD203B41FA5}">
                      <a16:colId xmlns="" xmlns:a16="http://schemas.microsoft.com/office/drawing/2014/main" val="290659208"/>
                    </a:ext>
                  </a:extLst>
                </a:gridCol>
                <a:gridCol w="661988">
                  <a:extLst>
                    <a:ext uri="{9D8B030D-6E8A-4147-A177-3AD203B41FA5}">
                      <a16:colId xmlns="" xmlns:a16="http://schemas.microsoft.com/office/drawing/2014/main" val="1151026577"/>
                    </a:ext>
                  </a:extLst>
                </a:gridCol>
                <a:gridCol w="1006642">
                  <a:extLst>
                    <a:ext uri="{9D8B030D-6E8A-4147-A177-3AD203B41FA5}">
                      <a16:colId xmlns="" xmlns:a16="http://schemas.microsoft.com/office/drawing/2014/main" val="1029522211"/>
                    </a:ext>
                  </a:extLst>
                </a:gridCol>
              </a:tblGrid>
              <a:tr h="0">
                <a:tc>
                  <a:txBody>
                    <a:bodyPr/>
                    <a:lstStyle/>
                    <a:p>
                      <a:r>
                        <a:rPr lang="en-GB" sz="900" dirty="0">
                          <a:latin typeface="+mj-lt"/>
                        </a:rPr>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a:t>
                      </a:r>
                      <a:r>
                        <a:rPr lang="en-GB" sz="900" dirty="0" err="1" smtClean="0"/>
                        <a:t>evts</a:t>
                      </a:r>
                      <a:r>
                        <a:rPr lang="en-GB" sz="900" dirty="0"/>
                        <a:t>)</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err="1" smtClean="0"/>
                        <a:t>Taux</a:t>
                      </a:r>
                      <a:r>
                        <a:rPr lang="en-GB" sz="900" dirty="0" smtClean="0"/>
                        <a:t> 5 </a:t>
                      </a:r>
                      <a:r>
                        <a:rPr lang="en-GB" sz="900" dirty="0" err="1" smtClean="0"/>
                        <a:t>ans</a:t>
                      </a:r>
                      <a:endParaRPr lang="en-GB" sz="9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HR </a:t>
                      </a:r>
                      <a:r>
                        <a:rPr lang="en-GB" sz="900" dirty="0" err="1" smtClean="0"/>
                        <a:t>ajusté</a:t>
                      </a:r>
                      <a:r>
                        <a:rPr lang="en-GB" sz="900" dirty="0" smtClean="0"/>
                        <a:t> (IC95)</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err="1" smtClean="0"/>
                        <a:t>Elevé</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smtClean="0">
                          <a:latin typeface="+mj-lt"/>
                        </a:rPr>
                        <a:t>54 (13)</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0,76</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0,67 (0,37 – 1,23)</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smtClean="0"/>
                        <a:t>Bas</a:t>
                      </a:r>
                      <a:endParaRPr lang="en-GB" sz="900" dirty="0"/>
                    </a:p>
                  </a:txBody>
                  <a:tcPr marL="36000" marR="36000"/>
                </a:tc>
                <a:tc>
                  <a:txBody>
                    <a:bodyPr/>
                    <a:lstStyle/>
                    <a:p>
                      <a:pPr algn="ctr"/>
                      <a:r>
                        <a:rPr lang="en-GB" sz="900" dirty="0" smtClean="0">
                          <a:latin typeface="+mj-lt"/>
                        </a:rPr>
                        <a:t>230 (95)</a:t>
                      </a:r>
                      <a:endParaRPr lang="en-GB" sz="900" dirty="0">
                        <a:latin typeface="+mj-lt"/>
                      </a:endParaRPr>
                    </a:p>
                  </a:txBody>
                  <a:tcPr marL="36000" marR="36000"/>
                </a:tc>
                <a:tc>
                  <a:txBody>
                    <a:bodyPr/>
                    <a:lstStyle/>
                    <a:p>
                      <a:pPr algn="ctr"/>
                      <a:r>
                        <a:rPr lang="en-GB" sz="900" dirty="0" smtClean="0">
                          <a:latin typeface="+mj-lt"/>
                        </a:rPr>
                        <a:t>0,58</a:t>
                      </a:r>
                      <a:endParaRPr lang="en-GB" sz="900" dirty="0">
                        <a:latin typeface="+mj-lt"/>
                      </a:endParaRPr>
                    </a:p>
                  </a:txBody>
                  <a:tcPr marL="36000" marR="36000"/>
                </a:tc>
                <a:tc>
                  <a:txBody>
                    <a:bodyPr/>
                    <a:lstStyle/>
                    <a:p>
                      <a:pPr algn="ctr"/>
                      <a:r>
                        <a:rPr lang="en-GB" sz="900" dirty="0" smtClean="0">
                          <a:latin typeface="+mj-lt"/>
                        </a:rPr>
                        <a:t>Ref.</a:t>
                      </a:r>
                      <a:endParaRPr lang="en-GB" sz="900" dirty="0">
                        <a:latin typeface="+mj-lt"/>
                      </a:endParaRPr>
                    </a:p>
                  </a:txBody>
                  <a:tcPr marL="36000" marR="36000"/>
                </a:tc>
                <a:extLst>
                  <a:ext uri="{0D108BD9-81ED-4DB2-BD59-A6C34878D82A}">
                    <a16:rowId xmlns="" xmlns:a16="http://schemas.microsoft.com/office/drawing/2014/main" val="519193353"/>
                  </a:ext>
                </a:extLst>
              </a:tr>
            </a:tbl>
          </a:graphicData>
        </a:graphic>
      </p:graphicFrame>
      <p:sp>
        <p:nvSpPr>
          <p:cNvPr id="53" name="TextBox 52"/>
          <p:cNvSpPr txBox="1"/>
          <p:nvPr/>
        </p:nvSpPr>
        <p:spPr>
          <a:xfrm>
            <a:off x="1252947" y="3555992"/>
            <a:ext cx="1041521" cy="553998"/>
          </a:xfrm>
          <a:prstGeom prst="rect">
            <a:avLst/>
          </a:prstGeom>
          <a:noFill/>
        </p:spPr>
        <p:txBody>
          <a:bodyPr wrap="none" rtlCol="0">
            <a:spAutoFit/>
          </a:bodyPr>
          <a:lstStyle/>
          <a:p>
            <a:r>
              <a:rPr lang="fr-FR" sz="1000" dirty="0" smtClean="0">
                <a:solidFill>
                  <a:srgbClr val="4D4D4D"/>
                </a:solidFill>
              </a:rPr>
              <a:t>TIL élevé</a:t>
            </a:r>
          </a:p>
          <a:p>
            <a:r>
              <a:rPr lang="fr-FR" sz="1000" dirty="0" smtClean="0">
                <a:solidFill>
                  <a:srgbClr val="4D4D4D"/>
                </a:solidFill>
              </a:rPr>
              <a:t>TIL bas</a:t>
            </a:r>
          </a:p>
          <a:p>
            <a:r>
              <a:rPr lang="fr-FR" sz="1000" dirty="0" smtClean="0">
                <a:solidFill>
                  <a:srgbClr val="4D4D4D"/>
                </a:solidFill>
              </a:rPr>
              <a:t>P ajusté=0,013</a:t>
            </a:r>
            <a:endParaRPr lang="fr-FR" sz="1000" dirty="0">
              <a:solidFill>
                <a:srgbClr val="4D4D4D"/>
              </a:solidFill>
            </a:endParaRPr>
          </a:p>
        </p:txBody>
      </p:sp>
      <p:sp>
        <p:nvSpPr>
          <p:cNvPr id="54" name="Freeform 29"/>
          <p:cNvSpPr>
            <a:spLocks/>
          </p:cNvSpPr>
          <p:nvPr/>
        </p:nvSpPr>
        <p:spPr bwMode="auto">
          <a:xfrm>
            <a:off x="920457" y="2385670"/>
            <a:ext cx="2162175" cy="779463"/>
          </a:xfrm>
          <a:custGeom>
            <a:avLst/>
            <a:gdLst>
              <a:gd name="T0" fmla="*/ 1304 w 1362"/>
              <a:gd name="T1" fmla="*/ 483 h 491"/>
              <a:gd name="T2" fmla="*/ 1243 w 1362"/>
              <a:gd name="T3" fmla="*/ 479 h 491"/>
              <a:gd name="T4" fmla="*/ 1193 w 1362"/>
              <a:gd name="T5" fmla="*/ 460 h 491"/>
              <a:gd name="T6" fmla="*/ 1119 w 1362"/>
              <a:gd name="T7" fmla="*/ 450 h 491"/>
              <a:gd name="T8" fmla="*/ 1092 w 1362"/>
              <a:gd name="T9" fmla="*/ 438 h 491"/>
              <a:gd name="T10" fmla="*/ 980 w 1362"/>
              <a:gd name="T11" fmla="*/ 434 h 491"/>
              <a:gd name="T12" fmla="*/ 970 w 1362"/>
              <a:gd name="T13" fmla="*/ 422 h 491"/>
              <a:gd name="T14" fmla="*/ 913 w 1362"/>
              <a:gd name="T15" fmla="*/ 414 h 491"/>
              <a:gd name="T16" fmla="*/ 867 w 1362"/>
              <a:gd name="T17" fmla="*/ 402 h 491"/>
              <a:gd name="T18" fmla="*/ 797 w 1362"/>
              <a:gd name="T19" fmla="*/ 396 h 491"/>
              <a:gd name="T20" fmla="*/ 764 w 1362"/>
              <a:gd name="T21" fmla="*/ 379 h 491"/>
              <a:gd name="T22" fmla="*/ 686 w 1362"/>
              <a:gd name="T23" fmla="*/ 367 h 491"/>
              <a:gd name="T24" fmla="*/ 660 w 1362"/>
              <a:gd name="T25" fmla="*/ 349 h 491"/>
              <a:gd name="T26" fmla="*/ 616 w 1362"/>
              <a:gd name="T27" fmla="*/ 339 h 491"/>
              <a:gd name="T28" fmla="*/ 606 w 1362"/>
              <a:gd name="T29" fmla="*/ 329 h 491"/>
              <a:gd name="T30" fmla="*/ 585 w 1362"/>
              <a:gd name="T31" fmla="*/ 325 h 491"/>
              <a:gd name="T32" fmla="*/ 571 w 1362"/>
              <a:gd name="T33" fmla="*/ 314 h 491"/>
              <a:gd name="T34" fmla="*/ 545 w 1362"/>
              <a:gd name="T35" fmla="*/ 308 h 491"/>
              <a:gd name="T36" fmla="*/ 537 w 1362"/>
              <a:gd name="T37" fmla="*/ 294 h 491"/>
              <a:gd name="T38" fmla="*/ 513 w 1362"/>
              <a:gd name="T39" fmla="*/ 286 h 491"/>
              <a:gd name="T40" fmla="*/ 503 w 1362"/>
              <a:gd name="T41" fmla="*/ 274 h 491"/>
              <a:gd name="T42" fmla="*/ 477 w 1362"/>
              <a:gd name="T43" fmla="*/ 266 h 491"/>
              <a:gd name="T44" fmla="*/ 465 w 1362"/>
              <a:gd name="T45" fmla="*/ 249 h 491"/>
              <a:gd name="T46" fmla="*/ 445 w 1362"/>
              <a:gd name="T47" fmla="*/ 243 h 491"/>
              <a:gd name="T48" fmla="*/ 437 w 1362"/>
              <a:gd name="T49" fmla="*/ 231 h 491"/>
              <a:gd name="T50" fmla="*/ 392 w 1362"/>
              <a:gd name="T51" fmla="*/ 223 h 491"/>
              <a:gd name="T52" fmla="*/ 384 w 1362"/>
              <a:gd name="T53" fmla="*/ 203 h 491"/>
              <a:gd name="T54" fmla="*/ 360 w 1362"/>
              <a:gd name="T55" fmla="*/ 193 h 491"/>
              <a:gd name="T56" fmla="*/ 342 w 1362"/>
              <a:gd name="T57" fmla="*/ 174 h 491"/>
              <a:gd name="T58" fmla="*/ 310 w 1362"/>
              <a:gd name="T59" fmla="*/ 164 h 491"/>
              <a:gd name="T60" fmla="*/ 302 w 1362"/>
              <a:gd name="T61" fmla="*/ 148 h 491"/>
              <a:gd name="T62" fmla="*/ 288 w 1362"/>
              <a:gd name="T63" fmla="*/ 140 h 491"/>
              <a:gd name="T64" fmla="*/ 282 w 1362"/>
              <a:gd name="T65" fmla="*/ 130 h 491"/>
              <a:gd name="T66" fmla="*/ 268 w 1362"/>
              <a:gd name="T67" fmla="*/ 118 h 491"/>
              <a:gd name="T68" fmla="*/ 260 w 1362"/>
              <a:gd name="T69" fmla="*/ 103 h 491"/>
              <a:gd name="T70" fmla="*/ 241 w 1362"/>
              <a:gd name="T71" fmla="*/ 97 h 491"/>
              <a:gd name="T72" fmla="*/ 231 w 1362"/>
              <a:gd name="T73" fmla="*/ 85 h 491"/>
              <a:gd name="T74" fmla="*/ 217 w 1362"/>
              <a:gd name="T75" fmla="*/ 79 h 491"/>
              <a:gd name="T76" fmla="*/ 215 w 1362"/>
              <a:gd name="T77" fmla="*/ 65 h 491"/>
              <a:gd name="T78" fmla="*/ 185 w 1362"/>
              <a:gd name="T79" fmla="*/ 55 h 491"/>
              <a:gd name="T80" fmla="*/ 143 w 1362"/>
              <a:gd name="T81" fmla="*/ 38 h 491"/>
              <a:gd name="T82" fmla="*/ 80 w 1362"/>
              <a:gd name="T83" fmla="*/ 28 h 491"/>
              <a:gd name="T84" fmla="*/ 24 w 1362"/>
              <a:gd name="T85" fmla="*/ 1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491">
                <a:moveTo>
                  <a:pt x="1362" y="491"/>
                </a:moveTo>
                <a:lnTo>
                  <a:pt x="1304" y="491"/>
                </a:lnTo>
                <a:lnTo>
                  <a:pt x="1304" y="483"/>
                </a:lnTo>
                <a:lnTo>
                  <a:pt x="1279" y="483"/>
                </a:lnTo>
                <a:lnTo>
                  <a:pt x="1279" y="479"/>
                </a:lnTo>
                <a:lnTo>
                  <a:pt x="1243" y="479"/>
                </a:lnTo>
                <a:lnTo>
                  <a:pt x="1243" y="469"/>
                </a:lnTo>
                <a:lnTo>
                  <a:pt x="1193" y="469"/>
                </a:lnTo>
                <a:lnTo>
                  <a:pt x="1193" y="460"/>
                </a:lnTo>
                <a:lnTo>
                  <a:pt x="1155" y="460"/>
                </a:lnTo>
                <a:lnTo>
                  <a:pt x="1155" y="450"/>
                </a:lnTo>
                <a:lnTo>
                  <a:pt x="1119" y="450"/>
                </a:lnTo>
                <a:lnTo>
                  <a:pt x="1119" y="448"/>
                </a:lnTo>
                <a:lnTo>
                  <a:pt x="1092" y="448"/>
                </a:lnTo>
                <a:lnTo>
                  <a:pt x="1092" y="438"/>
                </a:lnTo>
                <a:lnTo>
                  <a:pt x="1030" y="438"/>
                </a:lnTo>
                <a:lnTo>
                  <a:pt x="1028" y="434"/>
                </a:lnTo>
                <a:lnTo>
                  <a:pt x="980" y="434"/>
                </a:lnTo>
                <a:lnTo>
                  <a:pt x="980" y="428"/>
                </a:lnTo>
                <a:lnTo>
                  <a:pt x="970" y="428"/>
                </a:lnTo>
                <a:lnTo>
                  <a:pt x="970" y="422"/>
                </a:lnTo>
                <a:lnTo>
                  <a:pt x="941" y="422"/>
                </a:lnTo>
                <a:lnTo>
                  <a:pt x="941" y="414"/>
                </a:lnTo>
                <a:lnTo>
                  <a:pt x="913" y="414"/>
                </a:lnTo>
                <a:lnTo>
                  <a:pt x="913" y="410"/>
                </a:lnTo>
                <a:lnTo>
                  <a:pt x="867" y="410"/>
                </a:lnTo>
                <a:lnTo>
                  <a:pt x="867" y="402"/>
                </a:lnTo>
                <a:lnTo>
                  <a:pt x="833" y="402"/>
                </a:lnTo>
                <a:lnTo>
                  <a:pt x="833" y="396"/>
                </a:lnTo>
                <a:lnTo>
                  <a:pt x="797" y="396"/>
                </a:lnTo>
                <a:lnTo>
                  <a:pt x="797" y="387"/>
                </a:lnTo>
                <a:lnTo>
                  <a:pt x="764" y="387"/>
                </a:lnTo>
                <a:lnTo>
                  <a:pt x="764" y="379"/>
                </a:lnTo>
                <a:lnTo>
                  <a:pt x="718" y="379"/>
                </a:lnTo>
                <a:lnTo>
                  <a:pt x="718" y="367"/>
                </a:lnTo>
                <a:lnTo>
                  <a:pt x="686" y="367"/>
                </a:lnTo>
                <a:lnTo>
                  <a:pt x="686" y="357"/>
                </a:lnTo>
                <a:lnTo>
                  <a:pt x="660" y="357"/>
                </a:lnTo>
                <a:lnTo>
                  <a:pt x="660" y="349"/>
                </a:lnTo>
                <a:lnTo>
                  <a:pt x="632" y="349"/>
                </a:lnTo>
                <a:lnTo>
                  <a:pt x="632" y="339"/>
                </a:lnTo>
                <a:lnTo>
                  <a:pt x="616" y="339"/>
                </a:lnTo>
                <a:lnTo>
                  <a:pt x="616" y="333"/>
                </a:lnTo>
                <a:lnTo>
                  <a:pt x="606" y="333"/>
                </a:lnTo>
                <a:lnTo>
                  <a:pt x="606" y="329"/>
                </a:lnTo>
                <a:lnTo>
                  <a:pt x="595" y="329"/>
                </a:lnTo>
                <a:lnTo>
                  <a:pt x="595" y="325"/>
                </a:lnTo>
                <a:lnTo>
                  <a:pt x="585" y="325"/>
                </a:lnTo>
                <a:lnTo>
                  <a:pt x="585" y="316"/>
                </a:lnTo>
                <a:lnTo>
                  <a:pt x="571" y="316"/>
                </a:lnTo>
                <a:lnTo>
                  <a:pt x="571" y="314"/>
                </a:lnTo>
                <a:lnTo>
                  <a:pt x="561" y="314"/>
                </a:lnTo>
                <a:lnTo>
                  <a:pt x="561" y="308"/>
                </a:lnTo>
                <a:lnTo>
                  <a:pt x="545" y="308"/>
                </a:lnTo>
                <a:lnTo>
                  <a:pt x="545" y="302"/>
                </a:lnTo>
                <a:lnTo>
                  <a:pt x="537" y="302"/>
                </a:lnTo>
                <a:lnTo>
                  <a:pt x="537" y="294"/>
                </a:lnTo>
                <a:lnTo>
                  <a:pt x="525" y="294"/>
                </a:lnTo>
                <a:lnTo>
                  <a:pt x="525" y="286"/>
                </a:lnTo>
                <a:lnTo>
                  <a:pt x="513" y="286"/>
                </a:lnTo>
                <a:lnTo>
                  <a:pt x="513" y="276"/>
                </a:lnTo>
                <a:lnTo>
                  <a:pt x="503" y="276"/>
                </a:lnTo>
                <a:lnTo>
                  <a:pt x="503" y="274"/>
                </a:lnTo>
                <a:lnTo>
                  <a:pt x="493" y="274"/>
                </a:lnTo>
                <a:lnTo>
                  <a:pt x="493" y="266"/>
                </a:lnTo>
                <a:lnTo>
                  <a:pt x="477" y="266"/>
                </a:lnTo>
                <a:lnTo>
                  <a:pt x="477" y="256"/>
                </a:lnTo>
                <a:lnTo>
                  <a:pt x="465" y="256"/>
                </a:lnTo>
                <a:lnTo>
                  <a:pt x="465" y="249"/>
                </a:lnTo>
                <a:lnTo>
                  <a:pt x="449" y="249"/>
                </a:lnTo>
                <a:lnTo>
                  <a:pt x="449" y="243"/>
                </a:lnTo>
                <a:lnTo>
                  <a:pt x="445" y="243"/>
                </a:lnTo>
                <a:lnTo>
                  <a:pt x="445" y="235"/>
                </a:lnTo>
                <a:lnTo>
                  <a:pt x="437" y="235"/>
                </a:lnTo>
                <a:lnTo>
                  <a:pt x="437" y="231"/>
                </a:lnTo>
                <a:lnTo>
                  <a:pt x="410" y="231"/>
                </a:lnTo>
                <a:lnTo>
                  <a:pt x="410" y="223"/>
                </a:lnTo>
                <a:lnTo>
                  <a:pt x="392" y="223"/>
                </a:lnTo>
                <a:lnTo>
                  <a:pt x="392" y="211"/>
                </a:lnTo>
                <a:lnTo>
                  <a:pt x="384" y="211"/>
                </a:lnTo>
                <a:lnTo>
                  <a:pt x="384" y="203"/>
                </a:lnTo>
                <a:lnTo>
                  <a:pt x="372" y="203"/>
                </a:lnTo>
                <a:lnTo>
                  <a:pt x="372" y="193"/>
                </a:lnTo>
                <a:lnTo>
                  <a:pt x="360" y="193"/>
                </a:lnTo>
                <a:lnTo>
                  <a:pt x="360" y="187"/>
                </a:lnTo>
                <a:lnTo>
                  <a:pt x="342" y="187"/>
                </a:lnTo>
                <a:lnTo>
                  <a:pt x="342" y="174"/>
                </a:lnTo>
                <a:lnTo>
                  <a:pt x="326" y="174"/>
                </a:lnTo>
                <a:lnTo>
                  <a:pt x="326" y="164"/>
                </a:lnTo>
                <a:lnTo>
                  <a:pt x="310" y="164"/>
                </a:lnTo>
                <a:lnTo>
                  <a:pt x="310" y="158"/>
                </a:lnTo>
                <a:lnTo>
                  <a:pt x="302" y="158"/>
                </a:lnTo>
                <a:lnTo>
                  <a:pt x="302" y="148"/>
                </a:lnTo>
                <a:lnTo>
                  <a:pt x="294" y="148"/>
                </a:lnTo>
                <a:lnTo>
                  <a:pt x="294" y="140"/>
                </a:lnTo>
                <a:lnTo>
                  <a:pt x="288" y="140"/>
                </a:lnTo>
                <a:lnTo>
                  <a:pt x="288" y="136"/>
                </a:lnTo>
                <a:lnTo>
                  <a:pt x="282" y="136"/>
                </a:lnTo>
                <a:lnTo>
                  <a:pt x="282" y="130"/>
                </a:lnTo>
                <a:lnTo>
                  <a:pt x="274" y="130"/>
                </a:lnTo>
                <a:lnTo>
                  <a:pt x="274" y="118"/>
                </a:lnTo>
                <a:lnTo>
                  <a:pt x="268" y="118"/>
                </a:lnTo>
                <a:lnTo>
                  <a:pt x="268" y="111"/>
                </a:lnTo>
                <a:lnTo>
                  <a:pt x="260" y="111"/>
                </a:lnTo>
                <a:lnTo>
                  <a:pt x="260" y="103"/>
                </a:lnTo>
                <a:lnTo>
                  <a:pt x="247" y="103"/>
                </a:lnTo>
                <a:lnTo>
                  <a:pt x="247" y="97"/>
                </a:lnTo>
                <a:lnTo>
                  <a:pt x="241" y="97"/>
                </a:lnTo>
                <a:lnTo>
                  <a:pt x="241" y="93"/>
                </a:lnTo>
                <a:lnTo>
                  <a:pt x="231" y="93"/>
                </a:lnTo>
                <a:lnTo>
                  <a:pt x="231" y="85"/>
                </a:lnTo>
                <a:lnTo>
                  <a:pt x="225" y="85"/>
                </a:lnTo>
                <a:lnTo>
                  <a:pt x="225" y="79"/>
                </a:lnTo>
                <a:lnTo>
                  <a:pt x="217" y="79"/>
                </a:lnTo>
                <a:lnTo>
                  <a:pt x="217" y="73"/>
                </a:lnTo>
                <a:lnTo>
                  <a:pt x="215" y="73"/>
                </a:lnTo>
                <a:lnTo>
                  <a:pt x="215" y="65"/>
                </a:lnTo>
                <a:lnTo>
                  <a:pt x="203" y="65"/>
                </a:lnTo>
                <a:lnTo>
                  <a:pt x="203" y="55"/>
                </a:lnTo>
                <a:lnTo>
                  <a:pt x="185" y="55"/>
                </a:lnTo>
                <a:lnTo>
                  <a:pt x="185" y="45"/>
                </a:lnTo>
                <a:lnTo>
                  <a:pt x="143" y="45"/>
                </a:lnTo>
                <a:lnTo>
                  <a:pt x="143" y="38"/>
                </a:lnTo>
                <a:lnTo>
                  <a:pt x="111" y="38"/>
                </a:lnTo>
                <a:lnTo>
                  <a:pt x="111" y="28"/>
                </a:lnTo>
                <a:lnTo>
                  <a:pt x="80" y="28"/>
                </a:lnTo>
                <a:lnTo>
                  <a:pt x="80" y="20"/>
                </a:lnTo>
                <a:lnTo>
                  <a:pt x="24" y="20"/>
                </a:lnTo>
                <a:lnTo>
                  <a:pt x="24" y="10"/>
                </a:lnTo>
                <a:lnTo>
                  <a:pt x="0" y="1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Freeform 30"/>
          <p:cNvSpPr>
            <a:spLocks/>
          </p:cNvSpPr>
          <p:nvPr/>
        </p:nvSpPr>
        <p:spPr bwMode="auto">
          <a:xfrm>
            <a:off x="933157" y="2399957"/>
            <a:ext cx="2149475" cy="460375"/>
          </a:xfrm>
          <a:custGeom>
            <a:avLst/>
            <a:gdLst>
              <a:gd name="T0" fmla="*/ 0 w 1354"/>
              <a:gd name="T1" fmla="*/ 0 h 290"/>
              <a:gd name="T2" fmla="*/ 85 w 1354"/>
              <a:gd name="T3" fmla="*/ 0 h 290"/>
              <a:gd name="T4" fmla="*/ 85 w 1354"/>
              <a:gd name="T5" fmla="*/ 16 h 290"/>
              <a:gd name="T6" fmla="*/ 103 w 1354"/>
              <a:gd name="T7" fmla="*/ 16 h 290"/>
              <a:gd name="T8" fmla="*/ 103 w 1354"/>
              <a:gd name="T9" fmla="*/ 26 h 290"/>
              <a:gd name="T10" fmla="*/ 221 w 1354"/>
              <a:gd name="T11" fmla="*/ 26 h 290"/>
              <a:gd name="T12" fmla="*/ 221 w 1354"/>
              <a:gd name="T13" fmla="*/ 53 h 290"/>
              <a:gd name="T14" fmla="*/ 308 w 1354"/>
              <a:gd name="T15" fmla="*/ 53 h 290"/>
              <a:gd name="T16" fmla="*/ 308 w 1354"/>
              <a:gd name="T17" fmla="*/ 63 h 290"/>
              <a:gd name="T18" fmla="*/ 314 w 1354"/>
              <a:gd name="T19" fmla="*/ 63 h 290"/>
              <a:gd name="T20" fmla="*/ 314 w 1354"/>
              <a:gd name="T21" fmla="*/ 73 h 290"/>
              <a:gd name="T22" fmla="*/ 320 w 1354"/>
              <a:gd name="T23" fmla="*/ 73 h 290"/>
              <a:gd name="T24" fmla="*/ 320 w 1354"/>
              <a:gd name="T25" fmla="*/ 85 h 290"/>
              <a:gd name="T26" fmla="*/ 342 w 1354"/>
              <a:gd name="T27" fmla="*/ 85 h 290"/>
              <a:gd name="T28" fmla="*/ 342 w 1354"/>
              <a:gd name="T29" fmla="*/ 97 h 290"/>
              <a:gd name="T30" fmla="*/ 366 w 1354"/>
              <a:gd name="T31" fmla="*/ 97 h 290"/>
              <a:gd name="T32" fmla="*/ 366 w 1354"/>
              <a:gd name="T33" fmla="*/ 114 h 290"/>
              <a:gd name="T34" fmla="*/ 410 w 1354"/>
              <a:gd name="T35" fmla="*/ 114 h 290"/>
              <a:gd name="T36" fmla="*/ 410 w 1354"/>
              <a:gd name="T37" fmla="*/ 126 h 290"/>
              <a:gd name="T38" fmla="*/ 429 w 1354"/>
              <a:gd name="T39" fmla="*/ 126 h 290"/>
              <a:gd name="T40" fmla="*/ 429 w 1354"/>
              <a:gd name="T41" fmla="*/ 140 h 290"/>
              <a:gd name="T42" fmla="*/ 455 w 1354"/>
              <a:gd name="T43" fmla="*/ 140 h 290"/>
              <a:gd name="T44" fmla="*/ 455 w 1354"/>
              <a:gd name="T45" fmla="*/ 160 h 290"/>
              <a:gd name="T46" fmla="*/ 531 w 1354"/>
              <a:gd name="T47" fmla="*/ 160 h 290"/>
              <a:gd name="T48" fmla="*/ 531 w 1354"/>
              <a:gd name="T49" fmla="*/ 172 h 290"/>
              <a:gd name="T50" fmla="*/ 640 w 1354"/>
              <a:gd name="T51" fmla="*/ 172 h 290"/>
              <a:gd name="T52" fmla="*/ 640 w 1354"/>
              <a:gd name="T53" fmla="*/ 179 h 290"/>
              <a:gd name="T54" fmla="*/ 646 w 1354"/>
              <a:gd name="T55" fmla="*/ 179 h 290"/>
              <a:gd name="T56" fmla="*/ 646 w 1354"/>
              <a:gd name="T57" fmla="*/ 185 h 290"/>
              <a:gd name="T58" fmla="*/ 686 w 1354"/>
              <a:gd name="T59" fmla="*/ 185 h 290"/>
              <a:gd name="T60" fmla="*/ 686 w 1354"/>
              <a:gd name="T61" fmla="*/ 197 h 290"/>
              <a:gd name="T62" fmla="*/ 692 w 1354"/>
              <a:gd name="T63" fmla="*/ 197 h 290"/>
              <a:gd name="T64" fmla="*/ 692 w 1354"/>
              <a:gd name="T65" fmla="*/ 205 h 290"/>
              <a:gd name="T66" fmla="*/ 797 w 1354"/>
              <a:gd name="T67" fmla="*/ 205 h 290"/>
              <a:gd name="T68" fmla="*/ 797 w 1354"/>
              <a:gd name="T69" fmla="*/ 215 h 290"/>
              <a:gd name="T70" fmla="*/ 1012 w 1354"/>
              <a:gd name="T71" fmla="*/ 215 h 290"/>
              <a:gd name="T72" fmla="*/ 1012 w 1354"/>
              <a:gd name="T73" fmla="*/ 229 h 290"/>
              <a:gd name="T74" fmla="*/ 1064 w 1354"/>
              <a:gd name="T75" fmla="*/ 229 h 290"/>
              <a:gd name="T76" fmla="*/ 1064 w 1354"/>
              <a:gd name="T77" fmla="*/ 245 h 290"/>
              <a:gd name="T78" fmla="*/ 1092 w 1354"/>
              <a:gd name="T79" fmla="*/ 245 h 290"/>
              <a:gd name="T80" fmla="*/ 1092 w 1354"/>
              <a:gd name="T81" fmla="*/ 262 h 290"/>
              <a:gd name="T82" fmla="*/ 1155 w 1354"/>
              <a:gd name="T83" fmla="*/ 262 h 290"/>
              <a:gd name="T84" fmla="*/ 1155 w 1354"/>
              <a:gd name="T85" fmla="*/ 276 h 290"/>
              <a:gd name="T86" fmla="*/ 1175 w 1354"/>
              <a:gd name="T87" fmla="*/ 276 h 290"/>
              <a:gd name="T88" fmla="*/ 1175 w 1354"/>
              <a:gd name="T89" fmla="*/ 290 h 290"/>
              <a:gd name="T90" fmla="*/ 1354 w 1354"/>
              <a:gd name="T9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4" h="290">
                <a:moveTo>
                  <a:pt x="0" y="0"/>
                </a:moveTo>
                <a:lnTo>
                  <a:pt x="85" y="0"/>
                </a:lnTo>
                <a:lnTo>
                  <a:pt x="85" y="16"/>
                </a:lnTo>
                <a:lnTo>
                  <a:pt x="103" y="16"/>
                </a:lnTo>
                <a:lnTo>
                  <a:pt x="103" y="26"/>
                </a:lnTo>
                <a:lnTo>
                  <a:pt x="221" y="26"/>
                </a:lnTo>
                <a:lnTo>
                  <a:pt x="221" y="53"/>
                </a:lnTo>
                <a:lnTo>
                  <a:pt x="308" y="53"/>
                </a:lnTo>
                <a:lnTo>
                  <a:pt x="308" y="63"/>
                </a:lnTo>
                <a:lnTo>
                  <a:pt x="314" y="63"/>
                </a:lnTo>
                <a:lnTo>
                  <a:pt x="314" y="73"/>
                </a:lnTo>
                <a:lnTo>
                  <a:pt x="320" y="73"/>
                </a:lnTo>
                <a:lnTo>
                  <a:pt x="320" y="85"/>
                </a:lnTo>
                <a:lnTo>
                  <a:pt x="342" y="85"/>
                </a:lnTo>
                <a:lnTo>
                  <a:pt x="342" y="97"/>
                </a:lnTo>
                <a:lnTo>
                  <a:pt x="366" y="97"/>
                </a:lnTo>
                <a:lnTo>
                  <a:pt x="366" y="114"/>
                </a:lnTo>
                <a:lnTo>
                  <a:pt x="410" y="114"/>
                </a:lnTo>
                <a:lnTo>
                  <a:pt x="410" y="126"/>
                </a:lnTo>
                <a:lnTo>
                  <a:pt x="429" y="126"/>
                </a:lnTo>
                <a:lnTo>
                  <a:pt x="429" y="140"/>
                </a:lnTo>
                <a:lnTo>
                  <a:pt x="455" y="140"/>
                </a:lnTo>
                <a:lnTo>
                  <a:pt x="455" y="160"/>
                </a:lnTo>
                <a:lnTo>
                  <a:pt x="531" y="160"/>
                </a:lnTo>
                <a:lnTo>
                  <a:pt x="531" y="172"/>
                </a:lnTo>
                <a:lnTo>
                  <a:pt x="640" y="172"/>
                </a:lnTo>
                <a:lnTo>
                  <a:pt x="640" y="179"/>
                </a:lnTo>
                <a:lnTo>
                  <a:pt x="646" y="179"/>
                </a:lnTo>
                <a:lnTo>
                  <a:pt x="646" y="185"/>
                </a:lnTo>
                <a:lnTo>
                  <a:pt x="686" y="185"/>
                </a:lnTo>
                <a:lnTo>
                  <a:pt x="686" y="197"/>
                </a:lnTo>
                <a:lnTo>
                  <a:pt x="692" y="197"/>
                </a:lnTo>
                <a:lnTo>
                  <a:pt x="692" y="205"/>
                </a:lnTo>
                <a:lnTo>
                  <a:pt x="797" y="205"/>
                </a:lnTo>
                <a:lnTo>
                  <a:pt x="797" y="215"/>
                </a:lnTo>
                <a:lnTo>
                  <a:pt x="1012" y="215"/>
                </a:lnTo>
                <a:lnTo>
                  <a:pt x="1012" y="229"/>
                </a:lnTo>
                <a:lnTo>
                  <a:pt x="1064" y="229"/>
                </a:lnTo>
                <a:lnTo>
                  <a:pt x="1064" y="245"/>
                </a:lnTo>
                <a:lnTo>
                  <a:pt x="1092" y="245"/>
                </a:lnTo>
                <a:lnTo>
                  <a:pt x="1092" y="262"/>
                </a:lnTo>
                <a:lnTo>
                  <a:pt x="1155" y="262"/>
                </a:lnTo>
                <a:lnTo>
                  <a:pt x="1155" y="276"/>
                </a:lnTo>
                <a:lnTo>
                  <a:pt x="1175" y="276"/>
                </a:lnTo>
                <a:lnTo>
                  <a:pt x="1175" y="290"/>
                </a:lnTo>
                <a:lnTo>
                  <a:pt x="1354" y="29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56" name="Straight Connector 55"/>
          <p:cNvCxnSpPr/>
          <p:nvPr/>
        </p:nvCxnSpPr>
        <p:spPr>
          <a:xfrm>
            <a:off x="1165106" y="3678689"/>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165106" y="3835851"/>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rot="16200000">
            <a:off x="2142945" y="3503192"/>
            <a:ext cx="2229997" cy="246221"/>
          </a:xfrm>
          <a:prstGeom prst="rect">
            <a:avLst/>
          </a:prstGeom>
          <a:noFill/>
        </p:spPr>
        <p:txBody>
          <a:bodyPr wrap="none" rtlCol="0">
            <a:spAutoFit/>
          </a:bodyPr>
          <a:lstStyle/>
          <a:p>
            <a:pPr algn="ctr"/>
            <a:r>
              <a:rPr lang="fr-FR" sz="1000" b="1" dirty="0">
                <a:solidFill>
                  <a:srgbClr val="4D4D4D"/>
                </a:solidFill>
              </a:rPr>
              <a:t>Proportion en vie et sans </a:t>
            </a:r>
            <a:r>
              <a:rPr lang="fr-FR" sz="1000" b="1" dirty="0" smtClean="0">
                <a:solidFill>
                  <a:srgbClr val="4D4D4D"/>
                </a:solidFill>
              </a:rPr>
              <a:t>maladie</a:t>
            </a:r>
            <a:endParaRPr lang="fr-FR" sz="1000" b="1" dirty="0">
              <a:solidFill>
                <a:srgbClr val="4D4D4D"/>
              </a:solidFill>
            </a:endParaRPr>
          </a:p>
        </p:txBody>
      </p:sp>
      <p:sp>
        <p:nvSpPr>
          <p:cNvPr id="59" name="TextBox 58"/>
          <p:cNvSpPr txBox="1"/>
          <p:nvPr/>
        </p:nvSpPr>
        <p:spPr>
          <a:xfrm>
            <a:off x="4482688" y="5067904"/>
            <a:ext cx="647909" cy="400110"/>
          </a:xfrm>
          <a:prstGeom prst="rect">
            <a:avLst/>
          </a:prstGeom>
          <a:noFill/>
        </p:spPr>
        <p:txBody>
          <a:bodyPr wrap="none" rtlCol="0">
            <a:spAutoFit/>
          </a:bodyPr>
          <a:lstStyle/>
          <a:p>
            <a:pPr algn="ctr"/>
            <a:r>
              <a:rPr lang="fr-FR" sz="1000" b="1" dirty="0">
                <a:solidFill>
                  <a:srgbClr val="4D4D4D"/>
                </a:solidFill>
              </a:rPr>
              <a:t>Années</a:t>
            </a:r>
          </a:p>
          <a:p>
            <a:pPr algn="ctr"/>
            <a:endParaRPr lang="fr-FR" sz="1000" b="1" dirty="0">
              <a:solidFill>
                <a:srgbClr val="4D4D4D"/>
              </a:solidFill>
            </a:endParaRPr>
          </a:p>
        </p:txBody>
      </p:sp>
      <p:sp>
        <p:nvSpPr>
          <p:cNvPr id="60" name="TextBox 59"/>
          <p:cNvSpPr txBox="1"/>
          <p:nvPr/>
        </p:nvSpPr>
        <p:spPr>
          <a:xfrm>
            <a:off x="3653536" y="4918679"/>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61" name="TextBox 60"/>
          <p:cNvSpPr txBox="1"/>
          <p:nvPr/>
        </p:nvSpPr>
        <p:spPr>
          <a:xfrm>
            <a:off x="4083589" y="4918679"/>
            <a:ext cx="255199" cy="246221"/>
          </a:xfrm>
          <a:prstGeom prst="rect">
            <a:avLst/>
          </a:prstGeom>
          <a:noFill/>
        </p:spPr>
        <p:txBody>
          <a:bodyPr wrap="none" rtlCol="0">
            <a:spAutoFit/>
          </a:bodyPr>
          <a:lstStyle/>
          <a:p>
            <a:pPr algn="ctr"/>
            <a:r>
              <a:rPr lang="fr-FR" sz="1000" smtClean="0">
                <a:solidFill>
                  <a:srgbClr val="4D4D4D"/>
                </a:solidFill>
              </a:rPr>
              <a:t>1</a:t>
            </a:r>
            <a:endParaRPr lang="fr-FR" sz="1000">
              <a:solidFill>
                <a:srgbClr val="4D4D4D"/>
              </a:solidFill>
            </a:endParaRPr>
          </a:p>
        </p:txBody>
      </p:sp>
      <p:sp>
        <p:nvSpPr>
          <p:cNvPr id="62" name="TextBox 61"/>
          <p:cNvSpPr txBox="1"/>
          <p:nvPr/>
        </p:nvSpPr>
        <p:spPr>
          <a:xfrm>
            <a:off x="4513643" y="4918679"/>
            <a:ext cx="255199" cy="246221"/>
          </a:xfrm>
          <a:prstGeom prst="rect">
            <a:avLst/>
          </a:prstGeom>
          <a:noFill/>
        </p:spPr>
        <p:txBody>
          <a:bodyPr wrap="none" rtlCol="0">
            <a:spAutoFit/>
          </a:bodyPr>
          <a:lstStyle/>
          <a:p>
            <a:pPr algn="ctr"/>
            <a:r>
              <a:rPr lang="fr-FR" sz="1000" smtClean="0">
                <a:solidFill>
                  <a:srgbClr val="4D4D4D"/>
                </a:solidFill>
              </a:rPr>
              <a:t>2</a:t>
            </a:r>
            <a:endParaRPr lang="fr-FR" sz="1000">
              <a:solidFill>
                <a:srgbClr val="4D4D4D"/>
              </a:solidFill>
            </a:endParaRPr>
          </a:p>
        </p:txBody>
      </p:sp>
      <p:sp>
        <p:nvSpPr>
          <p:cNvPr id="63" name="TextBox 62"/>
          <p:cNvSpPr txBox="1"/>
          <p:nvPr/>
        </p:nvSpPr>
        <p:spPr>
          <a:xfrm>
            <a:off x="4943697" y="4918679"/>
            <a:ext cx="255199"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64" name="TextBox 63"/>
          <p:cNvSpPr txBox="1"/>
          <p:nvPr/>
        </p:nvSpPr>
        <p:spPr>
          <a:xfrm>
            <a:off x="5370546" y="4918679"/>
            <a:ext cx="261610"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sp>
        <p:nvSpPr>
          <p:cNvPr id="65" name="TextBox 64"/>
          <p:cNvSpPr txBox="1"/>
          <p:nvPr/>
        </p:nvSpPr>
        <p:spPr>
          <a:xfrm>
            <a:off x="5803805" y="4918679"/>
            <a:ext cx="255198" cy="246221"/>
          </a:xfrm>
          <a:prstGeom prst="rect">
            <a:avLst/>
          </a:prstGeom>
          <a:noFill/>
        </p:spPr>
        <p:txBody>
          <a:bodyPr wrap="none" rtlCol="0">
            <a:spAutoFit/>
          </a:bodyPr>
          <a:lstStyle/>
          <a:p>
            <a:pPr algn="ctr"/>
            <a:r>
              <a:rPr lang="fr-FR" sz="1000" smtClean="0">
                <a:solidFill>
                  <a:srgbClr val="4D4D4D"/>
                </a:solidFill>
              </a:rPr>
              <a:t>5</a:t>
            </a:r>
            <a:endParaRPr lang="fr-FR" sz="1000">
              <a:solidFill>
                <a:srgbClr val="4D4D4D"/>
              </a:solidFill>
            </a:endParaRPr>
          </a:p>
        </p:txBody>
      </p:sp>
      <p:sp>
        <p:nvSpPr>
          <p:cNvPr id="66" name="TextBox 65"/>
          <p:cNvSpPr txBox="1"/>
          <p:nvPr/>
        </p:nvSpPr>
        <p:spPr>
          <a:xfrm>
            <a:off x="3273415" y="4731354"/>
            <a:ext cx="360997" cy="246221"/>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sp>
        <p:nvSpPr>
          <p:cNvPr id="67" name="TextBox 66"/>
          <p:cNvSpPr txBox="1"/>
          <p:nvPr/>
        </p:nvSpPr>
        <p:spPr>
          <a:xfrm>
            <a:off x="3273415" y="4486563"/>
            <a:ext cx="360997" cy="246221"/>
          </a:xfrm>
          <a:prstGeom prst="rect">
            <a:avLst/>
          </a:prstGeom>
          <a:noFill/>
        </p:spPr>
        <p:txBody>
          <a:bodyPr wrap="none" rtlCol="0">
            <a:spAutoFit/>
          </a:bodyPr>
          <a:lstStyle/>
          <a:p>
            <a:pPr algn="r"/>
            <a:r>
              <a:rPr lang="fr-FR" sz="1000" smtClean="0">
                <a:solidFill>
                  <a:srgbClr val="4D4D4D"/>
                </a:solidFill>
              </a:rPr>
              <a:t>0.1</a:t>
            </a:r>
            <a:endParaRPr lang="fr-FR" sz="1000">
              <a:solidFill>
                <a:srgbClr val="4D4D4D"/>
              </a:solidFill>
            </a:endParaRPr>
          </a:p>
        </p:txBody>
      </p:sp>
      <p:sp>
        <p:nvSpPr>
          <p:cNvPr id="68" name="TextBox 67"/>
          <p:cNvSpPr txBox="1"/>
          <p:nvPr/>
        </p:nvSpPr>
        <p:spPr>
          <a:xfrm>
            <a:off x="3273415" y="4241770"/>
            <a:ext cx="360997" cy="246221"/>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69" name="TextBox 68"/>
          <p:cNvSpPr txBox="1"/>
          <p:nvPr/>
        </p:nvSpPr>
        <p:spPr>
          <a:xfrm>
            <a:off x="3273415" y="3996977"/>
            <a:ext cx="360997" cy="246221"/>
          </a:xfrm>
          <a:prstGeom prst="rect">
            <a:avLst/>
          </a:prstGeom>
          <a:noFill/>
        </p:spPr>
        <p:txBody>
          <a:bodyPr wrap="none" rtlCol="0">
            <a:spAutoFit/>
          </a:bodyPr>
          <a:lstStyle/>
          <a:p>
            <a:pPr algn="r"/>
            <a:r>
              <a:rPr lang="fr-FR" sz="1000" smtClean="0">
                <a:solidFill>
                  <a:srgbClr val="4D4D4D"/>
                </a:solidFill>
              </a:rPr>
              <a:t>0.3</a:t>
            </a:r>
            <a:endParaRPr lang="fr-FR" sz="1000">
              <a:solidFill>
                <a:srgbClr val="4D4D4D"/>
              </a:solidFill>
            </a:endParaRPr>
          </a:p>
        </p:txBody>
      </p:sp>
      <p:sp>
        <p:nvSpPr>
          <p:cNvPr id="70" name="TextBox 69"/>
          <p:cNvSpPr txBox="1"/>
          <p:nvPr/>
        </p:nvSpPr>
        <p:spPr>
          <a:xfrm>
            <a:off x="3273415" y="3752184"/>
            <a:ext cx="360997" cy="246221"/>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71" name="TextBox 70"/>
          <p:cNvSpPr txBox="1"/>
          <p:nvPr/>
        </p:nvSpPr>
        <p:spPr>
          <a:xfrm>
            <a:off x="3273415" y="3507392"/>
            <a:ext cx="360997" cy="246221"/>
          </a:xfrm>
          <a:prstGeom prst="rect">
            <a:avLst/>
          </a:prstGeom>
          <a:noFill/>
        </p:spPr>
        <p:txBody>
          <a:bodyPr wrap="none" rtlCol="0">
            <a:spAutoFit/>
          </a:bodyPr>
          <a:lstStyle/>
          <a:p>
            <a:pPr algn="r"/>
            <a:r>
              <a:rPr lang="fr-FR" sz="1000" smtClean="0">
                <a:solidFill>
                  <a:srgbClr val="4D4D4D"/>
                </a:solidFill>
              </a:rPr>
              <a:t>0.5</a:t>
            </a:r>
            <a:endParaRPr lang="fr-FR" sz="1000">
              <a:solidFill>
                <a:srgbClr val="4D4D4D"/>
              </a:solidFill>
            </a:endParaRPr>
          </a:p>
        </p:txBody>
      </p:sp>
      <p:sp>
        <p:nvSpPr>
          <p:cNvPr id="72" name="TextBox 71"/>
          <p:cNvSpPr txBox="1"/>
          <p:nvPr/>
        </p:nvSpPr>
        <p:spPr>
          <a:xfrm>
            <a:off x="3273415" y="3262599"/>
            <a:ext cx="360997" cy="246221"/>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73" name="TextBox 72"/>
          <p:cNvSpPr txBox="1"/>
          <p:nvPr/>
        </p:nvSpPr>
        <p:spPr>
          <a:xfrm>
            <a:off x="3273415" y="3017806"/>
            <a:ext cx="360997" cy="246221"/>
          </a:xfrm>
          <a:prstGeom prst="rect">
            <a:avLst/>
          </a:prstGeom>
          <a:noFill/>
        </p:spPr>
        <p:txBody>
          <a:bodyPr wrap="none" rtlCol="0">
            <a:spAutoFit/>
          </a:bodyPr>
          <a:lstStyle/>
          <a:p>
            <a:pPr algn="r"/>
            <a:r>
              <a:rPr lang="fr-FR" sz="1000" smtClean="0">
                <a:solidFill>
                  <a:srgbClr val="4D4D4D"/>
                </a:solidFill>
              </a:rPr>
              <a:t>0.7</a:t>
            </a:r>
            <a:endParaRPr lang="fr-FR" sz="1000">
              <a:solidFill>
                <a:srgbClr val="4D4D4D"/>
              </a:solidFill>
            </a:endParaRPr>
          </a:p>
        </p:txBody>
      </p:sp>
      <p:sp>
        <p:nvSpPr>
          <p:cNvPr id="74" name="TextBox 73"/>
          <p:cNvSpPr txBox="1"/>
          <p:nvPr/>
        </p:nvSpPr>
        <p:spPr>
          <a:xfrm>
            <a:off x="3273415" y="2773013"/>
            <a:ext cx="360997" cy="246221"/>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75" name="TextBox 74"/>
          <p:cNvSpPr txBox="1"/>
          <p:nvPr/>
        </p:nvSpPr>
        <p:spPr>
          <a:xfrm>
            <a:off x="3273415" y="2528221"/>
            <a:ext cx="360997" cy="246221"/>
          </a:xfrm>
          <a:prstGeom prst="rect">
            <a:avLst/>
          </a:prstGeom>
          <a:noFill/>
        </p:spPr>
        <p:txBody>
          <a:bodyPr wrap="none" rtlCol="0">
            <a:spAutoFit/>
          </a:bodyPr>
          <a:lstStyle/>
          <a:p>
            <a:pPr algn="r"/>
            <a:r>
              <a:rPr lang="fr-FR" sz="1000" smtClean="0">
                <a:solidFill>
                  <a:srgbClr val="4D4D4D"/>
                </a:solidFill>
              </a:rPr>
              <a:t>0.9</a:t>
            </a:r>
            <a:endParaRPr lang="fr-FR" sz="1000">
              <a:solidFill>
                <a:srgbClr val="4D4D4D"/>
              </a:solidFill>
            </a:endParaRPr>
          </a:p>
        </p:txBody>
      </p:sp>
      <p:sp>
        <p:nvSpPr>
          <p:cNvPr id="76" name="TextBox 75"/>
          <p:cNvSpPr txBox="1"/>
          <p:nvPr/>
        </p:nvSpPr>
        <p:spPr>
          <a:xfrm>
            <a:off x="3273415" y="2283429"/>
            <a:ext cx="360997"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77" name="TextBox 76"/>
          <p:cNvSpPr txBox="1"/>
          <p:nvPr/>
        </p:nvSpPr>
        <p:spPr>
          <a:xfrm>
            <a:off x="3955583" y="2031621"/>
            <a:ext cx="1702134" cy="246221"/>
          </a:xfrm>
          <a:prstGeom prst="rect">
            <a:avLst/>
          </a:prstGeom>
          <a:noFill/>
        </p:spPr>
        <p:txBody>
          <a:bodyPr wrap="none" rtlCol="0">
            <a:spAutoFit/>
          </a:bodyPr>
          <a:lstStyle/>
          <a:p>
            <a:pPr algn="ctr"/>
            <a:r>
              <a:rPr lang="fr-FR" sz="1000" b="1" dirty="0" smtClean="0">
                <a:solidFill>
                  <a:srgbClr val="4D4D4D"/>
                </a:solidFill>
              </a:rPr>
              <a:t>KRAS muté et BRAF WT</a:t>
            </a:r>
            <a:endParaRPr lang="fr-FR" sz="1000" b="1" dirty="0">
              <a:solidFill>
                <a:srgbClr val="4D4D4D"/>
              </a:solidFill>
            </a:endParaRPr>
          </a:p>
        </p:txBody>
      </p:sp>
      <p:sp>
        <p:nvSpPr>
          <p:cNvPr id="78" name="Freeform 77"/>
          <p:cNvSpPr/>
          <p:nvPr/>
        </p:nvSpPr>
        <p:spPr>
          <a:xfrm>
            <a:off x="3653679" y="2397577"/>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79" name="Straight Connector 78"/>
          <p:cNvCxnSpPr/>
          <p:nvPr/>
        </p:nvCxnSpPr>
        <p:spPr>
          <a:xfrm>
            <a:off x="3565085" y="24065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3565085" y="2651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3565085" y="289623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3565085" y="314108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3565085" y="338593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3565085" y="36307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3565085" y="38756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3565085" y="41204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3565085" y="43653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3565085" y="46101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3565085" y="48550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5400000">
            <a:off x="3736135"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rot="5400000">
            <a:off x="4166189"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rot="5400000">
            <a:off x="4596243"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5400000">
            <a:off x="5026297"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rot="5400000">
            <a:off x="5456351"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rot="5400000">
            <a:off x="5886404"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6" name="TextBox 95"/>
          <p:cNvSpPr txBox="1"/>
          <p:nvPr/>
        </p:nvSpPr>
        <p:spPr>
          <a:xfrm>
            <a:off x="4093802" y="3555993"/>
            <a:ext cx="970200" cy="553998"/>
          </a:xfrm>
          <a:prstGeom prst="rect">
            <a:avLst/>
          </a:prstGeom>
          <a:noFill/>
        </p:spPr>
        <p:txBody>
          <a:bodyPr wrap="none" rtlCol="0">
            <a:spAutoFit/>
          </a:bodyPr>
          <a:lstStyle/>
          <a:p>
            <a:r>
              <a:rPr lang="fr-FR" sz="1000" dirty="0">
                <a:solidFill>
                  <a:srgbClr val="4D4D4D"/>
                </a:solidFill>
              </a:rPr>
              <a:t>TIL élevé</a:t>
            </a:r>
          </a:p>
          <a:p>
            <a:r>
              <a:rPr lang="fr-FR" sz="1000" dirty="0">
                <a:solidFill>
                  <a:srgbClr val="4D4D4D"/>
                </a:solidFill>
              </a:rPr>
              <a:t>TIL bas</a:t>
            </a:r>
          </a:p>
          <a:p>
            <a:r>
              <a:rPr lang="fr-FR" sz="1000" dirty="0">
                <a:solidFill>
                  <a:srgbClr val="4D4D4D"/>
                </a:solidFill>
              </a:rPr>
              <a:t>P ajusté=</a:t>
            </a:r>
            <a:r>
              <a:rPr lang="fr-FR" sz="1000" dirty="0" smtClean="0">
                <a:solidFill>
                  <a:srgbClr val="4D4D4D"/>
                </a:solidFill>
              </a:rPr>
              <a:t>0,71</a:t>
            </a:r>
            <a:endParaRPr lang="fr-FR" sz="1000" dirty="0">
              <a:solidFill>
                <a:srgbClr val="4D4D4D"/>
              </a:solidFill>
            </a:endParaRPr>
          </a:p>
        </p:txBody>
      </p:sp>
      <p:cxnSp>
        <p:nvCxnSpPr>
          <p:cNvPr id="97" name="Straight Connector 96"/>
          <p:cNvCxnSpPr/>
          <p:nvPr/>
        </p:nvCxnSpPr>
        <p:spPr>
          <a:xfrm>
            <a:off x="4005961" y="3678690"/>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p:cNvCxnSpPr/>
          <p:nvPr/>
        </p:nvCxnSpPr>
        <p:spPr>
          <a:xfrm>
            <a:off x="4005961" y="3835852"/>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9" name="TextBox 98"/>
          <p:cNvSpPr txBox="1"/>
          <p:nvPr/>
        </p:nvSpPr>
        <p:spPr>
          <a:xfrm rot="16200000">
            <a:off x="4966045" y="3503192"/>
            <a:ext cx="2229997" cy="246221"/>
          </a:xfrm>
          <a:prstGeom prst="rect">
            <a:avLst/>
          </a:prstGeom>
          <a:noFill/>
        </p:spPr>
        <p:txBody>
          <a:bodyPr wrap="none" rtlCol="0">
            <a:spAutoFit/>
          </a:bodyPr>
          <a:lstStyle/>
          <a:p>
            <a:pPr algn="ctr"/>
            <a:r>
              <a:rPr lang="fr-FR" sz="1000" b="1" dirty="0">
                <a:solidFill>
                  <a:srgbClr val="4D4D4D"/>
                </a:solidFill>
              </a:rPr>
              <a:t>Proportion en vie et sans </a:t>
            </a:r>
            <a:r>
              <a:rPr lang="fr-FR" sz="1000" b="1" dirty="0" smtClean="0">
                <a:solidFill>
                  <a:srgbClr val="4D4D4D"/>
                </a:solidFill>
              </a:rPr>
              <a:t>maladie</a:t>
            </a:r>
            <a:endParaRPr lang="fr-FR" sz="1000" b="1" dirty="0">
              <a:solidFill>
                <a:srgbClr val="4D4D4D"/>
              </a:solidFill>
            </a:endParaRPr>
          </a:p>
        </p:txBody>
      </p:sp>
      <p:sp>
        <p:nvSpPr>
          <p:cNvPr id="100" name="TextBox 99"/>
          <p:cNvSpPr txBox="1"/>
          <p:nvPr/>
        </p:nvSpPr>
        <p:spPr>
          <a:xfrm>
            <a:off x="7305788" y="5067904"/>
            <a:ext cx="647909" cy="400110"/>
          </a:xfrm>
          <a:prstGeom prst="rect">
            <a:avLst/>
          </a:prstGeom>
          <a:noFill/>
        </p:spPr>
        <p:txBody>
          <a:bodyPr wrap="none" rtlCol="0">
            <a:spAutoFit/>
          </a:bodyPr>
          <a:lstStyle/>
          <a:p>
            <a:pPr algn="ctr"/>
            <a:r>
              <a:rPr lang="fr-FR" sz="1000" b="1" dirty="0">
                <a:solidFill>
                  <a:srgbClr val="4D4D4D"/>
                </a:solidFill>
              </a:rPr>
              <a:t>Années</a:t>
            </a:r>
          </a:p>
          <a:p>
            <a:pPr algn="ctr"/>
            <a:endParaRPr lang="fr-FR" sz="1000" b="1" dirty="0">
              <a:solidFill>
                <a:srgbClr val="4D4D4D"/>
              </a:solidFill>
            </a:endParaRPr>
          </a:p>
        </p:txBody>
      </p:sp>
      <p:sp>
        <p:nvSpPr>
          <p:cNvPr id="101" name="TextBox 100"/>
          <p:cNvSpPr txBox="1"/>
          <p:nvPr/>
        </p:nvSpPr>
        <p:spPr>
          <a:xfrm>
            <a:off x="6476636" y="4918679"/>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102" name="TextBox 101"/>
          <p:cNvSpPr txBox="1"/>
          <p:nvPr/>
        </p:nvSpPr>
        <p:spPr>
          <a:xfrm>
            <a:off x="6906689" y="4918679"/>
            <a:ext cx="255199" cy="246221"/>
          </a:xfrm>
          <a:prstGeom prst="rect">
            <a:avLst/>
          </a:prstGeom>
          <a:noFill/>
        </p:spPr>
        <p:txBody>
          <a:bodyPr wrap="none" rtlCol="0">
            <a:spAutoFit/>
          </a:bodyPr>
          <a:lstStyle/>
          <a:p>
            <a:pPr algn="ctr"/>
            <a:r>
              <a:rPr lang="fr-FR" sz="1000" smtClean="0">
                <a:solidFill>
                  <a:srgbClr val="4D4D4D"/>
                </a:solidFill>
              </a:rPr>
              <a:t>1</a:t>
            </a:r>
            <a:endParaRPr lang="fr-FR" sz="1000">
              <a:solidFill>
                <a:srgbClr val="4D4D4D"/>
              </a:solidFill>
            </a:endParaRPr>
          </a:p>
        </p:txBody>
      </p:sp>
      <p:sp>
        <p:nvSpPr>
          <p:cNvPr id="103" name="TextBox 102"/>
          <p:cNvSpPr txBox="1"/>
          <p:nvPr/>
        </p:nvSpPr>
        <p:spPr>
          <a:xfrm>
            <a:off x="7336743" y="4918679"/>
            <a:ext cx="255199" cy="246221"/>
          </a:xfrm>
          <a:prstGeom prst="rect">
            <a:avLst/>
          </a:prstGeom>
          <a:noFill/>
        </p:spPr>
        <p:txBody>
          <a:bodyPr wrap="none" rtlCol="0">
            <a:spAutoFit/>
          </a:bodyPr>
          <a:lstStyle/>
          <a:p>
            <a:pPr algn="ctr"/>
            <a:r>
              <a:rPr lang="fr-FR" sz="1000" smtClean="0">
                <a:solidFill>
                  <a:srgbClr val="4D4D4D"/>
                </a:solidFill>
              </a:rPr>
              <a:t>2</a:t>
            </a:r>
            <a:endParaRPr lang="fr-FR" sz="1000">
              <a:solidFill>
                <a:srgbClr val="4D4D4D"/>
              </a:solidFill>
            </a:endParaRPr>
          </a:p>
        </p:txBody>
      </p:sp>
      <p:sp>
        <p:nvSpPr>
          <p:cNvPr id="104" name="TextBox 103"/>
          <p:cNvSpPr txBox="1"/>
          <p:nvPr/>
        </p:nvSpPr>
        <p:spPr>
          <a:xfrm>
            <a:off x="7766797" y="4918679"/>
            <a:ext cx="255199"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105" name="TextBox 104"/>
          <p:cNvSpPr txBox="1"/>
          <p:nvPr/>
        </p:nvSpPr>
        <p:spPr>
          <a:xfrm>
            <a:off x="8193646" y="4918679"/>
            <a:ext cx="261610"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sp>
        <p:nvSpPr>
          <p:cNvPr id="106" name="TextBox 105"/>
          <p:cNvSpPr txBox="1"/>
          <p:nvPr/>
        </p:nvSpPr>
        <p:spPr>
          <a:xfrm>
            <a:off x="8626905" y="4918679"/>
            <a:ext cx="255198" cy="246221"/>
          </a:xfrm>
          <a:prstGeom prst="rect">
            <a:avLst/>
          </a:prstGeom>
          <a:noFill/>
        </p:spPr>
        <p:txBody>
          <a:bodyPr wrap="none" rtlCol="0">
            <a:spAutoFit/>
          </a:bodyPr>
          <a:lstStyle/>
          <a:p>
            <a:pPr algn="ctr"/>
            <a:r>
              <a:rPr lang="fr-FR" sz="1000" smtClean="0">
                <a:solidFill>
                  <a:srgbClr val="4D4D4D"/>
                </a:solidFill>
              </a:rPr>
              <a:t>5</a:t>
            </a:r>
            <a:endParaRPr lang="fr-FR" sz="1000">
              <a:solidFill>
                <a:srgbClr val="4D4D4D"/>
              </a:solidFill>
            </a:endParaRPr>
          </a:p>
        </p:txBody>
      </p:sp>
      <p:sp>
        <p:nvSpPr>
          <p:cNvPr id="107" name="TextBox 106"/>
          <p:cNvSpPr txBox="1"/>
          <p:nvPr/>
        </p:nvSpPr>
        <p:spPr>
          <a:xfrm>
            <a:off x="6096515" y="4731354"/>
            <a:ext cx="360997" cy="246221"/>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sp>
        <p:nvSpPr>
          <p:cNvPr id="108" name="TextBox 107"/>
          <p:cNvSpPr txBox="1"/>
          <p:nvPr/>
        </p:nvSpPr>
        <p:spPr>
          <a:xfrm>
            <a:off x="6096515" y="4486563"/>
            <a:ext cx="360997" cy="246221"/>
          </a:xfrm>
          <a:prstGeom prst="rect">
            <a:avLst/>
          </a:prstGeom>
          <a:noFill/>
        </p:spPr>
        <p:txBody>
          <a:bodyPr wrap="none" rtlCol="0">
            <a:spAutoFit/>
          </a:bodyPr>
          <a:lstStyle/>
          <a:p>
            <a:pPr algn="r"/>
            <a:r>
              <a:rPr lang="fr-FR" sz="1000" smtClean="0">
                <a:solidFill>
                  <a:srgbClr val="4D4D4D"/>
                </a:solidFill>
              </a:rPr>
              <a:t>0.1</a:t>
            </a:r>
            <a:endParaRPr lang="fr-FR" sz="1000">
              <a:solidFill>
                <a:srgbClr val="4D4D4D"/>
              </a:solidFill>
            </a:endParaRPr>
          </a:p>
        </p:txBody>
      </p:sp>
      <p:sp>
        <p:nvSpPr>
          <p:cNvPr id="109" name="TextBox 108"/>
          <p:cNvSpPr txBox="1"/>
          <p:nvPr/>
        </p:nvSpPr>
        <p:spPr>
          <a:xfrm>
            <a:off x="6096515" y="4241770"/>
            <a:ext cx="360997" cy="246221"/>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110" name="TextBox 109"/>
          <p:cNvSpPr txBox="1"/>
          <p:nvPr/>
        </p:nvSpPr>
        <p:spPr>
          <a:xfrm>
            <a:off x="6096515" y="3996977"/>
            <a:ext cx="360997" cy="246221"/>
          </a:xfrm>
          <a:prstGeom prst="rect">
            <a:avLst/>
          </a:prstGeom>
          <a:noFill/>
        </p:spPr>
        <p:txBody>
          <a:bodyPr wrap="none" rtlCol="0">
            <a:spAutoFit/>
          </a:bodyPr>
          <a:lstStyle/>
          <a:p>
            <a:pPr algn="r"/>
            <a:r>
              <a:rPr lang="fr-FR" sz="1000" smtClean="0">
                <a:solidFill>
                  <a:srgbClr val="4D4D4D"/>
                </a:solidFill>
              </a:rPr>
              <a:t>0.3</a:t>
            </a:r>
            <a:endParaRPr lang="fr-FR" sz="1000">
              <a:solidFill>
                <a:srgbClr val="4D4D4D"/>
              </a:solidFill>
            </a:endParaRPr>
          </a:p>
        </p:txBody>
      </p:sp>
      <p:sp>
        <p:nvSpPr>
          <p:cNvPr id="111" name="TextBox 110"/>
          <p:cNvSpPr txBox="1"/>
          <p:nvPr/>
        </p:nvSpPr>
        <p:spPr>
          <a:xfrm>
            <a:off x="6096515" y="3752184"/>
            <a:ext cx="360997" cy="246221"/>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112" name="TextBox 111"/>
          <p:cNvSpPr txBox="1"/>
          <p:nvPr/>
        </p:nvSpPr>
        <p:spPr>
          <a:xfrm>
            <a:off x="6096515" y="3507392"/>
            <a:ext cx="360997" cy="246221"/>
          </a:xfrm>
          <a:prstGeom prst="rect">
            <a:avLst/>
          </a:prstGeom>
          <a:noFill/>
        </p:spPr>
        <p:txBody>
          <a:bodyPr wrap="none" rtlCol="0">
            <a:spAutoFit/>
          </a:bodyPr>
          <a:lstStyle/>
          <a:p>
            <a:pPr algn="r"/>
            <a:r>
              <a:rPr lang="fr-FR" sz="1000" smtClean="0">
                <a:solidFill>
                  <a:srgbClr val="4D4D4D"/>
                </a:solidFill>
              </a:rPr>
              <a:t>0.5</a:t>
            </a:r>
            <a:endParaRPr lang="fr-FR" sz="1000">
              <a:solidFill>
                <a:srgbClr val="4D4D4D"/>
              </a:solidFill>
            </a:endParaRPr>
          </a:p>
        </p:txBody>
      </p:sp>
      <p:sp>
        <p:nvSpPr>
          <p:cNvPr id="113" name="TextBox 112"/>
          <p:cNvSpPr txBox="1"/>
          <p:nvPr/>
        </p:nvSpPr>
        <p:spPr>
          <a:xfrm>
            <a:off x="6096515" y="3262599"/>
            <a:ext cx="360997" cy="246221"/>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114" name="TextBox 113"/>
          <p:cNvSpPr txBox="1"/>
          <p:nvPr/>
        </p:nvSpPr>
        <p:spPr>
          <a:xfrm>
            <a:off x="6096515" y="3017806"/>
            <a:ext cx="360997" cy="246221"/>
          </a:xfrm>
          <a:prstGeom prst="rect">
            <a:avLst/>
          </a:prstGeom>
          <a:noFill/>
        </p:spPr>
        <p:txBody>
          <a:bodyPr wrap="none" rtlCol="0">
            <a:spAutoFit/>
          </a:bodyPr>
          <a:lstStyle/>
          <a:p>
            <a:pPr algn="r"/>
            <a:r>
              <a:rPr lang="fr-FR" sz="1000" smtClean="0">
                <a:solidFill>
                  <a:srgbClr val="4D4D4D"/>
                </a:solidFill>
              </a:rPr>
              <a:t>0.7</a:t>
            </a:r>
            <a:endParaRPr lang="fr-FR" sz="1000">
              <a:solidFill>
                <a:srgbClr val="4D4D4D"/>
              </a:solidFill>
            </a:endParaRPr>
          </a:p>
        </p:txBody>
      </p:sp>
      <p:sp>
        <p:nvSpPr>
          <p:cNvPr id="115" name="TextBox 114"/>
          <p:cNvSpPr txBox="1"/>
          <p:nvPr/>
        </p:nvSpPr>
        <p:spPr>
          <a:xfrm>
            <a:off x="6096515" y="2773013"/>
            <a:ext cx="360997" cy="246221"/>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116" name="TextBox 115"/>
          <p:cNvSpPr txBox="1"/>
          <p:nvPr/>
        </p:nvSpPr>
        <p:spPr>
          <a:xfrm>
            <a:off x="6096515" y="2528221"/>
            <a:ext cx="360997" cy="246221"/>
          </a:xfrm>
          <a:prstGeom prst="rect">
            <a:avLst/>
          </a:prstGeom>
          <a:noFill/>
        </p:spPr>
        <p:txBody>
          <a:bodyPr wrap="none" rtlCol="0">
            <a:spAutoFit/>
          </a:bodyPr>
          <a:lstStyle/>
          <a:p>
            <a:pPr algn="r"/>
            <a:r>
              <a:rPr lang="fr-FR" sz="1000" smtClean="0">
                <a:solidFill>
                  <a:srgbClr val="4D4D4D"/>
                </a:solidFill>
              </a:rPr>
              <a:t>0.9</a:t>
            </a:r>
            <a:endParaRPr lang="fr-FR" sz="1000">
              <a:solidFill>
                <a:srgbClr val="4D4D4D"/>
              </a:solidFill>
            </a:endParaRPr>
          </a:p>
        </p:txBody>
      </p:sp>
      <p:sp>
        <p:nvSpPr>
          <p:cNvPr id="117" name="TextBox 116"/>
          <p:cNvSpPr txBox="1"/>
          <p:nvPr/>
        </p:nvSpPr>
        <p:spPr>
          <a:xfrm>
            <a:off x="6096515" y="2283429"/>
            <a:ext cx="360997"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118" name="TextBox 117"/>
          <p:cNvSpPr txBox="1"/>
          <p:nvPr/>
        </p:nvSpPr>
        <p:spPr>
          <a:xfrm>
            <a:off x="6780399" y="2031621"/>
            <a:ext cx="1698690" cy="246221"/>
          </a:xfrm>
          <a:prstGeom prst="rect">
            <a:avLst/>
          </a:prstGeom>
          <a:noFill/>
        </p:spPr>
        <p:txBody>
          <a:bodyPr wrap="none" rtlCol="0">
            <a:spAutoFit/>
          </a:bodyPr>
          <a:lstStyle/>
          <a:p>
            <a:pPr algn="ctr"/>
            <a:r>
              <a:rPr lang="fr-FR" sz="1000" b="1" dirty="0" smtClean="0">
                <a:solidFill>
                  <a:srgbClr val="4D4D4D"/>
                </a:solidFill>
              </a:rPr>
              <a:t>KRAS WT + BRAF mutés</a:t>
            </a:r>
            <a:endParaRPr lang="fr-FR" sz="1000" b="1" dirty="0">
              <a:solidFill>
                <a:srgbClr val="4D4D4D"/>
              </a:solidFill>
            </a:endParaRPr>
          </a:p>
        </p:txBody>
      </p:sp>
      <p:sp>
        <p:nvSpPr>
          <p:cNvPr id="119" name="Freeform 118"/>
          <p:cNvSpPr/>
          <p:nvPr/>
        </p:nvSpPr>
        <p:spPr>
          <a:xfrm>
            <a:off x="6476779" y="2397577"/>
            <a:ext cx="2286000" cy="2457450"/>
          </a:xfrm>
          <a:custGeom>
            <a:avLst/>
            <a:gdLst>
              <a:gd name="connsiteX0" fmla="*/ 0 w 2286000"/>
              <a:gd name="connsiteY0" fmla="*/ 0 h 2438400"/>
              <a:gd name="connsiteX1" fmla="*/ 0 w 2286000"/>
              <a:gd name="connsiteY1" fmla="*/ 2438400 h 2438400"/>
              <a:gd name="connsiteX2" fmla="*/ 2286000 w 2286000"/>
              <a:gd name="connsiteY2" fmla="*/ 2438400 h 2438400"/>
            </a:gdLst>
            <a:ahLst/>
            <a:cxnLst>
              <a:cxn ang="0">
                <a:pos x="connsiteX0" y="connsiteY0"/>
              </a:cxn>
              <a:cxn ang="0">
                <a:pos x="connsiteX1" y="connsiteY1"/>
              </a:cxn>
              <a:cxn ang="0">
                <a:pos x="connsiteX2" y="connsiteY2"/>
              </a:cxn>
            </a:cxnLst>
            <a:rect l="l" t="t" r="r" b="b"/>
            <a:pathLst>
              <a:path w="2286000" h="2438400">
                <a:moveTo>
                  <a:pt x="0" y="0"/>
                </a:moveTo>
                <a:lnTo>
                  <a:pt x="0" y="2438400"/>
                </a:lnTo>
                <a:lnTo>
                  <a:pt x="2286000" y="24384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20" name="Straight Connector 119"/>
          <p:cNvCxnSpPr/>
          <p:nvPr/>
        </p:nvCxnSpPr>
        <p:spPr>
          <a:xfrm>
            <a:off x="6388185" y="24065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p:nvCxnSpPr>
        <p:spPr>
          <a:xfrm>
            <a:off x="6388185" y="2651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p:nvCxnSpPr>
        <p:spPr>
          <a:xfrm>
            <a:off x="6388185" y="289623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a:off x="6388185" y="314108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p:nvCxnSpPr>
        <p:spPr>
          <a:xfrm>
            <a:off x="6388185" y="338593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6388185" y="36307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a:off x="6388185" y="387563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p:nvCxnSpPr>
        <p:spPr>
          <a:xfrm>
            <a:off x="6388185" y="41204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p:cNvCxnSpPr/>
          <p:nvPr/>
        </p:nvCxnSpPr>
        <p:spPr>
          <a:xfrm>
            <a:off x="6388185" y="43653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p:nvPr/>
        </p:nvCxnSpPr>
        <p:spPr>
          <a:xfrm>
            <a:off x="6388185" y="46101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6388185" y="485502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rot="5400000">
            <a:off x="6559235"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rot="5400000">
            <a:off x="6989289"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p:nvPr/>
        </p:nvCxnSpPr>
        <p:spPr>
          <a:xfrm rot="5400000">
            <a:off x="7419343"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p:cNvCxnSpPr/>
          <p:nvPr/>
        </p:nvCxnSpPr>
        <p:spPr>
          <a:xfrm rot="5400000">
            <a:off x="7849397"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p:nvPr/>
        </p:nvCxnSpPr>
        <p:spPr>
          <a:xfrm rot="5400000">
            <a:off x="8279451"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p:nvPr/>
        </p:nvCxnSpPr>
        <p:spPr>
          <a:xfrm rot="5400000">
            <a:off x="8709504" y="49091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37" name="TextBox 136"/>
          <p:cNvSpPr txBox="1"/>
          <p:nvPr/>
        </p:nvSpPr>
        <p:spPr>
          <a:xfrm>
            <a:off x="6916902" y="3555993"/>
            <a:ext cx="970200" cy="553998"/>
          </a:xfrm>
          <a:prstGeom prst="rect">
            <a:avLst/>
          </a:prstGeom>
          <a:noFill/>
        </p:spPr>
        <p:txBody>
          <a:bodyPr wrap="none" rtlCol="0">
            <a:spAutoFit/>
          </a:bodyPr>
          <a:lstStyle/>
          <a:p>
            <a:r>
              <a:rPr lang="fr-FR" sz="1000" dirty="0">
                <a:solidFill>
                  <a:srgbClr val="4D4D4D"/>
                </a:solidFill>
              </a:rPr>
              <a:t>TIL élevé</a:t>
            </a:r>
          </a:p>
          <a:p>
            <a:r>
              <a:rPr lang="fr-FR" sz="1000" dirty="0">
                <a:solidFill>
                  <a:srgbClr val="4D4D4D"/>
                </a:solidFill>
              </a:rPr>
              <a:t>TIL bas</a:t>
            </a:r>
          </a:p>
          <a:p>
            <a:r>
              <a:rPr lang="fr-FR" sz="1000" dirty="0">
                <a:solidFill>
                  <a:srgbClr val="4D4D4D"/>
                </a:solidFill>
              </a:rPr>
              <a:t>P ajusté=</a:t>
            </a:r>
            <a:r>
              <a:rPr lang="fr-FR" sz="1000" dirty="0" smtClean="0">
                <a:solidFill>
                  <a:srgbClr val="4D4D4D"/>
                </a:solidFill>
              </a:rPr>
              <a:t>0,18</a:t>
            </a:r>
            <a:endParaRPr lang="fr-FR" sz="1000" dirty="0">
              <a:solidFill>
                <a:srgbClr val="4D4D4D"/>
              </a:solidFill>
            </a:endParaRPr>
          </a:p>
        </p:txBody>
      </p:sp>
      <p:cxnSp>
        <p:nvCxnSpPr>
          <p:cNvPr id="138" name="Straight Connector 137"/>
          <p:cNvCxnSpPr/>
          <p:nvPr/>
        </p:nvCxnSpPr>
        <p:spPr>
          <a:xfrm>
            <a:off x="6829061" y="3678690"/>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p:cNvCxnSpPr/>
          <p:nvPr/>
        </p:nvCxnSpPr>
        <p:spPr>
          <a:xfrm>
            <a:off x="6829061" y="3835852"/>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0" name="Freeform 61"/>
          <p:cNvSpPr>
            <a:spLocks/>
          </p:cNvSpPr>
          <p:nvPr/>
        </p:nvSpPr>
        <p:spPr bwMode="auto">
          <a:xfrm>
            <a:off x="3790836" y="2460974"/>
            <a:ext cx="2131334" cy="887002"/>
          </a:xfrm>
          <a:custGeom>
            <a:avLst/>
            <a:gdLst>
              <a:gd name="T0" fmla="*/ 1137 w 1348"/>
              <a:gd name="T1" fmla="*/ 561 h 561"/>
              <a:gd name="T2" fmla="*/ 817 w 1348"/>
              <a:gd name="T3" fmla="*/ 534 h 561"/>
              <a:gd name="T4" fmla="*/ 686 w 1348"/>
              <a:gd name="T5" fmla="*/ 510 h 561"/>
              <a:gd name="T6" fmla="*/ 660 w 1348"/>
              <a:gd name="T7" fmla="*/ 490 h 561"/>
              <a:gd name="T8" fmla="*/ 634 w 1348"/>
              <a:gd name="T9" fmla="*/ 466 h 561"/>
              <a:gd name="T10" fmla="*/ 624 w 1348"/>
              <a:gd name="T11" fmla="*/ 443 h 561"/>
              <a:gd name="T12" fmla="*/ 598 w 1348"/>
              <a:gd name="T13" fmla="*/ 421 h 561"/>
              <a:gd name="T14" fmla="*/ 590 w 1348"/>
              <a:gd name="T15" fmla="*/ 411 h 561"/>
              <a:gd name="T16" fmla="*/ 577 w 1348"/>
              <a:gd name="T17" fmla="*/ 401 h 561"/>
              <a:gd name="T18" fmla="*/ 561 w 1348"/>
              <a:gd name="T19" fmla="*/ 381 h 561"/>
              <a:gd name="T20" fmla="*/ 541 w 1348"/>
              <a:gd name="T21" fmla="*/ 354 h 561"/>
              <a:gd name="T22" fmla="*/ 527 w 1348"/>
              <a:gd name="T23" fmla="*/ 330 h 561"/>
              <a:gd name="T24" fmla="*/ 513 w 1348"/>
              <a:gd name="T25" fmla="*/ 310 h 561"/>
              <a:gd name="T26" fmla="*/ 419 w 1348"/>
              <a:gd name="T27" fmla="*/ 283 h 561"/>
              <a:gd name="T28" fmla="*/ 388 w 1348"/>
              <a:gd name="T29" fmla="*/ 261 h 561"/>
              <a:gd name="T30" fmla="*/ 366 w 1348"/>
              <a:gd name="T31" fmla="*/ 257 h 561"/>
              <a:gd name="T32" fmla="*/ 348 w 1348"/>
              <a:gd name="T33" fmla="*/ 243 h 561"/>
              <a:gd name="T34" fmla="*/ 330 w 1348"/>
              <a:gd name="T35" fmla="*/ 225 h 561"/>
              <a:gd name="T36" fmla="*/ 304 w 1348"/>
              <a:gd name="T37" fmla="*/ 203 h 561"/>
              <a:gd name="T38" fmla="*/ 296 w 1348"/>
              <a:gd name="T39" fmla="*/ 192 h 561"/>
              <a:gd name="T40" fmla="*/ 278 w 1348"/>
              <a:gd name="T41" fmla="*/ 180 h 561"/>
              <a:gd name="T42" fmla="*/ 274 w 1348"/>
              <a:gd name="T43" fmla="*/ 170 h 561"/>
              <a:gd name="T44" fmla="*/ 225 w 1348"/>
              <a:gd name="T45" fmla="*/ 158 h 561"/>
              <a:gd name="T46" fmla="*/ 193 w 1348"/>
              <a:gd name="T47" fmla="*/ 134 h 561"/>
              <a:gd name="T48" fmla="*/ 151 w 1348"/>
              <a:gd name="T49" fmla="*/ 113 h 561"/>
              <a:gd name="T50" fmla="*/ 131 w 1348"/>
              <a:gd name="T51" fmla="*/ 89 h 561"/>
              <a:gd name="T52" fmla="*/ 127 w 1348"/>
              <a:gd name="T53" fmla="*/ 71 h 561"/>
              <a:gd name="T54" fmla="*/ 123 w 1348"/>
              <a:gd name="T55" fmla="*/ 61 h 561"/>
              <a:gd name="T56" fmla="*/ 56 w 1348"/>
              <a:gd name="T57" fmla="*/ 47 h 561"/>
              <a:gd name="T58" fmla="*/ 54 w 1348"/>
              <a:gd name="T59" fmla="*/ 28 h 561"/>
              <a:gd name="T60" fmla="*/ 50 w 1348"/>
              <a:gd name="T61" fmla="*/ 14 h 561"/>
              <a:gd name="T62" fmla="*/ 0 w 1348"/>
              <a:gd name="T63"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8" h="561">
                <a:moveTo>
                  <a:pt x="1348" y="561"/>
                </a:moveTo>
                <a:lnTo>
                  <a:pt x="1137" y="561"/>
                </a:lnTo>
                <a:lnTo>
                  <a:pt x="1137" y="534"/>
                </a:lnTo>
                <a:lnTo>
                  <a:pt x="817" y="534"/>
                </a:lnTo>
                <a:lnTo>
                  <a:pt x="817" y="510"/>
                </a:lnTo>
                <a:lnTo>
                  <a:pt x="686" y="510"/>
                </a:lnTo>
                <a:lnTo>
                  <a:pt x="686" y="490"/>
                </a:lnTo>
                <a:lnTo>
                  <a:pt x="660" y="490"/>
                </a:lnTo>
                <a:lnTo>
                  <a:pt x="660" y="466"/>
                </a:lnTo>
                <a:lnTo>
                  <a:pt x="634" y="466"/>
                </a:lnTo>
                <a:lnTo>
                  <a:pt x="634" y="443"/>
                </a:lnTo>
                <a:lnTo>
                  <a:pt x="624" y="443"/>
                </a:lnTo>
                <a:lnTo>
                  <a:pt x="624" y="421"/>
                </a:lnTo>
                <a:lnTo>
                  <a:pt x="598" y="421"/>
                </a:lnTo>
                <a:lnTo>
                  <a:pt x="598" y="411"/>
                </a:lnTo>
                <a:lnTo>
                  <a:pt x="590" y="411"/>
                </a:lnTo>
                <a:lnTo>
                  <a:pt x="590" y="401"/>
                </a:lnTo>
                <a:lnTo>
                  <a:pt x="577" y="401"/>
                </a:lnTo>
                <a:lnTo>
                  <a:pt x="577" y="381"/>
                </a:lnTo>
                <a:lnTo>
                  <a:pt x="561" y="381"/>
                </a:lnTo>
                <a:lnTo>
                  <a:pt x="561" y="354"/>
                </a:lnTo>
                <a:lnTo>
                  <a:pt x="541" y="354"/>
                </a:lnTo>
                <a:lnTo>
                  <a:pt x="541" y="330"/>
                </a:lnTo>
                <a:lnTo>
                  <a:pt x="527" y="330"/>
                </a:lnTo>
                <a:lnTo>
                  <a:pt x="527" y="310"/>
                </a:lnTo>
                <a:lnTo>
                  <a:pt x="513" y="310"/>
                </a:lnTo>
                <a:lnTo>
                  <a:pt x="513" y="283"/>
                </a:lnTo>
                <a:lnTo>
                  <a:pt x="419" y="283"/>
                </a:lnTo>
                <a:lnTo>
                  <a:pt x="419" y="261"/>
                </a:lnTo>
                <a:lnTo>
                  <a:pt x="388" y="261"/>
                </a:lnTo>
                <a:lnTo>
                  <a:pt x="388" y="257"/>
                </a:lnTo>
                <a:lnTo>
                  <a:pt x="366" y="257"/>
                </a:lnTo>
                <a:lnTo>
                  <a:pt x="366" y="243"/>
                </a:lnTo>
                <a:lnTo>
                  <a:pt x="348" y="243"/>
                </a:lnTo>
                <a:lnTo>
                  <a:pt x="348" y="225"/>
                </a:lnTo>
                <a:lnTo>
                  <a:pt x="330" y="225"/>
                </a:lnTo>
                <a:lnTo>
                  <a:pt x="330" y="203"/>
                </a:lnTo>
                <a:lnTo>
                  <a:pt x="304" y="203"/>
                </a:lnTo>
                <a:lnTo>
                  <a:pt x="304" y="192"/>
                </a:lnTo>
                <a:lnTo>
                  <a:pt x="296" y="192"/>
                </a:lnTo>
                <a:lnTo>
                  <a:pt x="296" y="180"/>
                </a:lnTo>
                <a:lnTo>
                  <a:pt x="278" y="180"/>
                </a:lnTo>
                <a:lnTo>
                  <a:pt x="278" y="170"/>
                </a:lnTo>
                <a:lnTo>
                  <a:pt x="274" y="170"/>
                </a:lnTo>
                <a:lnTo>
                  <a:pt x="274" y="158"/>
                </a:lnTo>
                <a:lnTo>
                  <a:pt x="225" y="158"/>
                </a:lnTo>
                <a:lnTo>
                  <a:pt x="225" y="134"/>
                </a:lnTo>
                <a:lnTo>
                  <a:pt x="193" y="134"/>
                </a:lnTo>
                <a:lnTo>
                  <a:pt x="193" y="113"/>
                </a:lnTo>
                <a:lnTo>
                  <a:pt x="151" y="113"/>
                </a:lnTo>
                <a:lnTo>
                  <a:pt x="151" y="89"/>
                </a:lnTo>
                <a:lnTo>
                  <a:pt x="131" y="89"/>
                </a:lnTo>
                <a:lnTo>
                  <a:pt x="131" y="71"/>
                </a:lnTo>
                <a:lnTo>
                  <a:pt x="127" y="71"/>
                </a:lnTo>
                <a:lnTo>
                  <a:pt x="127" y="61"/>
                </a:lnTo>
                <a:lnTo>
                  <a:pt x="123" y="61"/>
                </a:lnTo>
                <a:lnTo>
                  <a:pt x="123" y="47"/>
                </a:lnTo>
                <a:lnTo>
                  <a:pt x="56" y="47"/>
                </a:lnTo>
                <a:lnTo>
                  <a:pt x="56" y="28"/>
                </a:lnTo>
                <a:lnTo>
                  <a:pt x="54" y="28"/>
                </a:lnTo>
                <a:lnTo>
                  <a:pt x="54" y="14"/>
                </a:lnTo>
                <a:lnTo>
                  <a:pt x="50" y="14"/>
                </a:lnTo>
                <a:lnTo>
                  <a:pt x="50"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Freeform 62"/>
          <p:cNvSpPr>
            <a:spLocks/>
          </p:cNvSpPr>
          <p:nvPr/>
        </p:nvSpPr>
        <p:spPr bwMode="auto">
          <a:xfrm>
            <a:off x="3762376" y="2435676"/>
            <a:ext cx="2159794" cy="931273"/>
          </a:xfrm>
          <a:custGeom>
            <a:avLst/>
            <a:gdLst>
              <a:gd name="T0" fmla="*/ 1259 w 1366"/>
              <a:gd name="T1" fmla="*/ 579 h 589"/>
              <a:gd name="T2" fmla="*/ 1125 w 1366"/>
              <a:gd name="T3" fmla="*/ 569 h 589"/>
              <a:gd name="T4" fmla="*/ 1062 w 1366"/>
              <a:gd name="T5" fmla="*/ 550 h 589"/>
              <a:gd name="T6" fmla="*/ 952 w 1366"/>
              <a:gd name="T7" fmla="*/ 538 h 589"/>
              <a:gd name="T8" fmla="*/ 895 w 1366"/>
              <a:gd name="T9" fmla="*/ 526 h 589"/>
              <a:gd name="T10" fmla="*/ 869 w 1366"/>
              <a:gd name="T11" fmla="*/ 516 h 589"/>
              <a:gd name="T12" fmla="*/ 837 w 1366"/>
              <a:gd name="T13" fmla="*/ 500 h 589"/>
              <a:gd name="T14" fmla="*/ 785 w 1366"/>
              <a:gd name="T15" fmla="*/ 482 h 589"/>
              <a:gd name="T16" fmla="*/ 722 w 1366"/>
              <a:gd name="T17" fmla="*/ 463 h 589"/>
              <a:gd name="T18" fmla="*/ 676 w 1366"/>
              <a:gd name="T19" fmla="*/ 449 h 589"/>
              <a:gd name="T20" fmla="*/ 632 w 1366"/>
              <a:gd name="T21" fmla="*/ 437 h 589"/>
              <a:gd name="T22" fmla="*/ 610 w 1366"/>
              <a:gd name="T23" fmla="*/ 425 h 589"/>
              <a:gd name="T24" fmla="*/ 587 w 1366"/>
              <a:gd name="T25" fmla="*/ 411 h 589"/>
              <a:gd name="T26" fmla="*/ 539 w 1366"/>
              <a:gd name="T27" fmla="*/ 397 h 589"/>
              <a:gd name="T28" fmla="*/ 533 w 1366"/>
              <a:gd name="T29" fmla="*/ 384 h 589"/>
              <a:gd name="T30" fmla="*/ 527 w 1366"/>
              <a:gd name="T31" fmla="*/ 372 h 589"/>
              <a:gd name="T32" fmla="*/ 513 w 1366"/>
              <a:gd name="T33" fmla="*/ 360 h 589"/>
              <a:gd name="T34" fmla="*/ 501 w 1366"/>
              <a:gd name="T35" fmla="*/ 350 h 589"/>
              <a:gd name="T36" fmla="*/ 465 w 1366"/>
              <a:gd name="T37" fmla="*/ 340 h 589"/>
              <a:gd name="T38" fmla="*/ 457 w 1366"/>
              <a:gd name="T39" fmla="*/ 328 h 589"/>
              <a:gd name="T40" fmla="*/ 441 w 1366"/>
              <a:gd name="T41" fmla="*/ 318 h 589"/>
              <a:gd name="T42" fmla="*/ 420 w 1366"/>
              <a:gd name="T43" fmla="*/ 304 h 589"/>
              <a:gd name="T44" fmla="*/ 408 w 1366"/>
              <a:gd name="T45" fmla="*/ 287 h 589"/>
              <a:gd name="T46" fmla="*/ 386 w 1366"/>
              <a:gd name="T47" fmla="*/ 275 h 589"/>
              <a:gd name="T48" fmla="*/ 362 w 1366"/>
              <a:gd name="T49" fmla="*/ 265 h 589"/>
              <a:gd name="T50" fmla="*/ 352 w 1366"/>
              <a:gd name="T51" fmla="*/ 251 h 589"/>
              <a:gd name="T52" fmla="*/ 340 w 1366"/>
              <a:gd name="T53" fmla="*/ 241 h 589"/>
              <a:gd name="T54" fmla="*/ 332 w 1366"/>
              <a:gd name="T55" fmla="*/ 227 h 589"/>
              <a:gd name="T56" fmla="*/ 322 w 1366"/>
              <a:gd name="T57" fmla="*/ 212 h 589"/>
              <a:gd name="T58" fmla="*/ 310 w 1366"/>
              <a:gd name="T59" fmla="*/ 200 h 589"/>
              <a:gd name="T60" fmla="*/ 296 w 1366"/>
              <a:gd name="T61" fmla="*/ 188 h 589"/>
              <a:gd name="T62" fmla="*/ 288 w 1366"/>
              <a:gd name="T63" fmla="*/ 180 h 589"/>
              <a:gd name="T64" fmla="*/ 276 w 1366"/>
              <a:gd name="T65" fmla="*/ 170 h 589"/>
              <a:gd name="T66" fmla="*/ 264 w 1366"/>
              <a:gd name="T67" fmla="*/ 156 h 589"/>
              <a:gd name="T68" fmla="*/ 251 w 1366"/>
              <a:gd name="T69" fmla="*/ 142 h 589"/>
              <a:gd name="T70" fmla="*/ 241 w 1366"/>
              <a:gd name="T71" fmla="*/ 131 h 589"/>
              <a:gd name="T72" fmla="*/ 229 w 1366"/>
              <a:gd name="T73" fmla="*/ 121 h 589"/>
              <a:gd name="T74" fmla="*/ 215 w 1366"/>
              <a:gd name="T75" fmla="*/ 109 h 589"/>
              <a:gd name="T76" fmla="*/ 203 w 1366"/>
              <a:gd name="T77" fmla="*/ 97 h 589"/>
              <a:gd name="T78" fmla="*/ 189 w 1366"/>
              <a:gd name="T79" fmla="*/ 87 h 589"/>
              <a:gd name="T80" fmla="*/ 173 w 1366"/>
              <a:gd name="T81" fmla="*/ 73 h 589"/>
              <a:gd name="T82" fmla="*/ 161 w 1366"/>
              <a:gd name="T83" fmla="*/ 63 h 589"/>
              <a:gd name="T84" fmla="*/ 149 w 1366"/>
              <a:gd name="T85" fmla="*/ 51 h 589"/>
              <a:gd name="T86" fmla="*/ 125 w 1366"/>
              <a:gd name="T87" fmla="*/ 34 h 589"/>
              <a:gd name="T88" fmla="*/ 103 w 1366"/>
              <a:gd name="T89" fmla="*/ 26 h 589"/>
              <a:gd name="T90" fmla="*/ 76 w 1366"/>
              <a:gd name="T91" fmla="*/ 14 h 589"/>
              <a:gd name="T92" fmla="*/ 22 w 1366"/>
              <a:gd name="T93" fmla="*/ 8 h 589"/>
              <a:gd name="T94" fmla="*/ 0 w 1366"/>
              <a:gd name="T95"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6" h="589">
                <a:moveTo>
                  <a:pt x="1366" y="589"/>
                </a:moveTo>
                <a:lnTo>
                  <a:pt x="1304" y="589"/>
                </a:lnTo>
                <a:lnTo>
                  <a:pt x="1304" y="579"/>
                </a:lnTo>
                <a:lnTo>
                  <a:pt x="1259" y="579"/>
                </a:lnTo>
                <a:lnTo>
                  <a:pt x="1259" y="575"/>
                </a:lnTo>
                <a:lnTo>
                  <a:pt x="1159" y="575"/>
                </a:lnTo>
                <a:lnTo>
                  <a:pt x="1159" y="569"/>
                </a:lnTo>
                <a:lnTo>
                  <a:pt x="1125" y="569"/>
                </a:lnTo>
                <a:lnTo>
                  <a:pt x="1125" y="559"/>
                </a:lnTo>
                <a:lnTo>
                  <a:pt x="1084" y="559"/>
                </a:lnTo>
                <a:lnTo>
                  <a:pt x="1084" y="550"/>
                </a:lnTo>
                <a:lnTo>
                  <a:pt x="1062" y="550"/>
                </a:lnTo>
                <a:lnTo>
                  <a:pt x="1062" y="544"/>
                </a:lnTo>
                <a:lnTo>
                  <a:pt x="1014" y="544"/>
                </a:lnTo>
                <a:lnTo>
                  <a:pt x="1014" y="538"/>
                </a:lnTo>
                <a:lnTo>
                  <a:pt x="952" y="538"/>
                </a:lnTo>
                <a:lnTo>
                  <a:pt x="952" y="532"/>
                </a:lnTo>
                <a:lnTo>
                  <a:pt x="925" y="532"/>
                </a:lnTo>
                <a:lnTo>
                  <a:pt x="925" y="526"/>
                </a:lnTo>
                <a:lnTo>
                  <a:pt x="895" y="526"/>
                </a:lnTo>
                <a:lnTo>
                  <a:pt x="895" y="520"/>
                </a:lnTo>
                <a:lnTo>
                  <a:pt x="875" y="520"/>
                </a:lnTo>
                <a:lnTo>
                  <a:pt x="875" y="516"/>
                </a:lnTo>
                <a:lnTo>
                  <a:pt x="869" y="516"/>
                </a:lnTo>
                <a:lnTo>
                  <a:pt x="869" y="510"/>
                </a:lnTo>
                <a:lnTo>
                  <a:pt x="861" y="510"/>
                </a:lnTo>
                <a:lnTo>
                  <a:pt x="861" y="500"/>
                </a:lnTo>
                <a:lnTo>
                  <a:pt x="837" y="500"/>
                </a:lnTo>
                <a:lnTo>
                  <a:pt x="837" y="490"/>
                </a:lnTo>
                <a:lnTo>
                  <a:pt x="813" y="490"/>
                </a:lnTo>
                <a:lnTo>
                  <a:pt x="813" y="482"/>
                </a:lnTo>
                <a:lnTo>
                  <a:pt x="785" y="482"/>
                </a:lnTo>
                <a:lnTo>
                  <a:pt x="785" y="474"/>
                </a:lnTo>
                <a:lnTo>
                  <a:pt x="734" y="474"/>
                </a:lnTo>
                <a:lnTo>
                  <a:pt x="734" y="463"/>
                </a:lnTo>
                <a:lnTo>
                  <a:pt x="722" y="463"/>
                </a:lnTo>
                <a:lnTo>
                  <a:pt x="722" y="455"/>
                </a:lnTo>
                <a:lnTo>
                  <a:pt x="694" y="455"/>
                </a:lnTo>
                <a:lnTo>
                  <a:pt x="694" y="449"/>
                </a:lnTo>
                <a:lnTo>
                  <a:pt x="676" y="449"/>
                </a:lnTo>
                <a:lnTo>
                  <a:pt x="676" y="443"/>
                </a:lnTo>
                <a:lnTo>
                  <a:pt x="648" y="443"/>
                </a:lnTo>
                <a:lnTo>
                  <a:pt x="648" y="437"/>
                </a:lnTo>
                <a:lnTo>
                  <a:pt x="632" y="437"/>
                </a:lnTo>
                <a:lnTo>
                  <a:pt x="632" y="431"/>
                </a:lnTo>
                <a:lnTo>
                  <a:pt x="616" y="431"/>
                </a:lnTo>
                <a:lnTo>
                  <a:pt x="616" y="425"/>
                </a:lnTo>
                <a:lnTo>
                  <a:pt x="610" y="425"/>
                </a:lnTo>
                <a:lnTo>
                  <a:pt x="610" y="419"/>
                </a:lnTo>
                <a:lnTo>
                  <a:pt x="599" y="419"/>
                </a:lnTo>
                <a:lnTo>
                  <a:pt x="599" y="411"/>
                </a:lnTo>
                <a:lnTo>
                  <a:pt x="587" y="411"/>
                </a:lnTo>
                <a:lnTo>
                  <a:pt x="587" y="407"/>
                </a:lnTo>
                <a:lnTo>
                  <a:pt x="565" y="407"/>
                </a:lnTo>
                <a:lnTo>
                  <a:pt x="565" y="397"/>
                </a:lnTo>
                <a:lnTo>
                  <a:pt x="539" y="397"/>
                </a:lnTo>
                <a:lnTo>
                  <a:pt x="539" y="389"/>
                </a:lnTo>
                <a:lnTo>
                  <a:pt x="537" y="389"/>
                </a:lnTo>
                <a:lnTo>
                  <a:pt x="537" y="384"/>
                </a:lnTo>
                <a:lnTo>
                  <a:pt x="533" y="384"/>
                </a:lnTo>
                <a:lnTo>
                  <a:pt x="533" y="378"/>
                </a:lnTo>
                <a:lnTo>
                  <a:pt x="529" y="378"/>
                </a:lnTo>
                <a:lnTo>
                  <a:pt x="529" y="372"/>
                </a:lnTo>
                <a:lnTo>
                  <a:pt x="527" y="372"/>
                </a:lnTo>
                <a:lnTo>
                  <a:pt x="527" y="366"/>
                </a:lnTo>
                <a:lnTo>
                  <a:pt x="523" y="366"/>
                </a:lnTo>
                <a:lnTo>
                  <a:pt x="523" y="360"/>
                </a:lnTo>
                <a:lnTo>
                  <a:pt x="513" y="360"/>
                </a:lnTo>
                <a:lnTo>
                  <a:pt x="513" y="352"/>
                </a:lnTo>
                <a:lnTo>
                  <a:pt x="507" y="352"/>
                </a:lnTo>
                <a:lnTo>
                  <a:pt x="507" y="350"/>
                </a:lnTo>
                <a:lnTo>
                  <a:pt x="501" y="350"/>
                </a:lnTo>
                <a:lnTo>
                  <a:pt x="501" y="344"/>
                </a:lnTo>
                <a:lnTo>
                  <a:pt x="471" y="344"/>
                </a:lnTo>
                <a:lnTo>
                  <a:pt x="471" y="340"/>
                </a:lnTo>
                <a:lnTo>
                  <a:pt x="465" y="340"/>
                </a:lnTo>
                <a:lnTo>
                  <a:pt x="465" y="334"/>
                </a:lnTo>
                <a:lnTo>
                  <a:pt x="461" y="334"/>
                </a:lnTo>
                <a:lnTo>
                  <a:pt x="461" y="328"/>
                </a:lnTo>
                <a:lnTo>
                  <a:pt x="457" y="328"/>
                </a:lnTo>
                <a:lnTo>
                  <a:pt x="457" y="322"/>
                </a:lnTo>
                <a:lnTo>
                  <a:pt x="449" y="322"/>
                </a:lnTo>
                <a:lnTo>
                  <a:pt x="449" y="318"/>
                </a:lnTo>
                <a:lnTo>
                  <a:pt x="441" y="318"/>
                </a:lnTo>
                <a:lnTo>
                  <a:pt x="441" y="310"/>
                </a:lnTo>
                <a:lnTo>
                  <a:pt x="426" y="310"/>
                </a:lnTo>
                <a:lnTo>
                  <a:pt x="426" y="304"/>
                </a:lnTo>
                <a:lnTo>
                  <a:pt x="420" y="304"/>
                </a:lnTo>
                <a:lnTo>
                  <a:pt x="420" y="293"/>
                </a:lnTo>
                <a:lnTo>
                  <a:pt x="414" y="293"/>
                </a:lnTo>
                <a:lnTo>
                  <a:pt x="414" y="287"/>
                </a:lnTo>
                <a:lnTo>
                  <a:pt x="408" y="287"/>
                </a:lnTo>
                <a:lnTo>
                  <a:pt x="408" y="283"/>
                </a:lnTo>
                <a:lnTo>
                  <a:pt x="400" y="283"/>
                </a:lnTo>
                <a:lnTo>
                  <a:pt x="400" y="275"/>
                </a:lnTo>
                <a:lnTo>
                  <a:pt x="386" y="275"/>
                </a:lnTo>
                <a:lnTo>
                  <a:pt x="386" y="271"/>
                </a:lnTo>
                <a:lnTo>
                  <a:pt x="382" y="271"/>
                </a:lnTo>
                <a:lnTo>
                  <a:pt x="382" y="265"/>
                </a:lnTo>
                <a:lnTo>
                  <a:pt x="362" y="265"/>
                </a:lnTo>
                <a:lnTo>
                  <a:pt x="362" y="259"/>
                </a:lnTo>
                <a:lnTo>
                  <a:pt x="360" y="259"/>
                </a:lnTo>
                <a:lnTo>
                  <a:pt x="360" y="251"/>
                </a:lnTo>
                <a:lnTo>
                  <a:pt x="352" y="251"/>
                </a:lnTo>
                <a:lnTo>
                  <a:pt x="352" y="249"/>
                </a:lnTo>
                <a:lnTo>
                  <a:pt x="344" y="249"/>
                </a:lnTo>
                <a:lnTo>
                  <a:pt x="344" y="241"/>
                </a:lnTo>
                <a:lnTo>
                  <a:pt x="340" y="241"/>
                </a:lnTo>
                <a:lnTo>
                  <a:pt x="340" y="233"/>
                </a:lnTo>
                <a:lnTo>
                  <a:pt x="334" y="233"/>
                </a:lnTo>
                <a:lnTo>
                  <a:pt x="334" y="227"/>
                </a:lnTo>
                <a:lnTo>
                  <a:pt x="332" y="227"/>
                </a:lnTo>
                <a:lnTo>
                  <a:pt x="332" y="219"/>
                </a:lnTo>
                <a:lnTo>
                  <a:pt x="328" y="219"/>
                </a:lnTo>
                <a:lnTo>
                  <a:pt x="328" y="212"/>
                </a:lnTo>
                <a:lnTo>
                  <a:pt x="322" y="212"/>
                </a:lnTo>
                <a:lnTo>
                  <a:pt x="322" y="206"/>
                </a:lnTo>
                <a:lnTo>
                  <a:pt x="316" y="206"/>
                </a:lnTo>
                <a:lnTo>
                  <a:pt x="316" y="200"/>
                </a:lnTo>
                <a:lnTo>
                  <a:pt x="310" y="200"/>
                </a:lnTo>
                <a:lnTo>
                  <a:pt x="310" y="194"/>
                </a:lnTo>
                <a:lnTo>
                  <a:pt x="306" y="194"/>
                </a:lnTo>
                <a:lnTo>
                  <a:pt x="306" y="188"/>
                </a:lnTo>
                <a:lnTo>
                  <a:pt x="296" y="188"/>
                </a:lnTo>
                <a:lnTo>
                  <a:pt x="296" y="184"/>
                </a:lnTo>
                <a:lnTo>
                  <a:pt x="294" y="184"/>
                </a:lnTo>
                <a:lnTo>
                  <a:pt x="294" y="180"/>
                </a:lnTo>
                <a:lnTo>
                  <a:pt x="288" y="180"/>
                </a:lnTo>
                <a:lnTo>
                  <a:pt x="288" y="174"/>
                </a:lnTo>
                <a:lnTo>
                  <a:pt x="284" y="174"/>
                </a:lnTo>
                <a:lnTo>
                  <a:pt x="284" y="170"/>
                </a:lnTo>
                <a:lnTo>
                  <a:pt x="276" y="170"/>
                </a:lnTo>
                <a:lnTo>
                  <a:pt x="276" y="164"/>
                </a:lnTo>
                <a:lnTo>
                  <a:pt x="268" y="164"/>
                </a:lnTo>
                <a:lnTo>
                  <a:pt x="268" y="156"/>
                </a:lnTo>
                <a:lnTo>
                  <a:pt x="264" y="156"/>
                </a:lnTo>
                <a:lnTo>
                  <a:pt x="264" y="148"/>
                </a:lnTo>
                <a:lnTo>
                  <a:pt x="255" y="148"/>
                </a:lnTo>
                <a:lnTo>
                  <a:pt x="255" y="142"/>
                </a:lnTo>
                <a:lnTo>
                  <a:pt x="251" y="142"/>
                </a:lnTo>
                <a:lnTo>
                  <a:pt x="251" y="138"/>
                </a:lnTo>
                <a:lnTo>
                  <a:pt x="247" y="138"/>
                </a:lnTo>
                <a:lnTo>
                  <a:pt x="247" y="131"/>
                </a:lnTo>
                <a:lnTo>
                  <a:pt x="241" y="131"/>
                </a:lnTo>
                <a:lnTo>
                  <a:pt x="241" y="125"/>
                </a:lnTo>
                <a:lnTo>
                  <a:pt x="237" y="125"/>
                </a:lnTo>
                <a:lnTo>
                  <a:pt x="237" y="121"/>
                </a:lnTo>
                <a:lnTo>
                  <a:pt x="229" y="121"/>
                </a:lnTo>
                <a:lnTo>
                  <a:pt x="229" y="115"/>
                </a:lnTo>
                <a:lnTo>
                  <a:pt x="223" y="115"/>
                </a:lnTo>
                <a:lnTo>
                  <a:pt x="223" y="109"/>
                </a:lnTo>
                <a:lnTo>
                  <a:pt x="215" y="109"/>
                </a:lnTo>
                <a:lnTo>
                  <a:pt x="215" y="101"/>
                </a:lnTo>
                <a:lnTo>
                  <a:pt x="211" y="101"/>
                </a:lnTo>
                <a:lnTo>
                  <a:pt x="211" y="97"/>
                </a:lnTo>
                <a:lnTo>
                  <a:pt x="203" y="97"/>
                </a:lnTo>
                <a:lnTo>
                  <a:pt x="203" y="93"/>
                </a:lnTo>
                <a:lnTo>
                  <a:pt x="193" y="93"/>
                </a:lnTo>
                <a:lnTo>
                  <a:pt x="193" y="87"/>
                </a:lnTo>
                <a:lnTo>
                  <a:pt x="189" y="87"/>
                </a:lnTo>
                <a:lnTo>
                  <a:pt x="189" y="79"/>
                </a:lnTo>
                <a:lnTo>
                  <a:pt x="179" y="79"/>
                </a:lnTo>
                <a:lnTo>
                  <a:pt x="179" y="73"/>
                </a:lnTo>
                <a:lnTo>
                  <a:pt x="173" y="73"/>
                </a:lnTo>
                <a:lnTo>
                  <a:pt x="173" y="67"/>
                </a:lnTo>
                <a:lnTo>
                  <a:pt x="167" y="67"/>
                </a:lnTo>
                <a:lnTo>
                  <a:pt x="167" y="63"/>
                </a:lnTo>
                <a:lnTo>
                  <a:pt x="161" y="63"/>
                </a:lnTo>
                <a:lnTo>
                  <a:pt x="161" y="59"/>
                </a:lnTo>
                <a:lnTo>
                  <a:pt x="153" y="59"/>
                </a:lnTo>
                <a:lnTo>
                  <a:pt x="153" y="51"/>
                </a:lnTo>
                <a:lnTo>
                  <a:pt x="149" y="51"/>
                </a:lnTo>
                <a:lnTo>
                  <a:pt x="149" y="42"/>
                </a:lnTo>
                <a:lnTo>
                  <a:pt x="143" y="42"/>
                </a:lnTo>
                <a:lnTo>
                  <a:pt x="143" y="34"/>
                </a:lnTo>
                <a:lnTo>
                  <a:pt x="125" y="34"/>
                </a:lnTo>
                <a:lnTo>
                  <a:pt x="125" y="30"/>
                </a:lnTo>
                <a:lnTo>
                  <a:pt x="109" y="30"/>
                </a:lnTo>
                <a:lnTo>
                  <a:pt x="109" y="26"/>
                </a:lnTo>
                <a:lnTo>
                  <a:pt x="103" y="26"/>
                </a:lnTo>
                <a:lnTo>
                  <a:pt x="103" y="16"/>
                </a:lnTo>
                <a:lnTo>
                  <a:pt x="89" y="16"/>
                </a:lnTo>
                <a:lnTo>
                  <a:pt x="89" y="14"/>
                </a:lnTo>
                <a:lnTo>
                  <a:pt x="76" y="14"/>
                </a:lnTo>
                <a:lnTo>
                  <a:pt x="76" y="10"/>
                </a:lnTo>
                <a:lnTo>
                  <a:pt x="60" y="10"/>
                </a:lnTo>
                <a:lnTo>
                  <a:pt x="60" y="8"/>
                </a:lnTo>
                <a:lnTo>
                  <a:pt x="22" y="8"/>
                </a:lnTo>
                <a:lnTo>
                  <a:pt x="22" y="4"/>
                </a:lnTo>
                <a:lnTo>
                  <a:pt x="16" y="4"/>
                </a:lnTo>
                <a:lnTo>
                  <a:pt x="16"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Freeform 72"/>
          <p:cNvSpPr>
            <a:spLocks/>
          </p:cNvSpPr>
          <p:nvPr/>
        </p:nvSpPr>
        <p:spPr bwMode="auto">
          <a:xfrm>
            <a:off x="6774657" y="2511082"/>
            <a:ext cx="1990725" cy="895350"/>
          </a:xfrm>
          <a:custGeom>
            <a:avLst/>
            <a:gdLst>
              <a:gd name="T0" fmla="*/ 1230 w 1254"/>
              <a:gd name="T1" fmla="*/ 556 h 564"/>
              <a:gd name="T2" fmla="*/ 1179 w 1254"/>
              <a:gd name="T3" fmla="*/ 548 h 564"/>
              <a:gd name="T4" fmla="*/ 1145 w 1254"/>
              <a:gd name="T5" fmla="*/ 536 h 564"/>
              <a:gd name="T6" fmla="*/ 1067 w 1254"/>
              <a:gd name="T7" fmla="*/ 530 h 564"/>
              <a:gd name="T8" fmla="*/ 1000 w 1254"/>
              <a:gd name="T9" fmla="*/ 515 h 564"/>
              <a:gd name="T10" fmla="*/ 972 w 1254"/>
              <a:gd name="T11" fmla="*/ 507 h 564"/>
              <a:gd name="T12" fmla="*/ 926 w 1254"/>
              <a:gd name="T13" fmla="*/ 491 h 564"/>
              <a:gd name="T14" fmla="*/ 892 w 1254"/>
              <a:gd name="T15" fmla="*/ 483 h 564"/>
              <a:gd name="T16" fmla="*/ 855 w 1254"/>
              <a:gd name="T17" fmla="*/ 467 h 564"/>
              <a:gd name="T18" fmla="*/ 835 w 1254"/>
              <a:gd name="T19" fmla="*/ 459 h 564"/>
              <a:gd name="T20" fmla="*/ 791 w 1254"/>
              <a:gd name="T21" fmla="*/ 449 h 564"/>
              <a:gd name="T22" fmla="*/ 775 w 1254"/>
              <a:gd name="T23" fmla="*/ 443 h 564"/>
              <a:gd name="T24" fmla="*/ 753 w 1254"/>
              <a:gd name="T25" fmla="*/ 422 h 564"/>
              <a:gd name="T26" fmla="*/ 598 w 1254"/>
              <a:gd name="T27" fmla="*/ 414 h 564"/>
              <a:gd name="T28" fmla="*/ 555 w 1254"/>
              <a:gd name="T29" fmla="*/ 402 h 564"/>
              <a:gd name="T30" fmla="*/ 507 w 1254"/>
              <a:gd name="T31" fmla="*/ 392 h 564"/>
              <a:gd name="T32" fmla="*/ 501 w 1254"/>
              <a:gd name="T33" fmla="*/ 384 h 564"/>
              <a:gd name="T34" fmla="*/ 415 w 1254"/>
              <a:gd name="T35" fmla="*/ 376 h 564"/>
              <a:gd name="T36" fmla="*/ 394 w 1254"/>
              <a:gd name="T37" fmla="*/ 358 h 564"/>
              <a:gd name="T38" fmla="*/ 386 w 1254"/>
              <a:gd name="T39" fmla="*/ 350 h 564"/>
              <a:gd name="T40" fmla="*/ 364 w 1254"/>
              <a:gd name="T41" fmla="*/ 338 h 564"/>
              <a:gd name="T42" fmla="*/ 328 w 1254"/>
              <a:gd name="T43" fmla="*/ 330 h 564"/>
              <a:gd name="T44" fmla="*/ 320 w 1254"/>
              <a:gd name="T45" fmla="*/ 317 h 564"/>
              <a:gd name="T46" fmla="*/ 296 w 1254"/>
              <a:gd name="T47" fmla="*/ 309 h 564"/>
              <a:gd name="T48" fmla="*/ 292 w 1254"/>
              <a:gd name="T49" fmla="*/ 293 h 564"/>
              <a:gd name="T50" fmla="*/ 264 w 1254"/>
              <a:gd name="T51" fmla="*/ 287 h 564"/>
              <a:gd name="T52" fmla="*/ 239 w 1254"/>
              <a:gd name="T53" fmla="*/ 271 h 564"/>
              <a:gd name="T54" fmla="*/ 215 w 1254"/>
              <a:gd name="T55" fmla="*/ 263 h 564"/>
              <a:gd name="T56" fmla="*/ 207 w 1254"/>
              <a:gd name="T57" fmla="*/ 237 h 564"/>
              <a:gd name="T58" fmla="*/ 195 w 1254"/>
              <a:gd name="T59" fmla="*/ 230 h 564"/>
              <a:gd name="T60" fmla="*/ 189 w 1254"/>
              <a:gd name="T61" fmla="*/ 216 h 564"/>
              <a:gd name="T62" fmla="*/ 159 w 1254"/>
              <a:gd name="T63" fmla="*/ 206 h 564"/>
              <a:gd name="T64" fmla="*/ 145 w 1254"/>
              <a:gd name="T65" fmla="*/ 190 h 564"/>
              <a:gd name="T66" fmla="*/ 133 w 1254"/>
              <a:gd name="T67" fmla="*/ 180 h 564"/>
              <a:gd name="T68" fmla="*/ 127 w 1254"/>
              <a:gd name="T69" fmla="*/ 164 h 564"/>
              <a:gd name="T70" fmla="*/ 111 w 1254"/>
              <a:gd name="T71" fmla="*/ 160 h 564"/>
              <a:gd name="T72" fmla="*/ 105 w 1254"/>
              <a:gd name="T73" fmla="*/ 144 h 564"/>
              <a:gd name="T74" fmla="*/ 97 w 1254"/>
              <a:gd name="T75" fmla="*/ 127 h 564"/>
              <a:gd name="T76" fmla="*/ 76 w 1254"/>
              <a:gd name="T77" fmla="*/ 105 h 564"/>
              <a:gd name="T78" fmla="*/ 70 w 1254"/>
              <a:gd name="T79" fmla="*/ 97 h 564"/>
              <a:gd name="T80" fmla="*/ 68 w 1254"/>
              <a:gd name="T81" fmla="*/ 71 h 564"/>
              <a:gd name="T82" fmla="*/ 60 w 1254"/>
              <a:gd name="T83" fmla="*/ 61 h 564"/>
              <a:gd name="T84" fmla="*/ 48 w 1254"/>
              <a:gd name="T85" fmla="*/ 45 h 564"/>
              <a:gd name="T86" fmla="*/ 36 w 1254"/>
              <a:gd name="T87" fmla="*/ 34 h 564"/>
              <a:gd name="T88" fmla="*/ 30 w 1254"/>
              <a:gd name="T89" fmla="*/ 22 h 564"/>
              <a:gd name="T90" fmla="*/ 22 w 1254"/>
              <a:gd name="T91" fmla="*/ 14 h 564"/>
              <a:gd name="T92" fmla="*/ 8 w 1254"/>
              <a:gd name="T9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4" h="564">
                <a:moveTo>
                  <a:pt x="1254" y="564"/>
                </a:moveTo>
                <a:lnTo>
                  <a:pt x="1230" y="564"/>
                </a:lnTo>
                <a:lnTo>
                  <a:pt x="1230" y="556"/>
                </a:lnTo>
                <a:lnTo>
                  <a:pt x="1216" y="556"/>
                </a:lnTo>
                <a:lnTo>
                  <a:pt x="1216" y="548"/>
                </a:lnTo>
                <a:lnTo>
                  <a:pt x="1179" y="548"/>
                </a:lnTo>
                <a:lnTo>
                  <a:pt x="1179" y="544"/>
                </a:lnTo>
                <a:lnTo>
                  <a:pt x="1145" y="544"/>
                </a:lnTo>
                <a:lnTo>
                  <a:pt x="1145" y="536"/>
                </a:lnTo>
                <a:lnTo>
                  <a:pt x="1101" y="536"/>
                </a:lnTo>
                <a:lnTo>
                  <a:pt x="1101" y="530"/>
                </a:lnTo>
                <a:lnTo>
                  <a:pt x="1067" y="530"/>
                </a:lnTo>
                <a:lnTo>
                  <a:pt x="1067" y="521"/>
                </a:lnTo>
                <a:lnTo>
                  <a:pt x="1000" y="521"/>
                </a:lnTo>
                <a:lnTo>
                  <a:pt x="1000" y="515"/>
                </a:lnTo>
                <a:lnTo>
                  <a:pt x="988" y="515"/>
                </a:lnTo>
                <a:lnTo>
                  <a:pt x="988" y="507"/>
                </a:lnTo>
                <a:lnTo>
                  <a:pt x="972" y="507"/>
                </a:lnTo>
                <a:lnTo>
                  <a:pt x="972" y="501"/>
                </a:lnTo>
                <a:lnTo>
                  <a:pt x="926" y="501"/>
                </a:lnTo>
                <a:lnTo>
                  <a:pt x="926" y="491"/>
                </a:lnTo>
                <a:lnTo>
                  <a:pt x="904" y="491"/>
                </a:lnTo>
                <a:lnTo>
                  <a:pt x="904" y="483"/>
                </a:lnTo>
                <a:lnTo>
                  <a:pt x="892" y="483"/>
                </a:lnTo>
                <a:lnTo>
                  <a:pt x="892" y="477"/>
                </a:lnTo>
                <a:lnTo>
                  <a:pt x="855" y="477"/>
                </a:lnTo>
                <a:lnTo>
                  <a:pt x="855" y="467"/>
                </a:lnTo>
                <a:lnTo>
                  <a:pt x="843" y="467"/>
                </a:lnTo>
                <a:lnTo>
                  <a:pt x="843" y="459"/>
                </a:lnTo>
                <a:lnTo>
                  <a:pt x="835" y="459"/>
                </a:lnTo>
                <a:lnTo>
                  <a:pt x="835" y="453"/>
                </a:lnTo>
                <a:lnTo>
                  <a:pt x="791" y="453"/>
                </a:lnTo>
                <a:lnTo>
                  <a:pt x="791" y="449"/>
                </a:lnTo>
                <a:lnTo>
                  <a:pt x="785" y="449"/>
                </a:lnTo>
                <a:lnTo>
                  <a:pt x="785" y="443"/>
                </a:lnTo>
                <a:lnTo>
                  <a:pt x="775" y="443"/>
                </a:lnTo>
                <a:lnTo>
                  <a:pt x="775" y="435"/>
                </a:lnTo>
                <a:lnTo>
                  <a:pt x="753" y="435"/>
                </a:lnTo>
                <a:lnTo>
                  <a:pt x="753" y="422"/>
                </a:lnTo>
                <a:lnTo>
                  <a:pt x="731" y="422"/>
                </a:lnTo>
                <a:lnTo>
                  <a:pt x="731" y="414"/>
                </a:lnTo>
                <a:lnTo>
                  <a:pt x="598" y="414"/>
                </a:lnTo>
                <a:lnTo>
                  <a:pt x="598" y="410"/>
                </a:lnTo>
                <a:lnTo>
                  <a:pt x="555" y="410"/>
                </a:lnTo>
                <a:lnTo>
                  <a:pt x="555" y="402"/>
                </a:lnTo>
                <a:lnTo>
                  <a:pt x="513" y="402"/>
                </a:lnTo>
                <a:lnTo>
                  <a:pt x="513" y="392"/>
                </a:lnTo>
                <a:lnTo>
                  <a:pt x="507" y="392"/>
                </a:lnTo>
                <a:lnTo>
                  <a:pt x="507" y="388"/>
                </a:lnTo>
                <a:lnTo>
                  <a:pt x="501" y="388"/>
                </a:lnTo>
                <a:lnTo>
                  <a:pt x="501" y="384"/>
                </a:lnTo>
                <a:lnTo>
                  <a:pt x="421" y="384"/>
                </a:lnTo>
                <a:lnTo>
                  <a:pt x="421" y="376"/>
                </a:lnTo>
                <a:lnTo>
                  <a:pt x="415" y="376"/>
                </a:lnTo>
                <a:lnTo>
                  <a:pt x="415" y="368"/>
                </a:lnTo>
                <a:lnTo>
                  <a:pt x="394" y="368"/>
                </a:lnTo>
                <a:lnTo>
                  <a:pt x="394" y="358"/>
                </a:lnTo>
                <a:lnTo>
                  <a:pt x="386" y="358"/>
                </a:lnTo>
                <a:lnTo>
                  <a:pt x="386" y="350"/>
                </a:lnTo>
                <a:lnTo>
                  <a:pt x="386" y="350"/>
                </a:lnTo>
                <a:lnTo>
                  <a:pt x="386" y="344"/>
                </a:lnTo>
                <a:lnTo>
                  <a:pt x="364" y="344"/>
                </a:lnTo>
                <a:lnTo>
                  <a:pt x="364" y="338"/>
                </a:lnTo>
                <a:lnTo>
                  <a:pt x="360" y="338"/>
                </a:lnTo>
                <a:lnTo>
                  <a:pt x="360" y="330"/>
                </a:lnTo>
                <a:lnTo>
                  <a:pt x="328" y="330"/>
                </a:lnTo>
                <a:lnTo>
                  <a:pt x="328" y="323"/>
                </a:lnTo>
                <a:lnTo>
                  <a:pt x="320" y="323"/>
                </a:lnTo>
                <a:lnTo>
                  <a:pt x="320" y="317"/>
                </a:lnTo>
                <a:lnTo>
                  <a:pt x="306" y="317"/>
                </a:lnTo>
                <a:lnTo>
                  <a:pt x="306" y="309"/>
                </a:lnTo>
                <a:lnTo>
                  <a:pt x="296" y="309"/>
                </a:lnTo>
                <a:lnTo>
                  <a:pt x="296" y="301"/>
                </a:lnTo>
                <a:lnTo>
                  <a:pt x="292" y="301"/>
                </a:lnTo>
                <a:lnTo>
                  <a:pt x="292" y="293"/>
                </a:lnTo>
                <a:lnTo>
                  <a:pt x="284" y="293"/>
                </a:lnTo>
                <a:lnTo>
                  <a:pt x="284" y="287"/>
                </a:lnTo>
                <a:lnTo>
                  <a:pt x="264" y="287"/>
                </a:lnTo>
                <a:lnTo>
                  <a:pt x="264" y="277"/>
                </a:lnTo>
                <a:lnTo>
                  <a:pt x="239" y="277"/>
                </a:lnTo>
                <a:lnTo>
                  <a:pt x="239" y="271"/>
                </a:lnTo>
                <a:lnTo>
                  <a:pt x="225" y="271"/>
                </a:lnTo>
                <a:lnTo>
                  <a:pt x="225" y="263"/>
                </a:lnTo>
                <a:lnTo>
                  <a:pt x="215" y="263"/>
                </a:lnTo>
                <a:lnTo>
                  <a:pt x="215" y="245"/>
                </a:lnTo>
                <a:lnTo>
                  <a:pt x="207" y="245"/>
                </a:lnTo>
                <a:lnTo>
                  <a:pt x="207" y="237"/>
                </a:lnTo>
                <a:lnTo>
                  <a:pt x="199" y="237"/>
                </a:lnTo>
                <a:lnTo>
                  <a:pt x="199" y="230"/>
                </a:lnTo>
                <a:lnTo>
                  <a:pt x="195" y="230"/>
                </a:lnTo>
                <a:lnTo>
                  <a:pt x="195" y="224"/>
                </a:lnTo>
                <a:lnTo>
                  <a:pt x="189" y="224"/>
                </a:lnTo>
                <a:lnTo>
                  <a:pt x="189" y="216"/>
                </a:lnTo>
                <a:lnTo>
                  <a:pt x="183" y="216"/>
                </a:lnTo>
                <a:lnTo>
                  <a:pt x="183" y="206"/>
                </a:lnTo>
                <a:lnTo>
                  <a:pt x="159" y="206"/>
                </a:lnTo>
                <a:lnTo>
                  <a:pt x="159" y="200"/>
                </a:lnTo>
                <a:lnTo>
                  <a:pt x="145" y="200"/>
                </a:lnTo>
                <a:lnTo>
                  <a:pt x="145" y="190"/>
                </a:lnTo>
                <a:lnTo>
                  <a:pt x="141" y="190"/>
                </a:lnTo>
                <a:lnTo>
                  <a:pt x="141" y="180"/>
                </a:lnTo>
                <a:lnTo>
                  <a:pt x="133" y="180"/>
                </a:lnTo>
                <a:lnTo>
                  <a:pt x="133" y="170"/>
                </a:lnTo>
                <a:lnTo>
                  <a:pt x="127" y="170"/>
                </a:lnTo>
                <a:lnTo>
                  <a:pt x="127" y="164"/>
                </a:lnTo>
                <a:lnTo>
                  <a:pt x="123" y="164"/>
                </a:lnTo>
                <a:lnTo>
                  <a:pt x="123" y="160"/>
                </a:lnTo>
                <a:lnTo>
                  <a:pt x="111" y="160"/>
                </a:lnTo>
                <a:lnTo>
                  <a:pt x="111" y="152"/>
                </a:lnTo>
                <a:lnTo>
                  <a:pt x="105" y="152"/>
                </a:lnTo>
                <a:lnTo>
                  <a:pt x="105" y="144"/>
                </a:lnTo>
                <a:lnTo>
                  <a:pt x="101" y="144"/>
                </a:lnTo>
                <a:lnTo>
                  <a:pt x="101" y="127"/>
                </a:lnTo>
                <a:lnTo>
                  <a:pt x="97" y="127"/>
                </a:lnTo>
                <a:lnTo>
                  <a:pt x="97" y="121"/>
                </a:lnTo>
                <a:lnTo>
                  <a:pt x="76" y="121"/>
                </a:lnTo>
                <a:lnTo>
                  <a:pt x="76" y="105"/>
                </a:lnTo>
                <a:lnTo>
                  <a:pt x="72" y="105"/>
                </a:lnTo>
                <a:lnTo>
                  <a:pt x="72" y="97"/>
                </a:lnTo>
                <a:lnTo>
                  <a:pt x="70" y="97"/>
                </a:lnTo>
                <a:lnTo>
                  <a:pt x="70" y="85"/>
                </a:lnTo>
                <a:lnTo>
                  <a:pt x="68" y="85"/>
                </a:lnTo>
                <a:lnTo>
                  <a:pt x="68" y="71"/>
                </a:lnTo>
                <a:lnTo>
                  <a:pt x="64" y="71"/>
                </a:lnTo>
                <a:lnTo>
                  <a:pt x="64" y="61"/>
                </a:lnTo>
                <a:lnTo>
                  <a:pt x="60" y="61"/>
                </a:lnTo>
                <a:lnTo>
                  <a:pt x="60" y="55"/>
                </a:lnTo>
                <a:lnTo>
                  <a:pt x="48" y="55"/>
                </a:lnTo>
                <a:lnTo>
                  <a:pt x="48" y="45"/>
                </a:lnTo>
                <a:lnTo>
                  <a:pt x="42" y="45"/>
                </a:lnTo>
                <a:lnTo>
                  <a:pt x="42" y="34"/>
                </a:lnTo>
                <a:lnTo>
                  <a:pt x="36" y="34"/>
                </a:lnTo>
                <a:lnTo>
                  <a:pt x="36" y="28"/>
                </a:lnTo>
                <a:lnTo>
                  <a:pt x="30" y="28"/>
                </a:lnTo>
                <a:lnTo>
                  <a:pt x="30" y="22"/>
                </a:lnTo>
                <a:lnTo>
                  <a:pt x="24" y="22"/>
                </a:lnTo>
                <a:lnTo>
                  <a:pt x="24" y="14"/>
                </a:lnTo>
                <a:lnTo>
                  <a:pt x="22" y="14"/>
                </a:lnTo>
                <a:lnTo>
                  <a:pt x="22" y="6"/>
                </a:lnTo>
                <a:lnTo>
                  <a:pt x="8" y="6"/>
                </a:lnTo>
                <a:lnTo>
                  <a:pt x="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Freeform 73"/>
          <p:cNvSpPr>
            <a:spLocks/>
          </p:cNvSpPr>
          <p:nvPr/>
        </p:nvSpPr>
        <p:spPr bwMode="auto">
          <a:xfrm>
            <a:off x="6774657" y="2512669"/>
            <a:ext cx="1990725" cy="461963"/>
          </a:xfrm>
          <a:custGeom>
            <a:avLst/>
            <a:gdLst>
              <a:gd name="T0" fmla="*/ 1254 w 1254"/>
              <a:gd name="T1" fmla="*/ 291 h 291"/>
              <a:gd name="T2" fmla="*/ 769 w 1254"/>
              <a:gd name="T3" fmla="*/ 291 h 291"/>
              <a:gd name="T4" fmla="*/ 769 w 1254"/>
              <a:gd name="T5" fmla="*/ 261 h 291"/>
              <a:gd name="T6" fmla="*/ 304 w 1254"/>
              <a:gd name="T7" fmla="*/ 261 h 291"/>
              <a:gd name="T8" fmla="*/ 304 w 1254"/>
              <a:gd name="T9" fmla="*/ 234 h 291"/>
              <a:gd name="T10" fmla="*/ 217 w 1254"/>
              <a:gd name="T11" fmla="*/ 234 h 291"/>
              <a:gd name="T12" fmla="*/ 217 w 1254"/>
              <a:gd name="T13" fmla="*/ 208 h 291"/>
              <a:gd name="T14" fmla="*/ 143 w 1254"/>
              <a:gd name="T15" fmla="*/ 208 h 291"/>
              <a:gd name="T16" fmla="*/ 143 w 1254"/>
              <a:gd name="T17" fmla="*/ 180 h 291"/>
              <a:gd name="T18" fmla="*/ 135 w 1254"/>
              <a:gd name="T19" fmla="*/ 180 h 291"/>
              <a:gd name="T20" fmla="*/ 135 w 1254"/>
              <a:gd name="T21" fmla="*/ 168 h 291"/>
              <a:gd name="T22" fmla="*/ 127 w 1254"/>
              <a:gd name="T23" fmla="*/ 168 h 291"/>
              <a:gd name="T24" fmla="*/ 127 w 1254"/>
              <a:gd name="T25" fmla="*/ 154 h 291"/>
              <a:gd name="T26" fmla="*/ 111 w 1254"/>
              <a:gd name="T27" fmla="*/ 154 h 291"/>
              <a:gd name="T28" fmla="*/ 111 w 1254"/>
              <a:gd name="T29" fmla="*/ 146 h 291"/>
              <a:gd name="T30" fmla="*/ 105 w 1254"/>
              <a:gd name="T31" fmla="*/ 146 h 291"/>
              <a:gd name="T32" fmla="*/ 105 w 1254"/>
              <a:gd name="T33" fmla="*/ 133 h 291"/>
              <a:gd name="T34" fmla="*/ 101 w 1254"/>
              <a:gd name="T35" fmla="*/ 133 h 291"/>
              <a:gd name="T36" fmla="*/ 101 w 1254"/>
              <a:gd name="T37" fmla="*/ 121 h 291"/>
              <a:gd name="T38" fmla="*/ 80 w 1254"/>
              <a:gd name="T39" fmla="*/ 121 h 291"/>
              <a:gd name="T40" fmla="*/ 80 w 1254"/>
              <a:gd name="T41" fmla="*/ 113 h 291"/>
              <a:gd name="T42" fmla="*/ 76 w 1254"/>
              <a:gd name="T43" fmla="*/ 113 h 291"/>
              <a:gd name="T44" fmla="*/ 76 w 1254"/>
              <a:gd name="T45" fmla="*/ 99 h 291"/>
              <a:gd name="T46" fmla="*/ 44 w 1254"/>
              <a:gd name="T47" fmla="*/ 99 h 291"/>
              <a:gd name="T48" fmla="*/ 44 w 1254"/>
              <a:gd name="T49" fmla="*/ 69 h 291"/>
              <a:gd name="T50" fmla="*/ 8 w 1254"/>
              <a:gd name="T51" fmla="*/ 69 h 291"/>
              <a:gd name="T52" fmla="*/ 8 w 1254"/>
              <a:gd name="T53" fmla="*/ 40 h 291"/>
              <a:gd name="T54" fmla="*/ 0 w 1254"/>
              <a:gd name="T55" fmla="*/ 40 h 291"/>
              <a:gd name="T56" fmla="*/ 0 w 1254"/>
              <a:gd name="T5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4" h="291">
                <a:moveTo>
                  <a:pt x="1254" y="291"/>
                </a:moveTo>
                <a:lnTo>
                  <a:pt x="769" y="291"/>
                </a:lnTo>
                <a:lnTo>
                  <a:pt x="769" y="261"/>
                </a:lnTo>
                <a:lnTo>
                  <a:pt x="304" y="261"/>
                </a:lnTo>
                <a:lnTo>
                  <a:pt x="304" y="234"/>
                </a:lnTo>
                <a:lnTo>
                  <a:pt x="217" y="234"/>
                </a:lnTo>
                <a:lnTo>
                  <a:pt x="217" y="208"/>
                </a:lnTo>
                <a:lnTo>
                  <a:pt x="143" y="208"/>
                </a:lnTo>
                <a:lnTo>
                  <a:pt x="143" y="180"/>
                </a:lnTo>
                <a:lnTo>
                  <a:pt x="135" y="180"/>
                </a:lnTo>
                <a:lnTo>
                  <a:pt x="135" y="168"/>
                </a:lnTo>
                <a:lnTo>
                  <a:pt x="127" y="168"/>
                </a:lnTo>
                <a:lnTo>
                  <a:pt x="127" y="154"/>
                </a:lnTo>
                <a:lnTo>
                  <a:pt x="111" y="154"/>
                </a:lnTo>
                <a:lnTo>
                  <a:pt x="111" y="146"/>
                </a:lnTo>
                <a:lnTo>
                  <a:pt x="105" y="146"/>
                </a:lnTo>
                <a:lnTo>
                  <a:pt x="105" y="133"/>
                </a:lnTo>
                <a:lnTo>
                  <a:pt x="101" y="133"/>
                </a:lnTo>
                <a:lnTo>
                  <a:pt x="101" y="121"/>
                </a:lnTo>
                <a:lnTo>
                  <a:pt x="80" y="121"/>
                </a:lnTo>
                <a:lnTo>
                  <a:pt x="80" y="113"/>
                </a:lnTo>
                <a:lnTo>
                  <a:pt x="76" y="113"/>
                </a:lnTo>
                <a:lnTo>
                  <a:pt x="76" y="99"/>
                </a:lnTo>
                <a:lnTo>
                  <a:pt x="44" y="99"/>
                </a:lnTo>
                <a:lnTo>
                  <a:pt x="44" y="69"/>
                </a:lnTo>
                <a:lnTo>
                  <a:pt x="8" y="69"/>
                </a:lnTo>
                <a:lnTo>
                  <a:pt x="8" y="40"/>
                </a:lnTo>
                <a:lnTo>
                  <a:pt x="0" y="4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Tree>
    <p:extLst>
      <p:ext uri="{BB962C8B-B14F-4D97-AF65-F5344CB8AC3E}">
        <p14:creationId xmlns:p14="http://schemas.microsoft.com/office/powerpoint/2010/main" val="276893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3518: Association entre lymphocytes infiltrant la tumeur (</a:t>
            </a:r>
            <a:r>
              <a:rPr lang="fr-FR" dirty="0" err="1" smtClean="0"/>
              <a:t>TILs</a:t>
            </a:r>
            <a:r>
              <a:rPr lang="fr-FR" dirty="0" smtClean="0"/>
              <a:t>), sous-type moléculaire et pronostic des cancers du colon de stade III dans un essai de chimiothérapie </a:t>
            </a:r>
            <a:r>
              <a:rPr lang="fr-FR" dirty="0" err="1" smtClean="0"/>
              <a:t>adjuvante</a:t>
            </a:r>
            <a:r>
              <a:rPr lang="fr-FR" dirty="0" smtClean="0"/>
              <a:t> à base de FOLFOX </a:t>
            </a:r>
            <a:br>
              <a:rPr lang="fr-FR" dirty="0" smtClean="0"/>
            </a:br>
            <a:r>
              <a:rPr lang="fr-FR" dirty="0" smtClean="0"/>
              <a:t>– </a:t>
            </a:r>
            <a:r>
              <a:rPr lang="fr-FR" dirty="0" err="1" smtClean="0"/>
              <a:t>Sinicrope</a:t>
            </a:r>
            <a:r>
              <a:rPr lang="fr-FR" dirty="0" smtClean="0"/>
              <a:t> FA,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buNone/>
            </a:pPr>
            <a:r>
              <a:rPr lang="fr-FR" b="1" dirty="0" smtClean="0"/>
              <a:t>Conclusions</a:t>
            </a:r>
          </a:p>
          <a:p>
            <a:r>
              <a:rPr lang="fr-FR" b="1" dirty="0" smtClean="0"/>
              <a:t>Une densité des </a:t>
            </a:r>
            <a:r>
              <a:rPr lang="fr-FR" b="1" dirty="0" err="1" smtClean="0"/>
              <a:t>TILs</a:t>
            </a:r>
            <a:r>
              <a:rPr lang="fr-FR" b="1" dirty="0" smtClean="0"/>
              <a:t> élevée vs basse indique une </a:t>
            </a:r>
            <a:r>
              <a:rPr lang="fr-FR" b="1" dirty="0" err="1" smtClean="0"/>
              <a:t>acivation</a:t>
            </a:r>
            <a:r>
              <a:rPr lang="fr-FR" b="1" dirty="0" smtClean="0"/>
              <a:t> immunitaire qui a une valeur pronostique pour la SSM et la SG chez les patients avec cancer du colon stade III</a:t>
            </a:r>
          </a:p>
          <a:p>
            <a:r>
              <a:rPr lang="fr-FR" b="1" dirty="0" smtClean="0"/>
              <a:t>L’association entre densité des </a:t>
            </a:r>
            <a:r>
              <a:rPr lang="fr-FR" b="1" dirty="0" err="1" smtClean="0"/>
              <a:t>TILs</a:t>
            </a:r>
            <a:r>
              <a:rPr lang="fr-FR" b="1" dirty="0" smtClean="0"/>
              <a:t> et pronostic disparaît en présence de mutations KRAS et atténuée en cas de mutation BRAF par rapport à l’absence de mutations</a:t>
            </a:r>
            <a:endParaRPr lang="fr-FR" b="1" dirty="0"/>
          </a:p>
        </p:txBody>
      </p:sp>
      <p:sp>
        <p:nvSpPr>
          <p:cNvPr id="5" name="Text Placeholder 4"/>
          <p:cNvSpPr>
            <a:spLocks noGrp="1"/>
          </p:cNvSpPr>
          <p:nvPr>
            <p:ph type="body" sz="quarter" idx="11"/>
          </p:nvPr>
        </p:nvSpPr>
        <p:spPr/>
        <p:txBody>
          <a:bodyPr/>
          <a:lstStyle/>
          <a:p>
            <a:r>
              <a:rPr lang="fr-FR" smtClean="0"/>
              <a:t>Sinicrope, et al. J Clin Oncol 2016; 34 (suppl): abstr 3518</a:t>
            </a:r>
            <a:endParaRPr lang="fr-FR" dirty="0"/>
          </a:p>
        </p:txBody>
      </p:sp>
      <p:sp>
        <p:nvSpPr>
          <p:cNvPr id="11" name="TextBox 10"/>
          <p:cNvSpPr txBox="1"/>
          <p:nvPr/>
        </p:nvSpPr>
        <p:spPr>
          <a:xfrm>
            <a:off x="5717487" y="1359853"/>
            <a:ext cx="2448272" cy="276999"/>
          </a:xfrm>
          <a:prstGeom prst="rect">
            <a:avLst/>
          </a:prstGeom>
          <a:noFill/>
        </p:spPr>
        <p:txBody>
          <a:bodyPr wrap="square" rtlCol="0">
            <a:spAutoFit/>
          </a:bodyPr>
          <a:lstStyle/>
          <a:p>
            <a:pPr algn="ctr"/>
            <a:r>
              <a:rPr lang="fr-FR" sz="1200" b="1" smtClean="0">
                <a:solidFill>
                  <a:srgbClr val="4D4D4D"/>
                </a:solidFill>
              </a:rPr>
              <a:t>SG (cohorte globale)</a:t>
            </a:r>
            <a:endParaRPr lang="fr-FR" sz="1200" b="1">
              <a:solidFill>
                <a:srgbClr val="4D4D4D"/>
              </a:solidFill>
            </a:endParaRPr>
          </a:p>
        </p:txBody>
      </p:sp>
      <p:sp>
        <p:nvSpPr>
          <p:cNvPr id="12" name="TextBox 11"/>
          <p:cNvSpPr txBox="1"/>
          <p:nvPr/>
        </p:nvSpPr>
        <p:spPr>
          <a:xfrm>
            <a:off x="1547799" y="1396837"/>
            <a:ext cx="2304256" cy="276999"/>
          </a:xfrm>
          <a:prstGeom prst="rect">
            <a:avLst/>
          </a:prstGeom>
          <a:noFill/>
        </p:spPr>
        <p:txBody>
          <a:bodyPr wrap="square" rtlCol="0">
            <a:spAutoFit/>
          </a:bodyPr>
          <a:lstStyle/>
          <a:p>
            <a:pPr algn="ctr"/>
            <a:r>
              <a:rPr lang="fr-FR" sz="1200" b="1" smtClean="0">
                <a:solidFill>
                  <a:srgbClr val="4D4D4D"/>
                </a:solidFill>
              </a:rPr>
              <a:t>SSM (cohorte gloable)</a:t>
            </a:r>
            <a:endParaRPr lang="fr-FR" sz="1200" b="1">
              <a:solidFill>
                <a:srgbClr val="4D4D4D"/>
              </a:solidFill>
            </a:endParaRPr>
          </a:p>
        </p:txBody>
      </p:sp>
      <p:sp>
        <p:nvSpPr>
          <p:cNvPr id="13" name="TextBox 12"/>
          <p:cNvSpPr txBox="1"/>
          <p:nvPr/>
        </p:nvSpPr>
        <p:spPr>
          <a:xfrm rot="16200000">
            <a:off x="-469674" y="2347937"/>
            <a:ext cx="1884250" cy="400110"/>
          </a:xfrm>
          <a:prstGeom prst="rect">
            <a:avLst/>
          </a:prstGeom>
          <a:noFill/>
        </p:spPr>
        <p:txBody>
          <a:bodyPr wrap="square" rtlCol="0">
            <a:spAutoFit/>
          </a:bodyPr>
          <a:lstStyle/>
          <a:p>
            <a:pPr algn="ctr"/>
            <a:r>
              <a:rPr lang="fr-FR" sz="1000" b="1" dirty="0">
                <a:solidFill>
                  <a:srgbClr val="4D4D4D"/>
                </a:solidFill>
              </a:rPr>
              <a:t>Proportion en vie et sans </a:t>
            </a:r>
            <a:r>
              <a:rPr lang="fr-FR" sz="1000" b="1" dirty="0" smtClean="0">
                <a:solidFill>
                  <a:srgbClr val="4D4D4D"/>
                </a:solidFill>
              </a:rPr>
              <a:t>maladie</a:t>
            </a:r>
            <a:endParaRPr lang="fr-FR" sz="1000" b="1" dirty="0">
              <a:solidFill>
                <a:srgbClr val="4D4D4D"/>
              </a:solidFill>
            </a:endParaRPr>
          </a:p>
        </p:txBody>
      </p:sp>
      <p:sp>
        <p:nvSpPr>
          <p:cNvPr id="14" name="TextBox 13"/>
          <p:cNvSpPr txBox="1"/>
          <p:nvPr/>
        </p:nvSpPr>
        <p:spPr>
          <a:xfrm>
            <a:off x="2251617" y="3570799"/>
            <a:ext cx="647909" cy="246221"/>
          </a:xfrm>
          <a:prstGeom prst="rect">
            <a:avLst/>
          </a:prstGeom>
          <a:noFill/>
        </p:spPr>
        <p:txBody>
          <a:bodyPr wrap="none" rtlCol="0">
            <a:spAutoFit/>
          </a:bodyPr>
          <a:lstStyle/>
          <a:p>
            <a:pPr algn="ctr"/>
            <a:r>
              <a:rPr lang="fr-FR" sz="1000" b="1" smtClean="0">
                <a:solidFill>
                  <a:srgbClr val="4D4D4D"/>
                </a:solidFill>
              </a:rPr>
              <a:t>Années</a:t>
            </a:r>
            <a:endParaRPr lang="fr-FR" sz="1000" b="1">
              <a:solidFill>
                <a:srgbClr val="4D4D4D"/>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795136212"/>
              </p:ext>
            </p:extLst>
          </p:nvPr>
        </p:nvGraphicFramePr>
        <p:xfrm>
          <a:off x="1340909" y="3879052"/>
          <a:ext cx="2634901" cy="685800"/>
        </p:xfrm>
        <a:graphic>
          <a:graphicData uri="http://schemas.openxmlformats.org/drawingml/2006/table">
            <a:tbl>
              <a:tblPr>
                <a:tableStyleId>{9D7B26C5-4107-4FEC-AEDC-1716B250A1EF}</a:tableStyleId>
              </a:tblPr>
              <a:tblGrid>
                <a:gridCol w="364616">
                  <a:extLst>
                    <a:ext uri="{9D8B030D-6E8A-4147-A177-3AD203B41FA5}">
                      <a16:colId xmlns="" xmlns:a16="http://schemas.microsoft.com/office/drawing/2014/main" val="1654576620"/>
                    </a:ext>
                  </a:extLst>
                </a:gridCol>
                <a:gridCol w="648653">
                  <a:extLst>
                    <a:ext uri="{9D8B030D-6E8A-4147-A177-3AD203B41FA5}">
                      <a16:colId xmlns="" xmlns:a16="http://schemas.microsoft.com/office/drawing/2014/main" val="290659208"/>
                    </a:ext>
                  </a:extLst>
                </a:gridCol>
                <a:gridCol w="648653">
                  <a:extLst>
                    <a:ext uri="{9D8B030D-6E8A-4147-A177-3AD203B41FA5}">
                      <a16:colId xmlns="" xmlns:a16="http://schemas.microsoft.com/office/drawing/2014/main" val="1151026577"/>
                    </a:ext>
                  </a:extLst>
                </a:gridCol>
                <a:gridCol w="972979">
                  <a:extLst>
                    <a:ext uri="{9D8B030D-6E8A-4147-A177-3AD203B41FA5}">
                      <a16:colId xmlns="" xmlns:a16="http://schemas.microsoft.com/office/drawing/2014/main" val="1029522211"/>
                    </a:ext>
                  </a:extLst>
                </a:gridCol>
              </a:tblGrid>
              <a:tr h="0">
                <a:tc>
                  <a:txBody>
                    <a:bodyPr/>
                    <a:lstStyle/>
                    <a:p>
                      <a:r>
                        <a:rPr lang="en-GB" sz="900" dirty="0"/>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a:t>
                      </a:r>
                      <a:r>
                        <a:rPr lang="en-GB" sz="900" dirty="0" err="1" smtClean="0"/>
                        <a:t>evts</a:t>
                      </a:r>
                      <a:r>
                        <a:rPr lang="en-GB" sz="900" dirty="0"/>
                        <a:t>)</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err="1" smtClean="0"/>
                        <a:t>Taux</a:t>
                      </a:r>
                      <a:r>
                        <a:rPr lang="en-GB" sz="900" dirty="0" smtClean="0"/>
                        <a:t> 5 </a:t>
                      </a:r>
                      <a:r>
                        <a:rPr lang="en-GB" sz="900" dirty="0" err="1" smtClean="0"/>
                        <a:t>ans</a:t>
                      </a:r>
                      <a:endParaRPr lang="en-GB" sz="9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HR </a:t>
                      </a:r>
                      <a:r>
                        <a:rPr lang="en-GB" sz="900" dirty="0" err="1" smtClean="0"/>
                        <a:t>ajusté</a:t>
                      </a:r>
                      <a:r>
                        <a:rPr lang="en-GB" sz="900" dirty="0" smtClean="0"/>
                        <a:t> (IC95)</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0">
                <a:tc>
                  <a:txBody>
                    <a:bodyPr/>
                    <a:lstStyle/>
                    <a:p>
                      <a:r>
                        <a:rPr lang="en-GB" sz="900" dirty="0" err="1" smtClean="0"/>
                        <a:t>Elevé</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t>262 (67)</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0,73</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t>0,76 </a:t>
                      </a:r>
                      <a:r>
                        <a:rPr lang="en-GB" sz="900" dirty="0"/>
                        <a:t>(</a:t>
                      </a:r>
                      <a:r>
                        <a:rPr lang="en-GB" sz="900" dirty="0" smtClean="0"/>
                        <a:t>0,57 –</a:t>
                      </a:r>
                      <a:r>
                        <a:rPr lang="en-GB" sz="900" baseline="0" dirty="0" smtClean="0">
                          <a:latin typeface="Calibri" panose="020F0502020204030204" pitchFamily="34" charset="0"/>
                        </a:rPr>
                        <a:t> </a:t>
                      </a:r>
                      <a:r>
                        <a:rPr lang="en-GB" sz="900" dirty="0" smtClean="0"/>
                        <a:t>1,01</a:t>
                      </a:r>
                      <a:r>
                        <a:rPr lang="en-GB" sz="900" dirty="0"/>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0">
                <a:tc>
                  <a:txBody>
                    <a:bodyPr/>
                    <a:lstStyle/>
                    <a:p>
                      <a:r>
                        <a:rPr lang="en-GB" sz="900" dirty="0" smtClean="0"/>
                        <a:t>Bas</a:t>
                      </a:r>
                      <a:endParaRPr lang="en-GB" sz="900" dirty="0"/>
                    </a:p>
                  </a:txBody>
                  <a:tcPr marL="36000" marR="36000"/>
                </a:tc>
                <a:tc>
                  <a:txBody>
                    <a:bodyPr/>
                    <a:lstStyle/>
                    <a:p>
                      <a:pPr algn="ctr"/>
                      <a:r>
                        <a:rPr lang="en-GB" sz="900" dirty="0"/>
                        <a:t>2031 (680)</a:t>
                      </a:r>
                    </a:p>
                  </a:txBody>
                  <a:tcPr marL="36000" marR="36000"/>
                </a:tc>
                <a:tc>
                  <a:txBody>
                    <a:bodyPr/>
                    <a:lstStyle/>
                    <a:p>
                      <a:pPr algn="ctr"/>
                      <a:r>
                        <a:rPr lang="en-GB" sz="900" dirty="0" smtClean="0"/>
                        <a:t>0,65</a:t>
                      </a:r>
                      <a:endParaRPr lang="en-GB" sz="900" dirty="0"/>
                    </a:p>
                  </a:txBody>
                  <a:tcPr marL="36000" marR="36000"/>
                </a:tc>
                <a:tc>
                  <a:txBody>
                    <a:bodyPr/>
                    <a:lstStyle/>
                    <a:p>
                      <a:pPr algn="ctr"/>
                      <a:r>
                        <a:rPr lang="en-GB" sz="900" dirty="0" smtClean="0"/>
                        <a:t>Ref.</a:t>
                      </a:r>
                      <a:endParaRPr lang="en-GB" sz="900" dirty="0"/>
                    </a:p>
                  </a:txBody>
                  <a:tcPr marL="36000" marR="36000"/>
                </a:tc>
                <a:extLst>
                  <a:ext uri="{0D108BD9-81ED-4DB2-BD59-A6C34878D82A}">
                    <a16:rowId xmlns="" xmlns:a16="http://schemas.microsoft.com/office/drawing/2014/main" val="51919335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46030719"/>
              </p:ext>
            </p:extLst>
          </p:nvPr>
        </p:nvGraphicFramePr>
        <p:xfrm>
          <a:off x="5670899" y="3879052"/>
          <a:ext cx="2701576" cy="685800"/>
        </p:xfrm>
        <a:graphic>
          <a:graphicData uri="http://schemas.openxmlformats.org/drawingml/2006/table">
            <a:tbl>
              <a:tblPr>
                <a:tableStyleId>{9D7B26C5-4107-4FEC-AEDC-1716B250A1EF}</a:tableStyleId>
              </a:tblPr>
              <a:tblGrid>
                <a:gridCol w="373842">
                  <a:extLst>
                    <a:ext uri="{9D8B030D-6E8A-4147-A177-3AD203B41FA5}">
                      <a16:colId xmlns="" xmlns:a16="http://schemas.microsoft.com/office/drawing/2014/main" val="1654576620"/>
                    </a:ext>
                  </a:extLst>
                </a:gridCol>
                <a:gridCol w="677275">
                  <a:extLst>
                    <a:ext uri="{9D8B030D-6E8A-4147-A177-3AD203B41FA5}">
                      <a16:colId xmlns="" xmlns:a16="http://schemas.microsoft.com/office/drawing/2014/main" val="290659208"/>
                    </a:ext>
                  </a:extLst>
                </a:gridCol>
                <a:gridCol w="664090">
                  <a:extLst>
                    <a:ext uri="{9D8B030D-6E8A-4147-A177-3AD203B41FA5}">
                      <a16:colId xmlns="" xmlns:a16="http://schemas.microsoft.com/office/drawing/2014/main" val="1151026577"/>
                    </a:ext>
                  </a:extLst>
                </a:gridCol>
                <a:gridCol w="986369">
                  <a:extLst>
                    <a:ext uri="{9D8B030D-6E8A-4147-A177-3AD203B41FA5}">
                      <a16:colId xmlns="" xmlns:a16="http://schemas.microsoft.com/office/drawing/2014/main" val="1029522211"/>
                    </a:ext>
                  </a:extLst>
                </a:gridCol>
              </a:tblGrid>
              <a:tr h="130374">
                <a:tc>
                  <a:txBody>
                    <a:bodyPr/>
                    <a:lstStyle/>
                    <a:p>
                      <a:r>
                        <a:rPr lang="en-GB" sz="900" dirty="0"/>
                        <a:t>TIL</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a:t>n</a:t>
                      </a:r>
                      <a:r>
                        <a:rPr lang="en-GB" sz="900" dirty="0" smtClean="0"/>
                        <a:t> </a:t>
                      </a:r>
                      <a:r>
                        <a:rPr lang="en-GB" sz="900" dirty="0"/>
                        <a:t>(</a:t>
                      </a:r>
                      <a:r>
                        <a:rPr lang="en-GB" sz="900" dirty="0" err="1" smtClean="0"/>
                        <a:t>evts</a:t>
                      </a:r>
                      <a:r>
                        <a:rPr lang="en-GB" sz="900" dirty="0"/>
                        <a:t>)</a:t>
                      </a:r>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err="1" smtClean="0"/>
                        <a:t>Taux</a:t>
                      </a:r>
                      <a:r>
                        <a:rPr lang="en-GB" sz="900" dirty="0" smtClean="0"/>
                        <a:t> 5 </a:t>
                      </a:r>
                      <a:r>
                        <a:rPr lang="en-GB" sz="900" dirty="0" err="1" smtClean="0"/>
                        <a:t>ans</a:t>
                      </a:r>
                      <a:endParaRPr lang="en-GB" sz="900" dirty="0"/>
                    </a:p>
                  </a:txBody>
                  <a:tcPr marL="36000" marR="36000">
                    <a:lnB w="12700" cap="flat" cmpd="sng" algn="ctr">
                      <a:solidFill>
                        <a:schemeClr val="tx1"/>
                      </a:solidFill>
                      <a:prstDash val="solid"/>
                      <a:round/>
                      <a:headEnd type="none" w="med" len="med"/>
                      <a:tailEnd type="none" w="med" len="med"/>
                    </a:lnB>
                  </a:tcPr>
                </a:tc>
                <a:tc>
                  <a:txBody>
                    <a:bodyPr/>
                    <a:lstStyle/>
                    <a:p>
                      <a:pPr algn="ctr"/>
                      <a:r>
                        <a:rPr lang="en-GB" sz="900" dirty="0" smtClean="0"/>
                        <a:t>HR </a:t>
                      </a:r>
                      <a:r>
                        <a:rPr lang="en-GB" sz="900" dirty="0" err="1" smtClean="0"/>
                        <a:t>ajusté</a:t>
                      </a:r>
                      <a:r>
                        <a:rPr lang="en-GB" sz="900" dirty="0" smtClean="0"/>
                        <a:t> (IC95)</a:t>
                      </a:r>
                      <a:endParaRPr lang="en-GB" sz="900" dirty="0"/>
                    </a:p>
                  </a:txBody>
                  <a:tcPr marL="36000" marR="36000">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9977644"/>
                  </a:ext>
                </a:extLst>
              </a:tr>
              <a:tr h="130374">
                <a:tc>
                  <a:txBody>
                    <a:bodyPr/>
                    <a:lstStyle/>
                    <a:p>
                      <a:r>
                        <a:rPr lang="en-GB" sz="900" dirty="0" err="1" smtClean="0"/>
                        <a:t>Elevé</a:t>
                      </a:r>
                      <a:endParaRPr lang="en-GB" sz="900" dirty="0"/>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a:latin typeface="+mj-lt"/>
                        </a:rPr>
                        <a:t>262 (57)</a:t>
                      </a: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0,84</a:t>
                      </a:r>
                      <a:endParaRPr lang="en-GB" sz="900" dirty="0">
                        <a:latin typeface="+mj-lt"/>
                      </a:endParaRPr>
                    </a:p>
                  </a:txBody>
                  <a:tcPr marL="36000" marR="36000">
                    <a:lnT w="12700" cap="flat" cmpd="sng" algn="ctr">
                      <a:solidFill>
                        <a:schemeClr val="tx1"/>
                      </a:solidFill>
                      <a:prstDash val="solid"/>
                      <a:round/>
                      <a:headEnd type="none" w="med" len="med"/>
                      <a:tailEnd type="none" w="med" len="med"/>
                    </a:lnT>
                  </a:tcPr>
                </a:tc>
                <a:tc>
                  <a:txBody>
                    <a:bodyPr/>
                    <a:lstStyle/>
                    <a:p>
                      <a:pPr algn="ctr"/>
                      <a:r>
                        <a:rPr lang="en-GB" sz="900" dirty="0" smtClean="0">
                          <a:latin typeface="+mj-lt"/>
                        </a:rPr>
                        <a:t>0,73 </a:t>
                      </a:r>
                      <a:r>
                        <a:rPr lang="en-GB" sz="900" dirty="0">
                          <a:latin typeface="+mj-lt"/>
                        </a:rPr>
                        <a:t>(</a:t>
                      </a:r>
                      <a:r>
                        <a:rPr lang="en-GB" sz="900" dirty="0" smtClean="0">
                          <a:latin typeface="+mj-lt"/>
                        </a:rPr>
                        <a:t>0,54 –</a:t>
                      </a:r>
                      <a:r>
                        <a:rPr lang="en-GB" sz="900" baseline="0" dirty="0" smtClean="0">
                          <a:latin typeface="+mj-lt"/>
                        </a:rPr>
                        <a:t> </a:t>
                      </a:r>
                      <a:r>
                        <a:rPr lang="en-GB" sz="900" dirty="0" smtClean="0">
                          <a:latin typeface="+mj-lt"/>
                        </a:rPr>
                        <a:t>1,00</a:t>
                      </a:r>
                      <a:r>
                        <a:rPr lang="en-GB" sz="900" dirty="0">
                          <a:latin typeface="+mj-lt"/>
                        </a:rPr>
                        <a:t>)</a:t>
                      </a:r>
                    </a:p>
                  </a:txBody>
                  <a:tcPr marL="36000" marR="36000">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13584483"/>
                  </a:ext>
                </a:extLst>
              </a:tr>
              <a:tr h="130374">
                <a:tc>
                  <a:txBody>
                    <a:bodyPr/>
                    <a:lstStyle/>
                    <a:p>
                      <a:r>
                        <a:rPr lang="en-GB" sz="900" dirty="0" smtClean="0"/>
                        <a:t>Bas</a:t>
                      </a:r>
                      <a:endParaRPr lang="en-GB" sz="900" dirty="0"/>
                    </a:p>
                  </a:txBody>
                  <a:tcPr marL="36000" marR="36000"/>
                </a:tc>
                <a:tc>
                  <a:txBody>
                    <a:bodyPr/>
                    <a:lstStyle/>
                    <a:p>
                      <a:pPr algn="ctr"/>
                      <a:r>
                        <a:rPr lang="en-GB" sz="900" dirty="0">
                          <a:latin typeface="+mj-lt"/>
                        </a:rPr>
                        <a:t>2031 (559)</a:t>
                      </a:r>
                    </a:p>
                  </a:txBody>
                  <a:tcPr marL="36000" marR="36000"/>
                </a:tc>
                <a:tc>
                  <a:txBody>
                    <a:bodyPr/>
                    <a:lstStyle/>
                    <a:p>
                      <a:pPr algn="ctr"/>
                      <a:r>
                        <a:rPr lang="en-GB" sz="900" dirty="0" smtClean="0">
                          <a:latin typeface="+mj-lt"/>
                        </a:rPr>
                        <a:t>0,77</a:t>
                      </a:r>
                      <a:endParaRPr lang="en-GB" sz="900" dirty="0">
                        <a:latin typeface="+mj-lt"/>
                      </a:endParaRPr>
                    </a:p>
                  </a:txBody>
                  <a:tcPr marL="36000" marR="36000"/>
                </a:tc>
                <a:tc>
                  <a:txBody>
                    <a:bodyPr/>
                    <a:lstStyle/>
                    <a:p>
                      <a:pPr algn="ctr"/>
                      <a:r>
                        <a:rPr lang="en-GB" sz="900" dirty="0" smtClean="0">
                          <a:latin typeface="+mj-lt"/>
                        </a:rPr>
                        <a:t>Ref.</a:t>
                      </a:r>
                      <a:endParaRPr lang="en-GB" sz="900" dirty="0">
                        <a:latin typeface="+mj-lt"/>
                      </a:endParaRPr>
                    </a:p>
                  </a:txBody>
                  <a:tcPr marL="36000" marR="36000"/>
                </a:tc>
                <a:extLst>
                  <a:ext uri="{0D108BD9-81ED-4DB2-BD59-A6C34878D82A}">
                    <a16:rowId xmlns="" xmlns:a16="http://schemas.microsoft.com/office/drawing/2014/main" val="519193353"/>
                  </a:ext>
                </a:extLst>
              </a:tr>
            </a:tbl>
          </a:graphicData>
        </a:graphic>
      </p:graphicFrame>
      <p:sp>
        <p:nvSpPr>
          <p:cNvPr id="17" name="TextBox 16"/>
          <p:cNvSpPr txBox="1"/>
          <p:nvPr/>
        </p:nvSpPr>
        <p:spPr>
          <a:xfrm>
            <a:off x="1082167" y="3423955"/>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18" name="TextBox 17"/>
          <p:cNvSpPr txBox="1"/>
          <p:nvPr/>
        </p:nvSpPr>
        <p:spPr>
          <a:xfrm>
            <a:off x="1661604" y="3423955"/>
            <a:ext cx="255198" cy="246221"/>
          </a:xfrm>
          <a:prstGeom prst="rect">
            <a:avLst/>
          </a:prstGeom>
          <a:noFill/>
        </p:spPr>
        <p:txBody>
          <a:bodyPr wrap="none" rtlCol="0">
            <a:spAutoFit/>
          </a:bodyPr>
          <a:lstStyle/>
          <a:p>
            <a:pPr algn="ctr"/>
            <a:r>
              <a:rPr lang="fr-FR" sz="1000" smtClean="0">
                <a:solidFill>
                  <a:srgbClr val="4D4D4D"/>
                </a:solidFill>
              </a:rPr>
              <a:t>1</a:t>
            </a:r>
            <a:endParaRPr lang="fr-FR" sz="1000">
              <a:solidFill>
                <a:srgbClr val="4D4D4D"/>
              </a:solidFill>
            </a:endParaRPr>
          </a:p>
        </p:txBody>
      </p:sp>
      <p:sp>
        <p:nvSpPr>
          <p:cNvPr id="19" name="TextBox 18"/>
          <p:cNvSpPr txBox="1"/>
          <p:nvPr/>
        </p:nvSpPr>
        <p:spPr>
          <a:xfrm>
            <a:off x="2241041" y="3423955"/>
            <a:ext cx="255198" cy="246221"/>
          </a:xfrm>
          <a:prstGeom prst="rect">
            <a:avLst/>
          </a:prstGeom>
          <a:noFill/>
        </p:spPr>
        <p:txBody>
          <a:bodyPr wrap="none" rtlCol="0">
            <a:spAutoFit/>
          </a:bodyPr>
          <a:lstStyle/>
          <a:p>
            <a:pPr algn="ctr"/>
            <a:r>
              <a:rPr lang="fr-FR" sz="1000" smtClean="0">
                <a:solidFill>
                  <a:srgbClr val="4D4D4D"/>
                </a:solidFill>
              </a:rPr>
              <a:t>2</a:t>
            </a:r>
            <a:endParaRPr lang="fr-FR" sz="1000">
              <a:solidFill>
                <a:srgbClr val="4D4D4D"/>
              </a:solidFill>
            </a:endParaRPr>
          </a:p>
        </p:txBody>
      </p:sp>
      <p:sp>
        <p:nvSpPr>
          <p:cNvPr id="20" name="TextBox 19"/>
          <p:cNvSpPr txBox="1"/>
          <p:nvPr/>
        </p:nvSpPr>
        <p:spPr>
          <a:xfrm>
            <a:off x="2820478" y="3423955"/>
            <a:ext cx="255198"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21" name="TextBox 20"/>
          <p:cNvSpPr txBox="1"/>
          <p:nvPr/>
        </p:nvSpPr>
        <p:spPr>
          <a:xfrm>
            <a:off x="3396709" y="3423955"/>
            <a:ext cx="261610"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sp>
        <p:nvSpPr>
          <p:cNvPr id="22" name="TextBox 21"/>
          <p:cNvSpPr txBox="1"/>
          <p:nvPr/>
        </p:nvSpPr>
        <p:spPr>
          <a:xfrm>
            <a:off x="3979353" y="3423955"/>
            <a:ext cx="255198" cy="246221"/>
          </a:xfrm>
          <a:prstGeom prst="rect">
            <a:avLst/>
          </a:prstGeom>
          <a:noFill/>
        </p:spPr>
        <p:txBody>
          <a:bodyPr wrap="none" rtlCol="0">
            <a:spAutoFit/>
          </a:bodyPr>
          <a:lstStyle/>
          <a:p>
            <a:pPr algn="ctr"/>
            <a:r>
              <a:rPr lang="fr-FR" sz="1000" smtClean="0">
                <a:solidFill>
                  <a:srgbClr val="4D4D4D"/>
                </a:solidFill>
              </a:rPr>
              <a:t>5</a:t>
            </a:r>
            <a:endParaRPr lang="fr-FR" sz="1000">
              <a:solidFill>
                <a:srgbClr val="4D4D4D"/>
              </a:solidFill>
            </a:endParaRPr>
          </a:p>
        </p:txBody>
      </p:sp>
      <p:sp>
        <p:nvSpPr>
          <p:cNvPr id="23" name="TextBox 22"/>
          <p:cNvSpPr txBox="1"/>
          <p:nvPr/>
        </p:nvSpPr>
        <p:spPr>
          <a:xfrm>
            <a:off x="626418" y="3259649"/>
            <a:ext cx="360997" cy="246221"/>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sp>
        <p:nvSpPr>
          <p:cNvPr id="24" name="TextBox 23"/>
          <p:cNvSpPr txBox="1"/>
          <p:nvPr/>
        </p:nvSpPr>
        <p:spPr>
          <a:xfrm>
            <a:off x="626418" y="3091529"/>
            <a:ext cx="360997" cy="246221"/>
          </a:xfrm>
          <a:prstGeom prst="rect">
            <a:avLst/>
          </a:prstGeom>
          <a:noFill/>
        </p:spPr>
        <p:txBody>
          <a:bodyPr wrap="none" rtlCol="0">
            <a:spAutoFit/>
          </a:bodyPr>
          <a:lstStyle/>
          <a:p>
            <a:pPr algn="r"/>
            <a:r>
              <a:rPr lang="fr-FR" sz="1000" smtClean="0">
                <a:solidFill>
                  <a:srgbClr val="4D4D4D"/>
                </a:solidFill>
              </a:rPr>
              <a:t>0.1</a:t>
            </a:r>
            <a:endParaRPr lang="fr-FR" sz="1000">
              <a:solidFill>
                <a:srgbClr val="4D4D4D"/>
              </a:solidFill>
            </a:endParaRPr>
          </a:p>
        </p:txBody>
      </p:sp>
      <p:sp>
        <p:nvSpPr>
          <p:cNvPr id="25" name="TextBox 24"/>
          <p:cNvSpPr txBox="1"/>
          <p:nvPr/>
        </p:nvSpPr>
        <p:spPr>
          <a:xfrm>
            <a:off x="626418" y="2923413"/>
            <a:ext cx="360997" cy="246221"/>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26" name="TextBox 25"/>
          <p:cNvSpPr txBox="1"/>
          <p:nvPr/>
        </p:nvSpPr>
        <p:spPr>
          <a:xfrm>
            <a:off x="626418" y="2755297"/>
            <a:ext cx="360997" cy="246221"/>
          </a:xfrm>
          <a:prstGeom prst="rect">
            <a:avLst/>
          </a:prstGeom>
          <a:noFill/>
        </p:spPr>
        <p:txBody>
          <a:bodyPr wrap="none" rtlCol="0">
            <a:spAutoFit/>
          </a:bodyPr>
          <a:lstStyle/>
          <a:p>
            <a:pPr algn="r"/>
            <a:r>
              <a:rPr lang="fr-FR" sz="1000" smtClean="0">
                <a:solidFill>
                  <a:srgbClr val="4D4D4D"/>
                </a:solidFill>
              </a:rPr>
              <a:t>0.3</a:t>
            </a:r>
            <a:endParaRPr lang="fr-FR" sz="1000">
              <a:solidFill>
                <a:srgbClr val="4D4D4D"/>
              </a:solidFill>
            </a:endParaRPr>
          </a:p>
        </p:txBody>
      </p:sp>
      <p:sp>
        <p:nvSpPr>
          <p:cNvPr id="27" name="TextBox 26"/>
          <p:cNvSpPr txBox="1"/>
          <p:nvPr/>
        </p:nvSpPr>
        <p:spPr>
          <a:xfrm>
            <a:off x="626418" y="2587181"/>
            <a:ext cx="360997" cy="246221"/>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28" name="TextBox 27"/>
          <p:cNvSpPr txBox="1"/>
          <p:nvPr/>
        </p:nvSpPr>
        <p:spPr>
          <a:xfrm>
            <a:off x="626418" y="2419065"/>
            <a:ext cx="360997" cy="246221"/>
          </a:xfrm>
          <a:prstGeom prst="rect">
            <a:avLst/>
          </a:prstGeom>
          <a:noFill/>
        </p:spPr>
        <p:txBody>
          <a:bodyPr wrap="none" rtlCol="0">
            <a:spAutoFit/>
          </a:bodyPr>
          <a:lstStyle/>
          <a:p>
            <a:pPr algn="r"/>
            <a:r>
              <a:rPr lang="fr-FR" sz="1000" smtClean="0">
                <a:solidFill>
                  <a:srgbClr val="4D4D4D"/>
                </a:solidFill>
              </a:rPr>
              <a:t>0.5</a:t>
            </a:r>
            <a:endParaRPr lang="fr-FR" sz="1000">
              <a:solidFill>
                <a:srgbClr val="4D4D4D"/>
              </a:solidFill>
            </a:endParaRPr>
          </a:p>
        </p:txBody>
      </p:sp>
      <p:sp>
        <p:nvSpPr>
          <p:cNvPr id="29" name="TextBox 28"/>
          <p:cNvSpPr txBox="1"/>
          <p:nvPr/>
        </p:nvSpPr>
        <p:spPr>
          <a:xfrm>
            <a:off x="626419" y="2250949"/>
            <a:ext cx="360996" cy="246221"/>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30" name="TextBox 29"/>
          <p:cNvSpPr txBox="1"/>
          <p:nvPr/>
        </p:nvSpPr>
        <p:spPr>
          <a:xfrm>
            <a:off x="626418" y="2082833"/>
            <a:ext cx="360997" cy="246221"/>
          </a:xfrm>
          <a:prstGeom prst="rect">
            <a:avLst/>
          </a:prstGeom>
          <a:noFill/>
        </p:spPr>
        <p:txBody>
          <a:bodyPr wrap="none" rtlCol="0">
            <a:spAutoFit/>
          </a:bodyPr>
          <a:lstStyle/>
          <a:p>
            <a:pPr algn="r"/>
            <a:r>
              <a:rPr lang="fr-FR" sz="1000" smtClean="0">
                <a:solidFill>
                  <a:srgbClr val="4D4D4D"/>
                </a:solidFill>
              </a:rPr>
              <a:t>0.7</a:t>
            </a:r>
            <a:endParaRPr lang="fr-FR" sz="1000">
              <a:solidFill>
                <a:srgbClr val="4D4D4D"/>
              </a:solidFill>
            </a:endParaRPr>
          </a:p>
        </p:txBody>
      </p:sp>
      <p:sp>
        <p:nvSpPr>
          <p:cNvPr id="31" name="TextBox 30"/>
          <p:cNvSpPr txBox="1"/>
          <p:nvPr/>
        </p:nvSpPr>
        <p:spPr>
          <a:xfrm>
            <a:off x="626418" y="1914717"/>
            <a:ext cx="360997" cy="246221"/>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32" name="TextBox 31"/>
          <p:cNvSpPr txBox="1"/>
          <p:nvPr/>
        </p:nvSpPr>
        <p:spPr>
          <a:xfrm>
            <a:off x="626418" y="1746601"/>
            <a:ext cx="360997" cy="246221"/>
          </a:xfrm>
          <a:prstGeom prst="rect">
            <a:avLst/>
          </a:prstGeom>
          <a:noFill/>
        </p:spPr>
        <p:txBody>
          <a:bodyPr wrap="none" rtlCol="0">
            <a:spAutoFit/>
          </a:bodyPr>
          <a:lstStyle/>
          <a:p>
            <a:pPr algn="r"/>
            <a:r>
              <a:rPr lang="fr-FR" sz="1000" smtClean="0">
                <a:solidFill>
                  <a:srgbClr val="4D4D4D"/>
                </a:solidFill>
              </a:rPr>
              <a:t>0.9</a:t>
            </a:r>
            <a:endParaRPr lang="fr-FR" sz="1000">
              <a:solidFill>
                <a:srgbClr val="4D4D4D"/>
              </a:solidFill>
            </a:endParaRPr>
          </a:p>
        </p:txBody>
      </p:sp>
      <p:sp>
        <p:nvSpPr>
          <p:cNvPr id="33" name="TextBox 32"/>
          <p:cNvSpPr txBox="1"/>
          <p:nvPr/>
        </p:nvSpPr>
        <p:spPr>
          <a:xfrm>
            <a:off x="626418" y="1578485"/>
            <a:ext cx="360997" cy="246221"/>
          </a:xfrm>
          <a:prstGeom prst="rect">
            <a:avLst/>
          </a:prstGeom>
          <a:noFill/>
        </p:spPr>
        <p:txBody>
          <a:bodyPr wrap="none" rtlCol="0">
            <a:spAutoFit/>
          </a:bodyPr>
          <a:lstStyle/>
          <a:p>
            <a:pPr algn="r"/>
            <a:r>
              <a:rPr lang="fr-FR" sz="1000" dirty="0" smtClean="0">
                <a:solidFill>
                  <a:srgbClr val="4D4D4D"/>
                </a:solidFill>
              </a:rPr>
              <a:t>1.0</a:t>
            </a:r>
            <a:endParaRPr lang="fr-FR" sz="1000" dirty="0">
              <a:solidFill>
                <a:srgbClr val="4D4D4D"/>
              </a:solidFill>
            </a:endParaRPr>
          </a:p>
        </p:txBody>
      </p:sp>
      <p:sp>
        <p:nvSpPr>
          <p:cNvPr id="34" name="Freeform 33"/>
          <p:cNvSpPr/>
          <p:nvPr/>
        </p:nvSpPr>
        <p:spPr>
          <a:xfrm>
            <a:off x="1038224" y="1692818"/>
            <a:ext cx="3228975" cy="1689895"/>
          </a:xfrm>
          <a:custGeom>
            <a:avLst/>
            <a:gdLst>
              <a:gd name="connsiteX0" fmla="*/ 0 w 2273300"/>
              <a:gd name="connsiteY0" fmla="*/ 0 h 1685925"/>
              <a:gd name="connsiteX1" fmla="*/ 0 w 2273300"/>
              <a:gd name="connsiteY1" fmla="*/ 1685925 h 1685925"/>
              <a:gd name="connsiteX2" fmla="*/ 2273300 w 2273300"/>
              <a:gd name="connsiteY2" fmla="*/ 1685925 h 1685925"/>
            </a:gdLst>
            <a:ahLst/>
            <a:cxnLst>
              <a:cxn ang="0">
                <a:pos x="connsiteX0" y="connsiteY0"/>
              </a:cxn>
              <a:cxn ang="0">
                <a:pos x="connsiteX1" y="connsiteY1"/>
              </a:cxn>
              <a:cxn ang="0">
                <a:pos x="connsiteX2" y="connsiteY2"/>
              </a:cxn>
            </a:cxnLst>
            <a:rect l="l" t="t" r="r" b="b"/>
            <a:pathLst>
              <a:path w="2273300" h="1685925">
                <a:moveTo>
                  <a:pt x="0" y="0"/>
                </a:moveTo>
                <a:lnTo>
                  <a:pt x="0" y="1685925"/>
                </a:lnTo>
                <a:lnTo>
                  <a:pt x="2273300" y="1685925"/>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5" name="Straight Connector 34"/>
          <p:cNvCxnSpPr/>
          <p:nvPr/>
        </p:nvCxnSpPr>
        <p:spPr>
          <a:xfrm>
            <a:off x="948224" y="17015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48224" y="186970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948224" y="20378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948224" y="22059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948224" y="237404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948224" y="254215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948224" y="27102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948224" y="287837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948224" y="30464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948224" y="321460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948224" y="338271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16200000">
            <a:off x="1164766"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16200000">
            <a:off x="1744203"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16200000">
            <a:off x="2323640"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16200000">
            <a:off x="2903077"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16200000">
            <a:off x="3482514"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16200000">
            <a:off x="4061952"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1270703" y="2631612"/>
            <a:ext cx="1041521" cy="553998"/>
          </a:xfrm>
          <a:prstGeom prst="rect">
            <a:avLst/>
          </a:prstGeom>
          <a:noFill/>
        </p:spPr>
        <p:txBody>
          <a:bodyPr wrap="none" rtlCol="0">
            <a:spAutoFit/>
          </a:bodyPr>
          <a:lstStyle/>
          <a:p>
            <a:r>
              <a:rPr lang="fr-FR" sz="1000" dirty="0" smtClean="0">
                <a:solidFill>
                  <a:srgbClr val="4D4D4D"/>
                </a:solidFill>
              </a:rPr>
              <a:t>TIL élevé</a:t>
            </a:r>
          </a:p>
          <a:p>
            <a:r>
              <a:rPr lang="fr-FR" sz="1000" dirty="0" smtClean="0">
                <a:solidFill>
                  <a:srgbClr val="4D4D4D"/>
                </a:solidFill>
              </a:rPr>
              <a:t>TIL bas</a:t>
            </a:r>
          </a:p>
          <a:p>
            <a:r>
              <a:rPr lang="fr-FR" sz="1000" dirty="0" smtClean="0">
                <a:solidFill>
                  <a:srgbClr val="4D4D4D"/>
                </a:solidFill>
              </a:rPr>
              <a:t>P ajusté=0,047</a:t>
            </a:r>
            <a:endParaRPr lang="fr-FR" sz="1000" dirty="0">
              <a:solidFill>
                <a:srgbClr val="4D4D4D"/>
              </a:solidFill>
            </a:endParaRPr>
          </a:p>
        </p:txBody>
      </p:sp>
      <p:cxnSp>
        <p:nvCxnSpPr>
          <p:cNvPr id="53" name="Straight Connector 52"/>
          <p:cNvCxnSpPr/>
          <p:nvPr/>
        </p:nvCxnSpPr>
        <p:spPr>
          <a:xfrm>
            <a:off x="1182862" y="2754309"/>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1182862" y="2911471"/>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Freeform 10"/>
          <p:cNvSpPr>
            <a:spLocks/>
          </p:cNvSpPr>
          <p:nvPr/>
        </p:nvSpPr>
        <p:spPr bwMode="auto">
          <a:xfrm>
            <a:off x="1211263" y="1704726"/>
            <a:ext cx="2878137" cy="581025"/>
          </a:xfrm>
          <a:custGeom>
            <a:avLst/>
            <a:gdLst>
              <a:gd name="T0" fmla="*/ 1725 w 1813"/>
              <a:gd name="T1" fmla="*/ 366 h 370"/>
              <a:gd name="T2" fmla="*/ 1605 w 1813"/>
              <a:gd name="T3" fmla="*/ 360 h 370"/>
              <a:gd name="T4" fmla="*/ 1497 w 1813"/>
              <a:gd name="T5" fmla="*/ 350 h 370"/>
              <a:gd name="T6" fmla="*/ 1369 w 1813"/>
              <a:gd name="T7" fmla="*/ 338 h 370"/>
              <a:gd name="T8" fmla="*/ 1269 w 1813"/>
              <a:gd name="T9" fmla="*/ 329 h 370"/>
              <a:gd name="T10" fmla="*/ 1179 w 1813"/>
              <a:gd name="T11" fmla="*/ 319 h 370"/>
              <a:gd name="T12" fmla="*/ 1147 w 1813"/>
              <a:gd name="T13" fmla="*/ 309 h 370"/>
              <a:gd name="T14" fmla="*/ 1073 w 1813"/>
              <a:gd name="T15" fmla="*/ 301 h 370"/>
              <a:gd name="T16" fmla="*/ 975 w 1813"/>
              <a:gd name="T17" fmla="*/ 295 h 370"/>
              <a:gd name="T18" fmla="*/ 921 w 1813"/>
              <a:gd name="T19" fmla="*/ 285 h 370"/>
              <a:gd name="T20" fmla="*/ 869 w 1813"/>
              <a:gd name="T21" fmla="*/ 275 h 370"/>
              <a:gd name="T22" fmla="*/ 811 w 1813"/>
              <a:gd name="T23" fmla="*/ 263 h 370"/>
              <a:gd name="T24" fmla="*/ 775 w 1813"/>
              <a:gd name="T25" fmla="*/ 255 h 370"/>
              <a:gd name="T26" fmla="*/ 739 w 1813"/>
              <a:gd name="T27" fmla="*/ 247 h 370"/>
              <a:gd name="T28" fmla="*/ 714 w 1813"/>
              <a:gd name="T29" fmla="*/ 241 h 370"/>
              <a:gd name="T30" fmla="*/ 692 w 1813"/>
              <a:gd name="T31" fmla="*/ 230 h 370"/>
              <a:gd name="T32" fmla="*/ 670 w 1813"/>
              <a:gd name="T33" fmla="*/ 222 h 370"/>
              <a:gd name="T34" fmla="*/ 650 w 1813"/>
              <a:gd name="T35" fmla="*/ 216 h 370"/>
              <a:gd name="T36" fmla="*/ 632 w 1813"/>
              <a:gd name="T37" fmla="*/ 210 h 370"/>
              <a:gd name="T38" fmla="*/ 614 w 1813"/>
              <a:gd name="T39" fmla="*/ 202 h 370"/>
              <a:gd name="T40" fmla="*/ 596 w 1813"/>
              <a:gd name="T41" fmla="*/ 198 h 370"/>
              <a:gd name="T42" fmla="*/ 560 w 1813"/>
              <a:gd name="T43" fmla="*/ 190 h 370"/>
              <a:gd name="T44" fmla="*/ 546 w 1813"/>
              <a:gd name="T45" fmla="*/ 180 h 370"/>
              <a:gd name="T46" fmla="*/ 528 w 1813"/>
              <a:gd name="T47" fmla="*/ 172 h 370"/>
              <a:gd name="T48" fmla="*/ 508 w 1813"/>
              <a:gd name="T49" fmla="*/ 166 h 370"/>
              <a:gd name="T50" fmla="*/ 494 w 1813"/>
              <a:gd name="T51" fmla="*/ 164 h 370"/>
              <a:gd name="T52" fmla="*/ 476 w 1813"/>
              <a:gd name="T53" fmla="*/ 158 h 370"/>
              <a:gd name="T54" fmla="*/ 460 w 1813"/>
              <a:gd name="T55" fmla="*/ 152 h 370"/>
              <a:gd name="T56" fmla="*/ 444 w 1813"/>
              <a:gd name="T57" fmla="*/ 148 h 370"/>
              <a:gd name="T58" fmla="*/ 432 w 1813"/>
              <a:gd name="T59" fmla="*/ 142 h 370"/>
              <a:gd name="T60" fmla="*/ 418 w 1813"/>
              <a:gd name="T61" fmla="*/ 133 h 370"/>
              <a:gd name="T62" fmla="*/ 404 w 1813"/>
              <a:gd name="T63" fmla="*/ 127 h 370"/>
              <a:gd name="T64" fmla="*/ 390 w 1813"/>
              <a:gd name="T65" fmla="*/ 119 h 370"/>
              <a:gd name="T66" fmla="*/ 372 w 1813"/>
              <a:gd name="T67" fmla="*/ 113 h 370"/>
              <a:gd name="T68" fmla="*/ 358 w 1813"/>
              <a:gd name="T69" fmla="*/ 105 h 370"/>
              <a:gd name="T70" fmla="*/ 342 w 1813"/>
              <a:gd name="T71" fmla="*/ 97 h 370"/>
              <a:gd name="T72" fmla="*/ 328 w 1813"/>
              <a:gd name="T73" fmla="*/ 91 h 370"/>
              <a:gd name="T74" fmla="*/ 314 w 1813"/>
              <a:gd name="T75" fmla="*/ 83 h 370"/>
              <a:gd name="T76" fmla="*/ 300 w 1813"/>
              <a:gd name="T77" fmla="*/ 77 h 370"/>
              <a:gd name="T78" fmla="*/ 282 w 1813"/>
              <a:gd name="T79" fmla="*/ 69 h 370"/>
              <a:gd name="T80" fmla="*/ 270 w 1813"/>
              <a:gd name="T81" fmla="*/ 63 h 370"/>
              <a:gd name="T82" fmla="*/ 242 w 1813"/>
              <a:gd name="T83" fmla="*/ 53 h 370"/>
              <a:gd name="T84" fmla="*/ 208 w 1813"/>
              <a:gd name="T85" fmla="*/ 42 h 370"/>
              <a:gd name="T86" fmla="*/ 172 w 1813"/>
              <a:gd name="T87" fmla="*/ 32 h 370"/>
              <a:gd name="T88" fmla="*/ 124 w 1813"/>
              <a:gd name="T89" fmla="*/ 24 h 370"/>
              <a:gd name="T90" fmla="*/ 98 w 1813"/>
              <a:gd name="T91" fmla="*/ 18 h 370"/>
              <a:gd name="T92" fmla="*/ 34 w 1813"/>
              <a:gd name="T93" fmla="*/ 10 h 370"/>
              <a:gd name="T94" fmla="*/ 0 w 1813"/>
              <a:gd name="T9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3" h="370">
                <a:moveTo>
                  <a:pt x="1813" y="370"/>
                </a:moveTo>
                <a:lnTo>
                  <a:pt x="1771" y="370"/>
                </a:lnTo>
                <a:lnTo>
                  <a:pt x="1771" y="366"/>
                </a:lnTo>
                <a:lnTo>
                  <a:pt x="1725" y="366"/>
                </a:lnTo>
                <a:lnTo>
                  <a:pt x="1725" y="362"/>
                </a:lnTo>
                <a:lnTo>
                  <a:pt x="1647" y="362"/>
                </a:lnTo>
                <a:lnTo>
                  <a:pt x="1647" y="360"/>
                </a:lnTo>
                <a:lnTo>
                  <a:pt x="1605" y="360"/>
                </a:lnTo>
                <a:lnTo>
                  <a:pt x="1605" y="356"/>
                </a:lnTo>
                <a:lnTo>
                  <a:pt x="1557" y="356"/>
                </a:lnTo>
                <a:lnTo>
                  <a:pt x="1557" y="350"/>
                </a:lnTo>
                <a:lnTo>
                  <a:pt x="1497" y="350"/>
                </a:lnTo>
                <a:lnTo>
                  <a:pt x="1497" y="346"/>
                </a:lnTo>
                <a:lnTo>
                  <a:pt x="1455" y="346"/>
                </a:lnTo>
                <a:lnTo>
                  <a:pt x="1455" y="338"/>
                </a:lnTo>
                <a:lnTo>
                  <a:pt x="1369" y="338"/>
                </a:lnTo>
                <a:lnTo>
                  <a:pt x="1369" y="334"/>
                </a:lnTo>
                <a:lnTo>
                  <a:pt x="1301" y="334"/>
                </a:lnTo>
                <a:lnTo>
                  <a:pt x="1301" y="329"/>
                </a:lnTo>
                <a:lnTo>
                  <a:pt x="1269" y="329"/>
                </a:lnTo>
                <a:lnTo>
                  <a:pt x="1269" y="323"/>
                </a:lnTo>
                <a:lnTo>
                  <a:pt x="1229" y="323"/>
                </a:lnTo>
                <a:lnTo>
                  <a:pt x="1229" y="319"/>
                </a:lnTo>
                <a:lnTo>
                  <a:pt x="1179" y="319"/>
                </a:lnTo>
                <a:lnTo>
                  <a:pt x="1179" y="313"/>
                </a:lnTo>
                <a:lnTo>
                  <a:pt x="1157" y="313"/>
                </a:lnTo>
                <a:lnTo>
                  <a:pt x="1157" y="309"/>
                </a:lnTo>
                <a:lnTo>
                  <a:pt x="1147" y="309"/>
                </a:lnTo>
                <a:lnTo>
                  <a:pt x="1147" y="305"/>
                </a:lnTo>
                <a:lnTo>
                  <a:pt x="1113" y="305"/>
                </a:lnTo>
                <a:lnTo>
                  <a:pt x="1113" y="301"/>
                </a:lnTo>
                <a:lnTo>
                  <a:pt x="1073" y="301"/>
                </a:lnTo>
                <a:lnTo>
                  <a:pt x="1073" y="297"/>
                </a:lnTo>
                <a:lnTo>
                  <a:pt x="1033" y="297"/>
                </a:lnTo>
                <a:lnTo>
                  <a:pt x="1033" y="295"/>
                </a:lnTo>
                <a:lnTo>
                  <a:pt x="975" y="295"/>
                </a:lnTo>
                <a:lnTo>
                  <a:pt x="975" y="291"/>
                </a:lnTo>
                <a:lnTo>
                  <a:pt x="957" y="291"/>
                </a:lnTo>
                <a:lnTo>
                  <a:pt x="957" y="285"/>
                </a:lnTo>
                <a:lnTo>
                  <a:pt x="921" y="285"/>
                </a:lnTo>
                <a:lnTo>
                  <a:pt x="921" y="279"/>
                </a:lnTo>
                <a:lnTo>
                  <a:pt x="887" y="279"/>
                </a:lnTo>
                <a:lnTo>
                  <a:pt x="887" y="275"/>
                </a:lnTo>
                <a:lnTo>
                  <a:pt x="869" y="275"/>
                </a:lnTo>
                <a:lnTo>
                  <a:pt x="869" y="269"/>
                </a:lnTo>
                <a:lnTo>
                  <a:pt x="831" y="269"/>
                </a:lnTo>
                <a:lnTo>
                  <a:pt x="831" y="263"/>
                </a:lnTo>
                <a:lnTo>
                  <a:pt x="811" y="263"/>
                </a:lnTo>
                <a:lnTo>
                  <a:pt x="811" y="259"/>
                </a:lnTo>
                <a:lnTo>
                  <a:pt x="789" y="259"/>
                </a:lnTo>
                <a:lnTo>
                  <a:pt x="789" y="255"/>
                </a:lnTo>
                <a:lnTo>
                  <a:pt x="775" y="255"/>
                </a:lnTo>
                <a:lnTo>
                  <a:pt x="775" y="253"/>
                </a:lnTo>
                <a:lnTo>
                  <a:pt x="757" y="253"/>
                </a:lnTo>
                <a:lnTo>
                  <a:pt x="757" y="247"/>
                </a:lnTo>
                <a:lnTo>
                  <a:pt x="739" y="247"/>
                </a:lnTo>
                <a:lnTo>
                  <a:pt x="739" y="243"/>
                </a:lnTo>
                <a:lnTo>
                  <a:pt x="720" y="243"/>
                </a:lnTo>
                <a:lnTo>
                  <a:pt x="720" y="241"/>
                </a:lnTo>
                <a:lnTo>
                  <a:pt x="714" y="241"/>
                </a:lnTo>
                <a:lnTo>
                  <a:pt x="714" y="234"/>
                </a:lnTo>
                <a:lnTo>
                  <a:pt x="704" y="234"/>
                </a:lnTo>
                <a:lnTo>
                  <a:pt x="704" y="230"/>
                </a:lnTo>
                <a:lnTo>
                  <a:pt x="692" y="230"/>
                </a:lnTo>
                <a:lnTo>
                  <a:pt x="692" y="224"/>
                </a:lnTo>
                <a:lnTo>
                  <a:pt x="680" y="224"/>
                </a:lnTo>
                <a:lnTo>
                  <a:pt x="680" y="222"/>
                </a:lnTo>
                <a:lnTo>
                  <a:pt x="670" y="222"/>
                </a:lnTo>
                <a:lnTo>
                  <a:pt x="670" y="218"/>
                </a:lnTo>
                <a:lnTo>
                  <a:pt x="662" y="218"/>
                </a:lnTo>
                <a:lnTo>
                  <a:pt x="662" y="216"/>
                </a:lnTo>
                <a:lnTo>
                  <a:pt x="650" y="216"/>
                </a:lnTo>
                <a:lnTo>
                  <a:pt x="650" y="214"/>
                </a:lnTo>
                <a:lnTo>
                  <a:pt x="640" y="214"/>
                </a:lnTo>
                <a:lnTo>
                  <a:pt x="640" y="210"/>
                </a:lnTo>
                <a:lnTo>
                  <a:pt x="632" y="210"/>
                </a:lnTo>
                <a:lnTo>
                  <a:pt x="632" y="206"/>
                </a:lnTo>
                <a:lnTo>
                  <a:pt x="624" y="206"/>
                </a:lnTo>
                <a:lnTo>
                  <a:pt x="624" y="202"/>
                </a:lnTo>
                <a:lnTo>
                  <a:pt x="614" y="202"/>
                </a:lnTo>
                <a:lnTo>
                  <a:pt x="614" y="202"/>
                </a:lnTo>
                <a:lnTo>
                  <a:pt x="604" y="202"/>
                </a:lnTo>
                <a:lnTo>
                  <a:pt x="604" y="198"/>
                </a:lnTo>
                <a:lnTo>
                  <a:pt x="596" y="198"/>
                </a:lnTo>
                <a:lnTo>
                  <a:pt x="596" y="194"/>
                </a:lnTo>
                <a:lnTo>
                  <a:pt x="588" y="194"/>
                </a:lnTo>
                <a:lnTo>
                  <a:pt x="588" y="190"/>
                </a:lnTo>
                <a:lnTo>
                  <a:pt x="560" y="190"/>
                </a:lnTo>
                <a:lnTo>
                  <a:pt x="560" y="186"/>
                </a:lnTo>
                <a:lnTo>
                  <a:pt x="550" y="186"/>
                </a:lnTo>
                <a:lnTo>
                  <a:pt x="550" y="180"/>
                </a:lnTo>
                <a:lnTo>
                  <a:pt x="546" y="180"/>
                </a:lnTo>
                <a:lnTo>
                  <a:pt x="546" y="176"/>
                </a:lnTo>
                <a:lnTo>
                  <a:pt x="538" y="176"/>
                </a:lnTo>
                <a:lnTo>
                  <a:pt x="538" y="172"/>
                </a:lnTo>
                <a:lnTo>
                  <a:pt x="528" y="172"/>
                </a:lnTo>
                <a:lnTo>
                  <a:pt x="528" y="170"/>
                </a:lnTo>
                <a:lnTo>
                  <a:pt x="516" y="170"/>
                </a:lnTo>
                <a:lnTo>
                  <a:pt x="516" y="166"/>
                </a:lnTo>
                <a:lnTo>
                  <a:pt x="508" y="166"/>
                </a:lnTo>
                <a:lnTo>
                  <a:pt x="508" y="166"/>
                </a:lnTo>
                <a:lnTo>
                  <a:pt x="502" y="166"/>
                </a:lnTo>
                <a:lnTo>
                  <a:pt x="502" y="164"/>
                </a:lnTo>
                <a:lnTo>
                  <a:pt x="494" y="164"/>
                </a:lnTo>
                <a:lnTo>
                  <a:pt x="494" y="160"/>
                </a:lnTo>
                <a:lnTo>
                  <a:pt x="486" y="160"/>
                </a:lnTo>
                <a:lnTo>
                  <a:pt x="486" y="158"/>
                </a:lnTo>
                <a:lnTo>
                  <a:pt x="476" y="158"/>
                </a:lnTo>
                <a:lnTo>
                  <a:pt x="476" y="156"/>
                </a:lnTo>
                <a:lnTo>
                  <a:pt x="468" y="156"/>
                </a:lnTo>
                <a:lnTo>
                  <a:pt x="468" y="152"/>
                </a:lnTo>
                <a:lnTo>
                  <a:pt x="460" y="152"/>
                </a:lnTo>
                <a:lnTo>
                  <a:pt x="460" y="150"/>
                </a:lnTo>
                <a:lnTo>
                  <a:pt x="450" y="150"/>
                </a:lnTo>
                <a:lnTo>
                  <a:pt x="450" y="148"/>
                </a:lnTo>
                <a:lnTo>
                  <a:pt x="444" y="148"/>
                </a:lnTo>
                <a:lnTo>
                  <a:pt x="444" y="144"/>
                </a:lnTo>
                <a:lnTo>
                  <a:pt x="438" y="144"/>
                </a:lnTo>
                <a:lnTo>
                  <a:pt x="438" y="142"/>
                </a:lnTo>
                <a:lnTo>
                  <a:pt x="432" y="142"/>
                </a:lnTo>
                <a:lnTo>
                  <a:pt x="432" y="137"/>
                </a:lnTo>
                <a:lnTo>
                  <a:pt x="426" y="137"/>
                </a:lnTo>
                <a:lnTo>
                  <a:pt x="426" y="133"/>
                </a:lnTo>
                <a:lnTo>
                  <a:pt x="418" y="133"/>
                </a:lnTo>
                <a:lnTo>
                  <a:pt x="418" y="129"/>
                </a:lnTo>
                <a:lnTo>
                  <a:pt x="410" y="129"/>
                </a:lnTo>
                <a:lnTo>
                  <a:pt x="410" y="127"/>
                </a:lnTo>
                <a:lnTo>
                  <a:pt x="404" y="127"/>
                </a:lnTo>
                <a:lnTo>
                  <a:pt x="404" y="123"/>
                </a:lnTo>
                <a:lnTo>
                  <a:pt x="398" y="123"/>
                </a:lnTo>
                <a:lnTo>
                  <a:pt x="398" y="119"/>
                </a:lnTo>
                <a:lnTo>
                  <a:pt x="390" y="119"/>
                </a:lnTo>
                <a:lnTo>
                  <a:pt x="390" y="115"/>
                </a:lnTo>
                <a:lnTo>
                  <a:pt x="378" y="115"/>
                </a:lnTo>
                <a:lnTo>
                  <a:pt x="378" y="113"/>
                </a:lnTo>
                <a:lnTo>
                  <a:pt x="372" y="113"/>
                </a:lnTo>
                <a:lnTo>
                  <a:pt x="372" y="109"/>
                </a:lnTo>
                <a:lnTo>
                  <a:pt x="364" y="109"/>
                </a:lnTo>
                <a:lnTo>
                  <a:pt x="364" y="105"/>
                </a:lnTo>
                <a:lnTo>
                  <a:pt x="358" y="105"/>
                </a:lnTo>
                <a:lnTo>
                  <a:pt x="358" y="101"/>
                </a:lnTo>
                <a:lnTo>
                  <a:pt x="352" y="101"/>
                </a:lnTo>
                <a:lnTo>
                  <a:pt x="352" y="97"/>
                </a:lnTo>
                <a:lnTo>
                  <a:pt x="342" y="97"/>
                </a:lnTo>
                <a:lnTo>
                  <a:pt x="342" y="95"/>
                </a:lnTo>
                <a:lnTo>
                  <a:pt x="336" y="95"/>
                </a:lnTo>
                <a:lnTo>
                  <a:pt x="336" y="91"/>
                </a:lnTo>
                <a:lnTo>
                  <a:pt x="328" y="91"/>
                </a:lnTo>
                <a:lnTo>
                  <a:pt x="328" y="85"/>
                </a:lnTo>
                <a:lnTo>
                  <a:pt x="320" y="85"/>
                </a:lnTo>
                <a:lnTo>
                  <a:pt x="320" y="83"/>
                </a:lnTo>
                <a:lnTo>
                  <a:pt x="314" y="83"/>
                </a:lnTo>
                <a:lnTo>
                  <a:pt x="314" y="81"/>
                </a:lnTo>
                <a:lnTo>
                  <a:pt x="306" y="81"/>
                </a:lnTo>
                <a:lnTo>
                  <a:pt x="306" y="77"/>
                </a:lnTo>
                <a:lnTo>
                  <a:pt x="300" y="77"/>
                </a:lnTo>
                <a:lnTo>
                  <a:pt x="300" y="73"/>
                </a:lnTo>
                <a:lnTo>
                  <a:pt x="292" y="73"/>
                </a:lnTo>
                <a:lnTo>
                  <a:pt x="292" y="69"/>
                </a:lnTo>
                <a:lnTo>
                  <a:pt x="282" y="69"/>
                </a:lnTo>
                <a:lnTo>
                  <a:pt x="282" y="65"/>
                </a:lnTo>
                <a:lnTo>
                  <a:pt x="278" y="65"/>
                </a:lnTo>
                <a:lnTo>
                  <a:pt x="278" y="63"/>
                </a:lnTo>
                <a:lnTo>
                  <a:pt x="270" y="63"/>
                </a:lnTo>
                <a:lnTo>
                  <a:pt x="270" y="59"/>
                </a:lnTo>
                <a:lnTo>
                  <a:pt x="250" y="59"/>
                </a:lnTo>
                <a:lnTo>
                  <a:pt x="250" y="53"/>
                </a:lnTo>
                <a:lnTo>
                  <a:pt x="242" y="53"/>
                </a:lnTo>
                <a:lnTo>
                  <a:pt x="242" y="49"/>
                </a:lnTo>
                <a:lnTo>
                  <a:pt x="226" y="49"/>
                </a:lnTo>
                <a:lnTo>
                  <a:pt x="226" y="42"/>
                </a:lnTo>
                <a:lnTo>
                  <a:pt x="208" y="42"/>
                </a:lnTo>
                <a:lnTo>
                  <a:pt x="208" y="38"/>
                </a:lnTo>
                <a:lnTo>
                  <a:pt x="192" y="38"/>
                </a:lnTo>
                <a:lnTo>
                  <a:pt x="192" y="32"/>
                </a:lnTo>
                <a:lnTo>
                  <a:pt x="172" y="32"/>
                </a:lnTo>
                <a:lnTo>
                  <a:pt x="172" y="28"/>
                </a:lnTo>
                <a:lnTo>
                  <a:pt x="140" y="28"/>
                </a:lnTo>
                <a:lnTo>
                  <a:pt x="140" y="24"/>
                </a:lnTo>
                <a:lnTo>
                  <a:pt x="124" y="24"/>
                </a:lnTo>
                <a:lnTo>
                  <a:pt x="124" y="20"/>
                </a:lnTo>
                <a:lnTo>
                  <a:pt x="110" y="20"/>
                </a:lnTo>
                <a:lnTo>
                  <a:pt x="110" y="18"/>
                </a:lnTo>
                <a:lnTo>
                  <a:pt x="98" y="18"/>
                </a:lnTo>
                <a:lnTo>
                  <a:pt x="98" y="14"/>
                </a:lnTo>
                <a:lnTo>
                  <a:pt x="80" y="14"/>
                </a:lnTo>
                <a:lnTo>
                  <a:pt x="80" y="10"/>
                </a:lnTo>
                <a:lnTo>
                  <a:pt x="34" y="10"/>
                </a:lnTo>
                <a:lnTo>
                  <a:pt x="34" y="4"/>
                </a:lnTo>
                <a:lnTo>
                  <a:pt x="20" y="4"/>
                </a:lnTo>
                <a:lnTo>
                  <a:pt x="2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Freeform 11"/>
          <p:cNvSpPr>
            <a:spLocks/>
          </p:cNvSpPr>
          <p:nvPr/>
        </p:nvSpPr>
        <p:spPr bwMode="auto">
          <a:xfrm>
            <a:off x="1195388" y="1707867"/>
            <a:ext cx="2903537" cy="438124"/>
          </a:xfrm>
          <a:custGeom>
            <a:avLst/>
            <a:gdLst>
              <a:gd name="T0" fmla="*/ 1561 w 1829"/>
              <a:gd name="T1" fmla="*/ 279 h 279"/>
              <a:gd name="T2" fmla="*/ 1551 w 1829"/>
              <a:gd name="T3" fmla="*/ 271 h 279"/>
              <a:gd name="T4" fmla="*/ 1475 w 1829"/>
              <a:gd name="T5" fmla="*/ 263 h 279"/>
              <a:gd name="T6" fmla="*/ 1433 w 1829"/>
              <a:gd name="T7" fmla="*/ 261 h 279"/>
              <a:gd name="T8" fmla="*/ 1381 w 1829"/>
              <a:gd name="T9" fmla="*/ 255 h 279"/>
              <a:gd name="T10" fmla="*/ 1185 w 1829"/>
              <a:gd name="T11" fmla="*/ 251 h 279"/>
              <a:gd name="T12" fmla="*/ 1123 w 1829"/>
              <a:gd name="T13" fmla="*/ 245 h 279"/>
              <a:gd name="T14" fmla="*/ 1087 w 1829"/>
              <a:gd name="T15" fmla="*/ 239 h 279"/>
              <a:gd name="T16" fmla="*/ 943 w 1829"/>
              <a:gd name="T17" fmla="*/ 237 h 279"/>
              <a:gd name="T18" fmla="*/ 939 w 1829"/>
              <a:gd name="T19" fmla="*/ 230 h 279"/>
              <a:gd name="T20" fmla="*/ 907 w 1829"/>
              <a:gd name="T21" fmla="*/ 228 h 279"/>
              <a:gd name="T22" fmla="*/ 881 w 1829"/>
              <a:gd name="T23" fmla="*/ 224 h 279"/>
              <a:gd name="T24" fmla="*/ 873 w 1829"/>
              <a:gd name="T25" fmla="*/ 218 h 279"/>
              <a:gd name="T26" fmla="*/ 865 w 1829"/>
              <a:gd name="T27" fmla="*/ 216 h 279"/>
              <a:gd name="T28" fmla="*/ 821 w 1829"/>
              <a:gd name="T29" fmla="*/ 212 h 279"/>
              <a:gd name="T30" fmla="*/ 803 w 1829"/>
              <a:gd name="T31" fmla="*/ 208 h 279"/>
              <a:gd name="T32" fmla="*/ 775 w 1829"/>
              <a:gd name="T33" fmla="*/ 202 h 279"/>
              <a:gd name="T34" fmla="*/ 747 w 1829"/>
              <a:gd name="T35" fmla="*/ 198 h 279"/>
              <a:gd name="T36" fmla="*/ 733 w 1829"/>
              <a:gd name="T37" fmla="*/ 192 h 279"/>
              <a:gd name="T38" fmla="*/ 726 w 1829"/>
              <a:gd name="T39" fmla="*/ 188 h 279"/>
              <a:gd name="T40" fmla="*/ 632 w 1829"/>
              <a:gd name="T41" fmla="*/ 182 h 279"/>
              <a:gd name="T42" fmla="*/ 596 w 1829"/>
              <a:gd name="T43" fmla="*/ 180 h 279"/>
              <a:gd name="T44" fmla="*/ 586 w 1829"/>
              <a:gd name="T45" fmla="*/ 172 h 279"/>
              <a:gd name="T46" fmla="*/ 578 w 1829"/>
              <a:gd name="T47" fmla="*/ 168 h 279"/>
              <a:gd name="T48" fmla="*/ 570 w 1829"/>
              <a:gd name="T49" fmla="*/ 164 h 279"/>
              <a:gd name="T50" fmla="*/ 564 w 1829"/>
              <a:gd name="T51" fmla="*/ 162 h 279"/>
              <a:gd name="T52" fmla="*/ 518 w 1829"/>
              <a:gd name="T53" fmla="*/ 158 h 279"/>
              <a:gd name="T54" fmla="*/ 510 w 1829"/>
              <a:gd name="T55" fmla="*/ 154 h 279"/>
              <a:gd name="T56" fmla="*/ 500 w 1829"/>
              <a:gd name="T57" fmla="*/ 150 h 279"/>
              <a:gd name="T58" fmla="*/ 488 w 1829"/>
              <a:gd name="T59" fmla="*/ 146 h 279"/>
              <a:gd name="T60" fmla="*/ 480 w 1829"/>
              <a:gd name="T61" fmla="*/ 144 h 279"/>
              <a:gd name="T62" fmla="*/ 472 w 1829"/>
              <a:gd name="T63" fmla="*/ 137 h 279"/>
              <a:gd name="T64" fmla="*/ 464 w 1829"/>
              <a:gd name="T65" fmla="*/ 135 h 279"/>
              <a:gd name="T66" fmla="*/ 454 w 1829"/>
              <a:gd name="T67" fmla="*/ 131 h 279"/>
              <a:gd name="T68" fmla="*/ 448 w 1829"/>
              <a:gd name="T69" fmla="*/ 127 h 279"/>
              <a:gd name="T70" fmla="*/ 438 w 1829"/>
              <a:gd name="T71" fmla="*/ 123 h 279"/>
              <a:gd name="T72" fmla="*/ 426 w 1829"/>
              <a:gd name="T73" fmla="*/ 121 h 279"/>
              <a:gd name="T74" fmla="*/ 410 w 1829"/>
              <a:gd name="T75" fmla="*/ 119 h 279"/>
              <a:gd name="T76" fmla="*/ 400 w 1829"/>
              <a:gd name="T77" fmla="*/ 115 h 279"/>
              <a:gd name="T78" fmla="*/ 388 w 1829"/>
              <a:gd name="T79" fmla="*/ 111 h 279"/>
              <a:gd name="T80" fmla="*/ 378 w 1829"/>
              <a:gd name="T81" fmla="*/ 107 h 279"/>
              <a:gd name="T82" fmla="*/ 348 w 1829"/>
              <a:gd name="T83" fmla="*/ 101 h 279"/>
              <a:gd name="T84" fmla="*/ 338 w 1829"/>
              <a:gd name="T85" fmla="*/ 97 h 279"/>
              <a:gd name="T86" fmla="*/ 324 w 1829"/>
              <a:gd name="T87" fmla="*/ 91 h 279"/>
              <a:gd name="T88" fmla="*/ 314 w 1829"/>
              <a:gd name="T89" fmla="*/ 79 h 279"/>
              <a:gd name="T90" fmla="*/ 296 w 1829"/>
              <a:gd name="T91" fmla="*/ 75 h 279"/>
              <a:gd name="T92" fmla="*/ 286 w 1829"/>
              <a:gd name="T93" fmla="*/ 73 h 279"/>
              <a:gd name="T94" fmla="*/ 246 w 1829"/>
              <a:gd name="T95" fmla="*/ 69 h 279"/>
              <a:gd name="T96" fmla="*/ 224 w 1829"/>
              <a:gd name="T97" fmla="*/ 63 h 279"/>
              <a:gd name="T98" fmla="*/ 212 w 1829"/>
              <a:gd name="T99" fmla="*/ 59 h 279"/>
              <a:gd name="T100" fmla="*/ 202 w 1829"/>
              <a:gd name="T101" fmla="*/ 57 h 279"/>
              <a:gd name="T102" fmla="*/ 194 w 1829"/>
              <a:gd name="T103" fmla="*/ 51 h 279"/>
              <a:gd name="T104" fmla="*/ 184 w 1829"/>
              <a:gd name="T105" fmla="*/ 47 h 279"/>
              <a:gd name="T106" fmla="*/ 162 w 1829"/>
              <a:gd name="T107" fmla="*/ 38 h 279"/>
              <a:gd name="T108" fmla="*/ 154 w 1829"/>
              <a:gd name="T109" fmla="*/ 32 h 279"/>
              <a:gd name="T110" fmla="*/ 144 w 1829"/>
              <a:gd name="T111" fmla="*/ 24 h 279"/>
              <a:gd name="T112" fmla="*/ 134 w 1829"/>
              <a:gd name="T113" fmla="*/ 18 h 279"/>
              <a:gd name="T114" fmla="*/ 112 w 1829"/>
              <a:gd name="T115" fmla="*/ 14 h 279"/>
              <a:gd name="T116" fmla="*/ 90 w 1829"/>
              <a:gd name="T117" fmla="*/ 10 h 279"/>
              <a:gd name="T118" fmla="*/ 78 w 1829"/>
              <a:gd name="T119" fmla="*/ 6 h 279"/>
              <a:gd name="T120" fmla="*/ 32 w 1829"/>
              <a:gd name="T12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9" h="279">
                <a:moveTo>
                  <a:pt x="1829" y="279"/>
                </a:moveTo>
                <a:lnTo>
                  <a:pt x="1561" y="279"/>
                </a:lnTo>
                <a:lnTo>
                  <a:pt x="1561" y="271"/>
                </a:lnTo>
                <a:lnTo>
                  <a:pt x="1551" y="271"/>
                </a:lnTo>
                <a:lnTo>
                  <a:pt x="1551" y="263"/>
                </a:lnTo>
                <a:lnTo>
                  <a:pt x="1475" y="263"/>
                </a:lnTo>
                <a:lnTo>
                  <a:pt x="1475" y="261"/>
                </a:lnTo>
                <a:lnTo>
                  <a:pt x="1433" y="261"/>
                </a:lnTo>
                <a:lnTo>
                  <a:pt x="1381" y="261"/>
                </a:lnTo>
                <a:lnTo>
                  <a:pt x="1381" y="255"/>
                </a:lnTo>
                <a:lnTo>
                  <a:pt x="1185" y="255"/>
                </a:lnTo>
                <a:lnTo>
                  <a:pt x="1185" y="251"/>
                </a:lnTo>
                <a:lnTo>
                  <a:pt x="1123" y="251"/>
                </a:lnTo>
                <a:lnTo>
                  <a:pt x="1123" y="245"/>
                </a:lnTo>
                <a:lnTo>
                  <a:pt x="1087" y="245"/>
                </a:lnTo>
                <a:lnTo>
                  <a:pt x="1087" y="239"/>
                </a:lnTo>
                <a:lnTo>
                  <a:pt x="943" y="239"/>
                </a:lnTo>
                <a:lnTo>
                  <a:pt x="943" y="237"/>
                </a:lnTo>
                <a:lnTo>
                  <a:pt x="939" y="237"/>
                </a:lnTo>
                <a:lnTo>
                  <a:pt x="939" y="230"/>
                </a:lnTo>
                <a:lnTo>
                  <a:pt x="907" y="230"/>
                </a:lnTo>
                <a:lnTo>
                  <a:pt x="907" y="228"/>
                </a:lnTo>
                <a:lnTo>
                  <a:pt x="881" y="228"/>
                </a:lnTo>
                <a:lnTo>
                  <a:pt x="881" y="224"/>
                </a:lnTo>
                <a:lnTo>
                  <a:pt x="873" y="224"/>
                </a:lnTo>
                <a:lnTo>
                  <a:pt x="873" y="218"/>
                </a:lnTo>
                <a:lnTo>
                  <a:pt x="865" y="218"/>
                </a:lnTo>
                <a:lnTo>
                  <a:pt x="865" y="216"/>
                </a:lnTo>
                <a:lnTo>
                  <a:pt x="821" y="216"/>
                </a:lnTo>
                <a:lnTo>
                  <a:pt x="821" y="212"/>
                </a:lnTo>
                <a:lnTo>
                  <a:pt x="803" y="212"/>
                </a:lnTo>
                <a:lnTo>
                  <a:pt x="803" y="208"/>
                </a:lnTo>
                <a:lnTo>
                  <a:pt x="775" y="208"/>
                </a:lnTo>
                <a:lnTo>
                  <a:pt x="775" y="202"/>
                </a:lnTo>
                <a:lnTo>
                  <a:pt x="747" y="202"/>
                </a:lnTo>
                <a:lnTo>
                  <a:pt x="747" y="198"/>
                </a:lnTo>
                <a:lnTo>
                  <a:pt x="733" y="198"/>
                </a:lnTo>
                <a:lnTo>
                  <a:pt x="733" y="192"/>
                </a:lnTo>
                <a:lnTo>
                  <a:pt x="726" y="192"/>
                </a:lnTo>
                <a:lnTo>
                  <a:pt x="726" y="188"/>
                </a:lnTo>
                <a:lnTo>
                  <a:pt x="632" y="188"/>
                </a:lnTo>
                <a:lnTo>
                  <a:pt x="632" y="182"/>
                </a:lnTo>
                <a:lnTo>
                  <a:pt x="596" y="182"/>
                </a:lnTo>
                <a:lnTo>
                  <a:pt x="596" y="180"/>
                </a:lnTo>
                <a:lnTo>
                  <a:pt x="586" y="180"/>
                </a:lnTo>
                <a:lnTo>
                  <a:pt x="586" y="172"/>
                </a:lnTo>
                <a:lnTo>
                  <a:pt x="578" y="172"/>
                </a:lnTo>
                <a:lnTo>
                  <a:pt x="578" y="168"/>
                </a:lnTo>
                <a:lnTo>
                  <a:pt x="570" y="168"/>
                </a:lnTo>
                <a:lnTo>
                  <a:pt x="570" y="164"/>
                </a:lnTo>
                <a:lnTo>
                  <a:pt x="564" y="164"/>
                </a:lnTo>
                <a:lnTo>
                  <a:pt x="564" y="162"/>
                </a:lnTo>
                <a:lnTo>
                  <a:pt x="518" y="162"/>
                </a:lnTo>
                <a:lnTo>
                  <a:pt x="518" y="158"/>
                </a:lnTo>
                <a:lnTo>
                  <a:pt x="510" y="158"/>
                </a:lnTo>
                <a:lnTo>
                  <a:pt x="510" y="154"/>
                </a:lnTo>
                <a:lnTo>
                  <a:pt x="500" y="154"/>
                </a:lnTo>
                <a:lnTo>
                  <a:pt x="500" y="150"/>
                </a:lnTo>
                <a:lnTo>
                  <a:pt x="488" y="150"/>
                </a:lnTo>
                <a:lnTo>
                  <a:pt x="488" y="146"/>
                </a:lnTo>
                <a:lnTo>
                  <a:pt x="480" y="146"/>
                </a:lnTo>
                <a:lnTo>
                  <a:pt x="480" y="144"/>
                </a:lnTo>
                <a:lnTo>
                  <a:pt x="472" y="144"/>
                </a:lnTo>
                <a:lnTo>
                  <a:pt x="472" y="137"/>
                </a:lnTo>
                <a:lnTo>
                  <a:pt x="464" y="137"/>
                </a:lnTo>
                <a:lnTo>
                  <a:pt x="464" y="135"/>
                </a:lnTo>
                <a:lnTo>
                  <a:pt x="454" y="135"/>
                </a:lnTo>
                <a:lnTo>
                  <a:pt x="454" y="131"/>
                </a:lnTo>
                <a:lnTo>
                  <a:pt x="448" y="131"/>
                </a:lnTo>
                <a:lnTo>
                  <a:pt x="448" y="127"/>
                </a:lnTo>
                <a:lnTo>
                  <a:pt x="438" y="127"/>
                </a:lnTo>
                <a:lnTo>
                  <a:pt x="438" y="123"/>
                </a:lnTo>
                <a:lnTo>
                  <a:pt x="426" y="123"/>
                </a:lnTo>
                <a:lnTo>
                  <a:pt x="426" y="121"/>
                </a:lnTo>
                <a:lnTo>
                  <a:pt x="410" y="121"/>
                </a:lnTo>
                <a:lnTo>
                  <a:pt x="410" y="119"/>
                </a:lnTo>
                <a:lnTo>
                  <a:pt x="400" y="119"/>
                </a:lnTo>
                <a:lnTo>
                  <a:pt x="400" y="115"/>
                </a:lnTo>
                <a:lnTo>
                  <a:pt x="388" y="115"/>
                </a:lnTo>
                <a:lnTo>
                  <a:pt x="388" y="111"/>
                </a:lnTo>
                <a:lnTo>
                  <a:pt x="378" y="111"/>
                </a:lnTo>
                <a:lnTo>
                  <a:pt x="378" y="107"/>
                </a:lnTo>
                <a:lnTo>
                  <a:pt x="348" y="107"/>
                </a:lnTo>
                <a:lnTo>
                  <a:pt x="348" y="101"/>
                </a:lnTo>
                <a:lnTo>
                  <a:pt x="338" y="101"/>
                </a:lnTo>
                <a:lnTo>
                  <a:pt x="338" y="97"/>
                </a:lnTo>
                <a:lnTo>
                  <a:pt x="324" y="97"/>
                </a:lnTo>
                <a:lnTo>
                  <a:pt x="324" y="91"/>
                </a:lnTo>
                <a:lnTo>
                  <a:pt x="314" y="91"/>
                </a:lnTo>
                <a:lnTo>
                  <a:pt x="314" y="79"/>
                </a:lnTo>
                <a:lnTo>
                  <a:pt x="296" y="79"/>
                </a:lnTo>
                <a:lnTo>
                  <a:pt x="296" y="75"/>
                </a:lnTo>
                <a:lnTo>
                  <a:pt x="286" y="75"/>
                </a:lnTo>
                <a:lnTo>
                  <a:pt x="286" y="73"/>
                </a:lnTo>
                <a:lnTo>
                  <a:pt x="246" y="73"/>
                </a:lnTo>
                <a:lnTo>
                  <a:pt x="246" y="69"/>
                </a:lnTo>
                <a:lnTo>
                  <a:pt x="224" y="69"/>
                </a:lnTo>
                <a:lnTo>
                  <a:pt x="224" y="63"/>
                </a:lnTo>
                <a:lnTo>
                  <a:pt x="212" y="63"/>
                </a:lnTo>
                <a:lnTo>
                  <a:pt x="212" y="59"/>
                </a:lnTo>
                <a:lnTo>
                  <a:pt x="202" y="59"/>
                </a:lnTo>
                <a:lnTo>
                  <a:pt x="202" y="57"/>
                </a:lnTo>
                <a:lnTo>
                  <a:pt x="194" y="57"/>
                </a:lnTo>
                <a:lnTo>
                  <a:pt x="194" y="51"/>
                </a:lnTo>
                <a:lnTo>
                  <a:pt x="184" y="51"/>
                </a:lnTo>
                <a:lnTo>
                  <a:pt x="184" y="47"/>
                </a:lnTo>
                <a:lnTo>
                  <a:pt x="162" y="47"/>
                </a:lnTo>
                <a:lnTo>
                  <a:pt x="162" y="38"/>
                </a:lnTo>
                <a:lnTo>
                  <a:pt x="154" y="38"/>
                </a:lnTo>
                <a:lnTo>
                  <a:pt x="154" y="32"/>
                </a:lnTo>
                <a:lnTo>
                  <a:pt x="144" y="32"/>
                </a:lnTo>
                <a:lnTo>
                  <a:pt x="144" y="24"/>
                </a:lnTo>
                <a:lnTo>
                  <a:pt x="134" y="24"/>
                </a:lnTo>
                <a:lnTo>
                  <a:pt x="134" y="18"/>
                </a:lnTo>
                <a:lnTo>
                  <a:pt x="112" y="18"/>
                </a:lnTo>
                <a:lnTo>
                  <a:pt x="112" y="14"/>
                </a:lnTo>
                <a:lnTo>
                  <a:pt x="90" y="14"/>
                </a:lnTo>
                <a:lnTo>
                  <a:pt x="90" y="10"/>
                </a:lnTo>
                <a:lnTo>
                  <a:pt x="78" y="10"/>
                </a:lnTo>
                <a:lnTo>
                  <a:pt x="78" y="6"/>
                </a:lnTo>
                <a:lnTo>
                  <a:pt x="32" y="6"/>
                </a:lnTo>
                <a:lnTo>
                  <a:pt x="32"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TextBox 56"/>
          <p:cNvSpPr txBox="1"/>
          <p:nvPr/>
        </p:nvSpPr>
        <p:spPr>
          <a:xfrm rot="16200000">
            <a:off x="3854676" y="2424881"/>
            <a:ext cx="1884250" cy="246221"/>
          </a:xfrm>
          <a:prstGeom prst="rect">
            <a:avLst/>
          </a:prstGeom>
          <a:noFill/>
        </p:spPr>
        <p:txBody>
          <a:bodyPr wrap="square" rtlCol="0">
            <a:spAutoFit/>
          </a:bodyPr>
          <a:lstStyle/>
          <a:p>
            <a:pPr algn="ctr"/>
            <a:r>
              <a:rPr lang="fr-FR" sz="1000" b="1" dirty="0" smtClean="0">
                <a:solidFill>
                  <a:srgbClr val="4D4D4D"/>
                </a:solidFill>
              </a:rPr>
              <a:t>Proportion en vie</a:t>
            </a:r>
            <a:endParaRPr lang="fr-FR" sz="1000" b="1" dirty="0">
              <a:solidFill>
                <a:srgbClr val="4D4D4D"/>
              </a:solidFill>
            </a:endParaRPr>
          </a:p>
        </p:txBody>
      </p:sp>
      <p:sp>
        <p:nvSpPr>
          <p:cNvPr id="58" name="TextBox 57"/>
          <p:cNvSpPr txBox="1"/>
          <p:nvPr/>
        </p:nvSpPr>
        <p:spPr>
          <a:xfrm>
            <a:off x="6575967" y="3570799"/>
            <a:ext cx="647909" cy="246221"/>
          </a:xfrm>
          <a:prstGeom prst="rect">
            <a:avLst/>
          </a:prstGeom>
          <a:noFill/>
        </p:spPr>
        <p:txBody>
          <a:bodyPr wrap="none" rtlCol="0">
            <a:spAutoFit/>
          </a:bodyPr>
          <a:lstStyle/>
          <a:p>
            <a:pPr algn="ctr"/>
            <a:r>
              <a:rPr lang="fr-FR" sz="1000" b="1" smtClean="0">
                <a:solidFill>
                  <a:srgbClr val="4D4D4D"/>
                </a:solidFill>
              </a:rPr>
              <a:t>Années</a:t>
            </a:r>
            <a:endParaRPr lang="fr-FR" sz="1000" b="1">
              <a:solidFill>
                <a:srgbClr val="4D4D4D"/>
              </a:solidFill>
            </a:endParaRPr>
          </a:p>
        </p:txBody>
      </p:sp>
      <p:sp>
        <p:nvSpPr>
          <p:cNvPr id="59" name="TextBox 58"/>
          <p:cNvSpPr txBox="1"/>
          <p:nvPr/>
        </p:nvSpPr>
        <p:spPr>
          <a:xfrm>
            <a:off x="5406517" y="3423955"/>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60" name="TextBox 59"/>
          <p:cNvSpPr txBox="1"/>
          <p:nvPr/>
        </p:nvSpPr>
        <p:spPr>
          <a:xfrm>
            <a:off x="5985954" y="3423955"/>
            <a:ext cx="255198" cy="246221"/>
          </a:xfrm>
          <a:prstGeom prst="rect">
            <a:avLst/>
          </a:prstGeom>
          <a:noFill/>
        </p:spPr>
        <p:txBody>
          <a:bodyPr wrap="none" rtlCol="0">
            <a:spAutoFit/>
          </a:bodyPr>
          <a:lstStyle/>
          <a:p>
            <a:pPr algn="ctr"/>
            <a:r>
              <a:rPr lang="fr-FR" sz="1000" smtClean="0">
                <a:solidFill>
                  <a:srgbClr val="4D4D4D"/>
                </a:solidFill>
              </a:rPr>
              <a:t>1</a:t>
            </a:r>
            <a:endParaRPr lang="fr-FR" sz="1000">
              <a:solidFill>
                <a:srgbClr val="4D4D4D"/>
              </a:solidFill>
            </a:endParaRPr>
          </a:p>
        </p:txBody>
      </p:sp>
      <p:sp>
        <p:nvSpPr>
          <p:cNvPr id="61" name="TextBox 60"/>
          <p:cNvSpPr txBox="1"/>
          <p:nvPr/>
        </p:nvSpPr>
        <p:spPr>
          <a:xfrm>
            <a:off x="6565391" y="3423955"/>
            <a:ext cx="255198" cy="246221"/>
          </a:xfrm>
          <a:prstGeom prst="rect">
            <a:avLst/>
          </a:prstGeom>
          <a:noFill/>
        </p:spPr>
        <p:txBody>
          <a:bodyPr wrap="none" rtlCol="0">
            <a:spAutoFit/>
          </a:bodyPr>
          <a:lstStyle/>
          <a:p>
            <a:pPr algn="ctr"/>
            <a:r>
              <a:rPr lang="fr-FR" sz="1000" smtClean="0">
                <a:solidFill>
                  <a:srgbClr val="4D4D4D"/>
                </a:solidFill>
              </a:rPr>
              <a:t>2</a:t>
            </a:r>
            <a:endParaRPr lang="fr-FR" sz="1000">
              <a:solidFill>
                <a:srgbClr val="4D4D4D"/>
              </a:solidFill>
            </a:endParaRPr>
          </a:p>
        </p:txBody>
      </p:sp>
      <p:sp>
        <p:nvSpPr>
          <p:cNvPr id="62" name="TextBox 61"/>
          <p:cNvSpPr txBox="1"/>
          <p:nvPr/>
        </p:nvSpPr>
        <p:spPr>
          <a:xfrm>
            <a:off x="7144828" y="3423955"/>
            <a:ext cx="255198"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63" name="TextBox 62"/>
          <p:cNvSpPr txBox="1"/>
          <p:nvPr/>
        </p:nvSpPr>
        <p:spPr>
          <a:xfrm>
            <a:off x="7721059" y="3423955"/>
            <a:ext cx="261610"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sp>
        <p:nvSpPr>
          <p:cNvPr id="64" name="TextBox 63"/>
          <p:cNvSpPr txBox="1"/>
          <p:nvPr/>
        </p:nvSpPr>
        <p:spPr>
          <a:xfrm>
            <a:off x="8303703" y="3423955"/>
            <a:ext cx="255198" cy="246221"/>
          </a:xfrm>
          <a:prstGeom prst="rect">
            <a:avLst/>
          </a:prstGeom>
          <a:noFill/>
        </p:spPr>
        <p:txBody>
          <a:bodyPr wrap="none" rtlCol="0">
            <a:spAutoFit/>
          </a:bodyPr>
          <a:lstStyle/>
          <a:p>
            <a:pPr algn="ctr"/>
            <a:r>
              <a:rPr lang="fr-FR" sz="1000" smtClean="0">
                <a:solidFill>
                  <a:srgbClr val="4D4D4D"/>
                </a:solidFill>
              </a:rPr>
              <a:t>5</a:t>
            </a:r>
            <a:endParaRPr lang="fr-FR" sz="1000">
              <a:solidFill>
                <a:srgbClr val="4D4D4D"/>
              </a:solidFill>
            </a:endParaRPr>
          </a:p>
        </p:txBody>
      </p:sp>
      <p:sp>
        <p:nvSpPr>
          <p:cNvPr id="65" name="TextBox 64"/>
          <p:cNvSpPr txBox="1"/>
          <p:nvPr/>
        </p:nvSpPr>
        <p:spPr>
          <a:xfrm>
            <a:off x="4950768" y="3259649"/>
            <a:ext cx="360997" cy="246221"/>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sp>
        <p:nvSpPr>
          <p:cNvPr id="66" name="TextBox 65"/>
          <p:cNvSpPr txBox="1"/>
          <p:nvPr/>
        </p:nvSpPr>
        <p:spPr>
          <a:xfrm>
            <a:off x="4950768" y="3091529"/>
            <a:ext cx="360997" cy="246221"/>
          </a:xfrm>
          <a:prstGeom prst="rect">
            <a:avLst/>
          </a:prstGeom>
          <a:noFill/>
        </p:spPr>
        <p:txBody>
          <a:bodyPr wrap="none" rtlCol="0">
            <a:spAutoFit/>
          </a:bodyPr>
          <a:lstStyle/>
          <a:p>
            <a:pPr algn="r"/>
            <a:r>
              <a:rPr lang="fr-FR" sz="1000" smtClean="0">
                <a:solidFill>
                  <a:srgbClr val="4D4D4D"/>
                </a:solidFill>
              </a:rPr>
              <a:t>0.1</a:t>
            </a:r>
            <a:endParaRPr lang="fr-FR" sz="1000">
              <a:solidFill>
                <a:srgbClr val="4D4D4D"/>
              </a:solidFill>
            </a:endParaRPr>
          </a:p>
        </p:txBody>
      </p:sp>
      <p:sp>
        <p:nvSpPr>
          <p:cNvPr id="67" name="TextBox 66"/>
          <p:cNvSpPr txBox="1"/>
          <p:nvPr/>
        </p:nvSpPr>
        <p:spPr>
          <a:xfrm>
            <a:off x="4950768" y="2923413"/>
            <a:ext cx="360997" cy="246221"/>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68" name="TextBox 67"/>
          <p:cNvSpPr txBox="1"/>
          <p:nvPr/>
        </p:nvSpPr>
        <p:spPr>
          <a:xfrm>
            <a:off x="4950768" y="2755297"/>
            <a:ext cx="360997" cy="246221"/>
          </a:xfrm>
          <a:prstGeom prst="rect">
            <a:avLst/>
          </a:prstGeom>
          <a:noFill/>
        </p:spPr>
        <p:txBody>
          <a:bodyPr wrap="none" rtlCol="0">
            <a:spAutoFit/>
          </a:bodyPr>
          <a:lstStyle/>
          <a:p>
            <a:pPr algn="r"/>
            <a:r>
              <a:rPr lang="fr-FR" sz="1000" smtClean="0">
                <a:solidFill>
                  <a:srgbClr val="4D4D4D"/>
                </a:solidFill>
              </a:rPr>
              <a:t>0.3</a:t>
            </a:r>
            <a:endParaRPr lang="fr-FR" sz="1000">
              <a:solidFill>
                <a:srgbClr val="4D4D4D"/>
              </a:solidFill>
            </a:endParaRPr>
          </a:p>
        </p:txBody>
      </p:sp>
      <p:sp>
        <p:nvSpPr>
          <p:cNvPr id="69" name="TextBox 68"/>
          <p:cNvSpPr txBox="1"/>
          <p:nvPr/>
        </p:nvSpPr>
        <p:spPr>
          <a:xfrm>
            <a:off x="4950768" y="2587181"/>
            <a:ext cx="360997" cy="246221"/>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70" name="TextBox 69"/>
          <p:cNvSpPr txBox="1"/>
          <p:nvPr/>
        </p:nvSpPr>
        <p:spPr>
          <a:xfrm>
            <a:off x="4950768" y="2419065"/>
            <a:ext cx="360997" cy="246221"/>
          </a:xfrm>
          <a:prstGeom prst="rect">
            <a:avLst/>
          </a:prstGeom>
          <a:noFill/>
        </p:spPr>
        <p:txBody>
          <a:bodyPr wrap="none" rtlCol="0">
            <a:spAutoFit/>
          </a:bodyPr>
          <a:lstStyle/>
          <a:p>
            <a:pPr algn="r"/>
            <a:r>
              <a:rPr lang="fr-FR" sz="1000" smtClean="0">
                <a:solidFill>
                  <a:srgbClr val="4D4D4D"/>
                </a:solidFill>
              </a:rPr>
              <a:t>0.5</a:t>
            </a:r>
            <a:endParaRPr lang="fr-FR" sz="1000">
              <a:solidFill>
                <a:srgbClr val="4D4D4D"/>
              </a:solidFill>
            </a:endParaRPr>
          </a:p>
        </p:txBody>
      </p:sp>
      <p:sp>
        <p:nvSpPr>
          <p:cNvPr id="71" name="TextBox 70"/>
          <p:cNvSpPr txBox="1"/>
          <p:nvPr/>
        </p:nvSpPr>
        <p:spPr>
          <a:xfrm>
            <a:off x="4950769" y="2250949"/>
            <a:ext cx="360996" cy="246221"/>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72" name="TextBox 71"/>
          <p:cNvSpPr txBox="1"/>
          <p:nvPr/>
        </p:nvSpPr>
        <p:spPr>
          <a:xfrm>
            <a:off x="4950768" y="2082833"/>
            <a:ext cx="360997" cy="246221"/>
          </a:xfrm>
          <a:prstGeom prst="rect">
            <a:avLst/>
          </a:prstGeom>
          <a:noFill/>
        </p:spPr>
        <p:txBody>
          <a:bodyPr wrap="none" rtlCol="0">
            <a:spAutoFit/>
          </a:bodyPr>
          <a:lstStyle/>
          <a:p>
            <a:pPr algn="r"/>
            <a:r>
              <a:rPr lang="fr-FR" sz="1000" smtClean="0">
                <a:solidFill>
                  <a:srgbClr val="4D4D4D"/>
                </a:solidFill>
              </a:rPr>
              <a:t>0.7</a:t>
            </a:r>
            <a:endParaRPr lang="fr-FR" sz="1000">
              <a:solidFill>
                <a:srgbClr val="4D4D4D"/>
              </a:solidFill>
            </a:endParaRPr>
          </a:p>
        </p:txBody>
      </p:sp>
      <p:sp>
        <p:nvSpPr>
          <p:cNvPr id="73" name="TextBox 72"/>
          <p:cNvSpPr txBox="1"/>
          <p:nvPr/>
        </p:nvSpPr>
        <p:spPr>
          <a:xfrm>
            <a:off x="4950768" y="1914717"/>
            <a:ext cx="360997" cy="246221"/>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74" name="TextBox 73"/>
          <p:cNvSpPr txBox="1"/>
          <p:nvPr/>
        </p:nvSpPr>
        <p:spPr>
          <a:xfrm>
            <a:off x="4950768" y="1746601"/>
            <a:ext cx="360997" cy="246221"/>
          </a:xfrm>
          <a:prstGeom prst="rect">
            <a:avLst/>
          </a:prstGeom>
          <a:noFill/>
        </p:spPr>
        <p:txBody>
          <a:bodyPr wrap="none" rtlCol="0">
            <a:spAutoFit/>
          </a:bodyPr>
          <a:lstStyle/>
          <a:p>
            <a:pPr algn="r"/>
            <a:r>
              <a:rPr lang="fr-FR" sz="1000" smtClean="0">
                <a:solidFill>
                  <a:srgbClr val="4D4D4D"/>
                </a:solidFill>
              </a:rPr>
              <a:t>0.9</a:t>
            </a:r>
            <a:endParaRPr lang="fr-FR" sz="1000">
              <a:solidFill>
                <a:srgbClr val="4D4D4D"/>
              </a:solidFill>
            </a:endParaRPr>
          </a:p>
        </p:txBody>
      </p:sp>
      <p:sp>
        <p:nvSpPr>
          <p:cNvPr id="75" name="TextBox 74"/>
          <p:cNvSpPr txBox="1"/>
          <p:nvPr/>
        </p:nvSpPr>
        <p:spPr>
          <a:xfrm>
            <a:off x="4950768" y="1578485"/>
            <a:ext cx="360997"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76" name="Freeform 75"/>
          <p:cNvSpPr/>
          <p:nvPr/>
        </p:nvSpPr>
        <p:spPr>
          <a:xfrm>
            <a:off x="5362574" y="1692818"/>
            <a:ext cx="3228975" cy="1689895"/>
          </a:xfrm>
          <a:custGeom>
            <a:avLst/>
            <a:gdLst>
              <a:gd name="connsiteX0" fmla="*/ 0 w 2273300"/>
              <a:gd name="connsiteY0" fmla="*/ 0 h 1685925"/>
              <a:gd name="connsiteX1" fmla="*/ 0 w 2273300"/>
              <a:gd name="connsiteY1" fmla="*/ 1685925 h 1685925"/>
              <a:gd name="connsiteX2" fmla="*/ 2273300 w 2273300"/>
              <a:gd name="connsiteY2" fmla="*/ 1685925 h 1685925"/>
            </a:gdLst>
            <a:ahLst/>
            <a:cxnLst>
              <a:cxn ang="0">
                <a:pos x="connsiteX0" y="connsiteY0"/>
              </a:cxn>
              <a:cxn ang="0">
                <a:pos x="connsiteX1" y="connsiteY1"/>
              </a:cxn>
              <a:cxn ang="0">
                <a:pos x="connsiteX2" y="connsiteY2"/>
              </a:cxn>
            </a:cxnLst>
            <a:rect l="l" t="t" r="r" b="b"/>
            <a:pathLst>
              <a:path w="2273300" h="1685925">
                <a:moveTo>
                  <a:pt x="0" y="0"/>
                </a:moveTo>
                <a:lnTo>
                  <a:pt x="0" y="1685925"/>
                </a:lnTo>
                <a:lnTo>
                  <a:pt x="2273300" y="1685925"/>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77" name="Straight Connector 76"/>
          <p:cNvCxnSpPr/>
          <p:nvPr/>
        </p:nvCxnSpPr>
        <p:spPr>
          <a:xfrm>
            <a:off x="5272574" y="17015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5272574" y="186970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272574" y="203781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5272574" y="22059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5272574" y="237404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5272574" y="254215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272574" y="271026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5272574" y="287837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272574" y="30464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272574" y="321460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272574" y="338271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rot="16200000">
            <a:off x="5489116"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rot="16200000">
            <a:off x="6068553"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16200000">
            <a:off x="6647990"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rot="16200000">
            <a:off x="7227427"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rot="16200000">
            <a:off x="7806864"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16200000">
            <a:off x="8386302" y="342795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4" name="TextBox 93"/>
          <p:cNvSpPr txBox="1"/>
          <p:nvPr/>
        </p:nvSpPr>
        <p:spPr>
          <a:xfrm>
            <a:off x="5595053" y="2631612"/>
            <a:ext cx="1041521" cy="553998"/>
          </a:xfrm>
          <a:prstGeom prst="rect">
            <a:avLst/>
          </a:prstGeom>
          <a:noFill/>
        </p:spPr>
        <p:txBody>
          <a:bodyPr wrap="none" rtlCol="0">
            <a:spAutoFit/>
          </a:bodyPr>
          <a:lstStyle/>
          <a:p>
            <a:r>
              <a:rPr lang="fr-FR" sz="1000" dirty="0" smtClean="0">
                <a:solidFill>
                  <a:srgbClr val="4D4D4D"/>
                </a:solidFill>
              </a:rPr>
              <a:t>TIL élevé</a:t>
            </a:r>
          </a:p>
          <a:p>
            <a:r>
              <a:rPr lang="fr-FR" sz="1000" dirty="0" smtClean="0">
                <a:solidFill>
                  <a:srgbClr val="4D4D4D"/>
                </a:solidFill>
              </a:rPr>
              <a:t>TIL bas</a:t>
            </a:r>
          </a:p>
          <a:p>
            <a:r>
              <a:rPr lang="fr-FR" sz="1000" dirty="0" smtClean="0">
                <a:solidFill>
                  <a:srgbClr val="4D4D4D"/>
                </a:solidFill>
              </a:rPr>
              <a:t>P ajusté=0,039</a:t>
            </a:r>
            <a:endParaRPr lang="fr-FR" sz="1000" dirty="0">
              <a:solidFill>
                <a:srgbClr val="4D4D4D"/>
              </a:solidFill>
            </a:endParaRPr>
          </a:p>
        </p:txBody>
      </p:sp>
      <p:cxnSp>
        <p:nvCxnSpPr>
          <p:cNvPr id="95" name="Straight Connector 94"/>
          <p:cNvCxnSpPr/>
          <p:nvPr/>
        </p:nvCxnSpPr>
        <p:spPr>
          <a:xfrm>
            <a:off x="5507212" y="2754309"/>
            <a:ext cx="124445"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5507212" y="2911471"/>
            <a:ext cx="124445"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7" name="Freeform 19"/>
          <p:cNvSpPr>
            <a:spLocks/>
          </p:cNvSpPr>
          <p:nvPr/>
        </p:nvSpPr>
        <p:spPr bwMode="auto">
          <a:xfrm>
            <a:off x="5537200" y="1695201"/>
            <a:ext cx="2879725" cy="392112"/>
          </a:xfrm>
          <a:custGeom>
            <a:avLst/>
            <a:gdLst>
              <a:gd name="T0" fmla="*/ 1814 w 1814"/>
              <a:gd name="T1" fmla="*/ 241 h 247"/>
              <a:gd name="T2" fmla="*/ 1744 w 1814"/>
              <a:gd name="T3" fmla="*/ 237 h 247"/>
              <a:gd name="T4" fmla="*/ 1699 w 1814"/>
              <a:gd name="T5" fmla="*/ 231 h 247"/>
              <a:gd name="T6" fmla="*/ 1683 w 1814"/>
              <a:gd name="T7" fmla="*/ 228 h 247"/>
              <a:gd name="T8" fmla="*/ 1671 w 1814"/>
              <a:gd name="T9" fmla="*/ 224 h 247"/>
              <a:gd name="T10" fmla="*/ 1613 w 1814"/>
              <a:gd name="T11" fmla="*/ 218 h 247"/>
              <a:gd name="T12" fmla="*/ 1571 w 1814"/>
              <a:gd name="T13" fmla="*/ 214 h 247"/>
              <a:gd name="T14" fmla="*/ 1561 w 1814"/>
              <a:gd name="T15" fmla="*/ 212 h 247"/>
              <a:gd name="T16" fmla="*/ 1557 w 1814"/>
              <a:gd name="T17" fmla="*/ 206 h 247"/>
              <a:gd name="T18" fmla="*/ 1508 w 1814"/>
              <a:gd name="T19" fmla="*/ 202 h 247"/>
              <a:gd name="T20" fmla="*/ 1448 w 1814"/>
              <a:gd name="T21" fmla="*/ 198 h 247"/>
              <a:gd name="T22" fmla="*/ 1436 w 1814"/>
              <a:gd name="T23" fmla="*/ 191 h 247"/>
              <a:gd name="T24" fmla="*/ 1406 w 1814"/>
              <a:gd name="T25" fmla="*/ 187 h 247"/>
              <a:gd name="T26" fmla="*/ 1374 w 1814"/>
              <a:gd name="T27" fmla="*/ 181 h 247"/>
              <a:gd name="T28" fmla="*/ 1341 w 1814"/>
              <a:gd name="T29" fmla="*/ 177 h 247"/>
              <a:gd name="T30" fmla="*/ 1313 w 1814"/>
              <a:gd name="T31" fmla="*/ 173 h 247"/>
              <a:gd name="T32" fmla="*/ 1277 w 1814"/>
              <a:gd name="T33" fmla="*/ 169 h 247"/>
              <a:gd name="T34" fmla="*/ 1265 w 1814"/>
              <a:gd name="T35" fmla="*/ 167 h 247"/>
              <a:gd name="T36" fmla="*/ 1251 w 1814"/>
              <a:gd name="T37" fmla="*/ 163 h 247"/>
              <a:gd name="T38" fmla="*/ 1237 w 1814"/>
              <a:gd name="T39" fmla="*/ 159 h 247"/>
              <a:gd name="T40" fmla="*/ 1209 w 1814"/>
              <a:gd name="T41" fmla="*/ 154 h 247"/>
              <a:gd name="T42" fmla="*/ 1154 w 1814"/>
              <a:gd name="T43" fmla="*/ 148 h 247"/>
              <a:gd name="T44" fmla="*/ 1102 w 1814"/>
              <a:gd name="T45" fmla="*/ 142 h 247"/>
              <a:gd name="T46" fmla="*/ 1076 w 1814"/>
              <a:gd name="T47" fmla="*/ 138 h 247"/>
              <a:gd name="T48" fmla="*/ 1022 w 1814"/>
              <a:gd name="T49" fmla="*/ 132 h 247"/>
              <a:gd name="T50" fmla="*/ 1012 w 1814"/>
              <a:gd name="T51" fmla="*/ 128 h 247"/>
              <a:gd name="T52" fmla="*/ 961 w 1814"/>
              <a:gd name="T53" fmla="*/ 124 h 247"/>
              <a:gd name="T54" fmla="*/ 921 w 1814"/>
              <a:gd name="T55" fmla="*/ 117 h 247"/>
              <a:gd name="T56" fmla="*/ 891 w 1814"/>
              <a:gd name="T57" fmla="*/ 111 h 247"/>
              <a:gd name="T58" fmla="*/ 861 w 1814"/>
              <a:gd name="T59" fmla="*/ 109 h 247"/>
              <a:gd name="T60" fmla="*/ 851 w 1814"/>
              <a:gd name="T61" fmla="*/ 105 h 247"/>
              <a:gd name="T62" fmla="*/ 818 w 1814"/>
              <a:gd name="T63" fmla="*/ 101 h 247"/>
              <a:gd name="T64" fmla="*/ 808 w 1814"/>
              <a:gd name="T65" fmla="*/ 97 h 247"/>
              <a:gd name="T66" fmla="*/ 792 w 1814"/>
              <a:gd name="T67" fmla="*/ 97 h 247"/>
              <a:gd name="T68" fmla="*/ 766 w 1814"/>
              <a:gd name="T69" fmla="*/ 91 h 247"/>
              <a:gd name="T70" fmla="*/ 726 w 1814"/>
              <a:gd name="T71" fmla="*/ 87 h 247"/>
              <a:gd name="T72" fmla="*/ 712 w 1814"/>
              <a:gd name="T73" fmla="*/ 82 h 247"/>
              <a:gd name="T74" fmla="*/ 694 w 1814"/>
              <a:gd name="T75" fmla="*/ 80 h 247"/>
              <a:gd name="T76" fmla="*/ 672 w 1814"/>
              <a:gd name="T77" fmla="*/ 76 h 247"/>
              <a:gd name="T78" fmla="*/ 656 w 1814"/>
              <a:gd name="T79" fmla="*/ 68 h 247"/>
              <a:gd name="T80" fmla="*/ 627 w 1814"/>
              <a:gd name="T81" fmla="*/ 62 h 247"/>
              <a:gd name="T82" fmla="*/ 577 w 1814"/>
              <a:gd name="T83" fmla="*/ 58 h 247"/>
              <a:gd name="T84" fmla="*/ 545 w 1814"/>
              <a:gd name="T85" fmla="*/ 54 h 247"/>
              <a:gd name="T86" fmla="*/ 509 w 1814"/>
              <a:gd name="T87" fmla="*/ 47 h 247"/>
              <a:gd name="T88" fmla="*/ 442 w 1814"/>
              <a:gd name="T89" fmla="*/ 41 h 247"/>
              <a:gd name="T90" fmla="*/ 428 w 1814"/>
              <a:gd name="T91" fmla="*/ 37 h 247"/>
              <a:gd name="T92" fmla="*/ 390 w 1814"/>
              <a:gd name="T93" fmla="*/ 31 h 247"/>
              <a:gd name="T94" fmla="*/ 352 w 1814"/>
              <a:gd name="T95" fmla="*/ 25 h 247"/>
              <a:gd name="T96" fmla="*/ 300 w 1814"/>
              <a:gd name="T97" fmla="*/ 19 h 247"/>
              <a:gd name="T98" fmla="*/ 225 w 1814"/>
              <a:gd name="T99" fmla="*/ 17 h 247"/>
              <a:gd name="T100" fmla="*/ 151 w 1814"/>
              <a:gd name="T101" fmla="*/ 10 h 247"/>
              <a:gd name="T102" fmla="*/ 103 w 1814"/>
              <a:gd name="T103" fmla="*/ 6 h 247"/>
              <a:gd name="T104" fmla="*/ 38 w 1814"/>
              <a:gd name="T105" fmla="*/ 2 h 247"/>
              <a:gd name="T106" fmla="*/ 24 w 1814"/>
              <a:gd name="T10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4" h="247">
                <a:moveTo>
                  <a:pt x="1814" y="247"/>
                </a:moveTo>
                <a:lnTo>
                  <a:pt x="1814" y="241"/>
                </a:lnTo>
                <a:lnTo>
                  <a:pt x="1744" y="241"/>
                </a:lnTo>
                <a:lnTo>
                  <a:pt x="1744" y="237"/>
                </a:lnTo>
                <a:lnTo>
                  <a:pt x="1699" y="237"/>
                </a:lnTo>
                <a:lnTo>
                  <a:pt x="1699" y="231"/>
                </a:lnTo>
                <a:lnTo>
                  <a:pt x="1683" y="231"/>
                </a:lnTo>
                <a:lnTo>
                  <a:pt x="1683" y="228"/>
                </a:lnTo>
                <a:lnTo>
                  <a:pt x="1671" y="228"/>
                </a:lnTo>
                <a:lnTo>
                  <a:pt x="1671" y="224"/>
                </a:lnTo>
                <a:lnTo>
                  <a:pt x="1613" y="224"/>
                </a:lnTo>
                <a:lnTo>
                  <a:pt x="1613" y="218"/>
                </a:lnTo>
                <a:lnTo>
                  <a:pt x="1571" y="218"/>
                </a:lnTo>
                <a:lnTo>
                  <a:pt x="1571" y="214"/>
                </a:lnTo>
                <a:lnTo>
                  <a:pt x="1561" y="214"/>
                </a:lnTo>
                <a:lnTo>
                  <a:pt x="1561" y="212"/>
                </a:lnTo>
                <a:lnTo>
                  <a:pt x="1557" y="212"/>
                </a:lnTo>
                <a:lnTo>
                  <a:pt x="1557" y="206"/>
                </a:lnTo>
                <a:lnTo>
                  <a:pt x="1508" y="206"/>
                </a:lnTo>
                <a:lnTo>
                  <a:pt x="1508" y="202"/>
                </a:lnTo>
                <a:lnTo>
                  <a:pt x="1448" y="202"/>
                </a:lnTo>
                <a:lnTo>
                  <a:pt x="1448" y="198"/>
                </a:lnTo>
                <a:lnTo>
                  <a:pt x="1436" y="198"/>
                </a:lnTo>
                <a:lnTo>
                  <a:pt x="1436" y="191"/>
                </a:lnTo>
                <a:lnTo>
                  <a:pt x="1406" y="191"/>
                </a:lnTo>
                <a:lnTo>
                  <a:pt x="1406" y="187"/>
                </a:lnTo>
                <a:lnTo>
                  <a:pt x="1374" y="187"/>
                </a:lnTo>
                <a:lnTo>
                  <a:pt x="1374" y="181"/>
                </a:lnTo>
                <a:lnTo>
                  <a:pt x="1341" y="181"/>
                </a:lnTo>
                <a:lnTo>
                  <a:pt x="1341" y="177"/>
                </a:lnTo>
                <a:lnTo>
                  <a:pt x="1313" y="177"/>
                </a:lnTo>
                <a:lnTo>
                  <a:pt x="1313" y="173"/>
                </a:lnTo>
                <a:lnTo>
                  <a:pt x="1277" y="173"/>
                </a:lnTo>
                <a:lnTo>
                  <a:pt x="1277" y="169"/>
                </a:lnTo>
                <a:lnTo>
                  <a:pt x="1265" y="169"/>
                </a:lnTo>
                <a:lnTo>
                  <a:pt x="1265" y="167"/>
                </a:lnTo>
                <a:lnTo>
                  <a:pt x="1251" y="167"/>
                </a:lnTo>
                <a:lnTo>
                  <a:pt x="1251" y="163"/>
                </a:lnTo>
                <a:lnTo>
                  <a:pt x="1237" y="163"/>
                </a:lnTo>
                <a:lnTo>
                  <a:pt x="1237" y="159"/>
                </a:lnTo>
                <a:lnTo>
                  <a:pt x="1209" y="159"/>
                </a:lnTo>
                <a:lnTo>
                  <a:pt x="1209" y="154"/>
                </a:lnTo>
                <a:lnTo>
                  <a:pt x="1154" y="154"/>
                </a:lnTo>
                <a:lnTo>
                  <a:pt x="1154" y="148"/>
                </a:lnTo>
                <a:lnTo>
                  <a:pt x="1102" y="148"/>
                </a:lnTo>
                <a:lnTo>
                  <a:pt x="1102" y="142"/>
                </a:lnTo>
                <a:lnTo>
                  <a:pt x="1076" y="142"/>
                </a:lnTo>
                <a:lnTo>
                  <a:pt x="1076" y="138"/>
                </a:lnTo>
                <a:lnTo>
                  <a:pt x="1022" y="138"/>
                </a:lnTo>
                <a:lnTo>
                  <a:pt x="1022" y="132"/>
                </a:lnTo>
                <a:lnTo>
                  <a:pt x="1012" y="132"/>
                </a:lnTo>
                <a:lnTo>
                  <a:pt x="1012" y="128"/>
                </a:lnTo>
                <a:lnTo>
                  <a:pt x="961" y="128"/>
                </a:lnTo>
                <a:lnTo>
                  <a:pt x="961" y="124"/>
                </a:lnTo>
                <a:lnTo>
                  <a:pt x="921" y="124"/>
                </a:lnTo>
                <a:lnTo>
                  <a:pt x="921" y="117"/>
                </a:lnTo>
                <a:lnTo>
                  <a:pt x="891" y="117"/>
                </a:lnTo>
                <a:lnTo>
                  <a:pt x="891" y="111"/>
                </a:lnTo>
                <a:lnTo>
                  <a:pt x="861" y="111"/>
                </a:lnTo>
                <a:lnTo>
                  <a:pt x="861" y="109"/>
                </a:lnTo>
                <a:lnTo>
                  <a:pt x="851" y="109"/>
                </a:lnTo>
                <a:lnTo>
                  <a:pt x="851" y="105"/>
                </a:lnTo>
                <a:lnTo>
                  <a:pt x="818" y="105"/>
                </a:lnTo>
                <a:lnTo>
                  <a:pt x="818" y="101"/>
                </a:lnTo>
                <a:lnTo>
                  <a:pt x="808" y="101"/>
                </a:lnTo>
                <a:lnTo>
                  <a:pt x="808" y="97"/>
                </a:lnTo>
                <a:lnTo>
                  <a:pt x="792" y="97"/>
                </a:lnTo>
                <a:lnTo>
                  <a:pt x="792" y="97"/>
                </a:lnTo>
                <a:lnTo>
                  <a:pt x="766" y="97"/>
                </a:lnTo>
                <a:lnTo>
                  <a:pt x="766" y="91"/>
                </a:lnTo>
                <a:lnTo>
                  <a:pt x="726" y="91"/>
                </a:lnTo>
                <a:lnTo>
                  <a:pt x="726" y="87"/>
                </a:lnTo>
                <a:lnTo>
                  <a:pt x="712" y="87"/>
                </a:lnTo>
                <a:lnTo>
                  <a:pt x="712" y="82"/>
                </a:lnTo>
                <a:lnTo>
                  <a:pt x="694" y="82"/>
                </a:lnTo>
                <a:lnTo>
                  <a:pt x="694" y="80"/>
                </a:lnTo>
                <a:lnTo>
                  <a:pt x="672" y="80"/>
                </a:lnTo>
                <a:lnTo>
                  <a:pt x="672" y="76"/>
                </a:lnTo>
                <a:lnTo>
                  <a:pt x="656" y="76"/>
                </a:lnTo>
                <a:lnTo>
                  <a:pt x="656" y="68"/>
                </a:lnTo>
                <a:lnTo>
                  <a:pt x="627" y="68"/>
                </a:lnTo>
                <a:lnTo>
                  <a:pt x="627" y="62"/>
                </a:lnTo>
                <a:lnTo>
                  <a:pt x="577" y="62"/>
                </a:lnTo>
                <a:lnTo>
                  <a:pt x="577" y="58"/>
                </a:lnTo>
                <a:lnTo>
                  <a:pt x="545" y="58"/>
                </a:lnTo>
                <a:lnTo>
                  <a:pt x="545" y="54"/>
                </a:lnTo>
                <a:lnTo>
                  <a:pt x="509" y="54"/>
                </a:lnTo>
                <a:lnTo>
                  <a:pt x="509" y="47"/>
                </a:lnTo>
                <a:lnTo>
                  <a:pt x="442" y="47"/>
                </a:lnTo>
                <a:lnTo>
                  <a:pt x="442" y="41"/>
                </a:lnTo>
                <a:lnTo>
                  <a:pt x="428" y="41"/>
                </a:lnTo>
                <a:lnTo>
                  <a:pt x="428" y="37"/>
                </a:lnTo>
                <a:lnTo>
                  <a:pt x="390" y="37"/>
                </a:lnTo>
                <a:lnTo>
                  <a:pt x="390" y="31"/>
                </a:lnTo>
                <a:lnTo>
                  <a:pt x="352" y="31"/>
                </a:lnTo>
                <a:lnTo>
                  <a:pt x="352" y="25"/>
                </a:lnTo>
                <a:lnTo>
                  <a:pt x="300" y="25"/>
                </a:lnTo>
                <a:lnTo>
                  <a:pt x="300" y="19"/>
                </a:lnTo>
                <a:lnTo>
                  <a:pt x="225" y="19"/>
                </a:lnTo>
                <a:lnTo>
                  <a:pt x="225" y="17"/>
                </a:lnTo>
                <a:lnTo>
                  <a:pt x="151" y="17"/>
                </a:lnTo>
                <a:lnTo>
                  <a:pt x="151" y="10"/>
                </a:lnTo>
                <a:lnTo>
                  <a:pt x="103" y="10"/>
                </a:lnTo>
                <a:lnTo>
                  <a:pt x="103" y="6"/>
                </a:lnTo>
                <a:lnTo>
                  <a:pt x="38" y="6"/>
                </a:lnTo>
                <a:lnTo>
                  <a:pt x="38" y="2"/>
                </a:lnTo>
                <a:lnTo>
                  <a:pt x="24" y="2"/>
                </a:lnTo>
                <a:lnTo>
                  <a:pt x="24"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Freeform 20"/>
          <p:cNvSpPr>
            <a:spLocks/>
          </p:cNvSpPr>
          <p:nvPr/>
        </p:nvSpPr>
        <p:spPr bwMode="auto">
          <a:xfrm>
            <a:off x="5553075" y="1698376"/>
            <a:ext cx="2879725" cy="265112"/>
          </a:xfrm>
          <a:custGeom>
            <a:avLst/>
            <a:gdLst>
              <a:gd name="T0" fmla="*/ 1780 w 1814"/>
              <a:gd name="T1" fmla="*/ 167 h 167"/>
              <a:gd name="T2" fmla="*/ 1647 w 1814"/>
              <a:gd name="T3" fmla="*/ 157 h 167"/>
              <a:gd name="T4" fmla="*/ 1530 w 1814"/>
              <a:gd name="T5" fmla="*/ 154 h 167"/>
              <a:gd name="T6" fmla="*/ 1516 w 1814"/>
              <a:gd name="T7" fmla="*/ 148 h 167"/>
              <a:gd name="T8" fmla="*/ 1460 w 1814"/>
              <a:gd name="T9" fmla="*/ 144 h 167"/>
              <a:gd name="T10" fmla="*/ 1349 w 1814"/>
              <a:gd name="T11" fmla="*/ 140 h 167"/>
              <a:gd name="T12" fmla="*/ 1259 w 1814"/>
              <a:gd name="T13" fmla="*/ 136 h 167"/>
              <a:gd name="T14" fmla="*/ 1098 w 1814"/>
              <a:gd name="T15" fmla="*/ 132 h 167"/>
              <a:gd name="T16" fmla="*/ 1072 w 1814"/>
              <a:gd name="T17" fmla="*/ 128 h 167"/>
              <a:gd name="T18" fmla="*/ 1058 w 1814"/>
              <a:gd name="T19" fmla="*/ 124 h 167"/>
              <a:gd name="T20" fmla="*/ 1022 w 1814"/>
              <a:gd name="T21" fmla="*/ 119 h 167"/>
              <a:gd name="T22" fmla="*/ 979 w 1814"/>
              <a:gd name="T23" fmla="*/ 113 h 167"/>
              <a:gd name="T24" fmla="*/ 953 w 1814"/>
              <a:gd name="T25" fmla="*/ 111 h 167"/>
              <a:gd name="T26" fmla="*/ 909 w 1814"/>
              <a:gd name="T27" fmla="*/ 109 h 167"/>
              <a:gd name="T28" fmla="*/ 885 w 1814"/>
              <a:gd name="T29" fmla="*/ 105 h 167"/>
              <a:gd name="T30" fmla="*/ 861 w 1814"/>
              <a:gd name="T31" fmla="*/ 101 h 167"/>
              <a:gd name="T32" fmla="*/ 853 w 1814"/>
              <a:gd name="T33" fmla="*/ 93 h 167"/>
              <a:gd name="T34" fmla="*/ 716 w 1814"/>
              <a:gd name="T35" fmla="*/ 87 h 167"/>
              <a:gd name="T36" fmla="*/ 702 w 1814"/>
              <a:gd name="T37" fmla="*/ 85 h 167"/>
              <a:gd name="T38" fmla="*/ 599 w 1814"/>
              <a:gd name="T39" fmla="*/ 80 h 167"/>
              <a:gd name="T40" fmla="*/ 565 w 1814"/>
              <a:gd name="T41" fmla="*/ 76 h 167"/>
              <a:gd name="T42" fmla="*/ 533 w 1814"/>
              <a:gd name="T43" fmla="*/ 70 h 167"/>
              <a:gd name="T44" fmla="*/ 527 w 1814"/>
              <a:gd name="T45" fmla="*/ 64 h 167"/>
              <a:gd name="T46" fmla="*/ 469 w 1814"/>
              <a:gd name="T47" fmla="*/ 60 h 167"/>
              <a:gd name="T48" fmla="*/ 414 w 1814"/>
              <a:gd name="T49" fmla="*/ 56 h 167"/>
              <a:gd name="T50" fmla="*/ 374 w 1814"/>
              <a:gd name="T51" fmla="*/ 52 h 167"/>
              <a:gd name="T52" fmla="*/ 340 w 1814"/>
              <a:gd name="T53" fmla="*/ 50 h 167"/>
              <a:gd name="T54" fmla="*/ 334 w 1814"/>
              <a:gd name="T55" fmla="*/ 43 h 167"/>
              <a:gd name="T56" fmla="*/ 300 w 1814"/>
              <a:gd name="T57" fmla="*/ 39 h 167"/>
              <a:gd name="T58" fmla="*/ 296 w 1814"/>
              <a:gd name="T59" fmla="*/ 29 h 167"/>
              <a:gd name="T60" fmla="*/ 229 w 1814"/>
              <a:gd name="T61" fmla="*/ 25 h 167"/>
              <a:gd name="T62" fmla="*/ 213 w 1814"/>
              <a:gd name="T63" fmla="*/ 23 h 167"/>
              <a:gd name="T64" fmla="*/ 189 w 1814"/>
              <a:gd name="T65" fmla="*/ 19 h 167"/>
              <a:gd name="T66" fmla="*/ 145 w 1814"/>
              <a:gd name="T67" fmla="*/ 12 h 167"/>
              <a:gd name="T68" fmla="*/ 93 w 1814"/>
              <a:gd name="T69" fmla="*/ 6 h 167"/>
              <a:gd name="T70" fmla="*/ 28 w 1814"/>
              <a:gd name="T71" fmla="*/ 2 h 167"/>
              <a:gd name="T72" fmla="*/ 0 w 1814"/>
              <a:gd name="T7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4" h="167">
                <a:moveTo>
                  <a:pt x="1814" y="167"/>
                </a:moveTo>
                <a:lnTo>
                  <a:pt x="1780" y="167"/>
                </a:lnTo>
                <a:lnTo>
                  <a:pt x="1780" y="157"/>
                </a:lnTo>
                <a:lnTo>
                  <a:pt x="1647" y="157"/>
                </a:lnTo>
                <a:lnTo>
                  <a:pt x="1647" y="154"/>
                </a:lnTo>
                <a:lnTo>
                  <a:pt x="1530" y="154"/>
                </a:lnTo>
                <a:lnTo>
                  <a:pt x="1530" y="148"/>
                </a:lnTo>
                <a:lnTo>
                  <a:pt x="1516" y="148"/>
                </a:lnTo>
                <a:lnTo>
                  <a:pt x="1516" y="144"/>
                </a:lnTo>
                <a:lnTo>
                  <a:pt x="1460" y="144"/>
                </a:lnTo>
                <a:lnTo>
                  <a:pt x="1460" y="140"/>
                </a:lnTo>
                <a:lnTo>
                  <a:pt x="1349" y="140"/>
                </a:lnTo>
                <a:lnTo>
                  <a:pt x="1349" y="136"/>
                </a:lnTo>
                <a:lnTo>
                  <a:pt x="1259" y="136"/>
                </a:lnTo>
                <a:lnTo>
                  <a:pt x="1259" y="132"/>
                </a:lnTo>
                <a:lnTo>
                  <a:pt x="1098" y="132"/>
                </a:lnTo>
                <a:lnTo>
                  <a:pt x="1098" y="128"/>
                </a:lnTo>
                <a:lnTo>
                  <a:pt x="1072" y="128"/>
                </a:lnTo>
                <a:lnTo>
                  <a:pt x="1072" y="124"/>
                </a:lnTo>
                <a:lnTo>
                  <a:pt x="1058" y="124"/>
                </a:lnTo>
                <a:lnTo>
                  <a:pt x="1058" y="119"/>
                </a:lnTo>
                <a:lnTo>
                  <a:pt x="1022" y="119"/>
                </a:lnTo>
                <a:lnTo>
                  <a:pt x="1022" y="113"/>
                </a:lnTo>
                <a:lnTo>
                  <a:pt x="979" y="113"/>
                </a:lnTo>
                <a:lnTo>
                  <a:pt x="979" y="111"/>
                </a:lnTo>
                <a:lnTo>
                  <a:pt x="953" y="111"/>
                </a:lnTo>
                <a:lnTo>
                  <a:pt x="953" y="109"/>
                </a:lnTo>
                <a:lnTo>
                  <a:pt x="909" y="109"/>
                </a:lnTo>
                <a:lnTo>
                  <a:pt x="909" y="105"/>
                </a:lnTo>
                <a:lnTo>
                  <a:pt x="885" y="105"/>
                </a:lnTo>
                <a:lnTo>
                  <a:pt x="885" y="101"/>
                </a:lnTo>
                <a:lnTo>
                  <a:pt x="861" y="101"/>
                </a:lnTo>
                <a:lnTo>
                  <a:pt x="861" y="93"/>
                </a:lnTo>
                <a:lnTo>
                  <a:pt x="853" y="93"/>
                </a:lnTo>
                <a:lnTo>
                  <a:pt x="853" y="87"/>
                </a:lnTo>
                <a:lnTo>
                  <a:pt x="716" y="87"/>
                </a:lnTo>
                <a:lnTo>
                  <a:pt x="716" y="85"/>
                </a:lnTo>
                <a:lnTo>
                  <a:pt x="702" y="85"/>
                </a:lnTo>
                <a:lnTo>
                  <a:pt x="702" y="80"/>
                </a:lnTo>
                <a:lnTo>
                  <a:pt x="599" y="80"/>
                </a:lnTo>
                <a:lnTo>
                  <a:pt x="599" y="76"/>
                </a:lnTo>
                <a:lnTo>
                  <a:pt x="565" y="76"/>
                </a:lnTo>
                <a:lnTo>
                  <a:pt x="565" y="70"/>
                </a:lnTo>
                <a:lnTo>
                  <a:pt x="533" y="70"/>
                </a:lnTo>
                <a:lnTo>
                  <a:pt x="533" y="64"/>
                </a:lnTo>
                <a:lnTo>
                  <a:pt x="527" y="64"/>
                </a:lnTo>
                <a:lnTo>
                  <a:pt x="527" y="60"/>
                </a:lnTo>
                <a:lnTo>
                  <a:pt x="469" y="60"/>
                </a:lnTo>
                <a:lnTo>
                  <a:pt x="469" y="56"/>
                </a:lnTo>
                <a:lnTo>
                  <a:pt x="414" y="56"/>
                </a:lnTo>
                <a:lnTo>
                  <a:pt x="414" y="52"/>
                </a:lnTo>
                <a:lnTo>
                  <a:pt x="374" y="52"/>
                </a:lnTo>
                <a:lnTo>
                  <a:pt x="374" y="50"/>
                </a:lnTo>
                <a:lnTo>
                  <a:pt x="340" y="50"/>
                </a:lnTo>
                <a:lnTo>
                  <a:pt x="340" y="43"/>
                </a:lnTo>
                <a:lnTo>
                  <a:pt x="334" y="43"/>
                </a:lnTo>
                <a:lnTo>
                  <a:pt x="334" y="39"/>
                </a:lnTo>
                <a:lnTo>
                  <a:pt x="300" y="39"/>
                </a:lnTo>
                <a:lnTo>
                  <a:pt x="300" y="29"/>
                </a:lnTo>
                <a:lnTo>
                  <a:pt x="296" y="29"/>
                </a:lnTo>
                <a:lnTo>
                  <a:pt x="296" y="25"/>
                </a:lnTo>
                <a:lnTo>
                  <a:pt x="229" y="25"/>
                </a:lnTo>
                <a:lnTo>
                  <a:pt x="229" y="23"/>
                </a:lnTo>
                <a:lnTo>
                  <a:pt x="213" y="23"/>
                </a:lnTo>
                <a:lnTo>
                  <a:pt x="213" y="19"/>
                </a:lnTo>
                <a:lnTo>
                  <a:pt x="189" y="19"/>
                </a:lnTo>
                <a:lnTo>
                  <a:pt x="189" y="12"/>
                </a:lnTo>
                <a:lnTo>
                  <a:pt x="145" y="12"/>
                </a:lnTo>
                <a:lnTo>
                  <a:pt x="145" y="6"/>
                </a:lnTo>
                <a:lnTo>
                  <a:pt x="93" y="6"/>
                </a:lnTo>
                <a:lnTo>
                  <a:pt x="93" y="2"/>
                </a:lnTo>
                <a:lnTo>
                  <a:pt x="28" y="2"/>
                </a:lnTo>
                <a:lnTo>
                  <a:pt x="28" y="0"/>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Tree>
    <p:extLst>
      <p:ext uri="{BB962C8B-B14F-4D97-AF65-F5344CB8AC3E}">
        <p14:creationId xmlns:p14="http://schemas.microsoft.com/office/powerpoint/2010/main" val="1988523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de congrès majeurs en 2016 dans les cancers digestifs. Celui ci est consacré au congrès de l’</a:t>
            </a:r>
            <a:r>
              <a:rPr lang="fr-FR" sz="1400" b="1" dirty="0" smtClean="0"/>
              <a:t>American Society of </a:t>
            </a:r>
            <a:r>
              <a:rPr lang="en-GB" sz="1400" b="1" dirty="0" smtClean="0"/>
              <a:t>Clinical Oncology Annual </a:t>
            </a:r>
            <a:r>
              <a:rPr lang="fr-FR" sz="1400" b="1" dirty="0" smtClean="0"/>
              <a:t>Meeting 2016 </a:t>
            </a:r>
            <a:r>
              <a:rPr lang="fr-FR" sz="1400" dirty="0" smtClean="0"/>
              <a:t>et il est disponible aussi en anglais et en japonais.</a:t>
            </a:r>
          </a:p>
          <a:p>
            <a:pPr marL="0" indent="0">
              <a:buNone/>
              <a:tabLst>
                <a:tab pos="441325" algn="l"/>
              </a:tabLst>
              <a:defRPr/>
            </a:pPr>
            <a:r>
              <a:rPr lang="fr-FR" sz="1400" dirty="0"/>
              <a:t>La recherche clinique en </a:t>
            </a:r>
            <a:r>
              <a:rPr lang="fr-FR" sz="1400" dirty="0" smtClean="0"/>
              <a:t>oncologie </a:t>
            </a:r>
            <a:r>
              <a:rPr lang="fr-FR" sz="1400" dirty="0"/>
              <a:t>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a:t>
            </a:r>
            <a:r>
              <a:rPr lang="fr-FR" sz="1400" dirty="0" smtClean="0"/>
              <a:t>que </a:t>
            </a:r>
            <a:r>
              <a:rPr lang="fr-FR" sz="1400" dirty="0"/>
              <a:t>cette revue des derniers développement en oncologie </a:t>
            </a:r>
            <a:r>
              <a:rPr lang="fr-FR" sz="1400" dirty="0" smtClean="0"/>
              <a:t>digestive </a:t>
            </a:r>
            <a:r>
              <a:rPr lang="fr-FR" sz="1400" dirty="0"/>
              <a:t>vous apportera beaucoup et enrichira votre pratique. Si vous souhaitez partager votre avis avec nous, nous serons très heureux de recevoir vos commentaires. Vous pouvez adresser toute correspondance à l’adresse suivante: </a:t>
            </a:r>
            <a:r>
              <a:rPr lang="fr-FR" sz="1400" u="sng" dirty="0">
                <a:solidFill>
                  <a:srgbClr val="3F5075"/>
                </a:solidFill>
                <a:hlinkClick r:id="rId3"/>
              </a:rPr>
              <a:t>etop@etop.eu-</a:t>
            </a:r>
            <a:r>
              <a:rPr lang="fr-FR" sz="1400" u="sng" dirty="0" smtClean="0">
                <a:solidFill>
                  <a:srgbClr val="3F5075"/>
                </a:solidFill>
                <a:hlinkClick r:id="rId3"/>
              </a:rPr>
              <a:t>org</a:t>
            </a:r>
            <a:endParaRPr lang="fr-FR" sz="1400" u="sng" dirty="0" smtClean="0">
              <a:solidFill>
                <a:srgbClr val="3F5075"/>
              </a:solidFill>
            </a:endParaRPr>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t>
            </a:r>
            <a:r>
              <a:rPr lang="fr-FR" sz="1400" dirty="0" smtClean="0">
                <a:solidFill>
                  <a:srgbClr val="363636"/>
                </a:solidFill>
              </a:rPr>
              <a:t>activité</a:t>
            </a:r>
            <a:endParaRPr lang="fr-FR" sz="1400" dirty="0">
              <a:solidFill>
                <a:srgbClr val="363636"/>
              </a:solidFill>
            </a:endParaRPr>
          </a:p>
          <a:p>
            <a:pPr marL="0" indent="0">
              <a:buNone/>
              <a:tabLst>
                <a:tab pos="441325" algn="l"/>
              </a:tabLst>
              <a:defRPr/>
            </a:pPr>
            <a:endParaRPr lang="fr-FR" sz="1400" dirty="0" smtClean="0"/>
          </a:p>
          <a:p>
            <a:pPr marL="0" indent="0">
              <a:buNone/>
              <a:tabLst>
                <a:tab pos="441325" algn="l"/>
              </a:tabLst>
              <a:defRPr/>
            </a:pPr>
            <a:r>
              <a:rPr lang="fr-FR" sz="1400" dirty="0" smtClean="0">
                <a:solidFill>
                  <a:schemeClr val="tx1"/>
                </a:solidFill>
              </a:rPr>
              <a:t>Sincèrement vôtres, </a:t>
            </a:r>
          </a:p>
          <a:p>
            <a:pPr marL="0" indent="0">
              <a:buNone/>
              <a:tabLst>
                <a:tab pos="441325" algn="l"/>
              </a:tabLst>
              <a:defRPr/>
            </a:pPr>
            <a:r>
              <a:rPr lang="fr-FR" sz="1400" b="1" dirty="0" smtClean="0">
                <a:solidFill>
                  <a:schemeClr val="tx1"/>
                </a:solidFill>
              </a:rPr>
              <a:t>Eric Van </a:t>
            </a:r>
            <a:r>
              <a:rPr lang="fr-FR" sz="1400" b="1" dirty="0" err="1" smtClean="0">
                <a:solidFill>
                  <a:schemeClr val="tx1"/>
                </a:solidFill>
              </a:rPr>
              <a:t>Cutsem</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Wolff </a:t>
            </a:r>
            <a:r>
              <a:rPr lang="fr-FR" sz="1400" b="1" dirty="0" err="1" smtClean="0">
                <a:solidFill>
                  <a:schemeClr val="tx1"/>
                </a:solidFill>
              </a:rPr>
              <a:t>Schmiegel</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Philippe Rougier</a:t>
            </a:r>
            <a:br>
              <a:rPr lang="fr-FR" sz="1400" b="1" dirty="0" smtClean="0">
                <a:solidFill>
                  <a:schemeClr val="tx1"/>
                </a:solidFill>
              </a:rPr>
            </a:br>
            <a:r>
              <a:rPr lang="fr-FR" sz="1400" b="1" dirty="0" smtClean="0">
                <a:solidFill>
                  <a:schemeClr val="tx1"/>
                </a:solidFill>
              </a:rPr>
              <a:t>Thomas </a:t>
            </a:r>
            <a:r>
              <a:rPr lang="fr-FR" sz="1400" b="1" dirty="0" err="1" smtClean="0">
                <a:solidFill>
                  <a:schemeClr val="tx1"/>
                </a:solidFill>
              </a:rPr>
              <a:t>Seufferlein</a:t>
            </a:r>
            <a:endParaRPr lang="fr-FR" sz="1400" dirty="0" smtClean="0">
              <a:solidFill>
                <a:schemeClr val="tx1"/>
              </a:solidFill>
            </a:endParaRPr>
          </a:p>
          <a:p>
            <a:pPr marL="0" indent="0">
              <a:buNone/>
              <a:tabLst>
                <a:tab pos="441325" algn="l"/>
              </a:tabLst>
              <a:defRPr/>
            </a:pPr>
            <a:r>
              <a:rPr lang="fr-FR" sz="1400" dirty="0" smtClean="0">
                <a:solidFill>
                  <a:schemeClr val="tx1"/>
                </a:solidFill>
              </a:rPr>
              <a:t>(ESDO </a:t>
            </a:r>
            <a:r>
              <a:rPr lang="fr-FR" sz="1400" dirty="0" err="1" smtClean="0">
                <a:solidFill>
                  <a:schemeClr val="tx1"/>
                </a:solidFill>
              </a:rPr>
              <a:t>Governing</a:t>
            </a:r>
            <a:r>
              <a:rPr lang="fr-FR" sz="1400" dirty="0" smtClean="0">
                <a:solidFill>
                  <a:schemeClr val="tx1"/>
                </a:solidFill>
              </a:rPr>
              <a:t> </a:t>
            </a:r>
            <a:r>
              <a:rPr lang="fr-FR" sz="1400" dirty="0" err="1" smtClean="0">
                <a:solidFill>
                  <a:schemeClr val="tx1"/>
                </a:solidFill>
              </a:rPr>
              <a:t>Board</a:t>
            </a:r>
            <a:r>
              <a:rPr lang="fr-FR" sz="1400" dirty="0" smtClean="0">
                <a:solidFill>
                  <a:schemeClr val="tx1"/>
                </a:solidFill>
              </a:rPr>
              <a:t>)</a:t>
            </a:r>
            <a:endParaRPr lang="fr-FR"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8" y="4880509"/>
            <a:ext cx="1500059" cy="1403328"/>
          </a:xfrm>
          <a:prstGeom prst="rect">
            <a:avLst/>
          </a:prstGeom>
        </p:spPr>
      </p:pic>
    </p:spTree>
    <p:custDataLst>
      <p:tags r:id="rId1"/>
    </p:custDataLst>
    <p:extLst>
      <p:ext uri="{BB962C8B-B14F-4D97-AF65-F5344CB8AC3E}">
        <p14:creationId xmlns:p14="http://schemas.microsoft.com/office/powerpoint/2010/main"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3519: Amélioration de l’évaluation pronostique par l’utilisation de marqueurs moléculaires et caractéristiques </a:t>
            </a:r>
            <a:r>
              <a:rPr lang="fr-FR" dirty="0" err="1" smtClean="0"/>
              <a:t>clinico</a:t>
            </a:r>
            <a:r>
              <a:rPr lang="fr-FR" dirty="0" smtClean="0"/>
              <a:t>-pathologiques dans le cancer du colon à haut risque stade II/III </a:t>
            </a:r>
            <a:br>
              <a:rPr lang="fr-FR" dirty="0" smtClean="0"/>
            </a:br>
            <a:r>
              <a:rPr lang="fr-FR" dirty="0" smtClean="0"/>
              <a:t>– </a:t>
            </a:r>
            <a:r>
              <a:rPr lang="fr-FR" dirty="0" err="1" smtClean="0"/>
              <a:t>Dienstmann</a:t>
            </a:r>
            <a:r>
              <a:rPr lang="fr-FR" dirty="0" smtClean="0"/>
              <a:t> R,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la valeur pronostique des marqueurs moléculaires (MSI et mutations de BRAF et KRAS) chez des patients avec cancer du colon stade II/III recevant une CT </a:t>
            </a:r>
            <a:r>
              <a:rPr lang="fr-FR" dirty="0" err="1" smtClean="0"/>
              <a:t>adjuvante</a:t>
            </a: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Dienstmann et al. J Clin Oncol 2016; 34 (suppl): abstr 3519</a:t>
            </a:r>
            <a:endParaRPr lang="fr-FR"/>
          </a:p>
        </p:txBody>
      </p:sp>
      <p:sp>
        <p:nvSpPr>
          <p:cNvPr id="7" name="TextBox 6"/>
          <p:cNvSpPr txBox="1"/>
          <p:nvPr/>
        </p:nvSpPr>
        <p:spPr>
          <a:xfrm>
            <a:off x="1934032" y="2797941"/>
            <a:ext cx="1260995" cy="246221"/>
          </a:xfrm>
          <a:prstGeom prst="rect">
            <a:avLst/>
          </a:prstGeom>
          <a:noFill/>
        </p:spPr>
        <p:txBody>
          <a:bodyPr wrap="none" rtlCol="0">
            <a:spAutoFit/>
          </a:bodyPr>
          <a:lstStyle/>
          <a:p>
            <a:r>
              <a:rPr lang="fr-FR" sz="1000" dirty="0" smtClean="0">
                <a:solidFill>
                  <a:srgbClr val="043882"/>
                </a:solidFill>
              </a:rPr>
              <a:t>Section descriptive</a:t>
            </a:r>
            <a:endParaRPr lang="fr-FR" sz="1000" dirty="0">
              <a:solidFill>
                <a:srgbClr val="043882"/>
              </a:solidFill>
            </a:endParaRPr>
          </a:p>
        </p:txBody>
      </p:sp>
      <p:sp>
        <p:nvSpPr>
          <p:cNvPr id="8" name="TextBox 7"/>
          <p:cNvSpPr txBox="1"/>
          <p:nvPr/>
        </p:nvSpPr>
        <p:spPr>
          <a:xfrm>
            <a:off x="5293271" y="5817714"/>
            <a:ext cx="1375146" cy="246221"/>
          </a:xfrm>
          <a:prstGeom prst="rect">
            <a:avLst/>
          </a:prstGeom>
          <a:noFill/>
        </p:spPr>
        <p:txBody>
          <a:bodyPr wrap="none" rtlCol="0">
            <a:spAutoFit/>
          </a:bodyPr>
          <a:lstStyle/>
          <a:p>
            <a:r>
              <a:rPr lang="fr-FR" sz="1000" dirty="0" smtClean="0">
                <a:solidFill>
                  <a:srgbClr val="043882"/>
                </a:solidFill>
              </a:rPr>
              <a:t>Section des modèles</a:t>
            </a:r>
            <a:endParaRPr lang="fr-FR" sz="1000" dirty="0">
              <a:solidFill>
                <a:srgbClr val="043882"/>
              </a:solidFill>
            </a:endParaRPr>
          </a:p>
        </p:txBody>
      </p:sp>
      <p:sp>
        <p:nvSpPr>
          <p:cNvPr id="9" name="TextBox 8"/>
          <p:cNvSpPr txBox="1"/>
          <p:nvPr/>
        </p:nvSpPr>
        <p:spPr>
          <a:xfrm>
            <a:off x="5469848" y="2161674"/>
            <a:ext cx="2472765" cy="553998"/>
          </a:xfrm>
          <a:prstGeom prst="rect">
            <a:avLst/>
          </a:prstGeom>
          <a:noFill/>
        </p:spPr>
        <p:txBody>
          <a:bodyPr wrap="none" rtlCol="0">
            <a:spAutoFit/>
          </a:bodyPr>
          <a:lstStyle/>
          <a:p>
            <a:r>
              <a:rPr lang="fr-FR" sz="1000" dirty="0" smtClean="0">
                <a:solidFill>
                  <a:srgbClr val="4D4D4D"/>
                </a:solidFill>
              </a:rPr>
              <a:t>Exclusion échantillons cancer du rectum</a:t>
            </a:r>
          </a:p>
          <a:p>
            <a:r>
              <a:rPr lang="fr-FR" sz="1000" dirty="0">
                <a:solidFill>
                  <a:srgbClr val="4D4D4D"/>
                </a:solidFill>
              </a:rPr>
              <a:t>Exclusion échantillons </a:t>
            </a:r>
            <a:r>
              <a:rPr lang="fr-FR" sz="1000" dirty="0" smtClean="0">
                <a:solidFill>
                  <a:srgbClr val="4D4D4D"/>
                </a:solidFill>
              </a:rPr>
              <a:t>stade I et IV</a:t>
            </a:r>
          </a:p>
          <a:p>
            <a:r>
              <a:rPr lang="fr-FR" sz="1000" dirty="0">
                <a:solidFill>
                  <a:srgbClr val="4D4D4D"/>
                </a:solidFill>
              </a:rPr>
              <a:t>Exclusion échantillons </a:t>
            </a:r>
            <a:r>
              <a:rPr lang="fr-FR" sz="1000" dirty="0" smtClean="0">
                <a:solidFill>
                  <a:srgbClr val="4D4D4D"/>
                </a:solidFill>
              </a:rPr>
              <a:t>sans TNM </a:t>
            </a:r>
            <a:endParaRPr lang="fr-FR" sz="1000" dirty="0">
              <a:solidFill>
                <a:srgbClr val="4D4D4D"/>
              </a:solidFill>
            </a:endParaRPr>
          </a:p>
        </p:txBody>
      </p:sp>
      <p:sp>
        <p:nvSpPr>
          <p:cNvPr id="10" name="TextBox 9"/>
          <p:cNvSpPr txBox="1"/>
          <p:nvPr/>
        </p:nvSpPr>
        <p:spPr>
          <a:xfrm>
            <a:off x="5469848" y="2731586"/>
            <a:ext cx="1832933" cy="553998"/>
          </a:xfrm>
          <a:prstGeom prst="rect">
            <a:avLst/>
          </a:prstGeom>
          <a:noFill/>
        </p:spPr>
        <p:txBody>
          <a:bodyPr wrap="square" rtlCol="0">
            <a:spAutoFit/>
          </a:bodyPr>
          <a:lstStyle/>
          <a:p>
            <a:r>
              <a:rPr lang="fr-FR" sz="1000" dirty="0" smtClean="0">
                <a:solidFill>
                  <a:srgbClr val="4D4D4D"/>
                </a:solidFill>
              </a:rPr>
              <a:t>Exclusion des valeurs aléatoires manquantes pour les variables clin/</a:t>
            </a:r>
            <a:r>
              <a:rPr lang="fr-FR" sz="1000" dirty="0" err="1" smtClean="0">
                <a:solidFill>
                  <a:srgbClr val="4D4D4D"/>
                </a:solidFill>
              </a:rPr>
              <a:t>path</a:t>
            </a:r>
            <a:endParaRPr lang="fr-FR" sz="1000" dirty="0">
              <a:solidFill>
                <a:srgbClr val="4D4D4D"/>
              </a:solidFill>
            </a:endParaRPr>
          </a:p>
        </p:txBody>
      </p:sp>
      <p:sp>
        <p:nvSpPr>
          <p:cNvPr id="11" name="TextBox 10"/>
          <p:cNvSpPr txBox="1"/>
          <p:nvPr/>
        </p:nvSpPr>
        <p:spPr>
          <a:xfrm>
            <a:off x="6154572" y="4648700"/>
            <a:ext cx="1700507" cy="707886"/>
          </a:xfrm>
          <a:prstGeom prst="rect">
            <a:avLst/>
          </a:prstGeom>
          <a:noFill/>
        </p:spPr>
        <p:txBody>
          <a:bodyPr wrap="square" rtlCol="0">
            <a:spAutoFit/>
          </a:bodyPr>
          <a:lstStyle/>
          <a:p>
            <a:r>
              <a:rPr lang="fr-FR" sz="1000" dirty="0" smtClean="0">
                <a:solidFill>
                  <a:srgbClr val="4D4D4D"/>
                </a:solidFill>
              </a:rPr>
              <a:t>Exclusion des échantillons avec valeurs manquantes pour les variables moléculaires</a:t>
            </a:r>
            <a:endParaRPr lang="fr-FR" sz="1000" dirty="0">
              <a:solidFill>
                <a:srgbClr val="4D4D4D"/>
              </a:solidFill>
            </a:endParaRPr>
          </a:p>
        </p:txBody>
      </p:sp>
      <p:sp>
        <p:nvSpPr>
          <p:cNvPr id="12" name="TextBox 11"/>
          <p:cNvSpPr txBox="1"/>
          <p:nvPr/>
        </p:nvSpPr>
        <p:spPr>
          <a:xfrm>
            <a:off x="1303563" y="3878963"/>
            <a:ext cx="2024846" cy="400110"/>
          </a:xfrm>
          <a:prstGeom prst="rect">
            <a:avLst/>
          </a:prstGeom>
          <a:noFill/>
        </p:spPr>
        <p:txBody>
          <a:bodyPr wrap="square" rtlCol="0">
            <a:spAutoFit/>
          </a:bodyPr>
          <a:lstStyle/>
          <a:p>
            <a:r>
              <a:rPr lang="fr-FR" sz="1000" dirty="0" smtClean="0">
                <a:solidFill>
                  <a:srgbClr val="4D4D4D"/>
                </a:solidFill>
              </a:rPr>
              <a:t>Données clin/</a:t>
            </a:r>
            <a:r>
              <a:rPr lang="fr-FR" sz="1000" dirty="0" err="1" smtClean="0">
                <a:solidFill>
                  <a:srgbClr val="4D4D4D"/>
                </a:solidFill>
              </a:rPr>
              <a:t>path</a:t>
            </a:r>
            <a:r>
              <a:rPr lang="fr-FR" sz="1000" dirty="0" smtClean="0">
                <a:solidFill>
                  <a:srgbClr val="4D4D4D"/>
                </a:solidFill>
              </a:rPr>
              <a:t> complètes</a:t>
            </a:r>
            <a:r>
              <a:rPr lang="fr-FR" sz="1000" dirty="0">
                <a:solidFill>
                  <a:srgbClr val="4D4D4D"/>
                </a:solidFill>
              </a:rPr>
              <a:t/>
            </a:r>
            <a:br>
              <a:rPr lang="fr-FR" sz="1000" dirty="0">
                <a:solidFill>
                  <a:srgbClr val="4D4D4D"/>
                </a:solidFill>
              </a:rPr>
            </a:br>
            <a:r>
              <a:rPr lang="fr-FR" sz="1000" dirty="0">
                <a:solidFill>
                  <a:srgbClr val="4D4D4D"/>
                </a:solidFill>
              </a:rPr>
              <a:t>Données </a:t>
            </a:r>
            <a:r>
              <a:rPr lang="fr-FR" sz="1000" dirty="0" smtClean="0">
                <a:solidFill>
                  <a:srgbClr val="4D4D4D"/>
                </a:solidFill>
              </a:rPr>
              <a:t>clin/</a:t>
            </a:r>
            <a:r>
              <a:rPr lang="fr-FR" sz="1000" dirty="0" err="1" smtClean="0">
                <a:solidFill>
                  <a:srgbClr val="4D4D4D"/>
                </a:solidFill>
              </a:rPr>
              <a:t>path</a:t>
            </a:r>
            <a:r>
              <a:rPr lang="fr-FR" sz="1000" dirty="0" smtClean="0">
                <a:solidFill>
                  <a:srgbClr val="4D4D4D"/>
                </a:solidFill>
              </a:rPr>
              <a:t> limitées</a:t>
            </a:r>
            <a:endParaRPr lang="fr-FR" sz="1000" dirty="0">
              <a:solidFill>
                <a:srgbClr val="4D4D4D"/>
              </a:solidFill>
            </a:endParaRPr>
          </a:p>
        </p:txBody>
      </p:sp>
      <p:sp>
        <p:nvSpPr>
          <p:cNvPr id="13" name="TextBox 12"/>
          <p:cNvSpPr txBox="1"/>
          <p:nvPr/>
        </p:nvSpPr>
        <p:spPr>
          <a:xfrm>
            <a:off x="1712315" y="5021835"/>
            <a:ext cx="1700507" cy="707886"/>
          </a:xfrm>
          <a:prstGeom prst="rect">
            <a:avLst/>
          </a:prstGeom>
          <a:noFill/>
        </p:spPr>
        <p:txBody>
          <a:bodyPr wrap="square" rtlCol="0">
            <a:spAutoFit/>
          </a:bodyPr>
          <a:lstStyle/>
          <a:p>
            <a:r>
              <a:rPr lang="fr-FR" sz="1000" smtClean="0">
                <a:solidFill>
                  <a:srgbClr val="4D4D4D"/>
                </a:solidFill>
              </a:rPr>
              <a:t>TNM</a:t>
            </a:r>
          </a:p>
          <a:p>
            <a:r>
              <a:rPr lang="fr-FR" sz="1000" smtClean="0">
                <a:solidFill>
                  <a:srgbClr val="4D4D4D"/>
                </a:solidFill>
              </a:rPr>
              <a:t>TNM mol.</a:t>
            </a:r>
          </a:p>
          <a:p>
            <a:r>
              <a:rPr lang="fr-FR" sz="1000" smtClean="0">
                <a:solidFill>
                  <a:srgbClr val="4D4D4D"/>
                </a:solidFill>
              </a:rPr>
              <a:t>TNM clin/path</a:t>
            </a:r>
          </a:p>
          <a:p>
            <a:r>
              <a:rPr lang="fr-FR" sz="1000" smtClean="0">
                <a:solidFill>
                  <a:srgbClr val="4D4D4D"/>
                </a:solidFill>
              </a:rPr>
              <a:t>TNM clin/path mol.</a:t>
            </a:r>
            <a:endParaRPr lang="fr-FR" sz="1000">
              <a:solidFill>
                <a:srgbClr val="4D4D4D"/>
              </a:solidFill>
            </a:endParaRPr>
          </a:p>
        </p:txBody>
      </p:sp>
      <p:sp>
        <p:nvSpPr>
          <p:cNvPr id="14" name="TextBox 13"/>
          <p:cNvSpPr txBox="1"/>
          <p:nvPr/>
        </p:nvSpPr>
        <p:spPr>
          <a:xfrm>
            <a:off x="1712315" y="5716464"/>
            <a:ext cx="1080120" cy="400110"/>
          </a:xfrm>
          <a:prstGeom prst="rect">
            <a:avLst/>
          </a:prstGeom>
          <a:noFill/>
        </p:spPr>
        <p:txBody>
          <a:bodyPr wrap="square" rtlCol="0">
            <a:spAutoFit/>
          </a:bodyPr>
          <a:lstStyle/>
          <a:p>
            <a:r>
              <a:rPr lang="fr-FR" sz="1000" smtClean="0">
                <a:solidFill>
                  <a:srgbClr val="4D4D4D"/>
                </a:solidFill>
              </a:rPr>
              <a:t>TNM</a:t>
            </a:r>
          </a:p>
          <a:p>
            <a:r>
              <a:rPr lang="fr-FR" sz="1000" smtClean="0">
                <a:solidFill>
                  <a:srgbClr val="4D4D4D"/>
                </a:solidFill>
              </a:rPr>
              <a:t>TNM mol.</a:t>
            </a:r>
          </a:p>
        </p:txBody>
      </p:sp>
      <p:cxnSp>
        <p:nvCxnSpPr>
          <p:cNvPr id="15" name="Straight Arrow Connector 14"/>
          <p:cNvCxnSpPr/>
          <p:nvPr/>
        </p:nvCxnSpPr>
        <p:spPr>
          <a:xfrm>
            <a:off x="1429662" y="5363277"/>
            <a:ext cx="319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429662" y="5916897"/>
            <a:ext cx="319770"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47928" y="4028654"/>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62526" y="4170146"/>
            <a:ext cx="319770" cy="0"/>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28959" y="2293997"/>
            <a:ext cx="537327" cy="324000"/>
            <a:chOff x="4239707" y="2232334"/>
            <a:chExt cx="537327" cy="324000"/>
          </a:xfrm>
        </p:grpSpPr>
        <p:sp>
          <p:nvSpPr>
            <p:cNvPr id="20" name="Rectangle 19"/>
            <p:cNvSpPr/>
            <p:nvPr/>
          </p:nvSpPr>
          <p:spPr>
            <a:xfrm>
              <a:off x="4261880" y="2232334"/>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 name="TextBox 20"/>
            <p:cNvSpPr txBox="1"/>
            <p:nvPr/>
          </p:nvSpPr>
          <p:spPr>
            <a:xfrm>
              <a:off x="4239707" y="2271224"/>
              <a:ext cx="537327" cy="246221"/>
            </a:xfrm>
            <a:prstGeom prst="rect">
              <a:avLst/>
            </a:prstGeom>
            <a:noFill/>
          </p:spPr>
          <p:txBody>
            <a:bodyPr wrap="none" rtlCol="0">
              <a:spAutoFit/>
            </a:bodyPr>
            <a:lstStyle/>
            <a:p>
              <a:pPr algn="ctr"/>
              <a:r>
                <a:rPr lang="fr-FR" sz="1000" smtClean="0">
                  <a:solidFill>
                    <a:srgbClr val="4D4D4D"/>
                  </a:solidFill>
                </a:rPr>
                <a:t>10230</a:t>
              </a:r>
              <a:endParaRPr lang="fr-FR" sz="1000">
                <a:solidFill>
                  <a:srgbClr val="4D4D4D"/>
                </a:solidFill>
              </a:endParaRPr>
            </a:p>
          </p:txBody>
        </p:sp>
      </p:grpSp>
      <p:sp>
        <p:nvSpPr>
          <p:cNvPr id="22" name="Rectangle 21"/>
          <p:cNvSpPr/>
          <p:nvPr/>
        </p:nvSpPr>
        <p:spPr>
          <a:xfrm>
            <a:off x="4251132" y="2720162"/>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 name="TextBox 22"/>
          <p:cNvSpPr txBox="1"/>
          <p:nvPr/>
        </p:nvSpPr>
        <p:spPr>
          <a:xfrm>
            <a:off x="4264225" y="2759052"/>
            <a:ext cx="466794" cy="246221"/>
          </a:xfrm>
          <a:prstGeom prst="rect">
            <a:avLst/>
          </a:prstGeom>
          <a:noFill/>
        </p:spPr>
        <p:txBody>
          <a:bodyPr wrap="none" rtlCol="0">
            <a:spAutoFit/>
          </a:bodyPr>
          <a:lstStyle/>
          <a:p>
            <a:pPr algn="ctr"/>
            <a:r>
              <a:rPr lang="fr-FR" sz="1000" smtClean="0">
                <a:solidFill>
                  <a:srgbClr val="E75C00"/>
                </a:solidFill>
              </a:rPr>
              <a:t>8072</a:t>
            </a:r>
            <a:endParaRPr lang="fr-FR" sz="1000">
              <a:solidFill>
                <a:srgbClr val="E75C00"/>
              </a:solidFill>
            </a:endParaRPr>
          </a:p>
        </p:txBody>
      </p:sp>
      <p:sp>
        <p:nvSpPr>
          <p:cNvPr id="24" name="TextBox 23"/>
          <p:cNvSpPr txBox="1"/>
          <p:nvPr/>
        </p:nvSpPr>
        <p:spPr>
          <a:xfrm>
            <a:off x="4264225" y="5848653"/>
            <a:ext cx="466795" cy="246221"/>
          </a:xfrm>
          <a:prstGeom prst="rect">
            <a:avLst/>
          </a:prstGeom>
          <a:noFill/>
        </p:spPr>
        <p:txBody>
          <a:bodyPr wrap="none" rtlCol="0">
            <a:spAutoFit/>
          </a:bodyPr>
          <a:lstStyle/>
          <a:p>
            <a:pPr algn="ctr"/>
            <a:r>
              <a:rPr lang="fr-FR" sz="1000" smtClean="0">
                <a:solidFill>
                  <a:srgbClr val="E75C00"/>
                </a:solidFill>
              </a:rPr>
              <a:t>7690</a:t>
            </a:r>
            <a:endParaRPr lang="fr-FR" sz="1000">
              <a:solidFill>
                <a:srgbClr val="E75C00"/>
              </a:solidFill>
            </a:endParaRPr>
          </a:p>
        </p:txBody>
      </p:sp>
      <p:sp>
        <p:nvSpPr>
          <p:cNvPr id="25" name="Rectangle 24"/>
          <p:cNvSpPr/>
          <p:nvPr/>
        </p:nvSpPr>
        <p:spPr>
          <a:xfrm>
            <a:off x="4251132" y="580976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6" name="Straight Arrow Connector 25"/>
          <p:cNvCxnSpPr/>
          <p:nvPr/>
        </p:nvCxnSpPr>
        <p:spPr>
          <a:xfrm flipH="1">
            <a:off x="3562185" y="3026687"/>
            <a:ext cx="620201" cy="2437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338960" y="3044162"/>
            <a:ext cx="114128" cy="242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08838" y="3026687"/>
            <a:ext cx="685512" cy="259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52738" y="3044162"/>
            <a:ext cx="157412" cy="2144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90487" y="3258647"/>
            <a:ext cx="675262" cy="338554"/>
          </a:xfrm>
          <a:prstGeom prst="rect">
            <a:avLst/>
          </a:prstGeom>
          <a:noFill/>
        </p:spPr>
        <p:txBody>
          <a:bodyPr wrap="none" rtlCol="0">
            <a:spAutoFit/>
          </a:bodyPr>
          <a:lstStyle/>
          <a:p>
            <a:pPr algn="ctr"/>
            <a:r>
              <a:rPr lang="fr-FR" sz="800" i="1" smtClean="0">
                <a:solidFill>
                  <a:srgbClr val="4D4D4D"/>
                </a:solidFill>
              </a:rPr>
              <a:t>PETACC3</a:t>
            </a:r>
            <a:br>
              <a:rPr lang="fr-FR" sz="800" i="1" smtClean="0">
                <a:solidFill>
                  <a:srgbClr val="4D4D4D"/>
                </a:solidFill>
              </a:rPr>
            </a:br>
            <a:r>
              <a:rPr lang="fr-FR" sz="800" i="1" smtClean="0">
                <a:solidFill>
                  <a:srgbClr val="4D4D4D"/>
                </a:solidFill>
              </a:rPr>
              <a:t>NO147</a:t>
            </a:r>
            <a:endParaRPr lang="fr-FR" sz="800" i="1">
              <a:solidFill>
                <a:srgbClr val="4D4D4D"/>
              </a:solidFill>
            </a:endParaRPr>
          </a:p>
        </p:txBody>
      </p:sp>
      <p:sp>
        <p:nvSpPr>
          <p:cNvPr id="31" name="TextBox 30"/>
          <p:cNvSpPr txBox="1"/>
          <p:nvPr/>
        </p:nvSpPr>
        <p:spPr>
          <a:xfrm>
            <a:off x="3978162" y="3258647"/>
            <a:ext cx="574473" cy="215444"/>
          </a:xfrm>
          <a:prstGeom prst="rect">
            <a:avLst/>
          </a:prstGeom>
          <a:noFill/>
        </p:spPr>
        <p:txBody>
          <a:bodyPr wrap="none" rtlCol="0">
            <a:spAutoFit/>
          </a:bodyPr>
          <a:lstStyle/>
          <a:p>
            <a:pPr algn="ctr"/>
            <a:r>
              <a:rPr lang="fr-FR" sz="800" i="1" smtClean="0">
                <a:solidFill>
                  <a:srgbClr val="4D4D4D"/>
                </a:solidFill>
              </a:rPr>
              <a:t>CRCSC</a:t>
            </a:r>
            <a:endParaRPr lang="fr-FR" sz="800" i="1">
              <a:solidFill>
                <a:srgbClr val="4D4D4D"/>
              </a:solidFill>
            </a:endParaRPr>
          </a:p>
        </p:txBody>
      </p:sp>
      <p:sp>
        <p:nvSpPr>
          <p:cNvPr id="32" name="TextBox 31"/>
          <p:cNvSpPr txBox="1"/>
          <p:nvPr/>
        </p:nvSpPr>
        <p:spPr>
          <a:xfrm>
            <a:off x="4786519" y="3258647"/>
            <a:ext cx="494624" cy="215444"/>
          </a:xfrm>
          <a:prstGeom prst="rect">
            <a:avLst/>
          </a:prstGeom>
          <a:noFill/>
        </p:spPr>
        <p:txBody>
          <a:bodyPr wrap="none" rtlCol="0">
            <a:spAutoFit/>
          </a:bodyPr>
          <a:lstStyle/>
          <a:p>
            <a:pPr algn="ctr"/>
            <a:r>
              <a:rPr lang="fr-FR" sz="800" i="1" smtClean="0">
                <a:solidFill>
                  <a:srgbClr val="4D4D4D"/>
                </a:solidFill>
              </a:rPr>
              <a:t>CCFR</a:t>
            </a:r>
            <a:endParaRPr lang="fr-FR" sz="800" i="1">
              <a:solidFill>
                <a:srgbClr val="4D4D4D"/>
              </a:solidFill>
            </a:endParaRPr>
          </a:p>
        </p:txBody>
      </p:sp>
      <p:sp>
        <p:nvSpPr>
          <p:cNvPr id="33" name="TextBox 32"/>
          <p:cNvSpPr txBox="1"/>
          <p:nvPr/>
        </p:nvSpPr>
        <p:spPr>
          <a:xfrm>
            <a:off x="5563814" y="3258647"/>
            <a:ext cx="494774" cy="215444"/>
          </a:xfrm>
          <a:prstGeom prst="rect">
            <a:avLst/>
          </a:prstGeom>
          <a:noFill/>
        </p:spPr>
        <p:txBody>
          <a:bodyPr wrap="none" rtlCol="0">
            <a:spAutoFit/>
          </a:bodyPr>
          <a:lstStyle/>
          <a:p>
            <a:pPr algn="ctr"/>
            <a:r>
              <a:rPr lang="fr-FR" sz="800" i="1" smtClean="0">
                <a:solidFill>
                  <a:srgbClr val="4D4D4D"/>
                </a:solidFill>
              </a:rPr>
              <a:t>OSLO</a:t>
            </a:r>
            <a:endParaRPr lang="fr-FR" sz="800" i="1">
              <a:solidFill>
                <a:srgbClr val="4D4D4D"/>
              </a:solidFill>
            </a:endParaRPr>
          </a:p>
        </p:txBody>
      </p:sp>
      <p:sp>
        <p:nvSpPr>
          <p:cNvPr id="34" name="Rectangle 33"/>
          <p:cNvSpPr/>
          <p:nvPr/>
        </p:nvSpPr>
        <p:spPr>
          <a:xfrm>
            <a:off x="3347498"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 name="TextBox 34"/>
          <p:cNvSpPr txBox="1"/>
          <p:nvPr/>
        </p:nvSpPr>
        <p:spPr>
          <a:xfrm>
            <a:off x="3360591" y="3608213"/>
            <a:ext cx="466795" cy="246221"/>
          </a:xfrm>
          <a:prstGeom prst="rect">
            <a:avLst/>
          </a:prstGeom>
          <a:noFill/>
        </p:spPr>
        <p:txBody>
          <a:bodyPr wrap="none" rtlCol="0">
            <a:spAutoFit/>
          </a:bodyPr>
          <a:lstStyle/>
          <a:p>
            <a:pPr algn="ctr"/>
            <a:r>
              <a:rPr lang="fr-FR" sz="1000" smtClean="0">
                <a:solidFill>
                  <a:srgbClr val="4D4D4D"/>
                </a:solidFill>
              </a:rPr>
              <a:t>4796</a:t>
            </a:r>
            <a:endParaRPr lang="fr-FR" sz="1000">
              <a:solidFill>
                <a:srgbClr val="4D4D4D"/>
              </a:solidFill>
            </a:endParaRPr>
          </a:p>
        </p:txBody>
      </p:sp>
      <p:sp>
        <p:nvSpPr>
          <p:cNvPr id="36" name="Rectangle 35"/>
          <p:cNvSpPr/>
          <p:nvPr/>
        </p:nvSpPr>
        <p:spPr>
          <a:xfrm>
            <a:off x="4004394"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 name="TextBox 36"/>
          <p:cNvSpPr txBox="1"/>
          <p:nvPr/>
        </p:nvSpPr>
        <p:spPr>
          <a:xfrm>
            <a:off x="4052753" y="3608213"/>
            <a:ext cx="396263" cy="246221"/>
          </a:xfrm>
          <a:prstGeom prst="rect">
            <a:avLst/>
          </a:prstGeom>
          <a:noFill/>
        </p:spPr>
        <p:txBody>
          <a:bodyPr wrap="none" rtlCol="0">
            <a:spAutoFit/>
          </a:bodyPr>
          <a:lstStyle/>
          <a:p>
            <a:pPr algn="ctr"/>
            <a:r>
              <a:rPr lang="fr-FR" sz="1000" smtClean="0">
                <a:solidFill>
                  <a:srgbClr val="4D4D4D"/>
                </a:solidFill>
              </a:rPr>
              <a:t>609</a:t>
            </a:r>
            <a:endParaRPr lang="fr-FR" sz="1000">
              <a:solidFill>
                <a:srgbClr val="4D4D4D"/>
              </a:solidFill>
            </a:endParaRPr>
          </a:p>
        </p:txBody>
      </p:sp>
      <p:sp>
        <p:nvSpPr>
          <p:cNvPr id="38" name="Rectangle 37"/>
          <p:cNvSpPr/>
          <p:nvPr/>
        </p:nvSpPr>
        <p:spPr>
          <a:xfrm>
            <a:off x="4794324"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 name="TextBox 38"/>
          <p:cNvSpPr txBox="1"/>
          <p:nvPr/>
        </p:nvSpPr>
        <p:spPr>
          <a:xfrm>
            <a:off x="4807417" y="3608213"/>
            <a:ext cx="466795" cy="246221"/>
          </a:xfrm>
          <a:prstGeom prst="rect">
            <a:avLst/>
          </a:prstGeom>
          <a:noFill/>
        </p:spPr>
        <p:txBody>
          <a:bodyPr wrap="none" rtlCol="0">
            <a:spAutoFit/>
          </a:bodyPr>
          <a:lstStyle/>
          <a:p>
            <a:pPr algn="ctr"/>
            <a:r>
              <a:rPr lang="fr-FR" sz="1000" smtClean="0">
                <a:solidFill>
                  <a:srgbClr val="4D4D4D"/>
                </a:solidFill>
              </a:rPr>
              <a:t>2058</a:t>
            </a:r>
            <a:endParaRPr lang="fr-FR" sz="1000">
              <a:solidFill>
                <a:srgbClr val="4D4D4D"/>
              </a:solidFill>
            </a:endParaRPr>
          </a:p>
        </p:txBody>
      </p:sp>
      <p:sp>
        <p:nvSpPr>
          <p:cNvPr id="40" name="TextBox 39"/>
          <p:cNvSpPr txBox="1"/>
          <p:nvPr/>
        </p:nvSpPr>
        <p:spPr>
          <a:xfrm>
            <a:off x="5622191" y="3608213"/>
            <a:ext cx="396263" cy="246221"/>
          </a:xfrm>
          <a:prstGeom prst="rect">
            <a:avLst/>
          </a:prstGeom>
          <a:noFill/>
        </p:spPr>
        <p:txBody>
          <a:bodyPr wrap="none" rtlCol="0">
            <a:spAutoFit/>
          </a:bodyPr>
          <a:lstStyle/>
          <a:p>
            <a:pPr algn="ctr"/>
            <a:r>
              <a:rPr lang="fr-FR" sz="1000" smtClean="0">
                <a:solidFill>
                  <a:srgbClr val="4D4D4D"/>
                </a:solidFill>
              </a:rPr>
              <a:t>609</a:t>
            </a:r>
            <a:endParaRPr lang="fr-FR" sz="1000">
              <a:solidFill>
                <a:srgbClr val="4D4D4D"/>
              </a:solidFill>
            </a:endParaRPr>
          </a:p>
        </p:txBody>
      </p:sp>
      <p:sp>
        <p:nvSpPr>
          <p:cNvPr id="41" name="Rectangle 40"/>
          <p:cNvSpPr/>
          <p:nvPr/>
        </p:nvSpPr>
        <p:spPr>
          <a:xfrm>
            <a:off x="5573832" y="3569323"/>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42" name="Straight Arrow Connector 41"/>
          <p:cNvCxnSpPr/>
          <p:nvPr/>
        </p:nvCxnSpPr>
        <p:spPr>
          <a:xfrm flipH="1">
            <a:off x="3360591" y="3968776"/>
            <a:ext cx="158064" cy="233174"/>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761447" y="3968776"/>
            <a:ext cx="158064" cy="233174"/>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5660437" y="4085363"/>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337737" y="4085363"/>
            <a:ext cx="319770" cy="0"/>
          </a:xfrm>
          <a:prstGeom prst="straightConnector1">
            <a:avLst/>
          </a:prstGeom>
          <a:ln w="28575">
            <a:solidFill>
              <a:srgbClr val="E75C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859432" y="4085363"/>
            <a:ext cx="319770" cy="0"/>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72000" y="3971798"/>
            <a:ext cx="349857" cy="227131"/>
          </a:xfrm>
          <a:prstGeom prst="straightConnector1">
            <a:avLst/>
          </a:prstGeom>
          <a:ln w="28575">
            <a:solidFill>
              <a:srgbClr val="E75C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668650" y="3971798"/>
            <a:ext cx="349857" cy="227131"/>
          </a:xfrm>
          <a:prstGeom prst="straightConnector1">
            <a:avLst/>
          </a:prstGeom>
          <a:ln w="28575">
            <a:solidFill>
              <a:srgbClr val="E75C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925223" y="4245248"/>
            <a:ext cx="689612" cy="246221"/>
          </a:xfrm>
          <a:prstGeom prst="rect">
            <a:avLst/>
          </a:prstGeom>
          <a:noFill/>
        </p:spPr>
        <p:txBody>
          <a:bodyPr wrap="none" rtlCol="0">
            <a:spAutoFit/>
          </a:bodyPr>
          <a:lstStyle/>
          <a:p>
            <a:pPr algn="ctr"/>
            <a:r>
              <a:rPr lang="fr-FR" sz="1000" b="1" smtClean="0">
                <a:solidFill>
                  <a:srgbClr val="4D4D4D"/>
                </a:solidFill>
              </a:rPr>
              <a:t>Training</a:t>
            </a:r>
            <a:endParaRPr lang="fr-FR" sz="1000" b="1">
              <a:solidFill>
                <a:srgbClr val="4D4D4D"/>
              </a:solidFill>
            </a:endParaRPr>
          </a:p>
        </p:txBody>
      </p:sp>
      <p:sp>
        <p:nvSpPr>
          <p:cNvPr id="50" name="TextBox 49"/>
          <p:cNvSpPr txBox="1"/>
          <p:nvPr/>
        </p:nvSpPr>
        <p:spPr>
          <a:xfrm>
            <a:off x="3651444" y="4245248"/>
            <a:ext cx="481222" cy="246221"/>
          </a:xfrm>
          <a:prstGeom prst="rect">
            <a:avLst/>
          </a:prstGeom>
          <a:noFill/>
        </p:spPr>
        <p:txBody>
          <a:bodyPr wrap="none" rtlCol="0">
            <a:spAutoFit/>
          </a:bodyPr>
          <a:lstStyle/>
          <a:p>
            <a:pPr algn="ctr"/>
            <a:r>
              <a:rPr lang="fr-FR" sz="1000" b="1" smtClean="0">
                <a:solidFill>
                  <a:srgbClr val="4D4D4D"/>
                </a:solidFill>
              </a:rPr>
              <a:t>Val 1</a:t>
            </a:r>
            <a:endParaRPr lang="fr-FR" sz="1000" b="1">
              <a:solidFill>
                <a:srgbClr val="4D4D4D"/>
              </a:solidFill>
            </a:endParaRPr>
          </a:p>
        </p:txBody>
      </p:sp>
      <p:sp>
        <p:nvSpPr>
          <p:cNvPr id="51" name="TextBox 50"/>
          <p:cNvSpPr txBox="1"/>
          <p:nvPr/>
        </p:nvSpPr>
        <p:spPr>
          <a:xfrm>
            <a:off x="4257011" y="4245248"/>
            <a:ext cx="481222" cy="246221"/>
          </a:xfrm>
          <a:prstGeom prst="rect">
            <a:avLst/>
          </a:prstGeom>
          <a:noFill/>
        </p:spPr>
        <p:txBody>
          <a:bodyPr wrap="none" rtlCol="0">
            <a:spAutoFit/>
          </a:bodyPr>
          <a:lstStyle/>
          <a:p>
            <a:pPr algn="ctr"/>
            <a:r>
              <a:rPr lang="fr-FR" sz="1000" b="1" smtClean="0">
                <a:solidFill>
                  <a:srgbClr val="4D4D4D"/>
                </a:solidFill>
              </a:rPr>
              <a:t>Val 2</a:t>
            </a:r>
            <a:endParaRPr lang="fr-FR" sz="1000" b="1">
              <a:solidFill>
                <a:srgbClr val="4D4D4D"/>
              </a:solidFill>
            </a:endParaRPr>
          </a:p>
        </p:txBody>
      </p:sp>
      <p:sp>
        <p:nvSpPr>
          <p:cNvPr id="52" name="TextBox 51"/>
          <p:cNvSpPr txBox="1"/>
          <p:nvPr/>
        </p:nvSpPr>
        <p:spPr>
          <a:xfrm>
            <a:off x="4815986" y="4245248"/>
            <a:ext cx="481222" cy="246221"/>
          </a:xfrm>
          <a:prstGeom prst="rect">
            <a:avLst/>
          </a:prstGeom>
          <a:noFill/>
        </p:spPr>
        <p:txBody>
          <a:bodyPr wrap="none" rtlCol="0">
            <a:spAutoFit/>
          </a:bodyPr>
          <a:lstStyle/>
          <a:p>
            <a:pPr algn="ctr"/>
            <a:r>
              <a:rPr lang="fr-FR" sz="1000" b="1" smtClean="0">
                <a:solidFill>
                  <a:srgbClr val="4D4D4D"/>
                </a:solidFill>
              </a:rPr>
              <a:t>Val 3</a:t>
            </a:r>
            <a:endParaRPr lang="fr-FR" sz="1000" b="1">
              <a:solidFill>
                <a:srgbClr val="4D4D4D"/>
              </a:solidFill>
            </a:endParaRPr>
          </a:p>
        </p:txBody>
      </p:sp>
      <p:sp>
        <p:nvSpPr>
          <p:cNvPr id="53" name="TextBox 52"/>
          <p:cNvSpPr txBox="1"/>
          <p:nvPr/>
        </p:nvSpPr>
        <p:spPr>
          <a:xfrm>
            <a:off x="5573179" y="4245248"/>
            <a:ext cx="481222" cy="246221"/>
          </a:xfrm>
          <a:prstGeom prst="rect">
            <a:avLst/>
          </a:prstGeom>
          <a:noFill/>
        </p:spPr>
        <p:txBody>
          <a:bodyPr wrap="none" rtlCol="0">
            <a:spAutoFit/>
          </a:bodyPr>
          <a:lstStyle/>
          <a:p>
            <a:pPr algn="ctr"/>
            <a:r>
              <a:rPr lang="fr-FR" sz="1000" b="1" smtClean="0">
                <a:solidFill>
                  <a:srgbClr val="4D4D4D"/>
                </a:solidFill>
              </a:rPr>
              <a:t>Val 4</a:t>
            </a:r>
            <a:endParaRPr lang="fr-FR" sz="1000" b="1">
              <a:solidFill>
                <a:srgbClr val="4D4D4D"/>
              </a:solidFill>
            </a:endParaRPr>
          </a:p>
        </p:txBody>
      </p:sp>
      <p:grpSp>
        <p:nvGrpSpPr>
          <p:cNvPr id="54" name="Group 53"/>
          <p:cNvGrpSpPr/>
          <p:nvPr/>
        </p:nvGrpSpPr>
        <p:grpSpPr>
          <a:xfrm>
            <a:off x="3016862" y="4527644"/>
            <a:ext cx="3028581" cy="324000"/>
            <a:chOff x="3012321" y="4629757"/>
            <a:chExt cx="3028581" cy="324000"/>
          </a:xfrm>
        </p:grpSpPr>
        <p:sp>
          <p:nvSpPr>
            <p:cNvPr id="55" name="TextBox 54"/>
            <p:cNvSpPr txBox="1"/>
            <p:nvPr/>
          </p:nvSpPr>
          <p:spPr>
            <a:xfrm>
              <a:off x="5596280" y="4668647"/>
              <a:ext cx="396263" cy="246221"/>
            </a:xfrm>
            <a:prstGeom prst="rect">
              <a:avLst/>
            </a:prstGeom>
            <a:noFill/>
          </p:spPr>
          <p:txBody>
            <a:bodyPr wrap="none" rtlCol="0">
              <a:spAutoFit/>
            </a:bodyPr>
            <a:lstStyle/>
            <a:p>
              <a:pPr algn="ctr"/>
              <a:r>
                <a:rPr lang="fr-FR" sz="1000" smtClean="0">
                  <a:solidFill>
                    <a:srgbClr val="4D4D4D"/>
                  </a:solidFill>
                </a:rPr>
                <a:t>609</a:t>
              </a:r>
              <a:endParaRPr lang="fr-FR" sz="1000">
                <a:solidFill>
                  <a:srgbClr val="4D4D4D"/>
                </a:solidFill>
              </a:endParaRPr>
            </a:p>
          </p:txBody>
        </p:sp>
        <p:sp>
          <p:nvSpPr>
            <p:cNvPr id="56" name="Rectangle 55"/>
            <p:cNvSpPr/>
            <p:nvPr/>
          </p:nvSpPr>
          <p:spPr>
            <a:xfrm>
              <a:off x="55479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7" name="TextBox 56"/>
            <p:cNvSpPr txBox="1"/>
            <p:nvPr/>
          </p:nvSpPr>
          <p:spPr>
            <a:xfrm>
              <a:off x="4847052" y="4668647"/>
              <a:ext cx="466795" cy="246221"/>
            </a:xfrm>
            <a:prstGeom prst="rect">
              <a:avLst/>
            </a:prstGeom>
            <a:noFill/>
          </p:spPr>
          <p:txBody>
            <a:bodyPr wrap="none" rtlCol="0">
              <a:spAutoFit/>
            </a:bodyPr>
            <a:lstStyle/>
            <a:p>
              <a:pPr algn="ctr"/>
              <a:r>
                <a:rPr lang="fr-FR" sz="1000" smtClean="0">
                  <a:solidFill>
                    <a:srgbClr val="4D4D4D"/>
                  </a:solidFill>
                </a:rPr>
                <a:t>1236</a:t>
              </a:r>
              <a:endParaRPr lang="fr-FR" sz="1000">
                <a:solidFill>
                  <a:srgbClr val="4D4D4D"/>
                </a:solidFill>
              </a:endParaRPr>
            </a:p>
          </p:txBody>
        </p:sp>
        <p:sp>
          <p:nvSpPr>
            <p:cNvPr id="58" name="Rectangle 57"/>
            <p:cNvSpPr/>
            <p:nvPr/>
          </p:nvSpPr>
          <p:spPr>
            <a:xfrm>
              <a:off x="483395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9" name="TextBox 58"/>
            <p:cNvSpPr txBox="1"/>
            <p:nvPr/>
          </p:nvSpPr>
          <p:spPr>
            <a:xfrm>
              <a:off x="4261042" y="4668647"/>
              <a:ext cx="466795" cy="246221"/>
            </a:xfrm>
            <a:prstGeom prst="rect">
              <a:avLst/>
            </a:prstGeom>
            <a:noFill/>
          </p:spPr>
          <p:txBody>
            <a:bodyPr wrap="none" rtlCol="0">
              <a:spAutoFit/>
            </a:bodyPr>
            <a:lstStyle/>
            <a:p>
              <a:pPr algn="ctr"/>
              <a:r>
                <a:rPr lang="fr-FR" sz="1000" smtClean="0">
                  <a:solidFill>
                    <a:srgbClr val="4D4D4D"/>
                  </a:solidFill>
                </a:rPr>
                <a:t>1431</a:t>
              </a:r>
              <a:endParaRPr lang="fr-FR" sz="1000">
                <a:solidFill>
                  <a:srgbClr val="4D4D4D"/>
                </a:solidFill>
              </a:endParaRPr>
            </a:p>
          </p:txBody>
        </p:sp>
        <p:sp>
          <p:nvSpPr>
            <p:cNvPr id="60" name="Rectangle 59"/>
            <p:cNvSpPr/>
            <p:nvPr/>
          </p:nvSpPr>
          <p:spPr>
            <a:xfrm>
              <a:off x="424794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1" name="TextBox 60"/>
            <p:cNvSpPr txBox="1"/>
            <p:nvPr/>
          </p:nvSpPr>
          <p:spPr>
            <a:xfrm>
              <a:off x="3668621" y="4668647"/>
              <a:ext cx="479618" cy="246221"/>
            </a:xfrm>
            <a:prstGeom prst="rect">
              <a:avLst/>
            </a:prstGeom>
            <a:noFill/>
          </p:spPr>
          <p:txBody>
            <a:bodyPr wrap="none" rtlCol="0">
              <a:spAutoFit/>
            </a:bodyPr>
            <a:lstStyle/>
            <a:p>
              <a:pPr algn="ctr"/>
              <a:r>
                <a:rPr lang="fr-FR" sz="1000" smtClean="0">
                  <a:solidFill>
                    <a:srgbClr val="4D4D4D"/>
                  </a:solidFill>
                </a:rPr>
                <a:t>1624</a:t>
              </a:r>
              <a:endParaRPr lang="fr-FR" sz="1000">
                <a:solidFill>
                  <a:srgbClr val="4D4D4D"/>
                </a:solidFill>
              </a:endParaRPr>
            </a:p>
          </p:txBody>
        </p:sp>
        <p:sp>
          <p:nvSpPr>
            <p:cNvPr id="62" name="Rectangle 61"/>
            <p:cNvSpPr/>
            <p:nvPr/>
          </p:nvSpPr>
          <p:spPr>
            <a:xfrm>
              <a:off x="366193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3" name="TextBox 62"/>
            <p:cNvSpPr txBox="1"/>
            <p:nvPr/>
          </p:nvSpPr>
          <p:spPr>
            <a:xfrm>
              <a:off x="3025414" y="4668647"/>
              <a:ext cx="466795" cy="246221"/>
            </a:xfrm>
            <a:prstGeom prst="rect">
              <a:avLst/>
            </a:prstGeom>
            <a:noFill/>
          </p:spPr>
          <p:txBody>
            <a:bodyPr wrap="none" rtlCol="0">
              <a:spAutoFit/>
            </a:bodyPr>
            <a:lstStyle/>
            <a:p>
              <a:pPr algn="ctr"/>
              <a:r>
                <a:rPr lang="fr-FR" sz="1000" smtClean="0">
                  <a:solidFill>
                    <a:srgbClr val="4D4D4D"/>
                  </a:solidFill>
                </a:rPr>
                <a:t>3172</a:t>
              </a:r>
              <a:endParaRPr lang="fr-FR" sz="1000">
                <a:solidFill>
                  <a:srgbClr val="4D4D4D"/>
                </a:solidFill>
              </a:endParaRPr>
            </a:p>
          </p:txBody>
        </p:sp>
        <p:sp>
          <p:nvSpPr>
            <p:cNvPr id="64" name="Rectangle 63"/>
            <p:cNvSpPr/>
            <p:nvPr/>
          </p:nvSpPr>
          <p:spPr>
            <a:xfrm>
              <a:off x="30123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65" name="Group 64"/>
          <p:cNvGrpSpPr/>
          <p:nvPr/>
        </p:nvGrpSpPr>
        <p:grpSpPr>
          <a:xfrm>
            <a:off x="3016862" y="5114445"/>
            <a:ext cx="3028581" cy="324000"/>
            <a:chOff x="3012321" y="4629757"/>
            <a:chExt cx="3028581" cy="324000"/>
          </a:xfrm>
        </p:grpSpPr>
        <p:sp>
          <p:nvSpPr>
            <p:cNvPr id="66" name="TextBox 65"/>
            <p:cNvSpPr txBox="1"/>
            <p:nvPr/>
          </p:nvSpPr>
          <p:spPr>
            <a:xfrm>
              <a:off x="5596280" y="4668647"/>
              <a:ext cx="396263" cy="246221"/>
            </a:xfrm>
            <a:prstGeom prst="rect">
              <a:avLst/>
            </a:prstGeom>
            <a:noFill/>
          </p:spPr>
          <p:txBody>
            <a:bodyPr wrap="none" rtlCol="0">
              <a:spAutoFit/>
            </a:bodyPr>
            <a:lstStyle/>
            <a:p>
              <a:pPr algn="ctr"/>
              <a:r>
                <a:rPr lang="fr-FR" sz="1000" smtClean="0">
                  <a:solidFill>
                    <a:srgbClr val="4D4D4D"/>
                  </a:solidFill>
                </a:rPr>
                <a:t>599</a:t>
              </a:r>
              <a:endParaRPr lang="fr-FR" sz="1000">
                <a:solidFill>
                  <a:srgbClr val="4D4D4D"/>
                </a:solidFill>
              </a:endParaRPr>
            </a:p>
          </p:txBody>
        </p:sp>
        <p:sp>
          <p:nvSpPr>
            <p:cNvPr id="67" name="Rectangle 66"/>
            <p:cNvSpPr/>
            <p:nvPr/>
          </p:nvSpPr>
          <p:spPr>
            <a:xfrm>
              <a:off x="55479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8" name="TextBox 67"/>
            <p:cNvSpPr txBox="1"/>
            <p:nvPr/>
          </p:nvSpPr>
          <p:spPr>
            <a:xfrm>
              <a:off x="4847052" y="4668647"/>
              <a:ext cx="466795" cy="246221"/>
            </a:xfrm>
            <a:prstGeom prst="rect">
              <a:avLst/>
            </a:prstGeom>
            <a:noFill/>
          </p:spPr>
          <p:txBody>
            <a:bodyPr wrap="none" rtlCol="0">
              <a:spAutoFit/>
            </a:bodyPr>
            <a:lstStyle/>
            <a:p>
              <a:pPr algn="ctr"/>
              <a:r>
                <a:rPr lang="fr-FR" sz="1000" smtClean="0">
                  <a:solidFill>
                    <a:srgbClr val="4D4D4D"/>
                  </a:solidFill>
                </a:rPr>
                <a:t>1143</a:t>
              </a:r>
              <a:endParaRPr lang="fr-FR" sz="1000">
                <a:solidFill>
                  <a:srgbClr val="4D4D4D"/>
                </a:solidFill>
              </a:endParaRPr>
            </a:p>
          </p:txBody>
        </p:sp>
        <p:sp>
          <p:nvSpPr>
            <p:cNvPr id="69" name="Rectangle 68"/>
            <p:cNvSpPr/>
            <p:nvPr/>
          </p:nvSpPr>
          <p:spPr>
            <a:xfrm>
              <a:off x="483395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0" name="TextBox 69"/>
            <p:cNvSpPr txBox="1"/>
            <p:nvPr/>
          </p:nvSpPr>
          <p:spPr>
            <a:xfrm>
              <a:off x="4261042" y="4668647"/>
              <a:ext cx="466795" cy="246221"/>
            </a:xfrm>
            <a:prstGeom prst="rect">
              <a:avLst/>
            </a:prstGeom>
            <a:noFill/>
          </p:spPr>
          <p:txBody>
            <a:bodyPr wrap="none" rtlCol="0">
              <a:spAutoFit/>
            </a:bodyPr>
            <a:lstStyle/>
            <a:p>
              <a:pPr algn="ctr"/>
              <a:r>
                <a:rPr lang="fr-FR" sz="1000" smtClean="0">
                  <a:solidFill>
                    <a:srgbClr val="4D4D4D"/>
                  </a:solidFill>
                </a:rPr>
                <a:t>1431</a:t>
              </a:r>
              <a:endParaRPr lang="fr-FR" sz="1000">
                <a:solidFill>
                  <a:srgbClr val="4D4D4D"/>
                </a:solidFill>
              </a:endParaRPr>
            </a:p>
          </p:txBody>
        </p:sp>
        <p:sp>
          <p:nvSpPr>
            <p:cNvPr id="71" name="Rectangle 70"/>
            <p:cNvSpPr/>
            <p:nvPr/>
          </p:nvSpPr>
          <p:spPr>
            <a:xfrm>
              <a:off x="424794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2" name="TextBox 71"/>
            <p:cNvSpPr txBox="1"/>
            <p:nvPr/>
          </p:nvSpPr>
          <p:spPr>
            <a:xfrm>
              <a:off x="3675032" y="4668647"/>
              <a:ext cx="466795" cy="246221"/>
            </a:xfrm>
            <a:prstGeom prst="rect">
              <a:avLst/>
            </a:prstGeom>
            <a:noFill/>
          </p:spPr>
          <p:txBody>
            <a:bodyPr wrap="none" rtlCol="0">
              <a:spAutoFit/>
            </a:bodyPr>
            <a:lstStyle/>
            <a:p>
              <a:pPr algn="ctr"/>
              <a:r>
                <a:rPr lang="fr-FR" sz="1000" smtClean="0">
                  <a:solidFill>
                    <a:srgbClr val="4D4D4D"/>
                  </a:solidFill>
                </a:rPr>
                <a:t>1499</a:t>
              </a:r>
              <a:endParaRPr lang="fr-FR" sz="1000">
                <a:solidFill>
                  <a:srgbClr val="4D4D4D"/>
                </a:solidFill>
              </a:endParaRPr>
            </a:p>
          </p:txBody>
        </p:sp>
        <p:sp>
          <p:nvSpPr>
            <p:cNvPr id="73" name="Rectangle 72"/>
            <p:cNvSpPr/>
            <p:nvPr/>
          </p:nvSpPr>
          <p:spPr>
            <a:xfrm>
              <a:off x="3661939"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4" name="TextBox 73"/>
            <p:cNvSpPr txBox="1"/>
            <p:nvPr/>
          </p:nvSpPr>
          <p:spPr>
            <a:xfrm>
              <a:off x="3025414" y="4668647"/>
              <a:ext cx="466795" cy="246221"/>
            </a:xfrm>
            <a:prstGeom prst="rect">
              <a:avLst/>
            </a:prstGeom>
            <a:noFill/>
          </p:spPr>
          <p:txBody>
            <a:bodyPr wrap="none" rtlCol="0">
              <a:spAutoFit/>
            </a:bodyPr>
            <a:lstStyle/>
            <a:p>
              <a:pPr algn="ctr"/>
              <a:r>
                <a:rPr lang="fr-FR" sz="1000" smtClean="0">
                  <a:solidFill>
                    <a:srgbClr val="4D4D4D"/>
                  </a:solidFill>
                </a:rPr>
                <a:t>3018</a:t>
              </a:r>
              <a:endParaRPr lang="fr-FR" sz="1000">
                <a:solidFill>
                  <a:srgbClr val="4D4D4D"/>
                </a:solidFill>
              </a:endParaRPr>
            </a:p>
          </p:txBody>
        </p:sp>
        <p:sp>
          <p:nvSpPr>
            <p:cNvPr id="75" name="Rectangle 74"/>
            <p:cNvSpPr/>
            <p:nvPr/>
          </p:nvSpPr>
          <p:spPr>
            <a:xfrm>
              <a:off x="3012321" y="4629757"/>
              <a:ext cx="492981" cy="324000"/>
            </a:xfrm>
            <a:prstGeom prst="rect">
              <a:avLst/>
            </a:prstGeom>
            <a:noFill/>
            <a:ln>
              <a:solidFill>
                <a:srgbClr val="E7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cxnSp>
        <p:nvCxnSpPr>
          <p:cNvPr id="76" name="Straight Arrow Connector 75"/>
          <p:cNvCxnSpPr/>
          <p:nvPr/>
        </p:nvCxnSpPr>
        <p:spPr>
          <a:xfrm rot="5400000">
            <a:off x="5694322"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4961718"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4371622"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3766055" y="4973405"/>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3139847" y="4891517"/>
            <a:ext cx="252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371622" y="5639509"/>
            <a:ext cx="25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151594" y="5483782"/>
            <a:ext cx="660239" cy="281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4653980" y="5513509"/>
            <a:ext cx="497614" cy="2520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349453" y="5483782"/>
            <a:ext cx="660239" cy="281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872285" y="5513509"/>
            <a:ext cx="497614" cy="25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 Placeholder 3"/>
          <p:cNvSpPr>
            <a:spLocks noGrp="1"/>
          </p:cNvSpPr>
          <p:nvPr>
            <p:ph type="body" sz="quarter" idx="10"/>
          </p:nvPr>
        </p:nvSpPr>
        <p:spPr>
          <a:xfrm>
            <a:off x="365125" y="6341519"/>
            <a:ext cx="4130675" cy="241844"/>
          </a:xfrm>
        </p:spPr>
        <p:txBody>
          <a:bodyPr/>
          <a:lstStyle/>
          <a:p>
            <a:r>
              <a:rPr lang="fr-FR" dirty="0" smtClean="0"/>
              <a:t>Clin/</a:t>
            </a:r>
            <a:r>
              <a:rPr lang="fr-FR" dirty="0" err="1" smtClean="0"/>
              <a:t>path</a:t>
            </a:r>
            <a:r>
              <a:rPr lang="fr-FR" dirty="0" smtClean="0"/>
              <a:t>, caractéristiques </a:t>
            </a:r>
            <a:r>
              <a:rPr lang="fr-FR" dirty="0" err="1" smtClean="0"/>
              <a:t>clinicopathologiques</a:t>
            </a:r>
            <a:r>
              <a:rPr lang="fr-FR" dirty="0" smtClean="0"/>
              <a:t>; </a:t>
            </a:r>
            <a:br>
              <a:rPr lang="fr-FR" dirty="0" smtClean="0"/>
            </a:br>
            <a:r>
              <a:rPr lang="fr-FR" dirty="0" smtClean="0"/>
              <a:t>mol, </a:t>
            </a:r>
            <a:r>
              <a:rPr lang="fr-FR" dirty="0" err="1" smtClean="0"/>
              <a:t>molecular</a:t>
            </a:r>
            <a:r>
              <a:rPr lang="fr-FR" dirty="0" smtClean="0"/>
              <a:t>; val, validation. </a:t>
            </a:r>
            <a:endParaRPr lang="fr-FR" dirty="0"/>
          </a:p>
        </p:txBody>
      </p:sp>
    </p:spTree>
    <p:extLst>
      <p:ext uri="{BB962C8B-B14F-4D97-AF65-F5344CB8AC3E}">
        <p14:creationId xmlns:p14="http://schemas.microsoft.com/office/powerpoint/2010/main" val="3454660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3519</a:t>
            </a:r>
            <a:r>
              <a:rPr lang="en-GB" dirty="0" smtClean="0"/>
              <a:t>: </a:t>
            </a:r>
            <a:r>
              <a:rPr lang="fr-FR" dirty="0"/>
              <a:t>Amélioration de l’évaluation pronostique par l’utilisation de marqueurs moléculaires et caractéristiques </a:t>
            </a:r>
            <a:r>
              <a:rPr lang="fr-FR" dirty="0" err="1"/>
              <a:t>clinico</a:t>
            </a:r>
            <a:r>
              <a:rPr lang="fr-FR" dirty="0"/>
              <a:t>-pathologiques dans le cancer du colon à haut risque stade II/III </a:t>
            </a:r>
            <a:r>
              <a:rPr lang="fr-FR" dirty="0" smtClean="0"/>
              <a:t/>
            </a:r>
            <a:br>
              <a:rPr lang="fr-FR" dirty="0" smtClean="0"/>
            </a:br>
            <a:r>
              <a:rPr lang="fr-FR" dirty="0" smtClean="0"/>
              <a:t>– </a:t>
            </a:r>
            <a:r>
              <a:rPr lang="fr-FR" dirty="0" err="1" smtClean="0"/>
              <a:t>Dienstmann</a:t>
            </a:r>
            <a:r>
              <a:rPr lang="fr-FR" dirty="0" smtClean="0"/>
              <a:t> </a:t>
            </a:r>
            <a:r>
              <a:rPr lang="fr-FR" dirty="0"/>
              <a:t>R, et al</a:t>
            </a:r>
            <a:endParaRPr lang="en-GB" dirty="0"/>
          </a:p>
        </p:txBody>
      </p:sp>
      <p:sp>
        <p:nvSpPr>
          <p:cNvPr id="3" name="Content Placeholder 2"/>
          <p:cNvSpPr>
            <a:spLocks noGrp="1"/>
          </p:cNvSpPr>
          <p:nvPr>
            <p:ph idx="1"/>
          </p:nvPr>
        </p:nvSpPr>
        <p:spPr>
          <a:xfrm>
            <a:off x="365124" y="1195639"/>
            <a:ext cx="8413751" cy="4746172"/>
          </a:xfrm>
        </p:spPr>
        <p:txBody>
          <a:bodyPr/>
          <a:lstStyle/>
          <a:p>
            <a:pPr marL="0" indent="0">
              <a:buNone/>
            </a:pPr>
            <a:r>
              <a:rPr lang="en-GB" b="1" dirty="0" err="1" smtClean="0"/>
              <a:t>Résultats</a:t>
            </a:r>
            <a:r>
              <a:rPr lang="en-GB" b="1" dirty="0" smtClean="0"/>
              <a:t>: </a:t>
            </a:r>
            <a:r>
              <a:rPr lang="en-GB" sz="1400" b="1" dirty="0" err="1" smtClean="0"/>
              <a:t>modèle</a:t>
            </a:r>
            <a:r>
              <a:rPr lang="en-GB" sz="1400" b="1" dirty="0" smtClean="0"/>
              <a:t> </a:t>
            </a:r>
            <a:r>
              <a:rPr lang="en-GB" sz="1400" b="1" dirty="0" err="1" smtClean="0"/>
              <a:t>multivarié</a:t>
            </a:r>
            <a:r>
              <a:rPr lang="en-GB" sz="1400" b="1" dirty="0" smtClean="0"/>
              <a:t> </a:t>
            </a:r>
            <a:r>
              <a:rPr lang="en-GB" sz="1400" b="1" dirty="0" err="1" smtClean="0"/>
              <a:t>dans</a:t>
            </a:r>
            <a:r>
              <a:rPr lang="en-GB" sz="1400" b="1" dirty="0" smtClean="0"/>
              <a:t> la </a:t>
            </a:r>
            <a:r>
              <a:rPr lang="en-GB" sz="1400" b="1" dirty="0" err="1" smtClean="0"/>
              <a:t>cohorte</a:t>
            </a:r>
            <a:r>
              <a:rPr lang="en-GB" sz="1400" b="1" dirty="0" smtClean="0"/>
              <a:t> training-validation (PTACC3 et N0147)</a:t>
            </a:r>
            <a:endParaRPr lang="en-GB" sz="1400" dirty="0"/>
          </a:p>
          <a:p>
            <a:endParaRPr lang="en-GB" dirty="0" smtClean="0"/>
          </a:p>
          <a:p>
            <a:pPr marL="0" indent="0">
              <a:buNone/>
            </a:pPr>
            <a:endParaRPr lang="en-GB" dirty="0"/>
          </a:p>
        </p:txBody>
      </p:sp>
      <p:sp>
        <p:nvSpPr>
          <p:cNvPr id="5" name="Text Placeholder 4"/>
          <p:cNvSpPr>
            <a:spLocks noGrp="1"/>
          </p:cNvSpPr>
          <p:nvPr>
            <p:ph type="body" sz="quarter" idx="11"/>
          </p:nvPr>
        </p:nvSpPr>
        <p:spPr>
          <a:xfrm>
            <a:off x="4648200" y="6142037"/>
            <a:ext cx="4130675" cy="487363"/>
          </a:xfrm>
        </p:spPr>
        <p:txBody>
          <a:bodyPr/>
          <a:lstStyle/>
          <a:p>
            <a:r>
              <a:rPr lang="en-GB" dirty="0" err="1" smtClean="0"/>
              <a:t>Dienstmann</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550688656"/>
              </p:ext>
            </p:extLst>
          </p:nvPr>
        </p:nvGraphicFramePr>
        <p:xfrm>
          <a:off x="369888" y="1552773"/>
          <a:ext cx="8408989" cy="4858512"/>
        </p:xfrm>
        <a:graphic>
          <a:graphicData uri="http://schemas.openxmlformats.org/drawingml/2006/table">
            <a:tbl>
              <a:tblPr firstRow="1" bandRow="1">
                <a:tableStyleId>{69012ECD-51FC-41F1-AA8D-1B2483CD663E}</a:tableStyleId>
              </a:tblPr>
              <a:tblGrid>
                <a:gridCol w="3320583"/>
                <a:gridCol w="1001058"/>
                <a:gridCol w="851647"/>
                <a:gridCol w="911412"/>
                <a:gridCol w="1180353"/>
                <a:gridCol w="1143936"/>
              </a:tblGrid>
              <a:tr h="2463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100" b="1" i="0" u="none" strike="noStrike" cap="none" normalizeH="0" baseline="0" dirty="0" smtClean="0">
                          <a:ln>
                            <a:noFill/>
                          </a:ln>
                          <a:solidFill>
                            <a:schemeClr val="tx2"/>
                          </a:solidFill>
                          <a:effectLst/>
                          <a:latin typeface="Arial" charset="0"/>
                          <a:cs typeface="Arial" charset="0"/>
                        </a:rPr>
                        <a:t>4353 patients, 829 </a:t>
                      </a:r>
                      <a:r>
                        <a:rPr kumimoji="0" lang="en-US" sz="1100" b="1" i="0" u="none" strike="noStrike" cap="none" normalizeH="0" baseline="0" dirty="0" err="1" smtClean="0">
                          <a:ln>
                            <a:noFill/>
                          </a:ln>
                          <a:solidFill>
                            <a:schemeClr val="tx2"/>
                          </a:solidFill>
                          <a:effectLst/>
                          <a:latin typeface="Arial" charset="0"/>
                          <a:cs typeface="Arial" charset="0"/>
                        </a:rPr>
                        <a:t>évènements</a:t>
                      </a:r>
                      <a:endParaRPr kumimoji="0" lang="en-US"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HR</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p</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2"/>
                          </a:solidFill>
                          <a:effectLst/>
                        </a:rPr>
                        <a:t>p interaction</a:t>
                      </a:r>
                      <a:endParaRPr kumimoji="0" lang="en-GB" sz="11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011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rPr>
                        <a:t>pT2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u="none" strike="noStrike" cap="none" normalizeH="0" baseline="0" dirty="0" smtClean="0">
                          <a:ln>
                            <a:noFill/>
                          </a:ln>
                          <a:effectLst/>
                        </a:rPr>
                        <a:t>pT3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u="none" strike="noStrike" cap="none" normalizeH="0" baseline="0" dirty="0" smtClean="0">
                          <a:ln>
                            <a:noFill/>
                          </a:ln>
                          <a:effectLst/>
                        </a:rPr>
                        <a:t>pT4 </a:t>
                      </a:r>
                      <a:r>
                        <a:rPr kumimoji="0" lang="en-GB" sz="1100" u="none" strike="noStrike" cap="none" normalizeH="0" baseline="0" dirty="0" err="1" smtClean="0">
                          <a:ln>
                            <a:noFill/>
                          </a:ln>
                          <a:effectLst/>
                        </a:rPr>
                        <a:t>vs</a:t>
                      </a:r>
                      <a:r>
                        <a:rPr kumimoji="0" lang="en-GB" sz="1100" u="none" strike="noStrike" cap="none" normalizeH="0" baseline="0" dirty="0" smtClean="0">
                          <a:ln>
                            <a:noFill/>
                          </a:ln>
                          <a:effectLst/>
                        </a:rPr>
                        <a:t> pT1</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pN1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pN0</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pN1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pN0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4,23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2,88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4,17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8,02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4,19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0,865457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0,012612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1,01E-05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0,001963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2,92E-08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677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rPr>
                        <a:t>Age (</a:t>
                      </a:r>
                      <a:r>
                        <a:rPr kumimoji="0" lang="en-GB" sz="1100" u="none" strike="noStrike" cap="none" normalizeH="0" baseline="0" dirty="0" err="1" smtClean="0">
                          <a:ln>
                            <a:noFill/>
                          </a:ln>
                          <a:effectLst/>
                        </a:rPr>
                        <a:t>continu</a:t>
                      </a:r>
                      <a:r>
                        <a:rPr kumimoji="0" lang="en-GB" sz="1100" u="none" strike="noStrike" cap="none" normalizeH="0" baseline="0" dirty="0" smtClean="0">
                          <a:ln>
                            <a:noFill/>
                          </a:ln>
                          <a:effectLst/>
                        </a:rPr>
                        <a: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err="1" smtClean="0">
                          <a:ln>
                            <a:noFill/>
                          </a:ln>
                          <a:solidFill>
                            <a:schemeClr val="tx1"/>
                          </a:solidFill>
                          <a:effectLst/>
                          <a:latin typeface="Arial" charset="0"/>
                          <a:cs typeface="Arial" charset="0"/>
                        </a:rPr>
                        <a:t>Hommee</a:t>
                      </a:r>
                      <a:r>
                        <a:rPr kumimoji="0" lang="en-GB" sz="1100" b="0" i="0" u="none" strike="noStrike" cap="none" normalizeH="0" baseline="0" dirty="0" smtClean="0">
                          <a:ln>
                            <a:noFill/>
                          </a:ln>
                          <a:solidFill>
                            <a:schemeClr val="tx1"/>
                          </a:solidFill>
                          <a:effectLst/>
                          <a:latin typeface="Arial" charset="0"/>
                          <a:cs typeface="Arial" charset="0"/>
                        </a:rPr>
                        <a:t>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femmes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err="1" smtClean="0">
                          <a:ln>
                            <a:noFill/>
                          </a:ln>
                          <a:solidFill>
                            <a:schemeClr val="tx1"/>
                          </a:solidFill>
                          <a:effectLst/>
                          <a:latin typeface="Arial" charset="0"/>
                          <a:cs typeface="Arial" charset="0"/>
                        </a:rPr>
                        <a:t>Évaluation</a:t>
                      </a:r>
                      <a:r>
                        <a:rPr kumimoji="0" lang="en-GB" sz="1100" b="0" i="0" u="none" strike="noStrike" cap="none" normalizeH="0" baseline="0" dirty="0" smtClean="0">
                          <a:ln>
                            <a:noFill/>
                          </a:ln>
                          <a:solidFill>
                            <a:schemeClr val="tx1"/>
                          </a:solidFill>
                          <a:effectLst/>
                          <a:latin typeface="Arial" charset="0"/>
                          <a:cs typeface="Arial" charset="0"/>
                        </a:rPr>
                        <a:t> ganglions ≥12 vs &lt;12</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Ganglions + (</a:t>
                      </a:r>
                      <a:r>
                        <a:rPr kumimoji="0" lang="en-GB" sz="1100" b="0" i="0" u="none" strike="noStrike" cap="none" normalizeH="0" baseline="0" dirty="0" err="1" smtClean="0">
                          <a:ln>
                            <a:noFill/>
                          </a:ln>
                          <a:solidFill>
                            <a:schemeClr val="tx1"/>
                          </a:solidFill>
                          <a:effectLst/>
                          <a:latin typeface="Arial" charset="0"/>
                          <a:cs typeface="Arial" charset="0"/>
                        </a:rPr>
                        <a:t>continu</a:t>
                      </a:r>
                      <a:r>
                        <a:rPr kumimoji="0" lang="en-GB" sz="11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err="1" smtClean="0">
                          <a:ln>
                            <a:noFill/>
                          </a:ln>
                          <a:solidFill>
                            <a:schemeClr val="tx1"/>
                          </a:solidFill>
                          <a:effectLst/>
                          <a:latin typeface="Arial" charset="0"/>
                          <a:cs typeface="Arial" charset="0"/>
                        </a:rPr>
                        <a:t>Hiaut</a:t>
                      </a:r>
                      <a:r>
                        <a:rPr kumimoji="0" lang="en-GB" sz="1100" b="0" i="0" u="none" strike="noStrike" cap="none" normalizeH="0" baseline="0" dirty="0" smtClean="0">
                          <a:ln>
                            <a:noFill/>
                          </a:ln>
                          <a:solidFill>
                            <a:schemeClr val="tx1"/>
                          </a:solidFill>
                          <a:effectLst/>
                          <a:latin typeface="Arial" charset="0"/>
                          <a:cs typeface="Arial" charset="0"/>
                        </a:rPr>
                        <a:t> grade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bas/</a:t>
                      </a:r>
                      <a:r>
                        <a:rPr kumimoji="0" lang="en-GB" sz="1100" b="0" i="0" u="none" strike="noStrike" cap="none" normalizeH="0" baseline="0" dirty="0" err="1" smtClean="0">
                          <a:ln>
                            <a:noFill/>
                          </a:ln>
                          <a:solidFill>
                            <a:schemeClr val="tx1"/>
                          </a:solidFill>
                          <a:effectLst/>
                          <a:latin typeface="Arial" charset="0"/>
                          <a:cs typeface="Arial" charset="0"/>
                        </a:rPr>
                        <a:t>intermédiaire</a:t>
                      </a: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err="1" smtClean="0">
                          <a:ln>
                            <a:noFill/>
                          </a:ln>
                          <a:solidFill>
                            <a:schemeClr val="tx1"/>
                          </a:solidFill>
                          <a:effectLst/>
                          <a:latin typeface="Arial" charset="0"/>
                          <a:cs typeface="Arial" charset="0"/>
                        </a:rPr>
                        <a:t>Droit</a:t>
                      </a:r>
                      <a:r>
                        <a:rPr kumimoji="0" lang="en-GB" sz="1100" b="0" i="0" u="none" strike="noStrike" cap="none" normalizeH="0" baseline="0" dirty="0" smtClean="0">
                          <a:ln>
                            <a:noFill/>
                          </a:ln>
                          <a:solidFill>
                            <a:schemeClr val="tx1"/>
                          </a:solidFill>
                          <a:effectLst/>
                          <a:latin typeface="Arial" charset="0"/>
                          <a:cs typeface="Arial" charset="0"/>
                        </a:rPr>
                        <a:t>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gauche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FOLFIRI vs 5FU/</a:t>
                      </a:r>
                      <a:r>
                        <a:rPr kumimoji="0" lang="en-GB" sz="1100" b="0" i="0" u="none" strike="noStrike" cap="none" normalizeH="0" baseline="0" dirty="0" err="1" smtClean="0">
                          <a:ln>
                            <a:noFill/>
                          </a:ln>
                          <a:solidFill>
                            <a:schemeClr val="tx1"/>
                          </a:solidFill>
                          <a:effectLst/>
                          <a:latin typeface="Arial" charset="0"/>
                          <a:cs typeface="Arial" charset="0"/>
                        </a:rPr>
                        <a:t>leucovorine</a:t>
                      </a: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FOLFIRI/cetuximab vs 5FU/</a:t>
                      </a:r>
                      <a:r>
                        <a:rPr kumimoji="0" lang="en-GB" sz="1100" b="0" i="0" u="none" strike="noStrike" cap="none" normalizeH="0" baseline="0" dirty="0" err="1" smtClean="0">
                          <a:ln>
                            <a:noFill/>
                          </a:ln>
                          <a:solidFill>
                            <a:schemeClr val="tx1"/>
                          </a:solidFill>
                          <a:effectLst/>
                          <a:latin typeface="Arial" charset="0"/>
                          <a:cs typeface="Arial" charset="0"/>
                        </a:rPr>
                        <a:t>leucovorine</a:t>
                      </a: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FOLFOX vs 5FU/</a:t>
                      </a:r>
                      <a:r>
                        <a:rPr kumimoji="0" lang="en-GB" sz="1100" b="0" i="0" u="none" strike="noStrike" cap="none" normalizeH="0" baseline="0" dirty="0" err="1" smtClean="0">
                          <a:ln>
                            <a:noFill/>
                          </a:ln>
                          <a:solidFill>
                            <a:schemeClr val="tx1"/>
                          </a:solidFill>
                          <a:effectLst/>
                          <a:latin typeface="Arial" charset="0"/>
                          <a:cs typeface="Arial" charset="0"/>
                        </a:rPr>
                        <a:t>leucovorine</a:t>
                      </a: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FOLFOX/cetuximab vs 5FU/</a:t>
                      </a:r>
                      <a:r>
                        <a:rPr kumimoji="0" lang="en-GB" sz="1100" b="0" i="0" u="none" strike="noStrike" cap="none" normalizeH="0" baseline="0" dirty="0" err="1" smtClean="0">
                          <a:ln>
                            <a:noFill/>
                          </a:ln>
                          <a:solidFill>
                            <a:schemeClr val="tx1"/>
                          </a:solidFill>
                          <a:effectLst/>
                          <a:latin typeface="Arial" charset="0"/>
                          <a:cs typeface="Arial" charset="0"/>
                        </a:rPr>
                        <a:t>leucovorine</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0,000924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2,08E-05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2,18E-05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&lt;2e-16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0,002295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4,27E-08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0,973726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0,101751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0,002069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0,34398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939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MSI </a:t>
                      </a:r>
                      <a:r>
                        <a:rPr kumimoji="0" lang="en-GB" sz="1100" b="0" i="0" u="none" strike="noStrike" cap="none" normalizeH="0" baseline="0" dirty="0" err="1" smtClean="0">
                          <a:ln>
                            <a:noFill/>
                          </a:ln>
                          <a:solidFill>
                            <a:schemeClr val="tx1"/>
                          </a:solidFill>
                          <a:effectLst/>
                          <a:latin typeface="Arial" charset="0"/>
                          <a:cs typeface="Arial" charset="0"/>
                        </a:rPr>
                        <a:t>vs</a:t>
                      </a:r>
                      <a:r>
                        <a:rPr kumimoji="0" lang="en-GB" sz="1100" b="0" i="0" u="none" strike="noStrike" cap="none" normalizeH="0" baseline="0" dirty="0" smtClean="0">
                          <a:ln>
                            <a:noFill/>
                          </a:ln>
                          <a:solidFill>
                            <a:schemeClr val="tx1"/>
                          </a:solidFill>
                          <a:effectLst/>
                          <a:latin typeface="Arial" charset="0"/>
                          <a:cs typeface="Arial" charset="0"/>
                        </a:rPr>
                        <a:t> MSS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MSI MSS </a:t>
                      </a:r>
                      <a:r>
                        <a:rPr kumimoji="0" lang="en-GB" sz="1100" b="0" i="0" u="none" strike="noStrike" cap="none" normalizeH="0" baseline="0" dirty="0" err="1" smtClean="0">
                          <a:ln>
                            <a:noFill/>
                          </a:ln>
                          <a:solidFill>
                            <a:schemeClr val="tx1"/>
                          </a:solidFill>
                          <a:effectLst/>
                          <a:latin typeface="Arial" charset="0"/>
                          <a:cs typeface="Arial" charset="0"/>
                        </a:rPr>
                        <a:t>droit</a:t>
                      </a:r>
                      <a:r>
                        <a:rPr kumimoji="0" lang="en-GB" sz="1100" b="0" i="0" u="none" strike="noStrike" cap="none" normalizeH="0" baseline="0" dirty="0" smtClean="0">
                          <a:ln>
                            <a:noFill/>
                          </a:ln>
                          <a:solidFill>
                            <a:schemeClr val="tx1"/>
                          </a:solidFill>
                          <a:effectLst/>
                          <a:latin typeface="Arial" charset="0"/>
                          <a:cs typeface="Arial" charset="0"/>
                        </a:rPr>
                        <a:t> (</a:t>
                      </a:r>
                      <a:r>
                        <a:rPr kumimoji="0" lang="en-GB" sz="1100" b="0" i="0" u="none" strike="noStrike" cap="none" normalizeH="0" baseline="0" dirty="0" err="1" smtClean="0">
                          <a:ln>
                            <a:noFill/>
                          </a:ln>
                          <a:solidFill>
                            <a:schemeClr val="tx1"/>
                          </a:solidFill>
                          <a:effectLst/>
                          <a:latin typeface="Arial" charset="0"/>
                          <a:cs typeface="Arial" charset="0"/>
                        </a:rPr>
                        <a:t>tous</a:t>
                      </a:r>
                      <a:r>
                        <a:rPr kumimoji="0" lang="en-GB" sz="1100" b="0" i="0" u="none" strike="noStrike" cap="none" normalizeH="0" baseline="0" dirty="0" smtClean="0">
                          <a:ln>
                            <a:noFill/>
                          </a:ln>
                          <a:solidFill>
                            <a:schemeClr val="tx1"/>
                          </a:solidFill>
                          <a:effectLst/>
                          <a:latin typeface="Arial" charset="0"/>
                          <a:cs typeface="Arial" charset="0"/>
                        </a:rPr>
                        <a:t>)</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MSI MSS gauche (</a:t>
                      </a:r>
                      <a:r>
                        <a:rPr kumimoji="0" lang="en-GB" sz="1100" b="0" i="0" u="none" strike="noStrike" cap="none" normalizeH="0" baseline="0" dirty="0" err="1" smtClean="0">
                          <a:ln>
                            <a:noFill/>
                          </a:ln>
                          <a:solidFill>
                            <a:schemeClr val="tx1"/>
                          </a:solidFill>
                          <a:effectLst/>
                          <a:latin typeface="Arial" charset="0"/>
                          <a:cs typeface="Arial" charset="0"/>
                        </a:rPr>
                        <a:t>tous</a:t>
                      </a:r>
                      <a:r>
                        <a:rPr kumimoji="0" lang="en-GB" sz="1100" b="0" i="0" u="none" strike="noStrike" cap="none" normalizeH="0" baseline="0" dirty="0" smtClean="0">
                          <a:ln>
                            <a:noFill/>
                          </a:ln>
                          <a:solidFill>
                            <a:schemeClr val="tx1"/>
                          </a:solidFill>
                          <a:effectLst/>
                          <a:latin typeface="Arial" charset="0"/>
                          <a:cs typeface="Arial" charset="0"/>
                        </a:rPr>
                        <a:t>)</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MSI vs MSS </a:t>
                      </a:r>
                      <a:r>
                        <a:rPr kumimoji="0" lang="en-GB" sz="1100" b="0" i="0" u="none" strike="noStrike" cap="none" normalizeH="0" baseline="0" dirty="0" err="1" smtClean="0">
                          <a:ln>
                            <a:noFill/>
                          </a:ln>
                          <a:solidFill>
                            <a:schemeClr val="tx1"/>
                          </a:solidFill>
                          <a:effectLst/>
                          <a:latin typeface="Arial" charset="0"/>
                          <a:cs typeface="Arial" charset="0"/>
                        </a:rPr>
                        <a:t>droit</a:t>
                      </a:r>
                      <a:r>
                        <a:rPr kumimoji="0" lang="en-GB" sz="1100" b="0" i="0" u="none" strike="noStrike" cap="none" normalizeH="0" baseline="0" dirty="0" smtClean="0">
                          <a:ln>
                            <a:noFill/>
                          </a:ln>
                          <a:solidFill>
                            <a:schemeClr val="tx1"/>
                          </a:solidFill>
                          <a:effectLst/>
                          <a:latin typeface="Arial" charset="0"/>
                          <a:cs typeface="Arial" charset="0"/>
                        </a:rPr>
                        <a:t>*</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MSI vs MSS gauche*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BRAF </a:t>
                      </a:r>
                      <a:r>
                        <a:rPr kumimoji="0" lang="en-GB" sz="1100" b="0" i="0" u="none" strike="noStrike" cap="none" normalizeH="0" baseline="0" dirty="0" err="1" smtClean="0">
                          <a:ln>
                            <a:noFill/>
                          </a:ln>
                          <a:solidFill>
                            <a:schemeClr val="tx1"/>
                          </a:solidFill>
                          <a:effectLst/>
                          <a:latin typeface="Arial" charset="0"/>
                          <a:cs typeface="Arial" charset="0"/>
                        </a:rPr>
                        <a:t>muté</a:t>
                      </a:r>
                      <a:r>
                        <a:rPr kumimoji="0" lang="en-GB" sz="1100" b="0" i="0" u="none" strike="noStrike" cap="none" normalizeH="0" baseline="0" dirty="0" smtClean="0">
                          <a:ln>
                            <a:noFill/>
                          </a:ln>
                          <a:solidFill>
                            <a:schemeClr val="tx1"/>
                          </a:solidFill>
                          <a:effectLst/>
                          <a:latin typeface="Arial" charset="0"/>
                          <a:cs typeface="Arial" charset="0"/>
                        </a:rPr>
                        <a:t> vs WT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KRAS </a:t>
                      </a:r>
                      <a:r>
                        <a:rPr kumimoji="0" lang="en-GB" sz="1100" b="0" i="0" u="none" strike="noStrike" cap="none" normalizeH="0" baseline="0" dirty="0" err="1" smtClean="0">
                          <a:ln>
                            <a:noFill/>
                          </a:ln>
                          <a:solidFill>
                            <a:schemeClr val="tx1"/>
                          </a:solidFill>
                          <a:effectLst/>
                          <a:latin typeface="Arial" charset="0"/>
                          <a:cs typeface="Arial" charset="0"/>
                        </a:rPr>
                        <a:t>muté</a:t>
                      </a:r>
                      <a:r>
                        <a:rPr kumimoji="0" lang="en-GB" sz="1100" b="0" i="0" u="none" strike="noStrike" cap="none" normalizeH="0" baseline="0" dirty="0" smtClean="0">
                          <a:ln>
                            <a:noFill/>
                          </a:ln>
                          <a:solidFill>
                            <a:schemeClr val="tx1"/>
                          </a:solidFill>
                          <a:effectLst/>
                          <a:latin typeface="Arial" charset="0"/>
                          <a:cs typeface="Arial" charset="0"/>
                        </a:rPr>
                        <a:t> vs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0,71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Arial" charset="0"/>
                          <a:cs typeface="Arial" charset="0"/>
                        </a:rPr>
                        <a:t>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1,45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2,23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0,003779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0,003875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0,729865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0,00046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0,326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8,73E-08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1,90E-06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rgbClr val="FF0000"/>
                          </a:solidFill>
                          <a:effectLst/>
                          <a:latin typeface="Arial" charset="0"/>
                          <a:cs typeface="Arial" charset="0"/>
                        </a:rPr>
                        <a:t>0,03852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0,151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Text Placeholder 4"/>
          <p:cNvSpPr>
            <a:spLocks noGrp="1"/>
          </p:cNvSpPr>
          <p:nvPr>
            <p:ph type="body" sz="quarter" idx="11"/>
          </p:nvPr>
        </p:nvSpPr>
        <p:spPr>
          <a:xfrm>
            <a:off x="365125" y="6142037"/>
            <a:ext cx="4130675" cy="487363"/>
          </a:xfrm>
        </p:spPr>
        <p:txBody>
          <a:bodyPr/>
          <a:lstStyle/>
          <a:p>
            <a:pPr algn="l"/>
            <a:r>
              <a:rPr lang="en-GB" sz="1050" dirty="0" smtClean="0"/>
              <a:t>*Exclusion des patients </a:t>
            </a:r>
            <a:r>
              <a:rPr lang="en-GB" sz="1050" dirty="0" err="1" smtClean="0"/>
              <a:t>traités</a:t>
            </a:r>
            <a:r>
              <a:rPr lang="en-GB" sz="1050" dirty="0" smtClean="0"/>
              <a:t> par </a:t>
            </a:r>
            <a:r>
              <a:rPr lang="en-GB" sz="1050" dirty="0" err="1" smtClean="0"/>
              <a:t>cetuximab</a:t>
            </a:r>
            <a:endParaRPr lang="en-GB" sz="1050" dirty="0"/>
          </a:p>
        </p:txBody>
      </p:sp>
    </p:spTree>
    <p:extLst>
      <p:ext uri="{BB962C8B-B14F-4D97-AF65-F5344CB8AC3E}">
        <p14:creationId xmlns:p14="http://schemas.microsoft.com/office/powerpoint/2010/main" val="2120066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3519: Amélioration de l’évaluation pronostique par l’utilisation de marqueurs moléculaires et caractéristiques </a:t>
            </a:r>
            <a:r>
              <a:rPr lang="fr-FR" dirty="0" err="1" smtClean="0"/>
              <a:t>clinico</a:t>
            </a:r>
            <a:r>
              <a:rPr lang="fr-FR" dirty="0" smtClean="0"/>
              <a:t>-pathologiques dans le cancer du colon à haut risque stade II/III </a:t>
            </a:r>
            <a:br>
              <a:rPr lang="fr-FR" dirty="0" smtClean="0"/>
            </a:br>
            <a:r>
              <a:rPr lang="fr-FR" dirty="0" smtClean="0"/>
              <a:t>– </a:t>
            </a:r>
            <a:r>
              <a:rPr lang="fr-FR" dirty="0" err="1" smtClean="0"/>
              <a:t>Dienstmann</a:t>
            </a:r>
            <a:r>
              <a:rPr lang="fr-FR" dirty="0" smtClean="0"/>
              <a:t> R,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800"/>
              </a:spcBef>
              <a:spcAft>
                <a:spcPts val="0"/>
              </a:spcAft>
            </a:pPr>
            <a:r>
              <a:rPr lang="fr-FR" dirty="0" smtClean="0"/>
              <a:t>Pour les modèles 1–4, les </a:t>
            </a:r>
            <a:r>
              <a:rPr lang="fr-FR" dirty="0" err="1" smtClean="0"/>
              <a:t>ASCs</a:t>
            </a:r>
            <a:r>
              <a:rPr lang="fr-FR" dirty="0" smtClean="0"/>
              <a:t> temps dépendantes (5 ans) étaient:</a:t>
            </a:r>
          </a:p>
          <a:p>
            <a:pPr lvl="1">
              <a:spcAft>
                <a:spcPts val="0"/>
              </a:spcAft>
            </a:pPr>
            <a:r>
              <a:rPr lang="fr-FR" dirty="0" smtClean="0"/>
              <a:t>0,54, 0,66, 0,73, 0,74 (training set); 0,55, 0,68, 0,72, 0,73 (cohorte de validation)</a:t>
            </a:r>
          </a:p>
          <a:p>
            <a:pPr marL="0" indent="0">
              <a:spcBef>
                <a:spcPts val="600"/>
              </a:spcBef>
              <a:spcAft>
                <a:spcPts val="0"/>
              </a:spcAft>
              <a:buNone/>
            </a:pPr>
            <a:r>
              <a:rPr lang="fr-FR" b="1" dirty="0" smtClean="0"/>
              <a:t>Conclusions</a:t>
            </a:r>
          </a:p>
          <a:p>
            <a:pPr>
              <a:spcAft>
                <a:spcPts val="0"/>
              </a:spcAft>
            </a:pPr>
            <a:r>
              <a:rPr lang="fr-FR" b="1" dirty="0" smtClean="0"/>
              <a:t>L’incorporation des marqueurs moléculaires (MSI + mutations BRAF + KRAS) améliore l’évaluation du pronostic chez les patients avec cancer du colon stade II/III recevant une chimiothérapie </a:t>
            </a:r>
            <a:r>
              <a:rPr lang="fr-FR" b="1" dirty="0" err="1" smtClean="0"/>
              <a:t>adjuvante</a:t>
            </a:r>
            <a:endParaRPr lang="fr-FR" b="1" dirty="0" smtClean="0"/>
          </a:p>
          <a:p>
            <a:pPr>
              <a:spcAft>
                <a:spcPts val="0"/>
              </a:spcAft>
            </a:pPr>
            <a:r>
              <a:rPr lang="fr-FR" b="1" dirty="0" smtClean="0"/>
              <a:t>La valeur ajoutée des marqueurs moléculaires en plus des modèles TNM et </a:t>
            </a:r>
            <a:r>
              <a:rPr lang="fr-FR" b="1" dirty="0" err="1" smtClean="0"/>
              <a:t>clinicopathologiques</a:t>
            </a:r>
            <a:r>
              <a:rPr lang="fr-FR" b="1" dirty="0" smtClean="0"/>
              <a:t> est mineure aussi bien chez les patients traités que non traités</a:t>
            </a:r>
            <a:endParaRPr lang="fr-FR" b="1" dirty="0"/>
          </a:p>
        </p:txBody>
      </p:sp>
      <p:sp>
        <p:nvSpPr>
          <p:cNvPr id="5" name="Text Placeholder 4"/>
          <p:cNvSpPr>
            <a:spLocks noGrp="1"/>
          </p:cNvSpPr>
          <p:nvPr>
            <p:ph type="body" sz="quarter" idx="11"/>
          </p:nvPr>
        </p:nvSpPr>
        <p:spPr/>
        <p:txBody>
          <a:bodyPr/>
          <a:lstStyle/>
          <a:p>
            <a:r>
              <a:rPr lang="fr-FR" smtClean="0"/>
              <a:t>Dienstmann et al. J Clin Oncol 2016; 34 (suppl): abstr 3519</a:t>
            </a:r>
            <a:endParaRPr lang="fr-FR" dirty="0"/>
          </a:p>
        </p:txBody>
      </p:sp>
      <p:graphicFrame>
        <p:nvGraphicFramePr>
          <p:cNvPr id="7" name="Chart 6"/>
          <p:cNvGraphicFramePr/>
          <p:nvPr>
            <p:extLst>
              <p:ext uri="{D42A27DB-BD31-4B8C-83A1-F6EECF244321}">
                <p14:modId xmlns:p14="http://schemas.microsoft.com/office/powerpoint/2010/main" val="3278111912"/>
              </p:ext>
            </p:extLst>
          </p:nvPr>
        </p:nvGraphicFramePr>
        <p:xfrm>
          <a:off x="537029" y="1524000"/>
          <a:ext cx="8069942" cy="28719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858718" y="2665511"/>
            <a:ext cx="2438399" cy="307777"/>
          </a:xfrm>
          <a:prstGeom prst="rect">
            <a:avLst/>
          </a:prstGeom>
          <a:noFill/>
        </p:spPr>
        <p:txBody>
          <a:bodyPr wrap="square" rtlCol="0">
            <a:spAutoFit/>
          </a:bodyPr>
          <a:lstStyle/>
          <a:p>
            <a:pPr algn="ctr"/>
            <a:r>
              <a:rPr lang="fr-FR" sz="1400" smtClean="0">
                <a:solidFill>
                  <a:srgbClr val="4D4D4D"/>
                </a:solidFill>
              </a:rPr>
              <a:t>Index de concordance</a:t>
            </a:r>
            <a:endParaRPr lang="fr-FR" sz="1400">
              <a:solidFill>
                <a:srgbClr val="4D4D4D"/>
              </a:solidFill>
            </a:endParaRPr>
          </a:p>
        </p:txBody>
      </p:sp>
    </p:spTree>
    <p:extLst>
      <p:ext uri="{BB962C8B-B14F-4D97-AF65-F5344CB8AC3E}">
        <p14:creationId xmlns:p14="http://schemas.microsoft.com/office/powerpoint/2010/main" val="462199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MÉTASTASES HÉPATIQUES</a:t>
            </a:r>
            <a:endParaRPr lang="en-GB" dirty="0"/>
          </a:p>
        </p:txBody>
      </p:sp>
      <p:sp>
        <p:nvSpPr>
          <p:cNvPr id="2" name="Text Placeholder 1"/>
          <p:cNvSpPr>
            <a:spLocks noGrp="1"/>
          </p:cNvSpPr>
          <p:nvPr>
            <p:ph type="body" idx="1"/>
          </p:nvPr>
        </p:nvSpPr>
        <p:spPr/>
        <p:txBody>
          <a:bodyPr/>
          <a:lstStyle/>
          <a:p>
            <a:r>
              <a:rPr lang="en-US" dirty="0" smtClean="0"/>
              <a:t>CANCER COLORECTAL</a:t>
            </a:r>
            <a:endParaRPr lang="en-GB" dirty="0"/>
          </a:p>
        </p:txBody>
      </p:sp>
    </p:spTree>
    <p:extLst>
      <p:ext uri="{BB962C8B-B14F-4D97-AF65-F5344CB8AC3E}">
        <p14:creationId xmlns:p14="http://schemas.microsoft.com/office/powerpoint/2010/main" val="1090078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36324"/>
            <a:ext cx="8413751" cy="807720"/>
          </a:xfrm>
        </p:spPr>
        <p:txBody>
          <a:bodyPr/>
          <a:lstStyle/>
          <a:p>
            <a:pPr>
              <a:lnSpc>
                <a:spcPct val="90000"/>
              </a:lnSpc>
            </a:pPr>
            <a:r>
              <a:rPr lang="fr-FR" dirty="0" smtClean="0"/>
              <a:t>3512: FOLFIRINOX associé aux thérapies ciblées selon le statut RAS dans le cancer colorectal avec métastases hépatiques initialement non </a:t>
            </a:r>
            <a:r>
              <a:rPr lang="fr-FR" dirty="0" err="1" smtClean="0"/>
              <a:t>résécables</a:t>
            </a:r>
            <a:r>
              <a:rPr lang="fr-FR" dirty="0" smtClean="0"/>
              <a:t> : une étude randomisée de phase II Prodige 14 – accord 21 (METHEP-2), essai </a:t>
            </a:r>
            <a:r>
              <a:rPr lang="fr-FR" dirty="0" err="1" smtClean="0"/>
              <a:t>unicancer</a:t>
            </a:r>
            <a:r>
              <a:rPr lang="fr-FR" dirty="0" smtClean="0"/>
              <a:t> GI – </a:t>
            </a:r>
            <a:r>
              <a:rPr lang="fr-FR" dirty="0" err="1" smtClean="0"/>
              <a:t>Ychou</a:t>
            </a:r>
            <a:r>
              <a:rPr lang="fr-FR" dirty="0" smtClean="0"/>
              <a:t> M, et al</a:t>
            </a:r>
            <a:endParaRPr lang="fr-FR" dirty="0"/>
          </a:p>
        </p:txBody>
      </p:sp>
      <p:sp>
        <p:nvSpPr>
          <p:cNvPr id="5123" name="Rectangle 3"/>
          <p:cNvSpPr>
            <a:spLocks noGrp="1" noChangeArrowheads="1"/>
          </p:cNvSpPr>
          <p:nvPr>
            <p:ph type="body" idx="1"/>
          </p:nvPr>
        </p:nvSpPr>
        <p:spPr>
          <a:xfrm>
            <a:off x="365124" y="1196315"/>
            <a:ext cx="8413751" cy="4746172"/>
          </a:xfrm>
        </p:spPr>
        <p:txBody>
          <a:bodyPr/>
          <a:lstStyle/>
          <a:p>
            <a:pPr marL="0" lvl="0" indent="0">
              <a:spcBef>
                <a:spcPct val="0"/>
              </a:spcBef>
              <a:spcAft>
                <a:spcPct val="0"/>
              </a:spcAft>
              <a:buClr>
                <a:srgbClr val="043882"/>
              </a:buClr>
              <a:buSzTx/>
              <a:buNone/>
            </a:pPr>
            <a:r>
              <a:rPr lang="fr-FR" sz="1400" b="1" kern="1200" dirty="0" smtClean="0">
                <a:latin typeface="Arial" charset="0"/>
                <a:cs typeface="Arial" charset="0"/>
              </a:rPr>
              <a:t>Objectifs</a:t>
            </a:r>
            <a:r>
              <a:rPr lang="fr-FR" sz="1400" kern="1200" dirty="0" smtClean="0">
                <a:latin typeface="Arial" charset="0"/>
                <a:cs typeface="Arial" charset="0"/>
              </a:rPr>
              <a:t> </a:t>
            </a:r>
          </a:p>
          <a:p>
            <a:r>
              <a:rPr lang="fr-FR" sz="1400" dirty="0" smtClean="0"/>
              <a:t>Evaluer le taux de résection R0/R1 des métastases hépatiques (</a:t>
            </a:r>
            <a:r>
              <a:rPr lang="fr-FR" sz="1400" dirty="0" err="1" smtClean="0"/>
              <a:t>MHs</a:t>
            </a:r>
            <a:r>
              <a:rPr lang="fr-FR" sz="1400" dirty="0" smtClean="0"/>
              <a:t>) avec une bi-CT (FOLFIRI/ FOLFOX4) vs triple CT (</a:t>
            </a:r>
            <a:r>
              <a:rPr lang="fr-FR" altLang="zh-CN" sz="1400" dirty="0" smtClean="0">
                <a:ea typeface="SimSun" pitchFamily="2" charset="-122"/>
              </a:rPr>
              <a:t>FOLFIRINOX</a:t>
            </a:r>
            <a:r>
              <a:rPr lang="fr-FR" sz="1400" dirty="0" smtClean="0"/>
              <a:t>) chez des patients avec CRC et </a:t>
            </a:r>
            <a:r>
              <a:rPr lang="fr-FR" sz="1400" dirty="0" err="1" smtClean="0"/>
              <a:t>MHs</a:t>
            </a:r>
            <a:r>
              <a:rPr lang="fr-FR" sz="1400" dirty="0" smtClean="0"/>
              <a:t> initialement non </a:t>
            </a:r>
            <a:r>
              <a:rPr lang="fr-FR" sz="1400" dirty="0" err="1" smtClean="0"/>
              <a:t>résécables</a:t>
            </a:r>
            <a:endParaRPr lang="fr-FR" sz="1400" dirty="0"/>
          </a:p>
        </p:txBody>
      </p:sp>
      <p:sp>
        <p:nvSpPr>
          <p:cNvPr id="14" name="Text Placeholder 13"/>
          <p:cNvSpPr>
            <a:spLocks noGrp="1"/>
          </p:cNvSpPr>
          <p:nvPr>
            <p:ph type="body" sz="quarter" idx="10"/>
          </p:nvPr>
        </p:nvSpPr>
        <p:spPr>
          <a:xfrm>
            <a:off x="191953" y="6096000"/>
            <a:ext cx="4490811" cy="487363"/>
          </a:xfrm>
        </p:spPr>
        <p:txBody>
          <a:bodyPr/>
          <a:lstStyle/>
          <a:p>
            <a:r>
              <a:rPr lang="fr-FR" dirty="0" smtClean="0"/>
              <a:t>*(K)RAS WT: </a:t>
            </a:r>
            <a:r>
              <a:rPr lang="fr-FR" dirty="0" err="1" smtClean="0"/>
              <a:t>cetuximab</a:t>
            </a:r>
            <a:r>
              <a:rPr lang="fr-FR" dirty="0" smtClean="0"/>
              <a:t>; RAS muté: bevacizumab.</a:t>
            </a:r>
          </a:p>
          <a:p>
            <a:r>
              <a:rPr lang="fr-FR" dirty="0" smtClean="0"/>
              <a:t>BEV, bevacizumab; CET, </a:t>
            </a:r>
            <a:r>
              <a:rPr lang="fr-FR" dirty="0" err="1" smtClean="0"/>
              <a:t>cetuximab</a:t>
            </a:r>
            <a:r>
              <a:rPr lang="fr-FR" dirty="0" smtClean="0"/>
              <a:t>.</a:t>
            </a:r>
            <a:endParaRPr lang="fr-FR" dirty="0"/>
          </a:p>
        </p:txBody>
      </p:sp>
      <p:sp>
        <p:nvSpPr>
          <p:cNvPr id="15" name="Text Placeholder 14"/>
          <p:cNvSpPr>
            <a:spLocks noGrp="1"/>
          </p:cNvSpPr>
          <p:nvPr>
            <p:ph type="body" sz="quarter" idx="11"/>
          </p:nvPr>
        </p:nvSpPr>
        <p:spPr>
          <a:xfrm>
            <a:off x="4648200" y="6096000"/>
            <a:ext cx="4130675" cy="487363"/>
          </a:xfrm>
        </p:spPr>
        <p:txBody>
          <a:bodyPr/>
          <a:lstStyle/>
          <a:p>
            <a:r>
              <a:rPr lang="fr-FR" smtClean="0"/>
              <a:t>Ychou et al. J Clin Oncol 2016; 34 (suppl): abstr 3512</a:t>
            </a:r>
            <a:endParaRPr lang="fr-FR"/>
          </a:p>
        </p:txBody>
      </p:sp>
      <p:sp>
        <p:nvSpPr>
          <p:cNvPr id="7" name="Oval 14"/>
          <p:cNvSpPr>
            <a:spLocks noChangeArrowheads="1"/>
          </p:cNvSpPr>
          <p:nvPr/>
        </p:nvSpPr>
        <p:spPr bwMode="auto">
          <a:xfrm>
            <a:off x="4537389" y="34902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623756" y="3018945"/>
            <a:ext cx="676759" cy="265897"/>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301966" y="2549194"/>
            <a:ext cx="77624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0" name="Content Placeholder 26"/>
          <p:cNvSpPr txBox="1">
            <a:spLocks/>
          </p:cNvSpPr>
          <p:nvPr/>
        </p:nvSpPr>
        <p:spPr bwMode="auto">
          <a:xfrm>
            <a:off x="5127332" y="3307650"/>
            <a:ext cx="3372674"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KRAS</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RAS (à partir du 2.12.2013)</a:t>
            </a:r>
            <a:endParaRPr lang="fr-FR" sz="1600" dirty="0">
              <a:solidFill>
                <a:srgbClr val="4D4D4D"/>
              </a:solidFill>
              <a:latin typeface="Arial"/>
            </a:endParaRPr>
          </a:p>
        </p:txBody>
      </p:sp>
      <p:cxnSp>
        <p:nvCxnSpPr>
          <p:cNvPr id="11" name="AutoShape 19"/>
          <p:cNvCxnSpPr>
            <a:cxnSpLocks noChangeShapeType="1"/>
            <a:endCxn id="7" idx="2"/>
          </p:cNvCxnSpPr>
          <p:nvPr/>
        </p:nvCxnSpPr>
        <p:spPr bwMode="auto">
          <a:xfrm>
            <a:off x="4144297" y="3782372"/>
            <a:ext cx="393092"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9" idx="1"/>
          </p:cNvCxnSpPr>
          <p:nvPr/>
        </p:nvCxnSpPr>
        <p:spPr bwMode="auto">
          <a:xfrm>
            <a:off x="8059102" y="2813513"/>
            <a:ext cx="242864"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095084" y="2403144"/>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Bi CT</a:t>
            </a:r>
            <a:r>
              <a:rPr lang="fr-FR" altLang="zh-CN" dirty="0" smtClean="0">
                <a:solidFill>
                  <a:srgbClr val="FFFFFF"/>
                </a:solidFill>
                <a:ea typeface="SimSun" pitchFamily="2" charset="-122"/>
              </a:rPr>
              <a:t> (FOLFIRI [n=56] ou FOLFOX4 [n=70])</a:t>
            </a:r>
          </a:p>
          <a:p>
            <a:pPr algn="ctr" defTabSz="892175" eaLnBrk="0" hangingPunct="0"/>
            <a:r>
              <a:rPr lang="fr-FR" altLang="zh-CN" dirty="0" smtClean="0">
                <a:solidFill>
                  <a:srgbClr val="FFFFFF"/>
                </a:solidFill>
                <a:ea typeface="SimSun" pitchFamily="2" charset="-122"/>
              </a:rPr>
              <a:t>+ BEV/CET*)</a:t>
            </a:r>
            <a:endParaRPr lang="fr-FR" altLang="zh-CN" dirty="0">
              <a:solidFill>
                <a:srgbClr val="FFFFFF"/>
              </a:solidFill>
              <a:ea typeface="SimSun" pitchFamily="2" charset="-122"/>
            </a:endParaRPr>
          </a:p>
        </p:txBody>
      </p:sp>
      <p:sp>
        <p:nvSpPr>
          <p:cNvPr id="16" name="AutoShape 9"/>
          <p:cNvSpPr>
            <a:spLocks noChangeArrowheads="1"/>
          </p:cNvSpPr>
          <p:nvPr/>
        </p:nvSpPr>
        <p:spPr bwMode="auto">
          <a:xfrm>
            <a:off x="70629" y="2241694"/>
            <a:ext cx="420129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CRCm</a:t>
            </a:r>
            <a:r>
              <a:rPr lang="fr-FR" altLang="zh-CN" dirty="0" smtClean="0">
                <a:solidFill>
                  <a:srgbClr val="FFFFFF"/>
                </a:solidFill>
                <a:ea typeface="SimSun" pitchFamily="2" charset="-122"/>
              </a:rPr>
              <a:t> prouvé histologiquement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Tumeur primitive </a:t>
            </a:r>
            <a:r>
              <a:rPr lang="fr-FR" altLang="zh-CN" dirty="0" err="1" smtClean="0">
                <a:solidFill>
                  <a:srgbClr val="FFFFFF"/>
                </a:solidFill>
                <a:ea typeface="SimSun" pitchFamily="2" charset="-122"/>
              </a:rPr>
              <a:t>résécable</a:t>
            </a:r>
            <a:r>
              <a:rPr lang="fr-FR" altLang="zh-CN" dirty="0" smtClean="0">
                <a:solidFill>
                  <a:srgbClr val="FFFFFF"/>
                </a:solidFill>
                <a:ea typeface="SimSun" pitchFamily="2" charset="-122"/>
              </a:rPr>
              <a:t>/réséquée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Métastases hépatiques (</a:t>
            </a:r>
            <a:r>
              <a:rPr lang="fr-FR" altLang="zh-CN" dirty="0" err="1" smtClean="0">
                <a:solidFill>
                  <a:srgbClr val="FFFFFF"/>
                </a:solidFill>
                <a:ea typeface="SimSun" pitchFamily="2" charset="-122"/>
              </a:rPr>
              <a:t>MHs</a:t>
            </a:r>
            <a:r>
              <a:rPr lang="fr-FR" altLang="zh-CN" dirty="0" smtClean="0">
                <a:solidFill>
                  <a:srgbClr val="FFFFFF"/>
                </a:solidFill>
                <a:ea typeface="SimSun" pitchFamily="2" charset="-122"/>
              </a:rPr>
              <a:t>) synchrones/</a:t>
            </a:r>
            <a:r>
              <a:rPr lang="fr-FR" altLang="zh-CN" dirty="0" err="1" smtClean="0">
                <a:solidFill>
                  <a:srgbClr val="FFFFFF"/>
                </a:solidFill>
                <a:ea typeface="SimSun" pitchFamily="2" charset="-122"/>
              </a:rPr>
              <a:t>métachrones</a:t>
            </a:r>
            <a:r>
              <a:rPr lang="fr-FR" altLang="zh-CN" dirty="0" smtClean="0">
                <a:solidFill>
                  <a:srgbClr val="FFFFFF"/>
                </a:solidFill>
                <a:ea typeface="SimSun" pitchFamily="2" charset="-122"/>
              </a:rPr>
              <a:t> </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MHs</a:t>
            </a:r>
            <a:r>
              <a:rPr lang="fr-FR" altLang="zh-CN" dirty="0" smtClean="0">
                <a:solidFill>
                  <a:srgbClr val="FFFFFF"/>
                </a:solidFill>
                <a:ea typeface="SimSun" pitchFamily="2" charset="-122"/>
              </a:rPr>
              <a:t> non </a:t>
            </a:r>
            <a:r>
              <a:rPr lang="fr-FR" altLang="zh-CN" dirty="0" err="1" smtClean="0">
                <a:solidFill>
                  <a:srgbClr val="FFFFFF"/>
                </a:solidFill>
                <a:ea typeface="SimSun" pitchFamily="2" charset="-122"/>
              </a:rPr>
              <a:t>résécables</a:t>
            </a:r>
            <a:r>
              <a:rPr lang="fr-FR" altLang="zh-CN" dirty="0" smtClean="0">
                <a:solidFill>
                  <a:srgbClr val="FFFFFF"/>
                </a:solidFill>
                <a:ea typeface="SimSun" pitchFamily="2" charset="-122"/>
              </a:rPr>
              <a:t>, intention curative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1–3 métastases pulmonaires ≤2 cm</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(n=256)</a:t>
            </a:r>
            <a:endParaRPr lang="fr-FR" altLang="zh-CN" dirty="0">
              <a:solidFill>
                <a:srgbClr val="FFFFFF"/>
              </a:solidFill>
              <a:ea typeface="SimSun" pitchFamily="2" charset="-122"/>
            </a:endParaRPr>
          </a:p>
        </p:txBody>
      </p:sp>
      <p:sp>
        <p:nvSpPr>
          <p:cNvPr id="17" name="Rectangle 9"/>
          <p:cNvSpPr txBox="1">
            <a:spLocks noChangeArrowheads="1"/>
          </p:cNvSpPr>
          <p:nvPr/>
        </p:nvSpPr>
        <p:spPr bwMode="auto">
          <a:xfrm>
            <a:off x="365123" y="5385416"/>
            <a:ext cx="3675627" cy="7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principal</a:t>
            </a:r>
          </a:p>
          <a:p>
            <a:pPr>
              <a:buClr>
                <a:srgbClr val="043882"/>
              </a:buClr>
            </a:pPr>
            <a:r>
              <a:rPr lang="fr-FR" kern="0" dirty="0" smtClean="0"/>
              <a:t>Taux de résection (R0 ou R1)</a:t>
            </a:r>
          </a:p>
          <a:p>
            <a:pPr>
              <a:buClr>
                <a:srgbClr val="043882"/>
              </a:buClr>
            </a:pPr>
            <a:endParaRPr lang="fr-FR" kern="0" dirty="0" smtClean="0"/>
          </a:p>
        </p:txBody>
      </p:sp>
      <p:sp>
        <p:nvSpPr>
          <p:cNvPr id="18" name="Content Placeholder 26"/>
          <p:cNvSpPr txBox="1">
            <a:spLocks/>
          </p:cNvSpPr>
          <p:nvPr/>
        </p:nvSpPr>
        <p:spPr>
          <a:xfrm>
            <a:off x="4648200" y="5385416"/>
            <a:ext cx="4130675" cy="72423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tolérance</a:t>
            </a:r>
          </a:p>
        </p:txBody>
      </p:sp>
      <p:cxnSp>
        <p:nvCxnSpPr>
          <p:cNvPr id="19" name="AutoShape 16"/>
          <p:cNvCxnSpPr>
            <a:cxnSpLocks noChangeShapeType="1"/>
            <a:stCxn id="7" idx="4"/>
            <a:endCxn id="22" idx="1"/>
          </p:cNvCxnSpPr>
          <p:nvPr/>
        </p:nvCxnSpPr>
        <p:spPr bwMode="auto">
          <a:xfrm rot="16200000" flipH="1">
            <a:off x="4634559" y="4269099"/>
            <a:ext cx="655152" cy="265897"/>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301966" y="4465305"/>
            <a:ext cx="76180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1" name="AutoShape 20"/>
          <p:cNvCxnSpPr>
            <a:cxnSpLocks noChangeShapeType="1"/>
            <a:stCxn id="22" idx="3"/>
            <a:endCxn id="20" idx="1"/>
          </p:cNvCxnSpPr>
          <p:nvPr/>
        </p:nvCxnSpPr>
        <p:spPr bwMode="auto">
          <a:xfrm>
            <a:off x="8057353" y="4729624"/>
            <a:ext cx="244613"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095084" y="4319256"/>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smtClean="0">
                <a:solidFill>
                  <a:srgbClr val="4D4D4D"/>
                </a:solidFill>
                <a:ea typeface="SimSun" pitchFamily="2" charset="-122"/>
              </a:rPr>
              <a:t>Triple CT</a:t>
            </a:r>
            <a:r>
              <a:rPr lang="fr-FR" altLang="zh-CN" smtClean="0">
                <a:solidFill>
                  <a:srgbClr val="4D4D4D"/>
                </a:solidFill>
                <a:ea typeface="SimSun" pitchFamily="2" charset="-122"/>
              </a:rPr>
              <a:t> (FOLFIRINOX) + BEV/CET* (n=130)</a:t>
            </a:r>
            <a:endParaRPr lang="fr-FR" altLang="zh-CN">
              <a:solidFill>
                <a:srgbClr val="4D4D4D"/>
              </a:solidFill>
              <a:ea typeface="SimSun" pitchFamily="2" charset="-122"/>
            </a:endParaRPr>
          </a:p>
        </p:txBody>
      </p:sp>
    </p:spTree>
    <p:custDataLst>
      <p:tags r:id="rId1"/>
    </p:custDataLst>
    <p:extLst>
      <p:ext uri="{BB962C8B-B14F-4D97-AF65-F5344CB8AC3E}">
        <p14:creationId xmlns:p14="http://schemas.microsoft.com/office/powerpoint/2010/main" val="253410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0166" cy="807720"/>
          </a:xfrm>
        </p:spPr>
        <p:txBody>
          <a:bodyPr/>
          <a:lstStyle/>
          <a:p>
            <a:pPr>
              <a:lnSpc>
                <a:spcPct val="90000"/>
              </a:lnSpc>
            </a:pPr>
            <a:r>
              <a:rPr lang="fr-FR" dirty="0" smtClean="0"/>
              <a:t>3512: FOLFIRINOX associé aux thérapies ciblées selon le statut RAS dans le cancer colorectal avec métastases hépatiques initialement non </a:t>
            </a:r>
            <a:r>
              <a:rPr lang="fr-FR" dirty="0" err="1" smtClean="0"/>
              <a:t>résécables</a:t>
            </a:r>
            <a:r>
              <a:rPr lang="fr-FR" dirty="0" smtClean="0"/>
              <a:t> : une étude randomisée de phase II Prodige 14 – accord 21 (METHEP-2), essai </a:t>
            </a:r>
            <a:r>
              <a:rPr lang="fr-FR" dirty="0" err="1" smtClean="0"/>
              <a:t>unicancer</a:t>
            </a:r>
            <a:r>
              <a:rPr lang="fr-FR" dirty="0" smtClean="0"/>
              <a:t> GI – </a:t>
            </a:r>
            <a:r>
              <a:rPr lang="fr-FR" dirty="0" err="1" smtClean="0"/>
              <a:t>Ychou</a:t>
            </a:r>
            <a:r>
              <a:rPr lang="fr-FR" dirty="0" smtClean="0"/>
              <a:t> M, et al</a:t>
            </a:r>
            <a:endParaRPr lang="fr-FR" dirty="0"/>
          </a:p>
        </p:txBody>
      </p:sp>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Résultats</a:t>
            </a:r>
            <a:endParaRPr lang="fr-FR" kern="1200" dirty="0" smtClean="0">
              <a:latin typeface="Arial" charset="0"/>
              <a:cs typeface="Arial" charset="0"/>
            </a:endParaRPr>
          </a:p>
          <a:p>
            <a:endParaRPr lang="fr-FR" b="1" dirty="0" smtClean="0"/>
          </a:p>
          <a:p>
            <a:pPr marL="0" indent="0">
              <a:buNone/>
            </a:pPr>
            <a:endParaRPr lang="fr-FR" dirty="0"/>
          </a:p>
        </p:txBody>
      </p:sp>
      <p:sp>
        <p:nvSpPr>
          <p:cNvPr id="14" name="Text Placeholder 13"/>
          <p:cNvSpPr>
            <a:spLocks noGrp="1"/>
          </p:cNvSpPr>
          <p:nvPr>
            <p:ph type="body" sz="quarter" idx="10"/>
          </p:nvPr>
        </p:nvSpPr>
        <p:spPr>
          <a:xfrm>
            <a:off x="365125" y="6096000"/>
            <a:ext cx="4130675" cy="487363"/>
          </a:xfrm>
        </p:spPr>
        <p:txBody>
          <a:bodyPr/>
          <a:lstStyle/>
          <a:p>
            <a:r>
              <a:rPr lang="fr-FR" dirty="0" smtClean="0"/>
              <a:t>*Log </a:t>
            </a:r>
            <a:r>
              <a:rPr lang="fr-FR" dirty="0" err="1" smtClean="0"/>
              <a:t>rank</a:t>
            </a:r>
            <a:r>
              <a:rPr lang="fr-FR" dirty="0" smtClean="0"/>
              <a:t> stratifié; NE: non évaluable.</a:t>
            </a:r>
            <a:endParaRPr lang="fr-FR" dirty="0"/>
          </a:p>
        </p:txBody>
      </p:sp>
      <p:sp>
        <p:nvSpPr>
          <p:cNvPr id="15" name="Text Placeholder 14"/>
          <p:cNvSpPr>
            <a:spLocks noGrp="1"/>
          </p:cNvSpPr>
          <p:nvPr>
            <p:ph type="body" sz="quarter" idx="11"/>
          </p:nvPr>
        </p:nvSpPr>
        <p:spPr/>
        <p:txBody>
          <a:bodyPr/>
          <a:lstStyle/>
          <a:p>
            <a:r>
              <a:rPr lang="fr-FR" dirty="0" err="1" smtClean="0"/>
              <a:t>Ychou</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3512</a:t>
            </a:r>
            <a:endParaRPr lang="fr-FR" dirty="0"/>
          </a:p>
        </p:txBody>
      </p:sp>
      <p:graphicFrame>
        <p:nvGraphicFramePr>
          <p:cNvPr id="9" name="Group 88"/>
          <p:cNvGraphicFramePr>
            <a:graphicFrameLocks noGrp="1"/>
          </p:cNvGraphicFramePr>
          <p:nvPr>
            <p:extLst>
              <p:ext uri="{D42A27DB-BD31-4B8C-83A1-F6EECF244321}">
                <p14:modId xmlns:p14="http://schemas.microsoft.com/office/powerpoint/2010/main" val="166162025"/>
              </p:ext>
            </p:extLst>
          </p:nvPr>
        </p:nvGraphicFramePr>
        <p:xfrm>
          <a:off x="369888" y="1600200"/>
          <a:ext cx="8408988" cy="1432560"/>
        </p:xfrm>
        <a:graphic>
          <a:graphicData uri="http://schemas.openxmlformats.org/drawingml/2006/table">
            <a:tbl>
              <a:tblPr firstRow="1" bandRow="1">
                <a:tableStyleId>{69012ECD-51FC-41F1-AA8D-1B2483CD663E}</a:tableStyleId>
              </a:tblPr>
              <a:tblGrid>
                <a:gridCol w="2373312"/>
                <a:gridCol w="1508919"/>
                <a:gridCol w="1508919"/>
                <a:gridCol w="1508919"/>
                <a:gridCol w="1508919"/>
              </a:tblGrid>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Bras de CT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Type de thérapie ciblée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Bi-CT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Triple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Taux résection R0/R1 </a:t>
                      </a:r>
                      <a:r>
                        <a:rPr kumimoji="0" lang="fr-FR" sz="1400" b="0" i="0" u="none" strike="noStrike" cap="none" normalizeH="0" baseline="0" noProof="0" dirty="0" err="1" smtClean="0">
                          <a:ln>
                            <a:noFill/>
                          </a:ln>
                          <a:solidFill>
                            <a:schemeClr val="tx1"/>
                          </a:solidFill>
                          <a:effectLst/>
                          <a:latin typeface="Arial" charset="0"/>
                          <a:cs typeface="Arial" charset="0"/>
                        </a:rPr>
                        <a:t>MHs</a:t>
                      </a:r>
                      <a:r>
                        <a:rPr kumimoji="0" lang="fr-FR" sz="1400" b="0" i="0" u="none" strike="noStrike" cap="none" normalizeH="0" baseline="0" noProof="0" dirty="0" smtClean="0">
                          <a:ln>
                            <a:noFill/>
                          </a:ln>
                          <a:solidFill>
                            <a:schemeClr val="tx1"/>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32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3510124177"/>
              </p:ext>
            </p:extLst>
          </p:nvPr>
        </p:nvGraphicFramePr>
        <p:xfrm>
          <a:off x="5486399" y="3733800"/>
          <a:ext cx="3352802" cy="1463040"/>
        </p:xfrm>
        <a:graphic>
          <a:graphicData uri="http://schemas.openxmlformats.org/drawingml/2006/table">
            <a:tbl>
              <a:tblPr firstRow="1" bandRow="1">
                <a:tableStyleId>{69012ECD-51FC-41F1-AA8D-1B2483CD663E}</a:tableStyleId>
              </a:tblPr>
              <a:tblGrid>
                <a:gridCol w="1212716"/>
                <a:gridCol w="1201677"/>
                <a:gridCol w="938409"/>
              </a:tblGrid>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cap="none" normalizeH="0" baseline="0" noProof="0" dirty="0" smtClean="0">
                          <a:ln>
                            <a:noFill/>
                          </a:ln>
                          <a:solidFill>
                            <a:schemeClr val="tx2"/>
                          </a:solidFill>
                          <a:effectLst/>
                          <a:latin typeface="Arial" charset="0"/>
                          <a:cs typeface="Arial" charset="0"/>
                        </a:rPr>
                        <a:t>Bi-CT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i="0" u="none" strike="noStrike" cap="none" normalizeH="0" baseline="0" noProof="0" dirty="0" smtClean="0">
                          <a:ln>
                            <a:noFill/>
                          </a:ln>
                          <a:solidFill>
                            <a:schemeClr val="tx2"/>
                          </a:solidFill>
                          <a:effectLst/>
                          <a:latin typeface="Arial" charset="0"/>
                          <a:cs typeface="Arial" charset="0"/>
                        </a:rPr>
                        <a:t>Triple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SG médiane,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100" noProof="0" dirty="0" smtClean="0"/>
                        <a:t>36 </a:t>
                      </a:r>
                      <a:br>
                        <a:rPr lang="fr-FR" sz="1100" noProof="0" dirty="0" smtClean="0"/>
                      </a:br>
                      <a:r>
                        <a:rPr lang="fr-FR" sz="1100" noProof="0" dirty="0" smtClean="0"/>
                        <a:t>(23,5</a:t>
                      </a:r>
                      <a:r>
                        <a:rPr lang="fr-FR" sz="1100" baseline="0" noProof="0" dirty="0" smtClean="0"/>
                        <a:t> – </a:t>
                      </a:r>
                      <a:r>
                        <a:rPr lang="fr-FR" sz="1100" noProof="0" dirty="0" smtClean="0"/>
                        <a:t>40,6)</a:t>
                      </a:r>
                      <a:endParaRPr kumimoji="0" lang="fr-FR" sz="11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2032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0,048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dirty="0" smtClean="0">
                          <a:ln>
                            <a:noFill/>
                          </a:ln>
                          <a:solidFill>
                            <a:schemeClr val="tx1"/>
                          </a:solidFill>
                          <a:effectLst/>
                          <a:latin typeface="Arial" charset="0"/>
                          <a:cs typeface="Arial" charset="0"/>
                        </a:rPr>
                        <a:t>SG 1 an,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203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100" b="0" i="0" u="none" strike="noStrike" cap="none" normalizeH="0" baseline="0" noProof="0" dirty="0" smtClean="0">
                          <a:ln>
                            <a:noFill/>
                          </a:ln>
                          <a:solidFill>
                            <a:schemeClr val="tx1"/>
                          </a:solidFill>
                          <a:effectLst/>
                          <a:latin typeface="Arial" charset="0"/>
                          <a:cs typeface="Arial" charset="0"/>
                        </a:rPr>
                        <a:t>SG 2 ans,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0" i="0" u="none" strike="noStrike" cap="none" normalizeH="0" baseline="0" noProof="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grpSp>
        <p:nvGrpSpPr>
          <p:cNvPr id="18" name="Group 17"/>
          <p:cNvGrpSpPr/>
          <p:nvPr/>
        </p:nvGrpSpPr>
        <p:grpSpPr>
          <a:xfrm>
            <a:off x="342189" y="3300309"/>
            <a:ext cx="4905319" cy="2970073"/>
            <a:chOff x="342189" y="3300309"/>
            <a:chExt cx="4905319" cy="2970073"/>
          </a:xfrm>
        </p:grpSpPr>
        <p:sp>
          <p:nvSpPr>
            <p:cNvPr id="19" name="TextBox 18"/>
            <p:cNvSpPr txBox="1"/>
            <p:nvPr/>
          </p:nvSpPr>
          <p:spPr>
            <a:xfrm>
              <a:off x="682593" y="3300309"/>
              <a:ext cx="213198" cy="184666"/>
            </a:xfrm>
            <a:prstGeom prst="rect">
              <a:avLst/>
            </a:prstGeom>
            <a:noFill/>
          </p:spPr>
          <p:txBody>
            <a:bodyPr wrap="none" lIns="0" tIns="0" rIns="0" bIns="0"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20" name="TextBox 19"/>
            <p:cNvSpPr txBox="1"/>
            <p:nvPr/>
          </p:nvSpPr>
          <p:spPr>
            <a:xfrm rot="16200000">
              <a:off x="58254" y="4458344"/>
              <a:ext cx="752535"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Survie (%)</a:t>
              </a:r>
              <a:endParaRPr lang="fr-FR" sz="1200" b="1" dirty="0">
                <a:solidFill>
                  <a:srgbClr val="4D4D4D"/>
                </a:solidFill>
              </a:endParaRPr>
            </a:p>
          </p:txBody>
        </p:sp>
        <p:sp>
          <p:nvSpPr>
            <p:cNvPr id="21" name="TextBox 20"/>
            <p:cNvSpPr txBox="1"/>
            <p:nvPr/>
          </p:nvSpPr>
          <p:spPr>
            <a:xfrm>
              <a:off x="682593" y="5609493"/>
              <a:ext cx="213198" cy="184666"/>
            </a:xfrm>
            <a:prstGeom prst="rect">
              <a:avLst/>
            </a:prstGeom>
            <a:noFill/>
          </p:spPr>
          <p:txBody>
            <a:bodyPr wrap="none" lIns="0" tIns="0" rIns="0" bIns="0" rtlCol="0" anchor="ctr" anchorCtr="0">
              <a:spAutoFit/>
            </a:bodyPr>
            <a:lstStyle/>
            <a:p>
              <a:pPr algn="r"/>
              <a:r>
                <a:rPr lang="fr-FR" sz="1200" dirty="0" smtClean="0">
                  <a:solidFill>
                    <a:srgbClr val="4D4D4D"/>
                  </a:solidFill>
                </a:rPr>
                <a:t>0.0</a:t>
              </a:r>
              <a:endParaRPr lang="fr-FR" sz="1200" dirty="0">
                <a:solidFill>
                  <a:srgbClr val="4D4D4D"/>
                </a:solidFill>
              </a:endParaRPr>
            </a:p>
          </p:txBody>
        </p:sp>
        <p:sp>
          <p:nvSpPr>
            <p:cNvPr id="22" name="TextBox 21"/>
            <p:cNvSpPr txBox="1"/>
            <p:nvPr/>
          </p:nvSpPr>
          <p:spPr>
            <a:xfrm>
              <a:off x="682593" y="3762146"/>
              <a:ext cx="213198" cy="184666"/>
            </a:xfrm>
            <a:prstGeom prst="rect">
              <a:avLst/>
            </a:prstGeom>
            <a:noFill/>
          </p:spPr>
          <p:txBody>
            <a:bodyPr wrap="none" lIns="0" tIns="0" rIns="0" bIns="0"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23" name="TextBox 22"/>
            <p:cNvSpPr txBox="1"/>
            <p:nvPr/>
          </p:nvSpPr>
          <p:spPr>
            <a:xfrm>
              <a:off x="682593" y="4223983"/>
              <a:ext cx="213198" cy="184666"/>
            </a:xfrm>
            <a:prstGeom prst="rect">
              <a:avLst/>
            </a:prstGeom>
            <a:noFill/>
          </p:spPr>
          <p:txBody>
            <a:bodyPr wrap="none" lIns="0" tIns="0" rIns="0" bIns="0"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24" name="TextBox 23"/>
            <p:cNvSpPr txBox="1"/>
            <p:nvPr/>
          </p:nvSpPr>
          <p:spPr>
            <a:xfrm>
              <a:off x="682593" y="4685820"/>
              <a:ext cx="213198" cy="184666"/>
            </a:xfrm>
            <a:prstGeom prst="rect">
              <a:avLst/>
            </a:prstGeom>
            <a:noFill/>
          </p:spPr>
          <p:txBody>
            <a:bodyPr wrap="none" lIns="0" tIns="0" rIns="0" bIns="0"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25" name="TextBox 24"/>
            <p:cNvSpPr txBox="1"/>
            <p:nvPr/>
          </p:nvSpPr>
          <p:spPr>
            <a:xfrm>
              <a:off x="682593" y="5147657"/>
              <a:ext cx="213198" cy="184666"/>
            </a:xfrm>
            <a:prstGeom prst="rect">
              <a:avLst/>
            </a:prstGeom>
            <a:noFill/>
          </p:spPr>
          <p:txBody>
            <a:bodyPr wrap="none" lIns="0" tIns="0" rIns="0" bIns="0" rtlCol="0" anchor="ctr" anchorCtr="0">
              <a:spAutoFit/>
            </a:bodyPr>
            <a:lstStyle/>
            <a:p>
              <a:pPr algn="r"/>
              <a:r>
                <a:rPr lang="fr-FR" sz="1200" dirty="0" smtClean="0">
                  <a:solidFill>
                    <a:srgbClr val="4D4D4D"/>
                  </a:solidFill>
                </a:rPr>
                <a:t>0.2</a:t>
              </a:r>
              <a:endParaRPr lang="fr-FR" sz="1200" dirty="0">
                <a:solidFill>
                  <a:srgbClr val="4D4D4D"/>
                </a:solidFill>
              </a:endParaRPr>
            </a:p>
          </p:txBody>
        </p:sp>
        <p:grpSp>
          <p:nvGrpSpPr>
            <p:cNvPr id="26" name="Group 25"/>
            <p:cNvGrpSpPr/>
            <p:nvPr/>
          </p:nvGrpSpPr>
          <p:grpSpPr>
            <a:xfrm>
              <a:off x="925185" y="3389710"/>
              <a:ext cx="4243318" cy="2315004"/>
              <a:chOff x="777950" y="2104901"/>
              <a:chExt cx="3639215" cy="1985446"/>
            </a:xfrm>
          </p:grpSpPr>
          <p:cxnSp>
            <p:nvCxnSpPr>
              <p:cNvPr id="206" name="Straight Connector 205"/>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854534" y="3097623"/>
                <a:ext cx="35626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1013526" y="3379270"/>
              <a:ext cx="4159776" cy="2325444"/>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sz="1200" dirty="0">
                <a:solidFill>
                  <a:srgbClr val="4D4D4D"/>
                </a:solidFill>
              </a:endParaRPr>
            </a:p>
          </p:txBody>
        </p:sp>
        <p:grpSp>
          <p:nvGrpSpPr>
            <p:cNvPr id="28" name="Group 27"/>
            <p:cNvGrpSpPr/>
            <p:nvPr/>
          </p:nvGrpSpPr>
          <p:grpSpPr>
            <a:xfrm>
              <a:off x="1013267" y="5706067"/>
              <a:ext cx="4148543" cy="83962"/>
              <a:chOff x="853503" y="4091507"/>
              <a:chExt cx="3557966" cy="72009"/>
            </a:xfrm>
          </p:grpSpPr>
          <p:cxnSp>
            <p:nvCxnSpPr>
              <p:cNvPr id="195" name="Straight Connector 194"/>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a:off x="117329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6200000">
                <a:off x="1529093"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16200000">
                <a:off x="18848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a:off x="2240687"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a:off x="2952281"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a:off x="3308078"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a:off x="3663875"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6200000">
                <a:off x="4019672"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71963" y="5842720"/>
              <a:ext cx="84960" cy="184666"/>
            </a:xfrm>
            <a:prstGeom prst="rect">
              <a:avLst/>
            </a:prstGeom>
            <a:noFill/>
          </p:spPr>
          <p:txBody>
            <a:bodyPr wrap="none" lIns="0" tIns="0" rIns="0" bIns="0" rtlCol="0" anchor="ctr" anchorCtr="0">
              <a:spAutoFit/>
            </a:bodyPr>
            <a:lstStyle/>
            <a:p>
              <a:pPr algn="ctr"/>
              <a:r>
                <a:rPr lang="fr-FR" sz="1200" dirty="0" smtClean="0">
                  <a:solidFill>
                    <a:srgbClr val="4D4D4D"/>
                  </a:solidFill>
                </a:rPr>
                <a:t>0</a:t>
              </a:r>
              <a:endParaRPr lang="fr-FR" sz="1200" dirty="0">
                <a:solidFill>
                  <a:srgbClr val="4D4D4D"/>
                </a:solidFill>
              </a:endParaRPr>
            </a:p>
          </p:txBody>
        </p:sp>
        <p:sp>
          <p:nvSpPr>
            <p:cNvPr id="30" name="TextBox 29"/>
            <p:cNvSpPr txBox="1"/>
            <p:nvPr/>
          </p:nvSpPr>
          <p:spPr>
            <a:xfrm>
              <a:off x="1386774" y="5838555"/>
              <a:ext cx="84960" cy="184666"/>
            </a:xfrm>
            <a:prstGeom prst="rect">
              <a:avLst/>
            </a:prstGeom>
            <a:noFill/>
          </p:spPr>
          <p:txBody>
            <a:bodyPr wrap="none" lIns="0" tIns="0" rIns="0" bIns="0" rtlCol="0" anchor="ctr" anchorCtr="0">
              <a:spAutoFit/>
            </a:bodyPr>
            <a:lstStyle/>
            <a:p>
              <a:pPr algn="ctr"/>
              <a:r>
                <a:rPr lang="fr-FR" sz="1200" dirty="0" smtClean="0">
                  <a:solidFill>
                    <a:srgbClr val="4D4D4D"/>
                  </a:solidFill>
                </a:rPr>
                <a:t>6</a:t>
              </a:r>
              <a:endParaRPr lang="fr-FR" sz="1200" dirty="0">
                <a:solidFill>
                  <a:srgbClr val="4D4D4D"/>
                </a:solidFill>
              </a:endParaRPr>
            </a:p>
          </p:txBody>
        </p:sp>
        <p:sp>
          <p:nvSpPr>
            <p:cNvPr id="31" name="TextBox 30"/>
            <p:cNvSpPr txBox="1"/>
            <p:nvPr/>
          </p:nvSpPr>
          <p:spPr>
            <a:xfrm>
              <a:off x="1759105"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12</a:t>
              </a:r>
              <a:endParaRPr lang="fr-FR" sz="1200" dirty="0">
                <a:solidFill>
                  <a:srgbClr val="4D4D4D"/>
                </a:solidFill>
              </a:endParaRPr>
            </a:p>
          </p:txBody>
        </p:sp>
        <p:sp>
          <p:nvSpPr>
            <p:cNvPr id="32" name="TextBox 31"/>
            <p:cNvSpPr txBox="1"/>
            <p:nvPr/>
          </p:nvSpPr>
          <p:spPr>
            <a:xfrm>
              <a:off x="2173916"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18</a:t>
              </a:r>
              <a:endParaRPr lang="fr-FR" sz="1200" dirty="0">
                <a:solidFill>
                  <a:srgbClr val="4D4D4D"/>
                </a:solidFill>
              </a:endParaRPr>
            </a:p>
          </p:txBody>
        </p:sp>
        <p:sp>
          <p:nvSpPr>
            <p:cNvPr id="33" name="TextBox 32"/>
            <p:cNvSpPr txBox="1"/>
            <p:nvPr/>
          </p:nvSpPr>
          <p:spPr>
            <a:xfrm>
              <a:off x="2588727" y="5842720"/>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24</a:t>
              </a:r>
              <a:endParaRPr lang="fr-FR" sz="1200" dirty="0">
                <a:solidFill>
                  <a:srgbClr val="4D4D4D"/>
                </a:solidFill>
              </a:endParaRPr>
            </a:p>
          </p:txBody>
        </p:sp>
        <p:sp>
          <p:nvSpPr>
            <p:cNvPr id="34" name="TextBox 33"/>
            <p:cNvSpPr txBox="1"/>
            <p:nvPr/>
          </p:nvSpPr>
          <p:spPr>
            <a:xfrm>
              <a:off x="3003539"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30</a:t>
              </a:r>
              <a:endParaRPr lang="fr-FR" sz="1200" dirty="0">
                <a:solidFill>
                  <a:srgbClr val="4D4D4D"/>
                </a:solidFill>
              </a:endParaRPr>
            </a:p>
          </p:txBody>
        </p:sp>
        <p:sp>
          <p:nvSpPr>
            <p:cNvPr id="35" name="TextBox 34"/>
            <p:cNvSpPr txBox="1"/>
            <p:nvPr/>
          </p:nvSpPr>
          <p:spPr>
            <a:xfrm>
              <a:off x="3418348"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36</a:t>
              </a:r>
              <a:endParaRPr lang="fr-FR" sz="1200" dirty="0">
                <a:solidFill>
                  <a:srgbClr val="4D4D4D"/>
                </a:solidFill>
              </a:endParaRPr>
            </a:p>
          </p:txBody>
        </p:sp>
        <p:sp>
          <p:nvSpPr>
            <p:cNvPr id="36" name="TextBox 35"/>
            <p:cNvSpPr txBox="1"/>
            <p:nvPr/>
          </p:nvSpPr>
          <p:spPr>
            <a:xfrm>
              <a:off x="3833160"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42</a:t>
              </a:r>
              <a:endParaRPr lang="fr-FR" sz="1200" dirty="0">
                <a:solidFill>
                  <a:srgbClr val="4D4D4D"/>
                </a:solidFill>
              </a:endParaRPr>
            </a:p>
          </p:txBody>
        </p:sp>
        <p:sp>
          <p:nvSpPr>
            <p:cNvPr id="37" name="TextBox 36"/>
            <p:cNvSpPr txBox="1"/>
            <p:nvPr/>
          </p:nvSpPr>
          <p:spPr>
            <a:xfrm>
              <a:off x="4247969"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48</a:t>
              </a:r>
              <a:endParaRPr lang="fr-FR" sz="1200" dirty="0">
                <a:solidFill>
                  <a:srgbClr val="4D4D4D"/>
                </a:solidFill>
              </a:endParaRPr>
            </a:p>
          </p:txBody>
        </p:sp>
        <p:sp>
          <p:nvSpPr>
            <p:cNvPr id="38" name="TextBox 37"/>
            <p:cNvSpPr txBox="1"/>
            <p:nvPr/>
          </p:nvSpPr>
          <p:spPr>
            <a:xfrm>
              <a:off x="4662781"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54</a:t>
              </a:r>
              <a:endParaRPr lang="fr-FR" sz="1200" dirty="0">
                <a:solidFill>
                  <a:srgbClr val="4D4D4D"/>
                </a:solidFill>
              </a:endParaRPr>
            </a:p>
          </p:txBody>
        </p:sp>
        <p:sp>
          <p:nvSpPr>
            <p:cNvPr id="39" name="TextBox 38"/>
            <p:cNvSpPr txBox="1"/>
            <p:nvPr/>
          </p:nvSpPr>
          <p:spPr>
            <a:xfrm>
              <a:off x="5077590" y="5838555"/>
              <a:ext cx="169918" cy="184666"/>
            </a:xfrm>
            <a:prstGeom prst="rect">
              <a:avLst/>
            </a:prstGeom>
            <a:noFill/>
          </p:spPr>
          <p:txBody>
            <a:bodyPr wrap="none" lIns="0" tIns="0" rIns="0" bIns="0" rtlCol="0" anchor="ctr" anchorCtr="0">
              <a:spAutoFit/>
            </a:bodyPr>
            <a:lstStyle/>
            <a:p>
              <a:pPr algn="ctr"/>
              <a:r>
                <a:rPr lang="fr-FR" sz="1200" dirty="0" smtClean="0">
                  <a:solidFill>
                    <a:srgbClr val="4D4D4D"/>
                  </a:solidFill>
                </a:rPr>
                <a:t>60</a:t>
              </a:r>
              <a:endParaRPr lang="fr-FR" sz="1200" dirty="0">
                <a:solidFill>
                  <a:srgbClr val="4D4D4D"/>
                </a:solidFill>
              </a:endParaRPr>
            </a:p>
          </p:txBody>
        </p:sp>
        <p:sp>
          <p:nvSpPr>
            <p:cNvPr id="40" name="TextBox 39"/>
            <p:cNvSpPr txBox="1"/>
            <p:nvPr/>
          </p:nvSpPr>
          <p:spPr>
            <a:xfrm>
              <a:off x="2913232" y="6085716"/>
              <a:ext cx="350532"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Mois</a:t>
              </a:r>
              <a:endParaRPr lang="fr-FR" sz="1200" b="1" dirty="0">
                <a:solidFill>
                  <a:srgbClr val="4D4D4D"/>
                </a:solidFill>
              </a:endParaRPr>
            </a:p>
          </p:txBody>
        </p:sp>
        <p:sp>
          <p:nvSpPr>
            <p:cNvPr id="41" name="TextBox 40"/>
            <p:cNvSpPr txBox="1"/>
            <p:nvPr/>
          </p:nvSpPr>
          <p:spPr>
            <a:xfrm>
              <a:off x="4559471" y="3365612"/>
              <a:ext cx="641201" cy="369332"/>
            </a:xfrm>
            <a:prstGeom prst="rect">
              <a:avLst/>
            </a:prstGeom>
            <a:noFill/>
          </p:spPr>
          <p:txBody>
            <a:bodyPr wrap="none" lIns="0" tIns="0" rIns="0" bIns="0" rtlCol="0" anchor="ctr" anchorCtr="0">
              <a:spAutoFit/>
            </a:bodyPr>
            <a:lstStyle/>
            <a:p>
              <a:r>
                <a:rPr lang="fr-FR" sz="1200" dirty="0" smtClean="0">
                  <a:solidFill>
                    <a:srgbClr val="4D4D4D"/>
                  </a:solidFill>
                </a:rPr>
                <a:t>Bi-CT</a:t>
              </a:r>
            </a:p>
            <a:p>
              <a:r>
                <a:rPr lang="fr-FR" sz="1200" dirty="0" smtClean="0">
                  <a:solidFill>
                    <a:srgbClr val="4D4D4D"/>
                  </a:solidFill>
                </a:rPr>
                <a:t>Triple CT</a:t>
              </a:r>
              <a:endParaRPr lang="fr-FR" sz="1200" dirty="0">
                <a:solidFill>
                  <a:srgbClr val="4D4D4D"/>
                </a:solidFill>
              </a:endParaRPr>
            </a:p>
          </p:txBody>
        </p:sp>
        <p:cxnSp>
          <p:nvCxnSpPr>
            <p:cNvPr id="42" name="Straight Connector 41"/>
            <p:cNvCxnSpPr/>
            <p:nvPr/>
          </p:nvCxnSpPr>
          <p:spPr>
            <a:xfrm>
              <a:off x="4194058" y="3455195"/>
              <a:ext cx="29382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80862" y="5445224"/>
              <a:ext cx="628377" cy="184666"/>
            </a:xfrm>
            <a:prstGeom prst="rect">
              <a:avLst/>
            </a:prstGeom>
            <a:noFill/>
          </p:spPr>
          <p:txBody>
            <a:bodyPr wrap="none" lIns="0" tIns="0" rIns="0" bIns="0" rtlCol="0" anchor="ctr" anchorCtr="0">
              <a:spAutoFit/>
            </a:bodyPr>
            <a:lstStyle/>
            <a:p>
              <a:pPr algn="ctr"/>
              <a:r>
                <a:rPr lang="fr-FR" sz="1200" dirty="0" smtClean="0">
                  <a:solidFill>
                    <a:srgbClr val="4D4D4D"/>
                  </a:solidFill>
                </a:rPr>
                <a:t>p=0,048*</a:t>
              </a:r>
              <a:endParaRPr lang="fr-FR" sz="1200" dirty="0">
                <a:solidFill>
                  <a:srgbClr val="4D4D4D"/>
                </a:solidFill>
              </a:endParaRPr>
            </a:p>
          </p:txBody>
        </p:sp>
        <p:grpSp>
          <p:nvGrpSpPr>
            <p:cNvPr id="44" name="Group 43"/>
            <p:cNvGrpSpPr/>
            <p:nvPr/>
          </p:nvGrpSpPr>
          <p:grpSpPr>
            <a:xfrm>
              <a:off x="1009648" y="3397190"/>
              <a:ext cx="3713165" cy="1132052"/>
              <a:chOff x="1009648" y="3397190"/>
              <a:chExt cx="3713165" cy="1132052"/>
            </a:xfrm>
          </p:grpSpPr>
          <p:sp>
            <p:nvSpPr>
              <p:cNvPr id="115" name="Freeform 5"/>
              <p:cNvSpPr>
                <a:spLocks/>
              </p:cNvSpPr>
              <p:nvPr/>
            </p:nvSpPr>
            <p:spPr bwMode="auto">
              <a:xfrm>
                <a:off x="1009648" y="3418991"/>
                <a:ext cx="3713165" cy="1110251"/>
              </a:xfrm>
              <a:custGeom>
                <a:avLst/>
                <a:gdLst>
                  <a:gd name="T0" fmla="*/ 4682 w 4682"/>
                  <a:gd name="T1" fmla="*/ 1426 h 1426"/>
                  <a:gd name="T2" fmla="*/ 3432 w 4682"/>
                  <a:gd name="T3" fmla="*/ 1426 h 1426"/>
                  <a:gd name="T4" fmla="*/ 3432 w 4682"/>
                  <a:gd name="T5" fmla="*/ 1320 h 1426"/>
                  <a:gd name="T6" fmla="*/ 3258 w 4682"/>
                  <a:gd name="T7" fmla="*/ 1320 h 1426"/>
                  <a:gd name="T8" fmla="*/ 3258 w 4682"/>
                  <a:gd name="T9" fmla="*/ 1234 h 1426"/>
                  <a:gd name="T10" fmla="*/ 3201 w 4682"/>
                  <a:gd name="T11" fmla="*/ 1234 h 1426"/>
                  <a:gd name="T12" fmla="*/ 3201 w 4682"/>
                  <a:gd name="T13" fmla="*/ 1140 h 1426"/>
                  <a:gd name="T14" fmla="*/ 2985 w 4682"/>
                  <a:gd name="T15" fmla="*/ 1140 h 1426"/>
                  <a:gd name="T16" fmla="*/ 2985 w 4682"/>
                  <a:gd name="T17" fmla="*/ 1067 h 1426"/>
                  <a:gd name="T18" fmla="*/ 2823 w 4682"/>
                  <a:gd name="T19" fmla="*/ 1067 h 1426"/>
                  <a:gd name="T20" fmla="*/ 2823 w 4682"/>
                  <a:gd name="T21" fmla="*/ 995 h 1426"/>
                  <a:gd name="T22" fmla="*/ 2701 w 4682"/>
                  <a:gd name="T23" fmla="*/ 995 h 1426"/>
                  <a:gd name="T24" fmla="*/ 2701 w 4682"/>
                  <a:gd name="T25" fmla="*/ 935 h 1426"/>
                  <a:gd name="T26" fmla="*/ 2661 w 4682"/>
                  <a:gd name="T27" fmla="*/ 935 h 1426"/>
                  <a:gd name="T28" fmla="*/ 2661 w 4682"/>
                  <a:gd name="T29" fmla="*/ 863 h 1426"/>
                  <a:gd name="T30" fmla="*/ 2384 w 4682"/>
                  <a:gd name="T31" fmla="*/ 863 h 1426"/>
                  <a:gd name="T32" fmla="*/ 2384 w 4682"/>
                  <a:gd name="T33" fmla="*/ 825 h 1426"/>
                  <a:gd name="T34" fmla="*/ 2148 w 4682"/>
                  <a:gd name="T35" fmla="*/ 825 h 1426"/>
                  <a:gd name="T36" fmla="*/ 2148 w 4682"/>
                  <a:gd name="T37" fmla="*/ 777 h 1426"/>
                  <a:gd name="T38" fmla="*/ 2023 w 4682"/>
                  <a:gd name="T39" fmla="*/ 777 h 1426"/>
                  <a:gd name="T40" fmla="*/ 2023 w 4682"/>
                  <a:gd name="T41" fmla="*/ 734 h 1426"/>
                  <a:gd name="T42" fmla="*/ 1999 w 4682"/>
                  <a:gd name="T43" fmla="*/ 734 h 1426"/>
                  <a:gd name="T44" fmla="*/ 1999 w 4682"/>
                  <a:gd name="T45" fmla="*/ 694 h 1426"/>
                  <a:gd name="T46" fmla="*/ 1939 w 4682"/>
                  <a:gd name="T47" fmla="*/ 694 h 1426"/>
                  <a:gd name="T48" fmla="*/ 1939 w 4682"/>
                  <a:gd name="T49" fmla="*/ 646 h 1426"/>
                  <a:gd name="T50" fmla="*/ 1861 w 4682"/>
                  <a:gd name="T51" fmla="*/ 646 h 1426"/>
                  <a:gd name="T52" fmla="*/ 1861 w 4682"/>
                  <a:gd name="T53" fmla="*/ 600 h 1426"/>
                  <a:gd name="T54" fmla="*/ 1813 w 4682"/>
                  <a:gd name="T55" fmla="*/ 600 h 1426"/>
                  <a:gd name="T56" fmla="*/ 1813 w 4682"/>
                  <a:gd name="T57" fmla="*/ 568 h 1426"/>
                  <a:gd name="T58" fmla="*/ 1795 w 4682"/>
                  <a:gd name="T59" fmla="*/ 568 h 1426"/>
                  <a:gd name="T60" fmla="*/ 1795 w 4682"/>
                  <a:gd name="T61" fmla="*/ 522 h 1426"/>
                  <a:gd name="T62" fmla="*/ 1765 w 4682"/>
                  <a:gd name="T63" fmla="*/ 522 h 1426"/>
                  <a:gd name="T64" fmla="*/ 1765 w 4682"/>
                  <a:gd name="T65" fmla="*/ 490 h 1426"/>
                  <a:gd name="T66" fmla="*/ 1551 w 4682"/>
                  <a:gd name="T67" fmla="*/ 490 h 1426"/>
                  <a:gd name="T68" fmla="*/ 1551 w 4682"/>
                  <a:gd name="T69" fmla="*/ 418 h 1426"/>
                  <a:gd name="T70" fmla="*/ 1517 w 4682"/>
                  <a:gd name="T71" fmla="*/ 418 h 1426"/>
                  <a:gd name="T72" fmla="*/ 1517 w 4682"/>
                  <a:gd name="T73" fmla="*/ 375 h 1426"/>
                  <a:gd name="T74" fmla="*/ 1418 w 4682"/>
                  <a:gd name="T75" fmla="*/ 375 h 1426"/>
                  <a:gd name="T76" fmla="*/ 1418 w 4682"/>
                  <a:gd name="T77" fmla="*/ 337 h 1426"/>
                  <a:gd name="T78" fmla="*/ 1294 w 4682"/>
                  <a:gd name="T79" fmla="*/ 337 h 1426"/>
                  <a:gd name="T80" fmla="*/ 1294 w 4682"/>
                  <a:gd name="T81" fmla="*/ 309 h 1426"/>
                  <a:gd name="T82" fmla="*/ 1204 w 4682"/>
                  <a:gd name="T83" fmla="*/ 309 h 1426"/>
                  <a:gd name="T84" fmla="*/ 1204 w 4682"/>
                  <a:gd name="T85" fmla="*/ 277 h 1426"/>
                  <a:gd name="T86" fmla="*/ 1106 w 4682"/>
                  <a:gd name="T87" fmla="*/ 277 h 1426"/>
                  <a:gd name="T88" fmla="*/ 1106 w 4682"/>
                  <a:gd name="T89" fmla="*/ 253 h 1426"/>
                  <a:gd name="T90" fmla="*/ 1066 w 4682"/>
                  <a:gd name="T91" fmla="*/ 253 h 1426"/>
                  <a:gd name="T92" fmla="*/ 1066 w 4682"/>
                  <a:gd name="T93" fmla="*/ 215 h 1426"/>
                  <a:gd name="T94" fmla="*/ 994 w 4682"/>
                  <a:gd name="T95" fmla="*/ 215 h 1426"/>
                  <a:gd name="T96" fmla="*/ 994 w 4682"/>
                  <a:gd name="T97" fmla="*/ 151 h 1426"/>
                  <a:gd name="T98" fmla="*/ 924 w 4682"/>
                  <a:gd name="T99" fmla="*/ 151 h 1426"/>
                  <a:gd name="T100" fmla="*/ 924 w 4682"/>
                  <a:gd name="T101" fmla="*/ 133 h 1426"/>
                  <a:gd name="T102" fmla="*/ 849 w 4682"/>
                  <a:gd name="T103" fmla="*/ 133 h 1426"/>
                  <a:gd name="T104" fmla="*/ 849 w 4682"/>
                  <a:gd name="T105" fmla="*/ 109 h 1426"/>
                  <a:gd name="T106" fmla="*/ 619 w 4682"/>
                  <a:gd name="T107" fmla="*/ 109 h 1426"/>
                  <a:gd name="T108" fmla="*/ 619 w 4682"/>
                  <a:gd name="T109" fmla="*/ 79 h 1426"/>
                  <a:gd name="T110" fmla="*/ 451 w 4682"/>
                  <a:gd name="T111" fmla="*/ 79 h 1426"/>
                  <a:gd name="T112" fmla="*/ 451 w 4682"/>
                  <a:gd name="T113" fmla="*/ 58 h 1426"/>
                  <a:gd name="T114" fmla="*/ 118 w 4682"/>
                  <a:gd name="T115" fmla="*/ 58 h 1426"/>
                  <a:gd name="T116" fmla="*/ 118 w 4682"/>
                  <a:gd name="T117" fmla="*/ 28 h 1426"/>
                  <a:gd name="T118" fmla="*/ 102 w 4682"/>
                  <a:gd name="T119" fmla="*/ 28 h 1426"/>
                  <a:gd name="T120" fmla="*/ 102 w 4682"/>
                  <a:gd name="T121" fmla="*/ 0 h 1426"/>
                  <a:gd name="T122" fmla="*/ 0 w 4682"/>
                  <a:gd name="T1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82" h="1426">
                    <a:moveTo>
                      <a:pt x="4682" y="1426"/>
                    </a:moveTo>
                    <a:lnTo>
                      <a:pt x="3432" y="1426"/>
                    </a:lnTo>
                    <a:lnTo>
                      <a:pt x="3432" y="1320"/>
                    </a:lnTo>
                    <a:lnTo>
                      <a:pt x="3258" y="1320"/>
                    </a:lnTo>
                    <a:lnTo>
                      <a:pt x="3258" y="1234"/>
                    </a:lnTo>
                    <a:lnTo>
                      <a:pt x="3201" y="1234"/>
                    </a:lnTo>
                    <a:lnTo>
                      <a:pt x="3201" y="1140"/>
                    </a:lnTo>
                    <a:lnTo>
                      <a:pt x="2985" y="1140"/>
                    </a:lnTo>
                    <a:lnTo>
                      <a:pt x="2985" y="1067"/>
                    </a:lnTo>
                    <a:lnTo>
                      <a:pt x="2823" y="1067"/>
                    </a:lnTo>
                    <a:lnTo>
                      <a:pt x="2823" y="995"/>
                    </a:lnTo>
                    <a:lnTo>
                      <a:pt x="2701" y="995"/>
                    </a:lnTo>
                    <a:lnTo>
                      <a:pt x="2701" y="935"/>
                    </a:lnTo>
                    <a:lnTo>
                      <a:pt x="2661" y="935"/>
                    </a:lnTo>
                    <a:lnTo>
                      <a:pt x="2661" y="863"/>
                    </a:lnTo>
                    <a:lnTo>
                      <a:pt x="2384" y="863"/>
                    </a:lnTo>
                    <a:lnTo>
                      <a:pt x="2384" y="825"/>
                    </a:lnTo>
                    <a:lnTo>
                      <a:pt x="2148" y="825"/>
                    </a:lnTo>
                    <a:lnTo>
                      <a:pt x="2148" y="777"/>
                    </a:lnTo>
                    <a:lnTo>
                      <a:pt x="2023" y="777"/>
                    </a:lnTo>
                    <a:lnTo>
                      <a:pt x="2023" y="734"/>
                    </a:lnTo>
                    <a:lnTo>
                      <a:pt x="1999" y="734"/>
                    </a:lnTo>
                    <a:lnTo>
                      <a:pt x="1999" y="694"/>
                    </a:lnTo>
                    <a:lnTo>
                      <a:pt x="1939" y="694"/>
                    </a:lnTo>
                    <a:lnTo>
                      <a:pt x="1939" y="646"/>
                    </a:lnTo>
                    <a:lnTo>
                      <a:pt x="1861" y="646"/>
                    </a:lnTo>
                    <a:lnTo>
                      <a:pt x="1861" y="600"/>
                    </a:lnTo>
                    <a:lnTo>
                      <a:pt x="1813" y="600"/>
                    </a:lnTo>
                    <a:lnTo>
                      <a:pt x="1813" y="568"/>
                    </a:lnTo>
                    <a:lnTo>
                      <a:pt x="1795" y="568"/>
                    </a:lnTo>
                    <a:lnTo>
                      <a:pt x="1795" y="522"/>
                    </a:lnTo>
                    <a:lnTo>
                      <a:pt x="1765" y="522"/>
                    </a:lnTo>
                    <a:lnTo>
                      <a:pt x="1765" y="490"/>
                    </a:lnTo>
                    <a:lnTo>
                      <a:pt x="1551" y="490"/>
                    </a:lnTo>
                    <a:lnTo>
                      <a:pt x="1551" y="418"/>
                    </a:lnTo>
                    <a:lnTo>
                      <a:pt x="1517" y="418"/>
                    </a:lnTo>
                    <a:lnTo>
                      <a:pt x="1517" y="375"/>
                    </a:lnTo>
                    <a:lnTo>
                      <a:pt x="1418" y="375"/>
                    </a:lnTo>
                    <a:lnTo>
                      <a:pt x="1418" y="337"/>
                    </a:lnTo>
                    <a:lnTo>
                      <a:pt x="1294" y="337"/>
                    </a:lnTo>
                    <a:lnTo>
                      <a:pt x="1294" y="309"/>
                    </a:lnTo>
                    <a:lnTo>
                      <a:pt x="1204" y="309"/>
                    </a:lnTo>
                    <a:lnTo>
                      <a:pt x="1204" y="277"/>
                    </a:lnTo>
                    <a:lnTo>
                      <a:pt x="1106" y="277"/>
                    </a:lnTo>
                    <a:lnTo>
                      <a:pt x="1106" y="253"/>
                    </a:lnTo>
                    <a:lnTo>
                      <a:pt x="1066" y="253"/>
                    </a:lnTo>
                    <a:lnTo>
                      <a:pt x="1066" y="215"/>
                    </a:lnTo>
                    <a:lnTo>
                      <a:pt x="994" y="215"/>
                    </a:lnTo>
                    <a:lnTo>
                      <a:pt x="994" y="151"/>
                    </a:lnTo>
                    <a:lnTo>
                      <a:pt x="924" y="151"/>
                    </a:lnTo>
                    <a:lnTo>
                      <a:pt x="924" y="133"/>
                    </a:lnTo>
                    <a:lnTo>
                      <a:pt x="849" y="133"/>
                    </a:lnTo>
                    <a:lnTo>
                      <a:pt x="849" y="109"/>
                    </a:lnTo>
                    <a:lnTo>
                      <a:pt x="619" y="109"/>
                    </a:lnTo>
                    <a:lnTo>
                      <a:pt x="619" y="79"/>
                    </a:lnTo>
                    <a:lnTo>
                      <a:pt x="451" y="79"/>
                    </a:lnTo>
                    <a:lnTo>
                      <a:pt x="451" y="58"/>
                    </a:lnTo>
                    <a:lnTo>
                      <a:pt x="118" y="58"/>
                    </a:lnTo>
                    <a:lnTo>
                      <a:pt x="118" y="28"/>
                    </a:lnTo>
                    <a:lnTo>
                      <a:pt x="102" y="28"/>
                    </a:lnTo>
                    <a:lnTo>
                      <a:pt x="102" y="0"/>
                    </a:lnTo>
                    <a:lnTo>
                      <a:pt x="0" y="0"/>
                    </a:lnTo>
                  </a:path>
                </a:pathLst>
              </a:custGeom>
              <a:ln w="317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6" name="Line 7"/>
              <p:cNvSpPr>
                <a:spLocks noChangeShapeType="1"/>
              </p:cNvSpPr>
              <p:nvPr/>
            </p:nvSpPr>
            <p:spPr bwMode="auto">
              <a:xfrm>
                <a:off x="1122264"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7" name="Line 8"/>
              <p:cNvSpPr>
                <a:spLocks noChangeShapeType="1"/>
              </p:cNvSpPr>
              <p:nvPr/>
            </p:nvSpPr>
            <p:spPr bwMode="auto">
              <a:xfrm>
                <a:off x="1262638"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8" name="Line 9"/>
              <p:cNvSpPr>
                <a:spLocks noChangeShapeType="1"/>
              </p:cNvSpPr>
              <p:nvPr/>
            </p:nvSpPr>
            <p:spPr bwMode="auto">
              <a:xfrm>
                <a:off x="1281672"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9" name="Line 10"/>
              <p:cNvSpPr>
                <a:spLocks noChangeShapeType="1"/>
              </p:cNvSpPr>
              <p:nvPr/>
            </p:nvSpPr>
            <p:spPr bwMode="auto">
              <a:xfrm>
                <a:off x="1305464"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0" name="Line 11"/>
              <p:cNvSpPr>
                <a:spLocks noChangeShapeType="1"/>
              </p:cNvSpPr>
              <p:nvPr/>
            </p:nvSpPr>
            <p:spPr bwMode="auto">
              <a:xfrm>
                <a:off x="1311809"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1" name="Line 12"/>
              <p:cNvSpPr>
                <a:spLocks noChangeShapeType="1"/>
              </p:cNvSpPr>
              <p:nvPr/>
            </p:nvSpPr>
            <p:spPr bwMode="auto">
              <a:xfrm>
                <a:off x="1341945"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2" name="Line 13"/>
              <p:cNvSpPr>
                <a:spLocks noChangeShapeType="1"/>
              </p:cNvSpPr>
              <p:nvPr/>
            </p:nvSpPr>
            <p:spPr bwMode="auto">
              <a:xfrm>
                <a:off x="1351462" y="339719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3" name="Line 14"/>
              <p:cNvSpPr>
                <a:spLocks noChangeShapeType="1"/>
              </p:cNvSpPr>
              <p:nvPr/>
            </p:nvSpPr>
            <p:spPr bwMode="auto">
              <a:xfrm>
                <a:off x="1368910" y="339874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4" name="Line 15"/>
              <p:cNvSpPr>
                <a:spLocks noChangeShapeType="1"/>
              </p:cNvSpPr>
              <p:nvPr/>
            </p:nvSpPr>
            <p:spPr bwMode="auto">
              <a:xfrm>
                <a:off x="1392702"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5" name="Line 16"/>
              <p:cNvSpPr>
                <a:spLocks noChangeShapeType="1"/>
              </p:cNvSpPr>
              <p:nvPr/>
            </p:nvSpPr>
            <p:spPr bwMode="auto">
              <a:xfrm>
                <a:off x="1452975"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6" name="Line 17"/>
              <p:cNvSpPr>
                <a:spLocks noChangeShapeType="1"/>
              </p:cNvSpPr>
              <p:nvPr/>
            </p:nvSpPr>
            <p:spPr bwMode="auto">
              <a:xfrm>
                <a:off x="1489457" y="34112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7" name="Line 18"/>
              <p:cNvSpPr>
                <a:spLocks noChangeShapeType="1"/>
              </p:cNvSpPr>
              <p:nvPr/>
            </p:nvSpPr>
            <p:spPr bwMode="auto">
              <a:xfrm>
                <a:off x="1524352"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8" name="Line 19"/>
              <p:cNvSpPr>
                <a:spLocks noChangeShapeType="1"/>
              </p:cNvSpPr>
              <p:nvPr/>
            </p:nvSpPr>
            <p:spPr bwMode="auto">
              <a:xfrm>
                <a:off x="1533869"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29" name="Line 20"/>
              <p:cNvSpPr>
                <a:spLocks noChangeShapeType="1"/>
              </p:cNvSpPr>
              <p:nvPr/>
            </p:nvSpPr>
            <p:spPr bwMode="auto">
              <a:xfrm>
                <a:off x="1560833"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0" name="Line 21"/>
              <p:cNvSpPr>
                <a:spLocks noChangeShapeType="1"/>
              </p:cNvSpPr>
              <p:nvPr/>
            </p:nvSpPr>
            <p:spPr bwMode="auto">
              <a:xfrm>
                <a:off x="1586212"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1" name="Line 22"/>
              <p:cNvSpPr>
                <a:spLocks noChangeShapeType="1"/>
              </p:cNvSpPr>
              <p:nvPr/>
            </p:nvSpPr>
            <p:spPr bwMode="auto">
              <a:xfrm>
                <a:off x="1598901"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2" name="Line 23"/>
              <p:cNvSpPr>
                <a:spLocks noChangeShapeType="1"/>
              </p:cNvSpPr>
              <p:nvPr/>
            </p:nvSpPr>
            <p:spPr bwMode="auto">
              <a:xfrm>
                <a:off x="1646485"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3" name="Line 24"/>
              <p:cNvSpPr>
                <a:spLocks noChangeShapeType="1"/>
              </p:cNvSpPr>
              <p:nvPr/>
            </p:nvSpPr>
            <p:spPr bwMode="auto">
              <a:xfrm>
                <a:off x="1657588" y="3431448"/>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4" name="Line 25"/>
              <p:cNvSpPr>
                <a:spLocks noChangeShapeType="1"/>
              </p:cNvSpPr>
              <p:nvPr/>
            </p:nvSpPr>
            <p:spPr bwMode="auto">
              <a:xfrm>
                <a:off x="1718655" y="34548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5" name="Line 26"/>
              <p:cNvSpPr>
                <a:spLocks noChangeShapeType="1"/>
              </p:cNvSpPr>
              <p:nvPr/>
            </p:nvSpPr>
            <p:spPr bwMode="auto">
              <a:xfrm>
                <a:off x="1747205" y="34657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6" name="Line 27"/>
              <p:cNvSpPr>
                <a:spLocks noChangeShapeType="1"/>
              </p:cNvSpPr>
              <p:nvPr/>
            </p:nvSpPr>
            <p:spPr bwMode="auto">
              <a:xfrm>
                <a:off x="1786859" y="346570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7" name="Line 28"/>
              <p:cNvSpPr>
                <a:spLocks noChangeShapeType="1"/>
              </p:cNvSpPr>
              <p:nvPr/>
            </p:nvSpPr>
            <p:spPr bwMode="auto">
              <a:xfrm>
                <a:off x="1836029" y="351631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8" name="Line 29"/>
              <p:cNvSpPr>
                <a:spLocks noChangeShapeType="1"/>
              </p:cNvSpPr>
              <p:nvPr/>
            </p:nvSpPr>
            <p:spPr bwMode="auto">
              <a:xfrm>
                <a:off x="1855063" y="351631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9" name="Line 30"/>
              <p:cNvSpPr>
                <a:spLocks noChangeShapeType="1"/>
              </p:cNvSpPr>
              <p:nvPr/>
            </p:nvSpPr>
            <p:spPr bwMode="auto">
              <a:xfrm>
                <a:off x="1896303"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0" name="Line 31"/>
              <p:cNvSpPr>
                <a:spLocks noChangeShapeType="1"/>
              </p:cNvSpPr>
              <p:nvPr/>
            </p:nvSpPr>
            <p:spPr bwMode="auto">
              <a:xfrm>
                <a:off x="1924854"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1" name="Line 32"/>
              <p:cNvSpPr>
                <a:spLocks noChangeShapeType="1"/>
              </p:cNvSpPr>
              <p:nvPr/>
            </p:nvSpPr>
            <p:spPr bwMode="auto">
              <a:xfrm>
                <a:off x="1954990" y="356614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2" name="Line 33"/>
              <p:cNvSpPr>
                <a:spLocks noChangeShapeType="1"/>
              </p:cNvSpPr>
              <p:nvPr/>
            </p:nvSpPr>
            <p:spPr bwMode="auto">
              <a:xfrm>
                <a:off x="1993058" y="3591056"/>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3" name="Line 34"/>
              <p:cNvSpPr>
                <a:spLocks noChangeShapeType="1"/>
              </p:cNvSpPr>
              <p:nvPr/>
            </p:nvSpPr>
            <p:spPr bwMode="auto">
              <a:xfrm>
                <a:off x="2024781" y="3591056"/>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4" name="Line 35"/>
              <p:cNvSpPr>
                <a:spLocks noChangeShapeType="1"/>
              </p:cNvSpPr>
              <p:nvPr/>
            </p:nvSpPr>
            <p:spPr bwMode="auto">
              <a:xfrm>
                <a:off x="2054917"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5" name="Line 36"/>
              <p:cNvSpPr>
                <a:spLocks noChangeShapeType="1"/>
              </p:cNvSpPr>
              <p:nvPr/>
            </p:nvSpPr>
            <p:spPr bwMode="auto">
              <a:xfrm>
                <a:off x="2064434"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6" name="Line 37"/>
              <p:cNvSpPr>
                <a:spLocks noChangeShapeType="1"/>
              </p:cNvSpPr>
              <p:nvPr/>
            </p:nvSpPr>
            <p:spPr bwMode="auto">
              <a:xfrm>
                <a:off x="2078710"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7" name="Line 38"/>
              <p:cNvSpPr>
                <a:spLocks noChangeShapeType="1"/>
              </p:cNvSpPr>
              <p:nvPr/>
            </p:nvSpPr>
            <p:spPr bwMode="auto">
              <a:xfrm>
                <a:off x="2091399" y="3615971"/>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8" name="Line 39"/>
              <p:cNvSpPr>
                <a:spLocks noChangeShapeType="1"/>
              </p:cNvSpPr>
              <p:nvPr/>
            </p:nvSpPr>
            <p:spPr bwMode="auto">
              <a:xfrm>
                <a:off x="2209567" y="364088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9" name="Line 40"/>
              <p:cNvSpPr>
                <a:spLocks noChangeShapeType="1"/>
              </p:cNvSpPr>
              <p:nvPr/>
            </p:nvSpPr>
            <p:spPr bwMode="auto">
              <a:xfrm>
                <a:off x="2269840"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0" name="Line 41"/>
              <p:cNvSpPr>
                <a:spLocks noChangeShapeType="1"/>
              </p:cNvSpPr>
              <p:nvPr/>
            </p:nvSpPr>
            <p:spPr bwMode="auto">
              <a:xfrm>
                <a:off x="2325355"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1" name="Line 42"/>
              <p:cNvSpPr>
                <a:spLocks noChangeShapeType="1"/>
              </p:cNvSpPr>
              <p:nvPr/>
            </p:nvSpPr>
            <p:spPr bwMode="auto">
              <a:xfrm>
                <a:off x="2388801" y="373509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2" name="Line 43"/>
              <p:cNvSpPr>
                <a:spLocks noChangeShapeType="1"/>
              </p:cNvSpPr>
              <p:nvPr/>
            </p:nvSpPr>
            <p:spPr bwMode="auto">
              <a:xfrm>
                <a:off x="2428455" y="3758450"/>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3" name="Line 44"/>
              <p:cNvSpPr>
                <a:spLocks noChangeShapeType="1"/>
              </p:cNvSpPr>
              <p:nvPr/>
            </p:nvSpPr>
            <p:spPr bwMode="auto">
              <a:xfrm>
                <a:off x="2460177" y="381606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4" name="Line 45"/>
              <p:cNvSpPr>
                <a:spLocks noChangeShapeType="1"/>
              </p:cNvSpPr>
              <p:nvPr/>
            </p:nvSpPr>
            <p:spPr bwMode="auto">
              <a:xfrm>
                <a:off x="2518865" y="38549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5" name="Line 46"/>
              <p:cNvSpPr>
                <a:spLocks noChangeShapeType="1"/>
              </p:cNvSpPr>
              <p:nvPr/>
            </p:nvSpPr>
            <p:spPr bwMode="auto">
              <a:xfrm>
                <a:off x="2534726" y="38549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6" name="Line 47"/>
              <p:cNvSpPr>
                <a:spLocks noChangeShapeType="1"/>
              </p:cNvSpPr>
              <p:nvPr/>
            </p:nvSpPr>
            <p:spPr bwMode="auto">
              <a:xfrm>
                <a:off x="2566449" y="389392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7" name="Line 48"/>
              <p:cNvSpPr>
                <a:spLocks noChangeShapeType="1"/>
              </p:cNvSpPr>
              <p:nvPr/>
            </p:nvSpPr>
            <p:spPr bwMode="auto">
              <a:xfrm>
                <a:off x="2591827" y="389392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8" name="Line 49"/>
              <p:cNvSpPr>
                <a:spLocks noChangeShapeType="1"/>
              </p:cNvSpPr>
              <p:nvPr/>
            </p:nvSpPr>
            <p:spPr bwMode="auto">
              <a:xfrm>
                <a:off x="2610861" y="3920394"/>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9" name="Line 50"/>
              <p:cNvSpPr>
                <a:spLocks noChangeShapeType="1"/>
              </p:cNvSpPr>
              <p:nvPr/>
            </p:nvSpPr>
            <p:spPr bwMode="auto">
              <a:xfrm>
                <a:off x="2647343" y="395309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0" name="Line 51"/>
              <p:cNvSpPr>
                <a:spLocks noChangeShapeType="1"/>
              </p:cNvSpPr>
              <p:nvPr/>
            </p:nvSpPr>
            <p:spPr bwMode="auto">
              <a:xfrm>
                <a:off x="2706823" y="3953095"/>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1" name="Line 52"/>
              <p:cNvSpPr>
                <a:spLocks noChangeShapeType="1"/>
              </p:cNvSpPr>
              <p:nvPr/>
            </p:nvSpPr>
            <p:spPr bwMode="auto">
              <a:xfrm>
                <a:off x="2771855" y="3992024"/>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2" name="Line 53"/>
              <p:cNvSpPr>
                <a:spLocks noChangeShapeType="1"/>
              </p:cNvSpPr>
              <p:nvPr/>
            </p:nvSpPr>
            <p:spPr bwMode="auto">
              <a:xfrm>
                <a:off x="2795647" y="3992024"/>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3" name="Line 54"/>
              <p:cNvSpPr>
                <a:spLocks noChangeShapeType="1"/>
              </p:cNvSpPr>
              <p:nvPr/>
            </p:nvSpPr>
            <p:spPr bwMode="auto">
              <a:xfrm>
                <a:off x="2909849" y="4025502"/>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4" name="Line 55"/>
              <p:cNvSpPr>
                <a:spLocks noChangeShapeType="1"/>
              </p:cNvSpPr>
              <p:nvPr/>
            </p:nvSpPr>
            <p:spPr bwMode="auto">
              <a:xfrm>
                <a:off x="2920952"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5" name="Line 56"/>
              <p:cNvSpPr>
                <a:spLocks noChangeShapeType="1"/>
              </p:cNvSpPr>
              <p:nvPr/>
            </p:nvSpPr>
            <p:spPr bwMode="auto">
              <a:xfrm>
                <a:off x="2989157"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6" name="Line 57"/>
              <p:cNvSpPr>
                <a:spLocks noChangeShapeType="1"/>
              </p:cNvSpPr>
              <p:nvPr/>
            </p:nvSpPr>
            <p:spPr bwMode="auto">
              <a:xfrm>
                <a:off x="3011363"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7" name="Line 58"/>
              <p:cNvSpPr>
                <a:spLocks noChangeShapeType="1"/>
              </p:cNvSpPr>
              <p:nvPr/>
            </p:nvSpPr>
            <p:spPr bwMode="auto">
              <a:xfrm>
                <a:off x="3051016"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8" name="Line 59"/>
              <p:cNvSpPr>
                <a:spLocks noChangeShapeType="1"/>
              </p:cNvSpPr>
              <p:nvPr/>
            </p:nvSpPr>
            <p:spPr bwMode="auto">
              <a:xfrm>
                <a:off x="3070050"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69" name="Line 60"/>
              <p:cNvSpPr>
                <a:spLocks noChangeShapeType="1"/>
              </p:cNvSpPr>
              <p:nvPr/>
            </p:nvSpPr>
            <p:spPr bwMode="auto">
              <a:xfrm>
                <a:off x="3098601" y="402238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0" name="Line 61"/>
              <p:cNvSpPr>
                <a:spLocks noChangeShapeType="1"/>
              </p:cNvSpPr>
              <p:nvPr/>
            </p:nvSpPr>
            <p:spPr bwMode="auto">
              <a:xfrm>
                <a:off x="3158081"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1" name="Line 62"/>
              <p:cNvSpPr>
                <a:spLocks noChangeShapeType="1"/>
              </p:cNvSpPr>
              <p:nvPr/>
            </p:nvSpPr>
            <p:spPr bwMode="auto">
              <a:xfrm>
                <a:off x="3189804"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2" name="Line 63"/>
              <p:cNvSpPr>
                <a:spLocks noChangeShapeType="1"/>
              </p:cNvSpPr>
              <p:nvPr/>
            </p:nvSpPr>
            <p:spPr bwMode="auto">
              <a:xfrm>
                <a:off x="3199321" y="4123603"/>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3" name="Line 64"/>
              <p:cNvSpPr>
                <a:spLocks noChangeShapeType="1"/>
              </p:cNvSpPr>
              <p:nvPr/>
            </p:nvSpPr>
            <p:spPr bwMode="auto">
              <a:xfrm>
                <a:off x="3261181" y="418121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4" name="Line 65"/>
              <p:cNvSpPr>
                <a:spLocks noChangeShapeType="1"/>
              </p:cNvSpPr>
              <p:nvPr/>
            </p:nvSpPr>
            <p:spPr bwMode="auto">
              <a:xfrm>
                <a:off x="3348419" y="4181218"/>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5" name="Line 66"/>
              <p:cNvSpPr>
                <a:spLocks noChangeShapeType="1"/>
              </p:cNvSpPr>
              <p:nvPr/>
            </p:nvSpPr>
            <p:spPr bwMode="auto">
              <a:xfrm>
                <a:off x="3429312"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6" name="Line 67"/>
              <p:cNvSpPr>
                <a:spLocks noChangeShapeType="1"/>
              </p:cNvSpPr>
              <p:nvPr/>
            </p:nvSpPr>
            <p:spPr bwMode="auto">
              <a:xfrm>
                <a:off x="3446760"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7" name="Line 68"/>
              <p:cNvSpPr>
                <a:spLocks noChangeShapeType="1"/>
              </p:cNvSpPr>
              <p:nvPr/>
            </p:nvSpPr>
            <p:spPr bwMode="auto">
              <a:xfrm>
                <a:off x="3497516" y="4238833"/>
                <a:ext cx="0" cy="6929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8" name="Line 69"/>
              <p:cNvSpPr>
                <a:spLocks noChangeShapeType="1"/>
              </p:cNvSpPr>
              <p:nvPr/>
            </p:nvSpPr>
            <p:spPr bwMode="auto">
              <a:xfrm>
                <a:off x="3598236"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79" name="Line 70"/>
              <p:cNvSpPr>
                <a:spLocks noChangeShapeType="1"/>
              </p:cNvSpPr>
              <p:nvPr/>
            </p:nvSpPr>
            <p:spPr bwMode="auto">
              <a:xfrm>
                <a:off x="3634718"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0" name="Line 71"/>
              <p:cNvSpPr>
                <a:spLocks noChangeShapeType="1"/>
              </p:cNvSpPr>
              <p:nvPr/>
            </p:nvSpPr>
            <p:spPr bwMode="auto">
              <a:xfrm>
                <a:off x="3707680" y="4379755"/>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1" name="Line 72"/>
              <p:cNvSpPr>
                <a:spLocks noChangeShapeType="1"/>
              </p:cNvSpPr>
              <p:nvPr/>
            </p:nvSpPr>
            <p:spPr bwMode="auto">
              <a:xfrm>
                <a:off x="3744162"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2" name="Line 73"/>
              <p:cNvSpPr>
                <a:spLocks noChangeShapeType="1"/>
              </p:cNvSpPr>
              <p:nvPr/>
            </p:nvSpPr>
            <p:spPr bwMode="auto">
              <a:xfrm>
                <a:off x="3763195"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3" name="Line 74"/>
              <p:cNvSpPr>
                <a:spLocks noChangeShapeType="1"/>
              </p:cNvSpPr>
              <p:nvPr/>
            </p:nvSpPr>
            <p:spPr bwMode="auto">
              <a:xfrm>
                <a:off x="386312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4" name="Line 75"/>
              <p:cNvSpPr>
                <a:spLocks noChangeShapeType="1"/>
              </p:cNvSpPr>
              <p:nvPr/>
            </p:nvSpPr>
            <p:spPr bwMode="auto">
              <a:xfrm>
                <a:off x="3852019"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5" name="Line 76"/>
              <p:cNvSpPr>
                <a:spLocks noChangeShapeType="1"/>
              </p:cNvSpPr>
              <p:nvPr/>
            </p:nvSpPr>
            <p:spPr bwMode="auto">
              <a:xfrm>
                <a:off x="387105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6" name="Line 77"/>
              <p:cNvSpPr>
                <a:spLocks noChangeShapeType="1"/>
              </p:cNvSpPr>
              <p:nvPr/>
            </p:nvSpPr>
            <p:spPr bwMode="auto">
              <a:xfrm>
                <a:off x="3882156"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7" name="Line 78"/>
              <p:cNvSpPr>
                <a:spLocks noChangeShapeType="1"/>
              </p:cNvSpPr>
              <p:nvPr/>
            </p:nvSpPr>
            <p:spPr bwMode="auto">
              <a:xfrm>
                <a:off x="393291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8" name="Line 79"/>
              <p:cNvSpPr>
                <a:spLocks noChangeShapeType="1"/>
              </p:cNvSpPr>
              <p:nvPr/>
            </p:nvSpPr>
            <p:spPr bwMode="auto">
              <a:xfrm>
                <a:off x="3953533"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89" name="Line 80"/>
              <p:cNvSpPr>
                <a:spLocks noChangeShapeType="1"/>
              </p:cNvSpPr>
              <p:nvPr/>
            </p:nvSpPr>
            <p:spPr bwMode="auto">
              <a:xfrm>
                <a:off x="4068528"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0" name="Line 81"/>
              <p:cNvSpPr>
                <a:spLocks noChangeShapeType="1"/>
              </p:cNvSpPr>
              <p:nvPr/>
            </p:nvSpPr>
            <p:spPr bwMode="auto">
              <a:xfrm>
                <a:off x="4208109"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1" name="Line 82"/>
              <p:cNvSpPr>
                <a:spLocks noChangeShapeType="1"/>
              </p:cNvSpPr>
              <p:nvPr/>
            </p:nvSpPr>
            <p:spPr bwMode="auto">
              <a:xfrm>
                <a:off x="4220798"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2" name="Line 83"/>
              <p:cNvSpPr>
                <a:spLocks noChangeShapeType="1"/>
              </p:cNvSpPr>
              <p:nvPr/>
            </p:nvSpPr>
            <p:spPr bwMode="auto">
              <a:xfrm>
                <a:off x="4417480"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3" name="Line 84"/>
              <p:cNvSpPr>
                <a:spLocks noChangeShapeType="1"/>
              </p:cNvSpPr>
              <p:nvPr/>
            </p:nvSpPr>
            <p:spPr bwMode="auto">
              <a:xfrm>
                <a:off x="4461892"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94" name="Line 85"/>
              <p:cNvSpPr>
                <a:spLocks noChangeShapeType="1"/>
              </p:cNvSpPr>
              <p:nvPr/>
            </p:nvSpPr>
            <p:spPr bwMode="auto">
              <a:xfrm>
                <a:off x="4719641" y="4460727"/>
                <a:ext cx="0" cy="6851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cxnSp>
          <p:nvCxnSpPr>
            <p:cNvPr id="45" name="Straight Connector 44"/>
            <p:cNvCxnSpPr/>
            <p:nvPr/>
          </p:nvCxnSpPr>
          <p:spPr>
            <a:xfrm>
              <a:off x="4194058" y="3639642"/>
              <a:ext cx="29382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011234" y="3352033"/>
              <a:ext cx="3690959" cy="1589855"/>
              <a:chOff x="1011234" y="3352033"/>
              <a:chExt cx="3690959" cy="1589855"/>
            </a:xfrm>
          </p:grpSpPr>
          <p:sp>
            <p:nvSpPr>
              <p:cNvPr id="47" name="Line 6"/>
              <p:cNvSpPr>
                <a:spLocks noChangeShapeType="1"/>
              </p:cNvSpPr>
              <p:nvPr/>
            </p:nvSpPr>
            <p:spPr bwMode="auto">
              <a:xfrm>
                <a:off x="1023923"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8" name="Freeform 86"/>
              <p:cNvSpPr>
                <a:spLocks/>
              </p:cNvSpPr>
              <p:nvPr/>
            </p:nvSpPr>
            <p:spPr bwMode="auto">
              <a:xfrm>
                <a:off x="1011234" y="3387848"/>
                <a:ext cx="3690959" cy="1554040"/>
              </a:xfrm>
              <a:custGeom>
                <a:avLst/>
                <a:gdLst>
                  <a:gd name="T0" fmla="*/ 3542 w 4654"/>
                  <a:gd name="T1" fmla="*/ 1996 h 1996"/>
                  <a:gd name="T2" fmla="*/ 3526 w 4654"/>
                  <a:gd name="T3" fmla="*/ 1880 h 1996"/>
                  <a:gd name="T4" fmla="*/ 3444 w 4654"/>
                  <a:gd name="T5" fmla="*/ 1781 h 1996"/>
                  <a:gd name="T6" fmla="*/ 3280 w 4654"/>
                  <a:gd name="T7" fmla="*/ 1687 h 1996"/>
                  <a:gd name="T8" fmla="*/ 3219 w 4654"/>
                  <a:gd name="T9" fmla="*/ 1597 h 1996"/>
                  <a:gd name="T10" fmla="*/ 3147 w 4654"/>
                  <a:gd name="T11" fmla="*/ 1519 h 1996"/>
                  <a:gd name="T12" fmla="*/ 3027 w 4654"/>
                  <a:gd name="T13" fmla="*/ 1440 h 1996"/>
                  <a:gd name="T14" fmla="*/ 2991 w 4654"/>
                  <a:gd name="T15" fmla="*/ 1366 h 1996"/>
                  <a:gd name="T16" fmla="*/ 2408 w 4654"/>
                  <a:gd name="T17" fmla="*/ 1294 h 1996"/>
                  <a:gd name="T18" fmla="*/ 2266 w 4654"/>
                  <a:gd name="T19" fmla="*/ 1242 h 1996"/>
                  <a:gd name="T20" fmla="*/ 2096 w 4654"/>
                  <a:gd name="T21" fmla="*/ 1192 h 1996"/>
                  <a:gd name="T22" fmla="*/ 2066 w 4654"/>
                  <a:gd name="T23" fmla="*/ 1142 h 1996"/>
                  <a:gd name="T24" fmla="*/ 2023 w 4654"/>
                  <a:gd name="T25" fmla="*/ 1099 h 1996"/>
                  <a:gd name="T26" fmla="*/ 1923 w 4654"/>
                  <a:gd name="T27" fmla="*/ 1049 h 1996"/>
                  <a:gd name="T28" fmla="*/ 1841 w 4654"/>
                  <a:gd name="T29" fmla="*/ 1007 h 1996"/>
                  <a:gd name="T30" fmla="*/ 1781 w 4654"/>
                  <a:gd name="T31" fmla="*/ 959 h 1996"/>
                  <a:gd name="T32" fmla="*/ 1763 w 4654"/>
                  <a:gd name="T33" fmla="*/ 887 h 1996"/>
                  <a:gd name="T34" fmla="*/ 1747 w 4654"/>
                  <a:gd name="T35" fmla="*/ 843 h 1996"/>
                  <a:gd name="T36" fmla="*/ 1639 w 4654"/>
                  <a:gd name="T37" fmla="*/ 819 h 1996"/>
                  <a:gd name="T38" fmla="*/ 1583 w 4654"/>
                  <a:gd name="T39" fmla="*/ 772 h 1996"/>
                  <a:gd name="T40" fmla="*/ 1545 w 4654"/>
                  <a:gd name="T41" fmla="*/ 732 h 1996"/>
                  <a:gd name="T42" fmla="*/ 1523 w 4654"/>
                  <a:gd name="T43" fmla="*/ 704 h 1996"/>
                  <a:gd name="T44" fmla="*/ 1422 w 4654"/>
                  <a:gd name="T45" fmla="*/ 670 h 1996"/>
                  <a:gd name="T46" fmla="*/ 1404 w 4654"/>
                  <a:gd name="T47" fmla="*/ 622 h 1996"/>
                  <a:gd name="T48" fmla="*/ 1308 w 4654"/>
                  <a:gd name="T49" fmla="*/ 592 h 1996"/>
                  <a:gd name="T50" fmla="*/ 1196 w 4654"/>
                  <a:gd name="T51" fmla="*/ 534 h 1996"/>
                  <a:gd name="T52" fmla="*/ 1106 w 4654"/>
                  <a:gd name="T53" fmla="*/ 494 h 1996"/>
                  <a:gd name="T54" fmla="*/ 1032 w 4654"/>
                  <a:gd name="T55" fmla="*/ 429 h 1996"/>
                  <a:gd name="T56" fmla="*/ 998 w 4654"/>
                  <a:gd name="T57" fmla="*/ 389 h 1996"/>
                  <a:gd name="T58" fmla="*/ 855 w 4654"/>
                  <a:gd name="T59" fmla="*/ 355 h 1996"/>
                  <a:gd name="T60" fmla="*/ 817 w 4654"/>
                  <a:gd name="T61" fmla="*/ 317 h 1996"/>
                  <a:gd name="T62" fmla="*/ 783 w 4654"/>
                  <a:gd name="T63" fmla="*/ 283 h 1996"/>
                  <a:gd name="T64" fmla="*/ 741 w 4654"/>
                  <a:gd name="T65" fmla="*/ 271 h 1996"/>
                  <a:gd name="T66" fmla="*/ 667 w 4654"/>
                  <a:gd name="T67" fmla="*/ 237 h 1996"/>
                  <a:gd name="T68" fmla="*/ 595 w 4654"/>
                  <a:gd name="T69" fmla="*/ 153 h 1996"/>
                  <a:gd name="T70" fmla="*/ 507 w 4654"/>
                  <a:gd name="T71" fmla="*/ 115 h 1996"/>
                  <a:gd name="T72" fmla="*/ 266 w 4654"/>
                  <a:gd name="T73" fmla="*/ 78 h 1996"/>
                  <a:gd name="T74" fmla="*/ 218 w 4654"/>
                  <a:gd name="T75" fmla="*/ 52 h 1996"/>
                  <a:gd name="T76" fmla="*/ 130 w 4654"/>
                  <a:gd name="T77" fmla="*/ 34 h 1996"/>
                  <a:gd name="T78" fmla="*/ 0 w 4654"/>
                  <a:gd name="T79" fmla="*/ 0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54" h="1996">
                    <a:moveTo>
                      <a:pt x="4654" y="1996"/>
                    </a:moveTo>
                    <a:lnTo>
                      <a:pt x="3542" y="1996"/>
                    </a:lnTo>
                    <a:lnTo>
                      <a:pt x="3542" y="1880"/>
                    </a:lnTo>
                    <a:lnTo>
                      <a:pt x="3526" y="1880"/>
                    </a:lnTo>
                    <a:lnTo>
                      <a:pt x="3526" y="1781"/>
                    </a:lnTo>
                    <a:lnTo>
                      <a:pt x="3444" y="1781"/>
                    </a:lnTo>
                    <a:lnTo>
                      <a:pt x="3444" y="1687"/>
                    </a:lnTo>
                    <a:lnTo>
                      <a:pt x="3280" y="1687"/>
                    </a:lnTo>
                    <a:lnTo>
                      <a:pt x="3280" y="1597"/>
                    </a:lnTo>
                    <a:lnTo>
                      <a:pt x="3219" y="1597"/>
                    </a:lnTo>
                    <a:lnTo>
                      <a:pt x="3219" y="1519"/>
                    </a:lnTo>
                    <a:lnTo>
                      <a:pt x="3147" y="1519"/>
                    </a:lnTo>
                    <a:lnTo>
                      <a:pt x="3147" y="1440"/>
                    </a:lnTo>
                    <a:lnTo>
                      <a:pt x="3027" y="1440"/>
                    </a:lnTo>
                    <a:lnTo>
                      <a:pt x="3027" y="1366"/>
                    </a:lnTo>
                    <a:lnTo>
                      <a:pt x="2991" y="1366"/>
                    </a:lnTo>
                    <a:lnTo>
                      <a:pt x="2991" y="1294"/>
                    </a:lnTo>
                    <a:lnTo>
                      <a:pt x="2408" y="1294"/>
                    </a:lnTo>
                    <a:lnTo>
                      <a:pt x="2408" y="1242"/>
                    </a:lnTo>
                    <a:lnTo>
                      <a:pt x="2266" y="1242"/>
                    </a:lnTo>
                    <a:lnTo>
                      <a:pt x="2266" y="1192"/>
                    </a:lnTo>
                    <a:lnTo>
                      <a:pt x="2096" y="1192"/>
                    </a:lnTo>
                    <a:lnTo>
                      <a:pt x="2096" y="1142"/>
                    </a:lnTo>
                    <a:lnTo>
                      <a:pt x="2066" y="1142"/>
                    </a:lnTo>
                    <a:lnTo>
                      <a:pt x="2066" y="1099"/>
                    </a:lnTo>
                    <a:lnTo>
                      <a:pt x="2023" y="1099"/>
                    </a:lnTo>
                    <a:lnTo>
                      <a:pt x="2023" y="1049"/>
                    </a:lnTo>
                    <a:lnTo>
                      <a:pt x="1923" y="1049"/>
                    </a:lnTo>
                    <a:lnTo>
                      <a:pt x="1923" y="1007"/>
                    </a:lnTo>
                    <a:lnTo>
                      <a:pt x="1841" y="1007"/>
                    </a:lnTo>
                    <a:lnTo>
                      <a:pt x="1841" y="959"/>
                    </a:lnTo>
                    <a:lnTo>
                      <a:pt x="1781" y="959"/>
                    </a:lnTo>
                    <a:lnTo>
                      <a:pt x="1781" y="887"/>
                    </a:lnTo>
                    <a:lnTo>
                      <a:pt x="1763" y="887"/>
                    </a:lnTo>
                    <a:lnTo>
                      <a:pt x="1763" y="843"/>
                    </a:lnTo>
                    <a:lnTo>
                      <a:pt x="1747" y="843"/>
                    </a:lnTo>
                    <a:lnTo>
                      <a:pt x="1747" y="819"/>
                    </a:lnTo>
                    <a:lnTo>
                      <a:pt x="1639" y="819"/>
                    </a:lnTo>
                    <a:lnTo>
                      <a:pt x="1639" y="772"/>
                    </a:lnTo>
                    <a:lnTo>
                      <a:pt x="1583" y="772"/>
                    </a:lnTo>
                    <a:lnTo>
                      <a:pt x="1583" y="732"/>
                    </a:lnTo>
                    <a:lnTo>
                      <a:pt x="1545" y="732"/>
                    </a:lnTo>
                    <a:lnTo>
                      <a:pt x="1545" y="704"/>
                    </a:lnTo>
                    <a:lnTo>
                      <a:pt x="1523" y="704"/>
                    </a:lnTo>
                    <a:lnTo>
                      <a:pt x="1523" y="670"/>
                    </a:lnTo>
                    <a:lnTo>
                      <a:pt x="1422" y="670"/>
                    </a:lnTo>
                    <a:lnTo>
                      <a:pt x="1422" y="622"/>
                    </a:lnTo>
                    <a:lnTo>
                      <a:pt x="1404" y="622"/>
                    </a:lnTo>
                    <a:lnTo>
                      <a:pt x="1404" y="592"/>
                    </a:lnTo>
                    <a:lnTo>
                      <a:pt x="1308" y="592"/>
                    </a:lnTo>
                    <a:lnTo>
                      <a:pt x="1308" y="534"/>
                    </a:lnTo>
                    <a:lnTo>
                      <a:pt x="1196" y="534"/>
                    </a:lnTo>
                    <a:lnTo>
                      <a:pt x="1196" y="494"/>
                    </a:lnTo>
                    <a:lnTo>
                      <a:pt x="1106" y="494"/>
                    </a:lnTo>
                    <a:lnTo>
                      <a:pt x="1106" y="429"/>
                    </a:lnTo>
                    <a:lnTo>
                      <a:pt x="1032" y="429"/>
                    </a:lnTo>
                    <a:lnTo>
                      <a:pt x="1032" y="389"/>
                    </a:lnTo>
                    <a:lnTo>
                      <a:pt x="998" y="389"/>
                    </a:lnTo>
                    <a:lnTo>
                      <a:pt x="998" y="355"/>
                    </a:lnTo>
                    <a:lnTo>
                      <a:pt x="855" y="355"/>
                    </a:lnTo>
                    <a:lnTo>
                      <a:pt x="855" y="317"/>
                    </a:lnTo>
                    <a:lnTo>
                      <a:pt x="817" y="317"/>
                    </a:lnTo>
                    <a:lnTo>
                      <a:pt x="817" y="283"/>
                    </a:lnTo>
                    <a:lnTo>
                      <a:pt x="783" y="283"/>
                    </a:lnTo>
                    <a:lnTo>
                      <a:pt x="783" y="271"/>
                    </a:lnTo>
                    <a:lnTo>
                      <a:pt x="741" y="271"/>
                    </a:lnTo>
                    <a:lnTo>
                      <a:pt x="741" y="237"/>
                    </a:lnTo>
                    <a:lnTo>
                      <a:pt x="667" y="237"/>
                    </a:lnTo>
                    <a:lnTo>
                      <a:pt x="667" y="153"/>
                    </a:lnTo>
                    <a:lnTo>
                      <a:pt x="595" y="153"/>
                    </a:lnTo>
                    <a:lnTo>
                      <a:pt x="595" y="115"/>
                    </a:lnTo>
                    <a:lnTo>
                      <a:pt x="507" y="115"/>
                    </a:lnTo>
                    <a:lnTo>
                      <a:pt x="507" y="78"/>
                    </a:lnTo>
                    <a:lnTo>
                      <a:pt x="266" y="78"/>
                    </a:lnTo>
                    <a:lnTo>
                      <a:pt x="266" y="52"/>
                    </a:lnTo>
                    <a:lnTo>
                      <a:pt x="218" y="52"/>
                    </a:lnTo>
                    <a:lnTo>
                      <a:pt x="218" y="34"/>
                    </a:lnTo>
                    <a:lnTo>
                      <a:pt x="130" y="34"/>
                    </a:lnTo>
                    <a:lnTo>
                      <a:pt x="130" y="0"/>
                    </a:lnTo>
                    <a:lnTo>
                      <a:pt x="0" y="0"/>
                    </a:lnTo>
                  </a:path>
                </a:pathLst>
              </a:custGeom>
              <a:ln w="317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49" name="Line 87"/>
              <p:cNvSpPr>
                <a:spLocks noChangeShapeType="1"/>
              </p:cNvSpPr>
              <p:nvPr/>
            </p:nvSpPr>
            <p:spPr bwMode="auto">
              <a:xfrm>
                <a:off x="1023923"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0" name="Line 88"/>
              <p:cNvSpPr>
                <a:spLocks noChangeShapeType="1"/>
              </p:cNvSpPr>
              <p:nvPr/>
            </p:nvSpPr>
            <p:spPr bwMode="auto">
              <a:xfrm>
                <a:off x="1153987" y="335203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1" name="Line 89"/>
              <p:cNvSpPr>
                <a:spLocks noChangeShapeType="1"/>
              </p:cNvSpPr>
              <p:nvPr/>
            </p:nvSpPr>
            <p:spPr bwMode="auto">
              <a:xfrm>
                <a:off x="1223778" y="337850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2" name="Line 90"/>
              <p:cNvSpPr>
                <a:spLocks noChangeShapeType="1"/>
              </p:cNvSpPr>
              <p:nvPr/>
            </p:nvSpPr>
            <p:spPr bwMode="auto">
              <a:xfrm>
                <a:off x="1438700"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3" name="Line 91"/>
              <p:cNvSpPr>
                <a:spLocks noChangeShapeType="1"/>
              </p:cNvSpPr>
              <p:nvPr/>
            </p:nvSpPr>
            <p:spPr bwMode="auto">
              <a:xfrm>
                <a:off x="1470423"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4" name="Line 92"/>
              <p:cNvSpPr>
                <a:spLocks noChangeShapeType="1"/>
              </p:cNvSpPr>
              <p:nvPr/>
            </p:nvSpPr>
            <p:spPr bwMode="auto">
              <a:xfrm>
                <a:off x="1483112" y="3409648"/>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5" name="Line 93"/>
              <p:cNvSpPr>
                <a:spLocks noChangeShapeType="1"/>
              </p:cNvSpPr>
              <p:nvPr/>
            </p:nvSpPr>
            <p:spPr bwMode="auto">
              <a:xfrm>
                <a:off x="1554489"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6" name="Line 94"/>
              <p:cNvSpPr>
                <a:spLocks noChangeShapeType="1"/>
              </p:cNvSpPr>
              <p:nvPr/>
            </p:nvSpPr>
            <p:spPr bwMode="auto">
              <a:xfrm>
                <a:off x="1567178"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7" name="Line 95"/>
              <p:cNvSpPr>
                <a:spLocks noChangeShapeType="1"/>
              </p:cNvSpPr>
              <p:nvPr/>
            </p:nvSpPr>
            <p:spPr bwMode="auto">
              <a:xfrm>
                <a:off x="1581453"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8" name="Line 96"/>
              <p:cNvSpPr>
                <a:spLocks noChangeShapeType="1"/>
              </p:cNvSpPr>
              <p:nvPr/>
            </p:nvSpPr>
            <p:spPr bwMode="auto">
              <a:xfrm>
                <a:off x="1598901" y="350229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59" name="Line 97"/>
              <p:cNvSpPr>
                <a:spLocks noChangeShapeType="1"/>
              </p:cNvSpPr>
              <p:nvPr/>
            </p:nvSpPr>
            <p:spPr bwMode="auto">
              <a:xfrm>
                <a:off x="1619521" y="353032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0" name="Line 98"/>
              <p:cNvSpPr>
                <a:spLocks noChangeShapeType="1"/>
              </p:cNvSpPr>
              <p:nvPr/>
            </p:nvSpPr>
            <p:spPr bwMode="auto">
              <a:xfrm>
                <a:off x="1627451" y="353032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1" name="Line 99"/>
              <p:cNvSpPr>
                <a:spLocks noChangeShapeType="1"/>
              </p:cNvSpPr>
              <p:nvPr/>
            </p:nvSpPr>
            <p:spPr bwMode="auto">
              <a:xfrm>
                <a:off x="170517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2" name="Line 100"/>
              <p:cNvSpPr>
                <a:spLocks noChangeShapeType="1"/>
              </p:cNvSpPr>
              <p:nvPr/>
            </p:nvSpPr>
            <p:spPr bwMode="auto">
              <a:xfrm>
                <a:off x="175672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3" name="Line 101"/>
              <p:cNvSpPr>
                <a:spLocks noChangeShapeType="1"/>
              </p:cNvSpPr>
              <p:nvPr/>
            </p:nvSpPr>
            <p:spPr bwMode="auto">
              <a:xfrm>
                <a:off x="1786859"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4" name="Line 102"/>
              <p:cNvSpPr>
                <a:spLocks noChangeShapeType="1"/>
              </p:cNvSpPr>
              <p:nvPr/>
            </p:nvSpPr>
            <p:spPr bwMode="auto">
              <a:xfrm>
                <a:off x="1797962" y="359884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5" name="Line 103"/>
              <p:cNvSpPr>
                <a:spLocks noChangeShapeType="1"/>
              </p:cNvSpPr>
              <p:nvPr/>
            </p:nvSpPr>
            <p:spPr bwMode="auto">
              <a:xfrm>
                <a:off x="1837616"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6" name="Line 104"/>
              <p:cNvSpPr>
                <a:spLocks noChangeShapeType="1"/>
              </p:cNvSpPr>
              <p:nvPr/>
            </p:nvSpPr>
            <p:spPr bwMode="auto">
              <a:xfrm>
                <a:off x="1855063"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7" name="Line 105"/>
              <p:cNvSpPr>
                <a:spLocks noChangeShapeType="1"/>
              </p:cNvSpPr>
              <p:nvPr/>
            </p:nvSpPr>
            <p:spPr bwMode="auto">
              <a:xfrm>
                <a:off x="1886786" y="3656457"/>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8" name="Line 106"/>
              <p:cNvSpPr>
                <a:spLocks noChangeShapeType="1"/>
              </p:cNvSpPr>
              <p:nvPr/>
            </p:nvSpPr>
            <p:spPr bwMode="auto">
              <a:xfrm>
                <a:off x="1926440" y="3703171"/>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69" name="Line 107"/>
              <p:cNvSpPr>
                <a:spLocks noChangeShapeType="1"/>
              </p:cNvSpPr>
              <p:nvPr/>
            </p:nvSpPr>
            <p:spPr bwMode="auto">
              <a:xfrm>
                <a:off x="2026367" y="373509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0" name="Line 108"/>
              <p:cNvSpPr>
                <a:spLocks noChangeShapeType="1"/>
              </p:cNvSpPr>
              <p:nvPr/>
            </p:nvSpPr>
            <p:spPr bwMode="auto">
              <a:xfrm>
                <a:off x="2072365" y="378336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1" name="Line 109"/>
              <p:cNvSpPr>
                <a:spLocks noChangeShapeType="1"/>
              </p:cNvSpPr>
              <p:nvPr/>
            </p:nvSpPr>
            <p:spPr bwMode="auto">
              <a:xfrm>
                <a:off x="2112019" y="378336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2" name="Line 110"/>
              <p:cNvSpPr>
                <a:spLocks noChangeShapeType="1"/>
              </p:cNvSpPr>
              <p:nvPr/>
            </p:nvSpPr>
            <p:spPr bwMode="auto">
              <a:xfrm>
                <a:off x="2132639" y="3803608"/>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3" name="Line 111"/>
              <p:cNvSpPr>
                <a:spLocks noChangeShapeType="1"/>
              </p:cNvSpPr>
              <p:nvPr/>
            </p:nvSpPr>
            <p:spPr bwMode="auto">
              <a:xfrm>
                <a:off x="2161189" y="383942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4" name="Line 112"/>
              <p:cNvSpPr>
                <a:spLocks noChangeShapeType="1"/>
              </p:cNvSpPr>
              <p:nvPr/>
            </p:nvSpPr>
            <p:spPr bwMode="auto">
              <a:xfrm>
                <a:off x="2249220" y="389236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5" name="Line 113"/>
              <p:cNvSpPr>
                <a:spLocks noChangeShapeType="1"/>
              </p:cNvSpPr>
              <p:nvPr/>
            </p:nvSpPr>
            <p:spPr bwMode="auto">
              <a:xfrm>
                <a:off x="2261909" y="389236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6" name="Line 114"/>
              <p:cNvSpPr>
                <a:spLocks noChangeShapeType="1"/>
              </p:cNvSpPr>
              <p:nvPr/>
            </p:nvSpPr>
            <p:spPr bwMode="auto">
              <a:xfrm>
                <a:off x="2331700"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7" name="Line 115"/>
              <p:cNvSpPr>
                <a:spLocks noChangeShapeType="1"/>
              </p:cNvSpPr>
              <p:nvPr/>
            </p:nvSpPr>
            <p:spPr bwMode="auto">
              <a:xfrm>
                <a:off x="2349147"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8" name="Line 116"/>
              <p:cNvSpPr>
                <a:spLocks noChangeShapeType="1"/>
              </p:cNvSpPr>
              <p:nvPr/>
            </p:nvSpPr>
            <p:spPr bwMode="auto">
              <a:xfrm>
                <a:off x="2368181"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79" name="Line 117"/>
              <p:cNvSpPr>
                <a:spLocks noChangeShapeType="1"/>
              </p:cNvSpPr>
              <p:nvPr/>
            </p:nvSpPr>
            <p:spPr bwMode="auto">
              <a:xfrm>
                <a:off x="2380870" y="39562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0" name="Line 118"/>
              <p:cNvSpPr>
                <a:spLocks noChangeShapeType="1"/>
              </p:cNvSpPr>
              <p:nvPr/>
            </p:nvSpPr>
            <p:spPr bwMode="auto">
              <a:xfrm>
                <a:off x="2404662" y="3978009"/>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1" name="Line 119"/>
              <p:cNvSpPr>
                <a:spLocks noChangeShapeType="1"/>
              </p:cNvSpPr>
              <p:nvPr/>
            </p:nvSpPr>
            <p:spPr bwMode="auto">
              <a:xfrm>
                <a:off x="2433213" y="406754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2" name="Line 120"/>
              <p:cNvSpPr>
                <a:spLocks noChangeShapeType="1"/>
              </p:cNvSpPr>
              <p:nvPr/>
            </p:nvSpPr>
            <p:spPr bwMode="auto">
              <a:xfrm>
                <a:off x="2460177" y="4067546"/>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3" name="Line 121"/>
              <p:cNvSpPr>
                <a:spLocks noChangeShapeType="1"/>
              </p:cNvSpPr>
              <p:nvPr/>
            </p:nvSpPr>
            <p:spPr bwMode="auto">
              <a:xfrm>
                <a:off x="2480797"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4" name="Line 122"/>
              <p:cNvSpPr>
                <a:spLocks noChangeShapeType="1"/>
              </p:cNvSpPr>
              <p:nvPr/>
            </p:nvSpPr>
            <p:spPr bwMode="auto">
              <a:xfrm>
                <a:off x="2495073"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5" name="Line 123"/>
              <p:cNvSpPr>
                <a:spLocks noChangeShapeType="1"/>
              </p:cNvSpPr>
              <p:nvPr/>
            </p:nvSpPr>
            <p:spPr bwMode="auto">
              <a:xfrm>
                <a:off x="2504589" y="4103360"/>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6" name="Line 124"/>
              <p:cNvSpPr>
                <a:spLocks noChangeShapeType="1"/>
              </p:cNvSpPr>
              <p:nvPr/>
            </p:nvSpPr>
            <p:spPr bwMode="auto">
              <a:xfrm>
                <a:off x="2579138" y="413917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7" name="Line 125"/>
              <p:cNvSpPr>
                <a:spLocks noChangeShapeType="1"/>
              </p:cNvSpPr>
              <p:nvPr/>
            </p:nvSpPr>
            <p:spPr bwMode="auto">
              <a:xfrm>
                <a:off x="2604517" y="4139175"/>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8" name="Line 126"/>
              <p:cNvSpPr>
                <a:spLocks noChangeShapeType="1"/>
              </p:cNvSpPr>
              <p:nvPr/>
            </p:nvSpPr>
            <p:spPr bwMode="auto">
              <a:xfrm>
                <a:off x="2716340" y="424817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89" name="Line 127"/>
              <p:cNvSpPr>
                <a:spLocks noChangeShapeType="1"/>
              </p:cNvSpPr>
              <p:nvPr/>
            </p:nvSpPr>
            <p:spPr bwMode="auto">
              <a:xfrm>
                <a:off x="2790889" y="424817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0" name="Line 128"/>
              <p:cNvSpPr>
                <a:spLocks noChangeShapeType="1"/>
              </p:cNvSpPr>
              <p:nvPr/>
            </p:nvSpPr>
            <p:spPr bwMode="auto">
              <a:xfrm>
                <a:off x="2886057" y="428788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1" name="Line 129"/>
              <p:cNvSpPr>
                <a:spLocks noChangeShapeType="1"/>
              </p:cNvSpPr>
              <p:nvPr/>
            </p:nvSpPr>
            <p:spPr bwMode="auto">
              <a:xfrm>
                <a:off x="2917780" y="428788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2" name="Line 130"/>
              <p:cNvSpPr>
                <a:spLocks noChangeShapeType="1"/>
              </p:cNvSpPr>
              <p:nvPr/>
            </p:nvSpPr>
            <p:spPr bwMode="auto">
              <a:xfrm>
                <a:off x="2932056"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3" name="Line 131"/>
              <p:cNvSpPr>
                <a:spLocks noChangeShapeType="1"/>
              </p:cNvSpPr>
              <p:nvPr/>
            </p:nvSpPr>
            <p:spPr bwMode="auto">
              <a:xfrm>
                <a:off x="2941572"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4" name="Line 132"/>
              <p:cNvSpPr>
                <a:spLocks noChangeShapeType="1"/>
              </p:cNvSpPr>
              <p:nvPr/>
            </p:nvSpPr>
            <p:spPr bwMode="auto">
              <a:xfrm>
                <a:off x="3062119"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5" name="Line 133"/>
              <p:cNvSpPr>
                <a:spLocks noChangeShapeType="1"/>
              </p:cNvSpPr>
              <p:nvPr/>
            </p:nvSpPr>
            <p:spPr bwMode="auto">
              <a:xfrm>
                <a:off x="3118428"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6" name="Line 134"/>
              <p:cNvSpPr>
                <a:spLocks noChangeShapeType="1"/>
              </p:cNvSpPr>
              <p:nvPr/>
            </p:nvSpPr>
            <p:spPr bwMode="auto">
              <a:xfrm>
                <a:off x="3240561"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7" name="Line 135"/>
              <p:cNvSpPr>
                <a:spLocks noChangeShapeType="1"/>
              </p:cNvSpPr>
              <p:nvPr/>
            </p:nvSpPr>
            <p:spPr bwMode="auto">
              <a:xfrm>
                <a:off x="3340488" y="432681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8" name="Line 136"/>
              <p:cNvSpPr>
                <a:spLocks noChangeShapeType="1"/>
              </p:cNvSpPr>
              <p:nvPr/>
            </p:nvSpPr>
            <p:spPr bwMode="auto">
              <a:xfrm>
                <a:off x="3389658" y="4382869"/>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99" name="Line 137"/>
              <p:cNvSpPr>
                <a:spLocks noChangeShapeType="1"/>
              </p:cNvSpPr>
              <p:nvPr/>
            </p:nvSpPr>
            <p:spPr bwMode="auto">
              <a:xfrm>
                <a:off x="3543514" y="449965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0" name="Line 138"/>
              <p:cNvSpPr>
                <a:spLocks noChangeShapeType="1"/>
              </p:cNvSpPr>
              <p:nvPr/>
            </p:nvSpPr>
            <p:spPr bwMode="auto">
              <a:xfrm>
                <a:off x="3557790" y="4499656"/>
                <a:ext cx="0" cy="6929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1" name="Line 139"/>
              <p:cNvSpPr>
                <a:spLocks noChangeShapeType="1"/>
              </p:cNvSpPr>
              <p:nvPr/>
            </p:nvSpPr>
            <p:spPr bwMode="auto">
              <a:xfrm>
                <a:off x="3612512" y="456739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2" name="Line 140"/>
              <p:cNvSpPr>
                <a:spLocks noChangeShapeType="1"/>
              </p:cNvSpPr>
              <p:nvPr/>
            </p:nvSpPr>
            <p:spPr bwMode="auto">
              <a:xfrm>
                <a:off x="3602995" y="4567392"/>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3" name="Line 141"/>
              <p:cNvSpPr>
                <a:spLocks noChangeShapeType="1"/>
              </p:cNvSpPr>
              <p:nvPr/>
            </p:nvSpPr>
            <p:spPr bwMode="auto">
              <a:xfrm>
                <a:off x="3720369" y="463279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4" name="Line 142"/>
              <p:cNvSpPr>
                <a:spLocks noChangeShapeType="1"/>
              </p:cNvSpPr>
              <p:nvPr/>
            </p:nvSpPr>
            <p:spPr bwMode="auto">
              <a:xfrm>
                <a:off x="3790160" y="4705979"/>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5" name="Line 143"/>
              <p:cNvSpPr>
                <a:spLocks noChangeShapeType="1"/>
              </p:cNvSpPr>
              <p:nvPr/>
            </p:nvSpPr>
            <p:spPr bwMode="auto">
              <a:xfrm>
                <a:off x="386153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6" name="Line 144"/>
              <p:cNvSpPr>
                <a:spLocks noChangeShapeType="1"/>
              </p:cNvSpPr>
              <p:nvPr/>
            </p:nvSpPr>
            <p:spPr bwMode="auto">
              <a:xfrm>
                <a:off x="392339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7" name="Line 145"/>
              <p:cNvSpPr>
                <a:spLocks noChangeShapeType="1"/>
              </p:cNvSpPr>
              <p:nvPr/>
            </p:nvSpPr>
            <p:spPr bwMode="auto">
              <a:xfrm>
                <a:off x="399953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8" name="Line 146"/>
              <p:cNvSpPr>
                <a:spLocks noChangeShapeType="1"/>
              </p:cNvSpPr>
              <p:nvPr/>
            </p:nvSpPr>
            <p:spPr bwMode="auto">
              <a:xfrm>
                <a:off x="4032840"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09" name="Line 147"/>
              <p:cNvSpPr>
                <a:spLocks noChangeShapeType="1"/>
              </p:cNvSpPr>
              <p:nvPr/>
            </p:nvSpPr>
            <p:spPr bwMode="auto">
              <a:xfrm>
                <a:off x="404077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0" name="Line 148"/>
              <p:cNvSpPr>
                <a:spLocks noChangeShapeType="1"/>
              </p:cNvSpPr>
              <p:nvPr/>
            </p:nvSpPr>
            <p:spPr bwMode="auto">
              <a:xfrm>
                <a:off x="4093907"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1" name="Line 149"/>
              <p:cNvSpPr>
                <a:spLocks noChangeShapeType="1"/>
              </p:cNvSpPr>
              <p:nvPr/>
            </p:nvSpPr>
            <p:spPr bwMode="auto">
              <a:xfrm>
                <a:off x="4106596"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2" name="Line 150"/>
              <p:cNvSpPr>
                <a:spLocks noChangeShapeType="1"/>
              </p:cNvSpPr>
              <p:nvPr/>
            </p:nvSpPr>
            <p:spPr bwMode="auto">
              <a:xfrm>
                <a:off x="4404791"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3" name="Line 151"/>
              <p:cNvSpPr>
                <a:spLocks noChangeShapeType="1"/>
              </p:cNvSpPr>
              <p:nvPr/>
            </p:nvSpPr>
            <p:spPr bwMode="auto">
              <a:xfrm>
                <a:off x="4673643"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14" name="Line 152"/>
              <p:cNvSpPr>
                <a:spLocks noChangeShapeType="1"/>
              </p:cNvSpPr>
              <p:nvPr/>
            </p:nvSpPr>
            <p:spPr bwMode="auto">
              <a:xfrm>
                <a:off x="4694262" y="4873373"/>
                <a:ext cx="0" cy="6851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grpSp>
      <p:sp>
        <p:nvSpPr>
          <p:cNvPr id="10" name="TextBox 9"/>
          <p:cNvSpPr txBox="1"/>
          <p:nvPr/>
        </p:nvSpPr>
        <p:spPr>
          <a:xfrm>
            <a:off x="971963" y="3048000"/>
            <a:ext cx="4189847" cy="369332"/>
          </a:xfrm>
          <a:prstGeom prst="rect">
            <a:avLst/>
          </a:prstGeom>
          <a:noFill/>
        </p:spPr>
        <p:txBody>
          <a:bodyPr wrap="square" rtlCol="0">
            <a:spAutoFit/>
          </a:bodyPr>
          <a:lstStyle/>
          <a:p>
            <a:pPr algn="ctr"/>
            <a:r>
              <a:rPr lang="fr-FR" b="1" dirty="0" smtClean="0">
                <a:solidFill>
                  <a:srgbClr val="4D4D4D"/>
                </a:solidFill>
              </a:rPr>
              <a:t>SG</a:t>
            </a:r>
            <a:endParaRPr lang="fr-FR" b="1" dirty="0">
              <a:solidFill>
                <a:srgbClr val="4D4D4D"/>
              </a:solidFill>
            </a:endParaRPr>
          </a:p>
        </p:txBody>
      </p:sp>
    </p:spTree>
    <p:custDataLst>
      <p:tags r:id="rId1"/>
    </p:custDataLst>
    <p:extLst>
      <p:ext uri="{BB962C8B-B14F-4D97-AF65-F5344CB8AC3E}">
        <p14:creationId xmlns:p14="http://schemas.microsoft.com/office/powerpoint/2010/main" val="1775760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0166" cy="807720"/>
          </a:xfrm>
        </p:spPr>
        <p:txBody>
          <a:bodyPr/>
          <a:lstStyle/>
          <a:p>
            <a:pPr>
              <a:lnSpc>
                <a:spcPct val="90000"/>
              </a:lnSpc>
            </a:pPr>
            <a:r>
              <a:rPr lang="fr-FR" dirty="0" smtClean="0"/>
              <a:t>3512: FOLFIRINOX associé aux thérapies ciblées selon le statut RAS dans le cancer colorectal avec métastases hépatiques initialement non </a:t>
            </a:r>
            <a:r>
              <a:rPr lang="fr-FR" dirty="0" err="1" smtClean="0"/>
              <a:t>résécables</a:t>
            </a:r>
            <a:r>
              <a:rPr lang="fr-FR" dirty="0" smtClean="0"/>
              <a:t> : une étude randomisée de phase II Prodige 14 – accord 21 (METHEP-2), essai </a:t>
            </a:r>
            <a:r>
              <a:rPr lang="fr-FR" dirty="0" err="1" smtClean="0"/>
              <a:t>unicancer</a:t>
            </a:r>
            <a:r>
              <a:rPr lang="fr-FR" dirty="0" smtClean="0"/>
              <a:t> GI – </a:t>
            </a:r>
            <a:r>
              <a:rPr lang="fr-FR" dirty="0" err="1" smtClean="0"/>
              <a:t>Ychou</a:t>
            </a:r>
            <a:r>
              <a:rPr lang="fr-FR" dirty="0" smtClean="0"/>
              <a:t> M, et al</a:t>
            </a:r>
            <a:endParaRPr lang="fr-FR" dirty="0"/>
          </a:p>
        </p:txBody>
      </p:sp>
      <p:sp>
        <p:nvSpPr>
          <p:cNvPr id="5123" name="Rectangle 3"/>
          <p:cNvSpPr>
            <a:spLocks noGrp="1" noChangeArrowheads="1"/>
          </p:cNvSpPr>
          <p:nvPr>
            <p:ph type="body" idx="1"/>
          </p:nvPr>
        </p:nvSpPr>
        <p:spPr/>
        <p:txBody>
          <a:bodyPr/>
          <a:lstStyle/>
          <a:p>
            <a:pPr marL="0" lvl="0" indent="0">
              <a:buNone/>
            </a:pPr>
            <a:r>
              <a:rPr lang="fr-FR" b="1" dirty="0" smtClean="0"/>
              <a:t>Résultats</a:t>
            </a:r>
          </a:p>
          <a:p>
            <a:endParaRPr lang="fr-FR" dirty="0" smtClean="0"/>
          </a:p>
          <a:p>
            <a:pPr lvl="0"/>
            <a:endParaRPr lang="fr-FR" dirty="0" smtClean="0"/>
          </a:p>
          <a:p>
            <a:pPr lvl="0"/>
            <a:endParaRPr lang="fr-FR" dirty="0" smtClean="0"/>
          </a:p>
          <a:p>
            <a:pPr lvl="0"/>
            <a:endParaRPr lang="fr-FR" dirty="0" smtClean="0"/>
          </a:p>
          <a:p>
            <a:pPr lvl="0"/>
            <a:endParaRPr lang="fr-FR" dirty="0" smtClean="0"/>
          </a:p>
          <a:p>
            <a:pPr lvl="0"/>
            <a:endParaRPr lang="fr-FR" dirty="0" smtClean="0"/>
          </a:p>
          <a:p>
            <a:pPr lvl="0"/>
            <a:endParaRPr lang="fr-FR" dirty="0" smtClean="0"/>
          </a:p>
          <a:p>
            <a:pPr marL="0" lvl="0" indent="0">
              <a:buNone/>
            </a:pPr>
            <a:r>
              <a:rPr lang="fr-FR" b="1" dirty="0" smtClean="0"/>
              <a:t>Conclusion</a:t>
            </a:r>
          </a:p>
          <a:p>
            <a:r>
              <a:rPr lang="fr-FR" b="1" dirty="0" smtClean="0"/>
              <a:t>La triple CT par FOLFIRINOX était associée à un taux plus élevé de résection des métastases hépatiques et à une SG statistiquement plus longue par rapport à une bi-chimiothérapie chez les patients avec </a:t>
            </a:r>
            <a:r>
              <a:rPr lang="fr-FR" b="1" dirty="0" err="1" smtClean="0"/>
              <a:t>CRCm</a:t>
            </a:r>
            <a:endParaRPr lang="fr-FR" b="1" dirty="0" smtClean="0"/>
          </a:p>
          <a:p>
            <a:pPr lvl="0"/>
            <a:endParaRPr lang="fr-FR" dirty="0"/>
          </a:p>
        </p:txBody>
      </p:sp>
      <p:sp>
        <p:nvSpPr>
          <p:cNvPr id="15" name="Text Placeholder 14"/>
          <p:cNvSpPr>
            <a:spLocks noGrp="1"/>
          </p:cNvSpPr>
          <p:nvPr>
            <p:ph type="body" sz="quarter" idx="11"/>
          </p:nvPr>
        </p:nvSpPr>
        <p:spPr/>
        <p:txBody>
          <a:bodyPr/>
          <a:lstStyle/>
          <a:p>
            <a:r>
              <a:rPr lang="fr-FR" smtClean="0"/>
              <a:t>Ychou et al. J Clin Oncol 2016; 34 (suppl): abstr 3512</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1211533901"/>
              </p:ext>
            </p:extLst>
          </p:nvPr>
        </p:nvGraphicFramePr>
        <p:xfrm>
          <a:off x="369888" y="1752600"/>
          <a:ext cx="8408986" cy="1588922"/>
        </p:xfrm>
        <a:graphic>
          <a:graphicData uri="http://schemas.openxmlformats.org/drawingml/2006/table">
            <a:tbl>
              <a:tblPr firstRow="1" bandRow="1">
                <a:tableStyleId>{69012ECD-51FC-41F1-AA8D-1B2483CD663E}</a:tableStyleId>
              </a:tblPr>
              <a:tblGrid>
                <a:gridCol w="1360277"/>
                <a:gridCol w="1360277"/>
                <a:gridCol w="1896144"/>
                <a:gridCol w="1896144"/>
                <a:gridCol w="1896144"/>
              </a:tblGrid>
              <a:tr h="33223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EIs, n (%)</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Bras de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Type de </a:t>
                      </a:r>
                      <a:r>
                        <a:rPr kumimoji="0" lang="en-GB" sz="1400" b="1" i="0" u="none" strike="noStrike" cap="none" normalizeH="0" baseline="0" dirty="0" err="1" smtClean="0">
                          <a:ln>
                            <a:noFill/>
                          </a:ln>
                          <a:solidFill>
                            <a:schemeClr val="tx2"/>
                          </a:solidFill>
                          <a:effectLst/>
                          <a:latin typeface="Arial" charset="0"/>
                          <a:cs typeface="Arial" charset="0"/>
                        </a:rPr>
                        <a:t>thérapie</a:t>
                      </a:r>
                      <a:r>
                        <a:rPr kumimoji="0" lang="en-GB" sz="1400" b="1" i="0" u="none" strike="noStrike" cap="none" normalizeH="0" baseline="0" dirty="0" smtClean="0">
                          <a:ln>
                            <a:noFill/>
                          </a:ln>
                          <a:solidFill>
                            <a:schemeClr val="tx2"/>
                          </a:solidFill>
                          <a:effectLst/>
                          <a:latin typeface="Arial" charset="0"/>
                          <a:cs typeface="Arial" charset="0"/>
                        </a:rPr>
                        <a:t> </a:t>
                      </a:r>
                      <a:r>
                        <a:rPr kumimoji="0" lang="en-GB" sz="1400" b="1" i="0" u="none" strike="noStrike" cap="none" normalizeH="0" baseline="0" dirty="0" err="1" smtClean="0">
                          <a:ln>
                            <a:noFill/>
                          </a:ln>
                          <a:solidFill>
                            <a:schemeClr val="tx2"/>
                          </a:solidFill>
                          <a:effectLst/>
                          <a:latin typeface="Arial" charset="0"/>
                          <a:cs typeface="Arial" charset="0"/>
                        </a:rPr>
                        <a:t>ciblée</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039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Bi-CT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Triple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 (62,4)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74 (58,3)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 (73,0)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79 (52,0)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(37,6)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53 (41,7)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27 (27,0)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 (48,0)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2438130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PREMIÈRE LIGNE</a:t>
            </a:r>
            <a:endParaRPr lang="en-GB" dirty="0"/>
          </a:p>
        </p:txBody>
      </p:sp>
      <p:sp>
        <p:nvSpPr>
          <p:cNvPr id="2" name="Text Placeholder 1"/>
          <p:cNvSpPr>
            <a:spLocks noGrp="1"/>
          </p:cNvSpPr>
          <p:nvPr>
            <p:ph type="body" idx="1"/>
          </p:nvPr>
        </p:nvSpPr>
        <p:spPr/>
        <p:txBody>
          <a:bodyPr/>
          <a:lstStyle/>
          <a:p>
            <a:r>
              <a:rPr lang="en-US" dirty="0" smtClean="0"/>
              <a:t>CANCER COLORECTAL </a:t>
            </a:r>
            <a:endParaRPr lang="en-GB" dirty="0"/>
          </a:p>
        </p:txBody>
      </p:sp>
    </p:spTree>
    <p:extLst>
      <p:ext uri="{BB962C8B-B14F-4D97-AF65-F5344CB8AC3E}">
        <p14:creationId xmlns:p14="http://schemas.microsoft.com/office/powerpoint/2010/main" val="723104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3515: MAVERICC, une étude de phase II de mFOLFOX6-bevacizumab (BV) vs FOLFIRI-BV en 1e ligne chez les patients avec CRC métastatique: résultats selon la localisation tumorale et le statut KRAS – Lenz H-J,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l’impact pronostique de la localisation tumorale et du statut KRAS chez des patients avec </a:t>
            </a:r>
            <a:r>
              <a:rPr lang="fr-FR" dirty="0" err="1" smtClean="0"/>
              <a:t>CRCm</a:t>
            </a:r>
            <a:r>
              <a:rPr lang="fr-FR" dirty="0" smtClean="0"/>
              <a:t> recevant en 1</a:t>
            </a:r>
            <a:r>
              <a:rPr lang="fr-FR" baseline="30000" dirty="0" smtClean="0"/>
              <a:t>e</a:t>
            </a:r>
            <a:r>
              <a:rPr lang="fr-FR" dirty="0" smtClean="0"/>
              <a:t> ligne bevacizumab + mFOLFOX6 ou FOLFIRI*</a:t>
            </a:r>
            <a:endParaRPr lang="fr-FR" dirty="0"/>
          </a:p>
        </p:txBody>
      </p:sp>
      <p:sp>
        <p:nvSpPr>
          <p:cNvPr id="4" name="Text Placeholder 3"/>
          <p:cNvSpPr>
            <a:spLocks noGrp="1"/>
          </p:cNvSpPr>
          <p:nvPr>
            <p:ph type="body" sz="quarter" idx="10"/>
          </p:nvPr>
        </p:nvSpPr>
        <p:spPr>
          <a:xfrm>
            <a:off x="365125" y="6096000"/>
            <a:ext cx="4130675" cy="487363"/>
          </a:xfrm>
        </p:spPr>
        <p:txBody>
          <a:bodyPr/>
          <a:lstStyle/>
          <a:p>
            <a:r>
              <a:rPr lang="fr-FR" dirty="0" smtClean="0"/>
              <a:t>*Analyse exploratoire de l’étude MAVERICC.</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Lenz et al. J Clin Oncol 2016; 34 (suppl): abstr 3515</a:t>
            </a:r>
            <a:endParaRPr lang="fr-FR"/>
          </a:p>
        </p:txBody>
      </p:sp>
      <p:sp>
        <p:nvSpPr>
          <p:cNvPr id="6" name="Oval 14"/>
          <p:cNvSpPr>
            <a:spLocks noChangeArrowheads="1"/>
          </p:cNvSpPr>
          <p:nvPr/>
        </p:nvSpPr>
        <p:spPr bwMode="auto">
          <a:xfrm>
            <a:off x="4093937" y="33602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p:cNvCxnSpPr>
          <p:nvPr/>
        </p:nvCxnSpPr>
        <p:spPr bwMode="auto">
          <a:xfrm rot="5400000" flipH="1" flipV="1">
            <a:off x="4369770" y="27123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68834" y="2432050"/>
            <a:ext cx="75069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5008336" y="3190506"/>
            <a:ext cx="3679276"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ERCC-1 (élevé vs bas)</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Aire géographique (US vs hors US)</a:t>
            </a:r>
            <a:endParaRPr lang="fr-FR" sz="1600" dirty="0">
              <a:solidFill>
                <a:srgbClr val="4D4D4D"/>
              </a:solidFill>
              <a:latin typeface="Arial"/>
            </a:endParaRPr>
          </a:p>
        </p:txBody>
      </p:sp>
      <p:cxnSp>
        <p:nvCxnSpPr>
          <p:cNvPr id="10" name="AutoShape 19"/>
          <p:cNvCxnSpPr>
            <a:cxnSpLocks noChangeShapeType="1"/>
          </p:cNvCxnSpPr>
          <p:nvPr/>
        </p:nvCxnSpPr>
        <p:spPr bwMode="auto">
          <a:xfrm>
            <a:off x="3837214" y="36523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96200" y="26963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5017710" y="2286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mFOLFOX6 + Bevacizumab </a:t>
            </a:r>
          </a:p>
          <a:p>
            <a:pPr algn="ctr" defTabSz="892175" eaLnBrk="0" hangingPunct="0"/>
            <a:r>
              <a:rPr lang="fr-FR" altLang="zh-CN" dirty="0" smtClean="0">
                <a:solidFill>
                  <a:srgbClr val="FFFFFF"/>
                </a:solidFill>
                <a:ea typeface="SimSun" pitchFamily="2" charset="-122"/>
              </a:rPr>
              <a:t>(n=188)</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91886" y="2473328"/>
            <a:ext cx="3445328"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CRCm</a:t>
            </a:r>
            <a:r>
              <a:rPr lang="fr-FR" altLang="zh-CN" dirty="0" smtClean="0">
                <a:solidFill>
                  <a:srgbClr val="FFFFFF"/>
                </a:solidFill>
                <a:ea typeface="SimSun" pitchFamily="2" charset="-122"/>
              </a:rPr>
              <a:t> confirmé histologiquement</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lésion métastatique non </a:t>
            </a:r>
            <a:r>
              <a:rPr lang="fr-FR" altLang="zh-CN" dirty="0" err="1" smtClean="0">
                <a:solidFill>
                  <a:srgbClr val="FFFFFF"/>
                </a:solidFill>
                <a:ea typeface="SimSun" pitchFamily="2" charset="-122"/>
              </a:rPr>
              <a:t>résécable</a:t>
            </a:r>
            <a:endParaRPr lang="fr-FR"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≤1</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(n=376)</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517524" y="51784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a:buClr>
                <a:srgbClr val="043882"/>
              </a:buClr>
            </a:pPr>
            <a:r>
              <a:rPr lang="fr-FR" kern="0" dirty="0" smtClean="0"/>
              <a:t>SSP, SG</a:t>
            </a:r>
          </a:p>
          <a:p>
            <a:pPr>
              <a:buClr>
                <a:srgbClr val="043882"/>
              </a:buClr>
            </a:pPr>
            <a:r>
              <a:rPr lang="fr-FR" kern="0" dirty="0" smtClean="0"/>
              <a:t>Tolérance</a:t>
            </a:r>
          </a:p>
          <a:p>
            <a:pPr marL="0" indent="0">
              <a:buClr>
                <a:srgbClr val="043882"/>
              </a:buClr>
              <a:buNone/>
            </a:pPr>
            <a:endParaRPr lang="fr-FR" kern="0" dirty="0" smtClean="0"/>
          </a:p>
        </p:txBody>
      </p:sp>
      <p:cxnSp>
        <p:nvCxnSpPr>
          <p:cNvPr id="16" name="AutoShape 16"/>
          <p:cNvCxnSpPr>
            <a:cxnSpLocks noChangeShapeType="1"/>
            <a:endCxn id="19" idx="1"/>
          </p:cNvCxnSpPr>
          <p:nvPr/>
        </p:nvCxnSpPr>
        <p:spPr bwMode="auto">
          <a:xfrm rot="16200000" flipH="1">
            <a:off x="4367719" y="39624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68834" y="4348161"/>
            <a:ext cx="75069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694620" y="46124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017710" y="42021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FOLFIRI + Bevacizumab</a:t>
            </a:r>
          </a:p>
          <a:p>
            <a:pPr algn="ctr" defTabSz="892175" eaLnBrk="0" hangingPunct="0"/>
            <a:r>
              <a:rPr lang="fr-FR" altLang="zh-CN" dirty="0" smtClean="0">
                <a:solidFill>
                  <a:srgbClr val="4D4D4D"/>
                </a:solidFill>
                <a:ea typeface="SimSun" pitchFamily="2" charset="-122"/>
              </a:rPr>
              <a:t>(n=188)</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1042570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3515: MAVERICC, une étude de phase II de mFOLFOX6-bevacizumab (BV) vs FOLFIRI-BV en 1e ligne chez les patients avec CRC métastatique: résultats selon la localisation tumorale et le statut KRAS – Lenz H-J,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a:p>
        </p:txBody>
      </p:sp>
      <p:sp>
        <p:nvSpPr>
          <p:cNvPr id="4" name="Text Placeholder 3"/>
          <p:cNvSpPr>
            <a:spLocks noGrp="1"/>
          </p:cNvSpPr>
          <p:nvPr>
            <p:ph type="body" sz="quarter" idx="10"/>
          </p:nvPr>
        </p:nvSpPr>
        <p:spPr/>
        <p:txBody>
          <a:bodyPr/>
          <a:lstStyle/>
          <a:p>
            <a:r>
              <a:rPr lang="fr-FR" dirty="0" smtClean="0"/>
              <a:t>*FOLFIRI vs FOLFOX; </a:t>
            </a:r>
            <a:r>
              <a:rPr lang="fr-FR" baseline="30000" dirty="0" smtClean="0"/>
              <a:t>†</a:t>
            </a:r>
            <a:r>
              <a:rPr lang="fr-FR" dirty="0" smtClean="0"/>
              <a:t>gauche vs droit. BEV, bevacizumab.</a:t>
            </a:r>
            <a:endParaRPr lang="fr-FR" dirty="0"/>
          </a:p>
        </p:txBody>
      </p:sp>
      <p:sp>
        <p:nvSpPr>
          <p:cNvPr id="5" name="Text Placeholder 4"/>
          <p:cNvSpPr>
            <a:spLocks noGrp="1"/>
          </p:cNvSpPr>
          <p:nvPr>
            <p:ph type="body" sz="quarter" idx="11"/>
          </p:nvPr>
        </p:nvSpPr>
        <p:spPr/>
        <p:txBody>
          <a:bodyPr/>
          <a:lstStyle/>
          <a:p>
            <a:r>
              <a:rPr lang="fr-FR" smtClean="0"/>
              <a:t>Lenz et al. J Clin Oncol 2016; 34 (suppl): abstr 3515</a:t>
            </a:r>
            <a:endParaRPr lang="fr-FR"/>
          </a:p>
        </p:txBody>
      </p:sp>
      <p:graphicFrame>
        <p:nvGraphicFramePr>
          <p:cNvPr id="13" name="Group 88"/>
          <p:cNvGraphicFramePr>
            <a:graphicFrameLocks noGrp="1"/>
          </p:cNvGraphicFramePr>
          <p:nvPr>
            <p:extLst>
              <p:ext uri="{D42A27DB-BD31-4B8C-83A1-F6EECF244321}">
                <p14:modId xmlns:p14="http://schemas.microsoft.com/office/powerpoint/2010/main" val="1923857665"/>
              </p:ext>
            </p:extLst>
          </p:nvPr>
        </p:nvGraphicFramePr>
        <p:xfrm>
          <a:off x="642144" y="4419600"/>
          <a:ext cx="7859712" cy="1828800"/>
        </p:xfrm>
        <a:graphic>
          <a:graphicData uri="http://schemas.openxmlformats.org/drawingml/2006/table">
            <a:tbl>
              <a:tblPr firstRow="1" bandRow="1">
                <a:tableStyleId>{69012ECD-51FC-41F1-AA8D-1B2483CD663E}</a:tableStyleId>
              </a:tblPr>
              <a:tblGrid>
                <a:gridCol w="3091656"/>
                <a:gridCol w="1733857"/>
                <a:gridCol w="3034199"/>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SSP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HR (IC95)</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p</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Population totale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*0,79 (0,61 –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0,056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Localisation droite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*0,88 (0,60 –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0,494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Localisation gauche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*0,71 (0,51 –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Localisation tumorale, KRAS WT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aseline="30000" noProof="0" smtClean="0"/>
                        <a:t>†</a:t>
                      </a:r>
                      <a:r>
                        <a:rPr kumimoji="0" lang="fr-FR" sz="1400" b="0" i="0" u="none" strike="noStrike" cap="none" normalizeH="0" baseline="0" noProof="0" smtClean="0">
                          <a:ln>
                            <a:noFill/>
                          </a:ln>
                          <a:solidFill>
                            <a:schemeClr val="tx1"/>
                          </a:solidFill>
                          <a:effectLst/>
                          <a:latin typeface="Arial" charset="0"/>
                          <a:cs typeface="Arial" charset="0"/>
                        </a:rPr>
                        <a:t>0,86 (0,61 –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0,383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Localisation tumorale, KRAS muté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aseline="30000" noProof="0" smtClean="0"/>
                        <a:t>†</a:t>
                      </a:r>
                      <a:r>
                        <a:rPr lang="fr-FR" sz="1400" noProof="0" smtClean="0">
                          <a:latin typeface="+mn-lt"/>
                        </a:rPr>
                        <a:t>1,20 (0,77 – 1,87)</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0,431</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5" name="TextBox 14"/>
          <p:cNvSpPr txBox="1"/>
          <p:nvPr/>
        </p:nvSpPr>
        <p:spPr>
          <a:xfrm>
            <a:off x="2340881" y="1295400"/>
            <a:ext cx="4567439" cy="369332"/>
          </a:xfrm>
          <a:prstGeom prst="rect">
            <a:avLst/>
          </a:prstGeom>
          <a:noFill/>
        </p:spPr>
        <p:txBody>
          <a:bodyPr wrap="none" rtlCol="0">
            <a:spAutoFit/>
          </a:bodyPr>
          <a:lstStyle/>
          <a:p>
            <a:r>
              <a:rPr lang="fr-FR" b="1" smtClean="0">
                <a:solidFill>
                  <a:srgbClr val="4D4D4D"/>
                </a:solidFill>
              </a:rPr>
              <a:t>SSP selon le statut de l’exon 2 de KRAS</a:t>
            </a:r>
            <a:endParaRPr lang="fr-FR" b="1">
              <a:solidFill>
                <a:srgbClr val="4D4D4D"/>
              </a:solidFill>
            </a:endParaRPr>
          </a:p>
        </p:txBody>
      </p:sp>
      <p:grpSp>
        <p:nvGrpSpPr>
          <p:cNvPr id="186" name="Group 185"/>
          <p:cNvGrpSpPr/>
          <p:nvPr/>
        </p:nvGrpSpPr>
        <p:grpSpPr>
          <a:xfrm>
            <a:off x="297853" y="1694319"/>
            <a:ext cx="4149528" cy="2633879"/>
            <a:chOff x="384937" y="1686982"/>
            <a:chExt cx="4149528" cy="2633879"/>
          </a:xfrm>
        </p:grpSpPr>
        <p:sp>
          <p:nvSpPr>
            <p:cNvPr id="187" name="Freeform 186"/>
            <p:cNvSpPr>
              <a:spLocks/>
            </p:cNvSpPr>
            <p:nvPr/>
          </p:nvSpPr>
          <p:spPr bwMode="auto">
            <a:xfrm>
              <a:off x="1180340" y="1925116"/>
              <a:ext cx="3166350" cy="18708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6"/>
            <p:cNvSpPr>
              <a:spLocks noChangeShapeType="1"/>
            </p:cNvSpPr>
            <p:nvPr/>
          </p:nvSpPr>
          <p:spPr bwMode="auto">
            <a:xfrm>
              <a:off x="1106512" y="192511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7"/>
            <p:cNvSpPr>
              <a:spLocks noChangeShapeType="1"/>
            </p:cNvSpPr>
            <p:nvPr/>
          </p:nvSpPr>
          <p:spPr bwMode="auto">
            <a:xfrm>
              <a:off x="1106512" y="2299349"/>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8"/>
            <p:cNvSpPr>
              <a:spLocks noChangeShapeType="1"/>
            </p:cNvSpPr>
            <p:nvPr/>
          </p:nvSpPr>
          <p:spPr bwMode="auto">
            <a:xfrm>
              <a:off x="1106512" y="2673583"/>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9"/>
            <p:cNvSpPr>
              <a:spLocks noChangeShapeType="1"/>
            </p:cNvSpPr>
            <p:nvPr/>
          </p:nvSpPr>
          <p:spPr bwMode="auto">
            <a:xfrm>
              <a:off x="1106512" y="3047817"/>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Line 10"/>
            <p:cNvSpPr>
              <a:spLocks noChangeShapeType="1"/>
            </p:cNvSpPr>
            <p:nvPr/>
          </p:nvSpPr>
          <p:spPr bwMode="auto">
            <a:xfrm>
              <a:off x="1106512" y="3422051"/>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11"/>
            <p:cNvSpPr>
              <a:spLocks noChangeShapeType="1"/>
            </p:cNvSpPr>
            <p:nvPr/>
          </p:nvSpPr>
          <p:spPr bwMode="auto">
            <a:xfrm>
              <a:off x="1106512" y="379628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Line 12"/>
            <p:cNvSpPr>
              <a:spLocks noChangeShapeType="1"/>
            </p:cNvSpPr>
            <p:nvPr/>
          </p:nvSpPr>
          <p:spPr bwMode="auto">
            <a:xfrm>
              <a:off x="2972609"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13"/>
            <p:cNvSpPr>
              <a:spLocks noChangeShapeType="1"/>
            </p:cNvSpPr>
            <p:nvPr/>
          </p:nvSpPr>
          <p:spPr bwMode="auto">
            <a:xfrm>
              <a:off x="2628261"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6" name="Line 14"/>
            <p:cNvSpPr>
              <a:spLocks noChangeShapeType="1"/>
            </p:cNvSpPr>
            <p:nvPr/>
          </p:nvSpPr>
          <p:spPr bwMode="auto">
            <a:xfrm>
              <a:off x="36710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15"/>
            <p:cNvSpPr>
              <a:spLocks noChangeShapeType="1"/>
            </p:cNvSpPr>
            <p:nvPr/>
          </p:nvSpPr>
          <p:spPr bwMode="auto">
            <a:xfrm>
              <a:off x="3318458"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8" name="Line 17"/>
            <p:cNvSpPr>
              <a:spLocks noChangeShapeType="1"/>
            </p:cNvSpPr>
            <p:nvPr/>
          </p:nvSpPr>
          <p:spPr bwMode="auto">
            <a:xfrm>
              <a:off x="4011575"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18"/>
            <p:cNvSpPr>
              <a:spLocks noChangeShapeType="1"/>
            </p:cNvSpPr>
            <p:nvPr/>
          </p:nvSpPr>
          <p:spPr bwMode="auto">
            <a:xfrm>
              <a:off x="2275637"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0" name="Line 19"/>
            <p:cNvSpPr>
              <a:spLocks noChangeShapeType="1"/>
            </p:cNvSpPr>
            <p:nvPr/>
          </p:nvSpPr>
          <p:spPr bwMode="auto">
            <a:xfrm>
              <a:off x="19393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20"/>
            <p:cNvSpPr>
              <a:spLocks noChangeShapeType="1"/>
            </p:cNvSpPr>
            <p:nvPr/>
          </p:nvSpPr>
          <p:spPr bwMode="auto">
            <a:xfrm>
              <a:off x="15784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2" name="Line 21"/>
            <p:cNvSpPr>
              <a:spLocks noChangeShapeType="1"/>
            </p:cNvSpPr>
            <p:nvPr/>
          </p:nvSpPr>
          <p:spPr bwMode="auto">
            <a:xfrm>
              <a:off x="1243810"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a:solidFill>
                  <a:srgbClr val="4D4D4D"/>
                </a:solidFill>
              </a:endParaRPr>
            </a:p>
          </p:txBody>
        </p:sp>
        <p:sp>
          <p:nvSpPr>
            <p:cNvPr id="203" name="TextBox 202"/>
            <p:cNvSpPr txBox="1"/>
            <p:nvPr/>
          </p:nvSpPr>
          <p:spPr>
            <a:xfrm rot="16200000">
              <a:off x="-233569" y="2635253"/>
              <a:ext cx="1698677" cy="461665"/>
            </a:xfrm>
            <a:prstGeom prst="rect">
              <a:avLst/>
            </a:prstGeom>
            <a:noFill/>
          </p:spPr>
          <p:txBody>
            <a:bodyPr wrap="none" rtlCol="0">
              <a:spAutoFit/>
            </a:bodyPr>
            <a:lstStyle/>
            <a:p>
              <a:pPr algn="ctr"/>
              <a:r>
                <a:rPr lang="fr-FR" sz="1200" smtClean="0">
                  <a:solidFill>
                    <a:srgbClr val="4D4D4D"/>
                  </a:solidFill>
                </a:rPr>
                <a:t>Proportion de patients </a:t>
              </a:r>
              <a:br>
                <a:rPr lang="fr-FR" sz="1200" smtClean="0">
                  <a:solidFill>
                    <a:srgbClr val="4D4D4D"/>
                  </a:solidFill>
                </a:rPr>
              </a:br>
              <a:r>
                <a:rPr lang="fr-FR" sz="1200" smtClean="0">
                  <a:solidFill>
                    <a:srgbClr val="4D4D4D"/>
                  </a:solidFill>
                </a:rPr>
                <a:t>non progressifs</a:t>
              </a:r>
              <a:endParaRPr lang="fr-FR" sz="1200">
                <a:solidFill>
                  <a:srgbClr val="4D4D4D"/>
                </a:solidFill>
              </a:endParaRPr>
            </a:p>
          </p:txBody>
        </p:sp>
        <p:sp>
          <p:nvSpPr>
            <p:cNvPr id="204" name="TextBox 203"/>
            <p:cNvSpPr txBox="1"/>
            <p:nvPr/>
          </p:nvSpPr>
          <p:spPr>
            <a:xfrm>
              <a:off x="2560795" y="4043862"/>
              <a:ext cx="509575" cy="276999"/>
            </a:xfrm>
            <a:prstGeom prst="rect">
              <a:avLst/>
            </a:prstGeom>
            <a:noFill/>
          </p:spPr>
          <p:txBody>
            <a:bodyPr wrap="none" rtlCol="0">
              <a:spAutoFit/>
            </a:bodyPr>
            <a:lstStyle/>
            <a:p>
              <a:pPr algn="ctr"/>
              <a:r>
                <a:rPr lang="fr-FR" sz="1200" smtClean="0">
                  <a:solidFill>
                    <a:srgbClr val="4D4D4D"/>
                  </a:solidFill>
                </a:rPr>
                <a:t>Mois</a:t>
              </a:r>
              <a:endParaRPr lang="fr-FR" sz="1200">
                <a:solidFill>
                  <a:srgbClr val="4D4D4D"/>
                </a:solidFill>
              </a:endParaRPr>
            </a:p>
          </p:txBody>
        </p:sp>
        <p:sp>
          <p:nvSpPr>
            <p:cNvPr id="205" name="TextBox 204"/>
            <p:cNvSpPr txBox="1"/>
            <p:nvPr/>
          </p:nvSpPr>
          <p:spPr>
            <a:xfrm>
              <a:off x="765097" y="1792759"/>
              <a:ext cx="398592" cy="276999"/>
            </a:xfrm>
            <a:prstGeom prst="rect">
              <a:avLst/>
            </a:prstGeom>
            <a:noFill/>
          </p:spPr>
          <p:txBody>
            <a:bodyPr wrap="none" rtlCol="0" anchor="ctr" anchorCtr="0">
              <a:spAutoFit/>
            </a:bodyPr>
            <a:lstStyle/>
            <a:p>
              <a:pPr algn="r"/>
              <a:r>
                <a:rPr lang="fr-FR" sz="1200" smtClean="0">
                  <a:solidFill>
                    <a:srgbClr val="4D4D4D"/>
                  </a:solidFill>
                </a:rPr>
                <a:t>1.0</a:t>
              </a:r>
              <a:endParaRPr lang="fr-FR" sz="1200">
                <a:solidFill>
                  <a:srgbClr val="4D4D4D"/>
                </a:solidFill>
              </a:endParaRPr>
            </a:p>
          </p:txBody>
        </p:sp>
        <p:sp>
          <p:nvSpPr>
            <p:cNvPr id="206" name="TextBox 205"/>
            <p:cNvSpPr txBox="1"/>
            <p:nvPr/>
          </p:nvSpPr>
          <p:spPr>
            <a:xfrm>
              <a:off x="765823" y="2160245"/>
              <a:ext cx="397866" cy="276999"/>
            </a:xfrm>
            <a:prstGeom prst="rect">
              <a:avLst/>
            </a:prstGeom>
            <a:noFill/>
          </p:spPr>
          <p:txBody>
            <a:bodyPr wrap="none" rtlCol="0" anchor="ctr" anchorCtr="0">
              <a:spAutoFit/>
            </a:bodyPr>
            <a:lstStyle/>
            <a:p>
              <a:pPr algn="r"/>
              <a:r>
                <a:rPr lang="fr-FR" sz="1200" smtClean="0">
                  <a:solidFill>
                    <a:srgbClr val="4D4D4D"/>
                  </a:solidFill>
                </a:rPr>
                <a:t>0.8</a:t>
              </a:r>
              <a:endParaRPr lang="fr-FR" sz="1200">
                <a:solidFill>
                  <a:srgbClr val="4D4D4D"/>
                </a:solidFill>
              </a:endParaRPr>
            </a:p>
          </p:txBody>
        </p:sp>
        <p:sp>
          <p:nvSpPr>
            <p:cNvPr id="207" name="TextBox 206"/>
            <p:cNvSpPr txBox="1"/>
            <p:nvPr/>
          </p:nvSpPr>
          <p:spPr>
            <a:xfrm>
              <a:off x="765823" y="2534313"/>
              <a:ext cx="397866" cy="276999"/>
            </a:xfrm>
            <a:prstGeom prst="rect">
              <a:avLst/>
            </a:prstGeom>
            <a:noFill/>
          </p:spPr>
          <p:txBody>
            <a:bodyPr wrap="none" rtlCol="0" anchor="ctr" anchorCtr="0">
              <a:spAutoFit/>
            </a:bodyPr>
            <a:lstStyle/>
            <a:p>
              <a:pPr algn="r"/>
              <a:r>
                <a:rPr lang="fr-FR" sz="1200" smtClean="0">
                  <a:solidFill>
                    <a:srgbClr val="4D4D4D"/>
                  </a:solidFill>
                </a:rPr>
                <a:t>0.6</a:t>
              </a:r>
              <a:endParaRPr lang="fr-FR" sz="1200">
                <a:solidFill>
                  <a:srgbClr val="4D4D4D"/>
                </a:solidFill>
              </a:endParaRPr>
            </a:p>
          </p:txBody>
        </p:sp>
        <p:sp>
          <p:nvSpPr>
            <p:cNvPr id="208" name="TextBox 207"/>
            <p:cNvSpPr txBox="1"/>
            <p:nvPr/>
          </p:nvSpPr>
          <p:spPr>
            <a:xfrm>
              <a:off x="765823" y="2908380"/>
              <a:ext cx="397866" cy="276999"/>
            </a:xfrm>
            <a:prstGeom prst="rect">
              <a:avLst/>
            </a:prstGeom>
            <a:noFill/>
          </p:spPr>
          <p:txBody>
            <a:bodyPr wrap="none" rtlCol="0" anchor="ctr" anchorCtr="0">
              <a:spAutoFit/>
            </a:bodyPr>
            <a:lstStyle/>
            <a:p>
              <a:pPr algn="r"/>
              <a:r>
                <a:rPr lang="fr-FR" sz="1200" smtClean="0">
                  <a:solidFill>
                    <a:srgbClr val="4D4D4D"/>
                  </a:solidFill>
                </a:rPr>
                <a:t>0.4</a:t>
              </a:r>
              <a:endParaRPr lang="fr-FR" sz="1200">
                <a:solidFill>
                  <a:srgbClr val="4D4D4D"/>
                </a:solidFill>
              </a:endParaRPr>
            </a:p>
          </p:txBody>
        </p:sp>
        <p:sp>
          <p:nvSpPr>
            <p:cNvPr id="209" name="TextBox 208"/>
            <p:cNvSpPr txBox="1"/>
            <p:nvPr/>
          </p:nvSpPr>
          <p:spPr>
            <a:xfrm>
              <a:off x="765823" y="3282448"/>
              <a:ext cx="397866" cy="276999"/>
            </a:xfrm>
            <a:prstGeom prst="rect">
              <a:avLst/>
            </a:prstGeom>
            <a:noFill/>
          </p:spPr>
          <p:txBody>
            <a:bodyPr wrap="none" rtlCol="0" anchor="ctr" anchorCtr="0">
              <a:spAutoFit/>
            </a:bodyPr>
            <a:lstStyle/>
            <a:p>
              <a:pPr algn="r"/>
              <a:r>
                <a:rPr lang="fr-FR" sz="1200" smtClean="0">
                  <a:solidFill>
                    <a:srgbClr val="4D4D4D"/>
                  </a:solidFill>
                </a:rPr>
                <a:t>0.2</a:t>
              </a:r>
              <a:endParaRPr lang="fr-FR" sz="1200">
                <a:solidFill>
                  <a:srgbClr val="4D4D4D"/>
                </a:solidFill>
              </a:endParaRPr>
            </a:p>
          </p:txBody>
        </p:sp>
        <p:sp>
          <p:nvSpPr>
            <p:cNvPr id="210" name="TextBox 209"/>
            <p:cNvSpPr txBox="1"/>
            <p:nvPr/>
          </p:nvSpPr>
          <p:spPr>
            <a:xfrm>
              <a:off x="894063" y="3656516"/>
              <a:ext cx="269626" cy="27699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11" name="TextBox 210"/>
            <p:cNvSpPr txBox="1"/>
            <p:nvPr/>
          </p:nvSpPr>
          <p:spPr>
            <a:xfrm>
              <a:off x="1113027" y="3824384"/>
              <a:ext cx="269626" cy="276999"/>
            </a:xfrm>
            <a:prstGeom prst="rect">
              <a:avLst/>
            </a:prstGeom>
            <a:noFill/>
          </p:spPr>
          <p:txBody>
            <a:bodyPr wrap="none"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212" name="TextBox 211"/>
            <p:cNvSpPr txBox="1"/>
            <p:nvPr/>
          </p:nvSpPr>
          <p:spPr>
            <a:xfrm>
              <a:off x="1443410" y="3824384"/>
              <a:ext cx="269626" cy="276999"/>
            </a:xfrm>
            <a:prstGeom prst="rect">
              <a:avLst/>
            </a:prstGeom>
            <a:noFill/>
          </p:spPr>
          <p:txBody>
            <a:bodyPr wrap="none" rtlCol="0" anchor="ctr" anchorCtr="0">
              <a:spAutoFit/>
            </a:bodyPr>
            <a:lstStyle/>
            <a:p>
              <a:pPr algn="ctr"/>
              <a:r>
                <a:rPr lang="fr-FR" sz="1200" smtClean="0">
                  <a:solidFill>
                    <a:srgbClr val="4D4D4D"/>
                  </a:solidFill>
                </a:rPr>
                <a:t>4</a:t>
              </a:r>
              <a:endParaRPr lang="fr-FR" sz="1200">
                <a:solidFill>
                  <a:srgbClr val="4D4D4D"/>
                </a:solidFill>
              </a:endParaRPr>
            </a:p>
          </p:txBody>
        </p:sp>
        <p:sp>
          <p:nvSpPr>
            <p:cNvPr id="213" name="TextBox 212"/>
            <p:cNvSpPr txBox="1"/>
            <p:nvPr/>
          </p:nvSpPr>
          <p:spPr>
            <a:xfrm>
              <a:off x="1806095" y="3824384"/>
              <a:ext cx="269626" cy="276999"/>
            </a:xfrm>
            <a:prstGeom prst="rect">
              <a:avLst/>
            </a:prstGeom>
            <a:noFill/>
          </p:spPr>
          <p:txBody>
            <a:bodyPr wrap="none" rtlCol="0" anchor="ctr" anchorCtr="0">
              <a:spAutoFit/>
            </a:bodyPr>
            <a:lstStyle/>
            <a:p>
              <a:pPr algn="ctr"/>
              <a:r>
                <a:rPr lang="fr-FR" sz="1200" smtClean="0">
                  <a:solidFill>
                    <a:srgbClr val="4D4D4D"/>
                  </a:solidFill>
                </a:rPr>
                <a:t>8</a:t>
              </a:r>
              <a:endParaRPr lang="fr-FR" sz="1200">
                <a:solidFill>
                  <a:srgbClr val="4D4D4D"/>
                </a:solidFill>
              </a:endParaRPr>
            </a:p>
          </p:txBody>
        </p:sp>
        <p:sp>
          <p:nvSpPr>
            <p:cNvPr id="214" name="TextBox 213"/>
            <p:cNvSpPr txBox="1"/>
            <p:nvPr/>
          </p:nvSpPr>
          <p:spPr>
            <a:xfrm>
              <a:off x="2105612" y="3824384"/>
              <a:ext cx="354584" cy="276999"/>
            </a:xfrm>
            <a:prstGeom prst="rect">
              <a:avLst/>
            </a:prstGeom>
            <a:noFill/>
          </p:spPr>
          <p:txBody>
            <a:bodyPr wrap="none" rtlCol="0" anchor="ctr" anchorCtr="0">
              <a:spAutoFit/>
            </a:bodyPr>
            <a:lstStyle/>
            <a:p>
              <a:pPr algn="ctr"/>
              <a:r>
                <a:rPr lang="fr-FR" sz="1200" smtClean="0">
                  <a:solidFill>
                    <a:srgbClr val="4D4D4D"/>
                  </a:solidFill>
                </a:rPr>
                <a:t>12</a:t>
              </a:r>
              <a:endParaRPr lang="fr-FR" sz="1200">
                <a:solidFill>
                  <a:srgbClr val="4D4D4D"/>
                </a:solidFill>
              </a:endParaRPr>
            </a:p>
          </p:txBody>
        </p:sp>
        <p:sp>
          <p:nvSpPr>
            <p:cNvPr id="215" name="TextBox 214"/>
            <p:cNvSpPr txBox="1"/>
            <p:nvPr/>
          </p:nvSpPr>
          <p:spPr>
            <a:xfrm>
              <a:off x="2447871" y="3824384"/>
              <a:ext cx="354584" cy="276999"/>
            </a:xfrm>
            <a:prstGeom prst="rect">
              <a:avLst/>
            </a:prstGeom>
            <a:noFill/>
          </p:spPr>
          <p:txBody>
            <a:bodyPr wrap="none" rtlCol="0" anchor="ctr" anchorCtr="0">
              <a:spAutoFit/>
            </a:bodyPr>
            <a:lstStyle/>
            <a:p>
              <a:pPr algn="ctr"/>
              <a:r>
                <a:rPr lang="fr-FR" sz="1200" smtClean="0">
                  <a:solidFill>
                    <a:srgbClr val="4D4D4D"/>
                  </a:solidFill>
                </a:rPr>
                <a:t>16</a:t>
              </a:r>
              <a:endParaRPr lang="fr-FR" sz="1200">
                <a:solidFill>
                  <a:srgbClr val="4D4D4D"/>
                </a:solidFill>
              </a:endParaRPr>
            </a:p>
          </p:txBody>
        </p:sp>
        <p:sp>
          <p:nvSpPr>
            <p:cNvPr id="216" name="TextBox 215"/>
            <p:cNvSpPr txBox="1"/>
            <p:nvPr/>
          </p:nvSpPr>
          <p:spPr>
            <a:xfrm>
              <a:off x="2800080" y="3824384"/>
              <a:ext cx="354584" cy="276999"/>
            </a:xfrm>
            <a:prstGeom prst="rect">
              <a:avLst/>
            </a:prstGeom>
            <a:noFill/>
          </p:spPr>
          <p:txBody>
            <a:bodyPr wrap="none"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217" name="TextBox 216"/>
            <p:cNvSpPr txBox="1"/>
            <p:nvPr/>
          </p:nvSpPr>
          <p:spPr>
            <a:xfrm>
              <a:off x="3144276" y="3824384"/>
              <a:ext cx="354584" cy="276999"/>
            </a:xfrm>
            <a:prstGeom prst="rect">
              <a:avLst/>
            </a:prstGeom>
            <a:noFill/>
          </p:spPr>
          <p:txBody>
            <a:bodyPr wrap="none" rtlCol="0" anchor="ctr" anchorCtr="0">
              <a:spAutoFit/>
            </a:bodyPr>
            <a:lstStyle/>
            <a:p>
              <a:pPr algn="ctr"/>
              <a:r>
                <a:rPr lang="fr-FR" sz="1200" smtClean="0">
                  <a:solidFill>
                    <a:srgbClr val="4D4D4D"/>
                  </a:solidFill>
                </a:rPr>
                <a:t>24</a:t>
              </a:r>
              <a:endParaRPr lang="fr-FR" sz="1200">
                <a:solidFill>
                  <a:srgbClr val="4D4D4D"/>
                </a:solidFill>
              </a:endParaRPr>
            </a:p>
          </p:txBody>
        </p:sp>
        <p:sp>
          <p:nvSpPr>
            <p:cNvPr id="218" name="TextBox 217"/>
            <p:cNvSpPr txBox="1"/>
            <p:nvPr/>
          </p:nvSpPr>
          <p:spPr>
            <a:xfrm>
              <a:off x="3492611" y="3824384"/>
              <a:ext cx="354584" cy="276999"/>
            </a:xfrm>
            <a:prstGeom prst="rect">
              <a:avLst/>
            </a:prstGeom>
            <a:noFill/>
          </p:spPr>
          <p:txBody>
            <a:bodyPr wrap="none" rtlCol="0" anchor="ctr" anchorCtr="0">
              <a:spAutoFit/>
            </a:bodyPr>
            <a:lstStyle/>
            <a:p>
              <a:pPr algn="ctr"/>
              <a:r>
                <a:rPr lang="fr-FR" sz="1200" smtClean="0">
                  <a:solidFill>
                    <a:srgbClr val="4D4D4D"/>
                  </a:solidFill>
                </a:rPr>
                <a:t>28</a:t>
              </a:r>
              <a:endParaRPr lang="fr-FR" sz="1200">
                <a:solidFill>
                  <a:srgbClr val="4D4D4D"/>
                </a:solidFill>
              </a:endParaRPr>
            </a:p>
          </p:txBody>
        </p:sp>
        <p:sp>
          <p:nvSpPr>
            <p:cNvPr id="219" name="TextBox 218"/>
            <p:cNvSpPr txBox="1"/>
            <p:nvPr/>
          </p:nvSpPr>
          <p:spPr>
            <a:xfrm>
              <a:off x="3836808" y="3824384"/>
              <a:ext cx="354584" cy="276999"/>
            </a:xfrm>
            <a:prstGeom prst="rect">
              <a:avLst/>
            </a:prstGeom>
            <a:noFill/>
          </p:spPr>
          <p:txBody>
            <a:bodyPr wrap="none" rtlCol="0" anchor="ctr" anchorCtr="0">
              <a:spAutoFit/>
            </a:bodyPr>
            <a:lstStyle/>
            <a:p>
              <a:pPr algn="ctr"/>
              <a:r>
                <a:rPr lang="fr-FR" sz="1200" smtClean="0">
                  <a:solidFill>
                    <a:srgbClr val="4D4D4D"/>
                  </a:solidFill>
                </a:rPr>
                <a:t>32</a:t>
              </a:r>
              <a:endParaRPr lang="fr-FR" sz="1200">
                <a:solidFill>
                  <a:srgbClr val="4D4D4D"/>
                </a:solidFill>
              </a:endParaRPr>
            </a:p>
          </p:txBody>
        </p:sp>
        <p:sp>
          <p:nvSpPr>
            <p:cNvPr id="220" name="Line 17"/>
            <p:cNvSpPr>
              <a:spLocks noChangeShapeType="1"/>
            </p:cNvSpPr>
            <p:nvPr/>
          </p:nvSpPr>
          <p:spPr bwMode="auto">
            <a:xfrm>
              <a:off x="4354648" y="3791441"/>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1" name="TextBox 220"/>
            <p:cNvSpPr txBox="1"/>
            <p:nvPr/>
          </p:nvSpPr>
          <p:spPr>
            <a:xfrm>
              <a:off x="4179881" y="3824384"/>
              <a:ext cx="354584" cy="276999"/>
            </a:xfrm>
            <a:prstGeom prst="rect">
              <a:avLst/>
            </a:prstGeom>
            <a:noFill/>
          </p:spPr>
          <p:txBody>
            <a:bodyPr wrap="none" rtlCol="0" anchor="ctr" anchorCtr="0">
              <a:spAutoFit/>
            </a:bodyPr>
            <a:lstStyle/>
            <a:p>
              <a:pPr algn="ctr"/>
              <a:r>
                <a:rPr lang="fr-FR" sz="1200" smtClean="0">
                  <a:solidFill>
                    <a:srgbClr val="4D4D4D"/>
                  </a:solidFill>
                </a:rPr>
                <a:t>36</a:t>
              </a:r>
              <a:endParaRPr lang="fr-FR" sz="1200">
                <a:solidFill>
                  <a:srgbClr val="4D4D4D"/>
                </a:solidFill>
              </a:endParaRPr>
            </a:p>
          </p:txBody>
        </p:sp>
        <p:sp>
          <p:nvSpPr>
            <p:cNvPr id="222" name="TextBox 221"/>
            <p:cNvSpPr txBox="1"/>
            <p:nvPr/>
          </p:nvSpPr>
          <p:spPr>
            <a:xfrm>
              <a:off x="1160746" y="3499987"/>
              <a:ext cx="776957" cy="261610"/>
            </a:xfrm>
            <a:prstGeom prst="rect">
              <a:avLst/>
            </a:prstGeom>
            <a:noFill/>
          </p:spPr>
          <p:txBody>
            <a:bodyPr wrap="none" rtlCol="0">
              <a:spAutoFit/>
            </a:bodyPr>
            <a:lstStyle/>
            <a:p>
              <a:r>
                <a:rPr lang="fr-FR" sz="1100" dirty="0" smtClean="0">
                  <a:solidFill>
                    <a:srgbClr val="4D4D4D"/>
                  </a:solidFill>
                </a:rPr>
                <a:t>p=0,1436</a:t>
              </a:r>
              <a:endParaRPr lang="fr-FR" sz="1100" dirty="0">
                <a:solidFill>
                  <a:srgbClr val="4D4D4D"/>
                </a:solidFill>
              </a:endParaRPr>
            </a:p>
          </p:txBody>
        </p:sp>
        <p:cxnSp>
          <p:nvCxnSpPr>
            <p:cNvPr id="223" name="Straight Connector 222"/>
            <p:cNvCxnSpPr/>
            <p:nvPr/>
          </p:nvCxnSpPr>
          <p:spPr>
            <a:xfrm>
              <a:off x="3464524" y="2214343"/>
              <a:ext cx="20418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3464524" y="2053675"/>
              <a:ext cx="2041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3668714" y="1919212"/>
              <a:ext cx="511096" cy="430887"/>
            </a:xfrm>
            <a:prstGeom prst="rect">
              <a:avLst/>
            </a:prstGeom>
            <a:noFill/>
          </p:spPr>
          <p:txBody>
            <a:bodyPr wrap="none" rtlCol="0">
              <a:spAutoFit/>
            </a:bodyPr>
            <a:lstStyle/>
            <a:p>
              <a:r>
                <a:rPr lang="fr-FR" sz="1100" smtClean="0">
                  <a:solidFill>
                    <a:srgbClr val="4D4D4D"/>
                  </a:solidFill>
                </a:rPr>
                <a:t>WT</a:t>
              </a:r>
            </a:p>
            <a:p>
              <a:r>
                <a:rPr lang="fr-FR" sz="1100" smtClean="0">
                  <a:solidFill>
                    <a:srgbClr val="4D4D4D"/>
                  </a:solidFill>
                </a:rPr>
                <a:t>Muté</a:t>
              </a:r>
              <a:endParaRPr lang="fr-FR" sz="1100">
                <a:solidFill>
                  <a:srgbClr val="4D4D4D"/>
                </a:solidFill>
              </a:endParaRPr>
            </a:p>
          </p:txBody>
        </p:sp>
        <p:sp>
          <p:nvSpPr>
            <p:cNvPr id="226" name="TextBox 225"/>
            <p:cNvSpPr txBox="1"/>
            <p:nvPr/>
          </p:nvSpPr>
          <p:spPr>
            <a:xfrm>
              <a:off x="2076584" y="1686982"/>
              <a:ext cx="1754006" cy="261610"/>
            </a:xfrm>
            <a:prstGeom prst="rect">
              <a:avLst/>
            </a:prstGeom>
            <a:noFill/>
          </p:spPr>
          <p:txBody>
            <a:bodyPr wrap="none" rtlCol="0">
              <a:spAutoFit/>
            </a:bodyPr>
            <a:lstStyle/>
            <a:p>
              <a:r>
                <a:rPr lang="fr-FR" sz="1100" b="1" smtClean="0">
                  <a:solidFill>
                    <a:srgbClr val="4D4D4D"/>
                  </a:solidFill>
                </a:rPr>
                <a:t>mFOLFOX6 + BEV (ITT)</a:t>
              </a:r>
              <a:endParaRPr lang="fr-FR" sz="1100" b="1">
                <a:solidFill>
                  <a:srgbClr val="4D4D4D"/>
                </a:solidFill>
              </a:endParaRPr>
            </a:p>
          </p:txBody>
        </p:sp>
      </p:grpSp>
      <p:grpSp>
        <p:nvGrpSpPr>
          <p:cNvPr id="227" name="Group 226"/>
          <p:cNvGrpSpPr/>
          <p:nvPr/>
        </p:nvGrpSpPr>
        <p:grpSpPr>
          <a:xfrm>
            <a:off x="4460782" y="1694319"/>
            <a:ext cx="4241861" cy="2633879"/>
            <a:chOff x="292604" y="1686982"/>
            <a:chExt cx="4241861" cy="2633879"/>
          </a:xfrm>
        </p:grpSpPr>
        <p:sp>
          <p:nvSpPr>
            <p:cNvPr id="228" name="Freeform 227"/>
            <p:cNvSpPr>
              <a:spLocks/>
            </p:cNvSpPr>
            <p:nvPr/>
          </p:nvSpPr>
          <p:spPr bwMode="auto">
            <a:xfrm>
              <a:off x="1180340" y="1925116"/>
              <a:ext cx="3166350" cy="18708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6"/>
            <p:cNvSpPr>
              <a:spLocks noChangeShapeType="1"/>
            </p:cNvSpPr>
            <p:nvPr/>
          </p:nvSpPr>
          <p:spPr bwMode="auto">
            <a:xfrm>
              <a:off x="1106512" y="192511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7"/>
            <p:cNvSpPr>
              <a:spLocks noChangeShapeType="1"/>
            </p:cNvSpPr>
            <p:nvPr/>
          </p:nvSpPr>
          <p:spPr bwMode="auto">
            <a:xfrm>
              <a:off x="1106512" y="2299349"/>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8"/>
            <p:cNvSpPr>
              <a:spLocks noChangeShapeType="1"/>
            </p:cNvSpPr>
            <p:nvPr/>
          </p:nvSpPr>
          <p:spPr bwMode="auto">
            <a:xfrm>
              <a:off x="1106512" y="2673583"/>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9"/>
            <p:cNvSpPr>
              <a:spLocks noChangeShapeType="1"/>
            </p:cNvSpPr>
            <p:nvPr/>
          </p:nvSpPr>
          <p:spPr bwMode="auto">
            <a:xfrm>
              <a:off x="1106512" y="3047817"/>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Line 10"/>
            <p:cNvSpPr>
              <a:spLocks noChangeShapeType="1"/>
            </p:cNvSpPr>
            <p:nvPr/>
          </p:nvSpPr>
          <p:spPr bwMode="auto">
            <a:xfrm>
              <a:off x="1106512" y="3422051"/>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4" name="Line 11"/>
            <p:cNvSpPr>
              <a:spLocks noChangeShapeType="1"/>
            </p:cNvSpPr>
            <p:nvPr/>
          </p:nvSpPr>
          <p:spPr bwMode="auto">
            <a:xfrm>
              <a:off x="1106512" y="3796285"/>
              <a:ext cx="7382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5" name="Line 12"/>
            <p:cNvSpPr>
              <a:spLocks noChangeShapeType="1"/>
            </p:cNvSpPr>
            <p:nvPr/>
          </p:nvSpPr>
          <p:spPr bwMode="auto">
            <a:xfrm>
              <a:off x="2972609"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6" name="Line 13"/>
            <p:cNvSpPr>
              <a:spLocks noChangeShapeType="1"/>
            </p:cNvSpPr>
            <p:nvPr/>
          </p:nvSpPr>
          <p:spPr bwMode="auto">
            <a:xfrm>
              <a:off x="2628261"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7" name="Line 14"/>
            <p:cNvSpPr>
              <a:spLocks noChangeShapeType="1"/>
            </p:cNvSpPr>
            <p:nvPr/>
          </p:nvSpPr>
          <p:spPr bwMode="auto">
            <a:xfrm>
              <a:off x="36710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8" name="Line 15"/>
            <p:cNvSpPr>
              <a:spLocks noChangeShapeType="1"/>
            </p:cNvSpPr>
            <p:nvPr/>
          </p:nvSpPr>
          <p:spPr bwMode="auto">
            <a:xfrm>
              <a:off x="3318458"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9" name="Line 17"/>
            <p:cNvSpPr>
              <a:spLocks noChangeShapeType="1"/>
            </p:cNvSpPr>
            <p:nvPr/>
          </p:nvSpPr>
          <p:spPr bwMode="auto">
            <a:xfrm>
              <a:off x="4011575"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0" name="Line 18"/>
            <p:cNvSpPr>
              <a:spLocks noChangeShapeType="1"/>
            </p:cNvSpPr>
            <p:nvPr/>
          </p:nvSpPr>
          <p:spPr bwMode="auto">
            <a:xfrm>
              <a:off x="2275637"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1" name="Line 19"/>
            <p:cNvSpPr>
              <a:spLocks noChangeShapeType="1"/>
            </p:cNvSpPr>
            <p:nvPr/>
          </p:nvSpPr>
          <p:spPr bwMode="auto">
            <a:xfrm>
              <a:off x="19393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2" name="Line 20"/>
            <p:cNvSpPr>
              <a:spLocks noChangeShapeType="1"/>
            </p:cNvSpPr>
            <p:nvPr/>
          </p:nvSpPr>
          <p:spPr bwMode="auto">
            <a:xfrm>
              <a:off x="1578482"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3" name="Line 21"/>
            <p:cNvSpPr>
              <a:spLocks noChangeShapeType="1"/>
            </p:cNvSpPr>
            <p:nvPr/>
          </p:nvSpPr>
          <p:spPr bwMode="auto">
            <a:xfrm>
              <a:off x="1243810" y="3796285"/>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fr-FR">
                <a:solidFill>
                  <a:srgbClr val="4D4D4D"/>
                </a:solidFill>
              </a:endParaRPr>
            </a:p>
          </p:txBody>
        </p:sp>
        <p:sp>
          <p:nvSpPr>
            <p:cNvPr id="244" name="TextBox 243"/>
            <p:cNvSpPr txBox="1"/>
            <p:nvPr/>
          </p:nvSpPr>
          <p:spPr>
            <a:xfrm rot="16200000">
              <a:off x="-229399" y="2542920"/>
              <a:ext cx="1690337" cy="646331"/>
            </a:xfrm>
            <a:prstGeom prst="rect">
              <a:avLst/>
            </a:prstGeom>
            <a:noFill/>
          </p:spPr>
          <p:txBody>
            <a:bodyPr wrap="none" rtlCol="0">
              <a:spAutoFit/>
            </a:bodyPr>
            <a:lstStyle/>
            <a:p>
              <a:pPr algn="ctr"/>
              <a:r>
                <a:rPr lang="fr-FR" sz="1200" smtClean="0">
                  <a:solidFill>
                    <a:srgbClr val="4D4D4D"/>
                  </a:solidFill>
                </a:rPr>
                <a:t>Proportion de patients </a:t>
              </a:r>
              <a:br>
                <a:rPr lang="fr-FR" sz="1200" smtClean="0">
                  <a:solidFill>
                    <a:srgbClr val="4D4D4D"/>
                  </a:solidFill>
                </a:rPr>
              </a:br>
              <a:r>
                <a:rPr lang="fr-FR" sz="1200" smtClean="0">
                  <a:solidFill>
                    <a:srgbClr val="4D4D4D"/>
                  </a:solidFill>
                </a:rPr>
                <a:t>non progressifs</a:t>
              </a:r>
            </a:p>
            <a:p>
              <a:pPr algn="ctr"/>
              <a:endParaRPr lang="fr-FR" sz="1200">
                <a:solidFill>
                  <a:srgbClr val="4D4D4D"/>
                </a:solidFill>
              </a:endParaRPr>
            </a:p>
          </p:txBody>
        </p:sp>
        <p:sp>
          <p:nvSpPr>
            <p:cNvPr id="245" name="TextBox 244"/>
            <p:cNvSpPr txBox="1"/>
            <p:nvPr/>
          </p:nvSpPr>
          <p:spPr>
            <a:xfrm>
              <a:off x="2575309" y="4043862"/>
              <a:ext cx="509575" cy="276999"/>
            </a:xfrm>
            <a:prstGeom prst="rect">
              <a:avLst/>
            </a:prstGeom>
            <a:noFill/>
          </p:spPr>
          <p:txBody>
            <a:bodyPr wrap="none" rtlCol="0">
              <a:spAutoFit/>
            </a:bodyPr>
            <a:lstStyle/>
            <a:p>
              <a:pPr algn="ctr"/>
              <a:r>
                <a:rPr lang="fr-FR" sz="1200" smtClean="0">
                  <a:solidFill>
                    <a:srgbClr val="4D4D4D"/>
                  </a:solidFill>
                </a:rPr>
                <a:t>Mois</a:t>
              </a:r>
              <a:endParaRPr lang="fr-FR" sz="1200">
                <a:solidFill>
                  <a:srgbClr val="4D4D4D"/>
                </a:solidFill>
              </a:endParaRPr>
            </a:p>
          </p:txBody>
        </p:sp>
        <p:sp>
          <p:nvSpPr>
            <p:cNvPr id="246" name="TextBox 245"/>
            <p:cNvSpPr txBox="1"/>
            <p:nvPr/>
          </p:nvSpPr>
          <p:spPr>
            <a:xfrm>
              <a:off x="765097" y="1792759"/>
              <a:ext cx="398592" cy="276999"/>
            </a:xfrm>
            <a:prstGeom prst="rect">
              <a:avLst/>
            </a:prstGeom>
            <a:noFill/>
          </p:spPr>
          <p:txBody>
            <a:bodyPr wrap="none" rtlCol="0" anchor="ctr" anchorCtr="0">
              <a:spAutoFit/>
            </a:bodyPr>
            <a:lstStyle/>
            <a:p>
              <a:pPr algn="r"/>
              <a:r>
                <a:rPr lang="fr-FR" sz="1200" smtClean="0">
                  <a:solidFill>
                    <a:srgbClr val="4D4D4D"/>
                  </a:solidFill>
                </a:rPr>
                <a:t>1.0</a:t>
              </a:r>
              <a:endParaRPr lang="fr-FR" sz="1200">
                <a:solidFill>
                  <a:srgbClr val="4D4D4D"/>
                </a:solidFill>
              </a:endParaRPr>
            </a:p>
          </p:txBody>
        </p:sp>
        <p:sp>
          <p:nvSpPr>
            <p:cNvPr id="247" name="TextBox 246"/>
            <p:cNvSpPr txBox="1"/>
            <p:nvPr/>
          </p:nvSpPr>
          <p:spPr>
            <a:xfrm>
              <a:off x="765823" y="2160245"/>
              <a:ext cx="397866" cy="276999"/>
            </a:xfrm>
            <a:prstGeom prst="rect">
              <a:avLst/>
            </a:prstGeom>
            <a:noFill/>
          </p:spPr>
          <p:txBody>
            <a:bodyPr wrap="none" rtlCol="0" anchor="ctr" anchorCtr="0">
              <a:spAutoFit/>
            </a:bodyPr>
            <a:lstStyle/>
            <a:p>
              <a:pPr algn="r"/>
              <a:r>
                <a:rPr lang="fr-FR" sz="1200" smtClean="0">
                  <a:solidFill>
                    <a:srgbClr val="4D4D4D"/>
                  </a:solidFill>
                </a:rPr>
                <a:t>0.8</a:t>
              </a:r>
              <a:endParaRPr lang="fr-FR" sz="1200">
                <a:solidFill>
                  <a:srgbClr val="4D4D4D"/>
                </a:solidFill>
              </a:endParaRPr>
            </a:p>
          </p:txBody>
        </p:sp>
        <p:sp>
          <p:nvSpPr>
            <p:cNvPr id="248" name="TextBox 247"/>
            <p:cNvSpPr txBox="1"/>
            <p:nvPr/>
          </p:nvSpPr>
          <p:spPr>
            <a:xfrm>
              <a:off x="765823" y="2534313"/>
              <a:ext cx="397866" cy="276999"/>
            </a:xfrm>
            <a:prstGeom prst="rect">
              <a:avLst/>
            </a:prstGeom>
            <a:noFill/>
          </p:spPr>
          <p:txBody>
            <a:bodyPr wrap="none" rtlCol="0" anchor="ctr" anchorCtr="0">
              <a:spAutoFit/>
            </a:bodyPr>
            <a:lstStyle/>
            <a:p>
              <a:pPr algn="r"/>
              <a:r>
                <a:rPr lang="fr-FR" sz="1200" smtClean="0">
                  <a:solidFill>
                    <a:srgbClr val="4D4D4D"/>
                  </a:solidFill>
                </a:rPr>
                <a:t>0.6</a:t>
              </a:r>
              <a:endParaRPr lang="fr-FR" sz="1200">
                <a:solidFill>
                  <a:srgbClr val="4D4D4D"/>
                </a:solidFill>
              </a:endParaRPr>
            </a:p>
          </p:txBody>
        </p:sp>
        <p:sp>
          <p:nvSpPr>
            <p:cNvPr id="249" name="TextBox 248"/>
            <p:cNvSpPr txBox="1"/>
            <p:nvPr/>
          </p:nvSpPr>
          <p:spPr>
            <a:xfrm>
              <a:off x="765823" y="2908380"/>
              <a:ext cx="397866" cy="276999"/>
            </a:xfrm>
            <a:prstGeom prst="rect">
              <a:avLst/>
            </a:prstGeom>
            <a:noFill/>
          </p:spPr>
          <p:txBody>
            <a:bodyPr wrap="none" rtlCol="0" anchor="ctr" anchorCtr="0">
              <a:spAutoFit/>
            </a:bodyPr>
            <a:lstStyle/>
            <a:p>
              <a:pPr algn="r"/>
              <a:r>
                <a:rPr lang="fr-FR" sz="1200" smtClean="0">
                  <a:solidFill>
                    <a:srgbClr val="4D4D4D"/>
                  </a:solidFill>
                </a:rPr>
                <a:t>0.4</a:t>
              </a:r>
              <a:endParaRPr lang="fr-FR" sz="1200">
                <a:solidFill>
                  <a:srgbClr val="4D4D4D"/>
                </a:solidFill>
              </a:endParaRPr>
            </a:p>
          </p:txBody>
        </p:sp>
        <p:sp>
          <p:nvSpPr>
            <p:cNvPr id="250" name="TextBox 249"/>
            <p:cNvSpPr txBox="1"/>
            <p:nvPr/>
          </p:nvSpPr>
          <p:spPr>
            <a:xfrm>
              <a:off x="765823" y="3282448"/>
              <a:ext cx="397866" cy="276999"/>
            </a:xfrm>
            <a:prstGeom prst="rect">
              <a:avLst/>
            </a:prstGeom>
            <a:noFill/>
          </p:spPr>
          <p:txBody>
            <a:bodyPr wrap="none" rtlCol="0" anchor="ctr" anchorCtr="0">
              <a:spAutoFit/>
            </a:bodyPr>
            <a:lstStyle/>
            <a:p>
              <a:pPr algn="r"/>
              <a:r>
                <a:rPr lang="fr-FR" sz="1200" smtClean="0">
                  <a:solidFill>
                    <a:srgbClr val="4D4D4D"/>
                  </a:solidFill>
                </a:rPr>
                <a:t>0.2</a:t>
              </a:r>
              <a:endParaRPr lang="fr-FR" sz="1200">
                <a:solidFill>
                  <a:srgbClr val="4D4D4D"/>
                </a:solidFill>
              </a:endParaRPr>
            </a:p>
          </p:txBody>
        </p:sp>
        <p:sp>
          <p:nvSpPr>
            <p:cNvPr id="251" name="TextBox 250"/>
            <p:cNvSpPr txBox="1"/>
            <p:nvPr/>
          </p:nvSpPr>
          <p:spPr>
            <a:xfrm>
              <a:off x="894063" y="3656516"/>
              <a:ext cx="269626" cy="27699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52" name="TextBox 251"/>
            <p:cNvSpPr txBox="1"/>
            <p:nvPr/>
          </p:nvSpPr>
          <p:spPr>
            <a:xfrm>
              <a:off x="1113027" y="3824384"/>
              <a:ext cx="269626" cy="276999"/>
            </a:xfrm>
            <a:prstGeom prst="rect">
              <a:avLst/>
            </a:prstGeom>
            <a:noFill/>
          </p:spPr>
          <p:txBody>
            <a:bodyPr wrap="none"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253" name="TextBox 252"/>
            <p:cNvSpPr txBox="1"/>
            <p:nvPr/>
          </p:nvSpPr>
          <p:spPr>
            <a:xfrm>
              <a:off x="1443410" y="3824384"/>
              <a:ext cx="269626" cy="276999"/>
            </a:xfrm>
            <a:prstGeom prst="rect">
              <a:avLst/>
            </a:prstGeom>
            <a:noFill/>
          </p:spPr>
          <p:txBody>
            <a:bodyPr wrap="none" rtlCol="0" anchor="ctr" anchorCtr="0">
              <a:spAutoFit/>
            </a:bodyPr>
            <a:lstStyle/>
            <a:p>
              <a:pPr algn="ctr"/>
              <a:r>
                <a:rPr lang="fr-FR" sz="1200" smtClean="0">
                  <a:solidFill>
                    <a:srgbClr val="4D4D4D"/>
                  </a:solidFill>
                </a:rPr>
                <a:t>4</a:t>
              </a:r>
              <a:endParaRPr lang="fr-FR" sz="1200">
                <a:solidFill>
                  <a:srgbClr val="4D4D4D"/>
                </a:solidFill>
              </a:endParaRPr>
            </a:p>
          </p:txBody>
        </p:sp>
        <p:sp>
          <p:nvSpPr>
            <p:cNvPr id="254" name="TextBox 253"/>
            <p:cNvSpPr txBox="1"/>
            <p:nvPr/>
          </p:nvSpPr>
          <p:spPr>
            <a:xfrm>
              <a:off x="1806095" y="3824384"/>
              <a:ext cx="269626" cy="276999"/>
            </a:xfrm>
            <a:prstGeom prst="rect">
              <a:avLst/>
            </a:prstGeom>
            <a:noFill/>
          </p:spPr>
          <p:txBody>
            <a:bodyPr wrap="none" rtlCol="0" anchor="ctr" anchorCtr="0">
              <a:spAutoFit/>
            </a:bodyPr>
            <a:lstStyle/>
            <a:p>
              <a:pPr algn="ctr"/>
              <a:r>
                <a:rPr lang="fr-FR" sz="1200" smtClean="0">
                  <a:solidFill>
                    <a:srgbClr val="4D4D4D"/>
                  </a:solidFill>
                </a:rPr>
                <a:t>8</a:t>
              </a:r>
              <a:endParaRPr lang="fr-FR" sz="1200">
                <a:solidFill>
                  <a:srgbClr val="4D4D4D"/>
                </a:solidFill>
              </a:endParaRPr>
            </a:p>
          </p:txBody>
        </p:sp>
        <p:sp>
          <p:nvSpPr>
            <p:cNvPr id="255" name="TextBox 254"/>
            <p:cNvSpPr txBox="1"/>
            <p:nvPr/>
          </p:nvSpPr>
          <p:spPr>
            <a:xfrm>
              <a:off x="2105612" y="3824384"/>
              <a:ext cx="354584" cy="276999"/>
            </a:xfrm>
            <a:prstGeom prst="rect">
              <a:avLst/>
            </a:prstGeom>
            <a:noFill/>
          </p:spPr>
          <p:txBody>
            <a:bodyPr wrap="none" rtlCol="0" anchor="ctr" anchorCtr="0">
              <a:spAutoFit/>
            </a:bodyPr>
            <a:lstStyle/>
            <a:p>
              <a:pPr algn="ctr"/>
              <a:r>
                <a:rPr lang="fr-FR" sz="1200" smtClean="0">
                  <a:solidFill>
                    <a:srgbClr val="4D4D4D"/>
                  </a:solidFill>
                </a:rPr>
                <a:t>12</a:t>
              </a:r>
              <a:endParaRPr lang="fr-FR" sz="1200">
                <a:solidFill>
                  <a:srgbClr val="4D4D4D"/>
                </a:solidFill>
              </a:endParaRPr>
            </a:p>
          </p:txBody>
        </p:sp>
        <p:sp>
          <p:nvSpPr>
            <p:cNvPr id="256" name="TextBox 255"/>
            <p:cNvSpPr txBox="1"/>
            <p:nvPr/>
          </p:nvSpPr>
          <p:spPr>
            <a:xfrm>
              <a:off x="2447871" y="3824384"/>
              <a:ext cx="354584" cy="276999"/>
            </a:xfrm>
            <a:prstGeom prst="rect">
              <a:avLst/>
            </a:prstGeom>
            <a:noFill/>
          </p:spPr>
          <p:txBody>
            <a:bodyPr wrap="none" rtlCol="0" anchor="ctr" anchorCtr="0">
              <a:spAutoFit/>
            </a:bodyPr>
            <a:lstStyle/>
            <a:p>
              <a:pPr algn="ctr"/>
              <a:r>
                <a:rPr lang="fr-FR" sz="1200" smtClean="0">
                  <a:solidFill>
                    <a:srgbClr val="4D4D4D"/>
                  </a:solidFill>
                </a:rPr>
                <a:t>16</a:t>
              </a:r>
              <a:endParaRPr lang="fr-FR" sz="1200">
                <a:solidFill>
                  <a:srgbClr val="4D4D4D"/>
                </a:solidFill>
              </a:endParaRPr>
            </a:p>
          </p:txBody>
        </p:sp>
        <p:sp>
          <p:nvSpPr>
            <p:cNvPr id="257" name="TextBox 256"/>
            <p:cNvSpPr txBox="1"/>
            <p:nvPr/>
          </p:nvSpPr>
          <p:spPr>
            <a:xfrm>
              <a:off x="2800080" y="3824384"/>
              <a:ext cx="354584" cy="276999"/>
            </a:xfrm>
            <a:prstGeom prst="rect">
              <a:avLst/>
            </a:prstGeom>
            <a:noFill/>
          </p:spPr>
          <p:txBody>
            <a:bodyPr wrap="none"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258" name="TextBox 257"/>
            <p:cNvSpPr txBox="1"/>
            <p:nvPr/>
          </p:nvSpPr>
          <p:spPr>
            <a:xfrm>
              <a:off x="3144276" y="3824384"/>
              <a:ext cx="354584" cy="276999"/>
            </a:xfrm>
            <a:prstGeom prst="rect">
              <a:avLst/>
            </a:prstGeom>
            <a:noFill/>
          </p:spPr>
          <p:txBody>
            <a:bodyPr wrap="none" rtlCol="0" anchor="ctr" anchorCtr="0">
              <a:spAutoFit/>
            </a:bodyPr>
            <a:lstStyle/>
            <a:p>
              <a:pPr algn="ctr"/>
              <a:r>
                <a:rPr lang="fr-FR" sz="1200" smtClean="0">
                  <a:solidFill>
                    <a:srgbClr val="4D4D4D"/>
                  </a:solidFill>
                </a:rPr>
                <a:t>24</a:t>
              </a:r>
              <a:endParaRPr lang="fr-FR" sz="1200">
                <a:solidFill>
                  <a:srgbClr val="4D4D4D"/>
                </a:solidFill>
              </a:endParaRPr>
            </a:p>
          </p:txBody>
        </p:sp>
        <p:sp>
          <p:nvSpPr>
            <p:cNvPr id="259" name="TextBox 258"/>
            <p:cNvSpPr txBox="1"/>
            <p:nvPr/>
          </p:nvSpPr>
          <p:spPr>
            <a:xfrm>
              <a:off x="3492611" y="3824384"/>
              <a:ext cx="354584" cy="276999"/>
            </a:xfrm>
            <a:prstGeom prst="rect">
              <a:avLst/>
            </a:prstGeom>
            <a:noFill/>
          </p:spPr>
          <p:txBody>
            <a:bodyPr wrap="none" rtlCol="0" anchor="ctr" anchorCtr="0">
              <a:spAutoFit/>
            </a:bodyPr>
            <a:lstStyle/>
            <a:p>
              <a:pPr algn="ctr"/>
              <a:r>
                <a:rPr lang="fr-FR" sz="1200" smtClean="0">
                  <a:solidFill>
                    <a:srgbClr val="4D4D4D"/>
                  </a:solidFill>
                </a:rPr>
                <a:t>28</a:t>
              </a:r>
              <a:endParaRPr lang="fr-FR" sz="1200">
                <a:solidFill>
                  <a:srgbClr val="4D4D4D"/>
                </a:solidFill>
              </a:endParaRPr>
            </a:p>
          </p:txBody>
        </p:sp>
        <p:sp>
          <p:nvSpPr>
            <p:cNvPr id="260" name="TextBox 259"/>
            <p:cNvSpPr txBox="1"/>
            <p:nvPr/>
          </p:nvSpPr>
          <p:spPr>
            <a:xfrm>
              <a:off x="3836808" y="3824384"/>
              <a:ext cx="354584" cy="276999"/>
            </a:xfrm>
            <a:prstGeom prst="rect">
              <a:avLst/>
            </a:prstGeom>
            <a:noFill/>
          </p:spPr>
          <p:txBody>
            <a:bodyPr wrap="none" rtlCol="0" anchor="ctr" anchorCtr="0">
              <a:spAutoFit/>
            </a:bodyPr>
            <a:lstStyle/>
            <a:p>
              <a:pPr algn="ctr"/>
              <a:r>
                <a:rPr lang="fr-FR" sz="1200" smtClean="0">
                  <a:solidFill>
                    <a:srgbClr val="4D4D4D"/>
                  </a:solidFill>
                </a:rPr>
                <a:t>32</a:t>
              </a:r>
              <a:endParaRPr lang="fr-FR" sz="1200">
                <a:solidFill>
                  <a:srgbClr val="4D4D4D"/>
                </a:solidFill>
              </a:endParaRPr>
            </a:p>
          </p:txBody>
        </p:sp>
        <p:sp>
          <p:nvSpPr>
            <p:cNvPr id="261" name="Line 17"/>
            <p:cNvSpPr>
              <a:spLocks noChangeShapeType="1"/>
            </p:cNvSpPr>
            <p:nvPr/>
          </p:nvSpPr>
          <p:spPr bwMode="auto">
            <a:xfrm>
              <a:off x="4354648" y="3791441"/>
              <a:ext cx="0" cy="828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2" name="TextBox 261"/>
            <p:cNvSpPr txBox="1"/>
            <p:nvPr/>
          </p:nvSpPr>
          <p:spPr>
            <a:xfrm>
              <a:off x="4179881" y="3824384"/>
              <a:ext cx="354584" cy="276999"/>
            </a:xfrm>
            <a:prstGeom prst="rect">
              <a:avLst/>
            </a:prstGeom>
            <a:noFill/>
          </p:spPr>
          <p:txBody>
            <a:bodyPr wrap="none" rtlCol="0" anchor="ctr" anchorCtr="0">
              <a:spAutoFit/>
            </a:bodyPr>
            <a:lstStyle/>
            <a:p>
              <a:pPr algn="ctr"/>
              <a:r>
                <a:rPr lang="fr-FR" sz="1200" smtClean="0">
                  <a:solidFill>
                    <a:srgbClr val="4D4D4D"/>
                  </a:solidFill>
                </a:rPr>
                <a:t>36</a:t>
              </a:r>
              <a:endParaRPr lang="fr-FR" sz="1200">
                <a:solidFill>
                  <a:srgbClr val="4D4D4D"/>
                </a:solidFill>
              </a:endParaRPr>
            </a:p>
          </p:txBody>
        </p:sp>
        <p:sp>
          <p:nvSpPr>
            <p:cNvPr id="263" name="TextBox 262"/>
            <p:cNvSpPr txBox="1"/>
            <p:nvPr/>
          </p:nvSpPr>
          <p:spPr>
            <a:xfrm>
              <a:off x="1143494" y="3499987"/>
              <a:ext cx="776957" cy="261610"/>
            </a:xfrm>
            <a:prstGeom prst="rect">
              <a:avLst/>
            </a:prstGeom>
            <a:noFill/>
          </p:spPr>
          <p:txBody>
            <a:bodyPr wrap="none" rtlCol="0">
              <a:spAutoFit/>
            </a:bodyPr>
            <a:lstStyle/>
            <a:p>
              <a:r>
                <a:rPr lang="fr-FR" sz="1100" dirty="0" smtClean="0">
                  <a:solidFill>
                    <a:srgbClr val="4D4D4D"/>
                  </a:solidFill>
                </a:rPr>
                <a:t>p=0,2608</a:t>
              </a:r>
              <a:endParaRPr lang="fr-FR" sz="1100" dirty="0">
                <a:solidFill>
                  <a:srgbClr val="4D4D4D"/>
                </a:solidFill>
              </a:endParaRPr>
            </a:p>
          </p:txBody>
        </p:sp>
        <p:cxnSp>
          <p:nvCxnSpPr>
            <p:cNvPr id="264" name="Straight Connector 263"/>
            <p:cNvCxnSpPr/>
            <p:nvPr/>
          </p:nvCxnSpPr>
          <p:spPr>
            <a:xfrm>
              <a:off x="3464524" y="2214343"/>
              <a:ext cx="20418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3464524" y="2053675"/>
              <a:ext cx="2041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668714" y="1919212"/>
              <a:ext cx="511096" cy="430887"/>
            </a:xfrm>
            <a:prstGeom prst="rect">
              <a:avLst/>
            </a:prstGeom>
            <a:noFill/>
          </p:spPr>
          <p:txBody>
            <a:bodyPr wrap="none" rtlCol="0">
              <a:spAutoFit/>
            </a:bodyPr>
            <a:lstStyle/>
            <a:p>
              <a:r>
                <a:rPr lang="fr-FR" sz="1100" dirty="0" smtClean="0">
                  <a:solidFill>
                    <a:srgbClr val="4D4D4D"/>
                  </a:solidFill>
                </a:rPr>
                <a:t>WT</a:t>
              </a:r>
            </a:p>
            <a:p>
              <a:r>
                <a:rPr lang="fr-FR" sz="1100" dirty="0" smtClean="0">
                  <a:solidFill>
                    <a:srgbClr val="4D4D4D"/>
                  </a:solidFill>
                </a:rPr>
                <a:t>Muté</a:t>
              </a:r>
              <a:endParaRPr lang="fr-FR" sz="1100" dirty="0">
                <a:solidFill>
                  <a:srgbClr val="4D4D4D"/>
                </a:solidFill>
              </a:endParaRPr>
            </a:p>
          </p:txBody>
        </p:sp>
        <p:sp>
          <p:nvSpPr>
            <p:cNvPr id="267" name="TextBox 266"/>
            <p:cNvSpPr txBox="1"/>
            <p:nvPr/>
          </p:nvSpPr>
          <p:spPr>
            <a:xfrm>
              <a:off x="2076584" y="1686982"/>
              <a:ext cx="1651414" cy="261610"/>
            </a:xfrm>
            <a:prstGeom prst="rect">
              <a:avLst/>
            </a:prstGeom>
            <a:noFill/>
          </p:spPr>
          <p:txBody>
            <a:bodyPr wrap="none" rtlCol="0">
              <a:spAutoFit/>
            </a:bodyPr>
            <a:lstStyle/>
            <a:p>
              <a:r>
                <a:rPr lang="fr-FR" sz="1100" b="1" smtClean="0">
                  <a:solidFill>
                    <a:srgbClr val="4D4D4D"/>
                  </a:solidFill>
                </a:rPr>
                <a:t>mFOLFIRI + BEV (ITT)</a:t>
              </a:r>
              <a:endParaRPr lang="fr-FR" sz="1100" b="1">
                <a:solidFill>
                  <a:srgbClr val="4D4D4D"/>
                </a:solidFill>
              </a:endParaRPr>
            </a:p>
          </p:txBody>
        </p:sp>
      </p:grpSp>
      <p:sp>
        <p:nvSpPr>
          <p:cNvPr id="268" name="Freeform 2"/>
          <p:cNvSpPr>
            <a:spLocks/>
          </p:cNvSpPr>
          <p:nvPr/>
        </p:nvSpPr>
        <p:spPr bwMode="auto">
          <a:xfrm>
            <a:off x="1160755" y="1916597"/>
            <a:ext cx="2194753" cy="1842645"/>
          </a:xfrm>
          <a:custGeom>
            <a:avLst/>
            <a:gdLst>
              <a:gd name="T0" fmla="*/ 161 w 172"/>
              <a:gd name="T1" fmla="*/ 144 h 144"/>
              <a:gd name="T2" fmla="*/ 142 w 172"/>
              <a:gd name="T3" fmla="*/ 140 h 144"/>
              <a:gd name="T4" fmla="*/ 137 w 172"/>
              <a:gd name="T5" fmla="*/ 136 h 144"/>
              <a:gd name="T6" fmla="*/ 132 w 172"/>
              <a:gd name="T7" fmla="*/ 133 h 144"/>
              <a:gd name="T8" fmla="*/ 122 w 172"/>
              <a:gd name="T9" fmla="*/ 129 h 144"/>
              <a:gd name="T10" fmla="*/ 113 w 172"/>
              <a:gd name="T11" fmla="*/ 125 h 144"/>
              <a:gd name="T12" fmla="*/ 107 w 172"/>
              <a:gd name="T13" fmla="*/ 122 h 144"/>
              <a:gd name="T14" fmla="*/ 104 w 172"/>
              <a:gd name="T15" fmla="*/ 118 h 144"/>
              <a:gd name="T16" fmla="*/ 100 w 172"/>
              <a:gd name="T17" fmla="*/ 115 h 144"/>
              <a:gd name="T18" fmla="*/ 97 w 172"/>
              <a:gd name="T19" fmla="*/ 111 h 144"/>
              <a:gd name="T20" fmla="*/ 94 w 172"/>
              <a:gd name="T21" fmla="*/ 108 h 144"/>
              <a:gd name="T22" fmla="*/ 88 w 172"/>
              <a:gd name="T23" fmla="*/ 105 h 144"/>
              <a:gd name="T24" fmla="*/ 85 w 172"/>
              <a:gd name="T25" fmla="*/ 102 h 144"/>
              <a:gd name="T26" fmla="*/ 84 w 172"/>
              <a:gd name="T27" fmla="*/ 100 h 144"/>
              <a:gd name="T28" fmla="*/ 81 w 172"/>
              <a:gd name="T29" fmla="*/ 96 h 144"/>
              <a:gd name="T30" fmla="*/ 77 w 172"/>
              <a:gd name="T31" fmla="*/ 94 h 144"/>
              <a:gd name="T32" fmla="*/ 76 w 172"/>
              <a:gd name="T33" fmla="*/ 91 h 144"/>
              <a:gd name="T34" fmla="*/ 75 w 172"/>
              <a:gd name="T35" fmla="*/ 88 h 144"/>
              <a:gd name="T36" fmla="*/ 74 w 172"/>
              <a:gd name="T37" fmla="*/ 86 h 144"/>
              <a:gd name="T38" fmla="*/ 68 w 172"/>
              <a:gd name="T39" fmla="*/ 84 h 144"/>
              <a:gd name="T40" fmla="*/ 66 w 172"/>
              <a:gd name="T41" fmla="*/ 81 h 144"/>
              <a:gd name="T42" fmla="*/ 65 w 172"/>
              <a:gd name="T43" fmla="*/ 79 h 144"/>
              <a:gd name="T44" fmla="*/ 64 w 172"/>
              <a:gd name="T45" fmla="*/ 76 h 144"/>
              <a:gd name="T46" fmla="*/ 61 w 172"/>
              <a:gd name="T47" fmla="*/ 70 h 144"/>
              <a:gd name="T48" fmla="*/ 59 w 172"/>
              <a:gd name="T49" fmla="*/ 68 h 144"/>
              <a:gd name="T50" fmla="*/ 58 w 172"/>
              <a:gd name="T51" fmla="*/ 65 h 144"/>
              <a:gd name="T52" fmla="*/ 57 w 172"/>
              <a:gd name="T53" fmla="*/ 63 h 144"/>
              <a:gd name="T54" fmla="*/ 56 w 172"/>
              <a:gd name="T55" fmla="*/ 60 h 144"/>
              <a:gd name="T56" fmla="*/ 55 w 172"/>
              <a:gd name="T57" fmla="*/ 55 h 144"/>
              <a:gd name="T58" fmla="*/ 54 w 172"/>
              <a:gd name="T59" fmla="*/ 47 h 144"/>
              <a:gd name="T60" fmla="*/ 48 w 172"/>
              <a:gd name="T61" fmla="*/ 44 h 144"/>
              <a:gd name="T62" fmla="*/ 47 w 172"/>
              <a:gd name="T63" fmla="*/ 42 h 144"/>
              <a:gd name="T64" fmla="*/ 46 w 172"/>
              <a:gd name="T65" fmla="*/ 40 h 144"/>
              <a:gd name="T66" fmla="*/ 46 w 172"/>
              <a:gd name="T67" fmla="*/ 27 h 144"/>
              <a:gd name="T68" fmla="*/ 44 w 172"/>
              <a:gd name="T69" fmla="*/ 24 h 144"/>
              <a:gd name="T70" fmla="*/ 43 w 172"/>
              <a:gd name="T71" fmla="*/ 22 h 144"/>
              <a:gd name="T72" fmla="*/ 42 w 172"/>
              <a:gd name="T73" fmla="*/ 19 h 144"/>
              <a:gd name="T74" fmla="*/ 41 w 172"/>
              <a:gd name="T75" fmla="*/ 17 h 144"/>
              <a:gd name="T76" fmla="*/ 38 w 172"/>
              <a:gd name="T77" fmla="*/ 14 h 144"/>
              <a:gd name="T78" fmla="*/ 37 w 172"/>
              <a:gd name="T79" fmla="*/ 12 h 144"/>
              <a:gd name="T80" fmla="*/ 28 w 172"/>
              <a:gd name="T81" fmla="*/ 10 h 144"/>
              <a:gd name="T82" fmla="*/ 20 w 172"/>
              <a:gd name="T83" fmla="*/ 9 h 144"/>
              <a:gd name="T84" fmla="*/ 18 w 172"/>
              <a:gd name="T85" fmla="*/ 7 h 144"/>
              <a:gd name="T86" fmla="*/ 10 w 172"/>
              <a:gd name="T87" fmla="*/ 5 h 144"/>
              <a:gd name="T88" fmla="*/ 7 w 172"/>
              <a:gd name="T89" fmla="*/ 3 h 144"/>
              <a:gd name="T90" fmla="*/ 4 w 172"/>
              <a:gd name="T9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44">
                <a:moveTo>
                  <a:pt x="172" y="144"/>
                </a:moveTo>
                <a:lnTo>
                  <a:pt x="161" y="144"/>
                </a:lnTo>
                <a:lnTo>
                  <a:pt x="161" y="140"/>
                </a:lnTo>
                <a:lnTo>
                  <a:pt x="142" y="140"/>
                </a:lnTo>
                <a:lnTo>
                  <a:pt x="142" y="136"/>
                </a:lnTo>
                <a:lnTo>
                  <a:pt x="137" y="136"/>
                </a:lnTo>
                <a:lnTo>
                  <a:pt x="137" y="133"/>
                </a:lnTo>
                <a:lnTo>
                  <a:pt x="132" y="133"/>
                </a:lnTo>
                <a:lnTo>
                  <a:pt x="132" y="129"/>
                </a:lnTo>
                <a:lnTo>
                  <a:pt x="122" y="129"/>
                </a:lnTo>
                <a:lnTo>
                  <a:pt x="122" y="125"/>
                </a:lnTo>
                <a:lnTo>
                  <a:pt x="113" y="125"/>
                </a:lnTo>
                <a:lnTo>
                  <a:pt x="113" y="122"/>
                </a:lnTo>
                <a:lnTo>
                  <a:pt x="107" y="122"/>
                </a:lnTo>
                <a:lnTo>
                  <a:pt x="107" y="118"/>
                </a:lnTo>
                <a:lnTo>
                  <a:pt x="104" y="118"/>
                </a:lnTo>
                <a:lnTo>
                  <a:pt x="104" y="115"/>
                </a:lnTo>
                <a:lnTo>
                  <a:pt x="100" y="115"/>
                </a:lnTo>
                <a:lnTo>
                  <a:pt x="100" y="111"/>
                </a:lnTo>
                <a:lnTo>
                  <a:pt x="97" y="111"/>
                </a:lnTo>
                <a:lnTo>
                  <a:pt x="97" y="108"/>
                </a:lnTo>
                <a:lnTo>
                  <a:pt x="94" y="108"/>
                </a:lnTo>
                <a:lnTo>
                  <a:pt x="94" y="105"/>
                </a:lnTo>
                <a:lnTo>
                  <a:pt x="88" y="105"/>
                </a:lnTo>
                <a:lnTo>
                  <a:pt x="88" y="102"/>
                </a:lnTo>
                <a:lnTo>
                  <a:pt x="85" y="102"/>
                </a:lnTo>
                <a:lnTo>
                  <a:pt x="85" y="100"/>
                </a:lnTo>
                <a:lnTo>
                  <a:pt x="84" y="100"/>
                </a:lnTo>
                <a:lnTo>
                  <a:pt x="84" y="96"/>
                </a:lnTo>
                <a:lnTo>
                  <a:pt x="81" y="96"/>
                </a:lnTo>
                <a:lnTo>
                  <a:pt x="81" y="94"/>
                </a:lnTo>
                <a:lnTo>
                  <a:pt x="77" y="94"/>
                </a:lnTo>
                <a:lnTo>
                  <a:pt x="77" y="91"/>
                </a:lnTo>
                <a:lnTo>
                  <a:pt x="76" y="91"/>
                </a:lnTo>
                <a:lnTo>
                  <a:pt x="76" y="88"/>
                </a:lnTo>
                <a:lnTo>
                  <a:pt x="75" y="88"/>
                </a:lnTo>
                <a:lnTo>
                  <a:pt x="75" y="86"/>
                </a:lnTo>
                <a:lnTo>
                  <a:pt x="74" y="86"/>
                </a:lnTo>
                <a:lnTo>
                  <a:pt x="74" y="84"/>
                </a:lnTo>
                <a:lnTo>
                  <a:pt x="68" y="84"/>
                </a:lnTo>
                <a:lnTo>
                  <a:pt x="68" y="81"/>
                </a:lnTo>
                <a:lnTo>
                  <a:pt x="66" y="81"/>
                </a:lnTo>
                <a:lnTo>
                  <a:pt x="66" y="79"/>
                </a:lnTo>
                <a:lnTo>
                  <a:pt x="65" y="79"/>
                </a:lnTo>
                <a:lnTo>
                  <a:pt x="65" y="76"/>
                </a:lnTo>
                <a:lnTo>
                  <a:pt x="64" y="76"/>
                </a:lnTo>
                <a:lnTo>
                  <a:pt x="64" y="70"/>
                </a:lnTo>
                <a:lnTo>
                  <a:pt x="61" y="70"/>
                </a:lnTo>
                <a:lnTo>
                  <a:pt x="61" y="68"/>
                </a:lnTo>
                <a:lnTo>
                  <a:pt x="59" y="68"/>
                </a:lnTo>
                <a:lnTo>
                  <a:pt x="59" y="65"/>
                </a:lnTo>
                <a:lnTo>
                  <a:pt x="58" y="65"/>
                </a:lnTo>
                <a:lnTo>
                  <a:pt x="58" y="63"/>
                </a:lnTo>
                <a:lnTo>
                  <a:pt x="57" y="63"/>
                </a:lnTo>
                <a:lnTo>
                  <a:pt x="57" y="60"/>
                </a:lnTo>
                <a:lnTo>
                  <a:pt x="56" y="60"/>
                </a:lnTo>
                <a:lnTo>
                  <a:pt x="56" y="55"/>
                </a:lnTo>
                <a:lnTo>
                  <a:pt x="55" y="55"/>
                </a:lnTo>
                <a:lnTo>
                  <a:pt x="55" y="47"/>
                </a:lnTo>
                <a:lnTo>
                  <a:pt x="54" y="47"/>
                </a:lnTo>
                <a:lnTo>
                  <a:pt x="54" y="44"/>
                </a:lnTo>
                <a:lnTo>
                  <a:pt x="48" y="44"/>
                </a:lnTo>
                <a:lnTo>
                  <a:pt x="48" y="42"/>
                </a:lnTo>
                <a:lnTo>
                  <a:pt x="47" y="42"/>
                </a:lnTo>
                <a:lnTo>
                  <a:pt x="47" y="40"/>
                </a:lnTo>
                <a:lnTo>
                  <a:pt x="46" y="40"/>
                </a:lnTo>
                <a:lnTo>
                  <a:pt x="46" y="30"/>
                </a:lnTo>
                <a:lnTo>
                  <a:pt x="46" y="27"/>
                </a:lnTo>
                <a:lnTo>
                  <a:pt x="44" y="27"/>
                </a:lnTo>
                <a:lnTo>
                  <a:pt x="44" y="24"/>
                </a:lnTo>
                <a:lnTo>
                  <a:pt x="43" y="24"/>
                </a:lnTo>
                <a:lnTo>
                  <a:pt x="43" y="22"/>
                </a:lnTo>
                <a:lnTo>
                  <a:pt x="42" y="22"/>
                </a:lnTo>
                <a:lnTo>
                  <a:pt x="42" y="19"/>
                </a:lnTo>
                <a:lnTo>
                  <a:pt x="41" y="19"/>
                </a:lnTo>
                <a:lnTo>
                  <a:pt x="41" y="17"/>
                </a:lnTo>
                <a:lnTo>
                  <a:pt x="38" y="17"/>
                </a:lnTo>
                <a:lnTo>
                  <a:pt x="38" y="14"/>
                </a:lnTo>
                <a:lnTo>
                  <a:pt x="37" y="14"/>
                </a:lnTo>
                <a:lnTo>
                  <a:pt x="37" y="12"/>
                </a:lnTo>
                <a:lnTo>
                  <a:pt x="28" y="12"/>
                </a:lnTo>
                <a:lnTo>
                  <a:pt x="28" y="10"/>
                </a:lnTo>
                <a:lnTo>
                  <a:pt x="20" y="10"/>
                </a:lnTo>
                <a:lnTo>
                  <a:pt x="20" y="9"/>
                </a:lnTo>
                <a:lnTo>
                  <a:pt x="18" y="9"/>
                </a:lnTo>
                <a:lnTo>
                  <a:pt x="18" y="7"/>
                </a:lnTo>
                <a:lnTo>
                  <a:pt x="10" y="7"/>
                </a:lnTo>
                <a:lnTo>
                  <a:pt x="10" y="5"/>
                </a:lnTo>
                <a:lnTo>
                  <a:pt x="7" y="5"/>
                </a:lnTo>
                <a:lnTo>
                  <a:pt x="7" y="3"/>
                </a:lnTo>
                <a:lnTo>
                  <a:pt x="4" y="3"/>
                </a:lnTo>
                <a:lnTo>
                  <a:pt x="4"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9" name="Freeform 3"/>
          <p:cNvSpPr>
            <a:spLocks/>
          </p:cNvSpPr>
          <p:nvPr/>
        </p:nvSpPr>
        <p:spPr bwMode="auto">
          <a:xfrm>
            <a:off x="1160755" y="1916597"/>
            <a:ext cx="2985885" cy="1701887"/>
          </a:xfrm>
          <a:custGeom>
            <a:avLst/>
            <a:gdLst>
              <a:gd name="T0" fmla="*/ 190 w 234"/>
              <a:gd name="T1" fmla="*/ 133 h 133"/>
              <a:gd name="T2" fmla="*/ 161 w 234"/>
              <a:gd name="T3" fmla="*/ 129 h 133"/>
              <a:gd name="T4" fmla="*/ 136 w 234"/>
              <a:gd name="T5" fmla="*/ 125 h 133"/>
              <a:gd name="T6" fmla="*/ 124 w 234"/>
              <a:gd name="T7" fmla="*/ 123 h 133"/>
              <a:gd name="T8" fmla="*/ 115 w 234"/>
              <a:gd name="T9" fmla="*/ 119 h 133"/>
              <a:gd name="T10" fmla="*/ 114 w 234"/>
              <a:gd name="T11" fmla="*/ 117 h 133"/>
              <a:gd name="T12" fmla="*/ 112 w 234"/>
              <a:gd name="T13" fmla="*/ 115 h 133"/>
              <a:gd name="T14" fmla="*/ 110 w 234"/>
              <a:gd name="T15" fmla="*/ 112 h 133"/>
              <a:gd name="T16" fmla="*/ 108 w 234"/>
              <a:gd name="T17" fmla="*/ 110 h 133"/>
              <a:gd name="T18" fmla="*/ 106 w 234"/>
              <a:gd name="T19" fmla="*/ 108 h 133"/>
              <a:gd name="T20" fmla="*/ 102 w 234"/>
              <a:gd name="T21" fmla="*/ 106 h 133"/>
              <a:gd name="T22" fmla="*/ 101 w 234"/>
              <a:gd name="T23" fmla="*/ 104 h 133"/>
              <a:gd name="T24" fmla="*/ 100 w 234"/>
              <a:gd name="T25" fmla="*/ 100 h 133"/>
              <a:gd name="T26" fmla="*/ 96 w 234"/>
              <a:gd name="T27" fmla="*/ 97 h 133"/>
              <a:gd name="T28" fmla="*/ 94 w 234"/>
              <a:gd name="T29" fmla="*/ 93 h 133"/>
              <a:gd name="T30" fmla="*/ 93 w 234"/>
              <a:gd name="T31" fmla="*/ 91 h 133"/>
              <a:gd name="T32" fmla="*/ 92 w 234"/>
              <a:gd name="T33" fmla="*/ 89 h 133"/>
              <a:gd name="T34" fmla="*/ 89 w 234"/>
              <a:gd name="T35" fmla="*/ 87 h 133"/>
              <a:gd name="T36" fmla="*/ 87 w 234"/>
              <a:gd name="T37" fmla="*/ 84 h 133"/>
              <a:gd name="T38" fmla="*/ 84 w 234"/>
              <a:gd name="T39" fmla="*/ 82 h 133"/>
              <a:gd name="T40" fmla="*/ 81 w 234"/>
              <a:gd name="T41" fmla="*/ 80 h 133"/>
              <a:gd name="T42" fmla="*/ 80 w 234"/>
              <a:gd name="T43" fmla="*/ 78 h 133"/>
              <a:gd name="T44" fmla="*/ 78 w 234"/>
              <a:gd name="T45" fmla="*/ 77 h 133"/>
              <a:gd name="T46" fmla="*/ 76 w 234"/>
              <a:gd name="T47" fmla="*/ 75 h 133"/>
              <a:gd name="T48" fmla="*/ 74 w 234"/>
              <a:gd name="T49" fmla="*/ 71 h 133"/>
              <a:gd name="T50" fmla="*/ 69 w 234"/>
              <a:gd name="T51" fmla="*/ 66 h 133"/>
              <a:gd name="T52" fmla="*/ 67 w 234"/>
              <a:gd name="T53" fmla="*/ 63 h 133"/>
              <a:gd name="T54" fmla="*/ 60 w 234"/>
              <a:gd name="T55" fmla="*/ 61 h 133"/>
              <a:gd name="T56" fmla="*/ 59 w 234"/>
              <a:gd name="T57" fmla="*/ 59 h 133"/>
              <a:gd name="T58" fmla="*/ 58 w 234"/>
              <a:gd name="T59" fmla="*/ 58 h 133"/>
              <a:gd name="T60" fmla="*/ 57 w 234"/>
              <a:gd name="T61" fmla="*/ 57 h 133"/>
              <a:gd name="T62" fmla="*/ 56 w 234"/>
              <a:gd name="T63" fmla="*/ 45 h 133"/>
              <a:gd name="T64" fmla="*/ 50 w 234"/>
              <a:gd name="T65" fmla="*/ 38 h 133"/>
              <a:gd name="T66" fmla="*/ 45 w 234"/>
              <a:gd name="T67" fmla="*/ 36 h 133"/>
              <a:gd name="T68" fmla="*/ 44 w 234"/>
              <a:gd name="T69" fmla="*/ 32 h 133"/>
              <a:gd name="T70" fmla="*/ 42 w 234"/>
              <a:gd name="T71" fmla="*/ 31 h 133"/>
              <a:gd name="T72" fmla="*/ 40 w 234"/>
              <a:gd name="T73" fmla="*/ 29 h 133"/>
              <a:gd name="T74" fmla="*/ 38 w 234"/>
              <a:gd name="T75" fmla="*/ 25 h 133"/>
              <a:gd name="T76" fmla="*/ 38 w 234"/>
              <a:gd name="T77" fmla="*/ 23 h 133"/>
              <a:gd name="T78" fmla="*/ 37 w 234"/>
              <a:gd name="T79" fmla="*/ 18 h 133"/>
              <a:gd name="T80" fmla="*/ 36 w 234"/>
              <a:gd name="T81" fmla="*/ 15 h 133"/>
              <a:gd name="T82" fmla="*/ 24 w 234"/>
              <a:gd name="T83" fmla="*/ 12 h 133"/>
              <a:gd name="T84" fmla="*/ 21 w 234"/>
              <a:gd name="T85" fmla="*/ 11 h 133"/>
              <a:gd name="T86" fmla="*/ 20 w 234"/>
              <a:gd name="T87" fmla="*/ 9 h 133"/>
              <a:gd name="T88" fmla="*/ 18 w 234"/>
              <a:gd name="T89" fmla="*/ 7 h 133"/>
              <a:gd name="T90" fmla="*/ 17 w 234"/>
              <a:gd name="T91" fmla="*/ 6 h 133"/>
              <a:gd name="T92" fmla="*/ 11 w 234"/>
              <a:gd name="T93" fmla="*/ 4 h 133"/>
              <a:gd name="T94" fmla="*/ 10 w 234"/>
              <a:gd name="T95" fmla="*/ 2 h 133"/>
              <a:gd name="T96" fmla="*/ 8 w 234"/>
              <a:gd name="T9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133">
                <a:moveTo>
                  <a:pt x="234" y="133"/>
                </a:moveTo>
                <a:lnTo>
                  <a:pt x="190" y="133"/>
                </a:lnTo>
                <a:lnTo>
                  <a:pt x="190" y="129"/>
                </a:lnTo>
                <a:lnTo>
                  <a:pt x="161" y="129"/>
                </a:lnTo>
                <a:lnTo>
                  <a:pt x="161" y="125"/>
                </a:lnTo>
                <a:lnTo>
                  <a:pt x="136" y="125"/>
                </a:lnTo>
                <a:lnTo>
                  <a:pt x="136" y="123"/>
                </a:lnTo>
                <a:lnTo>
                  <a:pt x="124" y="123"/>
                </a:lnTo>
                <a:lnTo>
                  <a:pt x="124" y="119"/>
                </a:lnTo>
                <a:lnTo>
                  <a:pt x="115" y="119"/>
                </a:lnTo>
                <a:lnTo>
                  <a:pt x="115" y="117"/>
                </a:lnTo>
                <a:lnTo>
                  <a:pt x="114" y="117"/>
                </a:lnTo>
                <a:lnTo>
                  <a:pt x="114" y="115"/>
                </a:lnTo>
                <a:lnTo>
                  <a:pt x="112" y="115"/>
                </a:lnTo>
                <a:lnTo>
                  <a:pt x="112" y="112"/>
                </a:lnTo>
                <a:lnTo>
                  <a:pt x="110" y="112"/>
                </a:lnTo>
                <a:lnTo>
                  <a:pt x="110" y="110"/>
                </a:lnTo>
                <a:lnTo>
                  <a:pt x="108" y="110"/>
                </a:lnTo>
                <a:lnTo>
                  <a:pt x="108" y="108"/>
                </a:lnTo>
                <a:lnTo>
                  <a:pt x="106" y="108"/>
                </a:lnTo>
                <a:lnTo>
                  <a:pt x="106" y="106"/>
                </a:lnTo>
                <a:lnTo>
                  <a:pt x="102" y="106"/>
                </a:lnTo>
                <a:lnTo>
                  <a:pt x="102" y="104"/>
                </a:lnTo>
                <a:lnTo>
                  <a:pt x="101" y="104"/>
                </a:lnTo>
                <a:lnTo>
                  <a:pt x="101" y="100"/>
                </a:lnTo>
                <a:lnTo>
                  <a:pt x="100" y="100"/>
                </a:lnTo>
                <a:lnTo>
                  <a:pt x="100" y="97"/>
                </a:lnTo>
                <a:lnTo>
                  <a:pt x="96" y="97"/>
                </a:lnTo>
                <a:lnTo>
                  <a:pt x="96" y="93"/>
                </a:lnTo>
                <a:lnTo>
                  <a:pt x="94" y="93"/>
                </a:lnTo>
                <a:lnTo>
                  <a:pt x="94" y="91"/>
                </a:lnTo>
                <a:lnTo>
                  <a:pt x="93" y="91"/>
                </a:lnTo>
                <a:lnTo>
                  <a:pt x="93" y="89"/>
                </a:lnTo>
                <a:lnTo>
                  <a:pt x="92" y="89"/>
                </a:lnTo>
                <a:lnTo>
                  <a:pt x="92" y="87"/>
                </a:lnTo>
                <a:lnTo>
                  <a:pt x="89" y="87"/>
                </a:lnTo>
                <a:lnTo>
                  <a:pt x="89" y="84"/>
                </a:lnTo>
                <a:lnTo>
                  <a:pt x="87" y="84"/>
                </a:lnTo>
                <a:lnTo>
                  <a:pt x="87" y="82"/>
                </a:lnTo>
                <a:lnTo>
                  <a:pt x="84" y="82"/>
                </a:lnTo>
                <a:lnTo>
                  <a:pt x="84" y="80"/>
                </a:lnTo>
                <a:lnTo>
                  <a:pt x="81" y="80"/>
                </a:lnTo>
                <a:lnTo>
                  <a:pt x="81" y="78"/>
                </a:lnTo>
                <a:lnTo>
                  <a:pt x="80" y="78"/>
                </a:lnTo>
                <a:lnTo>
                  <a:pt x="80" y="77"/>
                </a:lnTo>
                <a:lnTo>
                  <a:pt x="78" y="77"/>
                </a:lnTo>
                <a:lnTo>
                  <a:pt x="78" y="75"/>
                </a:lnTo>
                <a:lnTo>
                  <a:pt x="76" y="75"/>
                </a:lnTo>
                <a:lnTo>
                  <a:pt x="76" y="71"/>
                </a:lnTo>
                <a:lnTo>
                  <a:pt x="74" y="71"/>
                </a:lnTo>
                <a:lnTo>
                  <a:pt x="74" y="66"/>
                </a:lnTo>
                <a:lnTo>
                  <a:pt x="69" y="66"/>
                </a:lnTo>
                <a:lnTo>
                  <a:pt x="69" y="63"/>
                </a:lnTo>
                <a:lnTo>
                  <a:pt x="67" y="63"/>
                </a:lnTo>
                <a:lnTo>
                  <a:pt x="67" y="61"/>
                </a:lnTo>
                <a:lnTo>
                  <a:pt x="60" y="61"/>
                </a:lnTo>
                <a:lnTo>
                  <a:pt x="60" y="59"/>
                </a:lnTo>
                <a:lnTo>
                  <a:pt x="59" y="59"/>
                </a:lnTo>
                <a:lnTo>
                  <a:pt x="59" y="58"/>
                </a:lnTo>
                <a:lnTo>
                  <a:pt x="58" y="58"/>
                </a:lnTo>
                <a:lnTo>
                  <a:pt x="58" y="57"/>
                </a:lnTo>
                <a:lnTo>
                  <a:pt x="57" y="57"/>
                </a:lnTo>
                <a:lnTo>
                  <a:pt x="57" y="45"/>
                </a:lnTo>
                <a:lnTo>
                  <a:pt x="56" y="45"/>
                </a:lnTo>
                <a:lnTo>
                  <a:pt x="56" y="38"/>
                </a:lnTo>
                <a:lnTo>
                  <a:pt x="50" y="38"/>
                </a:lnTo>
                <a:lnTo>
                  <a:pt x="50" y="36"/>
                </a:lnTo>
                <a:lnTo>
                  <a:pt x="45" y="36"/>
                </a:lnTo>
                <a:lnTo>
                  <a:pt x="45" y="32"/>
                </a:lnTo>
                <a:lnTo>
                  <a:pt x="44" y="32"/>
                </a:lnTo>
                <a:lnTo>
                  <a:pt x="44" y="31"/>
                </a:lnTo>
                <a:lnTo>
                  <a:pt x="42" y="31"/>
                </a:lnTo>
                <a:lnTo>
                  <a:pt x="42" y="29"/>
                </a:lnTo>
                <a:lnTo>
                  <a:pt x="40" y="29"/>
                </a:lnTo>
                <a:lnTo>
                  <a:pt x="40" y="25"/>
                </a:lnTo>
                <a:lnTo>
                  <a:pt x="38" y="25"/>
                </a:lnTo>
                <a:lnTo>
                  <a:pt x="38" y="23"/>
                </a:lnTo>
                <a:lnTo>
                  <a:pt x="38" y="23"/>
                </a:lnTo>
                <a:lnTo>
                  <a:pt x="37" y="23"/>
                </a:lnTo>
                <a:lnTo>
                  <a:pt x="37" y="18"/>
                </a:lnTo>
                <a:lnTo>
                  <a:pt x="36" y="18"/>
                </a:lnTo>
                <a:lnTo>
                  <a:pt x="36" y="15"/>
                </a:lnTo>
                <a:lnTo>
                  <a:pt x="24" y="15"/>
                </a:lnTo>
                <a:lnTo>
                  <a:pt x="24" y="12"/>
                </a:lnTo>
                <a:lnTo>
                  <a:pt x="21" y="12"/>
                </a:lnTo>
                <a:lnTo>
                  <a:pt x="21" y="11"/>
                </a:lnTo>
                <a:lnTo>
                  <a:pt x="20" y="11"/>
                </a:lnTo>
                <a:lnTo>
                  <a:pt x="20" y="9"/>
                </a:lnTo>
                <a:lnTo>
                  <a:pt x="18" y="9"/>
                </a:lnTo>
                <a:lnTo>
                  <a:pt x="18" y="7"/>
                </a:lnTo>
                <a:lnTo>
                  <a:pt x="17" y="7"/>
                </a:lnTo>
                <a:lnTo>
                  <a:pt x="17" y="6"/>
                </a:lnTo>
                <a:lnTo>
                  <a:pt x="11" y="6"/>
                </a:lnTo>
                <a:lnTo>
                  <a:pt x="11" y="4"/>
                </a:lnTo>
                <a:lnTo>
                  <a:pt x="10" y="4"/>
                </a:lnTo>
                <a:lnTo>
                  <a:pt x="10" y="2"/>
                </a:lnTo>
                <a:lnTo>
                  <a:pt x="8" y="2"/>
                </a:lnTo>
                <a:lnTo>
                  <a:pt x="8" y="0"/>
                </a:lnTo>
                <a:lnTo>
                  <a:pt x="0" y="0"/>
                </a:ln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0" name="Freeform 4"/>
          <p:cNvSpPr>
            <a:spLocks/>
          </p:cNvSpPr>
          <p:nvPr/>
        </p:nvSpPr>
        <p:spPr bwMode="auto">
          <a:xfrm>
            <a:off x="5439833" y="1937232"/>
            <a:ext cx="3036958" cy="1767993"/>
          </a:xfrm>
          <a:custGeom>
            <a:avLst/>
            <a:gdLst>
              <a:gd name="T0" fmla="*/ 170 w 240"/>
              <a:gd name="T1" fmla="*/ 139 h 139"/>
              <a:gd name="T2" fmla="*/ 166 w 240"/>
              <a:gd name="T3" fmla="*/ 134 h 139"/>
              <a:gd name="T4" fmla="*/ 161 w 240"/>
              <a:gd name="T5" fmla="*/ 130 h 139"/>
              <a:gd name="T6" fmla="*/ 148 w 240"/>
              <a:gd name="T7" fmla="*/ 125 h 139"/>
              <a:gd name="T8" fmla="*/ 144 w 240"/>
              <a:gd name="T9" fmla="*/ 121 h 139"/>
              <a:gd name="T10" fmla="*/ 128 w 240"/>
              <a:gd name="T11" fmla="*/ 116 h 139"/>
              <a:gd name="T12" fmla="*/ 123 w 240"/>
              <a:gd name="T13" fmla="*/ 112 h 139"/>
              <a:gd name="T14" fmla="*/ 121 w 240"/>
              <a:gd name="T15" fmla="*/ 107 h 139"/>
              <a:gd name="T16" fmla="*/ 119 w 240"/>
              <a:gd name="T17" fmla="*/ 104 h 139"/>
              <a:gd name="T18" fmla="*/ 102 w 240"/>
              <a:gd name="T19" fmla="*/ 100 h 139"/>
              <a:gd name="T20" fmla="*/ 98 w 240"/>
              <a:gd name="T21" fmla="*/ 95 h 139"/>
              <a:gd name="T22" fmla="*/ 97 w 240"/>
              <a:gd name="T23" fmla="*/ 92 h 139"/>
              <a:gd name="T24" fmla="*/ 95 w 240"/>
              <a:gd name="T25" fmla="*/ 89 h 139"/>
              <a:gd name="T26" fmla="*/ 87 w 240"/>
              <a:gd name="T27" fmla="*/ 85 h 139"/>
              <a:gd name="T28" fmla="*/ 86 w 240"/>
              <a:gd name="T29" fmla="*/ 82 h 139"/>
              <a:gd name="T30" fmla="*/ 84 w 240"/>
              <a:gd name="T31" fmla="*/ 79 h 139"/>
              <a:gd name="T32" fmla="*/ 83 w 240"/>
              <a:gd name="T33" fmla="*/ 76 h 139"/>
              <a:gd name="T34" fmla="*/ 79 w 240"/>
              <a:gd name="T35" fmla="*/ 73 h 139"/>
              <a:gd name="T36" fmla="*/ 76 w 240"/>
              <a:gd name="T37" fmla="*/ 70 h 139"/>
              <a:gd name="T38" fmla="*/ 75 w 240"/>
              <a:gd name="T39" fmla="*/ 67 h 139"/>
              <a:gd name="T40" fmla="*/ 74 w 240"/>
              <a:gd name="T41" fmla="*/ 61 h 139"/>
              <a:gd name="T42" fmla="*/ 68 w 240"/>
              <a:gd name="T43" fmla="*/ 58 h 139"/>
              <a:gd name="T44" fmla="*/ 65 w 240"/>
              <a:gd name="T45" fmla="*/ 56 h 139"/>
              <a:gd name="T46" fmla="*/ 58 w 240"/>
              <a:gd name="T47" fmla="*/ 53 h 139"/>
              <a:gd name="T48" fmla="*/ 56 w 240"/>
              <a:gd name="T49" fmla="*/ 50 h 139"/>
              <a:gd name="T50" fmla="*/ 54 w 240"/>
              <a:gd name="T51" fmla="*/ 45 h 139"/>
              <a:gd name="T52" fmla="*/ 52 w 240"/>
              <a:gd name="T53" fmla="*/ 39 h 139"/>
              <a:gd name="T54" fmla="*/ 47 w 240"/>
              <a:gd name="T55" fmla="*/ 36 h 139"/>
              <a:gd name="T56" fmla="*/ 46 w 240"/>
              <a:gd name="T57" fmla="*/ 32 h 139"/>
              <a:gd name="T58" fmla="*/ 41 w 240"/>
              <a:gd name="T59" fmla="*/ 29 h 139"/>
              <a:gd name="T60" fmla="*/ 37 w 240"/>
              <a:gd name="T61" fmla="*/ 24 h 139"/>
              <a:gd name="T62" fmla="*/ 30 w 240"/>
              <a:gd name="T63" fmla="*/ 22 h 139"/>
              <a:gd name="T64" fmla="*/ 29 w 240"/>
              <a:gd name="T65" fmla="*/ 19 h 139"/>
              <a:gd name="T66" fmla="*/ 27 w 240"/>
              <a:gd name="T67" fmla="*/ 16 h 139"/>
              <a:gd name="T68" fmla="*/ 25 w 240"/>
              <a:gd name="T69" fmla="*/ 14 h 139"/>
              <a:gd name="T70" fmla="*/ 23 w 240"/>
              <a:gd name="T71" fmla="*/ 11 h 139"/>
              <a:gd name="T72" fmla="*/ 11 w 240"/>
              <a:gd name="T73" fmla="*/ 10 h 139"/>
              <a:gd name="T74" fmla="*/ 10 w 240"/>
              <a:gd name="T75" fmla="*/ 7 h 139"/>
              <a:gd name="T76" fmla="*/ 8 w 240"/>
              <a:gd name="T77" fmla="*/ 5 h 139"/>
              <a:gd name="T78" fmla="*/ 7 w 240"/>
              <a:gd name="T79" fmla="*/ 2 h 139"/>
              <a:gd name="T80" fmla="*/ 0 w 240"/>
              <a:gd name="T8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39">
                <a:moveTo>
                  <a:pt x="240" y="139"/>
                </a:moveTo>
                <a:lnTo>
                  <a:pt x="170" y="139"/>
                </a:lnTo>
                <a:lnTo>
                  <a:pt x="170" y="134"/>
                </a:lnTo>
                <a:lnTo>
                  <a:pt x="166" y="134"/>
                </a:lnTo>
                <a:lnTo>
                  <a:pt x="166" y="130"/>
                </a:lnTo>
                <a:lnTo>
                  <a:pt x="161" y="130"/>
                </a:lnTo>
                <a:lnTo>
                  <a:pt x="161" y="125"/>
                </a:lnTo>
                <a:lnTo>
                  <a:pt x="148" y="125"/>
                </a:lnTo>
                <a:lnTo>
                  <a:pt x="148" y="121"/>
                </a:lnTo>
                <a:lnTo>
                  <a:pt x="144" y="121"/>
                </a:lnTo>
                <a:lnTo>
                  <a:pt x="144" y="116"/>
                </a:lnTo>
                <a:lnTo>
                  <a:pt x="128" y="116"/>
                </a:lnTo>
                <a:lnTo>
                  <a:pt x="128" y="112"/>
                </a:lnTo>
                <a:lnTo>
                  <a:pt x="123" y="112"/>
                </a:lnTo>
                <a:lnTo>
                  <a:pt x="123" y="107"/>
                </a:lnTo>
                <a:lnTo>
                  <a:pt x="121" y="107"/>
                </a:lnTo>
                <a:lnTo>
                  <a:pt x="121" y="104"/>
                </a:lnTo>
                <a:lnTo>
                  <a:pt x="119" y="104"/>
                </a:lnTo>
                <a:lnTo>
                  <a:pt x="119" y="100"/>
                </a:lnTo>
                <a:lnTo>
                  <a:pt x="102" y="100"/>
                </a:lnTo>
                <a:lnTo>
                  <a:pt x="102" y="95"/>
                </a:lnTo>
                <a:lnTo>
                  <a:pt x="98" y="95"/>
                </a:lnTo>
                <a:lnTo>
                  <a:pt x="98" y="92"/>
                </a:lnTo>
                <a:lnTo>
                  <a:pt x="97" y="92"/>
                </a:lnTo>
                <a:lnTo>
                  <a:pt x="97" y="89"/>
                </a:lnTo>
                <a:lnTo>
                  <a:pt x="95" y="89"/>
                </a:lnTo>
                <a:lnTo>
                  <a:pt x="95" y="85"/>
                </a:lnTo>
                <a:lnTo>
                  <a:pt x="87" y="85"/>
                </a:lnTo>
                <a:lnTo>
                  <a:pt x="87" y="82"/>
                </a:lnTo>
                <a:lnTo>
                  <a:pt x="86" y="82"/>
                </a:lnTo>
                <a:lnTo>
                  <a:pt x="86" y="79"/>
                </a:lnTo>
                <a:lnTo>
                  <a:pt x="84" y="79"/>
                </a:lnTo>
                <a:lnTo>
                  <a:pt x="84" y="76"/>
                </a:lnTo>
                <a:lnTo>
                  <a:pt x="83" y="76"/>
                </a:lnTo>
                <a:lnTo>
                  <a:pt x="83" y="73"/>
                </a:lnTo>
                <a:lnTo>
                  <a:pt x="79" y="73"/>
                </a:lnTo>
                <a:lnTo>
                  <a:pt x="79" y="70"/>
                </a:lnTo>
                <a:lnTo>
                  <a:pt x="76" y="70"/>
                </a:lnTo>
                <a:lnTo>
                  <a:pt x="76" y="67"/>
                </a:lnTo>
                <a:lnTo>
                  <a:pt x="75" y="67"/>
                </a:lnTo>
                <a:lnTo>
                  <a:pt x="75" y="61"/>
                </a:lnTo>
                <a:lnTo>
                  <a:pt x="74" y="61"/>
                </a:lnTo>
                <a:lnTo>
                  <a:pt x="74" y="58"/>
                </a:lnTo>
                <a:lnTo>
                  <a:pt x="68" y="58"/>
                </a:lnTo>
                <a:lnTo>
                  <a:pt x="68" y="56"/>
                </a:lnTo>
                <a:lnTo>
                  <a:pt x="65" y="56"/>
                </a:lnTo>
                <a:lnTo>
                  <a:pt x="65" y="53"/>
                </a:lnTo>
                <a:lnTo>
                  <a:pt x="58" y="53"/>
                </a:lnTo>
                <a:lnTo>
                  <a:pt x="58" y="50"/>
                </a:lnTo>
                <a:lnTo>
                  <a:pt x="56" y="50"/>
                </a:lnTo>
                <a:lnTo>
                  <a:pt x="56" y="45"/>
                </a:lnTo>
                <a:lnTo>
                  <a:pt x="54" y="45"/>
                </a:lnTo>
                <a:lnTo>
                  <a:pt x="54" y="39"/>
                </a:lnTo>
                <a:lnTo>
                  <a:pt x="52" y="39"/>
                </a:lnTo>
                <a:lnTo>
                  <a:pt x="52" y="36"/>
                </a:lnTo>
                <a:lnTo>
                  <a:pt x="47" y="36"/>
                </a:lnTo>
                <a:lnTo>
                  <a:pt x="47" y="32"/>
                </a:lnTo>
                <a:lnTo>
                  <a:pt x="46" y="32"/>
                </a:lnTo>
                <a:lnTo>
                  <a:pt x="46" y="29"/>
                </a:lnTo>
                <a:lnTo>
                  <a:pt x="41" y="29"/>
                </a:lnTo>
                <a:lnTo>
                  <a:pt x="41" y="24"/>
                </a:lnTo>
                <a:lnTo>
                  <a:pt x="37" y="24"/>
                </a:lnTo>
                <a:lnTo>
                  <a:pt x="37" y="22"/>
                </a:lnTo>
                <a:lnTo>
                  <a:pt x="30" y="22"/>
                </a:lnTo>
                <a:lnTo>
                  <a:pt x="30" y="19"/>
                </a:lnTo>
                <a:lnTo>
                  <a:pt x="29" y="19"/>
                </a:lnTo>
                <a:lnTo>
                  <a:pt x="29" y="16"/>
                </a:lnTo>
                <a:lnTo>
                  <a:pt x="27" y="16"/>
                </a:lnTo>
                <a:lnTo>
                  <a:pt x="27" y="14"/>
                </a:lnTo>
                <a:lnTo>
                  <a:pt x="25" y="14"/>
                </a:lnTo>
                <a:lnTo>
                  <a:pt x="25" y="11"/>
                </a:lnTo>
                <a:lnTo>
                  <a:pt x="23" y="11"/>
                </a:lnTo>
                <a:lnTo>
                  <a:pt x="23" y="10"/>
                </a:lnTo>
                <a:lnTo>
                  <a:pt x="11" y="10"/>
                </a:lnTo>
                <a:lnTo>
                  <a:pt x="11" y="7"/>
                </a:lnTo>
                <a:lnTo>
                  <a:pt x="10" y="7"/>
                </a:lnTo>
                <a:lnTo>
                  <a:pt x="10" y="5"/>
                </a:lnTo>
                <a:lnTo>
                  <a:pt x="8" y="5"/>
                </a:lnTo>
                <a:lnTo>
                  <a:pt x="8" y="2"/>
                </a:lnTo>
                <a:lnTo>
                  <a:pt x="7" y="2"/>
                </a:lnTo>
                <a:lnTo>
                  <a:pt x="7" y="0"/>
                </a:lnTo>
                <a:lnTo>
                  <a:pt x="0" y="0"/>
                </a:lnTo>
              </a:path>
            </a:pathLst>
          </a:custGeom>
          <a:ln w="15875">
            <a:solidFill>
              <a:schemeClr val="accent5"/>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1" name="Freeform 5"/>
          <p:cNvSpPr>
            <a:spLocks/>
          </p:cNvSpPr>
          <p:nvPr/>
        </p:nvSpPr>
        <p:spPr bwMode="auto">
          <a:xfrm>
            <a:off x="5452487" y="1937232"/>
            <a:ext cx="2771224" cy="1704396"/>
          </a:xfrm>
          <a:custGeom>
            <a:avLst/>
            <a:gdLst>
              <a:gd name="T0" fmla="*/ 206 w 219"/>
              <a:gd name="T1" fmla="*/ 134 h 134"/>
              <a:gd name="T2" fmla="*/ 187 w 219"/>
              <a:gd name="T3" fmla="*/ 121 h 134"/>
              <a:gd name="T4" fmla="*/ 159 w 219"/>
              <a:gd name="T5" fmla="*/ 116 h 134"/>
              <a:gd name="T6" fmla="*/ 153 w 219"/>
              <a:gd name="T7" fmla="*/ 114 h 134"/>
              <a:gd name="T8" fmla="*/ 142 w 219"/>
              <a:gd name="T9" fmla="*/ 110 h 134"/>
              <a:gd name="T10" fmla="*/ 141 w 219"/>
              <a:gd name="T11" fmla="*/ 108 h 134"/>
              <a:gd name="T12" fmla="*/ 122 w 219"/>
              <a:gd name="T13" fmla="*/ 103 h 134"/>
              <a:gd name="T14" fmla="*/ 121 w 219"/>
              <a:gd name="T15" fmla="*/ 100 h 134"/>
              <a:gd name="T16" fmla="*/ 106 w 219"/>
              <a:gd name="T17" fmla="*/ 98 h 134"/>
              <a:gd name="T18" fmla="*/ 102 w 219"/>
              <a:gd name="T19" fmla="*/ 96 h 134"/>
              <a:gd name="T20" fmla="*/ 101 w 219"/>
              <a:gd name="T21" fmla="*/ 94 h 134"/>
              <a:gd name="T22" fmla="*/ 100 w 219"/>
              <a:gd name="T23" fmla="*/ 88 h 134"/>
              <a:gd name="T24" fmla="*/ 98 w 219"/>
              <a:gd name="T25" fmla="*/ 85 h 134"/>
              <a:gd name="T26" fmla="*/ 97 w 219"/>
              <a:gd name="T27" fmla="*/ 81 h 134"/>
              <a:gd name="T28" fmla="*/ 94 w 219"/>
              <a:gd name="T29" fmla="*/ 77 h 134"/>
              <a:gd name="T30" fmla="*/ 93 w 219"/>
              <a:gd name="T31" fmla="*/ 74 h 134"/>
              <a:gd name="T32" fmla="*/ 85 w 219"/>
              <a:gd name="T33" fmla="*/ 71 h 134"/>
              <a:gd name="T34" fmla="*/ 85 w 219"/>
              <a:gd name="T35" fmla="*/ 69 h 134"/>
              <a:gd name="T36" fmla="*/ 83 w 219"/>
              <a:gd name="T37" fmla="*/ 66 h 134"/>
              <a:gd name="T38" fmla="*/ 79 w 219"/>
              <a:gd name="T39" fmla="*/ 65 h 134"/>
              <a:gd name="T40" fmla="*/ 75 w 219"/>
              <a:gd name="T41" fmla="*/ 63 h 134"/>
              <a:gd name="T42" fmla="*/ 70 w 219"/>
              <a:gd name="T43" fmla="*/ 61 h 134"/>
              <a:gd name="T44" fmla="*/ 68 w 219"/>
              <a:gd name="T45" fmla="*/ 59 h 134"/>
              <a:gd name="T46" fmla="*/ 67 w 219"/>
              <a:gd name="T47" fmla="*/ 56 h 134"/>
              <a:gd name="T48" fmla="*/ 65 w 219"/>
              <a:gd name="T49" fmla="*/ 54 h 134"/>
              <a:gd name="T50" fmla="*/ 64 w 219"/>
              <a:gd name="T51" fmla="*/ 53 h 134"/>
              <a:gd name="T52" fmla="*/ 61 w 219"/>
              <a:gd name="T53" fmla="*/ 49 h 134"/>
              <a:gd name="T54" fmla="*/ 59 w 219"/>
              <a:gd name="T55" fmla="*/ 48 h 134"/>
              <a:gd name="T56" fmla="*/ 56 w 219"/>
              <a:gd name="T57" fmla="*/ 46 h 134"/>
              <a:gd name="T58" fmla="*/ 53 w 219"/>
              <a:gd name="T59" fmla="*/ 44 h 134"/>
              <a:gd name="T60" fmla="*/ 51 w 219"/>
              <a:gd name="T61" fmla="*/ 42 h 134"/>
              <a:gd name="T62" fmla="*/ 49 w 219"/>
              <a:gd name="T63" fmla="*/ 41 h 134"/>
              <a:gd name="T64" fmla="*/ 47 w 219"/>
              <a:gd name="T65" fmla="*/ 40 h 134"/>
              <a:gd name="T66" fmla="*/ 45 w 219"/>
              <a:gd name="T67" fmla="*/ 37 h 134"/>
              <a:gd name="T68" fmla="*/ 40 w 219"/>
              <a:gd name="T69" fmla="*/ 34 h 134"/>
              <a:gd name="T70" fmla="*/ 38 w 219"/>
              <a:gd name="T71" fmla="*/ 33 h 134"/>
              <a:gd name="T72" fmla="*/ 35 w 219"/>
              <a:gd name="T73" fmla="*/ 29 h 134"/>
              <a:gd name="T74" fmla="*/ 34 w 219"/>
              <a:gd name="T75" fmla="*/ 28 h 134"/>
              <a:gd name="T76" fmla="*/ 31 w 219"/>
              <a:gd name="T77" fmla="*/ 26 h 134"/>
              <a:gd name="T78" fmla="*/ 30 w 219"/>
              <a:gd name="T79" fmla="*/ 24 h 134"/>
              <a:gd name="T80" fmla="*/ 28 w 219"/>
              <a:gd name="T81" fmla="*/ 21 h 134"/>
              <a:gd name="T82" fmla="*/ 26 w 219"/>
              <a:gd name="T83" fmla="*/ 19 h 134"/>
              <a:gd name="T84" fmla="*/ 24 w 219"/>
              <a:gd name="T85" fmla="*/ 18 h 134"/>
              <a:gd name="T86" fmla="*/ 21 w 219"/>
              <a:gd name="T87" fmla="*/ 17 h 134"/>
              <a:gd name="T88" fmla="*/ 19 w 219"/>
              <a:gd name="T89" fmla="*/ 16 h 134"/>
              <a:gd name="T90" fmla="*/ 18 w 219"/>
              <a:gd name="T91" fmla="*/ 13 h 134"/>
              <a:gd name="T92" fmla="*/ 17 w 219"/>
              <a:gd name="T93" fmla="*/ 11 h 134"/>
              <a:gd name="T94" fmla="*/ 14 w 219"/>
              <a:gd name="T95" fmla="*/ 9 h 134"/>
              <a:gd name="T96" fmla="*/ 9 w 219"/>
              <a:gd name="T97" fmla="*/ 6 h 134"/>
              <a:gd name="T98" fmla="*/ 8 w 219"/>
              <a:gd name="T99" fmla="*/ 5 h 134"/>
              <a:gd name="T100" fmla="*/ 7 w 219"/>
              <a:gd name="T101" fmla="*/ 4 h 134"/>
              <a:gd name="T102" fmla="*/ 2 w 219"/>
              <a:gd name="T103" fmla="*/ 1 h 134"/>
              <a:gd name="T104" fmla="*/ 0 w 219"/>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34">
                <a:moveTo>
                  <a:pt x="219" y="134"/>
                </a:moveTo>
                <a:lnTo>
                  <a:pt x="206" y="134"/>
                </a:lnTo>
                <a:lnTo>
                  <a:pt x="206" y="121"/>
                </a:lnTo>
                <a:lnTo>
                  <a:pt x="187" y="121"/>
                </a:lnTo>
                <a:lnTo>
                  <a:pt x="187" y="116"/>
                </a:lnTo>
                <a:lnTo>
                  <a:pt x="159" y="116"/>
                </a:lnTo>
                <a:lnTo>
                  <a:pt x="159" y="114"/>
                </a:lnTo>
                <a:lnTo>
                  <a:pt x="153" y="114"/>
                </a:lnTo>
                <a:lnTo>
                  <a:pt x="153" y="110"/>
                </a:lnTo>
                <a:lnTo>
                  <a:pt x="142" y="110"/>
                </a:lnTo>
                <a:lnTo>
                  <a:pt x="142" y="108"/>
                </a:lnTo>
                <a:lnTo>
                  <a:pt x="141" y="108"/>
                </a:lnTo>
                <a:lnTo>
                  <a:pt x="141" y="103"/>
                </a:lnTo>
                <a:lnTo>
                  <a:pt x="122" y="103"/>
                </a:lnTo>
                <a:lnTo>
                  <a:pt x="122" y="100"/>
                </a:lnTo>
                <a:lnTo>
                  <a:pt x="121" y="100"/>
                </a:lnTo>
                <a:lnTo>
                  <a:pt x="121" y="98"/>
                </a:lnTo>
                <a:lnTo>
                  <a:pt x="106" y="98"/>
                </a:lnTo>
                <a:lnTo>
                  <a:pt x="106" y="96"/>
                </a:lnTo>
                <a:lnTo>
                  <a:pt x="102" y="96"/>
                </a:lnTo>
                <a:lnTo>
                  <a:pt x="102" y="94"/>
                </a:lnTo>
                <a:lnTo>
                  <a:pt x="101" y="94"/>
                </a:lnTo>
                <a:lnTo>
                  <a:pt x="101" y="88"/>
                </a:lnTo>
                <a:lnTo>
                  <a:pt x="100" y="88"/>
                </a:lnTo>
                <a:lnTo>
                  <a:pt x="100" y="85"/>
                </a:lnTo>
                <a:lnTo>
                  <a:pt x="98" y="85"/>
                </a:lnTo>
                <a:lnTo>
                  <a:pt x="98" y="81"/>
                </a:lnTo>
                <a:lnTo>
                  <a:pt x="97" y="81"/>
                </a:lnTo>
                <a:lnTo>
                  <a:pt x="97" y="77"/>
                </a:lnTo>
                <a:lnTo>
                  <a:pt x="94" y="77"/>
                </a:lnTo>
                <a:lnTo>
                  <a:pt x="94" y="74"/>
                </a:lnTo>
                <a:lnTo>
                  <a:pt x="93" y="74"/>
                </a:lnTo>
                <a:lnTo>
                  <a:pt x="93" y="71"/>
                </a:lnTo>
                <a:lnTo>
                  <a:pt x="85" y="71"/>
                </a:lnTo>
                <a:lnTo>
                  <a:pt x="85" y="69"/>
                </a:lnTo>
                <a:lnTo>
                  <a:pt x="85" y="69"/>
                </a:lnTo>
                <a:lnTo>
                  <a:pt x="85" y="66"/>
                </a:lnTo>
                <a:lnTo>
                  <a:pt x="83" y="66"/>
                </a:lnTo>
                <a:lnTo>
                  <a:pt x="83" y="65"/>
                </a:lnTo>
                <a:lnTo>
                  <a:pt x="79" y="65"/>
                </a:lnTo>
                <a:lnTo>
                  <a:pt x="79" y="63"/>
                </a:lnTo>
                <a:lnTo>
                  <a:pt x="75" y="63"/>
                </a:lnTo>
                <a:lnTo>
                  <a:pt x="75" y="61"/>
                </a:lnTo>
                <a:lnTo>
                  <a:pt x="70" y="61"/>
                </a:lnTo>
                <a:lnTo>
                  <a:pt x="70" y="59"/>
                </a:lnTo>
                <a:lnTo>
                  <a:pt x="68" y="59"/>
                </a:lnTo>
                <a:lnTo>
                  <a:pt x="68" y="56"/>
                </a:lnTo>
                <a:lnTo>
                  <a:pt x="67" y="56"/>
                </a:lnTo>
                <a:lnTo>
                  <a:pt x="67" y="54"/>
                </a:lnTo>
                <a:lnTo>
                  <a:pt x="65" y="54"/>
                </a:lnTo>
                <a:lnTo>
                  <a:pt x="65" y="53"/>
                </a:lnTo>
                <a:lnTo>
                  <a:pt x="64" y="53"/>
                </a:lnTo>
                <a:lnTo>
                  <a:pt x="64" y="49"/>
                </a:lnTo>
                <a:lnTo>
                  <a:pt x="61" y="49"/>
                </a:lnTo>
                <a:lnTo>
                  <a:pt x="61" y="48"/>
                </a:lnTo>
                <a:lnTo>
                  <a:pt x="59" y="48"/>
                </a:lnTo>
                <a:lnTo>
                  <a:pt x="59" y="46"/>
                </a:lnTo>
                <a:lnTo>
                  <a:pt x="56" y="46"/>
                </a:lnTo>
                <a:lnTo>
                  <a:pt x="56" y="44"/>
                </a:lnTo>
                <a:lnTo>
                  <a:pt x="53" y="44"/>
                </a:lnTo>
                <a:lnTo>
                  <a:pt x="53" y="42"/>
                </a:lnTo>
                <a:lnTo>
                  <a:pt x="51" y="42"/>
                </a:lnTo>
                <a:lnTo>
                  <a:pt x="51" y="41"/>
                </a:lnTo>
                <a:lnTo>
                  <a:pt x="49" y="41"/>
                </a:lnTo>
                <a:lnTo>
                  <a:pt x="49" y="40"/>
                </a:lnTo>
                <a:lnTo>
                  <a:pt x="47" y="40"/>
                </a:lnTo>
                <a:lnTo>
                  <a:pt x="47" y="37"/>
                </a:lnTo>
                <a:lnTo>
                  <a:pt x="45" y="37"/>
                </a:lnTo>
                <a:lnTo>
                  <a:pt x="45" y="34"/>
                </a:lnTo>
                <a:lnTo>
                  <a:pt x="40" y="34"/>
                </a:lnTo>
                <a:lnTo>
                  <a:pt x="40" y="33"/>
                </a:lnTo>
                <a:lnTo>
                  <a:pt x="38" y="33"/>
                </a:lnTo>
                <a:lnTo>
                  <a:pt x="38" y="29"/>
                </a:lnTo>
                <a:lnTo>
                  <a:pt x="35" y="29"/>
                </a:lnTo>
                <a:lnTo>
                  <a:pt x="35" y="28"/>
                </a:lnTo>
                <a:lnTo>
                  <a:pt x="34" y="28"/>
                </a:lnTo>
                <a:lnTo>
                  <a:pt x="34" y="26"/>
                </a:lnTo>
                <a:lnTo>
                  <a:pt x="31" y="26"/>
                </a:lnTo>
                <a:lnTo>
                  <a:pt x="31" y="24"/>
                </a:lnTo>
                <a:lnTo>
                  <a:pt x="30" y="24"/>
                </a:lnTo>
                <a:lnTo>
                  <a:pt x="30" y="21"/>
                </a:lnTo>
                <a:lnTo>
                  <a:pt x="28" y="21"/>
                </a:lnTo>
                <a:lnTo>
                  <a:pt x="28" y="19"/>
                </a:lnTo>
                <a:lnTo>
                  <a:pt x="26" y="19"/>
                </a:lnTo>
                <a:lnTo>
                  <a:pt x="26" y="18"/>
                </a:lnTo>
                <a:lnTo>
                  <a:pt x="24" y="18"/>
                </a:lnTo>
                <a:lnTo>
                  <a:pt x="24" y="17"/>
                </a:lnTo>
                <a:lnTo>
                  <a:pt x="21" y="17"/>
                </a:lnTo>
                <a:lnTo>
                  <a:pt x="21" y="16"/>
                </a:lnTo>
                <a:lnTo>
                  <a:pt x="19" y="16"/>
                </a:lnTo>
                <a:lnTo>
                  <a:pt x="19" y="13"/>
                </a:lnTo>
                <a:lnTo>
                  <a:pt x="18" y="13"/>
                </a:lnTo>
                <a:lnTo>
                  <a:pt x="18" y="11"/>
                </a:lnTo>
                <a:lnTo>
                  <a:pt x="17" y="11"/>
                </a:lnTo>
                <a:lnTo>
                  <a:pt x="17" y="9"/>
                </a:lnTo>
                <a:lnTo>
                  <a:pt x="14" y="9"/>
                </a:lnTo>
                <a:lnTo>
                  <a:pt x="14" y="6"/>
                </a:lnTo>
                <a:lnTo>
                  <a:pt x="9" y="6"/>
                </a:lnTo>
                <a:lnTo>
                  <a:pt x="9" y="5"/>
                </a:lnTo>
                <a:lnTo>
                  <a:pt x="8" y="5"/>
                </a:lnTo>
                <a:lnTo>
                  <a:pt x="8" y="4"/>
                </a:lnTo>
                <a:lnTo>
                  <a:pt x="7" y="4"/>
                </a:lnTo>
                <a:lnTo>
                  <a:pt x="7" y="1"/>
                </a:lnTo>
                <a:lnTo>
                  <a:pt x="2" y="1"/>
                </a:lnTo>
                <a:lnTo>
                  <a:pt x="2" y="0"/>
                </a:lnTo>
                <a:lnTo>
                  <a:pt x="0" y="0"/>
                </a:ln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Tree>
    <p:extLst>
      <p:ext uri="{BB962C8B-B14F-4D97-AF65-F5344CB8AC3E}">
        <p14:creationId xmlns:p14="http://schemas.microsoft.com/office/powerpoint/2010/main" val="251795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a:t>
            </a:r>
            <a:r>
              <a:rPr lang="fr-FR" dirty="0"/>
              <a:t>Oncologie Médicale de </a:t>
            </a:r>
            <a:r>
              <a:rPr lang="fr-FR" dirty="0" smtClean="0"/>
              <a:t>l’ESDO </a:t>
            </a:r>
            <a:r>
              <a:rPr lang="fr-FR" b="0" dirty="0" smtClean="0"/>
              <a:t/>
            </a:r>
            <a:br>
              <a:rPr lang="fr-FR" b="0" dirty="0" smtClean="0"/>
            </a:br>
            <a:r>
              <a:rPr lang="fr-FR" b="0" dirty="0" smtClean="0"/>
              <a:t>Edition </a:t>
            </a:r>
            <a:r>
              <a:rPr lang="fr-FR" b="0" dirty="0"/>
              <a:t>2016</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335213"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335213"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335213"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335213"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335213"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335213"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294046"/>
            <a:ext cx="8430858" cy="1244438"/>
            <a:chOff x="365125" y="1294046"/>
            <a:chExt cx="8430858" cy="1244438"/>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335213"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335213" algn="l"/>
                </a:tabLst>
              </a:pPr>
              <a:r>
                <a:rPr lang="fr-FR" sz="1200" b="1" dirty="0" smtClean="0">
                  <a:solidFill>
                    <a:srgbClr val="4D4D4D"/>
                  </a:solidFill>
                </a:rPr>
                <a:t>Prof Wolff </a:t>
              </a:r>
              <a:r>
                <a:rPr lang="fr-FR" sz="1200" b="1" dirty="0" err="1" smtClean="0">
                  <a:solidFill>
                    <a:srgbClr val="4D4D4D"/>
                  </a:solidFill>
                </a:rPr>
                <a:t>Schmiegel</a:t>
              </a:r>
              <a:r>
                <a:rPr lang="fr-FR" sz="1200" dirty="0" smtClean="0">
                  <a:solidFill>
                    <a:srgbClr val="4D4D4D"/>
                  </a:solidFill>
                </a:rPr>
                <a:t>            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335213" algn="l"/>
                </a:tabLst>
              </a:pPr>
              <a:r>
                <a:rPr lang="fr-FR" sz="1200" b="1" dirty="0" smtClean="0">
                  <a:solidFill>
                    <a:srgbClr val="4D4D4D"/>
                  </a:solidFill>
                </a:rPr>
                <a:t>Prof Thomas </a:t>
              </a:r>
              <a:r>
                <a:rPr lang="fr-FR" sz="1200" b="1" dirty="0" err="1" smtClean="0">
                  <a:solidFill>
                    <a:srgbClr val="4D4D4D"/>
                  </a:solidFill>
                </a:rPr>
                <a:t>Gruenberger</a:t>
              </a:r>
              <a:r>
                <a:rPr lang="fr-FR" sz="1200" b="1" dirty="0" smtClean="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19" name="Group 18"/>
            <p:cNvGrpSpPr/>
            <p:nvPr/>
          </p:nvGrpSpPr>
          <p:grpSpPr>
            <a:xfrm>
              <a:off x="6977132" y="1294046"/>
              <a:ext cx="1818851" cy="752930"/>
              <a:chOff x="6548563" y="1603292"/>
              <a:chExt cx="1461548" cy="605021"/>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6995964" y="1626755"/>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563" y="1626754"/>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03292"/>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54355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3515: MAVERICC, une étude de phase II de mFOLFOX6-bevacizumab (BV) vs FOLFIRI-BV en 1e ligne chez les patients avec CRC métastatique: résultats selon la localisation tumorale et le statut KRAS – Lenz H-J, et al</a:t>
            </a:r>
            <a:endParaRPr lang="fr-FR" dirty="0"/>
          </a:p>
        </p:txBody>
      </p:sp>
      <p:sp>
        <p:nvSpPr>
          <p:cNvPr id="3" name="Content Placeholder 2"/>
          <p:cNvSpPr>
            <a:spLocks noGrp="1"/>
          </p:cNvSpPr>
          <p:nvPr>
            <p:ph idx="1"/>
          </p:nvPr>
        </p:nvSpPr>
        <p:spPr>
          <a:xfrm>
            <a:off x="365124" y="1254035"/>
            <a:ext cx="8778876" cy="4746172"/>
          </a:xfrm>
        </p:spPr>
        <p:txBody>
          <a:bodyPr/>
          <a:lstStyle/>
          <a:p>
            <a:pPr marL="0" indent="0">
              <a:buNone/>
            </a:pPr>
            <a:r>
              <a:rPr lang="fr-FR" sz="1400" b="1" dirty="0" smtClean="0"/>
              <a:t>Résultats</a:t>
            </a:r>
          </a:p>
          <a:p>
            <a:pPr marL="0" indent="0">
              <a:buNone/>
            </a:pPr>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pPr marL="0" indent="0">
              <a:spcBef>
                <a:spcPts val="1200"/>
              </a:spcBef>
              <a:buNone/>
            </a:pPr>
            <a:r>
              <a:rPr lang="fr-FR" sz="1400" b="1" dirty="0" smtClean="0"/>
              <a:t>Conclusions</a:t>
            </a:r>
          </a:p>
          <a:p>
            <a:r>
              <a:rPr lang="fr-FR" sz="1400" b="1" dirty="0" smtClean="0"/>
              <a:t>La SSP et la SG n’étaient pas significativement différentes entre mFOLFOX6 + bevacizumab vs FOLFIRI + bevacizumab en 1</a:t>
            </a:r>
            <a:r>
              <a:rPr lang="fr-FR" sz="1400" b="1" baseline="30000" dirty="0" smtClean="0"/>
              <a:t>e</a:t>
            </a:r>
            <a:r>
              <a:rPr lang="fr-FR" sz="1400" b="1" dirty="0" smtClean="0"/>
              <a:t> ligne chez ces patients avec </a:t>
            </a:r>
            <a:r>
              <a:rPr lang="fr-FR" sz="1400" b="1" dirty="0" err="1" smtClean="0"/>
              <a:t>CRCm</a:t>
            </a:r>
            <a:endParaRPr lang="fr-FR" sz="1400" b="1" dirty="0" smtClean="0"/>
          </a:p>
          <a:p>
            <a:r>
              <a:rPr lang="fr-FR" sz="1400" b="1" dirty="0" smtClean="0"/>
              <a:t>Il y avait une tendance à l’amélioration de la SSP et SG* chez les patients KRAS WT vs KRAS muté</a:t>
            </a:r>
          </a:p>
          <a:p>
            <a:r>
              <a:rPr lang="fr-FR" sz="1400" b="1" dirty="0" smtClean="0"/>
              <a:t>La localisation tumorale n’a pas impacté la SSP ni la SG chez les patients avec KRAS WT ou muté</a:t>
            </a:r>
          </a:p>
          <a:p>
            <a:pPr lvl="1"/>
            <a:r>
              <a:rPr lang="fr-FR" sz="1400" b="1" dirty="0" smtClean="0"/>
              <a:t>La SSP et la SG étaient plus importantes dans les tumeurs gauches </a:t>
            </a:r>
          </a:p>
          <a:p>
            <a:r>
              <a:rPr lang="fr-FR" sz="1400" b="1" dirty="0" smtClean="0"/>
              <a:t>Aucun nouveau signal de toxicité n’a été observé</a:t>
            </a:r>
            <a:endParaRPr lang="fr-FR" sz="1400" b="1" dirty="0"/>
          </a:p>
        </p:txBody>
      </p:sp>
      <p:sp>
        <p:nvSpPr>
          <p:cNvPr id="4" name="Text Placeholder 3"/>
          <p:cNvSpPr>
            <a:spLocks noGrp="1"/>
          </p:cNvSpPr>
          <p:nvPr>
            <p:ph type="body" sz="quarter" idx="10"/>
          </p:nvPr>
        </p:nvSpPr>
        <p:spPr>
          <a:xfrm>
            <a:off x="365125" y="6324600"/>
            <a:ext cx="4587875" cy="258763"/>
          </a:xfrm>
        </p:spPr>
        <p:txBody>
          <a:bodyPr/>
          <a:lstStyle/>
          <a:p>
            <a:r>
              <a:rPr lang="fr-FR" dirty="0" smtClean="0"/>
              <a:t>*Données de SG non présentées ici.</a:t>
            </a:r>
            <a:endParaRPr lang="fr-FR" dirty="0"/>
          </a:p>
        </p:txBody>
      </p:sp>
      <p:sp>
        <p:nvSpPr>
          <p:cNvPr id="5" name="Text Placeholder 4"/>
          <p:cNvSpPr>
            <a:spLocks noGrp="1"/>
          </p:cNvSpPr>
          <p:nvPr>
            <p:ph type="body" sz="quarter" idx="11"/>
          </p:nvPr>
        </p:nvSpPr>
        <p:spPr/>
        <p:txBody>
          <a:bodyPr/>
          <a:lstStyle/>
          <a:p>
            <a:r>
              <a:rPr lang="fr-FR" smtClean="0"/>
              <a:t>Lenz et al. J Clin Oncol 2016; 34 (suppl): abstr 3515</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677885057"/>
              </p:ext>
            </p:extLst>
          </p:nvPr>
        </p:nvGraphicFramePr>
        <p:xfrm>
          <a:off x="381000" y="1621972"/>
          <a:ext cx="8534399" cy="2346960"/>
        </p:xfrm>
        <a:graphic>
          <a:graphicData uri="http://schemas.openxmlformats.org/drawingml/2006/table">
            <a:tbl>
              <a:tblPr firstRow="1" bandRow="1">
                <a:tableStyleId>{69012ECD-51FC-41F1-AA8D-1B2483CD663E}</a:tableStyleId>
              </a:tblPr>
              <a:tblGrid>
                <a:gridCol w="4770956"/>
                <a:gridCol w="1991512"/>
                <a:gridCol w="1771931"/>
              </a:tblGrid>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d’intérêt spécifique chez ≥6%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mFOLFOX6 + BEV (n=183)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FOLFIRI + BEV (n=183)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Tous </a:t>
                      </a:r>
                      <a:r>
                        <a:rPr kumimoji="0" lang="fr-FR" sz="1400" b="0" i="0" u="none" strike="noStrike" cap="none" normalizeH="0" baseline="0" noProof="0" dirty="0" err="1" smtClean="0">
                          <a:ln>
                            <a:noFill/>
                          </a:ln>
                          <a:solidFill>
                            <a:schemeClr val="tx1"/>
                          </a:solidFill>
                          <a:effectLst/>
                          <a:latin typeface="Arial" charset="0"/>
                          <a:cs typeface="Arial" charset="0"/>
                        </a:rPr>
                        <a:t>EIs</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56 (30,3)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57 (31,1)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Hypertension non contrôlée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27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23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Evènements thromboemboliques veineux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14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18 (9,8)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Perforation gastro-intestinale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Saignement autre que pulmonaire/SNC (grade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Evènements thromboemboliques artériels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71864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DEUXIÈME LIGNE</a:t>
            </a:r>
            <a:r>
              <a:rPr lang="fr-FR" dirty="0" smtClean="0">
                <a:solidFill>
                  <a:schemeClr val="accent1"/>
                </a:solidFill>
              </a:rPr>
              <a:t/>
            </a:r>
            <a:br>
              <a:rPr lang="fr-FR" dirty="0" smtClean="0">
                <a:solidFill>
                  <a:schemeClr val="accent1"/>
                </a:solidFill>
              </a:rPr>
            </a:br>
            <a:r>
              <a:rPr lang="fr-FR" dirty="0" smtClean="0">
                <a:solidFill>
                  <a:schemeClr val="accent1"/>
                </a:solidFill>
              </a:rPr>
              <a:t>(</a:t>
            </a:r>
            <a:r>
              <a:rPr lang="fr-FR" dirty="0">
                <a:solidFill>
                  <a:schemeClr val="accent1"/>
                </a:solidFill>
              </a:rPr>
              <a:t>incluant </a:t>
            </a:r>
            <a:r>
              <a:rPr lang="fr-FR" dirty="0" smtClean="0">
                <a:solidFill>
                  <a:schemeClr val="accent1"/>
                </a:solidFill>
              </a:rPr>
              <a:t>immunothérapie)</a:t>
            </a:r>
            <a:endParaRPr lang="en-GB" dirty="0"/>
          </a:p>
        </p:txBody>
      </p:sp>
      <p:sp>
        <p:nvSpPr>
          <p:cNvPr id="2" name="Text Placeholder 1"/>
          <p:cNvSpPr>
            <a:spLocks noGrp="1"/>
          </p:cNvSpPr>
          <p:nvPr>
            <p:ph type="body" idx="1"/>
          </p:nvPr>
        </p:nvSpPr>
        <p:spPr/>
        <p:txBody>
          <a:bodyPr/>
          <a:lstStyle/>
          <a:p>
            <a:r>
              <a:rPr lang="en-US" dirty="0" smtClean="0"/>
              <a:t>CANCER COLORECTAL</a:t>
            </a:r>
            <a:endParaRPr lang="en-GB" dirty="0"/>
          </a:p>
        </p:txBody>
      </p:sp>
    </p:spTree>
    <p:extLst>
      <p:ext uri="{BB962C8B-B14F-4D97-AF65-F5344CB8AC3E}">
        <p14:creationId xmlns:p14="http://schemas.microsoft.com/office/powerpoint/2010/main" val="711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08445" cy="807720"/>
          </a:xfrm>
        </p:spPr>
        <p:txBody>
          <a:bodyPr/>
          <a:lstStyle/>
          <a:p>
            <a:r>
              <a:rPr lang="fr-FR" dirty="0" smtClean="0"/>
              <a:t>3501: </a:t>
            </a:r>
            <a:r>
              <a:rPr lang="fr-FR" dirty="0" err="1" smtClean="0"/>
              <a:t>Nivolumab</a:t>
            </a:r>
            <a:r>
              <a:rPr lang="fr-FR" dirty="0" smtClean="0"/>
              <a:t> ± </a:t>
            </a:r>
            <a:r>
              <a:rPr lang="fr-FR" dirty="0" err="1" smtClean="0"/>
              <a:t>ipilimumab</a:t>
            </a:r>
            <a:r>
              <a:rPr lang="fr-FR" dirty="0" smtClean="0"/>
              <a:t> chez les patients avec CRC métastatique avec et sans instabilité </a:t>
            </a:r>
            <a:r>
              <a:rPr lang="fr-FR" dirty="0" err="1" smtClean="0"/>
              <a:t>microsatellitaire</a:t>
            </a:r>
            <a:r>
              <a:rPr lang="fr-FR" dirty="0" smtClean="0"/>
              <a:t> élevée (MSI-H): résultats intermédiaires de CheckMate-142 – </a:t>
            </a:r>
            <a:r>
              <a:rPr lang="fr-FR" dirty="0" err="1" smtClean="0"/>
              <a:t>Overman</a:t>
            </a:r>
            <a:r>
              <a:rPr lang="fr-FR" dirty="0" smtClean="0"/>
              <a:t> MJ,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a:t>
            </a:r>
            <a:r>
              <a:rPr lang="fr-FR" dirty="0" err="1" smtClean="0"/>
              <a:t>nivolumab</a:t>
            </a:r>
            <a:r>
              <a:rPr lang="fr-FR" dirty="0" smtClean="0"/>
              <a:t> + </a:t>
            </a:r>
            <a:r>
              <a:rPr lang="fr-FR" dirty="0" err="1" smtClean="0"/>
              <a:t>ipilimumab</a:t>
            </a:r>
            <a:r>
              <a:rPr lang="fr-FR" dirty="0" smtClean="0"/>
              <a:t> vs </a:t>
            </a:r>
            <a:r>
              <a:rPr lang="fr-FR" dirty="0" err="1" smtClean="0"/>
              <a:t>nivolumab</a:t>
            </a:r>
            <a:r>
              <a:rPr lang="fr-FR" dirty="0" smtClean="0"/>
              <a:t> seul chez les patients avec </a:t>
            </a:r>
            <a:r>
              <a:rPr lang="fr-FR" dirty="0" err="1" smtClean="0"/>
              <a:t>CRCm</a:t>
            </a:r>
            <a:r>
              <a:rPr lang="fr-FR" dirty="0" smtClean="0"/>
              <a:t> avec ou sans MSI</a:t>
            </a:r>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*3 mg/kg/2S;</a:t>
            </a:r>
            <a:r>
              <a:rPr lang="fr-FR" dirty="0" smtClean="0">
                <a:solidFill>
                  <a:schemeClr val="tx1"/>
                </a:solidFill>
              </a:rPr>
              <a:t> </a:t>
            </a:r>
            <a:r>
              <a:rPr lang="fr-FR" altLang="zh-CN" baseline="30000" dirty="0" smtClean="0">
                <a:solidFill>
                  <a:schemeClr val="tx1"/>
                </a:solidFill>
                <a:ea typeface="SimSun" pitchFamily="2" charset="-122"/>
              </a:rPr>
              <a:t>†</a:t>
            </a:r>
            <a:r>
              <a:rPr lang="fr-FR" altLang="zh-CN" dirty="0" smtClean="0"/>
              <a:t>NIVO 3 mg/kg </a:t>
            </a:r>
            <a:r>
              <a:rPr lang="fr-FR" dirty="0" smtClean="0"/>
              <a:t>+ IPI 1 mg/kg/3S puis </a:t>
            </a:r>
            <a:br>
              <a:rPr lang="fr-FR" dirty="0" smtClean="0"/>
            </a:br>
            <a:r>
              <a:rPr lang="fr-FR" dirty="0" smtClean="0"/>
              <a:t>NIVO 3 mg/kg/2S; </a:t>
            </a:r>
            <a:r>
              <a:rPr lang="fr-FR" altLang="zh-CN" baseline="30000" dirty="0" smtClean="0">
                <a:ea typeface="SimSun" pitchFamily="2" charset="-122"/>
              </a:rPr>
              <a:t>‡</a:t>
            </a:r>
            <a:r>
              <a:rPr lang="fr-FR" altLang="zh-CN" dirty="0" smtClean="0"/>
              <a:t>NIVO 1 mg/kg </a:t>
            </a:r>
            <a:r>
              <a:rPr lang="fr-FR" dirty="0" smtClean="0"/>
              <a:t>+ IPI 3 mg/kg/3S puis NIVO 3 mg/kg/2S. NIVO, nivolumab; IPI, ipilimumab.</a:t>
            </a:r>
            <a:endParaRPr lang="fr-FR" dirty="0"/>
          </a:p>
        </p:txBody>
      </p:sp>
      <p:sp>
        <p:nvSpPr>
          <p:cNvPr id="5" name="Text Placeholder 4"/>
          <p:cNvSpPr>
            <a:spLocks noGrp="1"/>
          </p:cNvSpPr>
          <p:nvPr>
            <p:ph type="body" sz="quarter" idx="11"/>
          </p:nvPr>
        </p:nvSpPr>
        <p:spPr/>
        <p:txBody>
          <a:bodyPr/>
          <a:lstStyle/>
          <a:p>
            <a:r>
              <a:rPr lang="fr-FR" smtClean="0"/>
              <a:t> Overman et al. J Clin Oncol 2016; 34 (suppl): abstr 3501</a:t>
            </a:r>
            <a:endParaRPr lang="fr-FR"/>
          </a:p>
        </p:txBody>
      </p:sp>
      <p:cxnSp>
        <p:nvCxnSpPr>
          <p:cNvPr id="7" name="AutoShape 15"/>
          <p:cNvCxnSpPr>
            <a:cxnSpLocks noChangeShapeType="1"/>
          </p:cNvCxnSpPr>
          <p:nvPr/>
        </p:nvCxnSpPr>
        <p:spPr bwMode="auto">
          <a:xfrm rot="5400000" flipH="1" flipV="1">
            <a:off x="3911512" y="3132570"/>
            <a:ext cx="1332000" cy="61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4907475" y="2508250"/>
            <a:ext cx="8640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MSI-H</a:t>
            </a:r>
            <a:endParaRPr lang="fr-FR"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745138" y="3728574"/>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p:cNvCxnSpPr>
          <p:nvPr/>
        </p:nvCxnSpPr>
        <p:spPr bwMode="auto">
          <a:xfrm>
            <a:off x="5770429" y="2772569"/>
            <a:ext cx="324000"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6100475" y="2362200"/>
            <a:ext cx="986125" cy="12192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NIVO*</a:t>
            </a:r>
          </a:p>
        </p:txBody>
      </p:sp>
      <p:sp>
        <p:nvSpPr>
          <p:cNvPr id="13" name="AutoShape 9"/>
          <p:cNvSpPr>
            <a:spLocks noChangeArrowheads="1"/>
          </p:cNvSpPr>
          <p:nvPr/>
        </p:nvSpPr>
        <p:spPr bwMode="auto">
          <a:xfrm>
            <a:off x="288925" y="2524130"/>
            <a:ext cx="345621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CRC confirmé histologiquement</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Maladie en rechute/métastatique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≤1</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Progression après ≥1 traitement (pour MSI-H) ou après le dernier traitement (pour tous), ou intolérance ou refus de CT</a:t>
            </a:r>
          </a:p>
          <a:p>
            <a:pPr defTabSz="892175" eaLnBrk="0" hangingPunct="0">
              <a:spcAft>
                <a:spcPct val="30000"/>
              </a:spcAft>
            </a:pPr>
            <a:r>
              <a:rPr lang="fr-FR" altLang="zh-CN" sz="1600" dirty="0">
                <a:solidFill>
                  <a:srgbClr val="FFFFFF"/>
                </a:solidFill>
                <a:ea typeface="SimSun" pitchFamily="2" charset="-122"/>
              </a:rPr>
              <a:t>(</a:t>
            </a:r>
            <a:r>
              <a:rPr lang="fr-FR" altLang="zh-CN" sz="1600" dirty="0" smtClean="0">
                <a:solidFill>
                  <a:srgbClr val="FFFFFF"/>
                </a:solidFill>
                <a:ea typeface="SimSun" pitchFamily="2" charset="-122"/>
              </a:rPr>
              <a:t>n=120)</a:t>
            </a:r>
            <a:endParaRPr lang="fr-FR" altLang="zh-CN" sz="1600" dirty="0">
              <a:solidFill>
                <a:srgbClr val="FFFFFF"/>
              </a:solidFill>
              <a:ea typeface="SimSun" pitchFamily="2" charset="-122"/>
            </a:endParaRPr>
          </a:p>
        </p:txBody>
      </p:sp>
      <p:sp>
        <p:nvSpPr>
          <p:cNvPr id="14" name="Rectangle 9"/>
          <p:cNvSpPr txBox="1">
            <a:spLocks noChangeArrowheads="1"/>
          </p:cNvSpPr>
          <p:nvPr/>
        </p:nvSpPr>
        <p:spPr bwMode="auto">
          <a:xfrm>
            <a:off x="425449"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sz="1400" b="1" kern="0" dirty="0" smtClean="0">
                <a:solidFill>
                  <a:srgbClr val="A0A0A0"/>
                </a:solidFill>
              </a:rPr>
              <a:t>Critère principal</a:t>
            </a:r>
          </a:p>
          <a:p>
            <a:pPr>
              <a:buClr>
                <a:srgbClr val="043882"/>
              </a:buClr>
            </a:pPr>
            <a:r>
              <a:rPr lang="fr-FR" sz="1400" kern="0" dirty="0" smtClean="0"/>
              <a:t>TRG (MSI-H; RECIST v1.1)</a:t>
            </a:r>
          </a:p>
          <a:p>
            <a:pPr>
              <a:buClr>
                <a:srgbClr val="043882"/>
              </a:buClr>
            </a:pPr>
            <a:endParaRPr lang="fr-FR" sz="1400" kern="0" dirty="0" smtClean="0"/>
          </a:p>
        </p:txBody>
      </p:sp>
      <p:sp>
        <p:nvSpPr>
          <p:cNvPr id="15" name="Content Placeholder 26"/>
          <p:cNvSpPr txBox="1">
            <a:spLocks/>
          </p:cNvSpPr>
          <p:nvPr/>
        </p:nvSpPr>
        <p:spPr>
          <a:xfrm>
            <a:off x="4708525" y="5254624"/>
            <a:ext cx="45878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sz="1400" b="1" kern="0" dirty="0" smtClean="0">
                <a:solidFill>
                  <a:srgbClr val="A0A0A0"/>
                </a:solidFill>
              </a:rPr>
              <a:t>Critères secondaires/exploratoires</a:t>
            </a:r>
          </a:p>
          <a:p>
            <a:pPr>
              <a:buClr>
                <a:srgbClr val="043882"/>
              </a:buClr>
            </a:pPr>
            <a:r>
              <a:rPr lang="fr-FR" sz="1400" kern="0" dirty="0" smtClean="0"/>
              <a:t>TRG selon revue centralisée (MSS)</a:t>
            </a:r>
          </a:p>
          <a:p>
            <a:pPr>
              <a:buClr>
                <a:srgbClr val="043882"/>
              </a:buClr>
            </a:pPr>
            <a:r>
              <a:rPr lang="fr-FR" sz="1400" kern="0" dirty="0" smtClean="0"/>
              <a:t>SG, SSP</a:t>
            </a:r>
          </a:p>
          <a:p>
            <a:pPr>
              <a:buClr>
                <a:srgbClr val="043882"/>
              </a:buClr>
            </a:pPr>
            <a:r>
              <a:rPr lang="fr-FR" sz="1400" kern="0" dirty="0" smtClean="0"/>
              <a:t>Tolérance</a:t>
            </a:r>
          </a:p>
        </p:txBody>
      </p:sp>
      <p:cxnSp>
        <p:nvCxnSpPr>
          <p:cNvPr id="16" name="AutoShape 16"/>
          <p:cNvCxnSpPr>
            <a:cxnSpLocks noChangeShapeType="1"/>
          </p:cNvCxnSpPr>
          <p:nvPr/>
        </p:nvCxnSpPr>
        <p:spPr bwMode="auto">
          <a:xfrm rot="16200000" flipH="1">
            <a:off x="4257498"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4907475" y="4424361"/>
            <a:ext cx="8640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smtClean="0">
                <a:solidFill>
                  <a:srgbClr val="FFFFFF"/>
                </a:solidFill>
                <a:ea typeface="SimSun" pitchFamily="2" charset="-122"/>
              </a:rPr>
              <a:t>MSS</a:t>
            </a:r>
            <a:endParaRPr lang="fr-FR" altLang="zh-CN" b="1">
              <a:solidFill>
                <a:srgbClr val="FFFFFF"/>
              </a:solidFill>
              <a:ea typeface="SimSun" pitchFamily="2" charset="-122"/>
            </a:endParaRPr>
          </a:p>
        </p:txBody>
      </p:sp>
      <p:sp>
        <p:nvSpPr>
          <p:cNvPr id="19" name="AutoShape 12"/>
          <p:cNvSpPr>
            <a:spLocks noChangeArrowheads="1"/>
          </p:cNvSpPr>
          <p:nvPr/>
        </p:nvSpPr>
        <p:spPr bwMode="auto">
          <a:xfrm>
            <a:off x="6096000" y="4234890"/>
            <a:ext cx="2676910" cy="43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NIVO</a:t>
            </a:r>
            <a:r>
              <a:rPr lang="fr-FR" altLang="zh-CN" baseline="30000" smtClean="0">
                <a:solidFill>
                  <a:srgbClr val="4D4D4D"/>
                </a:solidFill>
                <a:ea typeface="SimSun" pitchFamily="2" charset="-122"/>
              </a:rPr>
              <a:t>†</a:t>
            </a:r>
            <a:r>
              <a:rPr lang="fr-FR" altLang="zh-CN" smtClean="0">
                <a:solidFill>
                  <a:srgbClr val="4D4D4D"/>
                </a:solidFill>
                <a:ea typeface="SimSun" pitchFamily="2" charset="-122"/>
              </a:rPr>
              <a:t> + IPI</a:t>
            </a:r>
            <a:r>
              <a:rPr lang="fr-FR" altLang="zh-CN" baseline="30000" smtClean="0">
                <a:solidFill>
                  <a:srgbClr val="4D4D4D"/>
                </a:solidFill>
                <a:ea typeface="SimSun" pitchFamily="2" charset="-122"/>
              </a:rPr>
              <a:t>†</a:t>
            </a:r>
            <a:r>
              <a:rPr lang="fr-FR" altLang="zh-CN" smtClean="0">
                <a:solidFill>
                  <a:srgbClr val="4D4D4D"/>
                </a:solidFill>
                <a:ea typeface="SimSun" pitchFamily="2" charset="-122"/>
              </a:rPr>
              <a:t> (n=10)</a:t>
            </a:r>
            <a:endParaRPr lang="fr-FR" altLang="zh-CN">
              <a:solidFill>
                <a:srgbClr val="4D4D4D"/>
              </a:solidFill>
              <a:ea typeface="SimSun" pitchFamily="2" charset="-122"/>
            </a:endParaRPr>
          </a:p>
        </p:txBody>
      </p:sp>
      <p:cxnSp>
        <p:nvCxnSpPr>
          <p:cNvPr id="20" name="AutoShape 21"/>
          <p:cNvCxnSpPr>
            <a:cxnSpLocks noChangeShapeType="1"/>
          </p:cNvCxnSpPr>
          <p:nvPr/>
        </p:nvCxnSpPr>
        <p:spPr bwMode="auto">
          <a:xfrm>
            <a:off x="5770429" y="4450890"/>
            <a:ext cx="324000" cy="0"/>
          </a:xfrm>
          <a:prstGeom prst="straightConnector1">
            <a:avLst/>
          </a:prstGeom>
          <a:noFill/>
          <a:ln w="57150">
            <a:solidFill>
              <a:schemeClr val="bg2">
                <a:lumMod val="60000"/>
                <a:lumOff val="40000"/>
              </a:schemeClr>
            </a:solidFill>
            <a:round/>
            <a:headEnd/>
            <a:tailEnd type="triangle" w="med" len="med"/>
          </a:ln>
        </p:spPr>
      </p:cxnSp>
      <p:sp>
        <p:nvSpPr>
          <p:cNvPr id="21" name="TextBox 20"/>
          <p:cNvSpPr txBox="1"/>
          <p:nvPr/>
        </p:nvSpPr>
        <p:spPr>
          <a:xfrm>
            <a:off x="4876799" y="2133600"/>
            <a:ext cx="894675" cy="369332"/>
          </a:xfrm>
          <a:prstGeom prst="rect">
            <a:avLst/>
          </a:prstGeom>
          <a:noFill/>
        </p:spPr>
        <p:txBody>
          <a:bodyPr wrap="square" rtlCol="0">
            <a:spAutoFit/>
          </a:bodyPr>
          <a:lstStyle/>
          <a:p>
            <a:pPr algn="ctr"/>
            <a:r>
              <a:rPr lang="fr-FR" smtClean="0">
                <a:solidFill>
                  <a:srgbClr val="4D4D4D"/>
                </a:solidFill>
              </a:rPr>
              <a:t>≥2L</a:t>
            </a:r>
            <a:endParaRPr lang="fr-FR">
              <a:solidFill>
                <a:srgbClr val="4D4D4D"/>
              </a:solidFill>
            </a:endParaRPr>
          </a:p>
        </p:txBody>
      </p:sp>
      <p:sp>
        <p:nvSpPr>
          <p:cNvPr id="22" name="TextBox 21"/>
          <p:cNvSpPr txBox="1"/>
          <p:nvPr/>
        </p:nvSpPr>
        <p:spPr>
          <a:xfrm>
            <a:off x="4876798" y="4062350"/>
            <a:ext cx="894675" cy="369332"/>
          </a:xfrm>
          <a:prstGeom prst="rect">
            <a:avLst/>
          </a:prstGeom>
          <a:noFill/>
        </p:spPr>
        <p:txBody>
          <a:bodyPr wrap="square" rtlCol="0">
            <a:spAutoFit/>
          </a:bodyPr>
          <a:lstStyle/>
          <a:p>
            <a:pPr algn="ctr"/>
            <a:r>
              <a:rPr lang="fr-FR" smtClean="0">
                <a:solidFill>
                  <a:srgbClr val="4D4D4D"/>
                </a:solidFill>
              </a:rPr>
              <a:t>≥3L</a:t>
            </a:r>
            <a:endParaRPr lang="fr-FR">
              <a:solidFill>
                <a:srgbClr val="4D4D4D"/>
              </a:solidFill>
            </a:endParaRPr>
          </a:p>
        </p:txBody>
      </p:sp>
      <p:cxnSp>
        <p:nvCxnSpPr>
          <p:cNvPr id="25" name="AutoShape 21"/>
          <p:cNvCxnSpPr>
            <a:cxnSpLocks noChangeShapeType="1"/>
          </p:cNvCxnSpPr>
          <p:nvPr/>
        </p:nvCxnSpPr>
        <p:spPr bwMode="auto">
          <a:xfrm>
            <a:off x="7086600" y="2638120"/>
            <a:ext cx="324000" cy="0"/>
          </a:xfrm>
          <a:prstGeom prst="straightConnector1">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7411462" y="2362200"/>
            <a:ext cx="1528500" cy="55156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NIVO* (n=70)</a:t>
            </a:r>
          </a:p>
        </p:txBody>
      </p:sp>
      <p:cxnSp>
        <p:nvCxnSpPr>
          <p:cNvPr id="28" name="AutoShape 21"/>
          <p:cNvCxnSpPr>
            <a:cxnSpLocks noChangeShapeType="1"/>
          </p:cNvCxnSpPr>
          <p:nvPr/>
        </p:nvCxnSpPr>
        <p:spPr bwMode="auto">
          <a:xfrm>
            <a:off x="7086600" y="3302060"/>
            <a:ext cx="324000"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7411462" y="3029839"/>
            <a:ext cx="1528500" cy="55156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NIVO</a:t>
            </a:r>
            <a:r>
              <a:rPr lang="fr-FR" altLang="zh-CN" baseline="30000" smtClean="0">
                <a:solidFill>
                  <a:srgbClr val="4D4D4D"/>
                </a:solidFill>
                <a:ea typeface="SimSun" pitchFamily="2" charset="-122"/>
              </a:rPr>
              <a:t>†</a:t>
            </a:r>
            <a:r>
              <a:rPr lang="fr-FR" altLang="zh-CN" smtClean="0">
                <a:solidFill>
                  <a:srgbClr val="4D4D4D"/>
                </a:solidFill>
                <a:ea typeface="SimSun" pitchFamily="2" charset="-122"/>
              </a:rPr>
              <a:t> + IPI</a:t>
            </a:r>
            <a:r>
              <a:rPr lang="fr-FR" altLang="zh-CN" baseline="30000" smtClean="0">
                <a:solidFill>
                  <a:srgbClr val="4D4D4D"/>
                </a:solidFill>
                <a:ea typeface="SimSun" pitchFamily="2" charset="-122"/>
              </a:rPr>
              <a:t>†</a:t>
            </a:r>
            <a:endParaRPr lang="fr-FR" altLang="zh-CN" smtClean="0">
              <a:solidFill>
                <a:srgbClr val="4D4D4D"/>
              </a:solidFill>
              <a:ea typeface="SimSun" pitchFamily="2" charset="-122"/>
            </a:endParaRPr>
          </a:p>
          <a:p>
            <a:pPr algn="ctr" defTabSz="892175" eaLnBrk="0" hangingPunct="0"/>
            <a:r>
              <a:rPr lang="fr-FR" altLang="zh-CN" smtClean="0">
                <a:solidFill>
                  <a:srgbClr val="4D4D4D"/>
                </a:solidFill>
                <a:ea typeface="SimSun" pitchFamily="2" charset="-122"/>
              </a:rPr>
              <a:t>(n=30)</a:t>
            </a:r>
          </a:p>
        </p:txBody>
      </p:sp>
      <p:sp>
        <p:nvSpPr>
          <p:cNvPr id="30" name="AutoShape 12"/>
          <p:cNvSpPr>
            <a:spLocks noChangeArrowheads="1"/>
          </p:cNvSpPr>
          <p:nvPr/>
        </p:nvSpPr>
        <p:spPr bwMode="auto">
          <a:xfrm>
            <a:off x="6096000" y="4715278"/>
            <a:ext cx="2676910" cy="43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NIVO</a:t>
            </a:r>
            <a:r>
              <a:rPr lang="fr-FR" altLang="zh-CN" baseline="30000" smtClean="0">
                <a:solidFill>
                  <a:srgbClr val="4D4D4D"/>
                </a:solidFill>
                <a:ea typeface="SimSun" pitchFamily="2" charset="-122"/>
              </a:rPr>
              <a:t>‡</a:t>
            </a:r>
            <a:r>
              <a:rPr lang="fr-FR" altLang="zh-CN" smtClean="0">
                <a:solidFill>
                  <a:srgbClr val="4D4D4D"/>
                </a:solidFill>
                <a:ea typeface="SimSun" pitchFamily="2" charset="-122"/>
              </a:rPr>
              <a:t> + IPI</a:t>
            </a:r>
            <a:r>
              <a:rPr lang="fr-FR" altLang="zh-CN" baseline="30000" smtClean="0">
                <a:solidFill>
                  <a:srgbClr val="4D4D4D"/>
                </a:solidFill>
                <a:ea typeface="SimSun" pitchFamily="2" charset="-122"/>
              </a:rPr>
              <a:t> ‡</a:t>
            </a:r>
            <a:r>
              <a:rPr lang="fr-FR" altLang="zh-CN" smtClean="0">
                <a:solidFill>
                  <a:srgbClr val="4D4D4D"/>
                </a:solidFill>
                <a:ea typeface="SimSun" pitchFamily="2" charset="-122"/>
              </a:rPr>
              <a:t> (n=10)</a:t>
            </a:r>
            <a:endParaRPr lang="fr-FR" altLang="zh-CN">
              <a:solidFill>
                <a:srgbClr val="4D4D4D"/>
              </a:solidFill>
              <a:ea typeface="SimSun" pitchFamily="2" charset="-122"/>
            </a:endParaRPr>
          </a:p>
        </p:txBody>
      </p:sp>
      <p:cxnSp>
        <p:nvCxnSpPr>
          <p:cNvPr id="31" name="AutoShape 21"/>
          <p:cNvCxnSpPr>
            <a:cxnSpLocks noChangeShapeType="1"/>
          </p:cNvCxnSpPr>
          <p:nvPr/>
        </p:nvCxnSpPr>
        <p:spPr bwMode="auto">
          <a:xfrm>
            <a:off x="5770429" y="4925992"/>
            <a:ext cx="324000"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704804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endParaRPr lang="fr-FR" smtClean="0"/>
          </a:p>
          <a:p>
            <a:endParaRPr lang="fr-FR" smtClean="0"/>
          </a:p>
          <a:p>
            <a:endParaRPr lang="fr-FR" smtClean="0"/>
          </a:p>
          <a:p>
            <a:endParaRPr lang="fr-FR" smtClean="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IPI: ipilimumab; NE: non évaluable; NIVO: nivolumab.</a:t>
            </a:r>
            <a:endParaRPr lang="fr-FR" dirty="0"/>
          </a:p>
        </p:txBody>
      </p:sp>
      <p:sp>
        <p:nvSpPr>
          <p:cNvPr id="5" name="Text Placeholder 4"/>
          <p:cNvSpPr>
            <a:spLocks noGrp="1"/>
          </p:cNvSpPr>
          <p:nvPr>
            <p:ph type="body" sz="quarter" idx="11"/>
          </p:nvPr>
        </p:nvSpPr>
        <p:spPr/>
        <p:txBody>
          <a:bodyPr/>
          <a:lstStyle/>
          <a:p>
            <a:r>
              <a:rPr lang="fr-FR" smtClean="0"/>
              <a:t> Overman et al. J Clin Oncol 2016; 34 (suppl): abstr 3501</a:t>
            </a:r>
            <a:endParaRPr lang="fr-FR"/>
          </a:p>
        </p:txBody>
      </p:sp>
      <p:sp>
        <p:nvSpPr>
          <p:cNvPr id="6" name="Title 5"/>
          <p:cNvSpPr>
            <a:spLocks noGrp="1"/>
          </p:cNvSpPr>
          <p:nvPr>
            <p:ph type="title"/>
          </p:nvPr>
        </p:nvSpPr>
        <p:spPr>
          <a:xfrm>
            <a:off x="365124" y="179614"/>
            <a:ext cx="8452239" cy="807720"/>
          </a:xfrm>
        </p:spPr>
        <p:txBody>
          <a:bodyPr/>
          <a:lstStyle/>
          <a:p>
            <a:r>
              <a:rPr lang="fr-FR" dirty="0" smtClean="0"/>
              <a:t>3501: </a:t>
            </a:r>
            <a:r>
              <a:rPr lang="fr-FR" dirty="0" err="1" smtClean="0"/>
              <a:t>Nivolumab</a:t>
            </a:r>
            <a:r>
              <a:rPr lang="fr-FR" dirty="0" smtClean="0"/>
              <a:t> ± </a:t>
            </a:r>
            <a:r>
              <a:rPr lang="fr-FR" dirty="0" err="1" smtClean="0"/>
              <a:t>ipilimumab</a:t>
            </a:r>
            <a:r>
              <a:rPr lang="fr-FR" dirty="0" smtClean="0"/>
              <a:t> chez les patients avec CRC métastatique avec et sans instabilité </a:t>
            </a:r>
            <a:r>
              <a:rPr lang="fr-FR" dirty="0" err="1" smtClean="0"/>
              <a:t>microsatellitaire</a:t>
            </a:r>
            <a:r>
              <a:rPr lang="fr-FR" dirty="0" smtClean="0"/>
              <a:t> élevée (MSI-H): résultats intermédiaires de CheckMate-142 – </a:t>
            </a:r>
            <a:r>
              <a:rPr lang="fr-FR" dirty="0" err="1" smtClean="0"/>
              <a:t>Overman</a:t>
            </a:r>
            <a:r>
              <a:rPr lang="fr-FR" dirty="0" smtClean="0"/>
              <a:t> MJ, et al</a:t>
            </a:r>
            <a:endParaRPr lang="fr-FR" dirty="0"/>
          </a:p>
        </p:txBody>
      </p:sp>
      <p:graphicFrame>
        <p:nvGraphicFramePr>
          <p:cNvPr id="14" name="Group 88"/>
          <p:cNvGraphicFramePr>
            <a:graphicFrameLocks noGrp="1"/>
          </p:cNvGraphicFramePr>
          <p:nvPr>
            <p:extLst>
              <p:ext uri="{D42A27DB-BD31-4B8C-83A1-F6EECF244321}">
                <p14:modId xmlns:p14="http://schemas.microsoft.com/office/powerpoint/2010/main" val="3081677614"/>
              </p:ext>
            </p:extLst>
          </p:nvPr>
        </p:nvGraphicFramePr>
        <p:xfrm>
          <a:off x="369888" y="4155373"/>
          <a:ext cx="8393112" cy="609600"/>
        </p:xfrm>
        <a:graphic>
          <a:graphicData uri="http://schemas.openxmlformats.org/drawingml/2006/table">
            <a:tbl>
              <a:tblPr firstRow="1" bandRow="1">
                <a:tableStyleId>{69012ECD-51FC-41F1-AA8D-1B2483CD663E}</a:tableStyleId>
              </a:tblPr>
              <a:tblGrid>
                <a:gridCol w="1611312"/>
                <a:gridCol w="3276600"/>
                <a:gridCol w="3505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MSI-H</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(n=47)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 IPI 1 mg/kg (n=27)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TRG,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25,5 (15,4 – 38,1)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33,3 (18,6 – 50,9)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val="3787782980"/>
              </p:ext>
            </p:extLst>
          </p:nvPr>
        </p:nvGraphicFramePr>
        <p:xfrm>
          <a:off x="369888" y="4993575"/>
          <a:ext cx="8620780" cy="1219200"/>
        </p:xfrm>
        <a:graphic>
          <a:graphicData uri="http://schemas.openxmlformats.org/drawingml/2006/table">
            <a:tbl>
              <a:tblPr firstRow="1" bandRow="1">
                <a:tableStyleId>{69012ECD-51FC-41F1-AA8D-1B2483CD663E}</a:tableStyleId>
              </a:tblPr>
              <a:tblGrid>
                <a:gridCol w="2386481"/>
                <a:gridCol w="3146012"/>
                <a:gridCol w="3088287"/>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MSS</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1 mg/kg + IPI 3 mg/kg (n=10)</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NIVO 3 mg/kg + IPI 1 mg/kg (n=10)</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TRG,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SSP </a:t>
                      </a:r>
                      <a:r>
                        <a:rPr kumimoji="0" lang="en-GB" sz="1400" b="0" i="0" u="none" strike="noStrike" cap="none" normalizeH="0" baseline="0" dirty="0" err="1" smtClean="0">
                          <a:ln>
                            <a:noFill/>
                          </a:ln>
                          <a:solidFill>
                            <a:schemeClr val="tx1"/>
                          </a:solidFill>
                          <a:effectLst/>
                          <a:latin typeface="Arial" charset="0"/>
                          <a:cs typeface="Arial" charset="0"/>
                        </a:rPr>
                        <a:t>médiane</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2,28 (0,62 – 4,40)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1,31 (0,89 – 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SG </a:t>
                      </a:r>
                      <a:r>
                        <a:rPr kumimoji="0" lang="en-GB" sz="1400" b="0" i="0" u="none" strike="noStrike" cap="none" normalizeH="0" baseline="0" dirty="0" err="1" smtClean="0">
                          <a:ln>
                            <a:noFill/>
                          </a:ln>
                          <a:solidFill>
                            <a:schemeClr val="tx1"/>
                          </a:solidFill>
                          <a:effectLst/>
                          <a:latin typeface="Arial" charset="0"/>
                          <a:cs typeface="Arial" charset="0"/>
                        </a:rPr>
                        <a:t>médiane</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11,53 (0,62 -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3,73 (1,22 – 5,62)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61" name="TextBox 160"/>
          <p:cNvSpPr txBox="1"/>
          <p:nvPr/>
        </p:nvSpPr>
        <p:spPr>
          <a:xfrm>
            <a:off x="1129053" y="1447800"/>
            <a:ext cx="3657600" cy="338554"/>
          </a:xfrm>
          <a:prstGeom prst="rect">
            <a:avLst/>
          </a:prstGeom>
          <a:noFill/>
        </p:spPr>
        <p:txBody>
          <a:bodyPr wrap="square" rtlCol="0">
            <a:spAutoFit/>
          </a:bodyPr>
          <a:lstStyle/>
          <a:p>
            <a:pPr algn="ctr"/>
            <a:r>
              <a:rPr lang="fr-FR" sz="1600" b="1" dirty="0" smtClean="0">
                <a:solidFill>
                  <a:srgbClr val="4D4D4D"/>
                </a:solidFill>
              </a:rPr>
              <a:t>SSP, patients MSI-H</a:t>
            </a:r>
            <a:endParaRPr lang="fr-FR" sz="1600" b="1" dirty="0">
              <a:solidFill>
                <a:srgbClr val="4D4D4D"/>
              </a:solidFill>
            </a:endParaRPr>
          </a:p>
        </p:txBody>
      </p:sp>
      <p:sp>
        <p:nvSpPr>
          <p:cNvPr id="162" name="TextBox 161"/>
          <p:cNvSpPr txBox="1"/>
          <p:nvPr/>
        </p:nvSpPr>
        <p:spPr>
          <a:xfrm>
            <a:off x="5060133" y="1447800"/>
            <a:ext cx="3581400" cy="338554"/>
          </a:xfrm>
          <a:prstGeom prst="rect">
            <a:avLst/>
          </a:prstGeom>
          <a:noFill/>
        </p:spPr>
        <p:txBody>
          <a:bodyPr wrap="square" rtlCol="0">
            <a:spAutoFit/>
          </a:bodyPr>
          <a:lstStyle/>
          <a:p>
            <a:pPr algn="ctr"/>
            <a:r>
              <a:rPr lang="fr-FR" sz="1600" b="1" dirty="0" smtClean="0">
                <a:solidFill>
                  <a:srgbClr val="4D4D4D"/>
                </a:solidFill>
              </a:rPr>
              <a:t>SG, patients MSI-H</a:t>
            </a:r>
            <a:endParaRPr lang="fr-FR" sz="1600" b="1" dirty="0">
              <a:solidFill>
                <a:srgbClr val="4D4D4D"/>
              </a:solidFill>
            </a:endParaRPr>
          </a:p>
        </p:txBody>
      </p:sp>
      <p:grpSp>
        <p:nvGrpSpPr>
          <p:cNvPr id="165" name="Group 164"/>
          <p:cNvGrpSpPr/>
          <p:nvPr/>
        </p:nvGrpSpPr>
        <p:grpSpPr>
          <a:xfrm>
            <a:off x="-16764" y="2299445"/>
            <a:ext cx="4317959" cy="1844067"/>
            <a:chOff x="-16764" y="2563933"/>
            <a:chExt cx="4317959" cy="1844067"/>
          </a:xfrm>
        </p:grpSpPr>
        <p:sp>
          <p:nvSpPr>
            <p:cNvPr id="166" name="Text Box 62"/>
            <p:cNvSpPr txBox="1">
              <a:spLocks noChangeArrowheads="1"/>
            </p:cNvSpPr>
            <p:nvPr/>
          </p:nvSpPr>
          <p:spPr bwMode="auto">
            <a:xfrm rot="16200000">
              <a:off x="-103967" y="3232957"/>
              <a:ext cx="3898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SSP</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167" name="Text Box 103"/>
            <p:cNvSpPr txBox="1">
              <a:spLocks noChangeArrowheads="1"/>
            </p:cNvSpPr>
            <p:nvPr/>
          </p:nvSpPr>
          <p:spPr bwMode="auto">
            <a:xfrm>
              <a:off x="2108394" y="4192556"/>
              <a:ext cx="4183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Mois</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168" name="Text Box 106"/>
            <p:cNvSpPr txBox="1">
              <a:spLocks noChangeArrowheads="1"/>
            </p:cNvSpPr>
            <p:nvPr/>
          </p:nvSpPr>
          <p:spPr bwMode="auto">
            <a:xfrm>
              <a:off x="89842" y="3364811"/>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40</a:t>
              </a:r>
              <a:endParaRPr lang="fr-FR" altLang="en-US" sz="800" b="1">
                <a:solidFill>
                  <a:srgbClr val="4D4D4D"/>
                </a:solidFill>
                <a:latin typeface="Arial" panose="020B0604020202020204" pitchFamily="34" charset="0"/>
                <a:cs typeface="Arial" panose="020B0604020202020204" pitchFamily="34" charset="0"/>
              </a:endParaRPr>
            </a:p>
          </p:txBody>
        </p:sp>
        <p:sp>
          <p:nvSpPr>
            <p:cNvPr id="169" name="Text Box 108"/>
            <p:cNvSpPr txBox="1">
              <a:spLocks noChangeArrowheads="1"/>
            </p:cNvSpPr>
            <p:nvPr/>
          </p:nvSpPr>
          <p:spPr bwMode="auto">
            <a:xfrm>
              <a:off x="89842" y="3099089"/>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60</a:t>
              </a:r>
              <a:endParaRPr lang="fr-FR" altLang="en-US" sz="800" b="1">
                <a:solidFill>
                  <a:srgbClr val="4D4D4D"/>
                </a:solidFill>
                <a:latin typeface="Arial" panose="020B0604020202020204" pitchFamily="34" charset="0"/>
                <a:cs typeface="Arial" panose="020B0604020202020204" pitchFamily="34" charset="0"/>
              </a:endParaRPr>
            </a:p>
          </p:txBody>
        </p:sp>
        <p:sp>
          <p:nvSpPr>
            <p:cNvPr id="170" name="Text Box 110"/>
            <p:cNvSpPr txBox="1">
              <a:spLocks noChangeArrowheads="1"/>
            </p:cNvSpPr>
            <p:nvPr/>
          </p:nvSpPr>
          <p:spPr bwMode="auto">
            <a:xfrm>
              <a:off x="89842" y="2816207"/>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80</a:t>
              </a:r>
              <a:endParaRPr lang="fr-FR" altLang="en-US" sz="800" b="1">
                <a:solidFill>
                  <a:srgbClr val="4D4D4D"/>
                </a:solidFill>
                <a:latin typeface="Arial" panose="020B0604020202020204" pitchFamily="34" charset="0"/>
                <a:cs typeface="Arial" panose="020B0604020202020204" pitchFamily="34" charset="0"/>
              </a:endParaRPr>
            </a:p>
          </p:txBody>
        </p:sp>
        <p:sp>
          <p:nvSpPr>
            <p:cNvPr id="171" name="Text Box 112"/>
            <p:cNvSpPr txBox="1">
              <a:spLocks noChangeArrowheads="1"/>
            </p:cNvSpPr>
            <p:nvPr/>
          </p:nvSpPr>
          <p:spPr bwMode="auto">
            <a:xfrm>
              <a:off x="32785" y="2563933"/>
              <a:ext cx="35583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100</a:t>
              </a:r>
              <a:endParaRPr lang="fr-FR" altLang="en-US" sz="800" b="1">
                <a:solidFill>
                  <a:srgbClr val="4D4D4D"/>
                </a:solidFill>
                <a:latin typeface="Arial" panose="020B0604020202020204" pitchFamily="34" charset="0"/>
                <a:cs typeface="Arial" panose="020B0604020202020204" pitchFamily="34" charset="0"/>
              </a:endParaRPr>
            </a:p>
          </p:txBody>
        </p:sp>
        <p:sp>
          <p:nvSpPr>
            <p:cNvPr id="172" name="Text Box 113"/>
            <p:cNvSpPr txBox="1">
              <a:spLocks noChangeArrowheads="1"/>
            </p:cNvSpPr>
            <p:nvPr/>
          </p:nvSpPr>
          <p:spPr bwMode="auto">
            <a:xfrm>
              <a:off x="89842" y="3629471"/>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20</a:t>
              </a:r>
              <a:endParaRPr lang="fr-FR" altLang="en-US" sz="800" b="1">
                <a:solidFill>
                  <a:srgbClr val="4D4D4D"/>
                </a:solidFill>
                <a:latin typeface="Arial" panose="020B0604020202020204" pitchFamily="34" charset="0"/>
                <a:cs typeface="Arial" panose="020B0604020202020204" pitchFamily="34" charset="0"/>
              </a:endParaRPr>
            </a:p>
          </p:txBody>
        </p:sp>
        <p:sp>
          <p:nvSpPr>
            <p:cNvPr id="173" name="Text Box 115"/>
            <p:cNvSpPr txBox="1">
              <a:spLocks noChangeArrowheads="1"/>
            </p:cNvSpPr>
            <p:nvPr/>
          </p:nvSpPr>
          <p:spPr bwMode="auto">
            <a:xfrm>
              <a:off x="146899" y="3898936"/>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174" name="Freeform 144"/>
            <p:cNvSpPr>
              <a:spLocks/>
            </p:cNvSpPr>
            <p:nvPr/>
          </p:nvSpPr>
          <p:spPr bwMode="auto">
            <a:xfrm>
              <a:off x="465991" y="2660597"/>
              <a:ext cx="3691452" cy="135203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175" name="Line 145"/>
            <p:cNvSpPr>
              <a:spLocks noChangeShapeType="1"/>
            </p:cNvSpPr>
            <p:nvPr/>
          </p:nvSpPr>
          <p:spPr bwMode="auto">
            <a:xfrm>
              <a:off x="382282" y="2669142"/>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176" name="Line 147"/>
            <p:cNvSpPr>
              <a:spLocks noChangeShapeType="1"/>
            </p:cNvSpPr>
            <p:nvPr/>
          </p:nvSpPr>
          <p:spPr bwMode="auto">
            <a:xfrm>
              <a:off x="382282" y="2921425"/>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177" name="Line 149"/>
            <p:cNvSpPr>
              <a:spLocks noChangeShapeType="1"/>
            </p:cNvSpPr>
            <p:nvPr/>
          </p:nvSpPr>
          <p:spPr bwMode="auto">
            <a:xfrm>
              <a:off x="382282" y="4014453"/>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178" name="Line 151"/>
            <p:cNvSpPr>
              <a:spLocks noChangeShapeType="1"/>
            </p:cNvSpPr>
            <p:nvPr/>
          </p:nvSpPr>
          <p:spPr bwMode="auto">
            <a:xfrm>
              <a:off x="382282" y="3734720"/>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179" name="Line 153"/>
            <p:cNvSpPr>
              <a:spLocks noChangeShapeType="1"/>
            </p:cNvSpPr>
            <p:nvPr/>
          </p:nvSpPr>
          <p:spPr bwMode="auto">
            <a:xfrm>
              <a:off x="382282" y="3470529"/>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180" name="Line 155"/>
            <p:cNvSpPr>
              <a:spLocks noChangeShapeType="1"/>
            </p:cNvSpPr>
            <p:nvPr/>
          </p:nvSpPr>
          <p:spPr bwMode="auto">
            <a:xfrm>
              <a:off x="382282" y="3206337"/>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181" name="Line 163"/>
            <p:cNvSpPr>
              <a:spLocks noChangeShapeType="1"/>
            </p:cNvSpPr>
            <p:nvPr/>
          </p:nvSpPr>
          <p:spPr bwMode="auto">
            <a:xfrm flipV="1">
              <a:off x="464482"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2" name="Line 164"/>
            <p:cNvSpPr>
              <a:spLocks noChangeShapeType="1"/>
            </p:cNvSpPr>
            <p:nvPr/>
          </p:nvSpPr>
          <p:spPr bwMode="auto">
            <a:xfrm flipV="1">
              <a:off x="998328"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3" name="Line 165"/>
            <p:cNvSpPr>
              <a:spLocks noChangeShapeType="1"/>
            </p:cNvSpPr>
            <p:nvPr/>
          </p:nvSpPr>
          <p:spPr bwMode="auto">
            <a:xfrm>
              <a:off x="152193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4" name="Line 166"/>
            <p:cNvSpPr>
              <a:spLocks noChangeShapeType="1"/>
            </p:cNvSpPr>
            <p:nvPr/>
          </p:nvSpPr>
          <p:spPr bwMode="auto">
            <a:xfrm>
              <a:off x="204554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5" name="Line 167"/>
            <p:cNvSpPr>
              <a:spLocks noChangeShapeType="1"/>
            </p:cNvSpPr>
            <p:nvPr/>
          </p:nvSpPr>
          <p:spPr bwMode="auto">
            <a:xfrm>
              <a:off x="2560432"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6" name="Line 168"/>
            <p:cNvSpPr>
              <a:spLocks noChangeShapeType="1"/>
            </p:cNvSpPr>
            <p:nvPr/>
          </p:nvSpPr>
          <p:spPr bwMode="auto">
            <a:xfrm>
              <a:off x="3092769"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7" name="Line 169"/>
            <p:cNvSpPr>
              <a:spLocks noChangeShapeType="1"/>
            </p:cNvSpPr>
            <p:nvPr/>
          </p:nvSpPr>
          <p:spPr bwMode="auto">
            <a:xfrm>
              <a:off x="3633834"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8" name="Line 170"/>
            <p:cNvSpPr>
              <a:spLocks noChangeShapeType="1"/>
            </p:cNvSpPr>
            <p:nvPr/>
          </p:nvSpPr>
          <p:spPr bwMode="auto">
            <a:xfrm>
              <a:off x="4151805" y="4014452"/>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189" name="Text Box 88"/>
            <p:cNvSpPr txBox="1">
              <a:spLocks noChangeArrowheads="1"/>
            </p:cNvSpPr>
            <p:nvPr/>
          </p:nvSpPr>
          <p:spPr bwMode="auto">
            <a:xfrm>
              <a:off x="347442" y="4058672"/>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190" name="Text Box 88"/>
            <p:cNvSpPr txBox="1">
              <a:spLocks noChangeArrowheads="1"/>
            </p:cNvSpPr>
            <p:nvPr/>
          </p:nvSpPr>
          <p:spPr bwMode="auto">
            <a:xfrm>
              <a:off x="880725" y="4058672"/>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3</a:t>
              </a:r>
              <a:endParaRPr lang="fr-FR" altLang="en-US" sz="800" b="1">
                <a:solidFill>
                  <a:srgbClr val="4D4D4D"/>
                </a:solidFill>
                <a:latin typeface="Arial" panose="020B0604020202020204" pitchFamily="34" charset="0"/>
                <a:cs typeface="Arial" panose="020B0604020202020204" pitchFamily="34" charset="0"/>
              </a:endParaRPr>
            </a:p>
          </p:txBody>
        </p:sp>
        <p:sp>
          <p:nvSpPr>
            <p:cNvPr id="191" name="Text Box 88"/>
            <p:cNvSpPr txBox="1">
              <a:spLocks noChangeArrowheads="1"/>
            </p:cNvSpPr>
            <p:nvPr/>
          </p:nvSpPr>
          <p:spPr bwMode="auto">
            <a:xfrm>
              <a:off x="1398328" y="4058672"/>
              <a:ext cx="2487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6</a:t>
              </a:r>
              <a:endParaRPr lang="fr-FR" altLang="en-US" sz="800" b="1">
                <a:solidFill>
                  <a:srgbClr val="4D4D4D"/>
                </a:solidFill>
                <a:latin typeface="Arial" panose="020B0604020202020204" pitchFamily="34" charset="0"/>
                <a:cs typeface="Arial" panose="020B0604020202020204" pitchFamily="34" charset="0"/>
              </a:endParaRPr>
            </a:p>
          </p:txBody>
        </p:sp>
        <p:sp>
          <p:nvSpPr>
            <p:cNvPr id="192" name="Text Box 88"/>
            <p:cNvSpPr txBox="1">
              <a:spLocks noChangeArrowheads="1"/>
            </p:cNvSpPr>
            <p:nvPr/>
          </p:nvSpPr>
          <p:spPr bwMode="auto">
            <a:xfrm>
              <a:off x="1925814" y="4058672"/>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9</a:t>
              </a:r>
              <a:endParaRPr lang="fr-FR" altLang="en-US" sz="800" b="1">
                <a:solidFill>
                  <a:srgbClr val="4D4D4D"/>
                </a:solidFill>
                <a:latin typeface="Arial" panose="020B0604020202020204" pitchFamily="34" charset="0"/>
                <a:cs typeface="Arial" panose="020B0604020202020204" pitchFamily="34" charset="0"/>
              </a:endParaRPr>
            </a:p>
          </p:txBody>
        </p:sp>
        <p:sp>
          <p:nvSpPr>
            <p:cNvPr id="193" name="Text Box 88"/>
            <p:cNvSpPr txBox="1">
              <a:spLocks noChangeArrowheads="1"/>
            </p:cNvSpPr>
            <p:nvPr/>
          </p:nvSpPr>
          <p:spPr bwMode="auto">
            <a:xfrm>
              <a:off x="2410525" y="4058672"/>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12</a:t>
              </a:r>
              <a:endParaRPr lang="fr-FR" altLang="en-US" sz="800" b="1">
                <a:solidFill>
                  <a:srgbClr val="4D4D4D"/>
                </a:solidFill>
                <a:latin typeface="Arial" panose="020B0604020202020204" pitchFamily="34" charset="0"/>
                <a:cs typeface="Arial" panose="020B0604020202020204" pitchFamily="34" charset="0"/>
              </a:endParaRPr>
            </a:p>
          </p:txBody>
        </p:sp>
        <p:sp>
          <p:nvSpPr>
            <p:cNvPr id="194" name="Text Box 88"/>
            <p:cNvSpPr txBox="1">
              <a:spLocks noChangeArrowheads="1"/>
            </p:cNvSpPr>
            <p:nvPr/>
          </p:nvSpPr>
          <p:spPr bwMode="auto">
            <a:xfrm>
              <a:off x="2944276" y="4058672"/>
              <a:ext cx="3000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15</a:t>
              </a:r>
              <a:endParaRPr lang="fr-FR" altLang="en-US" sz="800" b="1">
                <a:solidFill>
                  <a:srgbClr val="4D4D4D"/>
                </a:solidFill>
                <a:latin typeface="Arial" panose="020B0604020202020204" pitchFamily="34" charset="0"/>
                <a:cs typeface="Arial" panose="020B0604020202020204" pitchFamily="34" charset="0"/>
              </a:endParaRPr>
            </a:p>
          </p:txBody>
        </p:sp>
        <p:sp>
          <p:nvSpPr>
            <p:cNvPr id="195" name="Text Box 88"/>
            <p:cNvSpPr txBox="1">
              <a:spLocks noChangeArrowheads="1"/>
            </p:cNvSpPr>
            <p:nvPr/>
          </p:nvSpPr>
          <p:spPr bwMode="auto">
            <a:xfrm>
              <a:off x="3488726" y="4058672"/>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18</a:t>
              </a:r>
              <a:endParaRPr lang="fr-FR" altLang="en-US" sz="800" b="1">
                <a:solidFill>
                  <a:srgbClr val="4D4D4D"/>
                </a:solidFill>
                <a:latin typeface="Arial" panose="020B0604020202020204" pitchFamily="34" charset="0"/>
                <a:cs typeface="Arial" panose="020B0604020202020204" pitchFamily="34" charset="0"/>
              </a:endParaRPr>
            </a:p>
          </p:txBody>
        </p:sp>
        <p:sp>
          <p:nvSpPr>
            <p:cNvPr id="196" name="Text Box 88"/>
            <p:cNvSpPr txBox="1">
              <a:spLocks noChangeArrowheads="1"/>
            </p:cNvSpPr>
            <p:nvPr/>
          </p:nvSpPr>
          <p:spPr bwMode="auto">
            <a:xfrm>
              <a:off x="4002415" y="4058672"/>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21</a:t>
              </a:r>
              <a:endParaRPr lang="fr-FR" altLang="en-US" sz="800" b="1">
                <a:solidFill>
                  <a:srgbClr val="4D4D4D"/>
                </a:solidFill>
                <a:latin typeface="Arial" panose="020B0604020202020204" pitchFamily="34" charset="0"/>
                <a:cs typeface="Arial" panose="020B0604020202020204" pitchFamily="34" charset="0"/>
              </a:endParaRPr>
            </a:p>
          </p:txBody>
        </p:sp>
        <p:sp>
          <p:nvSpPr>
            <p:cNvPr id="197" name="Isosceles Triangle 196"/>
            <p:cNvSpPr>
              <a:spLocks noChangeAspect="1"/>
            </p:cNvSpPr>
            <p:nvPr/>
          </p:nvSpPr>
          <p:spPr>
            <a:xfrm>
              <a:off x="3787214"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198" name="Isosceles Triangle 197"/>
            <p:cNvSpPr>
              <a:spLocks noChangeAspect="1"/>
            </p:cNvSpPr>
            <p:nvPr/>
          </p:nvSpPr>
          <p:spPr>
            <a:xfrm>
              <a:off x="3336830"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199" name="Isosceles Triangle 198"/>
            <p:cNvSpPr>
              <a:spLocks noChangeAspect="1"/>
            </p:cNvSpPr>
            <p:nvPr/>
          </p:nvSpPr>
          <p:spPr>
            <a:xfrm>
              <a:off x="3242148" y="3470036"/>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0" name="Isosceles Triangle 199"/>
            <p:cNvSpPr>
              <a:spLocks noChangeAspect="1"/>
            </p:cNvSpPr>
            <p:nvPr/>
          </p:nvSpPr>
          <p:spPr>
            <a:xfrm>
              <a:off x="2901715"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1" name="Isosceles Triangle 200"/>
            <p:cNvSpPr>
              <a:spLocks noChangeAspect="1"/>
            </p:cNvSpPr>
            <p:nvPr/>
          </p:nvSpPr>
          <p:spPr>
            <a:xfrm>
              <a:off x="2852439"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2" name="Isosceles Triangle 201"/>
            <p:cNvSpPr>
              <a:spLocks noChangeAspect="1"/>
            </p:cNvSpPr>
            <p:nvPr/>
          </p:nvSpPr>
          <p:spPr>
            <a:xfrm>
              <a:off x="2760800" y="3366145"/>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3" name="Isosceles Triangle 202"/>
            <p:cNvSpPr>
              <a:spLocks noChangeAspect="1"/>
            </p:cNvSpPr>
            <p:nvPr/>
          </p:nvSpPr>
          <p:spPr>
            <a:xfrm>
              <a:off x="2416589" y="3370429"/>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4" name="Isosceles Triangle 203"/>
            <p:cNvSpPr>
              <a:spLocks noChangeAspect="1"/>
            </p:cNvSpPr>
            <p:nvPr/>
          </p:nvSpPr>
          <p:spPr>
            <a:xfrm>
              <a:off x="2367313" y="3370429"/>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5" name="Isosceles Triangle 204"/>
            <p:cNvSpPr>
              <a:spLocks noChangeAspect="1"/>
            </p:cNvSpPr>
            <p:nvPr/>
          </p:nvSpPr>
          <p:spPr>
            <a:xfrm>
              <a:off x="2168020" y="3371982"/>
              <a:ext cx="71011" cy="550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grpSp>
          <p:nvGrpSpPr>
            <p:cNvPr id="206" name="Group 205"/>
            <p:cNvGrpSpPr/>
            <p:nvPr/>
          </p:nvGrpSpPr>
          <p:grpSpPr>
            <a:xfrm>
              <a:off x="662092" y="2806657"/>
              <a:ext cx="583912" cy="521838"/>
              <a:chOff x="662092" y="2806657"/>
              <a:chExt cx="583912" cy="521838"/>
            </a:xfrm>
            <a:solidFill>
              <a:schemeClr val="accent3"/>
            </a:solidFill>
          </p:grpSpPr>
          <p:sp>
            <p:nvSpPr>
              <p:cNvPr id="222" name="Isosceles Triangle 221"/>
              <p:cNvSpPr>
                <a:spLocks noChangeAspect="1"/>
              </p:cNvSpPr>
              <p:nvPr/>
            </p:nvSpPr>
            <p:spPr>
              <a:xfrm>
                <a:off x="1174993" y="3273414"/>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23" name="Isosceles Triangle 222"/>
              <p:cNvSpPr>
                <a:spLocks noChangeAspect="1"/>
              </p:cNvSpPr>
              <p:nvPr/>
            </p:nvSpPr>
            <p:spPr>
              <a:xfrm>
                <a:off x="1046244" y="3235958"/>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24" name="Isosceles Triangle 223"/>
              <p:cNvSpPr>
                <a:spLocks noChangeAspect="1"/>
              </p:cNvSpPr>
              <p:nvPr/>
            </p:nvSpPr>
            <p:spPr>
              <a:xfrm>
                <a:off x="949434" y="3162510"/>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25" name="Isosceles Triangle 224"/>
              <p:cNvSpPr>
                <a:spLocks noChangeAspect="1"/>
              </p:cNvSpPr>
              <p:nvPr/>
            </p:nvSpPr>
            <p:spPr>
              <a:xfrm>
                <a:off x="709433" y="3072304"/>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26" name="Isosceles Triangle 225"/>
              <p:cNvSpPr>
                <a:spLocks noChangeAspect="1"/>
              </p:cNvSpPr>
              <p:nvPr/>
            </p:nvSpPr>
            <p:spPr>
              <a:xfrm>
                <a:off x="709433" y="2972039"/>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27" name="Isosceles Triangle 226"/>
              <p:cNvSpPr>
                <a:spLocks noChangeAspect="1"/>
              </p:cNvSpPr>
              <p:nvPr/>
            </p:nvSpPr>
            <p:spPr>
              <a:xfrm>
                <a:off x="701139" y="2900897"/>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28" name="Isosceles Triangle 227"/>
              <p:cNvSpPr>
                <a:spLocks noChangeAspect="1"/>
              </p:cNvSpPr>
              <p:nvPr/>
            </p:nvSpPr>
            <p:spPr>
              <a:xfrm>
                <a:off x="662092" y="2806657"/>
                <a:ext cx="71011" cy="55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grpSp>
        <p:sp>
          <p:nvSpPr>
            <p:cNvPr id="207" name="Freeform 3"/>
            <p:cNvSpPr>
              <a:spLocks/>
            </p:cNvSpPr>
            <p:nvPr/>
          </p:nvSpPr>
          <p:spPr bwMode="auto">
            <a:xfrm>
              <a:off x="502423" y="2669024"/>
              <a:ext cx="1471712" cy="430820"/>
            </a:xfrm>
            <a:custGeom>
              <a:avLst/>
              <a:gdLst>
                <a:gd name="T0" fmla="*/ 229 w 229"/>
                <a:gd name="T1" fmla="*/ 67 h 67"/>
                <a:gd name="T2" fmla="*/ 133 w 229"/>
                <a:gd name="T3" fmla="*/ 67 h 67"/>
                <a:gd name="T4" fmla="*/ 133 w 229"/>
                <a:gd name="T5" fmla="*/ 59 h 67"/>
                <a:gd name="T6" fmla="*/ 96 w 229"/>
                <a:gd name="T7" fmla="*/ 59 h 67"/>
                <a:gd name="T8" fmla="*/ 96 w 229"/>
                <a:gd name="T9" fmla="*/ 55 h 67"/>
                <a:gd name="T10" fmla="*/ 91 w 229"/>
                <a:gd name="T11" fmla="*/ 55 h 67"/>
                <a:gd name="T12" fmla="*/ 91 w 229"/>
                <a:gd name="T13" fmla="*/ 44 h 67"/>
                <a:gd name="T14" fmla="*/ 77 w 229"/>
                <a:gd name="T15" fmla="*/ 44 h 67"/>
                <a:gd name="T16" fmla="*/ 77 w 229"/>
                <a:gd name="T17" fmla="*/ 29 h 67"/>
                <a:gd name="T18" fmla="*/ 40 w 229"/>
                <a:gd name="T19" fmla="*/ 29 h 67"/>
                <a:gd name="T20" fmla="*/ 40 w 229"/>
                <a:gd name="T21" fmla="*/ 22 h 67"/>
                <a:gd name="T22" fmla="*/ 32 w 229"/>
                <a:gd name="T23" fmla="*/ 22 h 67"/>
                <a:gd name="T24" fmla="*/ 32 w 229"/>
                <a:gd name="T25" fmla="*/ 14 h 67"/>
                <a:gd name="T26" fmla="*/ 25 w 229"/>
                <a:gd name="T27" fmla="*/ 14 h 67"/>
                <a:gd name="T28" fmla="*/ 25 w 229"/>
                <a:gd name="T29" fmla="*/ 8 h 67"/>
                <a:gd name="T30" fmla="*/ 12 w 229"/>
                <a:gd name="T31" fmla="*/ 8 h 67"/>
                <a:gd name="T32" fmla="*/ 12 w 229"/>
                <a:gd name="T33" fmla="*/ 5 h 67"/>
                <a:gd name="T34" fmla="*/ 7 w 229"/>
                <a:gd name="T35" fmla="*/ 5 h 67"/>
                <a:gd name="T36" fmla="*/ 7 w 229"/>
                <a:gd name="T37" fmla="*/ 0 h 67"/>
                <a:gd name="T38" fmla="*/ 0 w 229"/>
                <a:gd name="T3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67">
                  <a:moveTo>
                    <a:pt x="229" y="67"/>
                  </a:moveTo>
                  <a:lnTo>
                    <a:pt x="133" y="67"/>
                  </a:lnTo>
                  <a:lnTo>
                    <a:pt x="133" y="59"/>
                  </a:lnTo>
                  <a:lnTo>
                    <a:pt x="96" y="59"/>
                  </a:lnTo>
                  <a:lnTo>
                    <a:pt x="96" y="55"/>
                  </a:lnTo>
                  <a:lnTo>
                    <a:pt x="91" y="55"/>
                  </a:lnTo>
                  <a:lnTo>
                    <a:pt x="91" y="44"/>
                  </a:lnTo>
                  <a:lnTo>
                    <a:pt x="77" y="44"/>
                  </a:lnTo>
                  <a:lnTo>
                    <a:pt x="77" y="29"/>
                  </a:lnTo>
                  <a:lnTo>
                    <a:pt x="40" y="29"/>
                  </a:lnTo>
                  <a:lnTo>
                    <a:pt x="40" y="22"/>
                  </a:lnTo>
                  <a:lnTo>
                    <a:pt x="32" y="22"/>
                  </a:lnTo>
                  <a:lnTo>
                    <a:pt x="32" y="14"/>
                  </a:lnTo>
                  <a:lnTo>
                    <a:pt x="25" y="14"/>
                  </a:lnTo>
                  <a:lnTo>
                    <a:pt x="25" y="8"/>
                  </a:lnTo>
                  <a:lnTo>
                    <a:pt x="12" y="8"/>
                  </a:lnTo>
                  <a:lnTo>
                    <a:pt x="12" y="5"/>
                  </a:lnTo>
                  <a:lnTo>
                    <a:pt x="7" y="5"/>
                  </a:lnTo>
                  <a:lnTo>
                    <a:pt x="7"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08" name="Rectangle 207"/>
            <p:cNvSpPr>
              <a:spLocks noChangeAspect="1"/>
            </p:cNvSpPr>
            <p:nvPr/>
          </p:nvSpPr>
          <p:spPr>
            <a:xfrm rot="2700000">
              <a:off x="195577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09" name="Rectangle 208"/>
            <p:cNvSpPr>
              <a:spLocks noChangeAspect="1"/>
            </p:cNvSpPr>
            <p:nvPr/>
          </p:nvSpPr>
          <p:spPr>
            <a:xfrm rot="2700000">
              <a:off x="192606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0" name="Rectangle 209"/>
            <p:cNvSpPr>
              <a:spLocks noChangeAspect="1"/>
            </p:cNvSpPr>
            <p:nvPr/>
          </p:nvSpPr>
          <p:spPr>
            <a:xfrm rot="2700000">
              <a:off x="1896355" y="308303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1" name="Rectangle 210"/>
            <p:cNvSpPr>
              <a:spLocks noChangeAspect="1"/>
            </p:cNvSpPr>
            <p:nvPr/>
          </p:nvSpPr>
          <p:spPr>
            <a:xfrm rot="2700000">
              <a:off x="1469455"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2" name="Rectangle 211"/>
            <p:cNvSpPr>
              <a:spLocks noChangeAspect="1"/>
            </p:cNvSpPr>
            <p:nvPr/>
          </p:nvSpPr>
          <p:spPr>
            <a:xfrm rot="2700000">
              <a:off x="1439746"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3" name="Rectangle 212"/>
            <p:cNvSpPr>
              <a:spLocks noChangeAspect="1"/>
            </p:cNvSpPr>
            <p:nvPr/>
          </p:nvSpPr>
          <p:spPr>
            <a:xfrm rot="2700000">
              <a:off x="1410036" y="3083033"/>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4" name="Rectangle 213"/>
            <p:cNvSpPr>
              <a:spLocks noChangeAspect="1"/>
            </p:cNvSpPr>
            <p:nvPr/>
          </p:nvSpPr>
          <p:spPr>
            <a:xfrm rot="2700000">
              <a:off x="1527697" y="3081559"/>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5" name="Rectangle 214"/>
            <p:cNvSpPr>
              <a:spLocks noChangeAspect="1"/>
            </p:cNvSpPr>
            <p:nvPr/>
          </p:nvSpPr>
          <p:spPr>
            <a:xfrm rot="2700000">
              <a:off x="1211044" y="303110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6" name="Rectangle 215"/>
            <p:cNvSpPr>
              <a:spLocks noChangeAspect="1"/>
            </p:cNvSpPr>
            <p:nvPr/>
          </p:nvSpPr>
          <p:spPr>
            <a:xfrm rot="2700000">
              <a:off x="744288" y="284008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7" name="Rectangle 216"/>
            <p:cNvSpPr>
              <a:spLocks noChangeAspect="1"/>
            </p:cNvSpPr>
            <p:nvPr/>
          </p:nvSpPr>
          <p:spPr>
            <a:xfrm rot="2700000">
              <a:off x="484062" y="2642211"/>
              <a:ext cx="36721" cy="367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4D4D4D"/>
                </a:solidFill>
              </a:endParaRPr>
            </a:p>
          </p:txBody>
        </p:sp>
        <p:sp>
          <p:nvSpPr>
            <p:cNvPr id="218" name="Rectangle 217"/>
            <p:cNvSpPr/>
            <p:nvPr/>
          </p:nvSpPr>
          <p:spPr>
            <a:xfrm>
              <a:off x="1416617" y="3510784"/>
              <a:ext cx="1414221" cy="461665"/>
            </a:xfrm>
            <a:prstGeom prst="rect">
              <a:avLst/>
            </a:prstGeom>
          </p:spPr>
          <p:txBody>
            <a:bodyPr wrap="square">
              <a:spAutoFit/>
            </a:bodyPr>
            <a:lstStyle/>
            <a:p>
              <a:r>
                <a:rPr lang="fr-FR" sz="800" smtClean="0">
                  <a:solidFill>
                    <a:srgbClr val="4D4D4D"/>
                  </a:solidFill>
                  <a:latin typeface="Arial" panose="020B0604020202020204" pitchFamily="34" charset="0"/>
                  <a:cs typeface="Arial" panose="020B0604020202020204" pitchFamily="34" charset="0"/>
                </a:rPr>
                <a:t>Nivolumab</a:t>
              </a:r>
              <a:br>
                <a:rPr lang="fr-FR" sz="800" smtClean="0">
                  <a:solidFill>
                    <a:srgbClr val="4D4D4D"/>
                  </a:solidFill>
                  <a:latin typeface="Arial" panose="020B0604020202020204" pitchFamily="34" charset="0"/>
                  <a:cs typeface="Arial" panose="020B0604020202020204" pitchFamily="34" charset="0"/>
                </a:rPr>
              </a:br>
              <a:endParaRPr lang="fr-FR" sz="800" smtClean="0">
                <a:solidFill>
                  <a:srgbClr val="4D4D4D"/>
                </a:solidFill>
                <a:latin typeface="Arial" panose="020B0604020202020204" pitchFamily="34" charset="0"/>
                <a:cs typeface="Arial" panose="020B0604020202020204" pitchFamily="34" charset="0"/>
              </a:endParaRPr>
            </a:p>
            <a:p>
              <a:r>
                <a:rPr lang="fr-FR" sz="800" smtClean="0">
                  <a:solidFill>
                    <a:srgbClr val="4D4D4D"/>
                  </a:solidFill>
                  <a:latin typeface="Arial" panose="020B0604020202020204" pitchFamily="34" charset="0"/>
                  <a:cs typeface="Arial" panose="020B0604020202020204" pitchFamily="34" charset="0"/>
                </a:rPr>
                <a:t>Nivolumab + Ipilimumab</a:t>
              </a:r>
              <a:endParaRPr lang="fr-FR" sz="800">
                <a:solidFill>
                  <a:srgbClr val="4D4D4D"/>
                </a:solidFill>
                <a:latin typeface="Arial" panose="020B0604020202020204" pitchFamily="34" charset="0"/>
                <a:cs typeface="Arial" panose="020B0604020202020204" pitchFamily="34" charset="0"/>
              </a:endParaRPr>
            </a:p>
          </p:txBody>
        </p:sp>
        <p:sp>
          <p:nvSpPr>
            <p:cNvPr id="219" name="Freeform 2"/>
            <p:cNvSpPr>
              <a:spLocks/>
            </p:cNvSpPr>
            <p:nvPr/>
          </p:nvSpPr>
          <p:spPr bwMode="auto">
            <a:xfrm>
              <a:off x="498360" y="2674174"/>
              <a:ext cx="3336195" cy="827505"/>
            </a:xfrm>
            <a:custGeom>
              <a:avLst/>
              <a:gdLst>
                <a:gd name="T0" fmla="*/ 512 w 512"/>
                <a:gd name="T1" fmla="*/ 128 h 128"/>
                <a:gd name="T2" fmla="*/ 384 w 512"/>
                <a:gd name="T3" fmla="*/ 128 h 128"/>
                <a:gd name="T4" fmla="*/ 384 w 512"/>
                <a:gd name="T5" fmla="*/ 112 h 128"/>
                <a:gd name="T6" fmla="*/ 150 w 512"/>
                <a:gd name="T7" fmla="*/ 112 h 128"/>
                <a:gd name="T8" fmla="*/ 150 w 512"/>
                <a:gd name="T9" fmla="*/ 104 h 128"/>
                <a:gd name="T10" fmla="*/ 144 w 512"/>
                <a:gd name="T11" fmla="*/ 104 h 128"/>
                <a:gd name="T12" fmla="*/ 144 w 512"/>
                <a:gd name="T13" fmla="*/ 98 h 128"/>
                <a:gd name="T14" fmla="*/ 110 w 512"/>
                <a:gd name="T15" fmla="*/ 98 h 128"/>
                <a:gd name="T16" fmla="*/ 110 w 512"/>
                <a:gd name="T17" fmla="*/ 92 h 128"/>
                <a:gd name="T18" fmla="*/ 81 w 512"/>
                <a:gd name="T19" fmla="*/ 92 h 128"/>
                <a:gd name="T20" fmla="*/ 81 w 512"/>
                <a:gd name="T21" fmla="*/ 85 h 128"/>
                <a:gd name="T22" fmla="*/ 77 w 512"/>
                <a:gd name="T23" fmla="*/ 85 h 128"/>
                <a:gd name="T24" fmla="*/ 77 w 512"/>
                <a:gd name="T25" fmla="*/ 80 h 128"/>
                <a:gd name="T26" fmla="*/ 45 w 512"/>
                <a:gd name="T27" fmla="*/ 80 h 128"/>
                <a:gd name="T28" fmla="*/ 45 w 512"/>
                <a:gd name="T29" fmla="*/ 76 h 128"/>
                <a:gd name="T30" fmla="*/ 42 w 512"/>
                <a:gd name="T31" fmla="*/ 76 h 128"/>
                <a:gd name="T32" fmla="*/ 42 w 512"/>
                <a:gd name="T33" fmla="*/ 65 h 128"/>
                <a:gd name="T34" fmla="*/ 39 w 512"/>
                <a:gd name="T35" fmla="*/ 65 h 128"/>
                <a:gd name="T36" fmla="*/ 39 w 512"/>
                <a:gd name="T37" fmla="*/ 47 h 128"/>
                <a:gd name="T38" fmla="*/ 39 w 512"/>
                <a:gd name="T39" fmla="*/ 39 h 128"/>
                <a:gd name="T40" fmla="*/ 36 w 512"/>
                <a:gd name="T41" fmla="*/ 39 h 128"/>
                <a:gd name="T42" fmla="*/ 36 w 512"/>
                <a:gd name="T43" fmla="*/ 27 h 128"/>
                <a:gd name="T44" fmla="*/ 33 w 512"/>
                <a:gd name="T45" fmla="*/ 27 h 128"/>
                <a:gd name="T46" fmla="*/ 33 w 512"/>
                <a:gd name="T47" fmla="*/ 23 h 128"/>
                <a:gd name="T48" fmla="*/ 30 w 512"/>
                <a:gd name="T49" fmla="*/ 23 h 128"/>
                <a:gd name="T50" fmla="*/ 30 w 512"/>
                <a:gd name="T51" fmla="*/ 21 h 128"/>
                <a:gd name="T52" fmla="*/ 27 w 512"/>
                <a:gd name="T53" fmla="*/ 21 h 128"/>
                <a:gd name="T54" fmla="*/ 27 w 512"/>
                <a:gd name="T55" fmla="*/ 16 h 128"/>
                <a:gd name="T56" fmla="*/ 23 w 512"/>
                <a:gd name="T57" fmla="*/ 16 h 128"/>
                <a:gd name="T58" fmla="*/ 23 w 512"/>
                <a:gd name="T59" fmla="*/ 13 h 128"/>
                <a:gd name="T60" fmla="*/ 14 w 512"/>
                <a:gd name="T61" fmla="*/ 13 h 128"/>
                <a:gd name="T62" fmla="*/ 14 w 512"/>
                <a:gd name="T63" fmla="*/ 4 h 128"/>
                <a:gd name="T64" fmla="*/ 9 w 512"/>
                <a:gd name="T65" fmla="*/ 4 h 128"/>
                <a:gd name="T66" fmla="*/ 9 w 512"/>
                <a:gd name="T67" fmla="*/ 0 h 128"/>
                <a:gd name="T68" fmla="*/ 0 w 512"/>
                <a:gd name="T6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128">
                  <a:moveTo>
                    <a:pt x="512" y="128"/>
                  </a:moveTo>
                  <a:lnTo>
                    <a:pt x="384" y="128"/>
                  </a:lnTo>
                  <a:lnTo>
                    <a:pt x="384" y="112"/>
                  </a:lnTo>
                  <a:lnTo>
                    <a:pt x="150" y="112"/>
                  </a:lnTo>
                  <a:lnTo>
                    <a:pt x="150" y="104"/>
                  </a:lnTo>
                  <a:lnTo>
                    <a:pt x="144" y="104"/>
                  </a:lnTo>
                  <a:lnTo>
                    <a:pt x="144" y="98"/>
                  </a:lnTo>
                  <a:lnTo>
                    <a:pt x="110" y="98"/>
                  </a:lnTo>
                  <a:lnTo>
                    <a:pt x="110" y="92"/>
                  </a:lnTo>
                  <a:lnTo>
                    <a:pt x="81" y="92"/>
                  </a:lnTo>
                  <a:lnTo>
                    <a:pt x="81" y="85"/>
                  </a:lnTo>
                  <a:lnTo>
                    <a:pt x="77" y="85"/>
                  </a:lnTo>
                  <a:lnTo>
                    <a:pt x="77" y="80"/>
                  </a:lnTo>
                  <a:lnTo>
                    <a:pt x="45" y="80"/>
                  </a:lnTo>
                  <a:lnTo>
                    <a:pt x="45" y="76"/>
                  </a:lnTo>
                  <a:lnTo>
                    <a:pt x="42" y="76"/>
                  </a:lnTo>
                  <a:lnTo>
                    <a:pt x="42" y="65"/>
                  </a:lnTo>
                  <a:lnTo>
                    <a:pt x="39" y="65"/>
                  </a:lnTo>
                  <a:lnTo>
                    <a:pt x="39" y="47"/>
                  </a:lnTo>
                  <a:lnTo>
                    <a:pt x="39" y="39"/>
                  </a:lnTo>
                  <a:lnTo>
                    <a:pt x="36" y="39"/>
                  </a:lnTo>
                  <a:lnTo>
                    <a:pt x="36" y="27"/>
                  </a:lnTo>
                  <a:lnTo>
                    <a:pt x="33" y="27"/>
                  </a:lnTo>
                  <a:lnTo>
                    <a:pt x="33" y="23"/>
                  </a:lnTo>
                  <a:lnTo>
                    <a:pt x="30" y="23"/>
                  </a:lnTo>
                  <a:lnTo>
                    <a:pt x="30" y="21"/>
                  </a:lnTo>
                  <a:lnTo>
                    <a:pt x="27" y="21"/>
                  </a:lnTo>
                  <a:lnTo>
                    <a:pt x="27" y="16"/>
                  </a:lnTo>
                  <a:lnTo>
                    <a:pt x="23" y="16"/>
                  </a:lnTo>
                  <a:lnTo>
                    <a:pt x="23" y="13"/>
                  </a:lnTo>
                  <a:lnTo>
                    <a:pt x="14" y="13"/>
                  </a:lnTo>
                  <a:lnTo>
                    <a:pt x="14" y="4"/>
                  </a:lnTo>
                  <a:lnTo>
                    <a:pt x="9" y="4"/>
                  </a:lnTo>
                  <a:lnTo>
                    <a:pt x="9" y="0"/>
                  </a:lnTo>
                  <a:lnTo>
                    <a:pt x="0" y="0"/>
                  </a:lnTo>
                </a:path>
              </a:pathLst>
            </a:custGeom>
            <a:noFill/>
            <a:ln w="127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cxnSp>
          <p:nvCxnSpPr>
            <p:cNvPr id="220" name="Straight Connector 219"/>
            <p:cNvCxnSpPr/>
            <p:nvPr/>
          </p:nvCxnSpPr>
          <p:spPr>
            <a:xfrm>
              <a:off x="1086214" y="3628511"/>
              <a:ext cx="31958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1" name="Straight Connector 220"/>
            <p:cNvCxnSpPr/>
            <p:nvPr/>
          </p:nvCxnSpPr>
          <p:spPr>
            <a:xfrm>
              <a:off x="1095599" y="3873823"/>
              <a:ext cx="31958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29" name="Text Box 62"/>
          <p:cNvSpPr txBox="1">
            <a:spLocks noChangeArrowheads="1"/>
          </p:cNvSpPr>
          <p:nvPr/>
        </p:nvSpPr>
        <p:spPr bwMode="auto">
          <a:xfrm rot="16200000">
            <a:off x="4262655" y="2961154"/>
            <a:ext cx="3328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SG</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230" name="Text Box 103"/>
          <p:cNvSpPr txBox="1">
            <a:spLocks noChangeArrowheads="1"/>
          </p:cNvSpPr>
          <p:nvPr/>
        </p:nvSpPr>
        <p:spPr bwMode="auto">
          <a:xfrm>
            <a:off x="6490556" y="3928068"/>
            <a:ext cx="4183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dirty="0" smtClean="0">
                <a:solidFill>
                  <a:srgbClr val="4D4D4D"/>
                </a:solidFill>
                <a:latin typeface="Arial" panose="020B0604020202020204" pitchFamily="34" charset="0"/>
                <a:cs typeface="Arial" panose="020B0604020202020204" pitchFamily="34" charset="0"/>
              </a:rPr>
              <a:t>Mois</a:t>
            </a:r>
            <a:endParaRPr lang="fr-FR" altLang="en-US" sz="800" b="1" dirty="0">
              <a:solidFill>
                <a:srgbClr val="4D4D4D"/>
              </a:solidFill>
              <a:latin typeface="Arial" panose="020B0604020202020204" pitchFamily="34" charset="0"/>
              <a:cs typeface="Arial" panose="020B0604020202020204" pitchFamily="34" charset="0"/>
            </a:endParaRPr>
          </a:p>
        </p:txBody>
      </p:sp>
      <p:sp>
        <p:nvSpPr>
          <p:cNvPr id="231" name="Text Box 106"/>
          <p:cNvSpPr txBox="1">
            <a:spLocks noChangeArrowheads="1"/>
          </p:cNvSpPr>
          <p:nvPr/>
        </p:nvSpPr>
        <p:spPr bwMode="auto">
          <a:xfrm>
            <a:off x="4472004" y="3100323"/>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40</a:t>
            </a:r>
            <a:endParaRPr lang="fr-FR" altLang="en-US" sz="800" b="1">
              <a:solidFill>
                <a:srgbClr val="4D4D4D"/>
              </a:solidFill>
              <a:latin typeface="Arial" panose="020B0604020202020204" pitchFamily="34" charset="0"/>
              <a:cs typeface="Arial" panose="020B0604020202020204" pitchFamily="34" charset="0"/>
            </a:endParaRPr>
          </a:p>
        </p:txBody>
      </p:sp>
      <p:sp>
        <p:nvSpPr>
          <p:cNvPr id="232" name="Text Box 108"/>
          <p:cNvSpPr txBox="1">
            <a:spLocks noChangeArrowheads="1"/>
          </p:cNvSpPr>
          <p:nvPr/>
        </p:nvSpPr>
        <p:spPr bwMode="auto">
          <a:xfrm>
            <a:off x="4472004" y="2834601"/>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60</a:t>
            </a:r>
            <a:endParaRPr lang="fr-FR" altLang="en-US" sz="800" b="1">
              <a:solidFill>
                <a:srgbClr val="4D4D4D"/>
              </a:solidFill>
              <a:latin typeface="Arial" panose="020B0604020202020204" pitchFamily="34" charset="0"/>
              <a:cs typeface="Arial" panose="020B0604020202020204" pitchFamily="34" charset="0"/>
            </a:endParaRPr>
          </a:p>
        </p:txBody>
      </p:sp>
      <p:sp>
        <p:nvSpPr>
          <p:cNvPr id="233" name="Text Box 110"/>
          <p:cNvSpPr txBox="1">
            <a:spLocks noChangeArrowheads="1"/>
          </p:cNvSpPr>
          <p:nvPr/>
        </p:nvSpPr>
        <p:spPr bwMode="auto">
          <a:xfrm>
            <a:off x="4472004" y="2551719"/>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80</a:t>
            </a:r>
            <a:endParaRPr lang="fr-FR" altLang="en-US" sz="800" b="1">
              <a:solidFill>
                <a:srgbClr val="4D4D4D"/>
              </a:solidFill>
              <a:latin typeface="Arial" panose="020B0604020202020204" pitchFamily="34" charset="0"/>
              <a:cs typeface="Arial" panose="020B0604020202020204" pitchFamily="34" charset="0"/>
            </a:endParaRPr>
          </a:p>
        </p:txBody>
      </p:sp>
      <p:sp>
        <p:nvSpPr>
          <p:cNvPr id="234" name="Text Box 112"/>
          <p:cNvSpPr txBox="1">
            <a:spLocks noChangeArrowheads="1"/>
          </p:cNvSpPr>
          <p:nvPr/>
        </p:nvSpPr>
        <p:spPr bwMode="auto">
          <a:xfrm>
            <a:off x="4414947" y="2299445"/>
            <a:ext cx="35583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100</a:t>
            </a:r>
            <a:endParaRPr lang="fr-FR" altLang="en-US" sz="800" b="1">
              <a:solidFill>
                <a:srgbClr val="4D4D4D"/>
              </a:solidFill>
              <a:latin typeface="Arial" panose="020B0604020202020204" pitchFamily="34" charset="0"/>
              <a:cs typeface="Arial" panose="020B0604020202020204" pitchFamily="34" charset="0"/>
            </a:endParaRPr>
          </a:p>
        </p:txBody>
      </p:sp>
      <p:sp>
        <p:nvSpPr>
          <p:cNvPr id="235" name="Text Box 113"/>
          <p:cNvSpPr txBox="1">
            <a:spLocks noChangeArrowheads="1"/>
          </p:cNvSpPr>
          <p:nvPr/>
        </p:nvSpPr>
        <p:spPr bwMode="auto">
          <a:xfrm>
            <a:off x="4472004" y="3364983"/>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20</a:t>
            </a:r>
            <a:endParaRPr lang="fr-FR" altLang="en-US" sz="800" b="1">
              <a:solidFill>
                <a:srgbClr val="4D4D4D"/>
              </a:solidFill>
              <a:latin typeface="Arial" panose="020B0604020202020204" pitchFamily="34" charset="0"/>
              <a:cs typeface="Arial" panose="020B0604020202020204" pitchFamily="34" charset="0"/>
            </a:endParaRPr>
          </a:p>
        </p:txBody>
      </p:sp>
      <p:sp>
        <p:nvSpPr>
          <p:cNvPr id="236" name="Text Box 115"/>
          <p:cNvSpPr txBox="1">
            <a:spLocks noChangeArrowheads="1"/>
          </p:cNvSpPr>
          <p:nvPr/>
        </p:nvSpPr>
        <p:spPr bwMode="auto">
          <a:xfrm>
            <a:off x="4529061" y="3634448"/>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237" name="Freeform 144"/>
          <p:cNvSpPr>
            <a:spLocks/>
          </p:cNvSpPr>
          <p:nvPr/>
        </p:nvSpPr>
        <p:spPr bwMode="auto">
          <a:xfrm>
            <a:off x="4848153" y="2396109"/>
            <a:ext cx="3691452" cy="135203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800">
              <a:solidFill>
                <a:srgbClr val="4D4D4D"/>
              </a:solidFill>
              <a:latin typeface="Arial" panose="020B0604020202020204" pitchFamily="34" charset="0"/>
              <a:cs typeface="Arial" panose="020B0604020202020204" pitchFamily="34" charset="0"/>
            </a:endParaRPr>
          </a:p>
        </p:txBody>
      </p:sp>
      <p:sp>
        <p:nvSpPr>
          <p:cNvPr id="238" name="Line 145"/>
          <p:cNvSpPr>
            <a:spLocks noChangeShapeType="1"/>
          </p:cNvSpPr>
          <p:nvPr/>
        </p:nvSpPr>
        <p:spPr bwMode="auto">
          <a:xfrm>
            <a:off x="4764444" y="2404654"/>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239" name="Line 147"/>
          <p:cNvSpPr>
            <a:spLocks noChangeShapeType="1"/>
          </p:cNvSpPr>
          <p:nvPr/>
        </p:nvSpPr>
        <p:spPr bwMode="auto">
          <a:xfrm>
            <a:off x="4764444" y="2656937"/>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240" name="Line 149"/>
          <p:cNvSpPr>
            <a:spLocks noChangeShapeType="1"/>
          </p:cNvSpPr>
          <p:nvPr/>
        </p:nvSpPr>
        <p:spPr bwMode="auto">
          <a:xfrm>
            <a:off x="4764444" y="3749965"/>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241" name="Line 151"/>
          <p:cNvSpPr>
            <a:spLocks noChangeShapeType="1"/>
          </p:cNvSpPr>
          <p:nvPr/>
        </p:nvSpPr>
        <p:spPr bwMode="auto">
          <a:xfrm>
            <a:off x="4764444" y="3470232"/>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242" name="Line 153"/>
          <p:cNvSpPr>
            <a:spLocks noChangeShapeType="1"/>
          </p:cNvSpPr>
          <p:nvPr/>
        </p:nvSpPr>
        <p:spPr bwMode="auto">
          <a:xfrm>
            <a:off x="4764444" y="3206041"/>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243" name="Line 155"/>
          <p:cNvSpPr>
            <a:spLocks noChangeShapeType="1"/>
          </p:cNvSpPr>
          <p:nvPr/>
        </p:nvSpPr>
        <p:spPr bwMode="auto">
          <a:xfrm>
            <a:off x="4764444" y="2941849"/>
            <a:ext cx="793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nchorCtr="0"/>
          <a:lstStyle/>
          <a:p>
            <a:endParaRPr lang="fr-FR" sz="800">
              <a:solidFill>
                <a:srgbClr val="4D4D4D"/>
              </a:solidFill>
              <a:latin typeface="Arial" panose="020B0604020202020204" pitchFamily="34" charset="0"/>
              <a:cs typeface="Arial" panose="020B0604020202020204" pitchFamily="34" charset="0"/>
            </a:endParaRPr>
          </a:p>
        </p:txBody>
      </p:sp>
      <p:sp>
        <p:nvSpPr>
          <p:cNvPr id="244" name="Line 163"/>
          <p:cNvSpPr>
            <a:spLocks noChangeShapeType="1"/>
          </p:cNvSpPr>
          <p:nvPr/>
        </p:nvSpPr>
        <p:spPr bwMode="auto">
          <a:xfrm flipV="1">
            <a:off x="4846644"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45" name="Line 164"/>
          <p:cNvSpPr>
            <a:spLocks noChangeShapeType="1"/>
          </p:cNvSpPr>
          <p:nvPr/>
        </p:nvSpPr>
        <p:spPr bwMode="auto">
          <a:xfrm flipV="1">
            <a:off x="5380490"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46" name="Line 165"/>
          <p:cNvSpPr>
            <a:spLocks noChangeShapeType="1"/>
          </p:cNvSpPr>
          <p:nvPr/>
        </p:nvSpPr>
        <p:spPr bwMode="auto">
          <a:xfrm>
            <a:off x="590410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47" name="Line 166"/>
          <p:cNvSpPr>
            <a:spLocks noChangeShapeType="1"/>
          </p:cNvSpPr>
          <p:nvPr/>
        </p:nvSpPr>
        <p:spPr bwMode="auto">
          <a:xfrm>
            <a:off x="642771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48" name="Line 167"/>
          <p:cNvSpPr>
            <a:spLocks noChangeShapeType="1"/>
          </p:cNvSpPr>
          <p:nvPr/>
        </p:nvSpPr>
        <p:spPr bwMode="auto">
          <a:xfrm>
            <a:off x="6942594"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49" name="Line 168"/>
          <p:cNvSpPr>
            <a:spLocks noChangeShapeType="1"/>
          </p:cNvSpPr>
          <p:nvPr/>
        </p:nvSpPr>
        <p:spPr bwMode="auto">
          <a:xfrm>
            <a:off x="7474931"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50" name="Line 169"/>
          <p:cNvSpPr>
            <a:spLocks noChangeShapeType="1"/>
          </p:cNvSpPr>
          <p:nvPr/>
        </p:nvSpPr>
        <p:spPr bwMode="auto">
          <a:xfrm>
            <a:off x="8015996"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51" name="Line 170"/>
          <p:cNvSpPr>
            <a:spLocks noChangeShapeType="1"/>
          </p:cNvSpPr>
          <p:nvPr/>
        </p:nvSpPr>
        <p:spPr bwMode="auto">
          <a:xfrm>
            <a:off x="8533967" y="3749964"/>
            <a:ext cx="0" cy="5616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4D4D4D"/>
              </a:solidFill>
              <a:latin typeface="Arial" panose="020B0604020202020204" pitchFamily="34" charset="0"/>
              <a:cs typeface="Arial" panose="020B0604020202020204" pitchFamily="34" charset="0"/>
            </a:endParaRPr>
          </a:p>
        </p:txBody>
      </p:sp>
      <p:sp>
        <p:nvSpPr>
          <p:cNvPr id="252" name="Text Box 88"/>
          <p:cNvSpPr txBox="1">
            <a:spLocks noChangeArrowheads="1"/>
          </p:cNvSpPr>
          <p:nvPr/>
        </p:nvSpPr>
        <p:spPr bwMode="auto">
          <a:xfrm>
            <a:off x="4729604" y="3794184"/>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0</a:t>
            </a:r>
            <a:endParaRPr lang="fr-FR" altLang="en-US" sz="800" b="1">
              <a:solidFill>
                <a:srgbClr val="4D4D4D"/>
              </a:solidFill>
              <a:latin typeface="Arial" panose="020B0604020202020204" pitchFamily="34" charset="0"/>
              <a:cs typeface="Arial" panose="020B0604020202020204" pitchFamily="34" charset="0"/>
            </a:endParaRPr>
          </a:p>
        </p:txBody>
      </p:sp>
      <p:sp>
        <p:nvSpPr>
          <p:cNvPr id="253" name="Text Box 88"/>
          <p:cNvSpPr txBox="1">
            <a:spLocks noChangeArrowheads="1"/>
          </p:cNvSpPr>
          <p:nvPr/>
        </p:nvSpPr>
        <p:spPr bwMode="auto">
          <a:xfrm>
            <a:off x="5262887" y="3794184"/>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3</a:t>
            </a:r>
            <a:endParaRPr lang="fr-FR" altLang="en-US" sz="800" b="1">
              <a:solidFill>
                <a:srgbClr val="4D4D4D"/>
              </a:solidFill>
              <a:latin typeface="Arial" panose="020B0604020202020204" pitchFamily="34" charset="0"/>
              <a:cs typeface="Arial" panose="020B0604020202020204" pitchFamily="34" charset="0"/>
            </a:endParaRPr>
          </a:p>
        </p:txBody>
      </p:sp>
      <p:sp>
        <p:nvSpPr>
          <p:cNvPr id="254" name="Text Box 88"/>
          <p:cNvSpPr txBox="1">
            <a:spLocks noChangeArrowheads="1"/>
          </p:cNvSpPr>
          <p:nvPr/>
        </p:nvSpPr>
        <p:spPr bwMode="auto">
          <a:xfrm>
            <a:off x="5780490" y="3794184"/>
            <a:ext cx="2487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6</a:t>
            </a:r>
            <a:endParaRPr lang="fr-FR" altLang="en-US" sz="800" b="1">
              <a:solidFill>
                <a:srgbClr val="4D4D4D"/>
              </a:solidFill>
              <a:latin typeface="Arial" panose="020B0604020202020204" pitchFamily="34" charset="0"/>
              <a:cs typeface="Arial" panose="020B0604020202020204" pitchFamily="34" charset="0"/>
            </a:endParaRPr>
          </a:p>
        </p:txBody>
      </p:sp>
      <p:sp>
        <p:nvSpPr>
          <p:cNvPr id="255" name="Text Box 88"/>
          <p:cNvSpPr txBox="1">
            <a:spLocks noChangeArrowheads="1"/>
          </p:cNvSpPr>
          <p:nvPr/>
        </p:nvSpPr>
        <p:spPr bwMode="auto">
          <a:xfrm>
            <a:off x="6307976" y="3794184"/>
            <a:ext cx="2417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9</a:t>
            </a:r>
            <a:endParaRPr lang="fr-FR" altLang="en-US" sz="800" b="1">
              <a:solidFill>
                <a:srgbClr val="4D4D4D"/>
              </a:solidFill>
              <a:latin typeface="Arial" panose="020B0604020202020204" pitchFamily="34" charset="0"/>
              <a:cs typeface="Arial" panose="020B0604020202020204" pitchFamily="34" charset="0"/>
            </a:endParaRPr>
          </a:p>
        </p:txBody>
      </p:sp>
      <p:sp>
        <p:nvSpPr>
          <p:cNvPr id="256" name="Text Box 88"/>
          <p:cNvSpPr txBox="1">
            <a:spLocks noChangeArrowheads="1"/>
          </p:cNvSpPr>
          <p:nvPr/>
        </p:nvSpPr>
        <p:spPr bwMode="auto">
          <a:xfrm>
            <a:off x="6792687" y="3794184"/>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12</a:t>
            </a:r>
            <a:endParaRPr lang="fr-FR" altLang="en-US" sz="800" b="1">
              <a:solidFill>
                <a:srgbClr val="4D4D4D"/>
              </a:solidFill>
              <a:latin typeface="Arial" panose="020B0604020202020204" pitchFamily="34" charset="0"/>
              <a:cs typeface="Arial" panose="020B0604020202020204" pitchFamily="34" charset="0"/>
            </a:endParaRPr>
          </a:p>
        </p:txBody>
      </p:sp>
      <p:sp>
        <p:nvSpPr>
          <p:cNvPr id="257" name="Text Box 88"/>
          <p:cNvSpPr txBox="1">
            <a:spLocks noChangeArrowheads="1"/>
          </p:cNvSpPr>
          <p:nvPr/>
        </p:nvSpPr>
        <p:spPr bwMode="auto">
          <a:xfrm>
            <a:off x="7326438" y="3794184"/>
            <a:ext cx="3000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15</a:t>
            </a:r>
            <a:endParaRPr lang="fr-FR" altLang="en-US" sz="800" b="1">
              <a:solidFill>
                <a:srgbClr val="4D4D4D"/>
              </a:solidFill>
              <a:latin typeface="Arial" panose="020B0604020202020204" pitchFamily="34" charset="0"/>
              <a:cs typeface="Arial" panose="020B0604020202020204" pitchFamily="34" charset="0"/>
            </a:endParaRPr>
          </a:p>
        </p:txBody>
      </p:sp>
      <p:sp>
        <p:nvSpPr>
          <p:cNvPr id="258" name="Text Box 88"/>
          <p:cNvSpPr txBox="1">
            <a:spLocks noChangeArrowheads="1"/>
          </p:cNvSpPr>
          <p:nvPr/>
        </p:nvSpPr>
        <p:spPr bwMode="auto">
          <a:xfrm>
            <a:off x="7870888" y="3794184"/>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18</a:t>
            </a:r>
            <a:endParaRPr lang="fr-FR" altLang="en-US" sz="800" b="1">
              <a:solidFill>
                <a:srgbClr val="4D4D4D"/>
              </a:solidFill>
              <a:latin typeface="Arial" panose="020B0604020202020204" pitchFamily="34" charset="0"/>
              <a:cs typeface="Arial" panose="020B0604020202020204" pitchFamily="34" charset="0"/>
            </a:endParaRPr>
          </a:p>
        </p:txBody>
      </p:sp>
      <p:sp>
        <p:nvSpPr>
          <p:cNvPr id="259" name="Text Box 88"/>
          <p:cNvSpPr txBox="1">
            <a:spLocks noChangeArrowheads="1"/>
          </p:cNvSpPr>
          <p:nvPr/>
        </p:nvSpPr>
        <p:spPr bwMode="auto">
          <a:xfrm>
            <a:off x="8384577" y="3794184"/>
            <a:ext cx="298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800" b="1" smtClean="0">
                <a:solidFill>
                  <a:srgbClr val="4D4D4D"/>
                </a:solidFill>
                <a:latin typeface="Arial" panose="020B0604020202020204" pitchFamily="34" charset="0"/>
                <a:cs typeface="Arial" panose="020B0604020202020204" pitchFamily="34" charset="0"/>
              </a:rPr>
              <a:t>21</a:t>
            </a:r>
            <a:endParaRPr lang="fr-FR" altLang="en-US" sz="800" b="1">
              <a:solidFill>
                <a:srgbClr val="4D4D4D"/>
              </a:solidFill>
              <a:latin typeface="Arial" panose="020B0604020202020204" pitchFamily="34" charset="0"/>
              <a:cs typeface="Arial" panose="020B0604020202020204" pitchFamily="34" charset="0"/>
            </a:endParaRPr>
          </a:p>
        </p:txBody>
      </p:sp>
      <p:sp>
        <p:nvSpPr>
          <p:cNvPr id="260" name="Rectangle 259"/>
          <p:cNvSpPr/>
          <p:nvPr/>
        </p:nvSpPr>
        <p:spPr>
          <a:xfrm>
            <a:off x="5798779" y="3246296"/>
            <a:ext cx="1414221" cy="461665"/>
          </a:xfrm>
          <a:prstGeom prst="rect">
            <a:avLst/>
          </a:prstGeom>
        </p:spPr>
        <p:txBody>
          <a:bodyPr wrap="square">
            <a:spAutoFit/>
          </a:bodyPr>
          <a:lstStyle/>
          <a:p>
            <a:r>
              <a:rPr lang="fr-FR" sz="800" smtClean="0">
                <a:solidFill>
                  <a:srgbClr val="4D4D4D"/>
                </a:solidFill>
                <a:latin typeface="Arial" panose="020B0604020202020204" pitchFamily="34" charset="0"/>
                <a:cs typeface="Arial" panose="020B0604020202020204" pitchFamily="34" charset="0"/>
              </a:rPr>
              <a:t>Nivolumab</a:t>
            </a:r>
            <a:br>
              <a:rPr lang="fr-FR" sz="800" smtClean="0">
                <a:solidFill>
                  <a:srgbClr val="4D4D4D"/>
                </a:solidFill>
                <a:latin typeface="Arial" panose="020B0604020202020204" pitchFamily="34" charset="0"/>
                <a:cs typeface="Arial" panose="020B0604020202020204" pitchFamily="34" charset="0"/>
              </a:rPr>
            </a:br>
            <a:endParaRPr lang="fr-FR" sz="800" smtClean="0">
              <a:solidFill>
                <a:srgbClr val="4D4D4D"/>
              </a:solidFill>
              <a:latin typeface="Arial" panose="020B0604020202020204" pitchFamily="34" charset="0"/>
              <a:cs typeface="Arial" panose="020B0604020202020204" pitchFamily="34" charset="0"/>
            </a:endParaRPr>
          </a:p>
          <a:p>
            <a:r>
              <a:rPr lang="fr-FR" sz="800" smtClean="0">
                <a:solidFill>
                  <a:srgbClr val="4D4D4D"/>
                </a:solidFill>
                <a:latin typeface="Arial" panose="020B0604020202020204" pitchFamily="34" charset="0"/>
                <a:cs typeface="Arial" panose="020B0604020202020204" pitchFamily="34" charset="0"/>
              </a:rPr>
              <a:t>Nivolumab + Ipilimumab</a:t>
            </a:r>
            <a:endParaRPr lang="fr-FR" sz="800">
              <a:solidFill>
                <a:srgbClr val="4D4D4D"/>
              </a:solidFill>
              <a:latin typeface="Arial" panose="020B0604020202020204" pitchFamily="34" charset="0"/>
              <a:cs typeface="Arial" panose="020B0604020202020204" pitchFamily="34" charset="0"/>
            </a:endParaRPr>
          </a:p>
        </p:txBody>
      </p:sp>
      <p:cxnSp>
        <p:nvCxnSpPr>
          <p:cNvPr id="261" name="Straight Connector 260"/>
          <p:cNvCxnSpPr/>
          <p:nvPr/>
        </p:nvCxnSpPr>
        <p:spPr>
          <a:xfrm>
            <a:off x="5468376" y="3364023"/>
            <a:ext cx="31958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2" name="Straight Connector 261"/>
          <p:cNvCxnSpPr/>
          <p:nvPr/>
        </p:nvCxnSpPr>
        <p:spPr>
          <a:xfrm>
            <a:off x="5477761" y="3609335"/>
            <a:ext cx="31958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63" name="Isosceles Triangle 262"/>
          <p:cNvSpPr>
            <a:spLocks noChangeAspect="1"/>
          </p:cNvSpPr>
          <p:nvPr/>
        </p:nvSpPr>
        <p:spPr>
          <a:xfrm>
            <a:off x="8463059"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4" name="Isosceles Triangle 263"/>
          <p:cNvSpPr>
            <a:spLocks noChangeAspect="1"/>
          </p:cNvSpPr>
          <p:nvPr/>
        </p:nvSpPr>
        <p:spPr>
          <a:xfrm>
            <a:off x="8248894"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5" name="Isosceles Triangle 264"/>
          <p:cNvSpPr>
            <a:spLocks noChangeAspect="1"/>
          </p:cNvSpPr>
          <p:nvPr/>
        </p:nvSpPr>
        <p:spPr>
          <a:xfrm>
            <a:off x="8132927"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6" name="Isosceles Triangle 265"/>
          <p:cNvSpPr>
            <a:spLocks noChangeAspect="1"/>
          </p:cNvSpPr>
          <p:nvPr/>
        </p:nvSpPr>
        <p:spPr>
          <a:xfrm>
            <a:off x="8062019"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7" name="Isosceles Triangle 266"/>
          <p:cNvSpPr>
            <a:spLocks noChangeAspect="1"/>
          </p:cNvSpPr>
          <p:nvPr/>
        </p:nvSpPr>
        <p:spPr>
          <a:xfrm>
            <a:off x="7985573" y="304829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8" name="Isosceles Triangle 267"/>
          <p:cNvSpPr>
            <a:spLocks noChangeAspect="1"/>
          </p:cNvSpPr>
          <p:nvPr/>
        </p:nvSpPr>
        <p:spPr>
          <a:xfrm>
            <a:off x="5624253" y="263364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9" name="Isosceles Triangle 268"/>
          <p:cNvSpPr>
            <a:spLocks noChangeAspect="1"/>
          </p:cNvSpPr>
          <p:nvPr/>
        </p:nvSpPr>
        <p:spPr>
          <a:xfrm>
            <a:off x="5588799" y="2593382"/>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0" name="Isosceles Triangle 269"/>
          <p:cNvSpPr>
            <a:spLocks noChangeAspect="1"/>
          </p:cNvSpPr>
          <p:nvPr/>
        </p:nvSpPr>
        <p:spPr>
          <a:xfrm>
            <a:off x="5570879" y="2578868"/>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1" name="Isosceles Triangle 270"/>
          <p:cNvSpPr>
            <a:spLocks noChangeAspect="1"/>
          </p:cNvSpPr>
          <p:nvPr/>
        </p:nvSpPr>
        <p:spPr>
          <a:xfrm>
            <a:off x="5518949" y="254067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2" name="Isosceles Triangle 271"/>
          <p:cNvSpPr>
            <a:spLocks noChangeAspect="1"/>
          </p:cNvSpPr>
          <p:nvPr/>
        </p:nvSpPr>
        <p:spPr>
          <a:xfrm>
            <a:off x="4958003" y="2361720"/>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3" name="Isosceles Triangle 272"/>
          <p:cNvSpPr>
            <a:spLocks noChangeAspect="1"/>
          </p:cNvSpPr>
          <p:nvPr/>
        </p:nvSpPr>
        <p:spPr>
          <a:xfrm>
            <a:off x="5407167" y="25289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4" name="Isosceles Triangle 273"/>
          <p:cNvSpPr>
            <a:spLocks noChangeAspect="1"/>
          </p:cNvSpPr>
          <p:nvPr/>
        </p:nvSpPr>
        <p:spPr>
          <a:xfrm>
            <a:off x="5352881" y="2490065"/>
            <a:ext cx="70908" cy="59199"/>
          </a:xfrm>
          <a:prstGeom prst="triangl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5" name="Isosceles Triangle 274"/>
          <p:cNvSpPr>
            <a:spLocks noChangeAspect="1"/>
          </p:cNvSpPr>
          <p:nvPr/>
        </p:nvSpPr>
        <p:spPr>
          <a:xfrm>
            <a:off x="5095587" y="237397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6" name="Isosceles Triangle 275"/>
          <p:cNvSpPr>
            <a:spLocks noChangeAspect="1"/>
          </p:cNvSpPr>
          <p:nvPr/>
        </p:nvSpPr>
        <p:spPr>
          <a:xfrm>
            <a:off x="4882698" y="2328143"/>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7" name="Isosceles Triangle 276"/>
          <p:cNvSpPr>
            <a:spLocks noChangeAspect="1"/>
          </p:cNvSpPr>
          <p:nvPr/>
        </p:nvSpPr>
        <p:spPr>
          <a:xfrm>
            <a:off x="5024679" y="236962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8" name="Isosceles Triangle 277"/>
          <p:cNvSpPr>
            <a:spLocks noChangeAspect="1"/>
          </p:cNvSpPr>
          <p:nvPr/>
        </p:nvSpPr>
        <p:spPr>
          <a:xfrm>
            <a:off x="5290557" y="2474985"/>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9" name="Rectangle 278"/>
          <p:cNvSpPr>
            <a:spLocks noChangeAspect="1"/>
          </p:cNvSpPr>
          <p:nvPr/>
        </p:nvSpPr>
        <p:spPr>
          <a:xfrm rot="2700000">
            <a:off x="6459649" y="2573582"/>
            <a:ext cx="39466" cy="367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0" name="Rectangle 279"/>
          <p:cNvSpPr>
            <a:spLocks noChangeAspect="1"/>
          </p:cNvSpPr>
          <p:nvPr/>
        </p:nvSpPr>
        <p:spPr>
          <a:xfrm rot="2700000">
            <a:off x="6476113"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1" name="Rectangle 280"/>
          <p:cNvSpPr>
            <a:spLocks noChangeAspect="1"/>
          </p:cNvSpPr>
          <p:nvPr/>
        </p:nvSpPr>
        <p:spPr>
          <a:xfrm rot="2700000">
            <a:off x="6244502"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2" name="Rectangle 281"/>
          <p:cNvSpPr>
            <a:spLocks noChangeAspect="1"/>
          </p:cNvSpPr>
          <p:nvPr/>
        </p:nvSpPr>
        <p:spPr>
          <a:xfrm rot="2700000">
            <a:off x="6301474"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3" name="Rectangle 282"/>
          <p:cNvSpPr>
            <a:spLocks noChangeAspect="1"/>
          </p:cNvSpPr>
          <p:nvPr/>
        </p:nvSpPr>
        <p:spPr>
          <a:xfrm rot="2700000">
            <a:off x="6015606"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4" name="Rectangle 283"/>
          <p:cNvSpPr>
            <a:spLocks noChangeAspect="1"/>
          </p:cNvSpPr>
          <p:nvPr/>
        </p:nvSpPr>
        <p:spPr>
          <a:xfrm rot="2700000">
            <a:off x="6369974"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5" name="Rectangle 284"/>
          <p:cNvSpPr>
            <a:spLocks noChangeAspect="1"/>
          </p:cNvSpPr>
          <p:nvPr/>
        </p:nvSpPr>
        <p:spPr>
          <a:xfrm rot="2700000">
            <a:off x="6187395"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6" name="Rectangle 285"/>
          <p:cNvSpPr>
            <a:spLocks noChangeAspect="1"/>
          </p:cNvSpPr>
          <p:nvPr/>
        </p:nvSpPr>
        <p:spPr>
          <a:xfrm rot="2700000">
            <a:off x="5933335"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7" name="Freeform 2"/>
          <p:cNvSpPr>
            <a:spLocks/>
          </p:cNvSpPr>
          <p:nvPr/>
        </p:nvSpPr>
        <p:spPr bwMode="auto">
          <a:xfrm>
            <a:off x="4910308" y="2373976"/>
            <a:ext cx="3555975" cy="710318"/>
          </a:xfrm>
          <a:custGeom>
            <a:avLst/>
            <a:gdLst>
              <a:gd name="T0" fmla="*/ 558 w 558"/>
              <a:gd name="T1" fmla="*/ 103 h 103"/>
              <a:gd name="T2" fmla="*/ 462 w 558"/>
              <a:gd name="T3" fmla="*/ 103 h 103"/>
              <a:gd name="T4" fmla="*/ 462 w 558"/>
              <a:gd name="T5" fmla="*/ 83 h 103"/>
              <a:gd name="T6" fmla="*/ 442 w 558"/>
              <a:gd name="T7" fmla="*/ 83 h 103"/>
              <a:gd name="T8" fmla="*/ 442 w 558"/>
              <a:gd name="T9" fmla="*/ 70 h 103"/>
              <a:gd name="T10" fmla="*/ 233 w 558"/>
              <a:gd name="T11" fmla="*/ 70 h 103"/>
              <a:gd name="T12" fmla="*/ 233 w 558"/>
              <a:gd name="T13" fmla="*/ 64 h 103"/>
              <a:gd name="T14" fmla="*/ 225 w 558"/>
              <a:gd name="T15" fmla="*/ 64 h 103"/>
              <a:gd name="T16" fmla="*/ 225 w 558"/>
              <a:gd name="T17" fmla="*/ 58 h 103"/>
              <a:gd name="T18" fmla="*/ 204 w 558"/>
              <a:gd name="T19" fmla="*/ 58 h 103"/>
              <a:gd name="T20" fmla="*/ 204 w 558"/>
              <a:gd name="T21" fmla="*/ 51 h 103"/>
              <a:gd name="T22" fmla="*/ 123 w 558"/>
              <a:gd name="T23" fmla="*/ 51 h 103"/>
              <a:gd name="T24" fmla="*/ 123 w 558"/>
              <a:gd name="T25" fmla="*/ 45 h 103"/>
              <a:gd name="T26" fmla="*/ 117 w 558"/>
              <a:gd name="T27" fmla="*/ 45 h 103"/>
              <a:gd name="T28" fmla="*/ 117 w 558"/>
              <a:gd name="T29" fmla="*/ 38 h 103"/>
              <a:gd name="T30" fmla="*/ 111 w 558"/>
              <a:gd name="T31" fmla="*/ 38 h 103"/>
              <a:gd name="T32" fmla="*/ 111 w 558"/>
              <a:gd name="T33" fmla="*/ 33 h 103"/>
              <a:gd name="T34" fmla="*/ 87 w 558"/>
              <a:gd name="T35" fmla="*/ 33 h 103"/>
              <a:gd name="T36" fmla="*/ 87 w 558"/>
              <a:gd name="T37" fmla="*/ 28 h 103"/>
              <a:gd name="T38" fmla="*/ 79 w 558"/>
              <a:gd name="T39" fmla="*/ 28 h 103"/>
              <a:gd name="T40" fmla="*/ 79 w 558"/>
              <a:gd name="T41" fmla="*/ 20 h 103"/>
              <a:gd name="T42" fmla="*/ 63 w 558"/>
              <a:gd name="T43" fmla="*/ 20 h 103"/>
              <a:gd name="T44" fmla="*/ 63 w 558"/>
              <a:gd name="T45" fmla="*/ 15 h 103"/>
              <a:gd name="T46" fmla="*/ 52 w 558"/>
              <a:gd name="T47" fmla="*/ 15 h 103"/>
              <a:gd name="T48" fmla="*/ 52 w 558"/>
              <a:gd name="T49" fmla="*/ 12 h 103"/>
              <a:gd name="T50" fmla="*/ 43 w 558"/>
              <a:gd name="T51" fmla="*/ 12 h 103"/>
              <a:gd name="T52" fmla="*/ 36 w 558"/>
              <a:gd name="T53" fmla="*/ 12 h 103"/>
              <a:gd name="T54" fmla="*/ 36 w 558"/>
              <a:gd name="T55" fmla="*/ 7 h 103"/>
              <a:gd name="T56" fmla="*/ 22 w 558"/>
              <a:gd name="T57" fmla="*/ 7 h 103"/>
              <a:gd name="T58" fmla="*/ 22 w 558"/>
              <a:gd name="T59" fmla="*/ 4 h 103"/>
              <a:gd name="T60" fmla="*/ 7 w 558"/>
              <a:gd name="T61" fmla="*/ 4 h 103"/>
              <a:gd name="T62" fmla="*/ 7 w 558"/>
              <a:gd name="T63" fmla="*/ 0 h 103"/>
              <a:gd name="T64" fmla="*/ 0 w 558"/>
              <a:gd name="T6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103">
                <a:moveTo>
                  <a:pt x="558" y="103"/>
                </a:moveTo>
                <a:lnTo>
                  <a:pt x="462" y="103"/>
                </a:lnTo>
                <a:lnTo>
                  <a:pt x="462" y="83"/>
                </a:lnTo>
                <a:lnTo>
                  <a:pt x="442" y="83"/>
                </a:lnTo>
                <a:lnTo>
                  <a:pt x="442" y="70"/>
                </a:lnTo>
                <a:lnTo>
                  <a:pt x="233" y="70"/>
                </a:lnTo>
                <a:lnTo>
                  <a:pt x="233" y="64"/>
                </a:lnTo>
                <a:lnTo>
                  <a:pt x="225" y="64"/>
                </a:lnTo>
                <a:lnTo>
                  <a:pt x="225" y="58"/>
                </a:lnTo>
                <a:lnTo>
                  <a:pt x="204" y="58"/>
                </a:lnTo>
                <a:lnTo>
                  <a:pt x="204" y="51"/>
                </a:lnTo>
                <a:lnTo>
                  <a:pt x="123" y="51"/>
                </a:lnTo>
                <a:lnTo>
                  <a:pt x="123" y="45"/>
                </a:lnTo>
                <a:lnTo>
                  <a:pt x="117" y="45"/>
                </a:lnTo>
                <a:lnTo>
                  <a:pt x="117" y="38"/>
                </a:lnTo>
                <a:lnTo>
                  <a:pt x="111" y="38"/>
                </a:lnTo>
                <a:lnTo>
                  <a:pt x="111" y="33"/>
                </a:lnTo>
                <a:lnTo>
                  <a:pt x="87" y="33"/>
                </a:lnTo>
                <a:lnTo>
                  <a:pt x="87" y="28"/>
                </a:lnTo>
                <a:lnTo>
                  <a:pt x="79" y="28"/>
                </a:lnTo>
                <a:lnTo>
                  <a:pt x="79" y="20"/>
                </a:lnTo>
                <a:lnTo>
                  <a:pt x="63" y="20"/>
                </a:lnTo>
                <a:lnTo>
                  <a:pt x="63" y="15"/>
                </a:lnTo>
                <a:lnTo>
                  <a:pt x="52" y="15"/>
                </a:lnTo>
                <a:lnTo>
                  <a:pt x="52" y="12"/>
                </a:lnTo>
                <a:lnTo>
                  <a:pt x="43" y="12"/>
                </a:lnTo>
                <a:lnTo>
                  <a:pt x="36" y="12"/>
                </a:lnTo>
                <a:lnTo>
                  <a:pt x="36" y="7"/>
                </a:lnTo>
                <a:lnTo>
                  <a:pt x="22" y="7"/>
                </a:lnTo>
                <a:lnTo>
                  <a:pt x="22" y="4"/>
                </a:lnTo>
                <a:lnTo>
                  <a:pt x="7" y="4"/>
                </a:lnTo>
                <a:lnTo>
                  <a:pt x="7" y="0"/>
                </a:lnTo>
                <a:lnTo>
                  <a:pt x="0" y="0"/>
                </a:lnTo>
              </a:path>
            </a:pathLst>
          </a:custGeom>
          <a:noFill/>
          <a:ln w="12700">
            <a:solidFill>
              <a:schemeClr val="accent3"/>
            </a:solidFill>
            <a:prstDash val="solid"/>
            <a:round/>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8" name="Freeform 3"/>
          <p:cNvSpPr>
            <a:spLocks/>
          </p:cNvSpPr>
          <p:nvPr/>
        </p:nvSpPr>
        <p:spPr bwMode="auto">
          <a:xfrm>
            <a:off x="4924881" y="2379197"/>
            <a:ext cx="1637788" cy="220681"/>
          </a:xfrm>
          <a:custGeom>
            <a:avLst/>
            <a:gdLst>
              <a:gd name="T0" fmla="*/ 257 w 257"/>
              <a:gd name="T1" fmla="*/ 32 h 32"/>
              <a:gd name="T2" fmla="*/ 132 w 257"/>
              <a:gd name="T3" fmla="*/ 32 h 32"/>
              <a:gd name="T4" fmla="*/ 132 w 257"/>
              <a:gd name="T5" fmla="*/ 16 h 32"/>
              <a:gd name="T6" fmla="*/ 61 w 257"/>
              <a:gd name="T7" fmla="*/ 16 h 32"/>
              <a:gd name="T8" fmla="*/ 61 w 257"/>
              <a:gd name="T9" fmla="*/ 14 h 32"/>
              <a:gd name="T10" fmla="*/ 48 w 257"/>
              <a:gd name="T11" fmla="*/ 14 h 32"/>
              <a:gd name="T12" fmla="*/ 48 w 257"/>
              <a:gd name="T13" fmla="*/ 10 h 32"/>
              <a:gd name="T14" fmla="*/ 6 w 257"/>
              <a:gd name="T15" fmla="*/ 10 h 32"/>
              <a:gd name="T16" fmla="*/ 6 w 257"/>
              <a:gd name="T17" fmla="*/ 0 h 32"/>
              <a:gd name="T18" fmla="*/ 0 w 25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2">
                <a:moveTo>
                  <a:pt x="257" y="32"/>
                </a:moveTo>
                <a:lnTo>
                  <a:pt x="132" y="32"/>
                </a:lnTo>
                <a:lnTo>
                  <a:pt x="132" y="16"/>
                </a:lnTo>
                <a:lnTo>
                  <a:pt x="61" y="16"/>
                </a:lnTo>
                <a:lnTo>
                  <a:pt x="61" y="14"/>
                </a:lnTo>
                <a:lnTo>
                  <a:pt x="48" y="14"/>
                </a:lnTo>
                <a:lnTo>
                  <a:pt x="48" y="10"/>
                </a:lnTo>
                <a:lnTo>
                  <a:pt x="6" y="10"/>
                </a:lnTo>
                <a:lnTo>
                  <a:pt x="6" y="0"/>
                </a:lnTo>
                <a:lnTo>
                  <a:pt x="0"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9" name="Isosceles Triangle 288"/>
          <p:cNvSpPr>
            <a:spLocks noChangeAspect="1"/>
          </p:cNvSpPr>
          <p:nvPr/>
        </p:nvSpPr>
        <p:spPr>
          <a:xfrm>
            <a:off x="7224785" y="28161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0" name="Isosceles Triangle 289"/>
          <p:cNvSpPr>
            <a:spLocks noChangeAspect="1"/>
          </p:cNvSpPr>
          <p:nvPr/>
        </p:nvSpPr>
        <p:spPr>
          <a:xfrm>
            <a:off x="7173871" y="2816114"/>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1" name="Isosceles Triangle 290"/>
          <p:cNvSpPr>
            <a:spLocks noChangeAspect="1"/>
          </p:cNvSpPr>
          <p:nvPr/>
        </p:nvSpPr>
        <p:spPr>
          <a:xfrm>
            <a:off x="7116763" y="281626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2" name="Isosceles Triangle 291"/>
          <p:cNvSpPr>
            <a:spLocks noChangeAspect="1"/>
          </p:cNvSpPr>
          <p:nvPr/>
        </p:nvSpPr>
        <p:spPr>
          <a:xfrm>
            <a:off x="6972469" y="2816568"/>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3" name="Isosceles Triangle 292"/>
          <p:cNvSpPr>
            <a:spLocks noChangeAspect="1"/>
          </p:cNvSpPr>
          <p:nvPr/>
        </p:nvSpPr>
        <p:spPr>
          <a:xfrm>
            <a:off x="6699395" y="28210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4" name="Isosceles Triangle 293"/>
          <p:cNvSpPr>
            <a:spLocks noChangeAspect="1"/>
          </p:cNvSpPr>
          <p:nvPr/>
        </p:nvSpPr>
        <p:spPr>
          <a:xfrm>
            <a:off x="7295693" y="2812180"/>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5" name="Isosceles Triangle 294"/>
          <p:cNvSpPr>
            <a:spLocks noChangeAspect="1"/>
          </p:cNvSpPr>
          <p:nvPr/>
        </p:nvSpPr>
        <p:spPr>
          <a:xfrm>
            <a:off x="7366601" y="2808246"/>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6" name="Isosceles Triangle 295"/>
          <p:cNvSpPr>
            <a:spLocks noChangeAspect="1"/>
          </p:cNvSpPr>
          <p:nvPr/>
        </p:nvSpPr>
        <p:spPr>
          <a:xfrm>
            <a:off x="7624048" y="2813029"/>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7" name="Isosceles Triangle 296"/>
          <p:cNvSpPr>
            <a:spLocks noChangeAspect="1"/>
          </p:cNvSpPr>
          <p:nvPr/>
        </p:nvSpPr>
        <p:spPr>
          <a:xfrm>
            <a:off x="7661842" y="2813061"/>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8" name="Isosceles Triangle 297"/>
          <p:cNvSpPr>
            <a:spLocks noChangeAspect="1"/>
          </p:cNvSpPr>
          <p:nvPr/>
        </p:nvSpPr>
        <p:spPr>
          <a:xfrm>
            <a:off x="7795387" y="29146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9" name="Isosceles Triangle 298"/>
          <p:cNvSpPr>
            <a:spLocks noChangeAspect="1"/>
          </p:cNvSpPr>
          <p:nvPr/>
        </p:nvSpPr>
        <p:spPr>
          <a:xfrm>
            <a:off x="7724479" y="2914677"/>
            <a:ext cx="70908" cy="5919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0" name="Rectangle 299"/>
          <p:cNvSpPr>
            <a:spLocks noChangeAspect="1"/>
          </p:cNvSpPr>
          <p:nvPr/>
        </p:nvSpPr>
        <p:spPr>
          <a:xfrm rot="2700000">
            <a:off x="5886866" y="2584844"/>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1" name="Rectangle 300"/>
          <p:cNvSpPr>
            <a:spLocks noChangeAspect="1"/>
          </p:cNvSpPr>
          <p:nvPr/>
        </p:nvSpPr>
        <p:spPr>
          <a:xfrm rot="2700000">
            <a:off x="5647350" y="2477400"/>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2" name="Rectangle 301"/>
          <p:cNvSpPr>
            <a:spLocks noChangeAspect="1"/>
          </p:cNvSpPr>
          <p:nvPr/>
        </p:nvSpPr>
        <p:spPr>
          <a:xfrm rot="2700000">
            <a:off x="5602408" y="2477399"/>
            <a:ext cx="26089" cy="242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3" name="Rectangle 302"/>
          <p:cNvSpPr>
            <a:spLocks noChangeAspect="1"/>
          </p:cNvSpPr>
          <p:nvPr/>
        </p:nvSpPr>
        <p:spPr>
          <a:xfrm rot="2700000">
            <a:off x="4888462" y="2389746"/>
            <a:ext cx="26089" cy="2427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aphicFrame>
        <p:nvGraphicFramePr>
          <p:cNvPr id="304" name="Group 88"/>
          <p:cNvGraphicFramePr>
            <a:graphicFrameLocks noGrp="1"/>
          </p:cNvGraphicFramePr>
          <p:nvPr>
            <p:extLst>
              <p:ext uri="{D42A27DB-BD31-4B8C-83A1-F6EECF244321}">
                <p14:modId xmlns:p14="http://schemas.microsoft.com/office/powerpoint/2010/main" val="1497124580"/>
              </p:ext>
            </p:extLst>
          </p:nvPr>
        </p:nvGraphicFramePr>
        <p:xfrm>
          <a:off x="1836584" y="1891388"/>
          <a:ext cx="2411566" cy="775612"/>
        </p:xfrm>
        <a:graphic>
          <a:graphicData uri="http://schemas.openxmlformats.org/drawingml/2006/table">
            <a:tbl>
              <a:tblPr firstRow="1" bandRow="1">
                <a:tableStyleId>{69012ECD-51FC-41F1-AA8D-1B2483CD663E}</a:tableStyleId>
              </a:tblPr>
              <a:tblGrid>
                <a:gridCol w="609530"/>
                <a:gridCol w="841132"/>
                <a:gridCol w="960904"/>
              </a:tblGrid>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endParaRPr kumimoji="0" lang="en-US"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(n=70)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 </a:t>
                      </a:r>
                      <a:br>
                        <a:rPr kumimoji="0" lang="en-GB" sz="700" u="none" strike="noStrike" cap="none" normalizeH="0" baseline="0" dirty="0" smtClean="0">
                          <a:ln>
                            <a:noFill/>
                          </a:ln>
                          <a:solidFill>
                            <a:schemeClr val="tx2"/>
                          </a:solidFill>
                          <a:effectLst/>
                        </a:rPr>
                      </a:br>
                      <a:r>
                        <a:rPr kumimoji="0" lang="en-GB" sz="700" u="none" strike="noStrike" cap="none" normalizeH="0" baseline="0" dirty="0" smtClean="0">
                          <a:ln>
                            <a:noFill/>
                          </a:ln>
                          <a:solidFill>
                            <a:schemeClr val="tx2"/>
                          </a:solidFill>
                          <a:effectLst/>
                        </a:rPr>
                        <a:t>IPI 1 mg/kg (n=30)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err="1" smtClean="0">
                          <a:ln>
                            <a:noFill/>
                          </a:ln>
                          <a:solidFill>
                            <a:schemeClr val="tx1"/>
                          </a:solidFill>
                          <a:effectLst/>
                          <a:latin typeface="Arial" charset="0"/>
                          <a:cs typeface="Arial" charset="0"/>
                        </a:rPr>
                        <a:t>Médiane</a:t>
                      </a:r>
                      <a:r>
                        <a:rPr kumimoji="0" lang="en-GB" sz="700" b="0" i="0" u="none" strike="noStrike" cap="none" normalizeH="0" baseline="0" dirty="0" smtClean="0">
                          <a:ln>
                            <a:noFill/>
                          </a:ln>
                          <a:solidFill>
                            <a:schemeClr val="tx1"/>
                          </a:solidFill>
                          <a:effectLst/>
                          <a:latin typeface="Arial" charset="0"/>
                          <a:cs typeface="Arial" charset="0"/>
                        </a:rPr>
                        <a:t>, m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17,1 (8,6 –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NE (3,4 –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6 </a:t>
                      </a:r>
                      <a:r>
                        <a:rPr kumimoji="0" lang="en-GB" sz="700" b="0" i="0" u="none" strike="noStrike" cap="none" normalizeH="0" baseline="0" dirty="0" err="1" smtClean="0">
                          <a:ln>
                            <a:noFill/>
                          </a:ln>
                          <a:solidFill>
                            <a:schemeClr val="tx1"/>
                          </a:solidFill>
                          <a:effectLst/>
                          <a:latin typeface="Arial" charset="0"/>
                          <a:cs typeface="Arial" charset="0"/>
                        </a:rPr>
                        <a:t>mois</a:t>
                      </a:r>
                      <a:r>
                        <a:rPr kumimoji="0" lang="en-GB" sz="700" b="0" i="0" u="none" strike="noStrike" cap="none" normalizeH="0" baseline="0" dirty="0" smtClean="0">
                          <a:ln>
                            <a:noFill/>
                          </a:ln>
                          <a:solidFill>
                            <a:schemeClr val="tx1"/>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66,6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305" name="Group 88"/>
          <p:cNvGraphicFramePr>
            <a:graphicFrameLocks noGrp="1"/>
          </p:cNvGraphicFramePr>
          <p:nvPr>
            <p:extLst>
              <p:ext uri="{D42A27DB-BD31-4B8C-83A1-F6EECF244321}">
                <p14:modId xmlns:p14="http://schemas.microsoft.com/office/powerpoint/2010/main" val="35409129"/>
              </p:ext>
            </p:extLst>
          </p:nvPr>
        </p:nvGraphicFramePr>
        <p:xfrm>
          <a:off x="6709763" y="1891388"/>
          <a:ext cx="2362203" cy="775612"/>
        </p:xfrm>
        <a:graphic>
          <a:graphicData uri="http://schemas.openxmlformats.org/drawingml/2006/table">
            <a:tbl>
              <a:tblPr firstRow="1" bandRow="1">
                <a:tableStyleId>{69012ECD-51FC-41F1-AA8D-1B2483CD663E}</a:tableStyleId>
              </a:tblPr>
              <a:tblGrid>
                <a:gridCol w="600675"/>
                <a:gridCol w="809625"/>
                <a:gridCol w="951903"/>
              </a:tblGrid>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endParaRPr kumimoji="0" lang="en-US"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(n=70)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u="none" strike="noStrike" cap="none" normalizeH="0" baseline="0" dirty="0" smtClean="0">
                          <a:ln>
                            <a:noFill/>
                          </a:ln>
                          <a:solidFill>
                            <a:schemeClr val="tx2"/>
                          </a:solidFill>
                          <a:effectLst/>
                        </a:rPr>
                        <a:t>NIVO 3 mg/kg + </a:t>
                      </a:r>
                      <a:br>
                        <a:rPr kumimoji="0" lang="en-GB" sz="700" u="none" strike="noStrike" cap="none" normalizeH="0" baseline="0" dirty="0" smtClean="0">
                          <a:ln>
                            <a:noFill/>
                          </a:ln>
                          <a:solidFill>
                            <a:schemeClr val="tx2"/>
                          </a:solidFill>
                          <a:effectLst/>
                        </a:rPr>
                      </a:br>
                      <a:r>
                        <a:rPr kumimoji="0" lang="en-GB" sz="700" u="none" strike="noStrike" cap="none" normalizeH="0" baseline="0" dirty="0" smtClean="0">
                          <a:ln>
                            <a:noFill/>
                          </a:ln>
                          <a:solidFill>
                            <a:schemeClr val="tx2"/>
                          </a:solidFill>
                          <a:effectLst/>
                        </a:rPr>
                        <a:t>IPI 1 mg/kg (n=30)</a:t>
                      </a:r>
                      <a:endParaRPr kumimoji="0" lang="en-GB" sz="7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err="1" smtClean="0">
                          <a:ln>
                            <a:noFill/>
                          </a:ln>
                          <a:solidFill>
                            <a:schemeClr val="tx1"/>
                          </a:solidFill>
                          <a:effectLst/>
                          <a:latin typeface="Arial" charset="0"/>
                          <a:cs typeface="Arial" charset="0"/>
                        </a:rPr>
                        <a:t>Médiane</a:t>
                      </a:r>
                      <a:r>
                        <a:rPr kumimoji="0" lang="en-GB" sz="700" b="0" i="0" u="none" strike="noStrike" cap="none" normalizeH="0" baseline="0" dirty="0" smtClean="0">
                          <a:ln>
                            <a:noFill/>
                          </a:ln>
                          <a:solidFill>
                            <a:schemeClr val="tx1"/>
                          </a:solidFill>
                          <a:effectLst/>
                          <a:latin typeface="Arial" charset="0"/>
                          <a:cs typeface="Arial" charset="0"/>
                        </a:rPr>
                        <a:t>, m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17,1 (8,6 –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NE (NE – 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7132">
                <a:tc>
                  <a:txBody>
                    <a:bodyPr/>
                    <a:lstStyle/>
                    <a:p>
                      <a:pPr marL="0" marR="0" lvl="0" indent="0" algn="l"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6 </a:t>
                      </a:r>
                      <a:r>
                        <a:rPr kumimoji="0" lang="en-GB" sz="700" b="0" i="0" u="none" strike="noStrike" cap="none" normalizeH="0" baseline="0" dirty="0" err="1" smtClean="0">
                          <a:ln>
                            <a:noFill/>
                          </a:ln>
                          <a:solidFill>
                            <a:schemeClr val="tx1"/>
                          </a:solidFill>
                          <a:effectLst/>
                          <a:latin typeface="Arial" charset="0"/>
                          <a:cs typeface="Arial" charset="0"/>
                        </a:rPr>
                        <a:t>mois</a:t>
                      </a:r>
                      <a:r>
                        <a:rPr kumimoji="0" lang="en-GB" sz="700" b="0" i="0" u="none" strike="noStrike" cap="none" normalizeH="0" baseline="0" dirty="0" smtClean="0">
                          <a:ln>
                            <a:noFill/>
                          </a:ln>
                          <a:solidFill>
                            <a:schemeClr val="tx1"/>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700"/>
                        </a:lnSpc>
                        <a:spcBef>
                          <a:spcPts val="0"/>
                        </a:spcBef>
                        <a:spcAft>
                          <a:spcPct val="0"/>
                        </a:spcAft>
                        <a:buClr>
                          <a:schemeClr val="tx2"/>
                        </a:buClr>
                        <a:buSzPct val="110000"/>
                        <a:buFontTx/>
                        <a:buNone/>
                        <a:tabLst/>
                      </a:pPr>
                      <a:r>
                        <a:rPr kumimoji="0" lang="en-GB" sz="700" b="0" i="0" u="none" strike="noStrike" cap="none" normalizeH="0" baseline="0" dirty="0" smtClean="0">
                          <a:ln>
                            <a:noFill/>
                          </a:ln>
                          <a:solidFill>
                            <a:schemeClr val="tx1"/>
                          </a:solidFill>
                          <a:effectLst/>
                          <a:latin typeface="Arial" charset="0"/>
                          <a:cs typeface="Arial" charset="0"/>
                        </a:rPr>
                        <a:t>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107849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4" y="179614"/>
            <a:ext cx="8416019" cy="807720"/>
          </a:xfrm>
        </p:spPr>
        <p:txBody>
          <a:bodyPr/>
          <a:lstStyle/>
          <a:p>
            <a:r>
              <a:rPr lang="fr-FR" dirty="0" smtClean="0"/>
              <a:t>3501: Nivolumab ± ipilimumab chez les patients avec CRC métastatique avec et sans instabilité </a:t>
            </a:r>
            <a:r>
              <a:rPr lang="fr-FR" dirty="0" err="1" smtClean="0"/>
              <a:t>microsatellitaire</a:t>
            </a:r>
            <a:r>
              <a:rPr lang="fr-FR" dirty="0" smtClean="0"/>
              <a:t> élevée (MSI-H): résultats intermédiaires de CheckMate-142 – </a:t>
            </a:r>
            <a:r>
              <a:rPr lang="fr-FR" dirty="0" err="1" smtClean="0"/>
              <a:t>Overman</a:t>
            </a:r>
            <a:r>
              <a:rPr lang="fr-FR" dirty="0" smtClean="0"/>
              <a:t> MJ, et al</a:t>
            </a:r>
            <a:endParaRPr lang="fr-FR" dirty="0"/>
          </a:p>
        </p:txBody>
      </p:sp>
      <p:sp>
        <p:nvSpPr>
          <p:cNvPr id="3" name="Content Placeholder 2"/>
          <p:cNvSpPr>
            <a:spLocks noGrp="1"/>
          </p:cNvSpPr>
          <p:nvPr>
            <p:ph idx="1"/>
          </p:nvPr>
        </p:nvSpPr>
        <p:spPr>
          <a:xfrm>
            <a:off x="365124" y="1254035"/>
            <a:ext cx="8778876" cy="4746172"/>
          </a:xfrm>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buNone/>
            </a:pPr>
            <a:r>
              <a:rPr lang="fr-FR" b="1" dirty="0" smtClean="0"/>
              <a:t>Conclusions</a:t>
            </a:r>
          </a:p>
          <a:p>
            <a:r>
              <a:rPr lang="fr-FR" b="1" dirty="0" smtClean="0"/>
              <a:t>Le nivolumab seul a une activité encourageante chez les patients avec </a:t>
            </a:r>
            <a:r>
              <a:rPr lang="fr-FR" b="1" dirty="0" err="1" smtClean="0"/>
              <a:t>CRCm</a:t>
            </a:r>
            <a:r>
              <a:rPr lang="fr-FR" b="1" dirty="0" smtClean="0"/>
              <a:t> et MSI-H</a:t>
            </a:r>
          </a:p>
          <a:p>
            <a:pPr lvl="1"/>
            <a:r>
              <a:rPr lang="fr-FR" b="1" dirty="0" smtClean="0"/>
              <a:t>L’association nivolumab + ipilimumab a aussi une activité prometteuse dans cette population</a:t>
            </a:r>
          </a:p>
          <a:p>
            <a:r>
              <a:rPr lang="fr-FR" b="1" dirty="0" smtClean="0"/>
              <a:t>Les réponses aux 2 traitements étaient durables chez les patient MSI-H</a:t>
            </a:r>
          </a:p>
          <a:p>
            <a:r>
              <a:rPr lang="fr-FR" b="1" dirty="0" smtClean="0"/>
              <a:t>Les 2 traitements avaient des profils de toxicité acceptables, cohérents avec ce qui </a:t>
            </a:r>
            <a:br>
              <a:rPr lang="fr-FR" b="1" dirty="0" smtClean="0"/>
            </a:br>
            <a:r>
              <a:rPr lang="fr-FR" b="1" dirty="0" smtClean="0"/>
              <a:t>était connu des précédentes études dans les tumeurs solides </a:t>
            </a:r>
          </a:p>
        </p:txBody>
      </p:sp>
      <p:sp>
        <p:nvSpPr>
          <p:cNvPr id="5" name="Text Placeholder 4"/>
          <p:cNvSpPr>
            <a:spLocks noGrp="1"/>
          </p:cNvSpPr>
          <p:nvPr>
            <p:ph type="body" sz="quarter" idx="11"/>
          </p:nvPr>
        </p:nvSpPr>
        <p:spPr/>
        <p:txBody>
          <a:bodyPr/>
          <a:lstStyle/>
          <a:p>
            <a:r>
              <a:rPr lang="fr-FR" smtClean="0"/>
              <a:t> Overman et al. J Clin Oncol 2016; 34 (suppl): abstr 3501</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637070358"/>
              </p:ext>
            </p:extLst>
          </p:nvPr>
        </p:nvGraphicFramePr>
        <p:xfrm>
          <a:off x="304800" y="1576443"/>
          <a:ext cx="8743593" cy="2769210"/>
        </p:xfrm>
        <a:graphic>
          <a:graphicData uri="http://schemas.openxmlformats.org/drawingml/2006/table">
            <a:tbl>
              <a:tblPr firstRow="1" bandRow="1">
                <a:tableStyleId>{69012ECD-51FC-41F1-AA8D-1B2483CD663E}</a:tableStyleId>
              </a:tblPr>
              <a:tblGrid>
                <a:gridCol w="2895600"/>
                <a:gridCol w="1313543"/>
                <a:gridCol w="1306286"/>
                <a:gridCol w="1756177"/>
                <a:gridCol w="1471987"/>
              </a:tblGrid>
              <a:tr h="252357">
                <a:tc rowSpan="2">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MSI-H:</a:t>
                      </a:r>
                    </a:p>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chez ≥15% des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NIVO 3 mg/kg (n=47)</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defRPr/>
                      </a:pPr>
                      <a:r>
                        <a:rPr kumimoji="0" lang="fr-FR" sz="1400" u="none" strike="noStrike" cap="none" normalizeH="0" baseline="0" noProof="0" smtClean="0">
                          <a:ln>
                            <a:noFill/>
                          </a:ln>
                          <a:solidFill>
                            <a:schemeClr val="tx2"/>
                          </a:solidFill>
                          <a:effectLst/>
                        </a:rPr>
                        <a:t>NIVO 3 mg/kg + IPI 1 mg/kg (n=27)</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tc>
              </a:tr>
              <a:tr h="343186">
                <a:tc vMerge="1">
                  <a:txBody>
                    <a:bodyPr/>
                    <a:lstStyle/>
                    <a:p>
                      <a:endParaRPr lang="en-US"/>
                    </a:p>
                  </a:txBody>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Grade 3–4</a:t>
                      </a:r>
                    </a:p>
                  </a:txBody>
                  <a:tcPr anchor="ctr" horzOverflow="overflow">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Tous </a:t>
                      </a:r>
                      <a:r>
                        <a:rPr kumimoji="0" lang="fr-FR" sz="1400" b="0" i="0" u="none" strike="noStrike" cap="none" normalizeH="0" baseline="0" noProof="0" dirty="0" err="1" smtClean="0">
                          <a:ln>
                            <a:noFill/>
                          </a:ln>
                          <a:solidFill>
                            <a:schemeClr val="tx1"/>
                          </a:solidFill>
                          <a:effectLst/>
                          <a:latin typeface="Arial" charset="0"/>
                          <a:cs typeface="Arial" charset="0"/>
                        </a:rPr>
                        <a:t>EIs</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Prurit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Fièvre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8112">
                <a:tc>
                  <a:txBody>
                    <a:bodyPr/>
                    <a:lstStyle/>
                    <a:p>
                      <a:pPr marL="0" marR="0" lvl="0" indent="0" algn="l"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Arrêt pour EI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4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6359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3502: Activité clinique et tolérance du </a:t>
            </a:r>
            <a:r>
              <a:rPr lang="fr-FR" dirty="0" err="1" smtClean="0"/>
              <a:t>cobimetinib</a:t>
            </a:r>
            <a:r>
              <a:rPr lang="fr-FR" dirty="0" smtClean="0"/>
              <a:t> et de l’</a:t>
            </a:r>
            <a:r>
              <a:rPr lang="fr-FR" dirty="0" err="1" smtClean="0"/>
              <a:t>atezolizumab</a:t>
            </a:r>
            <a:r>
              <a:rPr lang="fr-FR" dirty="0" smtClean="0"/>
              <a:t> dans le cancer colorectal – </a:t>
            </a:r>
            <a:r>
              <a:rPr lang="fr-FR" dirty="0" err="1" smtClean="0"/>
              <a:t>Bendell</a:t>
            </a:r>
            <a:r>
              <a:rPr lang="fr-FR" dirty="0" smtClean="0"/>
              <a:t> JC,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Etudier l’efficacité et la tolérance du </a:t>
            </a:r>
            <a:r>
              <a:rPr lang="fr-FR" dirty="0" err="1" smtClean="0"/>
              <a:t>cobimetinib</a:t>
            </a:r>
            <a:r>
              <a:rPr lang="fr-FR" dirty="0" smtClean="0"/>
              <a:t> (inhibiteur de MEK) + </a:t>
            </a:r>
            <a:r>
              <a:rPr lang="fr-FR" dirty="0" err="1" smtClean="0"/>
              <a:t>atezolizumab</a:t>
            </a:r>
            <a:r>
              <a:rPr lang="fr-FR" dirty="0" smtClean="0"/>
              <a:t> (anticorps monoclonal anti-PD-L1) chez les patients avec CRC</a:t>
            </a:r>
            <a:endParaRPr lang="fr-FR" dirty="0"/>
          </a:p>
        </p:txBody>
      </p:sp>
      <p:sp>
        <p:nvSpPr>
          <p:cNvPr id="4" name="Text Placeholder 3"/>
          <p:cNvSpPr>
            <a:spLocks noGrp="1"/>
          </p:cNvSpPr>
          <p:nvPr>
            <p:ph type="body" sz="quarter" idx="10"/>
          </p:nvPr>
        </p:nvSpPr>
        <p:spPr>
          <a:xfrm>
            <a:off x="365124" y="6324600"/>
            <a:ext cx="4284000" cy="258763"/>
          </a:xfrm>
        </p:spPr>
        <p:txBody>
          <a:bodyPr/>
          <a:lstStyle/>
          <a:p>
            <a:r>
              <a:rPr lang="fr-FR" dirty="0" smtClean="0"/>
              <a:t>*Escalade de dose</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Bendell et al. J Clin Oncol 2016; 34 (suppl): abstr 3502</a:t>
            </a:r>
            <a:endParaRPr lang="fr-FR"/>
          </a:p>
        </p:txBody>
      </p:sp>
      <p:sp>
        <p:nvSpPr>
          <p:cNvPr id="6" name="Rectangle 9"/>
          <p:cNvSpPr txBox="1">
            <a:spLocks noChangeArrowheads="1"/>
          </p:cNvSpPr>
          <p:nvPr/>
        </p:nvSpPr>
        <p:spPr bwMode="auto">
          <a:xfrm>
            <a:off x="365124" y="4873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Tolérance</a:t>
            </a:r>
          </a:p>
          <a:p>
            <a:pPr>
              <a:buClr>
                <a:srgbClr val="043882"/>
              </a:buClr>
            </a:pPr>
            <a:endParaRPr lang="fr-FR" kern="0" dirty="0" smtClean="0"/>
          </a:p>
        </p:txBody>
      </p:sp>
      <p:sp>
        <p:nvSpPr>
          <p:cNvPr id="7" name="Content Placeholder 26"/>
          <p:cNvSpPr txBox="1">
            <a:spLocks/>
          </p:cNvSpPr>
          <p:nvPr/>
        </p:nvSpPr>
        <p:spPr>
          <a:xfrm>
            <a:off x="4648200" y="4873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TRG</a:t>
            </a:r>
          </a:p>
          <a:p>
            <a:pPr>
              <a:buClr>
                <a:srgbClr val="043882"/>
              </a:buClr>
            </a:pPr>
            <a:r>
              <a:rPr lang="fr-FR" kern="0" dirty="0" smtClean="0"/>
              <a:t>SSP, SG</a:t>
            </a:r>
          </a:p>
        </p:txBody>
      </p:sp>
      <p:cxnSp>
        <p:nvCxnSpPr>
          <p:cNvPr id="9" name="AutoShape 19"/>
          <p:cNvCxnSpPr>
            <a:cxnSpLocks noChangeShapeType="1"/>
          </p:cNvCxnSpPr>
          <p:nvPr/>
        </p:nvCxnSpPr>
        <p:spPr bwMode="auto">
          <a:xfrm>
            <a:off x="3429000" y="33475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3475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083256"/>
            <a:ext cx="863402"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12" name="AutoShape 9"/>
          <p:cNvSpPr>
            <a:spLocks noChangeArrowheads="1"/>
          </p:cNvSpPr>
          <p:nvPr/>
        </p:nvSpPr>
        <p:spPr bwMode="auto">
          <a:xfrm>
            <a:off x="365124" y="2488204"/>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CRC avec maladie mesurable (RECIST v1.1)</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≤1</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(n=23)</a:t>
            </a:r>
            <a:endParaRPr lang="fr-FR" altLang="zh-CN" dirty="0">
              <a:solidFill>
                <a:srgbClr val="FFFFFF"/>
              </a:solidFill>
              <a:latin typeface="Arial"/>
              <a:ea typeface="SimSun" pitchFamily="2" charset="-122"/>
              <a:cs typeface="Arial"/>
            </a:endParaRPr>
          </a:p>
        </p:txBody>
      </p:sp>
      <p:sp>
        <p:nvSpPr>
          <p:cNvPr id="8" name="AutoShape 12"/>
          <p:cNvSpPr>
            <a:spLocks noChangeArrowheads="1"/>
          </p:cNvSpPr>
          <p:nvPr/>
        </p:nvSpPr>
        <p:spPr bwMode="auto">
          <a:xfrm>
            <a:off x="4362427" y="2763374"/>
            <a:ext cx="31541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latin typeface="Arial"/>
                <a:ea typeface="SimSun" pitchFamily="2" charset="-122"/>
                <a:cs typeface="Arial"/>
              </a:rPr>
              <a:t>Cobimetinib</a:t>
            </a:r>
            <a:r>
              <a:rPr lang="fr-FR" altLang="zh-CN" dirty="0" smtClean="0">
                <a:solidFill>
                  <a:srgbClr val="FFFFFF"/>
                </a:solidFill>
                <a:latin typeface="Arial"/>
                <a:ea typeface="SimSun" pitchFamily="2" charset="-122"/>
                <a:cs typeface="Arial"/>
              </a:rPr>
              <a:t> 20–60 mg/j (21j on/7j off)* + </a:t>
            </a:r>
            <a:r>
              <a:rPr lang="fr-FR" altLang="zh-CN" dirty="0" err="1">
                <a:solidFill>
                  <a:srgbClr val="FFFFFF"/>
                </a:solidFill>
                <a:latin typeface="Arial"/>
                <a:ea typeface="SimSun" pitchFamily="2" charset="-122"/>
                <a:cs typeface="Arial"/>
              </a:rPr>
              <a:t>a</a:t>
            </a:r>
            <a:r>
              <a:rPr lang="fr-FR" altLang="zh-CN" dirty="0" err="1" smtClean="0">
                <a:solidFill>
                  <a:srgbClr val="FFFFFF"/>
                </a:solidFill>
                <a:latin typeface="Arial"/>
                <a:ea typeface="SimSun" pitchFamily="2" charset="-122"/>
                <a:cs typeface="Arial"/>
              </a:rPr>
              <a:t>tezolizumab</a:t>
            </a:r>
            <a:r>
              <a:rPr lang="fr-FR" altLang="zh-CN" dirty="0" smtClean="0">
                <a:solidFill>
                  <a:srgbClr val="FFFFFF"/>
                </a:solidFill>
                <a:latin typeface="Arial"/>
                <a:ea typeface="SimSun" pitchFamily="2" charset="-122"/>
                <a:cs typeface="Arial"/>
              </a:rPr>
              <a:t> 800 mg IV /2S</a:t>
            </a:r>
            <a:endParaRPr lang="fr-FR" altLang="zh-CN" dirty="0">
              <a:solidFill>
                <a:srgbClr val="FFFFFF"/>
              </a:solidFill>
              <a:latin typeface="Arial"/>
              <a:ea typeface="SimSun" pitchFamily="2" charset="-122"/>
              <a:cs typeface="Arial"/>
            </a:endParaRPr>
          </a:p>
        </p:txBody>
      </p:sp>
    </p:spTree>
    <p:extLst>
      <p:ext uri="{BB962C8B-B14F-4D97-AF65-F5344CB8AC3E}">
        <p14:creationId xmlns:p14="http://schemas.microsoft.com/office/powerpoint/2010/main" val="270076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3502: Activité clinique et tolérance du </a:t>
            </a:r>
            <a:r>
              <a:rPr lang="fr-FR" dirty="0" err="1" smtClean="0"/>
              <a:t>cobimetinib</a:t>
            </a:r>
            <a:r>
              <a:rPr lang="fr-FR" dirty="0" smtClean="0"/>
              <a:t> et de l’</a:t>
            </a:r>
            <a:r>
              <a:rPr lang="fr-FR" dirty="0" err="1" smtClean="0"/>
              <a:t>atezolizumab</a:t>
            </a:r>
            <a:r>
              <a:rPr lang="fr-FR" dirty="0" smtClean="0"/>
              <a:t> dans le cancer colorectal – </a:t>
            </a:r>
            <a:r>
              <a:rPr lang="fr-FR" dirty="0" err="1" smtClean="0"/>
              <a:t>Bendell</a:t>
            </a:r>
            <a:r>
              <a:rPr lang="fr-FR" dirty="0" smtClean="0"/>
              <a:t> JC,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a:p>
        </p:txBody>
      </p:sp>
      <p:sp>
        <p:nvSpPr>
          <p:cNvPr id="5" name="Text Placeholder 4"/>
          <p:cNvSpPr>
            <a:spLocks noGrp="1"/>
          </p:cNvSpPr>
          <p:nvPr>
            <p:ph type="body" sz="quarter" idx="11"/>
          </p:nvPr>
        </p:nvSpPr>
        <p:spPr/>
        <p:txBody>
          <a:bodyPr/>
          <a:lstStyle/>
          <a:p>
            <a:r>
              <a:rPr lang="fr-FR" smtClean="0"/>
              <a:t>Bendell et al. J Clin Oncol 2016; 34 (suppl): abstr 3502</a:t>
            </a:r>
            <a:endParaRPr lang="fr-FR"/>
          </a:p>
        </p:txBody>
      </p:sp>
      <p:graphicFrame>
        <p:nvGraphicFramePr>
          <p:cNvPr id="9" name="Group 88"/>
          <p:cNvGraphicFramePr>
            <a:graphicFrameLocks noGrp="1"/>
          </p:cNvGraphicFramePr>
          <p:nvPr>
            <p:extLst>
              <p:ext uri="{D42A27DB-BD31-4B8C-83A1-F6EECF244321}">
                <p14:modId xmlns:p14="http://schemas.microsoft.com/office/powerpoint/2010/main" val="3144437624"/>
              </p:ext>
            </p:extLst>
          </p:nvPr>
        </p:nvGraphicFramePr>
        <p:xfrm>
          <a:off x="271131" y="1676400"/>
          <a:ext cx="8610601" cy="914400"/>
        </p:xfrm>
        <a:graphic>
          <a:graphicData uri="http://schemas.openxmlformats.org/drawingml/2006/table">
            <a:tbl>
              <a:tblPr firstRow="1" bandRow="1">
                <a:tableStyleId>{69012ECD-51FC-41F1-AA8D-1B2483CD663E}</a:tableStyleId>
              </a:tblPr>
              <a:tblGrid>
                <a:gridCol w="1910886"/>
                <a:gridCol w="2313783"/>
                <a:gridCol w="2209800"/>
                <a:gridCol w="2176132"/>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SSP 6 mois,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SG 6 mois,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TRG,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KRAS muté (n=20)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39 (0,16 – 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77 (0,57 – 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20 (5,7 – 43,7)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Tous patients (n=23)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35 (0,14 – 0,56)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72 (0,52 – 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 (5,0 – 38,8)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extBox 9"/>
          <p:cNvSpPr txBox="1"/>
          <p:nvPr/>
        </p:nvSpPr>
        <p:spPr>
          <a:xfrm>
            <a:off x="3584776" y="2876550"/>
            <a:ext cx="3507729" cy="369332"/>
          </a:xfrm>
          <a:prstGeom prst="rect">
            <a:avLst/>
          </a:prstGeom>
          <a:noFill/>
        </p:spPr>
        <p:txBody>
          <a:bodyPr wrap="none" rtlCol="0">
            <a:spAutoFit/>
          </a:bodyPr>
          <a:lstStyle/>
          <a:p>
            <a:r>
              <a:rPr lang="fr-FR" dirty="0" smtClean="0">
                <a:solidFill>
                  <a:srgbClr val="4D4D4D"/>
                </a:solidFill>
                <a:latin typeface="Arial"/>
                <a:cs typeface="Arial"/>
              </a:rPr>
              <a:t>Modification du volume tumoral</a:t>
            </a:r>
            <a:endParaRPr lang="fr-FR" dirty="0">
              <a:solidFill>
                <a:srgbClr val="4D4D4D"/>
              </a:solidFill>
              <a:latin typeface="Arial"/>
              <a:cs typeface="Arial"/>
            </a:endParaRPr>
          </a:p>
        </p:txBody>
      </p:sp>
      <p:grpSp>
        <p:nvGrpSpPr>
          <p:cNvPr id="11" name="Group 10"/>
          <p:cNvGrpSpPr/>
          <p:nvPr/>
        </p:nvGrpSpPr>
        <p:grpSpPr>
          <a:xfrm>
            <a:off x="2937150" y="3470992"/>
            <a:ext cx="4018326" cy="2263542"/>
            <a:chOff x="836612" y="2448719"/>
            <a:chExt cx="3906741" cy="2171700"/>
          </a:xfrm>
        </p:grpSpPr>
        <p:sp>
          <p:nvSpPr>
            <p:cNvPr id="12" name="Freeform 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6" name="Line 9"/>
            <p:cNvSpPr>
              <a:spLocks noChangeShapeType="1"/>
            </p:cNvSpPr>
            <p:nvPr/>
          </p:nvSpPr>
          <p:spPr bwMode="auto">
            <a:xfrm>
              <a:off x="836615" y="369077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7" name="Line 10"/>
            <p:cNvSpPr>
              <a:spLocks noChangeShapeType="1"/>
            </p:cNvSpPr>
            <p:nvPr/>
          </p:nvSpPr>
          <p:spPr bwMode="auto">
            <a:xfrm>
              <a:off x="836615" y="409527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9"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0"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2" name="Line 15"/>
            <p:cNvSpPr>
              <a:spLocks noChangeShapeType="1"/>
            </p:cNvSpPr>
            <p:nvPr/>
          </p:nvSpPr>
          <p:spPr bwMode="auto">
            <a:xfrm>
              <a:off x="37941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 name="Line 18"/>
            <p:cNvSpPr>
              <a:spLocks noChangeShapeType="1"/>
            </p:cNvSpPr>
            <p:nvPr/>
          </p:nvSpPr>
          <p:spPr bwMode="auto">
            <a:xfrm>
              <a:off x="23590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5"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6" name="Line 20"/>
            <p:cNvSpPr>
              <a:spLocks noChangeShapeType="1"/>
            </p:cNvSpPr>
            <p:nvPr/>
          </p:nvSpPr>
          <p:spPr bwMode="auto">
            <a:xfrm>
              <a:off x="14049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8" name="Line 6"/>
            <p:cNvSpPr>
              <a:spLocks noChangeShapeType="1"/>
            </p:cNvSpPr>
            <p:nvPr/>
          </p:nvSpPr>
          <p:spPr bwMode="auto">
            <a:xfrm>
              <a:off x="836616" y="26658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9" name="Line 6"/>
            <p:cNvSpPr>
              <a:spLocks noChangeShapeType="1"/>
            </p:cNvSpPr>
            <p:nvPr/>
          </p:nvSpPr>
          <p:spPr bwMode="auto">
            <a:xfrm>
              <a:off x="836614" y="307099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0" name="Line 6"/>
            <p:cNvSpPr>
              <a:spLocks noChangeShapeType="1"/>
            </p:cNvSpPr>
            <p:nvPr/>
          </p:nvSpPr>
          <p:spPr bwMode="auto">
            <a:xfrm flipV="1">
              <a:off x="836612" y="3471018"/>
              <a:ext cx="3901682" cy="5140"/>
            </a:xfrm>
            <a:prstGeom prst="line">
              <a:avLst/>
            </a:prstGeom>
            <a:noFill/>
            <a:ln w="1905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1" name="Line 9"/>
            <p:cNvSpPr>
              <a:spLocks noChangeShapeType="1"/>
            </p:cNvSpPr>
            <p:nvPr/>
          </p:nvSpPr>
          <p:spPr bwMode="auto">
            <a:xfrm>
              <a:off x="841467" y="388738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2" name="Line 10"/>
            <p:cNvSpPr>
              <a:spLocks noChangeShapeType="1"/>
            </p:cNvSpPr>
            <p:nvPr/>
          </p:nvSpPr>
          <p:spPr bwMode="auto">
            <a:xfrm>
              <a:off x="841466" y="429878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grpSp>
      <p:sp>
        <p:nvSpPr>
          <p:cNvPr id="33" name="TextBox 32"/>
          <p:cNvSpPr txBox="1"/>
          <p:nvPr/>
        </p:nvSpPr>
        <p:spPr>
          <a:xfrm rot="16200000">
            <a:off x="756237" y="4330183"/>
            <a:ext cx="2759214" cy="461665"/>
          </a:xfrm>
          <a:prstGeom prst="rect">
            <a:avLst/>
          </a:prstGeom>
          <a:noFill/>
        </p:spPr>
        <p:txBody>
          <a:bodyPr wrap="none" rtlCol="0">
            <a:spAutoFit/>
          </a:bodyPr>
          <a:lstStyle/>
          <a:p>
            <a:pPr algn="ctr"/>
            <a:r>
              <a:rPr lang="fr-FR" sz="1200" dirty="0" smtClean="0">
                <a:solidFill>
                  <a:srgbClr val="363636"/>
                </a:solidFill>
                <a:latin typeface="Arial"/>
                <a:cs typeface="Arial"/>
              </a:rPr>
              <a:t>Variation de la somme des plus longs</a:t>
            </a:r>
          </a:p>
          <a:p>
            <a:pPr algn="ctr"/>
            <a:r>
              <a:rPr lang="fr-FR" sz="1200" dirty="0" smtClean="0">
                <a:solidFill>
                  <a:srgbClr val="363636"/>
                </a:solidFill>
                <a:latin typeface="Arial"/>
                <a:cs typeface="Arial"/>
              </a:rPr>
              <a:t> diamètres par rapport à l’inclusion, %</a:t>
            </a:r>
            <a:endParaRPr lang="fr-FR" sz="1200" dirty="0">
              <a:solidFill>
                <a:srgbClr val="363636"/>
              </a:solidFill>
              <a:latin typeface="Arial"/>
              <a:cs typeface="Arial"/>
            </a:endParaRPr>
          </a:p>
        </p:txBody>
      </p:sp>
      <p:sp>
        <p:nvSpPr>
          <p:cNvPr id="34" name="TextBox 33"/>
          <p:cNvSpPr txBox="1"/>
          <p:nvPr/>
        </p:nvSpPr>
        <p:spPr>
          <a:xfrm>
            <a:off x="4780932" y="5925359"/>
            <a:ext cx="509575" cy="276999"/>
          </a:xfrm>
          <a:prstGeom prst="rect">
            <a:avLst/>
          </a:prstGeom>
          <a:noFill/>
        </p:spPr>
        <p:txBody>
          <a:bodyPr wrap="none" rtlCol="0">
            <a:spAutoFit/>
          </a:bodyPr>
          <a:lstStyle/>
          <a:p>
            <a:pPr algn="ctr"/>
            <a:r>
              <a:rPr lang="fr-FR" sz="1200" dirty="0" smtClean="0">
                <a:solidFill>
                  <a:srgbClr val="363636"/>
                </a:solidFill>
                <a:latin typeface="Arial"/>
                <a:cs typeface="Arial"/>
              </a:rPr>
              <a:t>Mois</a:t>
            </a:r>
            <a:endParaRPr lang="fr-FR" sz="1200" dirty="0">
              <a:solidFill>
                <a:srgbClr val="363636"/>
              </a:solidFill>
              <a:latin typeface="Arial"/>
              <a:cs typeface="Arial"/>
            </a:endParaRPr>
          </a:p>
        </p:txBody>
      </p:sp>
      <p:sp>
        <p:nvSpPr>
          <p:cNvPr id="35" name="TextBox 34"/>
          <p:cNvSpPr txBox="1"/>
          <p:nvPr/>
        </p:nvSpPr>
        <p:spPr>
          <a:xfrm>
            <a:off x="2471756" y="3339608"/>
            <a:ext cx="439544"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100</a:t>
            </a:r>
            <a:endParaRPr lang="fr-FR" sz="1200">
              <a:solidFill>
                <a:srgbClr val="4D4D4D"/>
              </a:solidFill>
              <a:latin typeface="Arial"/>
              <a:cs typeface="Arial"/>
            </a:endParaRPr>
          </a:p>
        </p:txBody>
      </p:sp>
      <p:sp>
        <p:nvSpPr>
          <p:cNvPr id="36" name="TextBox 35"/>
          <p:cNvSpPr txBox="1"/>
          <p:nvPr/>
        </p:nvSpPr>
        <p:spPr>
          <a:xfrm>
            <a:off x="2556715" y="3765306"/>
            <a:ext cx="354585"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60</a:t>
            </a:r>
            <a:endParaRPr lang="fr-FR" sz="1200">
              <a:solidFill>
                <a:srgbClr val="4D4D4D"/>
              </a:solidFill>
              <a:latin typeface="Arial"/>
              <a:cs typeface="Arial"/>
            </a:endParaRPr>
          </a:p>
        </p:txBody>
      </p:sp>
      <p:sp>
        <p:nvSpPr>
          <p:cNvPr id="37" name="TextBox 36"/>
          <p:cNvSpPr txBox="1"/>
          <p:nvPr/>
        </p:nvSpPr>
        <p:spPr>
          <a:xfrm>
            <a:off x="2556715" y="4198627"/>
            <a:ext cx="354585"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20</a:t>
            </a:r>
            <a:endParaRPr lang="fr-FR" sz="1200">
              <a:solidFill>
                <a:srgbClr val="4D4D4D"/>
              </a:solidFill>
              <a:latin typeface="Arial"/>
              <a:cs typeface="Arial"/>
            </a:endParaRPr>
          </a:p>
        </p:txBody>
      </p:sp>
      <p:sp>
        <p:nvSpPr>
          <p:cNvPr id="38" name="TextBox 37"/>
          <p:cNvSpPr txBox="1"/>
          <p:nvPr/>
        </p:nvSpPr>
        <p:spPr>
          <a:xfrm>
            <a:off x="2471756" y="4631949"/>
            <a:ext cx="439544"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–20</a:t>
            </a:r>
            <a:endParaRPr lang="fr-FR" sz="1200">
              <a:solidFill>
                <a:srgbClr val="4D4D4D"/>
              </a:solidFill>
              <a:latin typeface="Arial"/>
              <a:cs typeface="Arial"/>
            </a:endParaRPr>
          </a:p>
        </p:txBody>
      </p:sp>
      <p:sp>
        <p:nvSpPr>
          <p:cNvPr id="39" name="TextBox 38"/>
          <p:cNvSpPr txBox="1"/>
          <p:nvPr/>
        </p:nvSpPr>
        <p:spPr>
          <a:xfrm>
            <a:off x="2471756" y="5047397"/>
            <a:ext cx="439544"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–60</a:t>
            </a:r>
            <a:endParaRPr lang="fr-FR" sz="1200">
              <a:solidFill>
                <a:srgbClr val="4D4D4D"/>
              </a:solidFill>
              <a:latin typeface="Arial"/>
              <a:cs typeface="Arial"/>
            </a:endParaRPr>
          </a:p>
        </p:txBody>
      </p:sp>
      <p:sp>
        <p:nvSpPr>
          <p:cNvPr id="40" name="TextBox 39"/>
          <p:cNvSpPr txBox="1"/>
          <p:nvPr/>
        </p:nvSpPr>
        <p:spPr>
          <a:xfrm>
            <a:off x="2386797" y="5498593"/>
            <a:ext cx="524503"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–100</a:t>
            </a:r>
            <a:endParaRPr lang="fr-FR" sz="1200">
              <a:solidFill>
                <a:srgbClr val="4D4D4D"/>
              </a:solidFill>
              <a:latin typeface="Arial"/>
              <a:cs typeface="Arial"/>
            </a:endParaRPr>
          </a:p>
        </p:txBody>
      </p:sp>
      <p:sp>
        <p:nvSpPr>
          <p:cNvPr id="41" name="TextBox 40"/>
          <p:cNvSpPr txBox="1"/>
          <p:nvPr/>
        </p:nvSpPr>
        <p:spPr>
          <a:xfrm>
            <a:off x="2898457" y="5687196"/>
            <a:ext cx="270251"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0</a:t>
            </a:r>
            <a:endParaRPr lang="fr-FR" sz="1200">
              <a:solidFill>
                <a:srgbClr val="4D4D4D"/>
              </a:solidFill>
              <a:latin typeface="Arial"/>
              <a:cs typeface="Arial"/>
            </a:endParaRPr>
          </a:p>
        </p:txBody>
      </p:sp>
      <p:sp>
        <p:nvSpPr>
          <p:cNvPr id="42" name="TextBox 41"/>
          <p:cNvSpPr txBox="1"/>
          <p:nvPr/>
        </p:nvSpPr>
        <p:spPr>
          <a:xfrm>
            <a:off x="3386576" y="5687196"/>
            <a:ext cx="26962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3</a:t>
            </a:r>
            <a:endParaRPr lang="fr-FR" sz="1200">
              <a:solidFill>
                <a:srgbClr val="4D4D4D"/>
              </a:solidFill>
              <a:latin typeface="Arial"/>
              <a:cs typeface="Arial"/>
            </a:endParaRPr>
          </a:p>
        </p:txBody>
      </p:sp>
      <p:sp>
        <p:nvSpPr>
          <p:cNvPr id="43" name="TextBox 42"/>
          <p:cNvSpPr txBox="1"/>
          <p:nvPr/>
        </p:nvSpPr>
        <p:spPr>
          <a:xfrm>
            <a:off x="3881906" y="5687196"/>
            <a:ext cx="26962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6</a:t>
            </a:r>
            <a:endParaRPr lang="fr-FR" sz="1200">
              <a:solidFill>
                <a:srgbClr val="4D4D4D"/>
              </a:solidFill>
              <a:latin typeface="Arial"/>
              <a:cs typeface="Arial"/>
            </a:endParaRPr>
          </a:p>
        </p:txBody>
      </p:sp>
      <p:sp>
        <p:nvSpPr>
          <p:cNvPr id="44" name="TextBox 43"/>
          <p:cNvSpPr txBox="1"/>
          <p:nvPr/>
        </p:nvSpPr>
        <p:spPr>
          <a:xfrm>
            <a:off x="4377235" y="5687196"/>
            <a:ext cx="26962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9</a:t>
            </a:r>
            <a:endParaRPr lang="fr-FR" sz="1200">
              <a:solidFill>
                <a:srgbClr val="4D4D4D"/>
              </a:solidFill>
              <a:latin typeface="Arial"/>
              <a:cs typeface="Arial"/>
            </a:endParaRPr>
          </a:p>
        </p:txBody>
      </p:sp>
      <p:sp>
        <p:nvSpPr>
          <p:cNvPr id="45" name="TextBox 44"/>
          <p:cNvSpPr txBox="1"/>
          <p:nvPr/>
        </p:nvSpPr>
        <p:spPr>
          <a:xfrm>
            <a:off x="4815039" y="5687196"/>
            <a:ext cx="35458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12</a:t>
            </a:r>
            <a:endParaRPr lang="fr-FR" sz="1200">
              <a:solidFill>
                <a:srgbClr val="4D4D4D"/>
              </a:solidFill>
              <a:latin typeface="Arial"/>
              <a:cs typeface="Arial"/>
            </a:endParaRPr>
          </a:p>
        </p:txBody>
      </p:sp>
      <p:sp>
        <p:nvSpPr>
          <p:cNvPr id="46" name="TextBox 45"/>
          <p:cNvSpPr txBox="1"/>
          <p:nvPr/>
        </p:nvSpPr>
        <p:spPr>
          <a:xfrm>
            <a:off x="5317892" y="5687196"/>
            <a:ext cx="35458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15</a:t>
            </a:r>
            <a:endParaRPr lang="fr-FR" sz="1200">
              <a:solidFill>
                <a:srgbClr val="4D4D4D"/>
              </a:solidFill>
              <a:latin typeface="Arial"/>
              <a:cs typeface="Arial"/>
            </a:endParaRPr>
          </a:p>
        </p:txBody>
      </p:sp>
      <p:sp>
        <p:nvSpPr>
          <p:cNvPr id="47" name="TextBox 46"/>
          <p:cNvSpPr txBox="1"/>
          <p:nvPr/>
        </p:nvSpPr>
        <p:spPr>
          <a:xfrm>
            <a:off x="5805699" y="5687196"/>
            <a:ext cx="35458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18</a:t>
            </a:r>
            <a:endParaRPr lang="fr-FR" sz="1200">
              <a:solidFill>
                <a:srgbClr val="4D4D4D"/>
              </a:solidFill>
              <a:latin typeface="Arial"/>
              <a:cs typeface="Arial"/>
            </a:endParaRPr>
          </a:p>
        </p:txBody>
      </p:sp>
      <p:sp>
        <p:nvSpPr>
          <p:cNvPr id="48" name="TextBox 47"/>
          <p:cNvSpPr txBox="1"/>
          <p:nvPr/>
        </p:nvSpPr>
        <p:spPr>
          <a:xfrm>
            <a:off x="6293505" y="5687196"/>
            <a:ext cx="35458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21</a:t>
            </a:r>
            <a:endParaRPr lang="fr-FR" sz="1200">
              <a:solidFill>
                <a:srgbClr val="4D4D4D"/>
              </a:solidFill>
              <a:latin typeface="Arial"/>
              <a:cs typeface="Arial"/>
            </a:endParaRPr>
          </a:p>
        </p:txBody>
      </p:sp>
      <p:sp>
        <p:nvSpPr>
          <p:cNvPr id="49" name="TextBox 48"/>
          <p:cNvSpPr txBox="1"/>
          <p:nvPr/>
        </p:nvSpPr>
        <p:spPr>
          <a:xfrm>
            <a:off x="6781310" y="5687196"/>
            <a:ext cx="354585" cy="276999"/>
          </a:xfrm>
          <a:prstGeom prst="rect">
            <a:avLst/>
          </a:prstGeom>
          <a:noFill/>
        </p:spPr>
        <p:txBody>
          <a:bodyPr wrap="none" rtlCol="0" anchor="t" anchorCtr="0">
            <a:spAutoFit/>
          </a:bodyPr>
          <a:lstStyle/>
          <a:p>
            <a:pPr algn="ctr"/>
            <a:r>
              <a:rPr lang="fr-FR" sz="1200" smtClean="0">
                <a:solidFill>
                  <a:srgbClr val="4D4D4D"/>
                </a:solidFill>
                <a:latin typeface="Arial"/>
                <a:cs typeface="Arial"/>
              </a:rPr>
              <a:t>24</a:t>
            </a:r>
            <a:endParaRPr lang="fr-FR" sz="1200">
              <a:solidFill>
                <a:srgbClr val="4D4D4D"/>
              </a:solidFill>
              <a:latin typeface="Arial"/>
              <a:cs typeface="Arial"/>
            </a:endParaRPr>
          </a:p>
        </p:txBody>
      </p:sp>
      <p:sp>
        <p:nvSpPr>
          <p:cNvPr id="50" name="TextBox 49"/>
          <p:cNvSpPr txBox="1"/>
          <p:nvPr/>
        </p:nvSpPr>
        <p:spPr>
          <a:xfrm>
            <a:off x="2556715" y="3557307"/>
            <a:ext cx="354585"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80</a:t>
            </a:r>
            <a:endParaRPr lang="fr-FR" sz="1200">
              <a:solidFill>
                <a:srgbClr val="4D4D4D"/>
              </a:solidFill>
              <a:latin typeface="Arial"/>
              <a:cs typeface="Arial"/>
            </a:endParaRPr>
          </a:p>
        </p:txBody>
      </p:sp>
      <p:sp>
        <p:nvSpPr>
          <p:cNvPr id="51" name="TextBox 50"/>
          <p:cNvSpPr txBox="1"/>
          <p:nvPr/>
        </p:nvSpPr>
        <p:spPr>
          <a:xfrm>
            <a:off x="2556715" y="3983245"/>
            <a:ext cx="354585"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40</a:t>
            </a:r>
            <a:endParaRPr lang="fr-FR" sz="1200">
              <a:solidFill>
                <a:srgbClr val="4D4D4D"/>
              </a:solidFill>
              <a:latin typeface="Arial"/>
              <a:cs typeface="Arial"/>
            </a:endParaRPr>
          </a:p>
        </p:txBody>
      </p:sp>
      <p:sp>
        <p:nvSpPr>
          <p:cNvPr id="52" name="TextBox 51"/>
          <p:cNvSpPr txBox="1"/>
          <p:nvPr/>
        </p:nvSpPr>
        <p:spPr>
          <a:xfrm>
            <a:off x="2641675" y="4407163"/>
            <a:ext cx="269625"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0</a:t>
            </a:r>
            <a:endParaRPr lang="fr-FR" sz="1200">
              <a:solidFill>
                <a:srgbClr val="4D4D4D"/>
              </a:solidFill>
              <a:latin typeface="Arial"/>
              <a:cs typeface="Arial"/>
            </a:endParaRPr>
          </a:p>
        </p:txBody>
      </p:sp>
      <p:sp>
        <p:nvSpPr>
          <p:cNvPr id="53" name="TextBox 52"/>
          <p:cNvSpPr txBox="1"/>
          <p:nvPr/>
        </p:nvSpPr>
        <p:spPr>
          <a:xfrm>
            <a:off x="2471757" y="5260802"/>
            <a:ext cx="439543"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–80</a:t>
            </a:r>
            <a:endParaRPr lang="fr-FR" sz="1200">
              <a:solidFill>
                <a:srgbClr val="4D4D4D"/>
              </a:solidFill>
              <a:latin typeface="Arial"/>
              <a:cs typeface="Arial"/>
            </a:endParaRPr>
          </a:p>
        </p:txBody>
      </p:sp>
      <p:sp>
        <p:nvSpPr>
          <p:cNvPr id="54" name="TextBox 53"/>
          <p:cNvSpPr txBox="1"/>
          <p:nvPr/>
        </p:nvSpPr>
        <p:spPr>
          <a:xfrm>
            <a:off x="2471756" y="4831999"/>
            <a:ext cx="439544" cy="276999"/>
          </a:xfrm>
          <a:prstGeom prst="rect">
            <a:avLst/>
          </a:prstGeom>
          <a:noFill/>
        </p:spPr>
        <p:txBody>
          <a:bodyPr wrap="none" rtlCol="0" anchor="ctr" anchorCtr="0">
            <a:spAutoFit/>
          </a:bodyPr>
          <a:lstStyle/>
          <a:p>
            <a:pPr algn="r"/>
            <a:r>
              <a:rPr lang="fr-FR" sz="1200" smtClean="0">
                <a:solidFill>
                  <a:srgbClr val="4D4D4D"/>
                </a:solidFill>
                <a:latin typeface="Arial"/>
                <a:cs typeface="Arial"/>
              </a:rPr>
              <a:t>–40</a:t>
            </a:r>
            <a:endParaRPr lang="fr-FR" sz="1200">
              <a:solidFill>
                <a:srgbClr val="4D4D4D"/>
              </a:solidFill>
              <a:latin typeface="Arial"/>
              <a:cs typeface="Arial"/>
            </a:endParaRPr>
          </a:p>
        </p:txBody>
      </p:sp>
      <p:grpSp>
        <p:nvGrpSpPr>
          <p:cNvPr id="55" name="Group 54"/>
          <p:cNvGrpSpPr/>
          <p:nvPr/>
        </p:nvGrpSpPr>
        <p:grpSpPr>
          <a:xfrm>
            <a:off x="3029942" y="3455436"/>
            <a:ext cx="674908" cy="1081088"/>
            <a:chOff x="2872425" y="3550686"/>
            <a:chExt cx="674908" cy="1081088"/>
          </a:xfrm>
        </p:grpSpPr>
        <p:grpSp>
          <p:nvGrpSpPr>
            <p:cNvPr id="56" name="Group 13"/>
            <p:cNvGrpSpPr>
              <a:grpSpLocks/>
            </p:cNvGrpSpPr>
            <p:nvPr/>
          </p:nvGrpSpPr>
          <p:grpSpPr bwMode="auto">
            <a:xfrm>
              <a:off x="2872425" y="3550686"/>
              <a:ext cx="669925" cy="1081088"/>
              <a:chOff x="1794" y="1368"/>
              <a:chExt cx="422" cy="681"/>
            </a:xfrm>
          </p:grpSpPr>
          <p:sp>
            <p:nvSpPr>
              <p:cNvPr id="69" name="Line 14"/>
              <p:cNvSpPr>
                <a:spLocks noChangeShapeType="1"/>
              </p:cNvSpPr>
              <p:nvPr/>
            </p:nvSpPr>
            <p:spPr bwMode="auto">
              <a:xfrm flipH="1">
                <a:off x="1794" y="1767"/>
                <a:ext cx="99" cy="282"/>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0" name="Freeform 15"/>
              <p:cNvSpPr>
                <a:spLocks/>
              </p:cNvSpPr>
              <p:nvPr/>
            </p:nvSpPr>
            <p:spPr bwMode="auto">
              <a:xfrm>
                <a:off x="1794" y="1368"/>
                <a:ext cx="320" cy="681"/>
              </a:xfrm>
              <a:custGeom>
                <a:avLst/>
                <a:gdLst>
                  <a:gd name="T0" fmla="*/ 320 w 320"/>
                  <a:gd name="T1" fmla="*/ 0 h 681"/>
                  <a:gd name="T2" fmla="*/ 210 w 320"/>
                  <a:gd name="T3" fmla="*/ 354 h 681"/>
                  <a:gd name="T4" fmla="*/ 0 w 320"/>
                  <a:gd name="T5" fmla="*/ 681 h 681"/>
                </a:gdLst>
                <a:ahLst/>
                <a:cxnLst>
                  <a:cxn ang="0">
                    <a:pos x="T0" y="T1"/>
                  </a:cxn>
                  <a:cxn ang="0">
                    <a:pos x="T2" y="T3"/>
                  </a:cxn>
                  <a:cxn ang="0">
                    <a:pos x="T4" y="T5"/>
                  </a:cxn>
                </a:cxnLst>
                <a:rect l="0" t="0" r="r" b="b"/>
                <a:pathLst>
                  <a:path w="320" h="681">
                    <a:moveTo>
                      <a:pt x="320" y="0"/>
                    </a:moveTo>
                    <a:lnTo>
                      <a:pt x="210" y="354"/>
                    </a:lnTo>
                    <a:lnTo>
                      <a:pt x="0" y="681"/>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1" name="Freeform 16"/>
              <p:cNvSpPr>
                <a:spLocks/>
              </p:cNvSpPr>
              <p:nvPr/>
            </p:nvSpPr>
            <p:spPr bwMode="auto">
              <a:xfrm>
                <a:off x="1794" y="1670"/>
                <a:ext cx="422" cy="379"/>
              </a:xfrm>
              <a:custGeom>
                <a:avLst/>
                <a:gdLst>
                  <a:gd name="T0" fmla="*/ 422 w 422"/>
                  <a:gd name="T1" fmla="*/ 78 h 379"/>
                  <a:gd name="T2" fmla="*/ 212 w 422"/>
                  <a:gd name="T3" fmla="*/ 0 h 379"/>
                  <a:gd name="T4" fmla="*/ 0 w 422"/>
                  <a:gd name="T5" fmla="*/ 379 h 379"/>
                </a:gdLst>
                <a:ahLst/>
                <a:cxnLst>
                  <a:cxn ang="0">
                    <a:pos x="T0" y="T1"/>
                  </a:cxn>
                  <a:cxn ang="0">
                    <a:pos x="T2" y="T3"/>
                  </a:cxn>
                  <a:cxn ang="0">
                    <a:pos x="T4" y="T5"/>
                  </a:cxn>
                </a:cxnLst>
                <a:rect l="0" t="0" r="r" b="b"/>
                <a:pathLst>
                  <a:path w="422" h="379">
                    <a:moveTo>
                      <a:pt x="422" y="78"/>
                    </a:moveTo>
                    <a:lnTo>
                      <a:pt x="212" y="0"/>
                    </a:lnTo>
                    <a:lnTo>
                      <a:pt x="0" y="379"/>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2" name="Line 17"/>
              <p:cNvSpPr>
                <a:spLocks noChangeShapeType="1"/>
              </p:cNvSpPr>
              <p:nvPr/>
            </p:nvSpPr>
            <p:spPr bwMode="auto">
              <a:xfrm flipH="1">
                <a:off x="1794" y="1760"/>
                <a:ext cx="220" cy="289"/>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3" name="Freeform 18"/>
              <p:cNvSpPr>
                <a:spLocks/>
              </p:cNvSpPr>
              <p:nvPr/>
            </p:nvSpPr>
            <p:spPr bwMode="auto">
              <a:xfrm>
                <a:off x="1794" y="1760"/>
                <a:ext cx="314" cy="289"/>
              </a:xfrm>
              <a:custGeom>
                <a:avLst/>
                <a:gdLst>
                  <a:gd name="T0" fmla="*/ 314 w 314"/>
                  <a:gd name="T1" fmla="*/ 62 h 289"/>
                  <a:gd name="T2" fmla="*/ 218 w 314"/>
                  <a:gd name="T3" fmla="*/ 0 h 289"/>
                  <a:gd name="T4" fmla="*/ 0 w 314"/>
                  <a:gd name="T5" fmla="*/ 289 h 289"/>
                </a:gdLst>
                <a:ahLst/>
                <a:cxnLst>
                  <a:cxn ang="0">
                    <a:pos x="T0" y="T1"/>
                  </a:cxn>
                  <a:cxn ang="0">
                    <a:pos x="T2" y="T3"/>
                  </a:cxn>
                  <a:cxn ang="0">
                    <a:pos x="T4" y="T5"/>
                  </a:cxn>
                </a:cxnLst>
                <a:rect l="0" t="0" r="r" b="b"/>
                <a:pathLst>
                  <a:path w="314" h="289">
                    <a:moveTo>
                      <a:pt x="314" y="62"/>
                    </a:moveTo>
                    <a:lnTo>
                      <a:pt x="218" y="0"/>
                    </a:lnTo>
                    <a:lnTo>
                      <a:pt x="0" y="289"/>
                    </a:lnTo>
                  </a:path>
                </a:pathLst>
              </a:custGeom>
              <a:noFill/>
              <a:ln w="15875">
                <a:solidFill>
                  <a:srgbClr val="B60C2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4" name="Line 19"/>
              <p:cNvSpPr>
                <a:spLocks noChangeShapeType="1"/>
              </p:cNvSpPr>
              <p:nvPr/>
            </p:nvSpPr>
            <p:spPr bwMode="auto">
              <a:xfrm flipH="1">
                <a:off x="1794" y="1822"/>
                <a:ext cx="216" cy="227"/>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5" name="Line 20"/>
              <p:cNvSpPr>
                <a:spLocks noChangeShapeType="1"/>
              </p:cNvSpPr>
              <p:nvPr/>
            </p:nvSpPr>
            <p:spPr bwMode="auto">
              <a:xfrm flipH="1">
                <a:off x="1794" y="1856"/>
                <a:ext cx="218" cy="193"/>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6" name="Line 21"/>
              <p:cNvSpPr>
                <a:spLocks noChangeShapeType="1"/>
              </p:cNvSpPr>
              <p:nvPr/>
            </p:nvSpPr>
            <p:spPr bwMode="auto">
              <a:xfrm flipH="1">
                <a:off x="1794" y="1890"/>
                <a:ext cx="216" cy="159"/>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7" name="Line 22"/>
              <p:cNvSpPr>
                <a:spLocks noChangeShapeType="1"/>
              </p:cNvSpPr>
              <p:nvPr/>
            </p:nvSpPr>
            <p:spPr bwMode="auto">
              <a:xfrm flipH="1">
                <a:off x="1794" y="1926"/>
                <a:ext cx="218" cy="123"/>
              </a:xfrm>
              <a:prstGeom prst="line">
                <a:avLst/>
              </a:prstGeom>
              <a:noFill/>
              <a:ln w="15875">
                <a:solidFill>
                  <a:srgbClr val="B60C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sp>
          <p:nvSpPr>
            <p:cNvPr id="57" name="Rectangle 23"/>
            <p:cNvSpPr>
              <a:spLocks noChangeAspect="1" noChangeArrowheads="1"/>
            </p:cNvSpPr>
            <p:nvPr/>
          </p:nvSpPr>
          <p:spPr bwMode="auto">
            <a:xfrm rot="2700000">
              <a:off x="3177700" y="424769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58" name="Rectangle 24"/>
            <p:cNvSpPr>
              <a:spLocks noChangeAspect="1" noChangeArrowheads="1"/>
            </p:cNvSpPr>
            <p:nvPr/>
          </p:nvSpPr>
          <p:spPr bwMode="auto">
            <a:xfrm rot="2700000">
              <a:off x="3177700" y="4301666"/>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59" name="Rectangle 25"/>
            <p:cNvSpPr>
              <a:spLocks noChangeAspect="1" noChangeArrowheads="1"/>
            </p:cNvSpPr>
            <p:nvPr/>
          </p:nvSpPr>
          <p:spPr bwMode="auto">
            <a:xfrm rot="2700000">
              <a:off x="3177700" y="435564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0" name="Rectangle 26"/>
            <p:cNvSpPr>
              <a:spLocks noChangeAspect="1" noChangeArrowheads="1"/>
            </p:cNvSpPr>
            <p:nvPr/>
          </p:nvSpPr>
          <p:spPr bwMode="auto">
            <a:xfrm rot="2700000">
              <a:off x="3177700" y="441279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1" name="Rectangle 27"/>
            <p:cNvSpPr>
              <a:spLocks noChangeAspect="1" noChangeArrowheads="1"/>
            </p:cNvSpPr>
            <p:nvPr/>
          </p:nvSpPr>
          <p:spPr bwMode="auto">
            <a:xfrm rot="2700000">
              <a:off x="3163760" y="454417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2" name="Rectangle 28"/>
            <p:cNvSpPr>
              <a:spLocks noChangeAspect="1" noChangeArrowheads="1"/>
            </p:cNvSpPr>
            <p:nvPr/>
          </p:nvSpPr>
          <p:spPr bwMode="auto">
            <a:xfrm rot="2700000">
              <a:off x="3501295" y="4132982"/>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3" name="Rectangle 29"/>
            <p:cNvSpPr>
              <a:spLocks noChangeAspect="1" noChangeArrowheads="1"/>
            </p:cNvSpPr>
            <p:nvPr/>
          </p:nvSpPr>
          <p:spPr bwMode="auto">
            <a:xfrm rot="2700000">
              <a:off x="2990120" y="4177111"/>
              <a:ext cx="46038" cy="46038"/>
            </a:xfrm>
            <a:prstGeom prst="rect">
              <a:avLst/>
            </a:prstGeom>
            <a:solidFill>
              <a:srgbClr val="B60C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4" name="Rectangle 30"/>
            <p:cNvSpPr>
              <a:spLocks noChangeAspect="1" noChangeArrowheads="1"/>
            </p:cNvSpPr>
            <p:nvPr/>
          </p:nvSpPr>
          <p:spPr bwMode="auto">
            <a:xfrm rot="2700000">
              <a:off x="3350135" y="3567036"/>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5" name="AutoShape 31"/>
            <p:cNvSpPr>
              <a:spLocks noChangeAspect="1" noChangeArrowheads="1"/>
            </p:cNvSpPr>
            <p:nvPr/>
          </p:nvSpPr>
          <p:spPr bwMode="auto">
            <a:xfrm>
              <a:off x="2999425" y="4534936"/>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6" name="AutoShape 32"/>
            <p:cNvSpPr>
              <a:spLocks noChangeAspect="1" noChangeArrowheads="1"/>
            </p:cNvSpPr>
            <p:nvPr/>
          </p:nvSpPr>
          <p:spPr bwMode="auto">
            <a:xfrm>
              <a:off x="3165000" y="4073066"/>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7" name="Oval 33"/>
            <p:cNvSpPr>
              <a:spLocks noChangeAspect="1" noChangeArrowheads="1"/>
            </p:cNvSpPr>
            <p:nvPr/>
          </p:nvSpPr>
          <p:spPr bwMode="auto">
            <a:xfrm>
              <a:off x="3165000" y="4012741"/>
              <a:ext cx="71438" cy="71438"/>
            </a:xfrm>
            <a:prstGeom prst="ellipse">
              <a:avLst/>
            </a:prstGeom>
            <a:solidFill>
              <a:srgbClr val="B60C2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68" name="Rectangle 28"/>
            <p:cNvSpPr>
              <a:spLocks noChangeAspect="1" noChangeArrowheads="1"/>
            </p:cNvSpPr>
            <p:nvPr/>
          </p:nvSpPr>
          <p:spPr bwMode="auto">
            <a:xfrm rot="2700000">
              <a:off x="3340212" y="4242929"/>
              <a:ext cx="46038"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grpSp>
      <p:grpSp>
        <p:nvGrpSpPr>
          <p:cNvPr id="78" name="Group 77"/>
          <p:cNvGrpSpPr/>
          <p:nvPr/>
        </p:nvGrpSpPr>
        <p:grpSpPr>
          <a:xfrm>
            <a:off x="3029942" y="4366052"/>
            <a:ext cx="2211388" cy="525463"/>
            <a:chOff x="2847975" y="3111500"/>
            <a:chExt cx="2211388" cy="525463"/>
          </a:xfrm>
        </p:grpSpPr>
        <p:sp>
          <p:nvSpPr>
            <p:cNvPr id="79" name="Rectangle 34"/>
            <p:cNvSpPr>
              <a:spLocks noChangeAspect="1" noChangeArrowheads="1"/>
            </p:cNvSpPr>
            <p:nvPr/>
          </p:nvSpPr>
          <p:spPr bwMode="auto">
            <a:xfrm rot="2700000">
              <a:off x="4162425" y="3259138"/>
              <a:ext cx="46037" cy="460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80" name="Oval 35"/>
            <p:cNvSpPr>
              <a:spLocks noChangeAspect="1" noChangeArrowheads="1"/>
            </p:cNvSpPr>
            <p:nvPr/>
          </p:nvSpPr>
          <p:spPr bwMode="auto">
            <a:xfrm>
              <a:off x="4987925"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81" name="Freeform 36"/>
            <p:cNvSpPr>
              <a:spLocks/>
            </p:cNvSpPr>
            <p:nvPr/>
          </p:nvSpPr>
          <p:spPr bwMode="auto">
            <a:xfrm>
              <a:off x="2847975" y="3263900"/>
              <a:ext cx="1343025" cy="171450"/>
            </a:xfrm>
            <a:custGeom>
              <a:avLst/>
              <a:gdLst>
                <a:gd name="T0" fmla="*/ 846 w 846"/>
                <a:gd name="T1" fmla="*/ 18 h 108"/>
                <a:gd name="T2" fmla="*/ 632 w 846"/>
                <a:gd name="T3" fmla="*/ 0 h 108"/>
                <a:gd name="T4" fmla="*/ 422 w 846"/>
                <a:gd name="T5" fmla="*/ 108 h 108"/>
                <a:gd name="T6" fmla="*/ 0 w 846"/>
                <a:gd name="T7" fmla="*/ 19 h 108"/>
              </a:gdLst>
              <a:ahLst/>
              <a:cxnLst>
                <a:cxn ang="0">
                  <a:pos x="T0" y="T1"/>
                </a:cxn>
                <a:cxn ang="0">
                  <a:pos x="T2" y="T3"/>
                </a:cxn>
                <a:cxn ang="0">
                  <a:pos x="T4" y="T5"/>
                </a:cxn>
                <a:cxn ang="0">
                  <a:pos x="T6" y="T7"/>
                </a:cxn>
              </a:cxnLst>
              <a:rect l="0" t="0" r="r" b="b"/>
              <a:pathLst>
                <a:path w="846" h="108">
                  <a:moveTo>
                    <a:pt x="846" y="18"/>
                  </a:moveTo>
                  <a:lnTo>
                    <a:pt x="632" y="0"/>
                  </a:lnTo>
                  <a:lnTo>
                    <a:pt x="422" y="108"/>
                  </a:lnTo>
                  <a:lnTo>
                    <a:pt x="0" y="19"/>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2" name="Line 37"/>
            <p:cNvSpPr>
              <a:spLocks noChangeShapeType="1"/>
            </p:cNvSpPr>
            <p:nvPr/>
          </p:nvSpPr>
          <p:spPr bwMode="auto">
            <a:xfrm flipH="1">
              <a:off x="2847975" y="3209925"/>
              <a:ext cx="333375" cy="82550"/>
            </a:xfrm>
            <a:prstGeom prst="line">
              <a:avLst/>
            </a:prstGeom>
            <a:noFill/>
            <a:ln w="15875">
              <a:solidFill>
                <a:srgbClr val="0438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3" name="Freeform 38"/>
            <p:cNvSpPr>
              <a:spLocks/>
            </p:cNvSpPr>
            <p:nvPr/>
          </p:nvSpPr>
          <p:spPr bwMode="auto">
            <a:xfrm>
              <a:off x="2847975" y="3146425"/>
              <a:ext cx="1016000" cy="155575"/>
            </a:xfrm>
            <a:custGeom>
              <a:avLst/>
              <a:gdLst>
                <a:gd name="T0" fmla="*/ 640 w 640"/>
                <a:gd name="T1" fmla="*/ 0 h 98"/>
                <a:gd name="T2" fmla="*/ 414 w 640"/>
                <a:gd name="T3" fmla="*/ 20 h 98"/>
                <a:gd name="T4" fmla="*/ 212 w 640"/>
                <a:gd name="T5" fmla="*/ 92 h 98"/>
                <a:gd name="T6" fmla="*/ 0 w 640"/>
                <a:gd name="T7" fmla="*/ 98 h 98"/>
              </a:gdLst>
              <a:ahLst/>
              <a:cxnLst>
                <a:cxn ang="0">
                  <a:pos x="T0" y="T1"/>
                </a:cxn>
                <a:cxn ang="0">
                  <a:pos x="T2" y="T3"/>
                </a:cxn>
                <a:cxn ang="0">
                  <a:pos x="T4" y="T5"/>
                </a:cxn>
                <a:cxn ang="0">
                  <a:pos x="T6" y="T7"/>
                </a:cxn>
              </a:cxnLst>
              <a:rect l="0" t="0" r="r" b="b"/>
              <a:pathLst>
                <a:path w="640" h="98">
                  <a:moveTo>
                    <a:pt x="640" y="0"/>
                  </a:moveTo>
                  <a:lnTo>
                    <a:pt x="414" y="20"/>
                  </a:lnTo>
                  <a:lnTo>
                    <a:pt x="212" y="92"/>
                  </a:lnTo>
                  <a:lnTo>
                    <a:pt x="0" y="98"/>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4" name="Freeform 39"/>
            <p:cNvSpPr>
              <a:spLocks/>
            </p:cNvSpPr>
            <p:nvPr/>
          </p:nvSpPr>
          <p:spPr bwMode="auto">
            <a:xfrm>
              <a:off x="2847975" y="3298825"/>
              <a:ext cx="1174750" cy="161925"/>
            </a:xfrm>
            <a:custGeom>
              <a:avLst/>
              <a:gdLst>
                <a:gd name="T0" fmla="*/ 740 w 740"/>
                <a:gd name="T1" fmla="*/ 96 h 102"/>
                <a:gd name="T2" fmla="*/ 526 w 740"/>
                <a:gd name="T3" fmla="*/ 74 h 102"/>
                <a:gd name="T4" fmla="*/ 418 w 740"/>
                <a:gd name="T5" fmla="*/ 102 h 102"/>
                <a:gd name="T6" fmla="*/ 210 w 740"/>
                <a:gd name="T7" fmla="*/ 66 h 102"/>
                <a:gd name="T8" fmla="*/ 0 w 740"/>
                <a:gd name="T9" fmla="*/ 0 h 102"/>
              </a:gdLst>
              <a:ahLst/>
              <a:cxnLst>
                <a:cxn ang="0">
                  <a:pos x="T0" y="T1"/>
                </a:cxn>
                <a:cxn ang="0">
                  <a:pos x="T2" y="T3"/>
                </a:cxn>
                <a:cxn ang="0">
                  <a:pos x="T4" y="T5"/>
                </a:cxn>
                <a:cxn ang="0">
                  <a:pos x="T6" y="T7"/>
                </a:cxn>
                <a:cxn ang="0">
                  <a:pos x="T8" y="T9"/>
                </a:cxn>
              </a:cxnLst>
              <a:rect l="0" t="0" r="r" b="b"/>
              <a:pathLst>
                <a:path w="740" h="102">
                  <a:moveTo>
                    <a:pt x="740" y="96"/>
                  </a:moveTo>
                  <a:lnTo>
                    <a:pt x="526" y="74"/>
                  </a:lnTo>
                  <a:lnTo>
                    <a:pt x="418" y="102"/>
                  </a:lnTo>
                  <a:lnTo>
                    <a:pt x="210" y="66"/>
                  </a:lnTo>
                  <a:lnTo>
                    <a:pt x="0" y="0"/>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5" name="Freeform 40"/>
            <p:cNvSpPr>
              <a:spLocks/>
            </p:cNvSpPr>
            <p:nvPr/>
          </p:nvSpPr>
          <p:spPr bwMode="auto">
            <a:xfrm>
              <a:off x="2847975" y="3286125"/>
              <a:ext cx="2171700" cy="317500"/>
            </a:xfrm>
            <a:custGeom>
              <a:avLst/>
              <a:gdLst>
                <a:gd name="T0" fmla="*/ 1368 w 1368"/>
                <a:gd name="T1" fmla="*/ 166 h 200"/>
                <a:gd name="T2" fmla="*/ 1160 w 1368"/>
                <a:gd name="T3" fmla="*/ 162 h 200"/>
                <a:gd name="T4" fmla="*/ 950 w 1368"/>
                <a:gd name="T5" fmla="*/ 164 h 200"/>
                <a:gd name="T6" fmla="*/ 742 w 1368"/>
                <a:gd name="T7" fmla="*/ 200 h 200"/>
                <a:gd name="T8" fmla="*/ 538 w 1368"/>
                <a:gd name="T9" fmla="*/ 196 h 200"/>
                <a:gd name="T10" fmla="*/ 424 w 1368"/>
                <a:gd name="T11" fmla="*/ 106 h 200"/>
                <a:gd name="T12" fmla="*/ 220 w 1368"/>
                <a:gd name="T13" fmla="*/ 0 h 200"/>
                <a:gd name="T14" fmla="*/ 0 w 1368"/>
                <a:gd name="T15" fmla="*/ 4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8" h="200">
                  <a:moveTo>
                    <a:pt x="1368" y="166"/>
                  </a:moveTo>
                  <a:lnTo>
                    <a:pt x="1160" y="162"/>
                  </a:lnTo>
                  <a:lnTo>
                    <a:pt x="950" y="164"/>
                  </a:lnTo>
                  <a:lnTo>
                    <a:pt x="742" y="200"/>
                  </a:lnTo>
                  <a:lnTo>
                    <a:pt x="538" y="196"/>
                  </a:lnTo>
                  <a:lnTo>
                    <a:pt x="424" y="106"/>
                  </a:lnTo>
                  <a:lnTo>
                    <a:pt x="220" y="0"/>
                  </a:lnTo>
                  <a:lnTo>
                    <a:pt x="0" y="4"/>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6" name="Freeform 41"/>
            <p:cNvSpPr>
              <a:spLocks/>
            </p:cNvSpPr>
            <p:nvPr/>
          </p:nvSpPr>
          <p:spPr bwMode="auto">
            <a:xfrm>
              <a:off x="2847975" y="3136900"/>
              <a:ext cx="1022350" cy="155575"/>
            </a:xfrm>
            <a:custGeom>
              <a:avLst/>
              <a:gdLst>
                <a:gd name="T0" fmla="*/ 644 w 644"/>
                <a:gd name="T1" fmla="*/ 0 h 98"/>
                <a:gd name="T2" fmla="*/ 420 w 644"/>
                <a:gd name="T3" fmla="*/ 20 h 98"/>
                <a:gd name="T4" fmla="*/ 220 w 644"/>
                <a:gd name="T5" fmla="*/ 98 h 98"/>
                <a:gd name="T6" fmla="*/ 0 w 644"/>
                <a:gd name="T7" fmla="*/ 98 h 98"/>
              </a:gdLst>
              <a:ahLst/>
              <a:cxnLst>
                <a:cxn ang="0">
                  <a:pos x="T0" y="T1"/>
                </a:cxn>
                <a:cxn ang="0">
                  <a:pos x="T2" y="T3"/>
                </a:cxn>
                <a:cxn ang="0">
                  <a:pos x="T4" y="T5"/>
                </a:cxn>
                <a:cxn ang="0">
                  <a:pos x="T6" y="T7"/>
                </a:cxn>
              </a:cxnLst>
              <a:rect l="0" t="0" r="r" b="b"/>
              <a:pathLst>
                <a:path w="644" h="98">
                  <a:moveTo>
                    <a:pt x="644" y="0"/>
                  </a:moveTo>
                  <a:lnTo>
                    <a:pt x="420" y="20"/>
                  </a:lnTo>
                  <a:lnTo>
                    <a:pt x="220" y="98"/>
                  </a:lnTo>
                  <a:lnTo>
                    <a:pt x="0" y="98"/>
                  </a:lnTo>
                </a:path>
              </a:pathLst>
            </a:cu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7" name="Oval 42"/>
            <p:cNvSpPr>
              <a:spLocks noChangeAspect="1" noChangeArrowheads="1"/>
            </p:cNvSpPr>
            <p:nvPr/>
          </p:nvSpPr>
          <p:spPr bwMode="auto">
            <a:xfrm>
              <a:off x="4648200"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88" name="Oval 43"/>
            <p:cNvSpPr>
              <a:spLocks noChangeAspect="1" noChangeArrowheads="1"/>
            </p:cNvSpPr>
            <p:nvPr/>
          </p:nvSpPr>
          <p:spPr bwMode="auto">
            <a:xfrm>
              <a:off x="4308475" y="3511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89" name="Oval 44"/>
            <p:cNvSpPr>
              <a:spLocks noChangeAspect="1" noChangeArrowheads="1"/>
            </p:cNvSpPr>
            <p:nvPr/>
          </p:nvSpPr>
          <p:spPr bwMode="auto">
            <a:xfrm>
              <a:off x="3978275" y="35591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0" name="Oval 45"/>
            <p:cNvSpPr>
              <a:spLocks noChangeAspect="1" noChangeArrowheads="1"/>
            </p:cNvSpPr>
            <p:nvPr/>
          </p:nvSpPr>
          <p:spPr bwMode="auto">
            <a:xfrm>
              <a:off x="3651250" y="35655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1" name="Oval 46"/>
            <p:cNvSpPr>
              <a:spLocks noChangeAspect="1" noChangeArrowheads="1"/>
            </p:cNvSpPr>
            <p:nvPr/>
          </p:nvSpPr>
          <p:spPr bwMode="auto">
            <a:xfrm>
              <a:off x="3476625" y="34448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2" name="Oval 47"/>
            <p:cNvSpPr>
              <a:spLocks noChangeAspect="1" noChangeArrowheads="1"/>
            </p:cNvSpPr>
            <p:nvPr/>
          </p:nvSpPr>
          <p:spPr bwMode="auto">
            <a:xfrm>
              <a:off x="3476625" y="335597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3" name="Oval 48"/>
            <p:cNvSpPr>
              <a:spLocks noChangeAspect="1" noChangeArrowheads="1"/>
            </p:cNvSpPr>
            <p:nvPr/>
          </p:nvSpPr>
          <p:spPr bwMode="auto">
            <a:xfrm>
              <a:off x="3648075" y="3384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4" name="Oval 49"/>
            <p:cNvSpPr>
              <a:spLocks noChangeAspect="1" noChangeArrowheads="1"/>
            </p:cNvSpPr>
            <p:nvPr/>
          </p:nvSpPr>
          <p:spPr bwMode="auto">
            <a:xfrm>
              <a:off x="3819525" y="32353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5" name="Oval 50"/>
            <p:cNvSpPr>
              <a:spLocks noChangeAspect="1" noChangeArrowheads="1"/>
            </p:cNvSpPr>
            <p:nvPr/>
          </p:nvSpPr>
          <p:spPr bwMode="auto">
            <a:xfrm>
              <a:off x="3479800" y="314960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6" name="Oval 51"/>
            <p:cNvSpPr>
              <a:spLocks noChangeAspect="1" noChangeArrowheads="1"/>
            </p:cNvSpPr>
            <p:nvPr/>
          </p:nvSpPr>
          <p:spPr bwMode="auto">
            <a:xfrm>
              <a:off x="3149600" y="3257550"/>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7" name="AutoShape 52"/>
            <p:cNvSpPr>
              <a:spLocks noChangeAspect="1" noChangeArrowheads="1"/>
            </p:cNvSpPr>
            <p:nvPr/>
          </p:nvSpPr>
          <p:spPr bwMode="auto">
            <a:xfrm>
              <a:off x="3819525" y="3111500"/>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8" name="AutoShape 53"/>
            <p:cNvSpPr>
              <a:spLocks noChangeAspect="1" noChangeArrowheads="1"/>
            </p:cNvSpPr>
            <p:nvPr/>
          </p:nvSpPr>
          <p:spPr bwMode="auto">
            <a:xfrm>
              <a:off x="3984625" y="3403600"/>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99" name="Oval 54"/>
            <p:cNvSpPr>
              <a:spLocks noChangeAspect="1" noChangeArrowheads="1"/>
            </p:cNvSpPr>
            <p:nvPr/>
          </p:nvSpPr>
          <p:spPr bwMode="auto">
            <a:xfrm>
              <a:off x="3152775" y="3375025"/>
              <a:ext cx="71438" cy="71438"/>
            </a:xfrm>
            <a:prstGeom prst="ellipse">
              <a:avLst/>
            </a:prstGeom>
            <a:solidFill>
              <a:srgbClr val="04388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grpSp>
      <p:grpSp>
        <p:nvGrpSpPr>
          <p:cNvPr id="100" name="Group 99"/>
          <p:cNvGrpSpPr/>
          <p:nvPr/>
        </p:nvGrpSpPr>
        <p:grpSpPr>
          <a:xfrm>
            <a:off x="3019626" y="4547707"/>
            <a:ext cx="2544763" cy="736600"/>
            <a:chOff x="2847975" y="3252788"/>
            <a:chExt cx="2544763" cy="736600"/>
          </a:xfrm>
        </p:grpSpPr>
        <p:sp>
          <p:nvSpPr>
            <p:cNvPr id="101" name="Oval 56"/>
            <p:cNvSpPr>
              <a:spLocks noChangeAspect="1" noChangeArrowheads="1"/>
            </p:cNvSpPr>
            <p:nvPr/>
          </p:nvSpPr>
          <p:spPr bwMode="auto">
            <a:xfrm>
              <a:off x="5321300" y="38608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2" name="Oval 57"/>
            <p:cNvSpPr>
              <a:spLocks noChangeAspect="1" noChangeArrowheads="1"/>
            </p:cNvSpPr>
            <p:nvPr/>
          </p:nvSpPr>
          <p:spPr bwMode="auto">
            <a:xfrm>
              <a:off x="4991100" y="38004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3" name="Oval 58"/>
            <p:cNvSpPr>
              <a:spLocks noChangeAspect="1" noChangeArrowheads="1"/>
            </p:cNvSpPr>
            <p:nvPr/>
          </p:nvSpPr>
          <p:spPr bwMode="auto">
            <a:xfrm>
              <a:off x="4822825" y="38639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4" name="Oval 59"/>
            <p:cNvSpPr>
              <a:spLocks noChangeAspect="1" noChangeArrowheads="1"/>
            </p:cNvSpPr>
            <p:nvPr/>
          </p:nvSpPr>
          <p:spPr bwMode="auto">
            <a:xfrm>
              <a:off x="4314825" y="38100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5" name="Oval 60"/>
            <p:cNvSpPr>
              <a:spLocks noChangeAspect="1" noChangeArrowheads="1"/>
            </p:cNvSpPr>
            <p:nvPr/>
          </p:nvSpPr>
          <p:spPr bwMode="auto">
            <a:xfrm>
              <a:off x="4318000" y="36544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6" name="Oval 61"/>
            <p:cNvSpPr>
              <a:spLocks noChangeAspect="1" noChangeArrowheads="1"/>
            </p:cNvSpPr>
            <p:nvPr/>
          </p:nvSpPr>
          <p:spPr bwMode="auto">
            <a:xfrm>
              <a:off x="3981450" y="37846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7" name="Oval 62"/>
            <p:cNvSpPr>
              <a:spLocks noChangeAspect="1" noChangeArrowheads="1"/>
            </p:cNvSpPr>
            <p:nvPr/>
          </p:nvSpPr>
          <p:spPr bwMode="auto">
            <a:xfrm>
              <a:off x="3654425" y="36925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8" name="Oval 63"/>
            <p:cNvSpPr>
              <a:spLocks noChangeAspect="1" noChangeArrowheads="1"/>
            </p:cNvSpPr>
            <p:nvPr/>
          </p:nvSpPr>
          <p:spPr bwMode="auto">
            <a:xfrm>
              <a:off x="3819525" y="38417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09" name="Oval 64"/>
            <p:cNvSpPr>
              <a:spLocks noChangeAspect="1" noChangeArrowheads="1"/>
            </p:cNvSpPr>
            <p:nvPr/>
          </p:nvSpPr>
          <p:spPr bwMode="auto">
            <a:xfrm>
              <a:off x="3479800" y="36163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10" name="Oval 65"/>
            <p:cNvSpPr>
              <a:spLocks noChangeAspect="1" noChangeArrowheads="1"/>
            </p:cNvSpPr>
            <p:nvPr/>
          </p:nvSpPr>
          <p:spPr bwMode="auto">
            <a:xfrm>
              <a:off x="3308350" y="36226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11" name="Oval 66"/>
            <p:cNvSpPr>
              <a:spLocks noChangeAspect="1" noChangeArrowheads="1"/>
            </p:cNvSpPr>
            <p:nvPr/>
          </p:nvSpPr>
          <p:spPr bwMode="auto">
            <a:xfrm>
              <a:off x="3155950" y="35274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12" name="Oval 67"/>
            <p:cNvSpPr>
              <a:spLocks noChangeAspect="1" noChangeArrowheads="1"/>
            </p:cNvSpPr>
            <p:nvPr/>
          </p:nvSpPr>
          <p:spPr bwMode="auto">
            <a:xfrm>
              <a:off x="3152775" y="33750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13" name="Freeform 68"/>
            <p:cNvSpPr>
              <a:spLocks/>
            </p:cNvSpPr>
            <p:nvPr/>
          </p:nvSpPr>
          <p:spPr bwMode="auto">
            <a:xfrm>
              <a:off x="2847975" y="3252788"/>
              <a:ext cx="1838325" cy="593725"/>
            </a:xfrm>
            <a:custGeom>
              <a:avLst/>
              <a:gdLst>
                <a:gd name="T0" fmla="*/ 1158 w 1158"/>
                <a:gd name="T1" fmla="*/ 261 h 374"/>
                <a:gd name="T2" fmla="*/ 948 w 1158"/>
                <a:gd name="T3" fmla="*/ 274 h 374"/>
                <a:gd name="T4" fmla="*/ 742 w 1158"/>
                <a:gd name="T5" fmla="*/ 374 h 374"/>
                <a:gd name="T6" fmla="*/ 528 w 1158"/>
                <a:gd name="T7" fmla="*/ 298 h 374"/>
                <a:gd name="T8" fmla="*/ 326 w 1158"/>
                <a:gd name="T9" fmla="*/ 256 h 374"/>
                <a:gd name="T10" fmla="*/ 236 w 1158"/>
                <a:gd name="T11" fmla="*/ 118 h 374"/>
                <a:gd name="T12" fmla="*/ 0 w 1158"/>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1158" h="374">
                  <a:moveTo>
                    <a:pt x="1158" y="261"/>
                  </a:moveTo>
                  <a:lnTo>
                    <a:pt x="948" y="274"/>
                  </a:lnTo>
                  <a:lnTo>
                    <a:pt x="742" y="374"/>
                  </a:lnTo>
                  <a:lnTo>
                    <a:pt x="528" y="298"/>
                  </a:lnTo>
                  <a:lnTo>
                    <a:pt x="326" y="256"/>
                  </a:lnTo>
                  <a:lnTo>
                    <a:pt x="236" y="118"/>
                  </a:lnTo>
                  <a:lnTo>
                    <a:pt x="0" y="0"/>
                  </a:lnTo>
                </a:path>
              </a:pathLst>
            </a:custGeom>
            <a:noFill/>
            <a:ln w="1587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4" name="Freeform 69"/>
            <p:cNvSpPr>
              <a:spLocks/>
            </p:cNvSpPr>
            <p:nvPr/>
          </p:nvSpPr>
          <p:spPr bwMode="auto">
            <a:xfrm>
              <a:off x="2847975" y="3252788"/>
              <a:ext cx="2501900" cy="647700"/>
            </a:xfrm>
            <a:custGeom>
              <a:avLst/>
              <a:gdLst>
                <a:gd name="T0" fmla="*/ 1576 w 1576"/>
                <a:gd name="T1" fmla="*/ 403 h 408"/>
                <a:gd name="T2" fmla="*/ 1370 w 1576"/>
                <a:gd name="T3" fmla="*/ 364 h 408"/>
                <a:gd name="T4" fmla="*/ 1266 w 1576"/>
                <a:gd name="T5" fmla="*/ 408 h 408"/>
                <a:gd name="T6" fmla="*/ 952 w 1576"/>
                <a:gd name="T7" fmla="*/ 374 h 408"/>
                <a:gd name="T8" fmla="*/ 740 w 1576"/>
                <a:gd name="T9" fmla="*/ 362 h 408"/>
                <a:gd name="T10" fmla="*/ 636 w 1576"/>
                <a:gd name="T11" fmla="*/ 392 h 408"/>
                <a:gd name="T12" fmla="*/ 430 w 1576"/>
                <a:gd name="T13" fmla="*/ 248 h 408"/>
                <a:gd name="T14" fmla="*/ 216 w 1576"/>
                <a:gd name="T15" fmla="*/ 92 h 408"/>
                <a:gd name="T16" fmla="*/ 0 w 1576"/>
                <a:gd name="T17"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6" h="408">
                  <a:moveTo>
                    <a:pt x="1576" y="403"/>
                  </a:moveTo>
                  <a:lnTo>
                    <a:pt x="1370" y="364"/>
                  </a:lnTo>
                  <a:lnTo>
                    <a:pt x="1266" y="408"/>
                  </a:lnTo>
                  <a:lnTo>
                    <a:pt x="952" y="374"/>
                  </a:lnTo>
                  <a:lnTo>
                    <a:pt x="740" y="362"/>
                  </a:lnTo>
                  <a:lnTo>
                    <a:pt x="636" y="392"/>
                  </a:lnTo>
                  <a:lnTo>
                    <a:pt x="430" y="248"/>
                  </a:lnTo>
                  <a:lnTo>
                    <a:pt x="216" y="92"/>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5" name="Freeform 70"/>
            <p:cNvSpPr>
              <a:spLocks/>
            </p:cNvSpPr>
            <p:nvPr/>
          </p:nvSpPr>
          <p:spPr bwMode="auto">
            <a:xfrm>
              <a:off x="2847975" y="3254375"/>
              <a:ext cx="2181225" cy="706438"/>
            </a:xfrm>
            <a:custGeom>
              <a:avLst/>
              <a:gdLst>
                <a:gd name="T0" fmla="*/ 1374 w 1374"/>
                <a:gd name="T1" fmla="*/ 445 h 445"/>
                <a:gd name="T2" fmla="*/ 1154 w 1374"/>
                <a:gd name="T3" fmla="*/ 438 h 445"/>
                <a:gd name="T4" fmla="*/ 952 w 1374"/>
                <a:gd name="T5" fmla="*/ 442 h 445"/>
                <a:gd name="T6" fmla="*/ 748 w 1374"/>
                <a:gd name="T7" fmla="*/ 424 h 445"/>
                <a:gd name="T8" fmla="*/ 632 w 1374"/>
                <a:gd name="T9" fmla="*/ 404 h 445"/>
                <a:gd name="T10" fmla="*/ 526 w 1374"/>
                <a:gd name="T11" fmla="*/ 388 h 445"/>
                <a:gd name="T12" fmla="*/ 424 w 1374"/>
                <a:gd name="T13" fmla="*/ 420 h 445"/>
                <a:gd name="T14" fmla="*/ 214 w 1374"/>
                <a:gd name="T15" fmla="*/ 312 h 445"/>
                <a:gd name="T16" fmla="*/ 0 w 1374"/>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4" h="445">
                  <a:moveTo>
                    <a:pt x="1374" y="445"/>
                  </a:moveTo>
                  <a:lnTo>
                    <a:pt x="1154" y="438"/>
                  </a:lnTo>
                  <a:lnTo>
                    <a:pt x="952" y="442"/>
                  </a:lnTo>
                  <a:lnTo>
                    <a:pt x="748" y="424"/>
                  </a:lnTo>
                  <a:lnTo>
                    <a:pt x="632" y="404"/>
                  </a:lnTo>
                  <a:lnTo>
                    <a:pt x="526" y="388"/>
                  </a:lnTo>
                  <a:lnTo>
                    <a:pt x="424" y="420"/>
                  </a:lnTo>
                  <a:lnTo>
                    <a:pt x="214" y="312"/>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6" name="Freeform 71"/>
            <p:cNvSpPr>
              <a:spLocks/>
            </p:cNvSpPr>
            <p:nvPr/>
          </p:nvSpPr>
          <p:spPr bwMode="auto">
            <a:xfrm>
              <a:off x="2847975" y="3254375"/>
              <a:ext cx="1508125" cy="708025"/>
            </a:xfrm>
            <a:custGeom>
              <a:avLst/>
              <a:gdLst>
                <a:gd name="T0" fmla="*/ 950 w 950"/>
                <a:gd name="T1" fmla="*/ 413 h 446"/>
                <a:gd name="T2" fmla="*/ 844 w 950"/>
                <a:gd name="T3" fmla="*/ 446 h 446"/>
                <a:gd name="T4" fmla="*/ 738 w 950"/>
                <a:gd name="T5" fmla="*/ 428 h 446"/>
                <a:gd name="T6" fmla="*/ 428 w 950"/>
                <a:gd name="T7" fmla="*/ 398 h 446"/>
                <a:gd name="T8" fmla="*/ 0 w 950"/>
                <a:gd name="T9" fmla="*/ 0 h 446"/>
              </a:gdLst>
              <a:ahLst/>
              <a:cxnLst>
                <a:cxn ang="0">
                  <a:pos x="T0" y="T1"/>
                </a:cxn>
                <a:cxn ang="0">
                  <a:pos x="T2" y="T3"/>
                </a:cxn>
                <a:cxn ang="0">
                  <a:pos x="T4" y="T5"/>
                </a:cxn>
                <a:cxn ang="0">
                  <a:pos x="T6" y="T7"/>
                </a:cxn>
                <a:cxn ang="0">
                  <a:pos x="T8" y="T9"/>
                </a:cxn>
              </a:cxnLst>
              <a:rect l="0" t="0" r="r" b="b"/>
              <a:pathLst>
                <a:path w="950" h="446">
                  <a:moveTo>
                    <a:pt x="950" y="413"/>
                  </a:moveTo>
                  <a:lnTo>
                    <a:pt x="844" y="446"/>
                  </a:lnTo>
                  <a:lnTo>
                    <a:pt x="738" y="428"/>
                  </a:lnTo>
                  <a:lnTo>
                    <a:pt x="428" y="398"/>
                  </a:lnTo>
                  <a:lnTo>
                    <a:pt x="0" y="0"/>
                  </a:lnTo>
                </a:path>
              </a:pathLst>
            </a:cu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7" name="Oval 72"/>
            <p:cNvSpPr>
              <a:spLocks noChangeAspect="1" noChangeArrowheads="1"/>
            </p:cNvSpPr>
            <p:nvPr/>
          </p:nvSpPr>
          <p:spPr bwMode="auto">
            <a:xfrm>
              <a:off x="4984750" y="39147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18" name="Oval 73"/>
            <p:cNvSpPr>
              <a:spLocks noChangeAspect="1" noChangeArrowheads="1"/>
            </p:cNvSpPr>
            <p:nvPr/>
          </p:nvSpPr>
          <p:spPr bwMode="auto">
            <a:xfrm>
              <a:off x="4648200" y="39179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19" name="Oval 74"/>
            <p:cNvSpPr>
              <a:spLocks noChangeAspect="1" noChangeArrowheads="1"/>
            </p:cNvSpPr>
            <p:nvPr/>
          </p:nvSpPr>
          <p:spPr bwMode="auto">
            <a:xfrm>
              <a:off x="4311650" y="39147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0" name="Oval 75"/>
            <p:cNvSpPr>
              <a:spLocks noChangeAspect="1" noChangeArrowheads="1"/>
            </p:cNvSpPr>
            <p:nvPr/>
          </p:nvSpPr>
          <p:spPr bwMode="auto">
            <a:xfrm>
              <a:off x="4152900" y="391160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1" name="Oval 76"/>
            <p:cNvSpPr>
              <a:spLocks noChangeAspect="1" noChangeArrowheads="1"/>
            </p:cNvSpPr>
            <p:nvPr/>
          </p:nvSpPr>
          <p:spPr bwMode="auto">
            <a:xfrm>
              <a:off x="3994150" y="38925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2" name="Oval 77"/>
            <p:cNvSpPr>
              <a:spLocks noChangeAspect="1" noChangeArrowheads="1"/>
            </p:cNvSpPr>
            <p:nvPr/>
          </p:nvSpPr>
          <p:spPr bwMode="auto">
            <a:xfrm>
              <a:off x="3644900" y="38417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3" name="Oval 78"/>
            <p:cNvSpPr>
              <a:spLocks noChangeAspect="1" noChangeArrowheads="1"/>
            </p:cNvSpPr>
            <p:nvPr/>
          </p:nvSpPr>
          <p:spPr bwMode="auto">
            <a:xfrm>
              <a:off x="3486150" y="381317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4" name="Oval 79"/>
            <p:cNvSpPr>
              <a:spLocks noChangeAspect="1" noChangeArrowheads="1"/>
            </p:cNvSpPr>
            <p:nvPr/>
          </p:nvSpPr>
          <p:spPr bwMode="auto">
            <a:xfrm>
              <a:off x="3486150" y="3883025"/>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5" name="Oval 80"/>
            <p:cNvSpPr>
              <a:spLocks noChangeAspect="1" noChangeArrowheads="1"/>
            </p:cNvSpPr>
            <p:nvPr/>
          </p:nvSpPr>
          <p:spPr bwMode="auto">
            <a:xfrm>
              <a:off x="3146425" y="3702050"/>
              <a:ext cx="71438" cy="71438"/>
            </a:xfrm>
            <a:prstGeom prst="ellipse">
              <a:avLst/>
            </a:prstGeom>
            <a:solidFill>
              <a:srgbClr val="4D4D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6" name="AutoShape 81"/>
            <p:cNvSpPr>
              <a:spLocks noChangeAspect="1" noChangeArrowheads="1"/>
            </p:cNvSpPr>
            <p:nvPr/>
          </p:nvSpPr>
          <p:spPr bwMode="auto">
            <a:xfrm>
              <a:off x="4321175" y="3857625"/>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7" name="AutoShape 82"/>
            <p:cNvSpPr>
              <a:spLocks noChangeAspect="1" noChangeArrowheads="1"/>
            </p:cNvSpPr>
            <p:nvPr/>
          </p:nvSpPr>
          <p:spPr bwMode="auto">
            <a:xfrm>
              <a:off x="3162300" y="3362325"/>
              <a:ext cx="71438" cy="71438"/>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grpSp>
      <p:sp>
        <p:nvSpPr>
          <p:cNvPr id="128" name="Rectangle 83"/>
          <p:cNvSpPr>
            <a:spLocks noChangeAspect="1" noChangeArrowheads="1"/>
          </p:cNvSpPr>
          <p:nvPr/>
        </p:nvSpPr>
        <p:spPr bwMode="auto">
          <a:xfrm rot="2700000">
            <a:off x="5461703" y="3999414"/>
            <a:ext cx="50642" cy="50642"/>
          </a:xfrm>
          <a:prstGeom prst="rect">
            <a:avLst/>
          </a:prstGeom>
          <a:solidFill>
            <a:srgbClr val="000000"/>
          </a:solidFill>
          <a:ln>
            <a:noFill/>
          </a:ln>
          <a:effectLs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
        <p:nvSpPr>
          <p:cNvPr id="129" name="AutoShape 85"/>
          <p:cNvSpPr>
            <a:spLocks noChangeAspect="1" noChangeArrowheads="1"/>
          </p:cNvSpPr>
          <p:nvPr/>
        </p:nvSpPr>
        <p:spPr bwMode="auto">
          <a:xfrm>
            <a:off x="5451304" y="4186573"/>
            <a:ext cx="78581" cy="78582"/>
          </a:xfrm>
          <a:prstGeom prst="triangle">
            <a:avLst>
              <a:gd name="adj" fmla="val 50000"/>
            </a:avLst>
          </a:prstGeom>
          <a:solidFill>
            <a:srgbClr val="B60C2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cxnSp>
        <p:nvCxnSpPr>
          <p:cNvPr id="130" name="Straight Connector 129"/>
          <p:cNvCxnSpPr/>
          <p:nvPr/>
        </p:nvCxnSpPr>
        <p:spPr>
          <a:xfrm>
            <a:off x="5344520" y="3470993"/>
            <a:ext cx="285008" cy="0"/>
          </a:xfrm>
          <a:prstGeom prst="line">
            <a:avLst/>
          </a:prstGeom>
          <a:ln w="15875">
            <a:solidFill>
              <a:srgbClr val="B60C2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344520" y="3659021"/>
            <a:ext cx="285008" cy="0"/>
          </a:xfrm>
          <a:prstGeom prst="line">
            <a:avLst/>
          </a:prstGeom>
          <a:noFill/>
          <a:ln w="15875">
            <a:solidFill>
              <a:srgbClr val="04388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a:xfrm>
            <a:off x="5344520" y="3847439"/>
            <a:ext cx="285008" cy="0"/>
          </a:xfrm>
          <a:prstGeom prst="line">
            <a:avLst/>
          </a:prstGeom>
          <a:noFill/>
          <a:ln w="158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5629990" y="3332899"/>
            <a:ext cx="1005804" cy="276999"/>
          </a:xfrm>
          <a:prstGeom prst="rect">
            <a:avLst/>
          </a:prstGeom>
          <a:noFill/>
        </p:spPr>
        <p:txBody>
          <a:bodyPr wrap="none" rtlCol="0">
            <a:spAutoFit/>
          </a:bodyPr>
          <a:lstStyle/>
          <a:p>
            <a:pPr fontAlgn="auto">
              <a:spcBef>
                <a:spcPts val="0"/>
              </a:spcBef>
              <a:spcAft>
                <a:spcPts val="0"/>
              </a:spcAft>
            </a:pPr>
            <a:r>
              <a:rPr lang="fr-FR" sz="1200" dirty="0" smtClean="0">
                <a:solidFill>
                  <a:srgbClr val="4D4D4D"/>
                </a:solidFill>
                <a:latin typeface="Arial"/>
                <a:cs typeface="Arial"/>
              </a:rPr>
              <a:t>Progression</a:t>
            </a:r>
            <a:endParaRPr lang="fr-FR" sz="1200" dirty="0">
              <a:solidFill>
                <a:srgbClr val="4D4D4D"/>
              </a:solidFill>
              <a:latin typeface="Arial"/>
              <a:cs typeface="Arial"/>
            </a:endParaRPr>
          </a:p>
        </p:txBody>
      </p:sp>
      <p:sp>
        <p:nvSpPr>
          <p:cNvPr id="134" name="TextBox 133"/>
          <p:cNvSpPr txBox="1"/>
          <p:nvPr/>
        </p:nvSpPr>
        <p:spPr>
          <a:xfrm>
            <a:off x="5629990" y="3518391"/>
            <a:ext cx="1176975" cy="276999"/>
          </a:xfrm>
          <a:prstGeom prst="rect">
            <a:avLst/>
          </a:prstGeom>
          <a:noFill/>
        </p:spPr>
        <p:txBody>
          <a:bodyPr wrap="none" rtlCol="0">
            <a:spAutoFit/>
          </a:bodyPr>
          <a:lstStyle/>
          <a:p>
            <a:pPr fontAlgn="auto">
              <a:spcBef>
                <a:spcPts val="0"/>
              </a:spcBef>
              <a:spcAft>
                <a:spcPts val="0"/>
              </a:spcAft>
            </a:pPr>
            <a:r>
              <a:rPr lang="fr-FR" sz="1200" dirty="0" smtClean="0">
                <a:solidFill>
                  <a:srgbClr val="4D4D4D"/>
                </a:solidFill>
                <a:latin typeface="Arial"/>
                <a:cs typeface="Arial"/>
              </a:rPr>
              <a:t>Maladie stable</a:t>
            </a:r>
            <a:endParaRPr lang="fr-FR" sz="1200" dirty="0">
              <a:solidFill>
                <a:srgbClr val="4D4D4D"/>
              </a:solidFill>
              <a:latin typeface="Arial"/>
              <a:cs typeface="Arial"/>
            </a:endParaRPr>
          </a:p>
        </p:txBody>
      </p:sp>
      <p:sp>
        <p:nvSpPr>
          <p:cNvPr id="135" name="TextBox 134"/>
          <p:cNvSpPr txBox="1"/>
          <p:nvPr/>
        </p:nvSpPr>
        <p:spPr>
          <a:xfrm>
            <a:off x="5629990" y="3708891"/>
            <a:ext cx="660683" cy="276999"/>
          </a:xfrm>
          <a:prstGeom prst="rect">
            <a:avLst/>
          </a:prstGeom>
          <a:noFill/>
        </p:spPr>
        <p:txBody>
          <a:bodyPr wrap="none" rtlCol="0">
            <a:spAutoFit/>
          </a:bodyPr>
          <a:lstStyle/>
          <a:p>
            <a:pPr fontAlgn="auto">
              <a:spcBef>
                <a:spcPts val="0"/>
              </a:spcBef>
              <a:spcAft>
                <a:spcPts val="0"/>
              </a:spcAft>
            </a:pPr>
            <a:r>
              <a:rPr lang="fr-FR" sz="1200" dirty="0" smtClean="0">
                <a:solidFill>
                  <a:srgbClr val="4D4D4D"/>
                </a:solidFill>
                <a:latin typeface="Arial"/>
                <a:cs typeface="Arial"/>
              </a:rPr>
              <a:t>RC/RP</a:t>
            </a:r>
            <a:endParaRPr lang="fr-FR" sz="1200" dirty="0">
              <a:solidFill>
                <a:srgbClr val="4D4D4D"/>
              </a:solidFill>
              <a:latin typeface="Arial"/>
              <a:cs typeface="Arial"/>
            </a:endParaRPr>
          </a:p>
        </p:txBody>
      </p:sp>
      <p:sp>
        <p:nvSpPr>
          <p:cNvPr id="136" name="TextBox 135"/>
          <p:cNvSpPr txBox="1"/>
          <p:nvPr/>
        </p:nvSpPr>
        <p:spPr>
          <a:xfrm>
            <a:off x="5629990" y="3885106"/>
            <a:ext cx="1757938" cy="276999"/>
          </a:xfrm>
          <a:prstGeom prst="rect">
            <a:avLst/>
          </a:prstGeom>
          <a:noFill/>
        </p:spPr>
        <p:txBody>
          <a:bodyPr wrap="none" rtlCol="0">
            <a:spAutoFit/>
          </a:bodyPr>
          <a:lstStyle/>
          <a:p>
            <a:pPr fontAlgn="auto">
              <a:spcBef>
                <a:spcPts val="0"/>
              </a:spcBef>
              <a:spcAft>
                <a:spcPts val="0"/>
              </a:spcAft>
            </a:pPr>
            <a:r>
              <a:rPr lang="fr-FR" sz="1200" dirty="0" smtClean="0">
                <a:solidFill>
                  <a:srgbClr val="4D4D4D"/>
                </a:solidFill>
                <a:latin typeface="Arial"/>
                <a:cs typeface="Arial"/>
              </a:rPr>
              <a:t>Arrêt de l’</a:t>
            </a:r>
            <a:r>
              <a:rPr lang="fr-FR" sz="1200" dirty="0" err="1" smtClean="0">
                <a:solidFill>
                  <a:srgbClr val="4D4D4D"/>
                </a:solidFill>
                <a:latin typeface="Arial"/>
                <a:cs typeface="Arial"/>
              </a:rPr>
              <a:t>atezolizumab</a:t>
            </a:r>
            <a:endParaRPr lang="fr-FR" sz="1200" dirty="0">
              <a:solidFill>
                <a:srgbClr val="4D4D4D"/>
              </a:solidFill>
              <a:latin typeface="Arial"/>
              <a:cs typeface="Arial"/>
            </a:endParaRPr>
          </a:p>
        </p:txBody>
      </p:sp>
      <p:sp>
        <p:nvSpPr>
          <p:cNvPr id="137" name="TextBox 136"/>
          <p:cNvSpPr txBox="1"/>
          <p:nvPr/>
        </p:nvSpPr>
        <p:spPr>
          <a:xfrm>
            <a:off x="5629990" y="4090486"/>
            <a:ext cx="1228296" cy="276999"/>
          </a:xfrm>
          <a:prstGeom prst="rect">
            <a:avLst/>
          </a:prstGeom>
          <a:noFill/>
        </p:spPr>
        <p:txBody>
          <a:bodyPr wrap="none" rtlCol="0">
            <a:spAutoFit/>
          </a:bodyPr>
          <a:lstStyle/>
          <a:p>
            <a:pPr fontAlgn="auto">
              <a:spcBef>
                <a:spcPts val="0"/>
              </a:spcBef>
              <a:spcAft>
                <a:spcPts val="0"/>
              </a:spcAft>
            </a:pPr>
            <a:r>
              <a:rPr lang="fr-FR" sz="1200" dirty="0" smtClean="0">
                <a:solidFill>
                  <a:srgbClr val="4D4D4D"/>
                </a:solidFill>
                <a:latin typeface="Arial"/>
                <a:cs typeface="Arial"/>
              </a:rPr>
              <a:t>Nouvelle lésion</a:t>
            </a:r>
            <a:endParaRPr lang="fr-FR" sz="1200" dirty="0">
              <a:solidFill>
                <a:srgbClr val="4D4D4D"/>
              </a:solidFill>
              <a:latin typeface="Arial"/>
              <a:cs typeface="Arial"/>
            </a:endParaRPr>
          </a:p>
        </p:txBody>
      </p:sp>
      <p:sp>
        <p:nvSpPr>
          <p:cNvPr id="138" name="Rectangle 83"/>
          <p:cNvSpPr>
            <a:spLocks noChangeAspect="1" noChangeArrowheads="1"/>
          </p:cNvSpPr>
          <p:nvPr/>
        </p:nvSpPr>
        <p:spPr bwMode="auto">
          <a:xfrm rot="2700000">
            <a:off x="4860332" y="4935652"/>
            <a:ext cx="50642" cy="50642"/>
          </a:xfrm>
          <a:prstGeom prst="rect">
            <a:avLst/>
          </a:prstGeom>
          <a:solidFill>
            <a:srgbClr val="000000"/>
          </a:solidFill>
          <a:ln>
            <a:noFill/>
          </a:ln>
          <a:effectLst/>
          <a:extLst/>
        </p:spPr>
        <p:txBody>
          <a:bodyPr vert="horz" wrap="none" lIns="91440" tIns="45720" rIns="91440" bIns="45720" numCol="1" anchor="ctr" anchorCtr="0" compatLnSpc="1">
            <a:prstTxWarp prst="textNoShape">
              <a:avLst/>
            </a:prstTxWarp>
          </a:bodyPr>
          <a:lstStyle/>
          <a:p>
            <a:endParaRPr lang="fr-FR">
              <a:solidFill>
                <a:srgbClr val="4D4D4D"/>
              </a:solidFill>
              <a:latin typeface="Arial"/>
              <a:cs typeface="Arial"/>
            </a:endParaRPr>
          </a:p>
        </p:txBody>
      </p:sp>
    </p:spTree>
    <p:extLst>
      <p:ext uri="{BB962C8B-B14F-4D97-AF65-F5344CB8AC3E}">
        <p14:creationId xmlns:p14="http://schemas.microsoft.com/office/powerpoint/2010/main" val="3495813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3502: Activité clinique et tolérance du cobimetinib et de l’atezolizumab dans le cancer colorectal – Bendell JC,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buNone/>
            </a:pPr>
            <a:r>
              <a:rPr lang="fr-FR" b="1" dirty="0" smtClean="0"/>
              <a:t>Conclusions</a:t>
            </a:r>
          </a:p>
          <a:p>
            <a:r>
              <a:rPr lang="fr-FR" b="1" dirty="0" smtClean="0"/>
              <a:t>L’association cobimetinib + atezolizumab a montré une réponse clinique supérieure à ce qui était attendu avec l’un ou l’autre des traitements seuls dans le CRC MSS </a:t>
            </a:r>
          </a:p>
          <a:p>
            <a:r>
              <a:rPr lang="fr-FR" b="1" dirty="0" smtClean="0"/>
              <a:t>Ces données suggèrent que le cobimetinib peut sensibiliser les tumeurs à l’atezolizumab en augmentant l’expression de MHC I sur les cellules tumorales et en facilitant l’</a:t>
            </a:r>
            <a:r>
              <a:rPr lang="fr-FR" b="1" dirty="0" err="1" smtClean="0"/>
              <a:t>accuulation</a:t>
            </a:r>
            <a:r>
              <a:rPr lang="fr-FR" b="1" dirty="0" smtClean="0"/>
              <a:t> des cellules T CD8*</a:t>
            </a:r>
          </a:p>
          <a:p>
            <a:r>
              <a:rPr lang="fr-FR" b="1" dirty="0" smtClean="0"/>
              <a:t>L’association a été bien tolérée à la dose maximale</a:t>
            </a:r>
          </a:p>
          <a:p>
            <a:r>
              <a:rPr lang="fr-FR" b="1" dirty="0" smtClean="0"/>
              <a:t>La phase d’extension de l’étude est en cours</a:t>
            </a:r>
            <a:endParaRPr lang="fr-FR" b="1" dirty="0"/>
          </a:p>
        </p:txBody>
      </p:sp>
      <p:sp>
        <p:nvSpPr>
          <p:cNvPr id="4" name="Text Placeholder 3"/>
          <p:cNvSpPr>
            <a:spLocks noGrp="1"/>
          </p:cNvSpPr>
          <p:nvPr>
            <p:ph type="body" sz="quarter" idx="10"/>
          </p:nvPr>
        </p:nvSpPr>
        <p:spPr/>
        <p:txBody>
          <a:bodyPr/>
          <a:lstStyle/>
          <a:p>
            <a:r>
              <a:rPr lang="fr-FR" dirty="0" smtClean="0"/>
              <a:t>*Données non présentées ici.</a:t>
            </a:r>
            <a:endParaRPr lang="fr-FR" dirty="0"/>
          </a:p>
        </p:txBody>
      </p:sp>
      <p:sp>
        <p:nvSpPr>
          <p:cNvPr id="5" name="Text Placeholder 4"/>
          <p:cNvSpPr>
            <a:spLocks noGrp="1"/>
          </p:cNvSpPr>
          <p:nvPr>
            <p:ph type="body" sz="quarter" idx="11"/>
          </p:nvPr>
        </p:nvSpPr>
        <p:spPr/>
        <p:txBody>
          <a:bodyPr/>
          <a:lstStyle/>
          <a:p>
            <a:r>
              <a:rPr lang="fr-FR" smtClean="0"/>
              <a:t>Bendell et al. J Clin Oncol 2016; 34 (suppl): abstr 3502</a:t>
            </a:r>
            <a:endParaRPr lang="fr-FR" dirty="0"/>
          </a:p>
        </p:txBody>
      </p:sp>
      <p:graphicFrame>
        <p:nvGraphicFramePr>
          <p:cNvPr id="9" name="Group 88"/>
          <p:cNvGraphicFramePr>
            <a:graphicFrameLocks noGrp="1"/>
          </p:cNvGraphicFramePr>
          <p:nvPr>
            <p:extLst>
              <p:ext uri="{D42A27DB-BD31-4B8C-83A1-F6EECF244321}">
                <p14:modId xmlns:p14="http://schemas.microsoft.com/office/powerpoint/2010/main" val="2192260202"/>
              </p:ext>
            </p:extLst>
          </p:nvPr>
        </p:nvGraphicFramePr>
        <p:xfrm>
          <a:off x="369888" y="1600200"/>
          <a:ext cx="8240712" cy="2438400"/>
        </p:xfrm>
        <a:graphic>
          <a:graphicData uri="http://schemas.openxmlformats.org/drawingml/2006/table">
            <a:tbl>
              <a:tblPr firstRow="1" bandRow="1">
                <a:tableStyleId>{69012ECD-51FC-41F1-AA8D-1B2483CD663E}</a:tableStyleId>
              </a:tblPr>
              <a:tblGrid>
                <a:gridCol w="3442322"/>
                <a:gridCol w="4798390"/>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n=23</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Tous </a:t>
                      </a:r>
                      <a:r>
                        <a:rPr kumimoji="0" lang="fr-FR" sz="1400" b="0" i="0" u="none" strike="noStrike" cap="none" normalizeH="0" baseline="0" noProof="0" dirty="0" err="1" smtClean="0">
                          <a:ln>
                            <a:noFill/>
                          </a:ln>
                          <a:solidFill>
                            <a:schemeClr val="tx1"/>
                          </a:solidFill>
                          <a:effectLst/>
                          <a:latin typeface="Arial" charset="0"/>
                          <a:cs typeface="Arial" charset="0"/>
                        </a:rPr>
                        <a:t>EIs</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23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Grade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EIGs</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Arrêt du cobimetinib pour toxicité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Arrêt de l’atezolizumab pour toxicité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3224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3514: Bevacizumab ou cetuximab plus chimiothérapie après progression suivant bevacizumab plus chimiothérapie chez les patients avec CRC métastatique KRAS WT: une étude de phase II randomisée (Prodige 18 – Accord 22) – </a:t>
            </a:r>
            <a:r>
              <a:rPr lang="fr-FR" dirty="0" err="1" smtClean="0"/>
              <a:t>Hiret</a:t>
            </a:r>
            <a:r>
              <a:rPr lang="fr-FR" dirty="0" smtClean="0"/>
              <a:t> S, et al</a:t>
            </a:r>
            <a:endParaRPr lang="fr-FR" dirty="0"/>
          </a:p>
        </p:txBody>
      </p:sp>
      <p:sp>
        <p:nvSpPr>
          <p:cNvPr id="3" name="Content Placeholder 2"/>
          <p:cNvSpPr>
            <a:spLocks noGrp="1"/>
          </p:cNvSpPr>
          <p:nvPr>
            <p:ph idx="1"/>
          </p:nvPr>
        </p:nvSpPr>
        <p:spPr>
          <a:xfrm>
            <a:off x="365124" y="1254035"/>
            <a:ext cx="8517619" cy="4746172"/>
          </a:xfrm>
        </p:spPr>
        <p:txBody>
          <a:bodyPr/>
          <a:lstStyle/>
          <a:p>
            <a:pPr marL="0" indent="0">
              <a:buNone/>
            </a:pPr>
            <a:r>
              <a:rPr lang="fr-FR" b="1" dirty="0" smtClean="0"/>
              <a:t>Objectifs </a:t>
            </a:r>
          </a:p>
          <a:p>
            <a:r>
              <a:rPr lang="fr-FR" dirty="0" smtClean="0"/>
              <a:t>Evaluer l’efficacité et la tolérance d’une chimiothérapie en </a:t>
            </a:r>
            <a:r>
              <a:rPr lang="fr-FR" dirty="0" err="1" smtClean="0"/>
              <a:t>crossover</a:t>
            </a:r>
            <a:r>
              <a:rPr lang="fr-FR" dirty="0" smtClean="0"/>
              <a:t> (FOLFIRI/mFOLFOX6) + bevacizumab ou cetuximab, après progression suivant bevacizumab + CT chez des patients avec </a:t>
            </a:r>
            <a:r>
              <a:rPr lang="fr-FR" dirty="0" err="1" smtClean="0"/>
              <a:t>CRCm</a:t>
            </a:r>
            <a:r>
              <a:rPr lang="fr-FR" dirty="0" smtClean="0"/>
              <a:t> KRAS WT </a:t>
            </a:r>
            <a:endParaRPr lang="fr-FR" dirty="0"/>
          </a:p>
        </p:txBody>
      </p:sp>
      <p:sp>
        <p:nvSpPr>
          <p:cNvPr id="14" name="Text Placeholder 13"/>
          <p:cNvSpPr>
            <a:spLocks noGrp="1"/>
          </p:cNvSpPr>
          <p:nvPr>
            <p:ph type="body" sz="quarter" idx="10"/>
          </p:nvPr>
        </p:nvSpPr>
        <p:spPr/>
        <p:txBody>
          <a:bodyPr/>
          <a:lstStyle/>
          <a:p>
            <a:r>
              <a:rPr lang="fr-FR" dirty="0"/>
              <a:t>*</a:t>
            </a:r>
            <a:r>
              <a:rPr lang="fr-FR" dirty="0" err="1"/>
              <a:t>Oxaliplatine</a:t>
            </a:r>
            <a:r>
              <a:rPr lang="fr-FR" dirty="0"/>
              <a:t> 85 mg/m</a:t>
            </a:r>
            <a:r>
              <a:rPr lang="fr-FR" baseline="30000" dirty="0"/>
              <a:t>2</a:t>
            </a:r>
            <a:r>
              <a:rPr lang="fr-FR" dirty="0"/>
              <a:t>, </a:t>
            </a:r>
            <a:r>
              <a:rPr lang="fr-FR" dirty="0" err="1"/>
              <a:t>leucovorine</a:t>
            </a:r>
            <a:r>
              <a:rPr lang="fr-FR" dirty="0"/>
              <a:t> 400 mg/m</a:t>
            </a:r>
            <a:r>
              <a:rPr lang="fr-FR" baseline="30000" dirty="0"/>
              <a:t>2</a:t>
            </a:r>
            <a:r>
              <a:rPr lang="fr-FR" dirty="0"/>
              <a:t> IV, 5FU </a:t>
            </a:r>
            <a:r>
              <a:rPr lang="fr-FR" dirty="0" smtClean="0"/>
              <a:t/>
            </a:r>
            <a:br>
              <a:rPr lang="fr-FR" dirty="0" smtClean="0"/>
            </a:br>
            <a:r>
              <a:rPr lang="fr-FR" dirty="0" smtClean="0"/>
              <a:t>400 </a:t>
            </a:r>
            <a:r>
              <a:rPr lang="fr-FR" dirty="0"/>
              <a:t>mg/m</a:t>
            </a:r>
            <a:r>
              <a:rPr lang="fr-FR" baseline="30000" dirty="0"/>
              <a:t>2</a:t>
            </a:r>
            <a:r>
              <a:rPr lang="fr-FR" dirty="0"/>
              <a:t> bolus IV + 5FU 2400 mg/m</a:t>
            </a:r>
            <a:r>
              <a:rPr lang="fr-FR" baseline="30000" dirty="0"/>
              <a:t>2</a:t>
            </a:r>
            <a:r>
              <a:rPr lang="fr-FR" dirty="0"/>
              <a:t> IV; </a:t>
            </a:r>
            <a:r>
              <a:rPr lang="fr-FR" altLang="zh-CN" baseline="30000" dirty="0">
                <a:solidFill>
                  <a:schemeClr val="tx1"/>
                </a:solidFill>
                <a:ea typeface="SimSun" pitchFamily="2" charset="-122"/>
              </a:rPr>
              <a:t>†</a:t>
            </a:r>
            <a:r>
              <a:rPr lang="fr-FR" dirty="0"/>
              <a:t>Irinotecan </a:t>
            </a:r>
            <a:r>
              <a:rPr lang="fr-FR" dirty="0" smtClean="0"/>
              <a:t/>
            </a:r>
            <a:br>
              <a:rPr lang="fr-FR" dirty="0" smtClean="0"/>
            </a:br>
            <a:r>
              <a:rPr lang="fr-FR" dirty="0" smtClean="0"/>
              <a:t>180 </a:t>
            </a:r>
            <a:r>
              <a:rPr lang="fr-FR" dirty="0"/>
              <a:t>mg/m</a:t>
            </a:r>
            <a:r>
              <a:rPr lang="fr-FR" baseline="30000" dirty="0"/>
              <a:t>2</a:t>
            </a:r>
            <a:r>
              <a:rPr lang="fr-FR" dirty="0"/>
              <a:t>, </a:t>
            </a:r>
            <a:r>
              <a:rPr lang="fr-FR" dirty="0" err="1"/>
              <a:t>leucovorine</a:t>
            </a:r>
            <a:r>
              <a:rPr lang="fr-FR" dirty="0"/>
              <a:t> 400 mg/m</a:t>
            </a:r>
            <a:r>
              <a:rPr lang="fr-FR" baseline="30000" dirty="0"/>
              <a:t>2</a:t>
            </a:r>
            <a:r>
              <a:rPr lang="fr-FR" dirty="0"/>
              <a:t> IV, 5FU 400 mg/m</a:t>
            </a:r>
            <a:r>
              <a:rPr lang="fr-FR" baseline="30000" dirty="0"/>
              <a:t>2</a:t>
            </a:r>
            <a:r>
              <a:rPr lang="fr-FR" dirty="0"/>
              <a:t> </a:t>
            </a:r>
            <a:r>
              <a:rPr lang="fr-FR" dirty="0" smtClean="0"/>
              <a:t/>
            </a:r>
            <a:br>
              <a:rPr lang="fr-FR" dirty="0" smtClean="0"/>
            </a:br>
            <a:r>
              <a:rPr lang="fr-FR" dirty="0" smtClean="0"/>
              <a:t>bolus </a:t>
            </a:r>
            <a:r>
              <a:rPr lang="fr-FR" dirty="0"/>
              <a:t>IV + 5FU 2400 mg/m</a:t>
            </a:r>
            <a:r>
              <a:rPr lang="fr-FR" baseline="30000" dirty="0"/>
              <a:t>2</a:t>
            </a:r>
            <a:r>
              <a:rPr lang="fr-FR" dirty="0"/>
              <a:t> IV</a:t>
            </a:r>
            <a:r>
              <a:rPr lang="fr-FR" dirty="0" smtClean="0"/>
              <a:t>.</a:t>
            </a:r>
            <a:endParaRPr lang="fr-FR" dirty="0"/>
          </a:p>
        </p:txBody>
      </p:sp>
      <p:sp>
        <p:nvSpPr>
          <p:cNvPr id="5" name="Text Placeholder 4"/>
          <p:cNvSpPr>
            <a:spLocks noGrp="1"/>
          </p:cNvSpPr>
          <p:nvPr>
            <p:ph type="body" sz="quarter" idx="11"/>
          </p:nvPr>
        </p:nvSpPr>
        <p:spPr/>
        <p:txBody>
          <a:bodyPr/>
          <a:lstStyle/>
          <a:p>
            <a:r>
              <a:rPr lang="fr-FR" smtClean="0"/>
              <a:t>Hiret et al. J Clin Oncol 2016; 34 (suppl): abstr 3514</a:t>
            </a:r>
            <a:endParaRPr lang="fr-FR"/>
          </a:p>
        </p:txBody>
      </p:sp>
      <p:sp>
        <p:nvSpPr>
          <p:cNvPr id="60" name="Oval 14"/>
          <p:cNvSpPr>
            <a:spLocks noChangeArrowheads="1"/>
          </p:cNvSpPr>
          <p:nvPr/>
        </p:nvSpPr>
        <p:spPr bwMode="auto">
          <a:xfrm>
            <a:off x="3771345" y="349968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61" name="AutoShape 15"/>
          <p:cNvCxnSpPr>
            <a:cxnSpLocks noChangeShapeType="1"/>
            <a:stCxn id="60" idx="0"/>
            <a:endCxn id="68" idx="1"/>
          </p:cNvCxnSpPr>
          <p:nvPr/>
        </p:nvCxnSpPr>
        <p:spPr bwMode="auto">
          <a:xfrm rot="5400000" flipH="1" flipV="1">
            <a:off x="4068949" y="2873521"/>
            <a:ext cx="620363" cy="631974"/>
          </a:xfrm>
          <a:prstGeom prst="bentConnector2">
            <a:avLst/>
          </a:prstGeom>
          <a:noFill/>
          <a:ln w="57150">
            <a:solidFill>
              <a:schemeClr val="bg2">
                <a:lumMod val="60000"/>
                <a:lumOff val="40000"/>
              </a:schemeClr>
            </a:solidFill>
            <a:round/>
            <a:headEnd/>
            <a:tailEnd type="triangle" w="med" len="med"/>
          </a:ln>
        </p:spPr>
      </p:cxnSp>
      <p:sp>
        <p:nvSpPr>
          <p:cNvPr id="64" name="AutoShape 12"/>
          <p:cNvSpPr>
            <a:spLocks noChangeArrowheads="1"/>
          </p:cNvSpPr>
          <p:nvPr/>
        </p:nvSpPr>
        <p:spPr bwMode="auto">
          <a:xfrm>
            <a:off x="8257722" y="2615007"/>
            <a:ext cx="7618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66" name="AutoShape 19"/>
          <p:cNvCxnSpPr>
            <a:cxnSpLocks noChangeShapeType="1"/>
          </p:cNvCxnSpPr>
          <p:nvPr/>
        </p:nvCxnSpPr>
        <p:spPr bwMode="auto">
          <a:xfrm>
            <a:off x="3514622" y="3791789"/>
            <a:ext cx="256723" cy="0"/>
          </a:xfrm>
          <a:prstGeom prst="straightConnector1">
            <a:avLst/>
          </a:prstGeom>
          <a:noFill/>
          <a:ln w="57150">
            <a:solidFill>
              <a:schemeClr val="bg2">
                <a:lumMod val="60000"/>
                <a:lumOff val="40000"/>
              </a:schemeClr>
            </a:solidFill>
            <a:round/>
            <a:headEnd/>
            <a:tailEnd type="triangle" w="med" len="med"/>
          </a:ln>
        </p:spPr>
      </p:cxnSp>
      <p:cxnSp>
        <p:nvCxnSpPr>
          <p:cNvPr id="67" name="AutoShape 21"/>
          <p:cNvCxnSpPr>
            <a:cxnSpLocks noChangeShapeType="1"/>
            <a:stCxn id="68" idx="3"/>
            <a:endCxn id="64" idx="1"/>
          </p:cNvCxnSpPr>
          <p:nvPr/>
        </p:nvCxnSpPr>
        <p:spPr bwMode="auto">
          <a:xfrm>
            <a:off x="7946243" y="2879326"/>
            <a:ext cx="311479" cy="0"/>
          </a:xfrm>
          <a:prstGeom prst="straightConnector1">
            <a:avLst/>
          </a:prstGeom>
          <a:noFill/>
          <a:ln w="57150">
            <a:solidFill>
              <a:schemeClr val="bg2">
                <a:lumMod val="60000"/>
                <a:lumOff val="40000"/>
              </a:schemeClr>
            </a:solidFill>
            <a:round/>
            <a:headEnd/>
            <a:tailEnd type="triangle" w="med" len="med"/>
          </a:ln>
        </p:spPr>
      </p:cxnSp>
      <p:sp>
        <p:nvSpPr>
          <p:cNvPr id="68" name="AutoShape 8"/>
          <p:cNvSpPr>
            <a:spLocks noChangeArrowheads="1"/>
          </p:cNvSpPr>
          <p:nvPr/>
        </p:nvSpPr>
        <p:spPr bwMode="auto">
          <a:xfrm>
            <a:off x="4695117" y="2468957"/>
            <a:ext cx="32511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Bevacizumab 5 mg/kg IV /2S + mFOLFOX6*/FOLFIRI</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 (n=65)</a:t>
            </a:r>
            <a:endParaRPr lang="fr-FR" altLang="zh-CN" dirty="0">
              <a:solidFill>
                <a:srgbClr val="FFFFFF"/>
              </a:solidFill>
              <a:ea typeface="SimSun" pitchFamily="2" charset="-122"/>
            </a:endParaRPr>
          </a:p>
        </p:txBody>
      </p:sp>
      <p:sp>
        <p:nvSpPr>
          <p:cNvPr id="69" name="AutoShape 9"/>
          <p:cNvSpPr>
            <a:spLocks noChangeArrowheads="1"/>
          </p:cNvSpPr>
          <p:nvPr/>
        </p:nvSpPr>
        <p:spPr bwMode="auto">
          <a:xfrm>
            <a:off x="194932" y="2613071"/>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CRCm</a:t>
            </a:r>
            <a:r>
              <a:rPr lang="fr-FR" altLang="zh-CN" dirty="0" smtClean="0">
                <a:solidFill>
                  <a:srgbClr val="FFFFFF"/>
                </a:solidFill>
                <a:ea typeface="SimSun" pitchFamily="2" charset="-122"/>
              </a:rPr>
              <a:t> KRAS WT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Progression après CT de 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 (5FU + </a:t>
            </a:r>
            <a:r>
              <a:rPr lang="fr-FR" altLang="zh-CN" dirty="0" err="1" smtClean="0">
                <a:solidFill>
                  <a:srgbClr val="FFFFFF"/>
                </a:solidFill>
                <a:ea typeface="SimSun" pitchFamily="2" charset="-122"/>
              </a:rPr>
              <a:t>irinotecan</a:t>
            </a:r>
            <a:r>
              <a:rPr lang="fr-FR" altLang="zh-CN" dirty="0" smtClean="0">
                <a:solidFill>
                  <a:srgbClr val="FFFFFF"/>
                </a:solidFill>
                <a:ea typeface="SimSun" pitchFamily="2" charset="-122"/>
              </a:rPr>
              <a:t> ou </a:t>
            </a:r>
            <a:r>
              <a:rPr lang="fr-FR" altLang="zh-CN" dirty="0" err="1" smtClean="0">
                <a:solidFill>
                  <a:srgbClr val="FFFFFF"/>
                </a:solidFill>
                <a:ea typeface="SimSun" pitchFamily="2" charset="-122"/>
              </a:rPr>
              <a:t>oxaliplatine</a:t>
            </a:r>
            <a:r>
              <a:rPr lang="fr-FR" altLang="zh-CN" dirty="0" smtClean="0">
                <a:solidFill>
                  <a:srgbClr val="FFFFFF"/>
                </a:solidFill>
                <a:ea typeface="SimSun" pitchFamily="2" charset="-122"/>
              </a:rPr>
              <a:t> + bevacizumab)</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≤1 </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(n=133)</a:t>
            </a:r>
            <a:endParaRPr lang="fr-FR" altLang="zh-CN" dirty="0">
              <a:solidFill>
                <a:srgbClr val="FFFFFF"/>
              </a:solidFill>
              <a:ea typeface="SimSun" pitchFamily="2" charset="-122"/>
            </a:endParaRPr>
          </a:p>
        </p:txBody>
      </p:sp>
      <p:sp>
        <p:nvSpPr>
          <p:cNvPr id="70" name="Rectangle 9"/>
          <p:cNvSpPr txBox="1">
            <a:spLocks noChangeArrowheads="1"/>
          </p:cNvSpPr>
          <p:nvPr/>
        </p:nvSpPr>
        <p:spPr bwMode="auto">
          <a:xfrm>
            <a:off x="365124" y="5064905"/>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 à 4 mois</a:t>
            </a:r>
          </a:p>
        </p:txBody>
      </p:sp>
      <p:sp>
        <p:nvSpPr>
          <p:cNvPr id="71" name="Content Placeholder 26"/>
          <p:cNvSpPr txBox="1">
            <a:spLocks/>
          </p:cNvSpPr>
          <p:nvPr/>
        </p:nvSpPr>
        <p:spPr>
          <a:xfrm>
            <a:off x="4648200" y="5064905"/>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TRG, SSP médiane, SG</a:t>
            </a:r>
          </a:p>
          <a:p>
            <a:pPr>
              <a:buClr>
                <a:srgbClr val="043882"/>
              </a:buClr>
            </a:pPr>
            <a:r>
              <a:rPr lang="fr-FR" kern="0" dirty="0" smtClean="0"/>
              <a:t>Tolérance, qualité de vie</a:t>
            </a:r>
          </a:p>
        </p:txBody>
      </p:sp>
      <p:cxnSp>
        <p:nvCxnSpPr>
          <p:cNvPr id="72" name="AutoShape 16"/>
          <p:cNvCxnSpPr>
            <a:cxnSpLocks noChangeShapeType="1"/>
            <a:stCxn id="60" idx="4"/>
            <a:endCxn id="75" idx="1"/>
          </p:cNvCxnSpPr>
          <p:nvPr/>
        </p:nvCxnSpPr>
        <p:spPr bwMode="auto">
          <a:xfrm rot="16200000" flipH="1">
            <a:off x="4103183" y="4043849"/>
            <a:ext cx="551894" cy="631974"/>
          </a:xfrm>
          <a:prstGeom prst="bentConnector2">
            <a:avLst/>
          </a:prstGeom>
          <a:noFill/>
          <a:ln w="57150">
            <a:solidFill>
              <a:schemeClr val="bg2">
                <a:lumMod val="60000"/>
                <a:lumOff val="40000"/>
              </a:schemeClr>
            </a:solidFill>
            <a:round/>
            <a:headEnd/>
            <a:tailEnd type="triangle" w="med" len="med"/>
          </a:ln>
        </p:spPr>
      </p:cxnSp>
      <p:sp>
        <p:nvSpPr>
          <p:cNvPr id="73" name="AutoShape 12"/>
          <p:cNvSpPr>
            <a:spLocks noChangeArrowheads="1"/>
          </p:cNvSpPr>
          <p:nvPr/>
        </p:nvSpPr>
        <p:spPr bwMode="auto">
          <a:xfrm>
            <a:off x="8257721" y="4371464"/>
            <a:ext cx="74737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74" name="AutoShape 20"/>
          <p:cNvCxnSpPr>
            <a:cxnSpLocks noChangeShapeType="1"/>
            <a:stCxn id="75" idx="3"/>
            <a:endCxn id="73" idx="1"/>
          </p:cNvCxnSpPr>
          <p:nvPr/>
        </p:nvCxnSpPr>
        <p:spPr bwMode="auto">
          <a:xfrm>
            <a:off x="7944325" y="4635783"/>
            <a:ext cx="313396" cy="0"/>
          </a:xfrm>
          <a:prstGeom prst="straightConnector1">
            <a:avLst/>
          </a:prstGeom>
          <a:noFill/>
          <a:ln w="57150">
            <a:solidFill>
              <a:schemeClr val="bg2">
                <a:lumMod val="60000"/>
                <a:lumOff val="40000"/>
              </a:schemeClr>
            </a:solidFill>
            <a:prstDash val="sysDot"/>
            <a:round/>
            <a:headEnd/>
            <a:tailEnd type="triangle" w="med" len="med"/>
          </a:ln>
        </p:spPr>
      </p:cxnSp>
      <p:sp>
        <p:nvSpPr>
          <p:cNvPr id="75" name="AutoShape 12"/>
          <p:cNvSpPr>
            <a:spLocks noChangeArrowheads="1"/>
          </p:cNvSpPr>
          <p:nvPr/>
        </p:nvSpPr>
        <p:spPr bwMode="auto">
          <a:xfrm>
            <a:off x="4695117" y="4225415"/>
            <a:ext cx="324920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ea typeface="SimSun" pitchFamily="2" charset="-122"/>
              </a:rPr>
              <a:t>Cetuximab</a:t>
            </a:r>
            <a:r>
              <a:rPr lang="fr-FR" altLang="zh-CN" dirty="0" smtClean="0">
                <a:solidFill>
                  <a:srgbClr val="4D4D4D"/>
                </a:solidFill>
                <a:ea typeface="SimSun" pitchFamily="2" charset="-122"/>
              </a:rPr>
              <a:t> 500 mg/m</a:t>
            </a:r>
            <a:r>
              <a:rPr lang="fr-FR" altLang="zh-CN" baseline="30000" dirty="0" smtClean="0">
                <a:solidFill>
                  <a:srgbClr val="4D4D4D"/>
                </a:solidFill>
                <a:ea typeface="SimSun" pitchFamily="2" charset="-122"/>
              </a:rPr>
              <a:t>2</a:t>
            </a:r>
            <a:r>
              <a:rPr lang="fr-FR" altLang="zh-CN" dirty="0" smtClean="0">
                <a:solidFill>
                  <a:srgbClr val="4D4D4D"/>
                </a:solidFill>
                <a:ea typeface="SimSun" pitchFamily="2" charset="-122"/>
              </a:rPr>
              <a:t> IV /2S + mFOLFOX6*/FOLFIRI</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a:t>
            </a:r>
            <a:br>
              <a:rPr lang="fr-FR" altLang="zh-CN" dirty="0" smtClean="0">
                <a:solidFill>
                  <a:srgbClr val="4D4D4D"/>
                </a:solidFill>
                <a:ea typeface="SimSun" pitchFamily="2" charset="-122"/>
              </a:rPr>
            </a:br>
            <a:r>
              <a:rPr lang="fr-FR" altLang="zh-CN" dirty="0" smtClean="0">
                <a:solidFill>
                  <a:srgbClr val="4D4D4D"/>
                </a:solidFill>
                <a:ea typeface="SimSun" pitchFamily="2" charset="-122"/>
              </a:rPr>
              <a:t>(n=65)</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508857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3514: Bevacizumab ou </a:t>
            </a:r>
            <a:r>
              <a:rPr lang="fr-FR" dirty="0" err="1" smtClean="0"/>
              <a:t>cetuximab</a:t>
            </a:r>
            <a:r>
              <a:rPr lang="fr-FR" dirty="0" smtClean="0"/>
              <a:t> plus chimiothérapie après progression suivant bevacizumab plus chimiothérapie chez les patients avec CRC métastatique KRAS WT: une étude de phase II randomisée (Prodige 18 – Accord 22) – </a:t>
            </a:r>
            <a:r>
              <a:rPr lang="fr-FR" dirty="0" err="1" smtClean="0"/>
              <a:t>Hiret</a:t>
            </a:r>
            <a:r>
              <a:rPr lang="fr-FR" dirty="0" smtClean="0"/>
              <a:t> S, et al</a:t>
            </a:r>
            <a:endParaRPr lang="fr-FR" dirty="0"/>
          </a:p>
        </p:txBody>
      </p:sp>
      <p:sp>
        <p:nvSpPr>
          <p:cNvPr id="4" name="Text Placeholder 3"/>
          <p:cNvSpPr>
            <a:spLocks noGrp="1"/>
          </p:cNvSpPr>
          <p:nvPr>
            <p:ph type="body" sz="quarter" idx="10"/>
          </p:nvPr>
        </p:nvSpPr>
        <p:spPr/>
        <p:txBody>
          <a:bodyPr/>
          <a:lstStyle/>
          <a:p>
            <a:r>
              <a:rPr lang="fr-FR" dirty="0" smtClean="0"/>
              <a:t>BE:, bevacizumab; CET: cetuximab.</a:t>
            </a:r>
            <a:endParaRPr lang="fr-FR" dirty="0"/>
          </a:p>
        </p:txBody>
      </p:sp>
      <p:sp>
        <p:nvSpPr>
          <p:cNvPr id="5" name="Text Placeholder 4"/>
          <p:cNvSpPr>
            <a:spLocks noGrp="1"/>
          </p:cNvSpPr>
          <p:nvPr>
            <p:ph type="body" sz="quarter" idx="11"/>
          </p:nvPr>
        </p:nvSpPr>
        <p:spPr/>
        <p:txBody>
          <a:bodyPr/>
          <a:lstStyle/>
          <a:p>
            <a:r>
              <a:rPr lang="fr-FR" smtClean="0"/>
              <a:t>Hiret et al. J Clin Oncol 2016; 34 (suppl): abstr 3514</a:t>
            </a:r>
            <a:endParaRPr lang="fr-FR"/>
          </a:p>
        </p:txBody>
      </p:sp>
      <p:sp>
        <p:nvSpPr>
          <p:cNvPr id="6" name="Content Placeholder 5"/>
          <p:cNvSpPr>
            <a:spLocks noGrp="1"/>
          </p:cNvSpPr>
          <p:nvPr>
            <p:ph idx="1"/>
          </p:nvPr>
        </p:nvSpPr>
        <p:spPr/>
        <p:txBody>
          <a:bodyPr/>
          <a:lstStyle/>
          <a:p>
            <a:pPr marL="0" indent="0">
              <a:buNone/>
            </a:pPr>
            <a:r>
              <a:rPr lang="fr-FR" b="1" dirty="0" smtClean="0"/>
              <a:t>Résultats</a:t>
            </a:r>
          </a:p>
          <a:p>
            <a:endParaRPr lang="fr-FR" dirty="0" smtClean="0"/>
          </a:p>
        </p:txBody>
      </p:sp>
      <p:graphicFrame>
        <p:nvGraphicFramePr>
          <p:cNvPr id="12" name="Group 88"/>
          <p:cNvGraphicFramePr>
            <a:graphicFrameLocks noGrp="1"/>
          </p:cNvGraphicFramePr>
          <p:nvPr>
            <p:extLst>
              <p:ext uri="{D42A27DB-BD31-4B8C-83A1-F6EECF244321}">
                <p14:modId xmlns:p14="http://schemas.microsoft.com/office/powerpoint/2010/main" val="202518767"/>
              </p:ext>
            </p:extLst>
          </p:nvPr>
        </p:nvGraphicFramePr>
        <p:xfrm>
          <a:off x="304800" y="4953000"/>
          <a:ext cx="8403164" cy="939801"/>
        </p:xfrm>
        <a:graphic>
          <a:graphicData uri="http://schemas.openxmlformats.org/drawingml/2006/table">
            <a:tbl>
              <a:tblPr firstRow="1" bandRow="1">
                <a:tableStyleId>{69012ECD-51FC-41F1-AA8D-1B2483CD663E}</a:tableStyleId>
              </a:tblPr>
              <a:tblGrid>
                <a:gridCol w="3088590"/>
                <a:gridCol w="2657287"/>
                <a:gridCol w="2657287"/>
              </a:tblGrid>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 + CT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 CT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SSP </a:t>
                      </a:r>
                      <a:r>
                        <a:rPr kumimoji="0" lang="en-GB" sz="1400" b="0" i="0" u="none" strike="noStrike" cap="none" normalizeH="0" baseline="0" dirty="0" err="1" smtClean="0">
                          <a:ln>
                            <a:noFill/>
                          </a:ln>
                          <a:solidFill>
                            <a:schemeClr val="tx1"/>
                          </a:solidFill>
                          <a:effectLst/>
                          <a:latin typeface="Arial" charset="0"/>
                          <a:cs typeface="Arial" charset="0"/>
                        </a:rPr>
                        <a:t>à</a:t>
                      </a:r>
                      <a:r>
                        <a:rPr kumimoji="0" lang="en-GB" sz="1400" b="0" i="0" u="none" strike="noStrike" cap="none" normalizeH="0" baseline="0" dirty="0" smtClean="0">
                          <a:ln>
                            <a:noFill/>
                          </a:ln>
                          <a:solidFill>
                            <a:schemeClr val="tx1"/>
                          </a:solidFill>
                          <a:effectLst/>
                          <a:latin typeface="Arial" charset="0"/>
                          <a:cs typeface="Arial" charset="0"/>
                        </a:rPr>
                        <a:t> 4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81,5 (71,8 – 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67,7 (56,0 – 79,4)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TRG,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24,6 (13,9 – 35,4)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32,3 (20,2 –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99" name="TextBox 98"/>
          <p:cNvSpPr txBox="1"/>
          <p:nvPr/>
        </p:nvSpPr>
        <p:spPr>
          <a:xfrm>
            <a:off x="2148909" y="1524000"/>
            <a:ext cx="518178" cy="369332"/>
          </a:xfrm>
          <a:prstGeom prst="rect">
            <a:avLst/>
          </a:prstGeom>
          <a:noFill/>
        </p:spPr>
        <p:txBody>
          <a:bodyPr wrap="none" rtlCol="0">
            <a:spAutoFit/>
          </a:bodyPr>
          <a:lstStyle/>
          <a:p>
            <a:r>
              <a:rPr lang="fr-FR" b="1" dirty="0" smtClean="0">
                <a:solidFill>
                  <a:srgbClr val="4D4D4D"/>
                </a:solidFill>
              </a:rPr>
              <a:t>SG</a:t>
            </a:r>
            <a:endParaRPr lang="fr-FR" b="1" dirty="0">
              <a:solidFill>
                <a:srgbClr val="4D4D4D"/>
              </a:solidFill>
            </a:endParaRPr>
          </a:p>
        </p:txBody>
      </p:sp>
      <p:sp>
        <p:nvSpPr>
          <p:cNvPr id="100" name="TextBox 99"/>
          <p:cNvSpPr txBox="1"/>
          <p:nvPr/>
        </p:nvSpPr>
        <p:spPr>
          <a:xfrm>
            <a:off x="6324600" y="1524000"/>
            <a:ext cx="642386" cy="369332"/>
          </a:xfrm>
          <a:prstGeom prst="rect">
            <a:avLst/>
          </a:prstGeom>
          <a:noFill/>
        </p:spPr>
        <p:txBody>
          <a:bodyPr wrap="none" rtlCol="0">
            <a:spAutoFit/>
          </a:bodyPr>
          <a:lstStyle/>
          <a:p>
            <a:r>
              <a:rPr lang="fr-FR" b="1" dirty="0" smtClean="0">
                <a:solidFill>
                  <a:srgbClr val="4D4D4D"/>
                </a:solidFill>
              </a:rPr>
              <a:t>SSP</a:t>
            </a:r>
            <a:endParaRPr lang="fr-FR" b="1" dirty="0">
              <a:solidFill>
                <a:srgbClr val="4D4D4D"/>
              </a:solidFill>
            </a:endParaRPr>
          </a:p>
        </p:txBody>
      </p:sp>
      <p:sp>
        <p:nvSpPr>
          <p:cNvPr id="101" name="Rectangle 100"/>
          <p:cNvSpPr/>
          <p:nvPr/>
        </p:nvSpPr>
        <p:spPr>
          <a:xfrm>
            <a:off x="4953000" y="3967742"/>
            <a:ext cx="1600200" cy="189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4D4D4D"/>
                </a:solidFill>
              </a:rPr>
              <a:t>p=0,0714</a:t>
            </a:r>
            <a:endParaRPr lang="fr-FR" sz="1200" dirty="0">
              <a:solidFill>
                <a:srgbClr val="4D4D4D"/>
              </a:solidFill>
            </a:endParaRPr>
          </a:p>
        </p:txBody>
      </p:sp>
      <p:graphicFrame>
        <p:nvGraphicFramePr>
          <p:cNvPr id="102" name="Table 101"/>
          <p:cNvGraphicFramePr>
            <a:graphicFrameLocks noGrp="1"/>
          </p:cNvGraphicFramePr>
          <p:nvPr>
            <p:extLst>
              <p:ext uri="{D42A27DB-BD31-4B8C-83A1-F6EECF244321}">
                <p14:modId xmlns:p14="http://schemas.microsoft.com/office/powerpoint/2010/main" val="732888445"/>
              </p:ext>
            </p:extLst>
          </p:nvPr>
        </p:nvGraphicFramePr>
        <p:xfrm>
          <a:off x="6064770" y="1904831"/>
          <a:ext cx="2971799" cy="716280"/>
        </p:xfrm>
        <a:graphic>
          <a:graphicData uri="http://schemas.openxmlformats.org/drawingml/2006/table">
            <a:tbl>
              <a:tblPr firstRow="1" bandRow="1">
                <a:tableStyleId>{69012ECD-51FC-41F1-AA8D-1B2483CD663E}</a:tableStyleId>
              </a:tblPr>
              <a:tblGrid>
                <a:gridCol w="1035404"/>
                <a:gridCol w="952463"/>
                <a:gridCol w="983932"/>
              </a:tblGrid>
              <a:tr h="143407">
                <a:tc>
                  <a:txBody>
                    <a:bodyPr/>
                    <a:lstStyle/>
                    <a:p>
                      <a:pPr>
                        <a:lnSpc>
                          <a:spcPts val="1400"/>
                        </a:lnSpc>
                      </a:pP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BEV+CT</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CET+CT</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39012">
                <a:tc>
                  <a:txBody>
                    <a:bodyPr/>
                    <a:lstStyle/>
                    <a:p>
                      <a:pPr>
                        <a:lnSpc>
                          <a:spcPts val="1400"/>
                        </a:lnSpc>
                      </a:pPr>
                      <a:r>
                        <a:rPr lang="en-GB" sz="1200" b="1" dirty="0" err="1" smtClean="0">
                          <a:solidFill>
                            <a:schemeClr val="tx1"/>
                          </a:solidFill>
                        </a:rPr>
                        <a:t>SSPm</a:t>
                      </a:r>
                      <a:r>
                        <a:rPr lang="en-GB" sz="1200" b="1" dirty="0" smtClean="0">
                          <a:solidFill>
                            <a:schemeClr val="tx1"/>
                          </a:solidFill>
                        </a:rPr>
                        <a:t>,</a:t>
                      </a:r>
                      <a:r>
                        <a:rPr lang="en-GB" sz="1200" b="1" baseline="0" dirty="0" smtClean="0">
                          <a:solidFill>
                            <a:schemeClr val="tx1"/>
                          </a:solidFill>
                        </a:rPr>
                        <a:t> </a:t>
                      </a:r>
                      <a:r>
                        <a:rPr lang="en-GB" sz="1200" b="1" baseline="0" dirty="0" err="1" smtClean="0">
                          <a:solidFill>
                            <a:schemeClr val="tx1"/>
                          </a:solidFill>
                        </a:rPr>
                        <a:t>mois</a:t>
                      </a:r>
                      <a:r>
                        <a:rPr lang="en-GB" sz="1200" b="1" dirty="0" smtClean="0">
                          <a:solidFill>
                            <a:schemeClr val="tx1"/>
                          </a:solidFill>
                        </a:rPr>
                        <a:t> (IC95)</a:t>
                      </a:r>
                      <a:endParaRPr lang="en-US" sz="1200"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7,3 </a:t>
                      </a:r>
                      <a:br>
                        <a:rPr lang="en-GB" sz="1200" dirty="0" smtClean="0">
                          <a:solidFill>
                            <a:schemeClr val="tx1"/>
                          </a:solidFill>
                        </a:rPr>
                      </a:br>
                      <a:r>
                        <a:rPr lang="en-GB" sz="1200" dirty="0" smtClean="0">
                          <a:solidFill>
                            <a:schemeClr val="tx1"/>
                          </a:solidFill>
                        </a:rPr>
                        <a:t>(5,8 – 8,5)</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5,7</a:t>
                      </a:r>
                      <a:br>
                        <a:rPr lang="en-GB" sz="1200" dirty="0" smtClean="0">
                          <a:solidFill>
                            <a:schemeClr val="tx1"/>
                          </a:solidFill>
                        </a:rPr>
                      </a:br>
                      <a:r>
                        <a:rPr lang="en-GB" sz="1200" dirty="0" smtClean="0">
                          <a:solidFill>
                            <a:schemeClr val="tx1"/>
                          </a:solidFill>
                        </a:rPr>
                        <a:t>(4,4</a:t>
                      </a:r>
                      <a:r>
                        <a:rPr lang="en-GB" sz="1200" baseline="0" dirty="0" smtClean="0">
                          <a:solidFill>
                            <a:schemeClr val="tx1"/>
                          </a:solidFill>
                        </a:rPr>
                        <a:t> – 7,1)</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1337671861"/>
              </p:ext>
            </p:extLst>
          </p:nvPr>
        </p:nvGraphicFramePr>
        <p:xfrm>
          <a:off x="741596" y="3535680"/>
          <a:ext cx="3111547" cy="716280"/>
        </p:xfrm>
        <a:graphic>
          <a:graphicData uri="http://schemas.openxmlformats.org/drawingml/2006/table">
            <a:tbl>
              <a:tblPr firstRow="1" bandRow="1">
                <a:tableStyleId>{69012ECD-51FC-41F1-AA8D-1B2483CD663E}</a:tableStyleId>
              </a:tblPr>
              <a:tblGrid>
                <a:gridCol w="985862"/>
                <a:gridCol w="1145360"/>
                <a:gridCol w="980325"/>
              </a:tblGrid>
              <a:tr h="204927">
                <a:tc>
                  <a:txBody>
                    <a:bodyPr/>
                    <a:lstStyle/>
                    <a:p>
                      <a:pPr>
                        <a:lnSpc>
                          <a:spcPts val="1400"/>
                        </a:lnSpc>
                      </a:pP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BEV+CT</a:t>
                      </a: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CET+CT</a:t>
                      </a:r>
                      <a:endParaRPr lang="en-US" sz="1200" dirty="0">
                        <a:solidFill>
                          <a:schemeClr val="tx1"/>
                        </a:solidFill>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40257">
                <a:tc>
                  <a:txBody>
                    <a:bodyPr/>
                    <a:lstStyle/>
                    <a:p>
                      <a:pPr>
                        <a:lnSpc>
                          <a:spcPts val="1400"/>
                        </a:lnSpc>
                      </a:pPr>
                      <a:r>
                        <a:rPr lang="en-GB" sz="1200" b="1" dirty="0" err="1" smtClean="0">
                          <a:solidFill>
                            <a:schemeClr val="tx1"/>
                          </a:solidFill>
                        </a:rPr>
                        <a:t>SGm</a:t>
                      </a:r>
                      <a:r>
                        <a:rPr lang="en-GB" sz="1200" b="1" dirty="0" smtClean="0">
                          <a:solidFill>
                            <a:schemeClr val="tx1"/>
                          </a:solidFill>
                        </a:rPr>
                        <a:t>, </a:t>
                      </a:r>
                      <a:r>
                        <a:rPr lang="en-GB" sz="1200" b="1" dirty="0" err="1" smtClean="0">
                          <a:solidFill>
                            <a:schemeClr val="tx1"/>
                          </a:solidFill>
                        </a:rPr>
                        <a:t>mois</a:t>
                      </a:r>
                      <a:r>
                        <a:rPr lang="en-GB" sz="1200" b="1" dirty="0" smtClean="0">
                          <a:solidFill>
                            <a:schemeClr val="tx1"/>
                          </a:solidFill>
                        </a:rPr>
                        <a:t> (IC95)</a:t>
                      </a:r>
                      <a:endParaRPr lang="en-US" sz="1200" b="1"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19,3 </a:t>
                      </a:r>
                      <a:br>
                        <a:rPr lang="en-GB" sz="1200" dirty="0" smtClean="0">
                          <a:solidFill>
                            <a:schemeClr val="tx1"/>
                          </a:solidFill>
                        </a:rPr>
                      </a:br>
                      <a:r>
                        <a:rPr lang="en-GB" sz="1200" dirty="0" smtClean="0">
                          <a:solidFill>
                            <a:schemeClr val="tx1"/>
                          </a:solidFill>
                        </a:rPr>
                        <a:t>(12,0 – 23,5)</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400"/>
                        </a:lnSpc>
                      </a:pPr>
                      <a:r>
                        <a:rPr lang="en-GB" sz="1200" dirty="0" smtClean="0">
                          <a:solidFill>
                            <a:schemeClr val="tx1"/>
                          </a:solidFill>
                        </a:rPr>
                        <a:t>11,4</a:t>
                      </a:r>
                    </a:p>
                    <a:p>
                      <a:pPr algn="ctr">
                        <a:lnSpc>
                          <a:spcPts val="1400"/>
                        </a:lnSpc>
                      </a:pPr>
                      <a:r>
                        <a:rPr lang="en-GB" sz="1200" baseline="0" dirty="0" smtClean="0">
                          <a:solidFill>
                            <a:schemeClr val="tx1"/>
                          </a:solidFill>
                        </a:rPr>
                        <a:t>(7,7 – 16,8)</a:t>
                      </a:r>
                      <a:endParaRPr lang="en-US" sz="1200" dirty="0">
                        <a:solidFill>
                          <a:schemeClr val="tx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104" name="Freeform 2"/>
          <p:cNvSpPr>
            <a:spLocks/>
          </p:cNvSpPr>
          <p:nvPr/>
        </p:nvSpPr>
        <p:spPr bwMode="auto">
          <a:xfrm>
            <a:off x="763535" y="1942214"/>
            <a:ext cx="3712806" cy="1517543"/>
          </a:xfrm>
          <a:custGeom>
            <a:avLst/>
            <a:gdLst>
              <a:gd name="T0" fmla="*/ 290 w 290"/>
              <a:gd name="T1" fmla="*/ 113 h 118"/>
              <a:gd name="T2" fmla="*/ 276 w 290"/>
              <a:gd name="T3" fmla="*/ 110 h 118"/>
              <a:gd name="T4" fmla="*/ 274 w 290"/>
              <a:gd name="T5" fmla="*/ 105 h 118"/>
              <a:gd name="T6" fmla="*/ 272 w 290"/>
              <a:gd name="T7" fmla="*/ 101 h 118"/>
              <a:gd name="T8" fmla="*/ 261 w 290"/>
              <a:gd name="T9" fmla="*/ 98 h 118"/>
              <a:gd name="T10" fmla="*/ 259 w 290"/>
              <a:gd name="T11" fmla="*/ 94 h 118"/>
              <a:gd name="T12" fmla="*/ 239 w 290"/>
              <a:gd name="T13" fmla="*/ 89 h 118"/>
              <a:gd name="T14" fmla="*/ 195 w 290"/>
              <a:gd name="T15" fmla="*/ 82 h 118"/>
              <a:gd name="T16" fmla="*/ 183 w 290"/>
              <a:gd name="T17" fmla="*/ 78 h 118"/>
              <a:gd name="T18" fmla="*/ 181 w 290"/>
              <a:gd name="T19" fmla="*/ 75 h 118"/>
              <a:gd name="T20" fmla="*/ 167 w 290"/>
              <a:gd name="T21" fmla="*/ 71 h 118"/>
              <a:gd name="T22" fmla="*/ 151 w 290"/>
              <a:gd name="T23" fmla="*/ 68 h 118"/>
              <a:gd name="T24" fmla="*/ 148 w 290"/>
              <a:gd name="T25" fmla="*/ 65 h 118"/>
              <a:gd name="T26" fmla="*/ 123 w 290"/>
              <a:gd name="T27" fmla="*/ 62 h 118"/>
              <a:gd name="T28" fmla="*/ 117 w 290"/>
              <a:gd name="T29" fmla="*/ 58 h 118"/>
              <a:gd name="T30" fmla="*/ 116 w 290"/>
              <a:gd name="T31" fmla="*/ 55 h 118"/>
              <a:gd name="T32" fmla="*/ 114 w 290"/>
              <a:gd name="T33" fmla="*/ 51 h 118"/>
              <a:gd name="T34" fmla="*/ 112 w 290"/>
              <a:gd name="T35" fmla="*/ 49 h 118"/>
              <a:gd name="T36" fmla="*/ 108 w 290"/>
              <a:gd name="T37" fmla="*/ 45 h 118"/>
              <a:gd name="T38" fmla="*/ 106 w 290"/>
              <a:gd name="T39" fmla="*/ 42 h 118"/>
              <a:gd name="T40" fmla="*/ 101 w 290"/>
              <a:gd name="T41" fmla="*/ 38 h 118"/>
              <a:gd name="T42" fmla="*/ 93 w 290"/>
              <a:gd name="T43" fmla="*/ 35 h 118"/>
              <a:gd name="T44" fmla="*/ 91 w 290"/>
              <a:gd name="T45" fmla="*/ 33 h 118"/>
              <a:gd name="T46" fmla="*/ 90 w 290"/>
              <a:gd name="T47" fmla="*/ 32 h 118"/>
              <a:gd name="T48" fmla="*/ 89 w 290"/>
              <a:gd name="T49" fmla="*/ 29 h 118"/>
              <a:gd name="T50" fmla="*/ 87 w 290"/>
              <a:gd name="T51" fmla="*/ 25 h 118"/>
              <a:gd name="T52" fmla="*/ 86 w 290"/>
              <a:gd name="T53" fmla="*/ 23 h 118"/>
              <a:gd name="T54" fmla="*/ 84 w 290"/>
              <a:gd name="T55" fmla="*/ 20 h 118"/>
              <a:gd name="T56" fmla="*/ 76 w 290"/>
              <a:gd name="T57" fmla="*/ 17 h 118"/>
              <a:gd name="T58" fmla="*/ 65 w 290"/>
              <a:gd name="T59" fmla="*/ 14 h 118"/>
              <a:gd name="T60" fmla="*/ 61 w 290"/>
              <a:gd name="T61" fmla="*/ 11 h 118"/>
              <a:gd name="T62" fmla="*/ 58 w 290"/>
              <a:gd name="T63" fmla="*/ 8 h 118"/>
              <a:gd name="T64" fmla="*/ 50 w 290"/>
              <a:gd name="T65" fmla="*/ 5 h 118"/>
              <a:gd name="T66" fmla="*/ 29 w 290"/>
              <a:gd name="T67" fmla="*/ 3 h 118"/>
              <a:gd name="T68" fmla="*/ 27 w 290"/>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118">
                <a:moveTo>
                  <a:pt x="290" y="118"/>
                </a:moveTo>
                <a:lnTo>
                  <a:pt x="290" y="113"/>
                </a:lnTo>
                <a:lnTo>
                  <a:pt x="276" y="113"/>
                </a:lnTo>
                <a:lnTo>
                  <a:pt x="276" y="110"/>
                </a:lnTo>
                <a:lnTo>
                  <a:pt x="274" y="110"/>
                </a:lnTo>
                <a:lnTo>
                  <a:pt x="274" y="105"/>
                </a:lnTo>
                <a:lnTo>
                  <a:pt x="272" y="105"/>
                </a:lnTo>
                <a:lnTo>
                  <a:pt x="272" y="101"/>
                </a:lnTo>
                <a:lnTo>
                  <a:pt x="261" y="101"/>
                </a:lnTo>
                <a:lnTo>
                  <a:pt x="261" y="98"/>
                </a:lnTo>
                <a:lnTo>
                  <a:pt x="259" y="98"/>
                </a:lnTo>
                <a:lnTo>
                  <a:pt x="259" y="94"/>
                </a:lnTo>
                <a:lnTo>
                  <a:pt x="239" y="94"/>
                </a:lnTo>
                <a:lnTo>
                  <a:pt x="239" y="89"/>
                </a:lnTo>
                <a:lnTo>
                  <a:pt x="195" y="89"/>
                </a:lnTo>
                <a:lnTo>
                  <a:pt x="195" y="82"/>
                </a:lnTo>
                <a:lnTo>
                  <a:pt x="183" y="82"/>
                </a:lnTo>
                <a:lnTo>
                  <a:pt x="183" y="78"/>
                </a:lnTo>
                <a:lnTo>
                  <a:pt x="181" y="78"/>
                </a:lnTo>
                <a:lnTo>
                  <a:pt x="181" y="75"/>
                </a:lnTo>
                <a:lnTo>
                  <a:pt x="167" y="75"/>
                </a:lnTo>
                <a:lnTo>
                  <a:pt x="167" y="71"/>
                </a:lnTo>
                <a:lnTo>
                  <a:pt x="151" y="71"/>
                </a:lnTo>
                <a:lnTo>
                  <a:pt x="151" y="68"/>
                </a:lnTo>
                <a:lnTo>
                  <a:pt x="148" y="68"/>
                </a:lnTo>
                <a:lnTo>
                  <a:pt x="148" y="65"/>
                </a:lnTo>
                <a:lnTo>
                  <a:pt x="123" y="65"/>
                </a:lnTo>
                <a:lnTo>
                  <a:pt x="123" y="62"/>
                </a:lnTo>
                <a:lnTo>
                  <a:pt x="117" y="62"/>
                </a:lnTo>
                <a:lnTo>
                  <a:pt x="117" y="58"/>
                </a:lnTo>
                <a:lnTo>
                  <a:pt x="116" y="58"/>
                </a:lnTo>
                <a:lnTo>
                  <a:pt x="116" y="55"/>
                </a:lnTo>
                <a:lnTo>
                  <a:pt x="114" y="55"/>
                </a:lnTo>
                <a:lnTo>
                  <a:pt x="114" y="51"/>
                </a:lnTo>
                <a:lnTo>
                  <a:pt x="112" y="51"/>
                </a:lnTo>
                <a:lnTo>
                  <a:pt x="112" y="49"/>
                </a:lnTo>
                <a:lnTo>
                  <a:pt x="108" y="49"/>
                </a:lnTo>
                <a:lnTo>
                  <a:pt x="108" y="45"/>
                </a:lnTo>
                <a:lnTo>
                  <a:pt x="106" y="45"/>
                </a:lnTo>
                <a:lnTo>
                  <a:pt x="106" y="42"/>
                </a:lnTo>
                <a:lnTo>
                  <a:pt x="101" y="42"/>
                </a:lnTo>
                <a:lnTo>
                  <a:pt x="101" y="38"/>
                </a:lnTo>
                <a:lnTo>
                  <a:pt x="93" y="38"/>
                </a:lnTo>
                <a:lnTo>
                  <a:pt x="93" y="35"/>
                </a:lnTo>
                <a:lnTo>
                  <a:pt x="91" y="35"/>
                </a:lnTo>
                <a:lnTo>
                  <a:pt x="91" y="33"/>
                </a:lnTo>
                <a:lnTo>
                  <a:pt x="90" y="33"/>
                </a:lnTo>
                <a:lnTo>
                  <a:pt x="90" y="32"/>
                </a:lnTo>
                <a:lnTo>
                  <a:pt x="89" y="32"/>
                </a:lnTo>
                <a:lnTo>
                  <a:pt x="89" y="29"/>
                </a:lnTo>
                <a:lnTo>
                  <a:pt x="87" y="29"/>
                </a:lnTo>
                <a:lnTo>
                  <a:pt x="87" y="25"/>
                </a:lnTo>
                <a:lnTo>
                  <a:pt x="86" y="25"/>
                </a:lnTo>
                <a:lnTo>
                  <a:pt x="86" y="23"/>
                </a:lnTo>
                <a:lnTo>
                  <a:pt x="84" y="23"/>
                </a:lnTo>
                <a:lnTo>
                  <a:pt x="84" y="20"/>
                </a:lnTo>
                <a:lnTo>
                  <a:pt x="76" y="20"/>
                </a:lnTo>
                <a:lnTo>
                  <a:pt x="76" y="17"/>
                </a:lnTo>
                <a:lnTo>
                  <a:pt x="65" y="17"/>
                </a:lnTo>
                <a:lnTo>
                  <a:pt x="65" y="14"/>
                </a:lnTo>
                <a:lnTo>
                  <a:pt x="61" y="14"/>
                </a:lnTo>
                <a:lnTo>
                  <a:pt x="61" y="11"/>
                </a:lnTo>
                <a:lnTo>
                  <a:pt x="58" y="11"/>
                </a:lnTo>
                <a:lnTo>
                  <a:pt x="58" y="8"/>
                </a:lnTo>
                <a:lnTo>
                  <a:pt x="50" y="8"/>
                </a:lnTo>
                <a:lnTo>
                  <a:pt x="50" y="5"/>
                </a:lnTo>
                <a:lnTo>
                  <a:pt x="29" y="5"/>
                </a:lnTo>
                <a:lnTo>
                  <a:pt x="29" y="3"/>
                </a:lnTo>
                <a:lnTo>
                  <a:pt x="27" y="3"/>
                </a:lnTo>
                <a:lnTo>
                  <a:pt x="27" y="0"/>
                </a:lnTo>
                <a:lnTo>
                  <a:pt x="0" y="0"/>
                </a:lnTo>
              </a:path>
            </a:pathLst>
          </a:cu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Freeform 3"/>
          <p:cNvSpPr>
            <a:spLocks/>
          </p:cNvSpPr>
          <p:nvPr/>
        </p:nvSpPr>
        <p:spPr bwMode="auto">
          <a:xfrm>
            <a:off x="763535" y="1942214"/>
            <a:ext cx="3751214" cy="1851917"/>
          </a:xfrm>
          <a:custGeom>
            <a:avLst/>
            <a:gdLst>
              <a:gd name="T0" fmla="*/ 293 w 293"/>
              <a:gd name="T1" fmla="*/ 140 h 144"/>
              <a:gd name="T2" fmla="*/ 277 w 293"/>
              <a:gd name="T3" fmla="*/ 135 h 144"/>
              <a:gd name="T4" fmla="*/ 276 w 293"/>
              <a:gd name="T5" fmla="*/ 131 h 144"/>
              <a:gd name="T6" fmla="*/ 275 w 293"/>
              <a:gd name="T7" fmla="*/ 127 h 144"/>
              <a:gd name="T8" fmla="*/ 267 w 293"/>
              <a:gd name="T9" fmla="*/ 122 h 144"/>
              <a:gd name="T10" fmla="*/ 229 w 293"/>
              <a:gd name="T11" fmla="*/ 118 h 144"/>
              <a:gd name="T12" fmla="*/ 210 w 293"/>
              <a:gd name="T13" fmla="*/ 114 h 144"/>
              <a:gd name="T14" fmla="*/ 208 w 293"/>
              <a:gd name="T15" fmla="*/ 110 h 144"/>
              <a:gd name="T16" fmla="*/ 202 w 293"/>
              <a:gd name="T17" fmla="*/ 105 h 144"/>
              <a:gd name="T18" fmla="*/ 200 w 293"/>
              <a:gd name="T19" fmla="*/ 102 h 144"/>
              <a:gd name="T20" fmla="*/ 170 w 293"/>
              <a:gd name="T21" fmla="*/ 98 h 144"/>
              <a:gd name="T22" fmla="*/ 162 w 293"/>
              <a:gd name="T23" fmla="*/ 94 h 144"/>
              <a:gd name="T24" fmla="*/ 157 w 293"/>
              <a:gd name="T25" fmla="*/ 92 h 144"/>
              <a:gd name="T26" fmla="*/ 141 w 293"/>
              <a:gd name="T27" fmla="*/ 87 h 144"/>
              <a:gd name="T28" fmla="*/ 132 w 293"/>
              <a:gd name="T29" fmla="*/ 84 h 144"/>
              <a:gd name="T30" fmla="*/ 128 w 293"/>
              <a:gd name="T31" fmla="*/ 80 h 144"/>
              <a:gd name="T32" fmla="*/ 121 w 293"/>
              <a:gd name="T33" fmla="*/ 77 h 144"/>
              <a:gd name="T34" fmla="*/ 117 w 293"/>
              <a:gd name="T35" fmla="*/ 73 h 144"/>
              <a:gd name="T36" fmla="*/ 115 w 293"/>
              <a:gd name="T37" fmla="*/ 70 h 144"/>
              <a:gd name="T38" fmla="*/ 104 w 293"/>
              <a:gd name="T39" fmla="*/ 66 h 144"/>
              <a:gd name="T40" fmla="*/ 95 w 293"/>
              <a:gd name="T41" fmla="*/ 63 h 144"/>
              <a:gd name="T42" fmla="*/ 87 w 293"/>
              <a:gd name="T43" fmla="*/ 60 h 144"/>
              <a:gd name="T44" fmla="*/ 85 w 293"/>
              <a:gd name="T45" fmla="*/ 57 h 144"/>
              <a:gd name="T46" fmla="*/ 84 w 293"/>
              <a:gd name="T47" fmla="*/ 54 h 144"/>
              <a:gd name="T48" fmla="*/ 83 w 293"/>
              <a:gd name="T49" fmla="*/ 50 h 144"/>
              <a:gd name="T50" fmla="*/ 80 w 293"/>
              <a:gd name="T51" fmla="*/ 48 h 144"/>
              <a:gd name="T52" fmla="*/ 71 w 293"/>
              <a:gd name="T53" fmla="*/ 45 h 144"/>
              <a:gd name="T54" fmla="*/ 67 w 293"/>
              <a:gd name="T55" fmla="*/ 39 h 144"/>
              <a:gd name="T56" fmla="*/ 62 w 293"/>
              <a:gd name="T57" fmla="*/ 36 h 144"/>
              <a:gd name="T58" fmla="*/ 57 w 293"/>
              <a:gd name="T59" fmla="*/ 33 h 144"/>
              <a:gd name="T60" fmla="*/ 50 w 293"/>
              <a:gd name="T61" fmla="*/ 30 h 144"/>
              <a:gd name="T62" fmla="*/ 47 w 293"/>
              <a:gd name="T63" fmla="*/ 28 h 144"/>
              <a:gd name="T64" fmla="*/ 41 w 293"/>
              <a:gd name="T65" fmla="*/ 25 h 144"/>
              <a:gd name="T66" fmla="*/ 36 w 293"/>
              <a:gd name="T67" fmla="*/ 22 h 144"/>
              <a:gd name="T68" fmla="*/ 35 w 293"/>
              <a:gd name="T69" fmla="*/ 16 h 144"/>
              <a:gd name="T70" fmla="*/ 34 w 293"/>
              <a:gd name="T71" fmla="*/ 14 h 144"/>
              <a:gd name="T72" fmla="*/ 24 w 293"/>
              <a:gd name="T73" fmla="*/ 11 h 144"/>
              <a:gd name="T74" fmla="*/ 21 w 293"/>
              <a:gd name="T75" fmla="*/ 8 h 144"/>
              <a:gd name="T76" fmla="*/ 19 w 293"/>
              <a:gd name="T77" fmla="*/ 6 h 144"/>
              <a:gd name="T78" fmla="*/ 18 w 293"/>
              <a:gd name="T79" fmla="*/ 3 h 144"/>
              <a:gd name="T80" fmla="*/ 12 w 293"/>
              <a:gd name="T8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144">
                <a:moveTo>
                  <a:pt x="293" y="144"/>
                </a:moveTo>
                <a:lnTo>
                  <a:pt x="293" y="140"/>
                </a:lnTo>
                <a:lnTo>
                  <a:pt x="277" y="140"/>
                </a:lnTo>
                <a:lnTo>
                  <a:pt x="277" y="135"/>
                </a:lnTo>
                <a:lnTo>
                  <a:pt x="276" y="135"/>
                </a:lnTo>
                <a:lnTo>
                  <a:pt x="276" y="131"/>
                </a:lnTo>
                <a:lnTo>
                  <a:pt x="275" y="131"/>
                </a:lnTo>
                <a:lnTo>
                  <a:pt x="275" y="127"/>
                </a:lnTo>
                <a:lnTo>
                  <a:pt x="267" y="127"/>
                </a:lnTo>
                <a:lnTo>
                  <a:pt x="267" y="122"/>
                </a:lnTo>
                <a:lnTo>
                  <a:pt x="229" y="122"/>
                </a:lnTo>
                <a:lnTo>
                  <a:pt x="229" y="118"/>
                </a:lnTo>
                <a:lnTo>
                  <a:pt x="210" y="118"/>
                </a:lnTo>
                <a:lnTo>
                  <a:pt x="210" y="114"/>
                </a:lnTo>
                <a:lnTo>
                  <a:pt x="208" y="114"/>
                </a:lnTo>
                <a:lnTo>
                  <a:pt x="208" y="110"/>
                </a:lnTo>
                <a:lnTo>
                  <a:pt x="202" y="110"/>
                </a:lnTo>
                <a:lnTo>
                  <a:pt x="202" y="105"/>
                </a:lnTo>
                <a:lnTo>
                  <a:pt x="200" y="105"/>
                </a:lnTo>
                <a:lnTo>
                  <a:pt x="200" y="102"/>
                </a:lnTo>
                <a:lnTo>
                  <a:pt x="170" y="102"/>
                </a:lnTo>
                <a:lnTo>
                  <a:pt x="170" y="98"/>
                </a:lnTo>
                <a:lnTo>
                  <a:pt x="162" y="98"/>
                </a:lnTo>
                <a:lnTo>
                  <a:pt x="162" y="94"/>
                </a:lnTo>
                <a:lnTo>
                  <a:pt x="157" y="94"/>
                </a:lnTo>
                <a:lnTo>
                  <a:pt x="157" y="92"/>
                </a:lnTo>
                <a:lnTo>
                  <a:pt x="141" y="92"/>
                </a:lnTo>
                <a:lnTo>
                  <a:pt x="141" y="87"/>
                </a:lnTo>
                <a:lnTo>
                  <a:pt x="132" y="87"/>
                </a:lnTo>
                <a:lnTo>
                  <a:pt x="132" y="84"/>
                </a:lnTo>
                <a:lnTo>
                  <a:pt x="128" y="84"/>
                </a:lnTo>
                <a:lnTo>
                  <a:pt x="128" y="80"/>
                </a:lnTo>
                <a:lnTo>
                  <a:pt x="121" y="80"/>
                </a:lnTo>
                <a:lnTo>
                  <a:pt x="121" y="77"/>
                </a:lnTo>
                <a:lnTo>
                  <a:pt x="117" y="77"/>
                </a:lnTo>
                <a:lnTo>
                  <a:pt x="117" y="73"/>
                </a:lnTo>
                <a:lnTo>
                  <a:pt x="115" y="73"/>
                </a:lnTo>
                <a:lnTo>
                  <a:pt x="115" y="70"/>
                </a:lnTo>
                <a:lnTo>
                  <a:pt x="104" y="70"/>
                </a:lnTo>
                <a:lnTo>
                  <a:pt x="104" y="66"/>
                </a:lnTo>
                <a:lnTo>
                  <a:pt x="95" y="66"/>
                </a:lnTo>
                <a:lnTo>
                  <a:pt x="95" y="63"/>
                </a:lnTo>
                <a:lnTo>
                  <a:pt x="87" y="63"/>
                </a:lnTo>
                <a:lnTo>
                  <a:pt x="87" y="60"/>
                </a:lnTo>
                <a:lnTo>
                  <a:pt x="85" y="60"/>
                </a:lnTo>
                <a:lnTo>
                  <a:pt x="85" y="57"/>
                </a:lnTo>
                <a:lnTo>
                  <a:pt x="84" y="57"/>
                </a:lnTo>
                <a:lnTo>
                  <a:pt x="84" y="54"/>
                </a:lnTo>
                <a:lnTo>
                  <a:pt x="83" y="54"/>
                </a:lnTo>
                <a:lnTo>
                  <a:pt x="83" y="50"/>
                </a:lnTo>
                <a:lnTo>
                  <a:pt x="80" y="50"/>
                </a:lnTo>
                <a:lnTo>
                  <a:pt x="80" y="48"/>
                </a:lnTo>
                <a:lnTo>
                  <a:pt x="71" y="48"/>
                </a:lnTo>
                <a:lnTo>
                  <a:pt x="71" y="45"/>
                </a:lnTo>
                <a:lnTo>
                  <a:pt x="67" y="45"/>
                </a:lnTo>
                <a:lnTo>
                  <a:pt x="67" y="39"/>
                </a:lnTo>
                <a:lnTo>
                  <a:pt x="62" y="39"/>
                </a:lnTo>
                <a:lnTo>
                  <a:pt x="62" y="36"/>
                </a:lnTo>
                <a:lnTo>
                  <a:pt x="57" y="36"/>
                </a:lnTo>
                <a:lnTo>
                  <a:pt x="57" y="33"/>
                </a:lnTo>
                <a:lnTo>
                  <a:pt x="50" y="33"/>
                </a:lnTo>
                <a:lnTo>
                  <a:pt x="50" y="30"/>
                </a:lnTo>
                <a:lnTo>
                  <a:pt x="47" y="30"/>
                </a:lnTo>
                <a:lnTo>
                  <a:pt x="47" y="28"/>
                </a:lnTo>
                <a:lnTo>
                  <a:pt x="41" y="28"/>
                </a:lnTo>
                <a:lnTo>
                  <a:pt x="41" y="25"/>
                </a:lnTo>
                <a:lnTo>
                  <a:pt x="36" y="25"/>
                </a:lnTo>
                <a:lnTo>
                  <a:pt x="36" y="22"/>
                </a:lnTo>
                <a:lnTo>
                  <a:pt x="35" y="22"/>
                </a:lnTo>
                <a:lnTo>
                  <a:pt x="35" y="16"/>
                </a:lnTo>
                <a:lnTo>
                  <a:pt x="34" y="16"/>
                </a:lnTo>
                <a:lnTo>
                  <a:pt x="34" y="14"/>
                </a:lnTo>
                <a:lnTo>
                  <a:pt x="24" y="14"/>
                </a:lnTo>
                <a:lnTo>
                  <a:pt x="24" y="11"/>
                </a:lnTo>
                <a:lnTo>
                  <a:pt x="21" y="11"/>
                </a:lnTo>
                <a:lnTo>
                  <a:pt x="21" y="8"/>
                </a:lnTo>
                <a:lnTo>
                  <a:pt x="19" y="8"/>
                </a:lnTo>
                <a:lnTo>
                  <a:pt x="19" y="6"/>
                </a:lnTo>
                <a:lnTo>
                  <a:pt x="18" y="6"/>
                </a:lnTo>
                <a:lnTo>
                  <a:pt x="18" y="3"/>
                </a:lnTo>
                <a:lnTo>
                  <a:pt x="12" y="3"/>
                </a:lnTo>
                <a:lnTo>
                  <a:pt x="1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06" name="Group 105"/>
          <p:cNvGrpSpPr/>
          <p:nvPr/>
        </p:nvGrpSpPr>
        <p:grpSpPr>
          <a:xfrm>
            <a:off x="6106" y="1811653"/>
            <a:ext cx="4685935" cy="2999178"/>
            <a:chOff x="36086" y="1811653"/>
            <a:chExt cx="4685935" cy="2999178"/>
          </a:xfrm>
        </p:grpSpPr>
        <p:sp>
          <p:nvSpPr>
            <p:cNvPr id="107" name="Rectangle 106"/>
            <p:cNvSpPr/>
            <p:nvPr/>
          </p:nvSpPr>
          <p:spPr>
            <a:xfrm>
              <a:off x="2964540" y="2020162"/>
              <a:ext cx="1600200" cy="189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4D4D4D"/>
                  </a:solidFill>
                </a:rPr>
                <a:t>p=0,0709</a:t>
              </a:r>
              <a:endParaRPr lang="fr-FR" sz="1200" dirty="0">
                <a:solidFill>
                  <a:srgbClr val="4D4D4D"/>
                </a:solidFill>
              </a:endParaRPr>
            </a:p>
          </p:txBody>
        </p:sp>
        <p:sp>
          <p:nvSpPr>
            <p:cNvPr id="108" name="Line 3"/>
            <p:cNvSpPr>
              <a:spLocks noChangeShapeType="1"/>
            </p:cNvSpPr>
            <p:nvPr/>
          </p:nvSpPr>
          <p:spPr bwMode="auto">
            <a:xfrm>
              <a:off x="631889" y="194453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09" name="Line 4"/>
            <p:cNvSpPr>
              <a:spLocks noChangeShapeType="1"/>
            </p:cNvSpPr>
            <p:nvPr/>
          </p:nvSpPr>
          <p:spPr bwMode="auto">
            <a:xfrm>
              <a:off x="631889" y="250356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0" name="Line 5"/>
            <p:cNvSpPr>
              <a:spLocks noChangeShapeType="1"/>
            </p:cNvSpPr>
            <p:nvPr/>
          </p:nvSpPr>
          <p:spPr bwMode="auto">
            <a:xfrm>
              <a:off x="631889" y="3061101"/>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1" name="Line 6"/>
            <p:cNvSpPr>
              <a:spLocks noChangeShapeType="1"/>
            </p:cNvSpPr>
            <p:nvPr/>
          </p:nvSpPr>
          <p:spPr bwMode="auto">
            <a:xfrm>
              <a:off x="631889" y="3643984"/>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2" name="Line 7"/>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3" name="Line 8"/>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4" name="Line 9"/>
            <p:cNvSpPr>
              <a:spLocks noChangeShapeType="1"/>
            </p:cNvSpPr>
            <p:nvPr/>
          </p:nvSpPr>
          <p:spPr bwMode="auto">
            <a:xfrm flipV="1">
              <a:off x="77372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5" name="Line 10"/>
            <p:cNvSpPr>
              <a:spLocks noChangeShapeType="1"/>
            </p:cNvSpPr>
            <p:nvPr/>
          </p:nvSpPr>
          <p:spPr bwMode="auto">
            <a:xfrm flipV="1">
              <a:off x="2187361"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6" name="Line 11"/>
            <p:cNvSpPr>
              <a:spLocks noChangeShapeType="1"/>
            </p:cNvSpPr>
            <p:nvPr/>
          </p:nvSpPr>
          <p:spPr bwMode="auto">
            <a:xfrm flipV="1">
              <a:off x="1242173"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7" name="Line 13"/>
            <p:cNvSpPr>
              <a:spLocks noChangeShapeType="1"/>
            </p:cNvSpPr>
            <p:nvPr/>
          </p:nvSpPr>
          <p:spPr bwMode="auto">
            <a:xfrm flipV="1">
              <a:off x="1717722"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8" name="Line 14"/>
            <p:cNvSpPr>
              <a:spLocks noChangeShapeType="1"/>
            </p:cNvSpPr>
            <p:nvPr/>
          </p:nvSpPr>
          <p:spPr bwMode="auto">
            <a:xfrm flipV="1">
              <a:off x="266841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19" name="Line 15"/>
            <p:cNvSpPr>
              <a:spLocks noChangeShapeType="1"/>
            </p:cNvSpPr>
            <p:nvPr/>
          </p:nvSpPr>
          <p:spPr bwMode="auto">
            <a:xfrm flipV="1">
              <a:off x="4054894"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0" name="Line 16"/>
            <p:cNvSpPr>
              <a:spLocks noChangeShapeType="1"/>
            </p:cNvSpPr>
            <p:nvPr/>
          </p:nvSpPr>
          <p:spPr bwMode="auto">
            <a:xfrm flipV="1">
              <a:off x="454765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1" name="Freeform 17"/>
            <p:cNvSpPr>
              <a:spLocks/>
            </p:cNvSpPr>
            <p:nvPr/>
          </p:nvSpPr>
          <p:spPr bwMode="auto">
            <a:xfrm>
              <a:off x="690188" y="1946022"/>
              <a:ext cx="3861138" cy="235483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22" name="TextBox 121"/>
            <p:cNvSpPr txBox="1"/>
            <p:nvPr/>
          </p:nvSpPr>
          <p:spPr>
            <a:xfrm rot="16200000">
              <a:off x="-247014" y="2926443"/>
              <a:ext cx="843200" cy="276999"/>
            </a:xfrm>
            <a:prstGeom prst="rect">
              <a:avLst/>
            </a:prstGeom>
            <a:noFill/>
          </p:spPr>
          <p:txBody>
            <a:bodyPr wrap="none" rtlCol="0">
              <a:spAutoFit/>
            </a:bodyPr>
            <a:lstStyle/>
            <a:p>
              <a:pPr algn="ctr"/>
              <a:r>
                <a:rPr lang="fr-FR" sz="1200" dirty="0" smtClean="0">
                  <a:solidFill>
                    <a:srgbClr val="363636"/>
                  </a:solidFill>
                </a:rPr>
                <a:t>Survie, </a:t>
              </a:r>
              <a:r>
                <a:rPr lang="fr-FR" sz="1200" dirty="0">
                  <a:solidFill>
                    <a:srgbClr val="363636"/>
                  </a:solidFill>
                </a:rPr>
                <a:t>%</a:t>
              </a:r>
            </a:p>
          </p:txBody>
        </p:sp>
        <p:sp>
          <p:nvSpPr>
            <p:cNvPr id="123" name="TextBox 122"/>
            <p:cNvSpPr txBox="1"/>
            <p:nvPr/>
          </p:nvSpPr>
          <p:spPr>
            <a:xfrm>
              <a:off x="202454" y="1811653"/>
              <a:ext cx="482824" cy="276999"/>
            </a:xfrm>
            <a:prstGeom prst="rect">
              <a:avLst/>
            </a:prstGeom>
            <a:noFill/>
          </p:spPr>
          <p:txBody>
            <a:bodyPr wrap="none" rtlCol="0">
              <a:spAutoFit/>
            </a:bodyPr>
            <a:lstStyle/>
            <a:p>
              <a:pPr algn="r"/>
              <a:r>
                <a:rPr lang="fr-FR" sz="1200" smtClean="0">
                  <a:solidFill>
                    <a:srgbClr val="363636"/>
                  </a:solidFill>
                </a:rPr>
                <a:t>1.00</a:t>
              </a:r>
              <a:endParaRPr lang="fr-FR" sz="1200">
                <a:solidFill>
                  <a:srgbClr val="363636"/>
                </a:solidFill>
              </a:endParaRPr>
            </a:p>
          </p:txBody>
        </p:sp>
        <p:sp>
          <p:nvSpPr>
            <p:cNvPr id="124" name="TextBox 123"/>
            <p:cNvSpPr txBox="1"/>
            <p:nvPr/>
          </p:nvSpPr>
          <p:spPr>
            <a:xfrm>
              <a:off x="221895" y="2369001"/>
              <a:ext cx="484177" cy="276999"/>
            </a:xfrm>
            <a:prstGeom prst="rect">
              <a:avLst/>
            </a:prstGeom>
            <a:noFill/>
          </p:spPr>
          <p:txBody>
            <a:bodyPr wrap="none" rtlCol="0">
              <a:spAutoFit/>
            </a:bodyPr>
            <a:lstStyle/>
            <a:p>
              <a:pPr algn="r"/>
              <a:r>
                <a:rPr lang="fr-FR" sz="1200" smtClean="0">
                  <a:solidFill>
                    <a:srgbClr val="363636"/>
                  </a:solidFill>
                </a:rPr>
                <a:t>0.75</a:t>
              </a:r>
              <a:endParaRPr lang="fr-FR" sz="1200">
                <a:solidFill>
                  <a:srgbClr val="363636"/>
                </a:solidFill>
              </a:endParaRPr>
            </a:p>
          </p:txBody>
        </p:sp>
        <p:sp>
          <p:nvSpPr>
            <p:cNvPr id="125" name="TextBox 124"/>
            <p:cNvSpPr txBox="1"/>
            <p:nvPr/>
          </p:nvSpPr>
          <p:spPr>
            <a:xfrm>
              <a:off x="223248" y="2935572"/>
              <a:ext cx="482824" cy="276999"/>
            </a:xfrm>
            <a:prstGeom prst="rect">
              <a:avLst/>
            </a:prstGeom>
            <a:noFill/>
          </p:spPr>
          <p:txBody>
            <a:bodyPr wrap="none" rtlCol="0">
              <a:spAutoFit/>
            </a:bodyPr>
            <a:lstStyle/>
            <a:p>
              <a:pPr algn="r"/>
              <a:r>
                <a:rPr lang="fr-FR" sz="1200" smtClean="0">
                  <a:solidFill>
                    <a:srgbClr val="363636"/>
                  </a:solidFill>
                </a:rPr>
                <a:t>0.50</a:t>
              </a:r>
              <a:endParaRPr lang="fr-FR" sz="1200">
                <a:solidFill>
                  <a:srgbClr val="363636"/>
                </a:solidFill>
              </a:endParaRPr>
            </a:p>
          </p:txBody>
        </p:sp>
        <p:sp>
          <p:nvSpPr>
            <p:cNvPr id="126" name="TextBox 125"/>
            <p:cNvSpPr txBox="1"/>
            <p:nvPr/>
          </p:nvSpPr>
          <p:spPr>
            <a:xfrm>
              <a:off x="221895" y="3502143"/>
              <a:ext cx="484177" cy="276999"/>
            </a:xfrm>
            <a:prstGeom prst="rect">
              <a:avLst/>
            </a:prstGeom>
            <a:noFill/>
          </p:spPr>
          <p:txBody>
            <a:bodyPr wrap="none" rtlCol="0">
              <a:spAutoFit/>
            </a:bodyPr>
            <a:lstStyle/>
            <a:p>
              <a:pPr algn="r"/>
              <a:r>
                <a:rPr lang="fr-FR" sz="1200" smtClean="0">
                  <a:solidFill>
                    <a:srgbClr val="363636"/>
                  </a:solidFill>
                </a:rPr>
                <a:t>0.25</a:t>
              </a:r>
              <a:endParaRPr lang="fr-FR" sz="1200">
                <a:solidFill>
                  <a:srgbClr val="363636"/>
                </a:solidFill>
              </a:endParaRPr>
            </a:p>
          </p:txBody>
        </p:sp>
        <p:sp>
          <p:nvSpPr>
            <p:cNvPr id="127" name="TextBox 126"/>
            <p:cNvSpPr txBox="1"/>
            <p:nvPr/>
          </p:nvSpPr>
          <p:spPr>
            <a:xfrm>
              <a:off x="223248" y="4068714"/>
              <a:ext cx="482824" cy="276999"/>
            </a:xfrm>
            <a:prstGeom prst="rect">
              <a:avLst/>
            </a:prstGeom>
            <a:noFill/>
          </p:spPr>
          <p:txBody>
            <a:bodyPr wrap="none" rtlCol="0">
              <a:spAutoFit/>
            </a:bodyPr>
            <a:lstStyle/>
            <a:p>
              <a:pPr algn="r"/>
              <a:r>
                <a:rPr lang="fr-FR" sz="1200" smtClean="0">
                  <a:solidFill>
                    <a:srgbClr val="363636"/>
                  </a:solidFill>
                </a:rPr>
                <a:t>0.00</a:t>
              </a:r>
              <a:endParaRPr lang="fr-FR" sz="1200">
                <a:solidFill>
                  <a:srgbClr val="363636"/>
                </a:solidFill>
              </a:endParaRPr>
            </a:p>
          </p:txBody>
        </p:sp>
        <p:sp>
          <p:nvSpPr>
            <p:cNvPr id="128" name="TextBox 127"/>
            <p:cNvSpPr txBox="1"/>
            <p:nvPr/>
          </p:nvSpPr>
          <p:spPr>
            <a:xfrm>
              <a:off x="2414791" y="4533832"/>
              <a:ext cx="509575" cy="276999"/>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sp>
          <p:nvSpPr>
            <p:cNvPr id="129" name="TextBox 128"/>
            <p:cNvSpPr txBox="1"/>
            <p:nvPr/>
          </p:nvSpPr>
          <p:spPr>
            <a:xfrm>
              <a:off x="644268" y="4330116"/>
              <a:ext cx="269626" cy="276999"/>
            </a:xfrm>
            <a:prstGeom prst="rect">
              <a:avLst/>
            </a:prstGeom>
            <a:noFill/>
          </p:spPr>
          <p:txBody>
            <a:bodyPr wrap="none" rtlCol="0">
              <a:spAutoFit/>
            </a:bodyPr>
            <a:lstStyle/>
            <a:p>
              <a:pPr algn="ctr"/>
              <a:r>
                <a:rPr lang="fr-FR" sz="1200" smtClean="0">
                  <a:solidFill>
                    <a:srgbClr val="363636"/>
                  </a:solidFill>
                </a:rPr>
                <a:t>0</a:t>
              </a:r>
              <a:endParaRPr lang="fr-FR" sz="1200">
                <a:solidFill>
                  <a:srgbClr val="363636"/>
                </a:solidFill>
              </a:endParaRPr>
            </a:p>
          </p:txBody>
        </p:sp>
        <p:sp>
          <p:nvSpPr>
            <p:cNvPr id="130" name="TextBox 129"/>
            <p:cNvSpPr txBox="1"/>
            <p:nvPr/>
          </p:nvSpPr>
          <p:spPr>
            <a:xfrm>
              <a:off x="1131808" y="4330116"/>
              <a:ext cx="269626" cy="461665"/>
            </a:xfrm>
            <a:prstGeom prst="rect">
              <a:avLst/>
            </a:prstGeom>
            <a:noFill/>
          </p:spPr>
          <p:txBody>
            <a:bodyPr wrap="none" rtlCol="0">
              <a:spAutoFit/>
            </a:bodyPr>
            <a:lstStyle/>
            <a:p>
              <a:pPr algn="ctr"/>
              <a:r>
                <a:rPr lang="fr-FR" sz="1200" smtClean="0">
                  <a:solidFill>
                    <a:srgbClr val="363636"/>
                  </a:solidFill>
                </a:rPr>
                <a:t>3</a:t>
              </a:r>
              <a:br>
                <a:rPr lang="fr-FR" sz="1200" smtClean="0">
                  <a:solidFill>
                    <a:srgbClr val="363636"/>
                  </a:solidFill>
                </a:rPr>
              </a:br>
              <a:endParaRPr lang="fr-FR" sz="1200">
                <a:solidFill>
                  <a:srgbClr val="363636"/>
                </a:solidFill>
              </a:endParaRPr>
            </a:p>
          </p:txBody>
        </p:sp>
        <p:sp>
          <p:nvSpPr>
            <p:cNvPr id="131" name="TextBox 130"/>
            <p:cNvSpPr txBox="1"/>
            <p:nvPr/>
          </p:nvSpPr>
          <p:spPr>
            <a:xfrm>
              <a:off x="1587677" y="4330116"/>
              <a:ext cx="269625" cy="276999"/>
            </a:xfrm>
            <a:prstGeom prst="rect">
              <a:avLst/>
            </a:prstGeom>
            <a:noFill/>
          </p:spPr>
          <p:txBody>
            <a:bodyPr wrap="none" rtlCol="0">
              <a:spAutoFit/>
            </a:bodyPr>
            <a:lstStyle/>
            <a:p>
              <a:pPr algn="ctr"/>
              <a:r>
                <a:rPr lang="fr-FR" sz="1200" smtClean="0">
                  <a:solidFill>
                    <a:srgbClr val="363636"/>
                  </a:solidFill>
                </a:rPr>
                <a:t>6</a:t>
              </a:r>
              <a:endParaRPr lang="fr-FR" sz="1200">
                <a:solidFill>
                  <a:srgbClr val="363636"/>
                </a:solidFill>
              </a:endParaRPr>
            </a:p>
          </p:txBody>
        </p:sp>
        <p:sp>
          <p:nvSpPr>
            <p:cNvPr id="132" name="TextBox 131"/>
            <p:cNvSpPr txBox="1"/>
            <p:nvPr/>
          </p:nvSpPr>
          <p:spPr>
            <a:xfrm>
              <a:off x="2054116" y="4330116"/>
              <a:ext cx="269625" cy="276999"/>
            </a:xfrm>
            <a:prstGeom prst="rect">
              <a:avLst/>
            </a:prstGeom>
            <a:noFill/>
          </p:spPr>
          <p:txBody>
            <a:bodyPr wrap="none" rtlCol="0">
              <a:spAutoFit/>
            </a:bodyPr>
            <a:lstStyle/>
            <a:p>
              <a:pPr algn="ctr"/>
              <a:r>
                <a:rPr lang="fr-FR" sz="1200" smtClean="0">
                  <a:solidFill>
                    <a:srgbClr val="363636"/>
                  </a:solidFill>
                </a:rPr>
                <a:t>9</a:t>
              </a:r>
              <a:endParaRPr lang="fr-FR" sz="1200">
                <a:solidFill>
                  <a:srgbClr val="363636"/>
                </a:solidFill>
              </a:endParaRPr>
            </a:p>
          </p:txBody>
        </p:sp>
        <p:sp>
          <p:nvSpPr>
            <p:cNvPr id="133" name="TextBox 132"/>
            <p:cNvSpPr txBox="1"/>
            <p:nvPr/>
          </p:nvSpPr>
          <p:spPr>
            <a:xfrm>
              <a:off x="2483488" y="4330116"/>
              <a:ext cx="354584" cy="276999"/>
            </a:xfrm>
            <a:prstGeom prst="rect">
              <a:avLst/>
            </a:prstGeom>
            <a:noFill/>
          </p:spPr>
          <p:txBody>
            <a:bodyPr wrap="none" rtlCol="0">
              <a:spAutoFit/>
            </a:bodyPr>
            <a:lstStyle/>
            <a:p>
              <a:pPr algn="ctr"/>
              <a:r>
                <a:rPr lang="fr-FR" sz="1200" smtClean="0">
                  <a:solidFill>
                    <a:srgbClr val="363636"/>
                  </a:solidFill>
                </a:rPr>
                <a:t>12</a:t>
              </a:r>
              <a:endParaRPr lang="fr-FR" sz="1200">
                <a:solidFill>
                  <a:srgbClr val="363636"/>
                </a:solidFill>
              </a:endParaRPr>
            </a:p>
          </p:txBody>
        </p:sp>
        <p:sp>
          <p:nvSpPr>
            <p:cNvPr id="134" name="TextBox 133"/>
            <p:cNvSpPr txBox="1"/>
            <p:nvPr/>
          </p:nvSpPr>
          <p:spPr>
            <a:xfrm>
              <a:off x="2955339" y="4330116"/>
              <a:ext cx="354584" cy="276999"/>
            </a:xfrm>
            <a:prstGeom prst="rect">
              <a:avLst/>
            </a:prstGeom>
            <a:noFill/>
          </p:spPr>
          <p:txBody>
            <a:bodyPr wrap="none" rtlCol="0">
              <a:spAutoFit/>
            </a:bodyPr>
            <a:lstStyle/>
            <a:p>
              <a:pPr algn="ctr"/>
              <a:r>
                <a:rPr lang="fr-FR" sz="1200" smtClean="0">
                  <a:solidFill>
                    <a:srgbClr val="363636"/>
                  </a:solidFill>
                </a:rPr>
                <a:t>15</a:t>
              </a:r>
              <a:endParaRPr lang="fr-FR" sz="1200">
                <a:solidFill>
                  <a:srgbClr val="363636"/>
                </a:solidFill>
              </a:endParaRPr>
            </a:p>
          </p:txBody>
        </p:sp>
        <p:sp>
          <p:nvSpPr>
            <p:cNvPr id="135" name="TextBox 134"/>
            <p:cNvSpPr txBox="1"/>
            <p:nvPr/>
          </p:nvSpPr>
          <p:spPr>
            <a:xfrm>
              <a:off x="3429093" y="4330116"/>
              <a:ext cx="354584" cy="276999"/>
            </a:xfrm>
            <a:prstGeom prst="rect">
              <a:avLst/>
            </a:prstGeom>
            <a:noFill/>
          </p:spPr>
          <p:txBody>
            <a:bodyPr wrap="none" rtlCol="0">
              <a:spAutoFit/>
            </a:bodyPr>
            <a:lstStyle/>
            <a:p>
              <a:pPr algn="ctr"/>
              <a:r>
                <a:rPr lang="fr-FR" sz="1200" smtClean="0">
                  <a:solidFill>
                    <a:srgbClr val="363636"/>
                  </a:solidFill>
                </a:rPr>
                <a:t>18</a:t>
              </a:r>
              <a:endParaRPr lang="fr-FR" sz="1200">
                <a:solidFill>
                  <a:srgbClr val="363636"/>
                </a:solidFill>
              </a:endParaRPr>
            </a:p>
          </p:txBody>
        </p:sp>
        <p:sp>
          <p:nvSpPr>
            <p:cNvPr id="136" name="TextBox 135"/>
            <p:cNvSpPr txBox="1"/>
            <p:nvPr/>
          </p:nvSpPr>
          <p:spPr>
            <a:xfrm>
              <a:off x="3894707" y="4330116"/>
              <a:ext cx="354584" cy="276999"/>
            </a:xfrm>
            <a:prstGeom prst="rect">
              <a:avLst/>
            </a:prstGeom>
            <a:noFill/>
          </p:spPr>
          <p:txBody>
            <a:bodyPr wrap="none" rtlCol="0">
              <a:spAutoFit/>
            </a:bodyPr>
            <a:lstStyle/>
            <a:p>
              <a:pPr algn="ctr"/>
              <a:r>
                <a:rPr lang="fr-FR" sz="1200" smtClean="0">
                  <a:solidFill>
                    <a:srgbClr val="363636"/>
                  </a:solidFill>
                </a:rPr>
                <a:t>21</a:t>
              </a:r>
              <a:endParaRPr lang="fr-FR" sz="1200">
                <a:solidFill>
                  <a:srgbClr val="363636"/>
                </a:solidFill>
              </a:endParaRPr>
            </a:p>
          </p:txBody>
        </p:sp>
        <p:sp>
          <p:nvSpPr>
            <p:cNvPr id="137" name="TextBox 136"/>
            <p:cNvSpPr txBox="1"/>
            <p:nvPr/>
          </p:nvSpPr>
          <p:spPr>
            <a:xfrm>
              <a:off x="4367437" y="4330116"/>
              <a:ext cx="354584" cy="276999"/>
            </a:xfrm>
            <a:prstGeom prst="rect">
              <a:avLst/>
            </a:prstGeom>
            <a:noFill/>
          </p:spPr>
          <p:txBody>
            <a:bodyPr wrap="none" rtlCol="0">
              <a:spAutoFit/>
            </a:bodyPr>
            <a:lstStyle/>
            <a:p>
              <a:pPr algn="ctr"/>
              <a:r>
                <a:rPr lang="fr-FR" sz="1200" smtClean="0">
                  <a:solidFill>
                    <a:srgbClr val="363636"/>
                  </a:solidFill>
                </a:rPr>
                <a:t>24</a:t>
              </a:r>
              <a:endParaRPr lang="fr-FR" sz="1200">
                <a:solidFill>
                  <a:srgbClr val="363636"/>
                </a:solidFill>
              </a:endParaRPr>
            </a:p>
          </p:txBody>
        </p:sp>
        <p:sp>
          <p:nvSpPr>
            <p:cNvPr id="138" name="Line 10"/>
            <p:cNvSpPr>
              <a:spLocks noChangeShapeType="1"/>
            </p:cNvSpPr>
            <p:nvPr/>
          </p:nvSpPr>
          <p:spPr bwMode="auto">
            <a:xfrm flipV="1">
              <a:off x="3600955"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39" name="Line 13"/>
            <p:cNvSpPr>
              <a:spLocks noChangeShapeType="1"/>
            </p:cNvSpPr>
            <p:nvPr/>
          </p:nvSpPr>
          <p:spPr bwMode="auto">
            <a:xfrm flipV="1">
              <a:off x="313131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40" name="TextBox 139"/>
            <p:cNvSpPr txBox="1"/>
            <p:nvPr/>
          </p:nvSpPr>
          <p:spPr>
            <a:xfrm>
              <a:off x="3499719" y="2287453"/>
              <a:ext cx="787395" cy="461665"/>
            </a:xfrm>
            <a:prstGeom prst="rect">
              <a:avLst/>
            </a:prstGeom>
            <a:noFill/>
          </p:spPr>
          <p:txBody>
            <a:bodyPr wrap="none" rtlCol="0">
              <a:spAutoFit/>
            </a:bodyPr>
            <a:lstStyle/>
            <a:p>
              <a:r>
                <a:rPr lang="fr-FR" sz="1200" smtClean="0">
                  <a:solidFill>
                    <a:srgbClr val="4D4D4D"/>
                  </a:solidFill>
                </a:rPr>
                <a:t>BEV+CT</a:t>
              </a:r>
            </a:p>
            <a:p>
              <a:r>
                <a:rPr lang="fr-FR" sz="1200" smtClean="0">
                  <a:solidFill>
                    <a:srgbClr val="4D4D4D"/>
                  </a:solidFill>
                </a:rPr>
                <a:t>CET+CT</a:t>
              </a:r>
              <a:endParaRPr lang="fr-FR" sz="1200">
                <a:solidFill>
                  <a:srgbClr val="4D4D4D"/>
                </a:solidFill>
              </a:endParaRPr>
            </a:p>
          </p:txBody>
        </p:sp>
        <p:cxnSp>
          <p:nvCxnSpPr>
            <p:cNvPr id="141" name="Straight Connector 140"/>
            <p:cNvCxnSpPr/>
            <p:nvPr/>
          </p:nvCxnSpPr>
          <p:spPr>
            <a:xfrm>
              <a:off x="3283305" y="2420782"/>
              <a:ext cx="209220" cy="0"/>
            </a:xfrm>
            <a:prstGeom prst="line">
              <a:avLst/>
            </a:pr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2" name="Straight Connector 141"/>
            <p:cNvCxnSpPr/>
            <p:nvPr/>
          </p:nvCxnSpPr>
          <p:spPr>
            <a:xfrm>
              <a:off x="3283305" y="2603712"/>
              <a:ext cx="209220"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43" name="Group 142"/>
          <p:cNvGrpSpPr/>
          <p:nvPr/>
        </p:nvGrpSpPr>
        <p:grpSpPr>
          <a:xfrm>
            <a:off x="4496080" y="1811653"/>
            <a:ext cx="4647920" cy="2984548"/>
            <a:chOff x="74101" y="1811653"/>
            <a:chExt cx="4647920" cy="2984548"/>
          </a:xfrm>
        </p:grpSpPr>
        <p:sp>
          <p:nvSpPr>
            <p:cNvPr id="144" name="Line 3"/>
            <p:cNvSpPr>
              <a:spLocks noChangeShapeType="1"/>
            </p:cNvSpPr>
            <p:nvPr/>
          </p:nvSpPr>
          <p:spPr bwMode="auto">
            <a:xfrm>
              <a:off x="631889" y="194453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45" name="Line 4"/>
            <p:cNvSpPr>
              <a:spLocks noChangeShapeType="1"/>
            </p:cNvSpPr>
            <p:nvPr/>
          </p:nvSpPr>
          <p:spPr bwMode="auto">
            <a:xfrm>
              <a:off x="631889" y="2503562"/>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46" name="Line 5"/>
            <p:cNvSpPr>
              <a:spLocks noChangeShapeType="1"/>
            </p:cNvSpPr>
            <p:nvPr/>
          </p:nvSpPr>
          <p:spPr bwMode="auto">
            <a:xfrm>
              <a:off x="631889" y="3061101"/>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47" name="Line 6"/>
            <p:cNvSpPr>
              <a:spLocks noChangeShapeType="1"/>
            </p:cNvSpPr>
            <p:nvPr/>
          </p:nvSpPr>
          <p:spPr bwMode="auto">
            <a:xfrm>
              <a:off x="631889" y="3643984"/>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48" name="Line 7"/>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49" name="Line 8"/>
            <p:cNvSpPr>
              <a:spLocks noChangeShapeType="1"/>
            </p:cNvSpPr>
            <p:nvPr/>
          </p:nvSpPr>
          <p:spPr bwMode="auto">
            <a:xfrm>
              <a:off x="631889" y="4202707"/>
              <a:ext cx="5515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0" name="Line 9"/>
            <p:cNvSpPr>
              <a:spLocks noChangeShapeType="1"/>
            </p:cNvSpPr>
            <p:nvPr/>
          </p:nvSpPr>
          <p:spPr bwMode="auto">
            <a:xfrm flipV="1">
              <a:off x="77372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1" name="Line 10"/>
            <p:cNvSpPr>
              <a:spLocks noChangeShapeType="1"/>
            </p:cNvSpPr>
            <p:nvPr/>
          </p:nvSpPr>
          <p:spPr bwMode="auto">
            <a:xfrm flipV="1">
              <a:off x="2187361"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2" name="Line 11"/>
            <p:cNvSpPr>
              <a:spLocks noChangeShapeType="1"/>
            </p:cNvSpPr>
            <p:nvPr/>
          </p:nvSpPr>
          <p:spPr bwMode="auto">
            <a:xfrm flipV="1">
              <a:off x="1242173"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3" name="Line 13"/>
            <p:cNvSpPr>
              <a:spLocks noChangeShapeType="1"/>
            </p:cNvSpPr>
            <p:nvPr/>
          </p:nvSpPr>
          <p:spPr bwMode="auto">
            <a:xfrm flipV="1">
              <a:off x="1717722"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4" name="Line 14"/>
            <p:cNvSpPr>
              <a:spLocks noChangeShapeType="1"/>
            </p:cNvSpPr>
            <p:nvPr/>
          </p:nvSpPr>
          <p:spPr bwMode="auto">
            <a:xfrm flipV="1">
              <a:off x="2668418"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5" name="Line 15"/>
            <p:cNvSpPr>
              <a:spLocks noChangeShapeType="1"/>
            </p:cNvSpPr>
            <p:nvPr/>
          </p:nvSpPr>
          <p:spPr bwMode="auto">
            <a:xfrm flipV="1">
              <a:off x="4054894"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6" name="Line 16"/>
            <p:cNvSpPr>
              <a:spLocks noChangeShapeType="1"/>
            </p:cNvSpPr>
            <p:nvPr/>
          </p:nvSpPr>
          <p:spPr bwMode="auto">
            <a:xfrm flipV="1">
              <a:off x="454765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7" name="Freeform 17"/>
            <p:cNvSpPr>
              <a:spLocks/>
            </p:cNvSpPr>
            <p:nvPr/>
          </p:nvSpPr>
          <p:spPr bwMode="auto">
            <a:xfrm>
              <a:off x="690188" y="1946022"/>
              <a:ext cx="3861138" cy="2354834"/>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58" name="TextBox 157"/>
            <p:cNvSpPr txBox="1"/>
            <p:nvPr/>
          </p:nvSpPr>
          <p:spPr>
            <a:xfrm rot="16200000">
              <a:off x="-208999" y="2941073"/>
              <a:ext cx="843200" cy="276999"/>
            </a:xfrm>
            <a:prstGeom prst="rect">
              <a:avLst/>
            </a:prstGeom>
            <a:noFill/>
          </p:spPr>
          <p:txBody>
            <a:bodyPr wrap="none" rtlCol="0">
              <a:spAutoFit/>
            </a:bodyPr>
            <a:lstStyle/>
            <a:p>
              <a:pPr algn="ctr"/>
              <a:r>
                <a:rPr lang="fr-FR" sz="1200" dirty="0" smtClean="0">
                  <a:solidFill>
                    <a:srgbClr val="363636"/>
                  </a:solidFill>
                </a:rPr>
                <a:t>Survie, %</a:t>
              </a:r>
              <a:endParaRPr lang="fr-FR" sz="1200" dirty="0">
                <a:solidFill>
                  <a:srgbClr val="363636"/>
                </a:solidFill>
              </a:endParaRPr>
            </a:p>
          </p:txBody>
        </p:sp>
        <p:sp>
          <p:nvSpPr>
            <p:cNvPr id="159" name="TextBox 158"/>
            <p:cNvSpPr txBox="1"/>
            <p:nvPr/>
          </p:nvSpPr>
          <p:spPr>
            <a:xfrm>
              <a:off x="217444" y="1811653"/>
              <a:ext cx="482824" cy="276999"/>
            </a:xfrm>
            <a:prstGeom prst="rect">
              <a:avLst/>
            </a:prstGeom>
            <a:noFill/>
          </p:spPr>
          <p:txBody>
            <a:bodyPr wrap="none" rtlCol="0">
              <a:spAutoFit/>
            </a:bodyPr>
            <a:lstStyle/>
            <a:p>
              <a:pPr algn="r"/>
              <a:r>
                <a:rPr lang="fr-FR" sz="1200" smtClean="0">
                  <a:solidFill>
                    <a:srgbClr val="363636"/>
                  </a:solidFill>
                </a:rPr>
                <a:t>1.00</a:t>
              </a:r>
              <a:endParaRPr lang="fr-FR" sz="1200">
                <a:solidFill>
                  <a:srgbClr val="363636"/>
                </a:solidFill>
              </a:endParaRPr>
            </a:p>
          </p:txBody>
        </p:sp>
        <p:sp>
          <p:nvSpPr>
            <p:cNvPr id="160" name="TextBox 159"/>
            <p:cNvSpPr txBox="1"/>
            <p:nvPr/>
          </p:nvSpPr>
          <p:spPr>
            <a:xfrm>
              <a:off x="236885" y="2369001"/>
              <a:ext cx="484177" cy="276999"/>
            </a:xfrm>
            <a:prstGeom prst="rect">
              <a:avLst/>
            </a:prstGeom>
            <a:noFill/>
          </p:spPr>
          <p:txBody>
            <a:bodyPr wrap="none" rtlCol="0">
              <a:spAutoFit/>
            </a:bodyPr>
            <a:lstStyle/>
            <a:p>
              <a:pPr algn="r"/>
              <a:r>
                <a:rPr lang="fr-FR" sz="1200" smtClean="0">
                  <a:solidFill>
                    <a:srgbClr val="363636"/>
                  </a:solidFill>
                </a:rPr>
                <a:t>0.75</a:t>
              </a:r>
              <a:endParaRPr lang="fr-FR" sz="1200">
                <a:solidFill>
                  <a:srgbClr val="363636"/>
                </a:solidFill>
              </a:endParaRPr>
            </a:p>
          </p:txBody>
        </p:sp>
        <p:sp>
          <p:nvSpPr>
            <p:cNvPr id="161" name="TextBox 160"/>
            <p:cNvSpPr txBox="1"/>
            <p:nvPr/>
          </p:nvSpPr>
          <p:spPr>
            <a:xfrm>
              <a:off x="238238" y="2935572"/>
              <a:ext cx="482824" cy="276999"/>
            </a:xfrm>
            <a:prstGeom prst="rect">
              <a:avLst/>
            </a:prstGeom>
            <a:noFill/>
          </p:spPr>
          <p:txBody>
            <a:bodyPr wrap="none" rtlCol="0">
              <a:spAutoFit/>
            </a:bodyPr>
            <a:lstStyle/>
            <a:p>
              <a:pPr algn="r"/>
              <a:r>
                <a:rPr lang="fr-FR" sz="1200" smtClean="0">
                  <a:solidFill>
                    <a:srgbClr val="363636"/>
                  </a:solidFill>
                </a:rPr>
                <a:t>0.50</a:t>
              </a:r>
              <a:endParaRPr lang="fr-FR" sz="1200">
                <a:solidFill>
                  <a:srgbClr val="363636"/>
                </a:solidFill>
              </a:endParaRPr>
            </a:p>
          </p:txBody>
        </p:sp>
        <p:sp>
          <p:nvSpPr>
            <p:cNvPr id="162" name="TextBox 161"/>
            <p:cNvSpPr txBox="1"/>
            <p:nvPr/>
          </p:nvSpPr>
          <p:spPr>
            <a:xfrm>
              <a:off x="236885" y="3502143"/>
              <a:ext cx="484177" cy="276999"/>
            </a:xfrm>
            <a:prstGeom prst="rect">
              <a:avLst/>
            </a:prstGeom>
            <a:noFill/>
          </p:spPr>
          <p:txBody>
            <a:bodyPr wrap="none" rtlCol="0">
              <a:spAutoFit/>
            </a:bodyPr>
            <a:lstStyle/>
            <a:p>
              <a:pPr algn="r"/>
              <a:r>
                <a:rPr lang="fr-FR" sz="1200" smtClean="0">
                  <a:solidFill>
                    <a:srgbClr val="363636"/>
                  </a:solidFill>
                </a:rPr>
                <a:t>0.25</a:t>
              </a:r>
              <a:endParaRPr lang="fr-FR" sz="1200">
                <a:solidFill>
                  <a:srgbClr val="363636"/>
                </a:solidFill>
              </a:endParaRPr>
            </a:p>
          </p:txBody>
        </p:sp>
        <p:sp>
          <p:nvSpPr>
            <p:cNvPr id="163" name="TextBox 162"/>
            <p:cNvSpPr txBox="1"/>
            <p:nvPr/>
          </p:nvSpPr>
          <p:spPr>
            <a:xfrm>
              <a:off x="238238" y="4068714"/>
              <a:ext cx="482824" cy="276999"/>
            </a:xfrm>
            <a:prstGeom prst="rect">
              <a:avLst/>
            </a:prstGeom>
            <a:noFill/>
          </p:spPr>
          <p:txBody>
            <a:bodyPr wrap="none" rtlCol="0">
              <a:spAutoFit/>
            </a:bodyPr>
            <a:lstStyle/>
            <a:p>
              <a:pPr algn="r"/>
              <a:r>
                <a:rPr lang="fr-FR" sz="1200" smtClean="0">
                  <a:solidFill>
                    <a:srgbClr val="363636"/>
                  </a:solidFill>
                </a:rPr>
                <a:t>0.00</a:t>
              </a:r>
              <a:endParaRPr lang="fr-FR" sz="1200">
                <a:solidFill>
                  <a:srgbClr val="363636"/>
                </a:solidFill>
              </a:endParaRPr>
            </a:p>
          </p:txBody>
        </p:sp>
        <p:sp>
          <p:nvSpPr>
            <p:cNvPr id="164" name="TextBox 163"/>
            <p:cNvSpPr txBox="1"/>
            <p:nvPr/>
          </p:nvSpPr>
          <p:spPr>
            <a:xfrm>
              <a:off x="2415344" y="4519202"/>
              <a:ext cx="508474" cy="276999"/>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sp>
          <p:nvSpPr>
            <p:cNvPr id="165" name="TextBox 164"/>
            <p:cNvSpPr txBox="1"/>
            <p:nvPr/>
          </p:nvSpPr>
          <p:spPr>
            <a:xfrm>
              <a:off x="644268" y="4330116"/>
              <a:ext cx="269626" cy="276999"/>
            </a:xfrm>
            <a:prstGeom prst="rect">
              <a:avLst/>
            </a:prstGeom>
            <a:noFill/>
          </p:spPr>
          <p:txBody>
            <a:bodyPr wrap="none" rtlCol="0">
              <a:spAutoFit/>
            </a:bodyPr>
            <a:lstStyle/>
            <a:p>
              <a:pPr algn="ctr"/>
              <a:r>
                <a:rPr lang="fr-FR" sz="1200" smtClean="0">
                  <a:solidFill>
                    <a:srgbClr val="363636"/>
                  </a:solidFill>
                </a:rPr>
                <a:t>0</a:t>
              </a:r>
              <a:endParaRPr lang="fr-FR" sz="1200">
                <a:solidFill>
                  <a:srgbClr val="363636"/>
                </a:solidFill>
              </a:endParaRPr>
            </a:p>
          </p:txBody>
        </p:sp>
        <p:sp>
          <p:nvSpPr>
            <p:cNvPr id="166" name="TextBox 165"/>
            <p:cNvSpPr txBox="1"/>
            <p:nvPr/>
          </p:nvSpPr>
          <p:spPr>
            <a:xfrm>
              <a:off x="1131808" y="4330116"/>
              <a:ext cx="269626" cy="461665"/>
            </a:xfrm>
            <a:prstGeom prst="rect">
              <a:avLst/>
            </a:prstGeom>
            <a:noFill/>
          </p:spPr>
          <p:txBody>
            <a:bodyPr wrap="none" rtlCol="0">
              <a:spAutoFit/>
            </a:bodyPr>
            <a:lstStyle/>
            <a:p>
              <a:pPr algn="ctr"/>
              <a:r>
                <a:rPr lang="fr-FR" sz="1200" smtClean="0">
                  <a:solidFill>
                    <a:srgbClr val="363636"/>
                  </a:solidFill>
                </a:rPr>
                <a:t>3</a:t>
              </a:r>
              <a:br>
                <a:rPr lang="fr-FR" sz="1200" smtClean="0">
                  <a:solidFill>
                    <a:srgbClr val="363636"/>
                  </a:solidFill>
                </a:rPr>
              </a:br>
              <a:endParaRPr lang="fr-FR" sz="1200">
                <a:solidFill>
                  <a:srgbClr val="363636"/>
                </a:solidFill>
              </a:endParaRPr>
            </a:p>
          </p:txBody>
        </p:sp>
        <p:sp>
          <p:nvSpPr>
            <p:cNvPr id="167" name="TextBox 166"/>
            <p:cNvSpPr txBox="1"/>
            <p:nvPr/>
          </p:nvSpPr>
          <p:spPr>
            <a:xfrm>
              <a:off x="1587677" y="4330116"/>
              <a:ext cx="269625" cy="276999"/>
            </a:xfrm>
            <a:prstGeom prst="rect">
              <a:avLst/>
            </a:prstGeom>
            <a:noFill/>
          </p:spPr>
          <p:txBody>
            <a:bodyPr wrap="none" rtlCol="0">
              <a:spAutoFit/>
            </a:bodyPr>
            <a:lstStyle/>
            <a:p>
              <a:pPr algn="ctr"/>
              <a:r>
                <a:rPr lang="fr-FR" sz="1200" smtClean="0">
                  <a:solidFill>
                    <a:srgbClr val="363636"/>
                  </a:solidFill>
                </a:rPr>
                <a:t>6</a:t>
              </a:r>
              <a:endParaRPr lang="fr-FR" sz="1200">
                <a:solidFill>
                  <a:srgbClr val="363636"/>
                </a:solidFill>
              </a:endParaRPr>
            </a:p>
          </p:txBody>
        </p:sp>
        <p:sp>
          <p:nvSpPr>
            <p:cNvPr id="168" name="TextBox 167"/>
            <p:cNvSpPr txBox="1"/>
            <p:nvPr/>
          </p:nvSpPr>
          <p:spPr>
            <a:xfrm>
              <a:off x="2054116" y="4330116"/>
              <a:ext cx="269625" cy="276999"/>
            </a:xfrm>
            <a:prstGeom prst="rect">
              <a:avLst/>
            </a:prstGeom>
            <a:noFill/>
          </p:spPr>
          <p:txBody>
            <a:bodyPr wrap="none" rtlCol="0">
              <a:spAutoFit/>
            </a:bodyPr>
            <a:lstStyle/>
            <a:p>
              <a:pPr algn="ctr"/>
              <a:r>
                <a:rPr lang="fr-FR" sz="1200" smtClean="0">
                  <a:solidFill>
                    <a:srgbClr val="363636"/>
                  </a:solidFill>
                </a:rPr>
                <a:t>9</a:t>
              </a:r>
              <a:endParaRPr lang="fr-FR" sz="1200">
                <a:solidFill>
                  <a:srgbClr val="363636"/>
                </a:solidFill>
              </a:endParaRPr>
            </a:p>
          </p:txBody>
        </p:sp>
        <p:sp>
          <p:nvSpPr>
            <p:cNvPr id="169" name="TextBox 168"/>
            <p:cNvSpPr txBox="1"/>
            <p:nvPr/>
          </p:nvSpPr>
          <p:spPr>
            <a:xfrm>
              <a:off x="2483488" y="4330116"/>
              <a:ext cx="354584" cy="276999"/>
            </a:xfrm>
            <a:prstGeom prst="rect">
              <a:avLst/>
            </a:prstGeom>
            <a:noFill/>
          </p:spPr>
          <p:txBody>
            <a:bodyPr wrap="none" rtlCol="0">
              <a:spAutoFit/>
            </a:bodyPr>
            <a:lstStyle/>
            <a:p>
              <a:pPr algn="ctr"/>
              <a:r>
                <a:rPr lang="fr-FR" sz="1200" smtClean="0">
                  <a:solidFill>
                    <a:srgbClr val="363636"/>
                  </a:solidFill>
                </a:rPr>
                <a:t>12</a:t>
              </a:r>
              <a:endParaRPr lang="fr-FR" sz="1200">
                <a:solidFill>
                  <a:srgbClr val="363636"/>
                </a:solidFill>
              </a:endParaRPr>
            </a:p>
          </p:txBody>
        </p:sp>
        <p:sp>
          <p:nvSpPr>
            <p:cNvPr id="170" name="TextBox 169"/>
            <p:cNvSpPr txBox="1"/>
            <p:nvPr/>
          </p:nvSpPr>
          <p:spPr>
            <a:xfrm>
              <a:off x="2955339" y="4330116"/>
              <a:ext cx="354584" cy="276999"/>
            </a:xfrm>
            <a:prstGeom prst="rect">
              <a:avLst/>
            </a:prstGeom>
            <a:noFill/>
          </p:spPr>
          <p:txBody>
            <a:bodyPr wrap="none" rtlCol="0">
              <a:spAutoFit/>
            </a:bodyPr>
            <a:lstStyle/>
            <a:p>
              <a:pPr algn="ctr"/>
              <a:r>
                <a:rPr lang="fr-FR" sz="1200" smtClean="0">
                  <a:solidFill>
                    <a:srgbClr val="363636"/>
                  </a:solidFill>
                </a:rPr>
                <a:t>15</a:t>
              </a:r>
              <a:endParaRPr lang="fr-FR" sz="1200">
                <a:solidFill>
                  <a:srgbClr val="363636"/>
                </a:solidFill>
              </a:endParaRPr>
            </a:p>
          </p:txBody>
        </p:sp>
        <p:sp>
          <p:nvSpPr>
            <p:cNvPr id="171" name="TextBox 170"/>
            <p:cNvSpPr txBox="1"/>
            <p:nvPr/>
          </p:nvSpPr>
          <p:spPr>
            <a:xfrm>
              <a:off x="3429093" y="4330116"/>
              <a:ext cx="354584" cy="276999"/>
            </a:xfrm>
            <a:prstGeom prst="rect">
              <a:avLst/>
            </a:prstGeom>
            <a:noFill/>
          </p:spPr>
          <p:txBody>
            <a:bodyPr wrap="none" rtlCol="0">
              <a:spAutoFit/>
            </a:bodyPr>
            <a:lstStyle/>
            <a:p>
              <a:pPr algn="ctr"/>
              <a:r>
                <a:rPr lang="fr-FR" sz="1200" smtClean="0">
                  <a:solidFill>
                    <a:srgbClr val="363636"/>
                  </a:solidFill>
                </a:rPr>
                <a:t>18</a:t>
              </a:r>
              <a:endParaRPr lang="fr-FR" sz="1200">
                <a:solidFill>
                  <a:srgbClr val="363636"/>
                </a:solidFill>
              </a:endParaRPr>
            </a:p>
          </p:txBody>
        </p:sp>
        <p:sp>
          <p:nvSpPr>
            <p:cNvPr id="172" name="TextBox 171"/>
            <p:cNvSpPr txBox="1"/>
            <p:nvPr/>
          </p:nvSpPr>
          <p:spPr>
            <a:xfrm>
              <a:off x="3894707" y="4330116"/>
              <a:ext cx="354584" cy="276999"/>
            </a:xfrm>
            <a:prstGeom prst="rect">
              <a:avLst/>
            </a:prstGeom>
            <a:noFill/>
          </p:spPr>
          <p:txBody>
            <a:bodyPr wrap="none" rtlCol="0">
              <a:spAutoFit/>
            </a:bodyPr>
            <a:lstStyle/>
            <a:p>
              <a:pPr algn="ctr"/>
              <a:r>
                <a:rPr lang="fr-FR" sz="1200" smtClean="0">
                  <a:solidFill>
                    <a:srgbClr val="363636"/>
                  </a:solidFill>
                </a:rPr>
                <a:t>21</a:t>
              </a:r>
              <a:endParaRPr lang="fr-FR" sz="1200">
                <a:solidFill>
                  <a:srgbClr val="363636"/>
                </a:solidFill>
              </a:endParaRPr>
            </a:p>
          </p:txBody>
        </p:sp>
        <p:sp>
          <p:nvSpPr>
            <p:cNvPr id="173" name="TextBox 172"/>
            <p:cNvSpPr txBox="1"/>
            <p:nvPr/>
          </p:nvSpPr>
          <p:spPr>
            <a:xfrm>
              <a:off x="4367437" y="4330116"/>
              <a:ext cx="354584" cy="276999"/>
            </a:xfrm>
            <a:prstGeom prst="rect">
              <a:avLst/>
            </a:prstGeom>
            <a:noFill/>
          </p:spPr>
          <p:txBody>
            <a:bodyPr wrap="none" rtlCol="0">
              <a:spAutoFit/>
            </a:bodyPr>
            <a:lstStyle/>
            <a:p>
              <a:pPr algn="ctr"/>
              <a:r>
                <a:rPr lang="fr-FR" sz="1200" smtClean="0">
                  <a:solidFill>
                    <a:srgbClr val="363636"/>
                  </a:solidFill>
                </a:rPr>
                <a:t>24</a:t>
              </a:r>
              <a:endParaRPr lang="fr-FR" sz="1200">
                <a:solidFill>
                  <a:srgbClr val="363636"/>
                </a:solidFill>
              </a:endParaRPr>
            </a:p>
          </p:txBody>
        </p:sp>
        <p:sp>
          <p:nvSpPr>
            <p:cNvPr id="174" name="Line 10"/>
            <p:cNvSpPr>
              <a:spLocks noChangeShapeType="1"/>
            </p:cNvSpPr>
            <p:nvPr/>
          </p:nvSpPr>
          <p:spPr bwMode="auto">
            <a:xfrm flipV="1">
              <a:off x="3600955" y="4303141"/>
              <a:ext cx="0" cy="76028"/>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5" name="Line 13"/>
            <p:cNvSpPr>
              <a:spLocks noChangeShapeType="1"/>
            </p:cNvSpPr>
            <p:nvPr/>
          </p:nvSpPr>
          <p:spPr bwMode="auto">
            <a:xfrm flipV="1">
              <a:off x="3131316" y="4303141"/>
              <a:ext cx="0" cy="6335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176" name="TextBox 175"/>
            <p:cNvSpPr txBox="1"/>
            <p:nvPr/>
          </p:nvSpPr>
          <p:spPr>
            <a:xfrm>
              <a:off x="3499719" y="3390517"/>
              <a:ext cx="787395" cy="461665"/>
            </a:xfrm>
            <a:prstGeom prst="rect">
              <a:avLst/>
            </a:prstGeom>
            <a:noFill/>
          </p:spPr>
          <p:txBody>
            <a:bodyPr wrap="none" rtlCol="0">
              <a:spAutoFit/>
            </a:bodyPr>
            <a:lstStyle/>
            <a:p>
              <a:r>
                <a:rPr lang="fr-FR" sz="1200" smtClean="0">
                  <a:solidFill>
                    <a:srgbClr val="4D4D4D"/>
                  </a:solidFill>
                </a:rPr>
                <a:t>BEV+CT</a:t>
              </a:r>
            </a:p>
            <a:p>
              <a:r>
                <a:rPr lang="fr-FR" sz="1200" smtClean="0">
                  <a:solidFill>
                    <a:srgbClr val="4D4D4D"/>
                  </a:solidFill>
                </a:rPr>
                <a:t>CET+CT</a:t>
              </a:r>
              <a:endParaRPr lang="fr-FR" sz="1200">
                <a:solidFill>
                  <a:srgbClr val="4D4D4D"/>
                </a:solidFill>
              </a:endParaRPr>
            </a:p>
          </p:txBody>
        </p:sp>
        <p:cxnSp>
          <p:nvCxnSpPr>
            <p:cNvPr id="177" name="Straight Connector 176"/>
            <p:cNvCxnSpPr/>
            <p:nvPr/>
          </p:nvCxnSpPr>
          <p:spPr>
            <a:xfrm>
              <a:off x="3283305" y="3523846"/>
              <a:ext cx="209220" cy="0"/>
            </a:xfrm>
            <a:prstGeom prst="line">
              <a:avLst/>
            </a:pr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8" name="Straight Connector 177"/>
            <p:cNvCxnSpPr/>
            <p:nvPr/>
          </p:nvCxnSpPr>
          <p:spPr>
            <a:xfrm>
              <a:off x="3283305" y="3706776"/>
              <a:ext cx="209220"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79" name="Freeform 4"/>
          <p:cNvSpPr>
            <a:spLocks/>
          </p:cNvSpPr>
          <p:nvPr/>
        </p:nvSpPr>
        <p:spPr bwMode="auto">
          <a:xfrm>
            <a:off x="5213482" y="1946164"/>
            <a:ext cx="3528000" cy="2124000"/>
          </a:xfrm>
          <a:custGeom>
            <a:avLst/>
            <a:gdLst>
              <a:gd name="T0" fmla="*/ 238 w 279"/>
              <a:gd name="T1" fmla="*/ 165 h 165"/>
              <a:gd name="T2" fmla="*/ 217 w 279"/>
              <a:gd name="T3" fmla="*/ 162 h 165"/>
              <a:gd name="T4" fmla="*/ 215 w 279"/>
              <a:gd name="T5" fmla="*/ 159 h 165"/>
              <a:gd name="T6" fmla="*/ 209 w 279"/>
              <a:gd name="T7" fmla="*/ 156 h 165"/>
              <a:gd name="T8" fmla="*/ 182 w 279"/>
              <a:gd name="T9" fmla="*/ 153 h 165"/>
              <a:gd name="T10" fmla="*/ 174 w 279"/>
              <a:gd name="T11" fmla="*/ 150 h 165"/>
              <a:gd name="T12" fmla="*/ 173 w 279"/>
              <a:gd name="T13" fmla="*/ 146 h 165"/>
              <a:gd name="T14" fmla="*/ 157 w 279"/>
              <a:gd name="T15" fmla="*/ 143 h 165"/>
              <a:gd name="T16" fmla="*/ 154 w 279"/>
              <a:gd name="T17" fmla="*/ 140 h 165"/>
              <a:gd name="T18" fmla="*/ 150 w 279"/>
              <a:gd name="T19" fmla="*/ 138 h 165"/>
              <a:gd name="T20" fmla="*/ 143 w 279"/>
              <a:gd name="T21" fmla="*/ 134 h 165"/>
              <a:gd name="T22" fmla="*/ 135 w 279"/>
              <a:gd name="T23" fmla="*/ 131 h 165"/>
              <a:gd name="T24" fmla="*/ 127 w 279"/>
              <a:gd name="T25" fmla="*/ 129 h 165"/>
              <a:gd name="T26" fmla="*/ 124 w 279"/>
              <a:gd name="T27" fmla="*/ 126 h 165"/>
              <a:gd name="T28" fmla="*/ 116 w 279"/>
              <a:gd name="T29" fmla="*/ 123 h 165"/>
              <a:gd name="T30" fmla="*/ 113 w 279"/>
              <a:gd name="T31" fmla="*/ 120 h 165"/>
              <a:gd name="T32" fmla="*/ 107 w 279"/>
              <a:gd name="T33" fmla="*/ 117 h 165"/>
              <a:gd name="T34" fmla="*/ 105 w 279"/>
              <a:gd name="T35" fmla="*/ 114 h 165"/>
              <a:gd name="T36" fmla="*/ 104 w 279"/>
              <a:gd name="T37" fmla="*/ 109 h 165"/>
              <a:gd name="T38" fmla="*/ 101 w 279"/>
              <a:gd name="T39" fmla="*/ 106 h 165"/>
              <a:gd name="T40" fmla="*/ 99 w 279"/>
              <a:gd name="T41" fmla="*/ 97 h 165"/>
              <a:gd name="T42" fmla="*/ 95 w 279"/>
              <a:gd name="T43" fmla="*/ 93 h 165"/>
              <a:gd name="T44" fmla="*/ 91 w 279"/>
              <a:gd name="T45" fmla="*/ 91 h 165"/>
              <a:gd name="T46" fmla="*/ 89 w 279"/>
              <a:gd name="T47" fmla="*/ 87 h 165"/>
              <a:gd name="T48" fmla="*/ 88 w 279"/>
              <a:gd name="T49" fmla="*/ 85 h 165"/>
              <a:gd name="T50" fmla="*/ 84 w 279"/>
              <a:gd name="T51" fmla="*/ 76 h 165"/>
              <a:gd name="T52" fmla="*/ 82 w 279"/>
              <a:gd name="T53" fmla="*/ 74 h 165"/>
              <a:gd name="T54" fmla="*/ 81 w 279"/>
              <a:gd name="T55" fmla="*/ 70 h 165"/>
              <a:gd name="T56" fmla="*/ 72 w 279"/>
              <a:gd name="T57" fmla="*/ 65 h 165"/>
              <a:gd name="T58" fmla="*/ 70 w 279"/>
              <a:gd name="T59" fmla="*/ 61 h 165"/>
              <a:gd name="T60" fmla="*/ 69 w 279"/>
              <a:gd name="T61" fmla="*/ 57 h 165"/>
              <a:gd name="T62" fmla="*/ 68 w 279"/>
              <a:gd name="T63" fmla="*/ 55 h 165"/>
              <a:gd name="T64" fmla="*/ 63 w 279"/>
              <a:gd name="T65" fmla="*/ 50 h 165"/>
              <a:gd name="T66" fmla="*/ 61 w 279"/>
              <a:gd name="T67" fmla="*/ 46 h 165"/>
              <a:gd name="T68" fmla="*/ 57 w 279"/>
              <a:gd name="T69" fmla="*/ 45 h 165"/>
              <a:gd name="T70" fmla="*/ 55 w 279"/>
              <a:gd name="T71" fmla="*/ 42 h 165"/>
              <a:gd name="T72" fmla="*/ 51 w 279"/>
              <a:gd name="T73" fmla="*/ 39 h 165"/>
              <a:gd name="T74" fmla="*/ 49 w 279"/>
              <a:gd name="T75" fmla="*/ 33 h 165"/>
              <a:gd name="T76" fmla="*/ 47 w 279"/>
              <a:gd name="T77" fmla="*/ 31 h 165"/>
              <a:gd name="T78" fmla="*/ 45 w 279"/>
              <a:gd name="T79" fmla="*/ 29 h 165"/>
              <a:gd name="T80" fmla="*/ 44 w 279"/>
              <a:gd name="T81" fmla="*/ 26 h 165"/>
              <a:gd name="T82" fmla="*/ 38 w 279"/>
              <a:gd name="T83" fmla="*/ 24 h 165"/>
              <a:gd name="T84" fmla="*/ 36 w 279"/>
              <a:gd name="T85" fmla="*/ 21 h 165"/>
              <a:gd name="T86" fmla="*/ 31 w 279"/>
              <a:gd name="T87" fmla="*/ 18 h 165"/>
              <a:gd name="T88" fmla="*/ 29 w 279"/>
              <a:gd name="T89" fmla="*/ 16 h 165"/>
              <a:gd name="T90" fmla="*/ 27 w 279"/>
              <a:gd name="T91" fmla="*/ 13 h 165"/>
              <a:gd name="T92" fmla="*/ 17 w 279"/>
              <a:gd name="T93" fmla="*/ 10 h 165"/>
              <a:gd name="T94" fmla="*/ 14 w 279"/>
              <a:gd name="T95" fmla="*/ 5 h 165"/>
              <a:gd name="T96" fmla="*/ 3 w 279"/>
              <a:gd name="T97" fmla="*/ 2 h 165"/>
              <a:gd name="T98" fmla="*/ 0 w 279"/>
              <a:gd name="T9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165">
                <a:moveTo>
                  <a:pt x="279" y="165"/>
                </a:moveTo>
                <a:lnTo>
                  <a:pt x="238" y="165"/>
                </a:lnTo>
                <a:lnTo>
                  <a:pt x="238" y="162"/>
                </a:lnTo>
                <a:lnTo>
                  <a:pt x="217" y="162"/>
                </a:lnTo>
                <a:lnTo>
                  <a:pt x="217" y="159"/>
                </a:lnTo>
                <a:lnTo>
                  <a:pt x="215" y="159"/>
                </a:lnTo>
                <a:lnTo>
                  <a:pt x="215" y="156"/>
                </a:lnTo>
                <a:lnTo>
                  <a:pt x="209" y="156"/>
                </a:lnTo>
                <a:lnTo>
                  <a:pt x="209" y="153"/>
                </a:lnTo>
                <a:lnTo>
                  <a:pt x="182" y="153"/>
                </a:lnTo>
                <a:lnTo>
                  <a:pt x="182" y="150"/>
                </a:lnTo>
                <a:lnTo>
                  <a:pt x="174" y="150"/>
                </a:lnTo>
                <a:lnTo>
                  <a:pt x="174" y="146"/>
                </a:lnTo>
                <a:lnTo>
                  <a:pt x="173" y="146"/>
                </a:lnTo>
                <a:lnTo>
                  <a:pt x="173" y="143"/>
                </a:lnTo>
                <a:lnTo>
                  <a:pt x="157" y="143"/>
                </a:lnTo>
                <a:lnTo>
                  <a:pt x="157" y="140"/>
                </a:lnTo>
                <a:lnTo>
                  <a:pt x="154" y="140"/>
                </a:lnTo>
                <a:lnTo>
                  <a:pt x="154" y="138"/>
                </a:lnTo>
                <a:lnTo>
                  <a:pt x="150" y="138"/>
                </a:lnTo>
                <a:lnTo>
                  <a:pt x="150" y="134"/>
                </a:lnTo>
                <a:lnTo>
                  <a:pt x="143" y="134"/>
                </a:lnTo>
                <a:lnTo>
                  <a:pt x="143" y="131"/>
                </a:lnTo>
                <a:lnTo>
                  <a:pt x="135" y="131"/>
                </a:lnTo>
                <a:lnTo>
                  <a:pt x="135" y="129"/>
                </a:lnTo>
                <a:lnTo>
                  <a:pt x="127" y="129"/>
                </a:lnTo>
                <a:lnTo>
                  <a:pt x="127" y="126"/>
                </a:lnTo>
                <a:lnTo>
                  <a:pt x="124" y="126"/>
                </a:lnTo>
                <a:lnTo>
                  <a:pt x="124" y="123"/>
                </a:lnTo>
                <a:lnTo>
                  <a:pt x="116" y="123"/>
                </a:lnTo>
                <a:lnTo>
                  <a:pt x="116" y="120"/>
                </a:lnTo>
                <a:lnTo>
                  <a:pt x="113" y="120"/>
                </a:lnTo>
                <a:lnTo>
                  <a:pt x="113" y="117"/>
                </a:lnTo>
                <a:lnTo>
                  <a:pt x="107" y="117"/>
                </a:lnTo>
                <a:lnTo>
                  <a:pt x="107" y="114"/>
                </a:lnTo>
                <a:lnTo>
                  <a:pt x="105" y="114"/>
                </a:lnTo>
                <a:lnTo>
                  <a:pt x="105" y="109"/>
                </a:lnTo>
                <a:lnTo>
                  <a:pt x="104" y="109"/>
                </a:lnTo>
                <a:lnTo>
                  <a:pt x="104" y="106"/>
                </a:lnTo>
                <a:lnTo>
                  <a:pt x="101" y="106"/>
                </a:lnTo>
                <a:lnTo>
                  <a:pt x="101" y="97"/>
                </a:lnTo>
                <a:lnTo>
                  <a:pt x="99" y="97"/>
                </a:lnTo>
                <a:lnTo>
                  <a:pt x="99" y="93"/>
                </a:lnTo>
                <a:lnTo>
                  <a:pt x="95" y="93"/>
                </a:lnTo>
                <a:lnTo>
                  <a:pt x="95" y="91"/>
                </a:lnTo>
                <a:lnTo>
                  <a:pt x="91" y="91"/>
                </a:lnTo>
                <a:lnTo>
                  <a:pt x="91" y="87"/>
                </a:lnTo>
                <a:lnTo>
                  <a:pt x="89" y="87"/>
                </a:lnTo>
                <a:lnTo>
                  <a:pt x="89" y="85"/>
                </a:lnTo>
                <a:lnTo>
                  <a:pt x="88" y="85"/>
                </a:lnTo>
                <a:lnTo>
                  <a:pt x="88" y="76"/>
                </a:lnTo>
                <a:lnTo>
                  <a:pt x="84" y="76"/>
                </a:lnTo>
                <a:lnTo>
                  <a:pt x="84" y="74"/>
                </a:lnTo>
                <a:lnTo>
                  <a:pt x="82" y="74"/>
                </a:lnTo>
                <a:lnTo>
                  <a:pt x="82" y="70"/>
                </a:lnTo>
                <a:lnTo>
                  <a:pt x="81" y="70"/>
                </a:lnTo>
                <a:lnTo>
                  <a:pt x="81" y="65"/>
                </a:lnTo>
                <a:lnTo>
                  <a:pt x="72" y="65"/>
                </a:lnTo>
                <a:lnTo>
                  <a:pt x="72" y="61"/>
                </a:lnTo>
                <a:lnTo>
                  <a:pt x="70" y="61"/>
                </a:lnTo>
                <a:lnTo>
                  <a:pt x="70" y="57"/>
                </a:lnTo>
                <a:lnTo>
                  <a:pt x="69" y="57"/>
                </a:lnTo>
                <a:lnTo>
                  <a:pt x="69" y="55"/>
                </a:lnTo>
                <a:lnTo>
                  <a:pt x="68" y="55"/>
                </a:lnTo>
                <a:lnTo>
                  <a:pt x="68" y="50"/>
                </a:lnTo>
                <a:lnTo>
                  <a:pt x="63" y="50"/>
                </a:lnTo>
                <a:lnTo>
                  <a:pt x="63" y="46"/>
                </a:lnTo>
                <a:lnTo>
                  <a:pt x="61" y="46"/>
                </a:lnTo>
                <a:lnTo>
                  <a:pt x="61" y="45"/>
                </a:lnTo>
                <a:lnTo>
                  <a:pt x="57" y="45"/>
                </a:lnTo>
                <a:lnTo>
                  <a:pt x="57" y="42"/>
                </a:lnTo>
                <a:lnTo>
                  <a:pt x="55" y="42"/>
                </a:lnTo>
                <a:lnTo>
                  <a:pt x="55" y="39"/>
                </a:lnTo>
                <a:lnTo>
                  <a:pt x="51" y="39"/>
                </a:lnTo>
                <a:lnTo>
                  <a:pt x="51" y="33"/>
                </a:lnTo>
                <a:lnTo>
                  <a:pt x="49" y="33"/>
                </a:lnTo>
                <a:lnTo>
                  <a:pt x="49" y="31"/>
                </a:lnTo>
                <a:lnTo>
                  <a:pt x="47" y="31"/>
                </a:lnTo>
                <a:lnTo>
                  <a:pt x="47" y="29"/>
                </a:lnTo>
                <a:lnTo>
                  <a:pt x="45" y="29"/>
                </a:lnTo>
                <a:lnTo>
                  <a:pt x="45" y="26"/>
                </a:lnTo>
                <a:lnTo>
                  <a:pt x="44" y="26"/>
                </a:lnTo>
                <a:lnTo>
                  <a:pt x="44" y="24"/>
                </a:lnTo>
                <a:lnTo>
                  <a:pt x="38" y="24"/>
                </a:lnTo>
                <a:lnTo>
                  <a:pt x="38" y="21"/>
                </a:lnTo>
                <a:lnTo>
                  <a:pt x="36" y="21"/>
                </a:lnTo>
                <a:lnTo>
                  <a:pt x="36" y="18"/>
                </a:lnTo>
                <a:lnTo>
                  <a:pt x="31" y="18"/>
                </a:lnTo>
                <a:lnTo>
                  <a:pt x="31" y="16"/>
                </a:lnTo>
                <a:lnTo>
                  <a:pt x="29" y="16"/>
                </a:lnTo>
                <a:lnTo>
                  <a:pt x="29" y="13"/>
                </a:lnTo>
                <a:lnTo>
                  <a:pt x="27" y="13"/>
                </a:lnTo>
                <a:lnTo>
                  <a:pt x="27" y="10"/>
                </a:lnTo>
                <a:lnTo>
                  <a:pt x="17" y="10"/>
                </a:lnTo>
                <a:lnTo>
                  <a:pt x="17" y="5"/>
                </a:lnTo>
                <a:lnTo>
                  <a:pt x="14" y="5"/>
                </a:lnTo>
                <a:lnTo>
                  <a:pt x="14" y="2"/>
                </a:lnTo>
                <a:lnTo>
                  <a:pt x="3" y="2"/>
                </a:lnTo>
                <a:lnTo>
                  <a:pt x="3" y="0"/>
                </a:lnTo>
                <a:lnTo>
                  <a:pt x="0" y="0"/>
                </a:lnTo>
              </a:path>
            </a:pathLst>
          </a:custGeom>
          <a:noFill/>
          <a:ln w="19050">
            <a:solidFill>
              <a:srgbClr val="B60C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Freeform 5"/>
          <p:cNvSpPr>
            <a:spLocks/>
          </p:cNvSpPr>
          <p:nvPr/>
        </p:nvSpPr>
        <p:spPr bwMode="auto">
          <a:xfrm>
            <a:off x="5213482" y="1946163"/>
            <a:ext cx="2389935" cy="2088000"/>
          </a:xfrm>
          <a:custGeom>
            <a:avLst/>
            <a:gdLst>
              <a:gd name="T0" fmla="*/ 189 w 189"/>
              <a:gd name="T1" fmla="*/ 159 h 163"/>
              <a:gd name="T2" fmla="*/ 183 w 189"/>
              <a:gd name="T3" fmla="*/ 156 h 163"/>
              <a:gd name="T4" fmla="*/ 127 w 189"/>
              <a:gd name="T5" fmla="*/ 152 h 163"/>
              <a:gd name="T6" fmla="*/ 127 w 189"/>
              <a:gd name="T7" fmla="*/ 149 h 163"/>
              <a:gd name="T8" fmla="*/ 126 w 189"/>
              <a:gd name="T9" fmla="*/ 143 h 163"/>
              <a:gd name="T10" fmla="*/ 120 w 189"/>
              <a:gd name="T11" fmla="*/ 140 h 163"/>
              <a:gd name="T12" fmla="*/ 118 w 189"/>
              <a:gd name="T13" fmla="*/ 137 h 163"/>
              <a:gd name="T14" fmla="*/ 117 w 189"/>
              <a:gd name="T15" fmla="*/ 131 h 163"/>
              <a:gd name="T16" fmla="*/ 102 w 189"/>
              <a:gd name="T17" fmla="*/ 128 h 163"/>
              <a:gd name="T18" fmla="*/ 98 w 189"/>
              <a:gd name="T19" fmla="*/ 126 h 163"/>
              <a:gd name="T20" fmla="*/ 93 w 189"/>
              <a:gd name="T21" fmla="*/ 123 h 163"/>
              <a:gd name="T22" fmla="*/ 90 w 189"/>
              <a:gd name="T23" fmla="*/ 119 h 163"/>
              <a:gd name="T24" fmla="*/ 88 w 189"/>
              <a:gd name="T25" fmla="*/ 116 h 163"/>
              <a:gd name="T26" fmla="*/ 87 w 189"/>
              <a:gd name="T27" fmla="*/ 110 h 163"/>
              <a:gd name="T28" fmla="*/ 84 w 189"/>
              <a:gd name="T29" fmla="*/ 102 h 163"/>
              <a:gd name="T30" fmla="*/ 80 w 189"/>
              <a:gd name="T31" fmla="*/ 98 h 163"/>
              <a:gd name="T32" fmla="*/ 77 w 189"/>
              <a:gd name="T33" fmla="*/ 96 h 163"/>
              <a:gd name="T34" fmla="*/ 73 w 189"/>
              <a:gd name="T35" fmla="*/ 93 h 163"/>
              <a:gd name="T36" fmla="*/ 71 w 189"/>
              <a:gd name="T37" fmla="*/ 90 h 163"/>
              <a:gd name="T38" fmla="*/ 70 w 189"/>
              <a:gd name="T39" fmla="*/ 87 h 163"/>
              <a:gd name="T40" fmla="*/ 68 w 189"/>
              <a:gd name="T41" fmla="*/ 82 h 163"/>
              <a:gd name="T42" fmla="*/ 65 w 189"/>
              <a:gd name="T43" fmla="*/ 76 h 163"/>
              <a:gd name="T44" fmla="*/ 61 w 189"/>
              <a:gd name="T45" fmla="*/ 71 h 163"/>
              <a:gd name="T46" fmla="*/ 54 w 189"/>
              <a:gd name="T47" fmla="*/ 68 h 163"/>
              <a:gd name="T48" fmla="*/ 53 w 189"/>
              <a:gd name="T49" fmla="*/ 63 h 163"/>
              <a:gd name="T50" fmla="*/ 52 w 189"/>
              <a:gd name="T51" fmla="*/ 60 h 163"/>
              <a:gd name="T52" fmla="*/ 51 w 189"/>
              <a:gd name="T53" fmla="*/ 57 h 163"/>
              <a:gd name="T54" fmla="*/ 46 w 189"/>
              <a:gd name="T55" fmla="*/ 56 h 163"/>
              <a:gd name="T56" fmla="*/ 43 w 189"/>
              <a:gd name="T57" fmla="*/ 53 h 163"/>
              <a:gd name="T58" fmla="*/ 41 w 189"/>
              <a:gd name="T59" fmla="*/ 47 h 163"/>
              <a:gd name="T60" fmla="*/ 36 w 189"/>
              <a:gd name="T61" fmla="*/ 44 h 163"/>
              <a:gd name="T62" fmla="*/ 34 w 189"/>
              <a:gd name="T63" fmla="*/ 41 h 163"/>
              <a:gd name="T64" fmla="*/ 33 w 189"/>
              <a:gd name="T65" fmla="*/ 39 h 163"/>
              <a:gd name="T66" fmla="*/ 32 w 189"/>
              <a:gd name="T67" fmla="*/ 34 h 163"/>
              <a:gd name="T68" fmla="*/ 30 w 189"/>
              <a:gd name="T69" fmla="*/ 31 h 163"/>
              <a:gd name="T70" fmla="*/ 24 w 189"/>
              <a:gd name="T71" fmla="*/ 29 h 163"/>
              <a:gd name="T72" fmla="*/ 23 w 189"/>
              <a:gd name="T73" fmla="*/ 26 h 163"/>
              <a:gd name="T74" fmla="*/ 22 w 189"/>
              <a:gd name="T75" fmla="*/ 24 h 163"/>
              <a:gd name="T76" fmla="*/ 19 w 189"/>
              <a:gd name="T77" fmla="*/ 18 h 163"/>
              <a:gd name="T78" fmla="*/ 18 w 189"/>
              <a:gd name="T79" fmla="*/ 16 h 163"/>
              <a:gd name="T80" fmla="*/ 17 w 189"/>
              <a:gd name="T81" fmla="*/ 13 h 163"/>
              <a:gd name="T82" fmla="*/ 16 w 189"/>
              <a:gd name="T83" fmla="*/ 8 h 163"/>
              <a:gd name="T84" fmla="*/ 14 w 189"/>
              <a:gd name="T85" fmla="*/ 4 h 163"/>
              <a:gd name="T86" fmla="*/ 12 w 189"/>
              <a:gd name="T87" fmla="*/ 2 h 163"/>
              <a:gd name="T88" fmla="*/ 0 w 189"/>
              <a:gd name="T8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63">
                <a:moveTo>
                  <a:pt x="189" y="163"/>
                </a:moveTo>
                <a:lnTo>
                  <a:pt x="189" y="159"/>
                </a:lnTo>
                <a:lnTo>
                  <a:pt x="183" y="159"/>
                </a:lnTo>
                <a:lnTo>
                  <a:pt x="183" y="156"/>
                </a:lnTo>
                <a:lnTo>
                  <a:pt x="127" y="156"/>
                </a:lnTo>
                <a:lnTo>
                  <a:pt x="127" y="152"/>
                </a:lnTo>
                <a:lnTo>
                  <a:pt x="127" y="152"/>
                </a:lnTo>
                <a:lnTo>
                  <a:pt x="127" y="149"/>
                </a:lnTo>
                <a:lnTo>
                  <a:pt x="126" y="149"/>
                </a:lnTo>
                <a:lnTo>
                  <a:pt x="126" y="143"/>
                </a:lnTo>
                <a:lnTo>
                  <a:pt x="120" y="143"/>
                </a:lnTo>
                <a:lnTo>
                  <a:pt x="120" y="140"/>
                </a:lnTo>
                <a:lnTo>
                  <a:pt x="118" y="140"/>
                </a:lnTo>
                <a:lnTo>
                  <a:pt x="118" y="137"/>
                </a:lnTo>
                <a:lnTo>
                  <a:pt x="117" y="137"/>
                </a:lnTo>
                <a:lnTo>
                  <a:pt x="117" y="131"/>
                </a:lnTo>
                <a:lnTo>
                  <a:pt x="102" y="131"/>
                </a:lnTo>
                <a:lnTo>
                  <a:pt x="102" y="128"/>
                </a:lnTo>
                <a:lnTo>
                  <a:pt x="102" y="126"/>
                </a:lnTo>
                <a:lnTo>
                  <a:pt x="98" y="126"/>
                </a:lnTo>
                <a:lnTo>
                  <a:pt x="98" y="123"/>
                </a:lnTo>
                <a:lnTo>
                  <a:pt x="93" y="123"/>
                </a:lnTo>
                <a:lnTo>
                  <a:pt x="93" y="119"/>
                </a:lnTo>
                <a:lnTo>
                  <a:pt x="90" y="119"/>
                </a:lnTo>
                <a:lnTo>
                  <a:pt x="90" y="116"/>
                </a:lnTo>
                <a:lnTo>
                  <a:pt x="88" y="116"/>
                </a:lnTo>
                <a:lnTo>
                  <a:pt x="88" y="110"/>
                </a:lnTo>
                <a:lnTo>
                  <a:pt x="87" y="110"/>
                </a:lnTo>
                <a:lnTo>
                  <a:pt x="87" y="102"/>
                </a:lnTo>
                <a:lnTo>
                  <a:pt x="84" y="102"/>
                </a:lnTo>
                <a:lnTo>
                  <a:pt x="84" y="98"/>
                </a:lnTo>
                <a:lnTo>
                  <a:pt x="80" y="98"/>
                </a:lnTo>
                <a:lnTo>
                  <a:pt x="80" y="96"/>
                </a:lnTo>
                <a:lnTo>
                  <a:pt x="77" y="96"/>
                </a:lnTo>
                <a:lnTo>
                  <a:pt x="77" y="93"/>
                </a:lnTo>
                <a:lnTo>
                  <a:pt x="73" y="93"/>
                </a:lnTo>
                <a:lnTo>
                  <a:pt x="73" y="90"/>
                </a:lnTo>
                <a:lnTo>
                  <a:pt x="71" y="90"/>
                </a:lnTo>
                <a:lnTo>
                  <a:pt x="71" y="87"/>
                </a:lnTo>
                <a:lnTo>
                  <a:pt x="70" y="87"/>
                </a:lnTo>
                <a:lnTo>
                  <a:pt x="70" y="82"/>
                </a:lnTo>
                <a:lnTo>
                  <a:pt x="68" y="82"/>
                </a:lnTo>
                <a:lnTo>
                  <a:pt x="68" y="76"/>
                </a:lnTo>
                <a:lnTo>
                  <a:pt x="65" y="76"/>
                </a:lnTo>
                <a:lnTo>
                  <a:pt x="65" y="71"/>
                </a:lnTo>
                <a:lnTo>
                  <a:pt x="61" y="71"/>
                </a:lnTo>
                <a:lnTo>
                  <a:pt x="61" y="68"/>
                </a:lnTo>
                <a:lnTo>
                  <a:pt x="54" y="68"/>
                </a:lnTo>
                <a:lnTo>
                  <a:pt x="54" y="63"/>
                </a:lnTo>
                <a:lnTo>
                  <a:pt x="53" y="63"/>
                </a:lnTo>
                <a:lnTo>
                  <a:pt x="53" y="60"/>
                </a:lnTo>
                <a:lnTo>
                  <a:pt x="52" y="60"/>
                </a:lnTo>
                <a:lnTo>
                  <a:pt x="52" y="57"/>
                </a:lnTo>
                <a:lnTo>
                  <a:pt x="51" y="57"/>
                </a:lnTo>
                <a:lnTo>
                  <a:pt x="51" y="56"/>
                </a:lnTo>
                <a:lnTo>
                  <a:pt x="46" y="56"/>
                </a:lnTo>
                <a:lnTo>
                  <a:pt x="46" y="53"/>
                </a:lnTo>
                <a:lnTo>
                  <a:pt x="43" y="53"/>
                </a:lnTo>
                <a:lnTo>
                  <a:pt x="43" y="47"/>
                </a:lnTo>
                <a:lnTo>
                  <a:pt x="41" y="47"/>
                </a:lnTo>
                <a:lnTo>
                  <a:pt x="41" y="44"/>
                </a:lnTo>
                <a:lnTo>
                  <a:pt x="36" y="44"/>
                </a:lnTo>
                <a:lnTo>
                  <a:pt x="36" y="41"/>
                </a:lnTo>
                <a:lnTo>
                  <a:pt x="34" y="41"/>
                </a:lnTo>
                <a:lnTo>
                  <a:pt x="34" y="39"/>
                </a:lnTo>
                <a:lnTo>
                  <a:pt x="33" y="39"/>
                </a:lnTo>
                <a:lnTo>
                  <a:pt x="33" y="34"/>
                </a:lnTo>
                <a:lnTo>
                  <a:pt x="32" y="34"/>
                </a:lnTo>
                <a:lnTo>
                  <a:pt x="32" y="31"/>
                </a:lnTo>
                <a:lnTo>
                  <a:pt x="30" y="31"/>
                </a:lnTo>
                <a:lnTo>
                  <a:pt x="30" y="29"/>
                </a:lnTo>
                <a:lnTo>
                  <a:pt x="24" y="29"/>
                </a:lnTo>
                <a:lnTo>
                  <a:pt x="24" y="26"/>
                </a:lnTo>
                <a:lnTo>
                  <a:pt x="23" y="26"/>
                </a:lnTo>
                <a:lnTo>
                  <a:pt x="23" y="24"/>
                </a:lnTo>
                <a:lnTo>
                  <a:pt x="22" y="24"/>
                </a:lnTo>
                <a:lnTo>
                  <a:pt x="22" y="18"/>
                </a:lnTo>
                <a:lnTo>
                  <a:pt x="19" y="18"/>
                </a:lnTo>
                <a:lnTo>
                  <a:pt x="19" y="16"/>
                </a:lnTo>
                <a:lnTo>
                  <a:pt x="18" y="16"/>
                </a:lnTo>
                <a:lnTo>
                  <a:pt x="18" y="13"/>
                </a:lnTo>
                <a:lnTo>
                  <a:pt x="17" y="13"/>
                </a:lnTo>
                <a:lnTo>
                  <a:pt x="17" y="8"/>
                </a:lnTo>
                <a:lnTo>
                  <a:pt x="16" y="8"/>
                </a:lnTo>
                <a:lnTo>
                  <a:pt x="16" y="4"/>
                </a:lnTo>
                <a:lnTo>
                  <a:pt x="14" y="4"/>
                </a:lnTo>
                <a:lnTo>
                  <a:pt x="14" y="2"/>
                </a:lnTo>
                <a:lnTo>
                  <a:pt x="12" y="2"/>
                </a:lnTo>
                <a:lnTo>
                  <a:pt x="12" y="0"/>
                </a:lnTo>
                <a:lnTo>
                  <a:pt x="0" y="0"/>
                </a:lnTo>
              </a:path>
            </a:pathLst>
          </a:cu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Tree>
    <p:extLst>
      <p:ext uri="{BB962C8B-B14F-4D97-AF65-F5344CB8AC3E}">
        <p14:creationId xmlns:p14="http://schemas.microsoft.com/office/powerpoint/2010/main" val="210064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Glossaire</a:t>
            </a:r>
            <a:endParaRPr lang="fr-FR" dirty="0"/>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Clr>
                <a:srgbClr val="043882"/>
              </a:buClr>
              <a:buFontTx/>
              <a:buNone/>
            </a:pPr>
            <a:endParaRPr lang="fr-FR" sz="1000"/>
          </a:p>
        </p:txBody>
      </p:sp>
      <p:sp>
        <p:nvSpPr>
          <p:cNvPr id="4" name="Rectangle 3"/>
          <p:cNvSpPr txBox="1">
            <a:spLocks noChangeArrowheads="1"/>
          </p:cNvSpPr>
          <p:nvPr/>
        </p:nvSpPr>
        <p:spPr>
          <a:xfrm>
            <a:off x="365124" y="1226739"/>
            <a:ext cx="8413751" cy="4672616"/>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900"/>
              </a:lnSpc>
              <a:spcAft>
                <a:spcPts val="300"/>
              </a:spcAft>
              <a:buClr>
                <a:srgbClr val="043882"/>
              </a:buClr>
              <a:buFontTx/>
              <a:buNone/>
            </a:pPr>
            <a:r>
              <a:rPr lang="fr-FR" sz="1000" dirty="0" smtClean="0"/>
              <a:t>5FU	5-fluorouracile</a:t>
            </a:r>
          </a:p>
          <a:p>
            <a:pPr marL="0" indent="0">
              <a:lnSpc>
                <a:spcPts val="900"/>
              </a:lnSpc>
              <a:spcAft>
                <a:spcPts val="300"/>
              </a:spcAft>
              <a:buClr>
                <a:srgbClr val="043882"/>
              </a:buClr>
              <a:buFontTx/>
              <a:buNone/>
            </a:pPr>
            <a:r>
              <a:rPr lang="fr-FR" sz="1000" dirty="0" smtClean="0"/>
              <a:t>ACE	antigène </a:t>
            </a:r>
            <a:r>
              <a:rPr lang="fr-FR" sz="1000" dirty="0" err="1" smtClean="0"/>
              <a:t>carcinoembryonnaire</a:t>
            </a:r>
            <a:endParaRPr lang="fr-FR" sz="1000" dirty="0" smtClean="0"/>
          </a:p>
          <a:p>
            <a:pPr marL="0" indent="0">
              <a:lnSpc>
                <a:spcPts val="900"/>
              </a:lnSpc>
              <a:spcAft>
                <a:spcPts val="300"/>
              </a:spcAft>
              <a:buClr>
                <a:srgbClr val="043882"/>
              </a:buClr>
              <a:buNone/>
            </a:pPr>
            <a:r>
              <a:rPr lang="fr-FR" sz="1000" dirty="0"/>
              <a:t>ADC	</a:t>
            </a:r>
            <a:r>
              <a:rPr lang="fr-FR" sz="1000" dirty="0" smtClean="0"/>
              <a:t>adénocarcinome</a:t>
            </a:r>
          </a:p>
          <a:p>
            <a:pPr marL="0" indent="0">
              <a:lnSpc>
                <a:spcPts val="900"/>
              </a:lnSpc>
              <a:buClr>
                <a:srgbClr val="043882"/>
              </a:buClr>
              <a:buNone/>
            </a:pPr>
            <a:r>
              <a:rPr lang="fr-FR" sz="1000" dirty="0"/>
              <a:t>CAE 	carcinome </a:t>
            </a:r>
            <a:r>
              <a:rPr lang="fr-FR" sz="1000" dirty="0" err="1"/>
              <a:t>épithélioïde</a:t>
            </a:r>
            <a:r>
              <a:rPr lang="fr-FR" sz="1000" dirty="0"/>
              <a:t> de l’anus </a:t>
            </a:r>
          </a:p>
          <a:p>
            <a:pPr marL="0" indent="0">
              <a:lnSpc>
                <a:spcPts val="900"/>
              </a:lnSpc>
              <a:buClr>
                <a:srgbClr val="043882"/>
              </a:buClr>
              <a:buNone/>
            </a:pPr>
            <a:r>
              <a:rPr lang="fr-FR" sz="1000" dirty="0"/>
              <a:t>CECA	carcinome </a:t>
            </a:r>
            <a:r>
              <a:rPr lang="fr-FR" sz="1000" dirty="0" err="1"/>
              <a:t>épithélioïde</a:t>
            </a:r>
            <a:r>
              <a:rPr lang="fr-FR" sz="1000" dirty="0"/>
              <a:t> du canal anal</a:t>
            </a:r>
          </a:p>
          <a:p>
            <a:pPr marL="0" indent="0">
              <a:lnSpc>
                <a:spcPts val="900"/>
              </a:lnSpc>
              <a:spcAft>
                <a:spcPts val="300"/>
              </a:spcAft>
              <a:buClr>
                <a:srgbClr val="043882"/>
              </a:buClr>
              <a:buFontTx/>
              <a:buNone/>
            </a:pPr>
            <a:r>
              <a:rPr lang="fr-FR" sz="1000" dirty="0" smtClean="0"/>
              <a:t>CIMP	</a:t>
            </a:r>
            <a:r>
              <a:rPr lang="en-GB" sz="1000" dirty="0" err="1" smtClean="0"/>
              <a:t>CpG</a:t>
            </a:r>
            <a:r>
              <a:rPr lang="en-GB" sz="1000" dirty="0" smtClean="0"/>
              <a:t> island </a:t>
            </a:r>
            <a:r>
              <a:rPr lang="en-GB" sz="1000" dirty="0" err="1" smtClean="0"/>
              <a:t>methylator</a:t>
            </a:r>
            <a:r>
              <a:rPr lang="en-GB" sz="1000" dirty="0" smtClean="0"/>
              <a:t> phenotype</a:t>
            </a:r>
          </a:p>
          <a:p>
            <a:pPr marL="0" indent="0">
              <a:lnSpc>
                <a:spcPts val="900"/>
              </a:lnSpc>
              <a:spcAft>
                <a:spcPts val="300"/>
              </a:spcAft>
              <a:buClr>
                <a:srgbClr val="043882"/>
              </a:buClr>
              <a:buFontTx/>
              <a:buNone/>
            </a:pPr>
            <a:r>
              <a:rPr lang="fr-FR" sz="1000" dirty="0" err="1" smtClean="0"/>
              <a:t>CRCm</a:t>
            </a:r>
            <a:r>
              <a:rPr lang="fr-FR" sz="1000" dirty="0" smtClean="0"/>
              <a:t>	cancer colorectal métastatique</a:t>
            </a:r>
          </a:p>
          <a:p>
            <a:pPr marL="0" indent="0">
              <a:lnSpc>
                <a:spcPts val="900"/>
              </a:lnSpc>
              <a:spcAft>
                <a:spcPts val="300"/>
              </a:spcAft>
              <a:buClr>
                <a:srgbClr val="043882"/>
              </a:buClr>
              <a:buFontTx/>
              <a:buNone/>
            </a:pPr>
            <a:r>
              <a:rPr lang="fr-FR" sz="1000" dirty="0" smtClean="0"/>
              <a:t>CT	chimiothérapie</a:t>
            </a:r>
          </a:p>
          <a:p>
            <a:pPr marL="0" indent="0">
              <a:lnSpc>
                <a:spcPts val="900"/>
              </a:lnSpc>
              <a:spcAft>
                <a:spcPts val="300"/>
              </a:spcAft>
              <a:buClr>
                <a:srgbClr val="043882"/>
              </a:buClr>
              <a:buNone/>
            </a:pPr>
            <a:r>
              <a:rPr lang="fr-FR" sz="1000" dirty="0" smtClean="0"/>
              <a:t>DDR</a:t>
            </a:r>
            <a:r>
              <a:rPr lang="fr-FR" sz="1000" dirty="0"/>
              <a:t>	</a:t>
            </a:r>
            <a:r>
              <a:rPr lang="fr-FR" sz="1000" dirty="0" smtClean="0"/>
              <a:t>délai de </a:t>
            </a:r>
            <a:r>
              <a:rPr lang="fr-FR" sz="1000" dirty="0"/>
              <a:t>réponse </a:t>
            </a:r>
          </a:p>
          <a:p>
            <a:pPr marL="0" indent="0">
              <a:lnSpc>
                <a:spcPts val="900"/>
              </a:lnSpc>
              <a:spcAft>
                <a:spcPts val="300"/>
              </a:spcAft>
              <a:buClr>
                <a:srgbClr val="043882"/>
              </a:buClr>
              <a:buFontTx/>
              <a:buNone/>
            </a:pPr>
            <a:r>
              <a:rPr lang="fr-FR" sz="1000" dirty="0" smtClean="0"/>
              <a:t>ECOG</a:t>
            </a:r>
            <a:r>
              <a:rPr lang="fr-FR" sz="1000" b="1" dirty="0" smtClean="0"/>
              <a:t>	</a:t>
            </a:r>
            <a:r>
              <a:rPr lang="en-GB" sz="1000" dirty="0" smtClean="0"/>
              <a:t>Eastern Cooperative Oncology Group</a:t>
            </a:r>
          </a:p>
          <a:p>
            <a:pPr marL="0" indent="0">
              <a:lnSpc>
                <a:spcPts val="900"/>
              </a:lnSpc>
              <a:spcAft>
                <a:spcPts val="300"/>
              </a:spcAft>
              <a:buClr>
                <a:srgbClr val="043882"/>
              </a:buClr>
              <a:buNone/>
            </a:pPr>
            <a:r>
              <a:rPr lang="fr-FR" sz="1000" dirty="0" smtClean="0"/>
              <a:t>EI</a:t>
            </a:r>
            <a:r>
              <a:rPr lang="fr-FR" sz="1000" dirty="0"/>
              <a:t>	évènement indésirable</a:t>
            </a:r>
          </a:p>
          <a:p>
            <a:pPr marL="0" indent="0">
              <a:lnSpc>
                <a:spcPts val="900"/>
              </a:lnSpc>
              <a:spcAft>
                <a:spcPts val="300"/>
              </a:spcAft>
              <a:buClr>
                <a:srgbClr val="043882"/>
              </a:buClr>
              <a:buFontTx/>
              <a:buNone/>
            </a:pPr>
            <a:r>
              <a:rPr lang="fr-FR" sz="1000" dirty="0" smtClean="0"/>
              <a:t>EGFR	</a:t>
            </a:r>
            <a:r>
              <a:rPr lang="en-GB" sz="1000" dirty="0" smtClean="0"/>
              <a:t>endothelial growth factor receptor</a:t>
            </a:r>
          </a:p>
          <a:p>
            <a:pPr marL="0" indent="0">
              <a:lnSpc>
                <a:spcPts val="900"/>
              </a:lnSpc>
              <a:spcAft>
                <a:spcPts val="300"/>
              </a:spcAft>
              <a:buClr>
                <a:srgbClr val="043882"/>
              </a:buClr>
              <a:buFontTx/>
              <a:buNone/>
            </a:pPr>
            <a:r>
              <a:rPr lang="en-GB" sz="1000" dirty="0" smtClean="0"/>
              <a:t>FLOX	fluorouracil, leucovorin, oxaliplatin</a:t>
            </a:r>
          </a:p>
          <a:p>
            <a:pPr marL="0" indent="0">
              <a:lnSpc>
                <a:spcPts val="900"/>
              </a:lnSpc>
              <a:spcAft>
                <a:spcPts val="300"/>
              </a:spcAft>
              <a:buClr>
                <a:srgbClr val="043882"/>
              </a:buClr>
              <a:buFontTx/>
              <a:buNone/>
            </a:pPr>
            <a:r>
              <a:rPr lang="en-GB" sz="1000" dirty="0" smtClean="0"/>
              <a:t>FOLFIRI	leucovorin, fluorouracil, irinotecan</a:t>
            </a:r>
          </a:p>
          <a:p>
            <a:pPr marL="0" indent="0">
              <a:lnSpc>
                <a:spcPts val="900"/>
              </a:lnSpc>
              <a:spcAft>
                <a:spcPts val="300"/>
              </a:spcAft>
              <a:buClr>
                <a:srgbClr val="043882"/>
              </a:buClr>
              <a:buFontTx/>
              <a:buNone/>
            </a:pPr>
            <a:r>
              <a:rPr lang="en-GB" sz="1000" dirty="0" smtClean="0"/>
              <a:t>FOLFIRINOX	leucovorin, fluorouracil, irinotecan, oxaliplatin</a:t>
            </a:r>
          </a:p>
          <a:p>
            <a:pPr marL="0" indent="0">
              <a:lnSpc>
                <a:spcPts val="900"/>
              </a:lnSpc>
              <a:spcAft>
                <a:spcPts val="300"/>
              </a:spcAft>
              <a:buClr>
                <a:srgbClr val="043882"/>
              </a:buClr>
              <a:buFontTx/>
              <a:buNone/>
            </a:pPr>
            <a:r>
              <a:rPr lang="en-GB" sz="1000" dirty="0" smtClean="0"/>
              <a:t>FOLFOX	leucovorin, fluorouracil, oxaliplatin</a:t>
            </a:r>
          </a:p>
          <a:p>
            <a:pPr marL="0" indent="0">
              <a:lnSpc>
                <a:spcPts val="900"/>
              </a:lnSpc>
              <a:spcAft>
                <a:spcPts val="300"/>
              </a:spcAft>
              <a:buClr>
                <a:srgbClr val="043882"/>
              </a:buClr>
              <a:buFontTx/>
              <a:buNone/>
            </a:pPr>
            <a:r>
              <a:rPr lang="en-GB" sz="1000" dirty="0" smtClean="0"/>
              <a:t>HER2	human epidermal growth factor receptor 2</a:t>
            </a:r>
          </a:p>
          <a:p>
            <a:pPr marL="0" indent="0">
              <a:lnSpc>
                <a:spcPts val="900"/>
              </a:lnSpc>
              <a:spcAft>
                <a:spcPts val="300"/>
              </a:spcAft>
              <a:buClr>
                <a:srgbClr val="043882"/>
              </a:buClr>
              <a:buFontTx/>
              <a:buNone/>
            </a:pPr>
            <a:r>
              <a:rPr lang="en-GB" sz="1000" dirty="0" smtClean="0"/>
              <a:t>HR	hazard ratio</a:t>
            </a:r>
          </a:p>
          <a:p>
            <a:pPr marL="0" indent="0">
              <a:lnSpc>
                <a:spcPts val="900"/>
              </a:lnSpc>
              <a:spcAft>
                <a:spcPts val="300"/>
              </a:spcAft>
              <a:buClr>
                <a:srgbClr val="043882"/>
              </a:buClr>
              <a:buNone/>
            </a:pPr>
            <a:r>
              <a:rPr lang="fr-FR" sz="1000" dirty="0" smtClean="0"/>
              <a:t>IC</a:t>
            </a:r>
            <a:r>
              <a:rPr lang="fr-FR" sz="1000" dirty="0"/>
              <a:t>	intervalle de confiance </a:t>
            </a:r>
          </a:p>
          <a:p>
            <a:pPr marL="0" indent="0">
              <a:lnSpc>
                <a:spcPts val="900"/>
              </a:lnSpc>
              <a:spcAft>
                <a:spcPts val="300"/>
              </a:spcAft>
              <a:buClr>
                <a:srgbClr val="043882"/>
              </a:buClr>
              <a:buFontTx/>
              <a:buNone/>
            </a:pPr>
            <a:r>
              <a:rPr lang="fr-FR" sz="1000" dirty="0" smtClean="0"/>
              <a:t>IHC	immunohistochimie</a:t>
            </a:r>
          </a:p>
          <a:p>
            <a:pPr marL="0" indent="0">
              <a:lnSpc>
                <a:spcPts val="900"/>
              </a:lnSpc>
              <a:spcAft>
                <a:spcPts val="300"/>
              </a:spcAft>
              <a:buClr>
                <a:srgbClr val="043882"/>
              </a:buClr>
              <a:buNone/>
            </a:pPr>
            <a:r>
              <a:rPr lang="fr-FR" sz="1000" dirty="0"/>
              <a:t>IRM	résonance magnétique nucléaire</a:t>
            </a:r>
          </a:p>
          <a:p>
            <a:pPr marL="0" indent="0">
              <a:lnSpc>
                <a:spcPts val="900"/>
              </a:lnSpc>
              <a:spcAft>
                <a:spcPts val="300"/>
              </a:spcAft>
              <a:buClr>
                <a:srgbClr val="043882"/>
              </a:buClr>
              <a:buFontTx/>
              <a:buNone/>
            </a:pPr>
            <a:r>
              <a:rPr lang="fr-FR" sz="1000" dirty="0" smtClean="0"/>
              <a:t>ITT	intention de traiter</a:t>
            </a:r>
          </a:p>
          <a:p>
            <a:pPr marL="0" indent="0">
              <a:lnSpc>
                <a:spcPts val="900"/>
              </a:lnSpc>
              <a:spcAft>
                <a:spcPts val="300"/>
              </a:spcAft>
              <a:buClr>
                <a:srgbClr val="043882"/>
              </a:buClr>
              <a:buFontTx/>
              <a:buNone/>
            </a:pPr>
            <a:r>
              <a:rPr lang="fr-FR" sz="1000" dirty="0" smtClean="0"/>
              <a:t>IV	intraveineux</a:t>
            </a:r>
          </a:p>
          <a:p>
            <a:pPr marL="0" indent="0">
              <a:lnSpc>
                <a:spcPts val="900"/>
              </a:lnSpc>
              <a:spcAft>
                <a:spcPts val="300"/>
              </a:spcAft>
              <a:buClr>
                <a:srgbClr val="043882"/>
              </a:buClr>
              <a:buFontTx/>
              <a:buNone/>
            </a:pPr>
            <a:r>
              <a:rPr lang="fr-FR" sz="1000" dirty="0"/>
              <a:t>K</a:t>
            </a:r>
            <a:r>
              <a:rPr lang="fr-FR" sz="1000" dirty="0" smtClean="0"/>
              <a:t>M	Kaplan–Meier</a:t>
            </a:r>
          </a:p>
          <a:p>
            <a:pPr marL="0" indent="0">
              <a:lnSpc>
                <a:spcPts val="900"/>
              </a:lnSpc>
              <a:spcAft>
                <a:spcPts val="300"/>
              </a:spcAft>
              <a:buClr>
                <a:srgbClr val="043882"/>
              </a:buClr>
              <a:buFontTx/>
              <a:buNone/>
            </a:pPr>
            <a:r>
              <a:rPr lang="fr-FR" sz="1000" dirty="0" smtClean="0"/>
              <a:t>Lu	</a:t>
            </a:r>
            <a:r>
              <a:rPr lang="fr-FR" sz="1000" dirty="0" err="1" smtClean="0"/>
              <a:t>lutetium</a:t>
            </a:r>
            <a:endParaRPr lang="fr-FR" sz="1000" dirty="0" smtClean="0"/>
          </a:p>
          <a:p>
            <a:pPr marL="0" indent="0">
              <a:lnSpc>
                <a:spcPts val="900"/>
              </a:lnSpc>
              <a:spcAft>
                <a:spcPts val="300"/>
              </a:spcAft>
              <a:buClr>
                <a:srgbClr val="043882"/>
              </a:buClr>
              <a:buFontTx/>
              <a:buNone/>
            </a:pPr>
            <a:r>
              <a:rPr lang="fr-FR" sz="1000" dirty="0" err="1" smtClean="0"/>
              <a:t>mAb</a:t>
            </a:r>
            <a:r>
              <a:rPr lang="fr-FR" sz="1000" dirty="0" smtClean="0"/>
              <a:t>	anticorps monoclonal </a:t>
            </a:r>
          </a:p>
          <a:p>
            <a:pPr marL="0" indent="0">
              <a:lnSpc>
                <a:spcPts val="900"/>
              </a:lnSpc>
              <a:spcAft>
                <a:spcPts val="300"/>
              </a:spcAft>
              <a:buClr>
                <a:srgbClr val="043882"/>
              </a:buClr>
              <a:buFontTx/>
              <a:buNone/>
            </a:pPr>
            <a:r>
              <a:rPr lang="fr-FR" sz="1000" dirty="0" err="1" smtClean="0"/>
              <a:t>miR</a:t>
            </a:r>
            <a:r>
              <a:rPr lang="fr-FR" sz="1000" dirty="0" smtClean="0"/>
              <a:t>	</a:t>
            </a:r>
            <a:r>
              <a:rPr lang="en-GB" sz="1000" dirty="0" smtClean="0"/>
              <a:t>microRNA</a:t>
            </a:r>
          </a:p>
          <a:p>
            <a:pPr marL="0" indent="0">
              <a:lnSpc>
                <a:spcPts val="900"/>
              </a:lnSpc>
              <a:spcAft>
                <a:spcPts val="300"/>
              </a:spcAft>
              <a:buClr>
                <a:srgbClr val="043882"/>
              </a:buClr>
              <a:buNone/>
            </a:pPr>
            <a:r>
              <a:rPr lang="en-GB" sz="1000" dirty="0" smtClean="0"/>
              <a:t>MMR	mismatch repair</a:t>
            </a:r>
          </a:p>
          <a:p>
            <a:pPr marL="0" indent="0">
              <a:lnSpc>
                <a:spcPts val="900"/>
              </a:lnSpc>
              <a:buClr>
                <a:srgbClr val="043882"/>
              </a:buClr>
              <a:buNone/>
            </a:pPr>
            <a:r>
              <a:rPr lang="fr-FR" sz="1000" dirty="0" smtClean="0"/>
              <a:t>MS	maladie stable</a:t>
            </a:r>
          </a:p>
          <a:p>
            <a:pPr marL="0" indent="0">
              <a:lnSpc>
                <a:spcPts val="900"/>
              </a:lnSpc>
              <a:buClr>
                <a:srgbClr val="043882"/>
              </a:buClr>
              <a:buNone/>
            </a:pPr>
            <a:r>
              <a:rPr lang="fr-FR" sz="1000" dirty="0" smtClean="0"/>
              <a:t>MSI</a:t>
            </a:r>
            <a:r>
              <a:rPr lang="fr-FR" sz="1000" dirty="0"/>
              <a:t>	instabilité </a:t>
            </a:r>
            <a:r>
              <a:rPr lang="fr-FR" sz="1000" dirty="0" err="1"/>
              <a:t>microsatellitaire</a:t>
            </a:r>
            <a:r>
              <a:rPr lang="fr-FR" sz="1000" dirty="0"/>
              <a:t> </a:t>
            </a:r>
            <a:endParaRPr lang="fr-FR" sz="1000" dirty="0" smtClean="0"/>
          </a:p>
          <a:p>
            <a:pPr marL="0" indent="0">
              <a:lnSpc>
                <a:spcPts val="900"/>
              </a:lnSpc>
              <a:buClr>
                <a:srgbClr val="043882"/>
              </a:buClr>
              <a:buNone/>
            </a:pPr>
            <a:r>
              <a:rPr lang="fr-FR" sz="1000" dirty="0" smtClean="0"/>
              <a:t>MSI-H	instabilité </a:t>
            </a:r>
            <a:r>
              <a:rPr lang="fr-FR" sz="1000" dirty="0" err="1" smtClean="0"/>
              <a:t>microsatellitaire</a:t>
            </a:r>
            <a:r>
              <a:rPr lang="fr-FR" sz="1000" dirty="0" smtClean="0"/>
              <a:t> élevée </a:t>
            </a:r>
          </a:p>
          <a:p>
            <a:pPr marL="0" indent="0">
              <a:lnSpc>
                <a:spcPts val="900"/>
              </a:lnSpc>
              <a:buClr>
                <a:srgbClr val="043882"/>
              </a:buClr>
              <a:buNone/>
            </a:pPr>
            <a:r>
              <a:rPr lang="fr-FR" sz="1000" dirty="0" smtClean="0"/>
              <a:t>MSS	microsatellite stable</a:t>
            </a:r>
          </a:p>
          <a:p>
            <a:pPr marL="0" indent="0">
              <a:lnSpc>
                <a:spcPts val="900"/>
              </a:lnSpc>
              <a:buClr>
                <a:srgbClr val="043882"/>
              </a:buClr>
              <a:buNone/>
            </a:pPr>
            <a:r>
              <a:rPr lang="fr-FR" sz="1000" dirty="0" smtClean="0"/>
              <a:t>OR	</a:t>
            </a:r>
            <a:r>
              <a:rPr lang="fr-FR" sz="1000" dirty="0" err="1" smtClean="0"/>
              <a:t>odds</a:t>
            </a:r>
            <a:r>
              <a:rPr lang="fr-FR" sz="1000" dirty="0" smtClean="0"/>
              <a:t> ratio</a:t>
            </a:r>
          </a:p>
          <a:p>
            <a:pPr marL="0" indent="0">
              <a:lnSpc>
                <a:spcPts val="900"/>
              </a:lnSpc>
              <a:buClr>
                <a:srgbClr val="043882"/>
              </a:buClr>
              <a:buNone/>
            </a:pPr>
            <a:r>
              <a:rPr lang="fr-FR" sz="1000" dirty="0" smtClean="0"/>
              <a:t>PCR	</a:t>
            </a:r>
            <a:r>
              <a:rPr lang="en-GB" sz="1000" dirty="0" smtClean="0"/>
              <a:t>polymerase chain reaction</a:t>
            </a:r>
          </a:p>
          <a:p>
            <a:pPr marL="0" indent="0">
              <a:lnSpc>
                <a:spcPts val="900"/>
              </a:lnSpc>
              <a:buClr>
                <a:srgbClr val="043882"/>
              </a:buClr>
              <a:buNone/>
            </a:pPr>
            <a:r>
              <a:rPr lang="en-GB" sz="1000" dirty="0" smtClean="0"/>
              <a:t>PD-L1	programmed death-ligand 1</a:t>
            </a:r>
          </a:p>
          <a:p>
            <a:pPr marL="0" indent="0">
              <a:lnSpc>
                <a:spcPts val="900"/>
              </a:lnSpc>
              <a:buClr>
                <a:srgbClr val="043882"/>
              </a:buClr>
              <a:buNone/>
            </a:pPr>
            <a:r>
              <a:rPr lang="en-GB" sz="1000" dirty="0" err="1" smtClean="0"/>
              <a:t>Prog</a:t>
            </a:r>
            <a:r>
              <a:rPr lang="en-GB" sz="1000" dirty="0" smtClean="0"/>
              <a:t>	progression </a:t>
            </a:r>
          </a:p>
          <a:p>
            <a:pPr marL="0" indent="0">
              <a:lnSpc>
                <a:spcPts val="900"/>
              </a:lnSpc>
              <a:buClr>
                <a:srgbClr val="043882"/>
              </a:buClr>
              <a:buNone/>
            </a:pPr>
            <a:r>
              <a:rPr lang="en-GB" sz="1000" dirty="0" smtClean="0"/>
              <a:t>PS	performance status</a:t>
            </a:r>
          </a:p>
          <a:p>
            <a:pPr marL="0" indent="0">
              <a:lnSpc>
                <a:spcPts val="900"/>
              </a:lnSpc>
              <a:buClr>
                <a:srgbClr val="043882"/>
              </a:buClr>
              <a:buNone/>
            </a:pPr>
            <a:r>
              <a:rPr lang="fr-FR" sz="1000" dirty="0" err="1" smtClean="0"/>
              <a:t>QoL</a:t>
            </a:r>
            <a:r>
              <a:rPr lang="fr-FR" sz="1000" dirty="0" smtClean="0"/>
              <a:t>	qualité de vie</a:t>
            </a:r>
          </a:p>
          <a:p>
            <a:pPr marL="0" indent="0">
              <a:lnSpc>
                <a:spcPts val="900"/>
              </a:lnSpc>
              <a:buClr>
                <a:srgbClr val="043882"/>
              </a:buClr>
              <a:buNone/>
            </a:pPr>
            <a:r>
              <a:rPr lang="fr-FR" sz="1000" dirty="0" err="1" smtClean="0"/>
              <a:t>qRT</a:t>
            </a:r>
            <a:r>
              <a:rPr lang="fr-FR" sz="1000" dirty="0" smtClean="0"/>
              <a:t>-PCR 	</a:t>
            </a:r>
            <a:r>
              <a:rPr lang="en-GB" sz="1000" dirty="0" smtClean="0"/>
              <a:t>quantitative reverse transcription polymerase chain </a:t>
            </a:r>
            <a:br>
              <a:rPr lang="en-GB" sz="1000" dirty="0" smtClean="0"/>
            </a:br>
            <a:r>
              <a:rPr lang="en-GB" sz="1000" dirty="0" smtClean="0"/>
              <a:t>	reaction</a:t>
            </a:r>
          </a:p>
          <a:p>
            <a:pPr marL="0" indent="0">
              <a:lnSpc>
                <a:spcPts val="900"/>
              </a:lnSpc>
              <a:buClr>
                <a:srgbClr val="043882"/>
              </a:buClr>
              <a:buNone/>
            </a:pPr>
            <a:r>
              <a:rPr lang="en-GB" sz="1000" dirty="0" smtClean="0"/>
              <a:t>RECIST	Response Evaluation Criteria In Solid </a:t>
            </a:r>
            <a:r>
              <a:rPr lang="en-GB" sz="1000" dirty="0" err="1" smtClean="0"/>
              <a:t>Tumors</a:t>
            </a:r>
            <a:endParaRPr lang="en-GB" sz="1000" dirty="0" smtClean="0"/>
          </a:p>
          <a:p>
            <a:pPr marL="0" indent="0">
              <a:lnSpc>
                <a:spcPts val="900"/>
              </a:lnSpc>
              <a:buClr>
                <a:srgbClr val="043882"/>
              </a:buClr>
              <a:buNone/>
            </a:pPr>
            <a:r>
              <a:rPr lang="fr-FR" sz="1000" dirty="0" smtClean="0"/>
              <a:t>RC</a:t>
            </a:r>
            <a:r>
              <a:rPr lang="fr-FR" sz="1000" dirty="0"/>
              <a:t>	réponse </a:t>
            </a:r>
            <a:r>
              <a:rPr lang="fr-FR" sz="1000" dirty="0" smtClean="0"/>
              <a:t>complète</a:t>
            </a:r>
          </a:p>
          <a:p>
            <a:pPr marL="0" indent="0">
              <a:lnSpc>
                <a:spcPts val="900"/>
              </a:lnSpc>
              <a:buClr>
                <a:srgbClr val="043882"/>
              </a:buClr>
              <a:buNone/>
            </a:pPr>
            <a:r>
              <a:rPr lang="fr-FR" sz="1000" dirty="0" smtClean="0"/>
              <a:t>RCT	</a:t>
            </a:r>
            <a:r>
              <a:rPr lang="fr-FR" sz="1000" dirty="0" err="1" smtClean="0"/>
              <a:t>radiochimiothérapie</a:t>
            </a:r>
            <a:endParaRPr lang="fr-FR" sz="1000" dirty="0" smtClean="0"/>
          </a:p>
          <a:p>
            <a:pPr marL="0" indent="0">
              <a:lnSpc>
                <a:spcPts val="900"/>
              </a:lnSpc>
              <a:buClr>
                <a:srgbClr val="043882"/>
              </a:buClr>
              <a:buNone/>
            </a:pPr>
            <a:r>
              <a:rPr lang="fr-FR" sz="1000" dirty="0"/>
              <a:t>RP	réponse </a:t>
            </a:r>
            <a:r>
              <a:rPr lang="fr-FR" sz="1000" dirty="0" smtClean="0"/>
              <a:t>partielle</a:t>
            </a:r>
          </a:p>
          <a:p>
            <a:pPr marL="0" indent="0">
              <a:lnSpc>
                <a:spcPts val="900"/>
              </a:lnSpc>
              <a:buClr>
                <a:srgbClr val="043882"/>
              </a:buClr>
              <a:buNone/>
            </a:pPr>
            <a:r>
              <a:rPr lang="fr-FR" sz="1000" dirty="0"/>
              <a:t>RT	</a:t>
            </a:r>
            <a:r>
              <a:rPr lang="fr-FR" sz="1000" dirty="0" smtClean="0"/>
              <a:t>radiothérapie</a:t>
            </a:r>
          </a:p>
          <a:p>
            <a:pPr marL="0" indent="0">
              <a:lnSpc>
                <a:spcPts val="900"/>
              </a:lnSpc>
              <a:buClr>
                <a:srgbClr val="043882"/>
              </a:buClr>
              <a:buNone/>
            </a:pPr>
            <a:r>
              <a:rPr lang="fr-FR" sz="1000" dirty="0" smtClean="0"/>
              <a:t>S-</a:t>
            </a:r>
            <a:r>
              <a:rPr lang="fr-FR" sz="1000" dirty="0"/>
              <a:t>1	</a:t>
            </a:r>
            <a:r>
              <a:rPr lang="en-GB" sz="1000" dirty="0" err="1" smtClean="0"/>
              <a:t>tegafur</a:t>
            </a:r>
            <a:r>
              <a:rPr lang="en-GB" sz="1000" dirty="0" smtClean="0"/>
              <a:t>/CDHP/</a:t>
            </a:r>
            <a:r>
              <a:rPr lang="en-GB" sz="1000" dirty="0" err="1" smtClean="0"/>
              <a:t>oteracil</a:t>
            </a:r>
            <a:endParaRPr lang="en-GB" sz="1000" dirty="0" smtClean="0"/>
          </a:p>
          <a:p>
            <a:pPr marL="0" indent="0">
              <a:lnSpc>
                <a:spcPts val="900"/>
              </a:lnSpc>
              <a:buClr>
                <a:srgbClr val="043882"/>
              </a:buClr>
              <a:buNone/>
            </a:pPr>
            <a:r>
              <a:rPr lang="en-GB" sz="1000" dirty="0" smtClean="0"/>
              <a:t>SEER	Surveillance Epidemiology and End Results</a:t>
            </a:r>
          </a:p>
          <a:p>
            <a:pPr marL="0" indent="0">
              <a:lnSpc>
                <a:spcPts val="900"/>
              </a:lnSpc>
              <a:spcAft>
                <a:spcPts val="300"/>
              </a:spcAft>
              <a:buClr>
                <a:srgbClr val="043882"/>
              </a:buClr>
              <a:buNone/>
            </a:pPr>
            <a:r>
              <a:rPr lang="fr-FR" sz="1000" dirty="0" smtClean="0"/>
              <a:t>SSE</a:t>
            </a:r>
            <a:r>
              <a:rPr lang="fr-FR" sz="1000" dirty="0"/>
              <a:t>	survie sans événement</a:t>
            </a:r>
          </a:p>
          <a:p>
            <a:pPr marL="0" indent="0">
              <a:lnSpc>
                <a:spcPts val="900"/>
              </a:lnSpc>
              <a:buClr>
                <a:srgbClr val="043882"/>
              </a:buClr>
              <a:buNone/>
            </a:pPr>
            <a:r>
              <a:rPr lang="fr-FR" sz="1000" dirty="0" err="1" smtClean="0"/>
              <a:t>SGm</a:t>
            </a:r>
            <a:r>
              <a:rPr lang="fr-FR" sz="1000" dirty="0"/>
              <a:t>	survie globale médiane </a:t>
            </a:r>
          </a:p>
          <a:p>
            <a:pPr marL="0" indent="0">
              <a:lnSpc>
                <a:spcPts val="900"/>
              </a:lnSpc>
              <a:buClr>
                <a:srgbClr val="043882"/>
              </a:buClr>
              <a:buNone/>
            </a:pPr>
            <a:r>
              <a:rPr lang="fr-FR" sz="1000" dirty="0" smtClean="0"/>
              <a:t>SSM</a:t>
            </a:r>
            <a:r>
              <a:rPr lang="fr-FR" sz="1000" dirty="0"/>
              <a:t>	survie sans maladie</a:t>
            </a:r>
          </a:p>
          <a:p>
            <a:pPr marL="0" indent="0">
              <a:lnSpc>
                <a:spcPts val="900"/>
              </a:lnSpc>
              <a:buClr>
                <a:srgbClr val="043882"/>
              </a:buClr>
              <a:buNone/>
            </a:pPr>
            <a:r>
              <a:rPr lang="fr-FR" sz="1000" dirty="0" err="1"/>
              <a:t>SSPm</a:t>
            </a:r>
            <a:r>
              <a:rPr lang="fr-FR" sz="1000" dirty="0"/>
              <a:t>	survie sans progression médiane </a:t>
            </a:r>
          </a:p>
          <a:p>
            <a:pPr marL="0" indent="0">
              <a:lnSpc>
                <a:spcPts val="900"/>
              </a:lnSpc>
              <a:buClr>
                <a:srgbClr val="043882"/>
              </a:buClr>
              <a:buNone/>
            </a:pPr>
            <a:r>
              <a:rPr lang="fr-FR" sz="1000" dirty="0" smtClean="0"/>
              <a:t>SSR	survie sans récidive</a:t>
            </a:r>
          </a:p>
          <a:p>
            <a:pPr marL="0" indent="0">
              <a:lnSpc>
                <a:spcPts val="900"/>
              </a:lnSpc>
              <a:buClr>
                <a:srgbClr val="043882"/>
              </a:buClr>
              <a:buNone/>
            </a:pPr>
            <a:r>
              <a:rPr lang="fr-FR" sz="1000" dirty="0"/>
              <a:t>SSRL	survie sans rechute locale</a:t>
            </a:r>
          </a:p>
          <a:p>
            <a:pPr marL="0" indent="0">
              <a:lnSpc>
                <a:spcPts val="900"/>
              </a:lnSpc>
              <a:buClr>
                <a:srgbClr val="043882"/>
              </a:buClr>
              <a:buNone/>
            </a:pPr>
            <a:r>
              <a:rPr lang="fr-FR" sz="1000" dirty="0" smtClean="0"/>
              <a:t>TCM</a:t>
            </a:r>
            <a:r>
              <a:rPr lang="fr-FR" sz="1000" dirty="0"/>
              <a:t>	taux de contrôle de la maladie</a:t>
            </a:r>
          </a:p>
          <a:p>
            <a:pPr marL="0" indent="0">
              <a:lnSpc>
                <a:spcPts val="900"/>
              </a:lnSpc>
              <a:buClr>
                <a:srgbClr val="043882"/>
              </a:buClr>
              <a:buNone/>
            </a:pPr>
            <a:r>
              <a:rPr lang="fr-FR" sz="1000" dirty="0" err="1" smtClean="0"/>
              <a:t>Treg</a:t>
            </a:r>
            <a:r>
              <a:rPr lang="fr-FR" sz="1000" dirty="0" smtClean="0"/>
              <a:t>	lymphocyte </a:t>
            </a:r>
            <a:r>
              <a:rPr lang="fr-FR" sz="1000" dirty="0" err="1" smtClean="0"/>
              <a:t>T</a:t>
            </a:r>
            <a:r>
              <a:rPr lang="fr-FR" sz="1000" dirty="0" smtClean="0"/>
              <a:t> régulateur </a:t>
            </a:r>
          </a:p>
          <a:p>
            <a:pPr marL="0" indent="0">
              <a:lnSpc>
                <a:spcPts val="900"/>
              </a:lnSpc>
              <a:buClr>
                <a:srgbClr val="043882"/>
              </a:buClr>
              <a:buNone/>
            </a:pPr>
            <a:r>
              <a:rPr lang="fr-FR" sz="1000" dirty="0"/>
              <a:t>TRG	taux de réponse global </a:t>
            </a:r>
          </a:p>
          <a:p>
            <a:pPr marL="0" indent="0">
              <a:lnSpc>
                <a:spcPts val="900"/>
              </a:lnSpc>
              <a:buClr>
                <a:srgbClr val="043882"/>
              </a:buClr>
              <a:buNone/>
            </a:pPr>
            <a:r>
              <a:rPr lang="fr-FR" sz="1000" dirty="0" smtClean="0"/>
              <a:t>VIH</a:t>
            </a:r>
            <a:r>
              <a:rPr lang="fr-FR" sz="1000" dirty="0"/>
              <a:t>	virus de l’immunodéficience humaine </a:t>
            </a:r>
            <a:endParaRPr lang="fr-FR" sz="1000" dirty="0" smtClean="0"/>
          </a:p>
          <a:p>
            <a:pPr marL="0" indent="0">
              <a:lnSpc>
                <a:spcPts val="900"/>
              </a:lnSpc>
              <a:buClr>
                <a:srgbClr val="043882"/>
              </a:buClr>
              <a:buNone/>
            </a:pPr>
            <a:r>
              <a:rPr lang="fr-FR" sz="1000" dirty="0" smtClean="0"/>
              <a:t>WT	</a:t>
            </a:r>
            <a:r>
              <a:rPr lang="fr-FR" sz="1000" dirty="0" err="1" smtClean="0"/>
              <a:t>wild</a:t>
            </a:r>
            <a:r>
              <a:rPr lang="fr-FR" sz="1000" dirty="0" smtClean="0"/>
              <a:t> type</a:t>
            </a:r>
            <a:endParaRPr lang="fr-FR" sz="1000" kern="0" dirty="0" smtClean="0"/>
          </a:p>
        </p:txBody>
      </p:sp>
    </p:spTree>
    <p:extLst>
      <p:ext uri="{BB962C8B-B14F-4D97-AF65-F5344CB8AC3E}">
        <p14:creationId xmlns:p14="http://schemas.microsoft.com/office/powerpoint/2010/main" val="3796268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3514: Bevacizumab ou </a:t>
            </a:r>
            <a:r>
              <a:rPr lang="fr-FR" dirty="0" err="1" smtClean="0"/>
              <a:t>cetuximab</a:t>
            </a:r>
            <a:r>
              <a:rPr lang="fr-FR" dirty="0" smtClean="0"/>
              <a:t> plus chimiothérapie après progression suivant bevacizumab plus chimiothérapie chez les patients avec CRC métastatique KRAS WT: une étude de phase II randomisée (Prodige 18 – Accord 22) – </a:t>
            </a:r>
            <a:r>
              <a:rPr lang="fr-FR" dirty="0" err="1" smtClean="0"/>
              <a:t>Hiret</a:t>
            </a:r>
            <a:r>
              <a:rPr lang="fr-FR" dirty="0" smtClean="0"/>
              <a:t> S, et al</a:t>
            </a:r>
            <a:endParaRPr lang="fr-FR" dirty="0"/>
          </a:p>
        </p:txBody>
      </p:sp>
      <p:sp>
        <p:nvSpPr>
          <p:cNvPr id="5" name="Text Placeholder 4"/>
          <p:cNvSpPr>
            <a:spLocks noGrp="1"/>
          </p:cNvSpPr>
          <p:nvPr>
            <p:ph type="body" sz="quarter" idx="11"/>
          </p:nvPr>
        </p:nvSpPr>
        <p:spPr/>
        <p:txBody>
          <a:bodyPr/>
          <a:lstStyle/>
          <a:p>
            <a:r>
              <a:rPr lang="fr-FR" smtClean="0"/>
              <a:t>Hiret et al. J Clin Oncol 2016; 34 (suppl): abstr 3514</a:t>
            </a:r>
            <a:endParaRPr lang="fr-FR"/>
          </a:p>
        </p:txBody>
      </p:sp>
      <p:sp>
        <p:nvSpPr>
          <p:cNvPr id="6" name="Content Placeholder 5"/>
          <p:cNvSpPr>
            <a:spLocks noGrp="1"/>
          </p:cNvSpPr>
          <p:nvPr>
            <p:ph idx="1"/>
          </p:nvPr>
        </p:nvSpPr>
        <p:spPr>
          <a:xfrm>
            <a:off x="365124" y="1254035"/>
            <a:ext cx="8515529" cy="4746172"/>
          </a:xfrm>
        </p:spPr>
        <p:txBody>
          <a:bodyPr/>
          <a:lstStyle/>
          <a:p>
            <a:pPr marL="0" indent="0">
              <a:buNone/>
            </a:pPr>
            <a:r>
              <a:rPr lang="fr-FR" b="1" dirty="0" smtClean="0"/>
              <a:t>Conclusions</a:t>
            </a:r>
          </a:p>
          <a:p>
            <a:r>
              <a:rPr lang="fr-FR" b="1" dirty="0" smtClean="0"/>
              <a:t>Chez les patients avec </a:t>
            </a:r>
            <a:r>
              <a:rPr lang="fr-FR" b="1" dirty="0" err="1" smtClean="0"/>
              <a:t>CRCm</a:t>
            </a:r>
            <a:r>
              <a:rPr lang="fr-FR" b="1" dirty="0" smtClean="0"/>
              <a:t> KRAS WT ayant progressé sous bevacizumab + CT, la poursuite du bevacizumab + </a:t>
            </a:r>
            <a:r>
              <a:rPr lang="fr-FR" b="1" dirty="0" err="1" smtClean="0"/>
              <a:t>crossover</a:t>
            </a:r>
            <a:r>
              <a:rPr lang="fr-FR" b="1" dirty="0" smtClean="0"/>
              <a:t> de CT était associée dans cette étude avec une amélioration non significative de la SSP et de la SG vs </a:t>
            </a:r>
            <a:r>
              <a:rPr lang="fr-FR" b="1" dirty="0" err="1" smtClean="0"/>
              <a:t>cetuximab</a:t>
            </a:r>
            <a:r>
              <a:rPr lang="fr-FR" b="1" dirty="0" smtClean="0"/>
              <a:t> + CT</a:t>
            </a:r>
          </a:p>
          <a:p>
            <a:r>
              <a:rPr lang="fr-FR" b="1" dirty="0" smtClean="0"/>
              <a:t>Des stratégies multiples dans le </a:t>
            </a:r>
            <a:r>
              <a:rPr lang="fr-FR" b="1" dirty="0" err="1" smtClean="0"/>
              <a:t>CRCm</a:t>
            </a:r>
            <a:r>
              <a:rPr lang="fr-FR" b="1" dirty="0" smtClean="0"/>
              <a:t> pourraient permettre de chroniciser la maladie et d’améliorer la SG</a:t>
            </a:r>
          </a:p>
          <a:p>
            <a:r>
              <a:rPr lang="fr-FR" b="1" dirty="0" smtClean="0"/>
              <a:t>Cependant, les stratégies futures devront s’orienter vers les traitements personnalisés, avec une meilleure définition de la résistance et des </a:t>
            </a:r>
            <a:r>
              <a:rPr lang="fr-FR" b="1" dirty="0" err="1" smtClean="0"/>
              <a:t>biomarqueurs</a:t>
            </a:r>
            <a:r>
              <a:rPr lang="fr-FR" b="1" dirty="0" smtClean="0"/>
              <a:t> de sensibilité au traitement</a:t>
            </a:r>
          </a:p>
        </p:txBody>
      </p:sp>
    </p:spTree>
    <p:extLst>
      <p:ext uri="{BB962C8B-B14F-4D97-AF65-F5344CB8AC3E}">
        <p14:creationId xmlns:p14="http://schemas.microsoft.com/office/powerpoint/2010/main" val="1113335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biomarQUEURS</a:t>
            </a:r>
            <a:endParaRPr lang="en-GB" dirty="0"/>
          </a:p>
        </p:txBody>
      </p:sp>
      <p:sp>
        <p:nvSpPr>
          <p:cNvPr id="2" name="Text Placeholder 1"/>
          <p:cNvSpPr>
            <a:spLocks noGrp="1"/>
          </p:cNvSpPr>
          <p:nvPr>
            <p:ph type="body" idx="1"/>
          </p:nvPr>
        </p:nvSpPr>
        <p:spPr/>
        <p:txBody>
          <a:bodyPr/>
          <a:lstStyle/>
          <a:p>
            <a:r>
              <a:rPr lang="en-US" dirty="0" smtClean="0"/>
              <a:t>CANCER COLORECTAL</a:t>
            </a:r>
            <a:endParaRPr lang="en-GB" dirty="0"/>
          </a:p>
        </p:txBody>
      </p:sp>
    </p:spTree>
    <p:extLst>
      <p:ext uri="{BB962C8B-B14F-4D97-AF65-F5344CB8AC3E}">
        <p14:creationId xmlns:p14="http://schemas.microsoft.com/office/powerpoint/2010/main" val="1141145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3504: Impact de la localisation de la tumeur primitive sur la survie globale et la survie sans progression chez les patients avec CRC métastatique: analyse de l’étude CALGB/SWOG 80405 (Alliance) </a:t>
            </a:r>
            <a:br>
              <a:rPr lang="fr-FR" dirty="0" smtClean="0"/>
            </a:br>
            <a:r>
              <a:rPr lang="fr-FR" dirty="0" smtClean="0"/>
              <a:t>– </a:t>
            </a:r>
            <a:r>
              <a:rPr lang="fr-FR" dirty="0" err="1" smtClean="0"/>
              <a:t>Venook</a:t>
            </a:r>
            <a:r>
              <a:rPr lang="fr-FR" dirty="0" smtClean="0"/>
              <a:t> AP,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l’impact de la localisation de la tumeur primitive (droite vs gauche) sur la survie chez les patients avec </a:t>
            </a:r>
            <a:r>
              <a:rPr lang="fr-FR" dirty="0" err="1" smtClean="0"/>
              <a:t>CRCm</a:t>
            </a:r>
            <a:r>
              <a:rPr lang="fr-FR" dirty="0" smtClean="0"/>
              <a:t>*</a:t>
            </a:r>
          </a:p>
          <a:p>
            <a:endParaRPr lang="fr-FR" dirty="0" smtClean="0"/>
          </a:p>
          <a:p>
            <a:endParaRPr lang="fr-FR" dirty="0" smtClean="0"/>
          </a:p>
          <a:p>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*Analyse post-hoc de CALGB/SWOG 80405; </a:t>
            </a:r>
            <a:br>
              <a:rPr lang="fr-FR" dirty="0" smtClean="0"/>
            </a:br>
            <a:r>
              <a:rPr lang="fr-FR" altLang="zh-CN" baseline="30000" dirty="0" smtClean="0">
                <a:solidFill>
                  <a:schemeClr val="tx1"/>
                </a:solidFill>
                <a:ea typeface="SimSun" pitchFamily="2" charset="-122"/>
              </a:rPr>
              <a:t>†</a:t>
            </a:r>
            <a:r>
              <a:rPr lang="fr-FR" altLang="zh-CN" dirty="0" smtClean="0">
                <a:solidFill>
                  <a:schemeClr val="tx1"/>
                </a:solidFill>
                <a:ea typeface="SimSun" pitchFamily="2" charset="-122"/>
              </a:rPr>
              <a:t>Avant l’amendement de juin 2008</a:t>
            </a:r>
            <a:r>
              <a:rPr lang="fr-FR" dirty="0" smtClean="0"/>
              <a:t>.</a:t>
            </a:r>
            <a:endParaRPr lang="fr-FR" dirty="0"/>
          </a:p>
        </p:txBody>
      </p:sp>
      <p:sp>
        <p:nvSpPr>
          <p:cNvPr id="5" name="Text Placeholder 4"/>
          <p:cNvSpPr>
            <a:spLocks noGrp="1"/>
          </p:cNvSpPr>
          <p:nvPr>
            <p:ph type="body" sz="quarter" idx="11"/>
          </p:nvPr>
        </p:nvSpPr>
        <p:spPr/>
        <p:txBody>
          <a:bodyPr/>
          <a:lstStyle/>
          <a:p>
            <a:r>
              <a:rPr lang="fr-FR" smtClean="0"/>
              <a:t> Venook et al. J Clin Oncol 2016; 34 (suppl): abstr 3504</a:t>
            </a:r>
            <a:endParaRPr lang="fr-FR"/>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8165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Cetuximab + CT</a:t>
            </a:r>
          </a:p>
        </p:txBody>
      </p:sp>
      <p:sp>
        <p:nvSpPr>
          <p:cNvPr id="13" name="AutoShape 9"/>
          <p:cNvSpPr>
            <a:spLocks noChangeArrowheads="1"/>
          </p:cNvSpPr>
          <p:nvPr/>
        </p:nvSpPr>
        <p:spPr bwMode="auto">
          <a:xfrm>
            <a:off x="365124" y="318698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CRCm</a:t>
            </a:r>
            <a:r>
              <a:rPr lang="fr-FR" altLang="zh-CN" dirty="0" smtClean="0">
                <a:solidFill>
                  <a:srgbClr val="FFFFFF"/>
                </a:solidFill>
                <a:ea typeface="SimSun" pitchFamily="2" charset="-122"/>
              </a:rPr>
              <a:t> en 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a:t>
            </a:r>
          </a:p>
          <a:p>
            <a:pPr marL="228600" indent="-228600" defTabSz="892175" eaLnBrk="0" hangingPunct="0">
              <a:spcAft>
                <a:spcPct val="30000"/>
              </a:spcAft>
              <a:buFont typeface="Arial" pitchFamily="34" charset="0"/>
              <a:buChar char="•"/>
            </a:pPr>
            <a:r>
              <a:rPr lang="fr-FR" altLang="zh-CN" dirty="0">
                <a:solidFill>
                  <a:srgbClr val="FFFFFF"/>
                </a:solidFill>
                <a:ea typeface="SimSun" pitchFamily="2" charset="-122"/>
              </a:rPr>
              <a:t>K</a:t>
            </a:r>
            <a:r>
              <a:rPr lang="fr-FR" altLang="zh-CN" dirty="0" smtClean="0">
                <a:solidFill>
                  <a:srgbClr val="FFFFFF"/>
                </a:solidFill>
                <a:ea typeface="SimSun" pitchFamily="2" charset="-122"/>
              </a:rPr>
              <a:t>RAS WT</a:t>
            </a:r>
            <a:r>
              <a:rPr lang="fr-FR" altLang="zh-CN" baseline="30000" dirty="0" smtClean="0">
                <a:solidFill>
                  <a:srgbClr val="FFFFFF"/>
                </a:solidFill>
                <a:ea typeface="SimSun" pitchFamily="2" charset="-122"/>
              </a:rPr>
              <a:t>†</a:t>
            </a:r>
            <a:endParaRPr lang="fr-FR" altLang="zh-CN" dirty="0" smtClean="0">
              <a:solidFill>
                <a:srgbClr val="FFFFFF"/>
              </a:solidFill>
              <a:ea typeface="SimSun" pitchFamily="2" charset="-122"/>
            </a:endParaRPr>
          </a:p>
        </p:txBody>
      </p:sp>
      <p:sp>
        <p:nvSpPr>
          <p:cNvPr id="14" name="Rectangle 9"/>
          <p:cNvSpPr txBox="1">
            <a:spLocks noChangeArrowheads="1"/>
          </p:cNvSpPr>
          <p:nvPr/>
        </p:nvSpPr>
        <p:spPr bwMode="auto">
          <a:xfrm>
            <a:off x="365124" y="5254624"/>
            <a:ext cx="55784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a:buClr>
                <a:srgbClr val="043882"/>
              </a:buClr>
            </a:pPr>
            <a:r>
              <a:rPr lang="fr-FR" kern="0" dirty="0" smtClean="0"/>
              <a:t>SG et SSP selon la localisation de la tumeur primitive (gauche vs droite)</a:t>
            </a:r>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84537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Bevacizumab + CT</a:t>
            </a:r>
            <a:endParaRPr lang="fr-FR" altLang="zh-CN">
              <a:solidFill>
                <a:srgbClr val="4D4D4D"/>
              </a:solidFill>
              <a:ea typeface="SimSun" pitchFamily="2" charset="-122"/>
            </a:endParaRPr>
          </a:p>
        </p:txBody>
      </p:sp>
    </p:spTree>
    <p:extLst>
      <p:ext uri="{BB962C8B-B14F-4D97-AF65-F5344CB8AC3E}">
        <p14:creationId xmlns:p14="http://schemas.microsoft.com/office/powerpoint/2010/main" val="343049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3504: Impact de la localisation de la tumeur primitive sur la survie globale et la survie sans progression chez les patients avec CRC métastatique: analyse de l’étude CALGB/SWOG 80405 (Alliance) </a:t>
            </a:r>
            <a:br>
              <a:rPr lang="fr-FR" dirty="0" smtClean="0"/>
            </a:br>
            <a:r>
              <a:rPr lang="fr-FR" dirty="0" smtClean="0"/>
              <a:t>– </a:t>
            </a:r>
            <a:r>
              <a:rPr lang="fr-FR" dirty="0" err="1" smtClean="0"/>
              <a:t>Venook</a:t>
            </a:r>
            <a:r>
              <a:rPr lang="fr-FR" dirty="0" smtClean="0"/>
              <a:t> AP,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a:p>
        </p:txBody>
      </p:sp>
      <p:sp>
        <p:nvSpPr>
          <p:cNvPr id="5" name="Text Placeholder 4"/>
          <p:cNvSpPr>
            <a:spLocks noGrp="1"/>
          </p:cNvSpPr>
          <p:nvPr>
            <p:ph type="body" sz="quarter" idx="11"/>
          </p:nvPr>
        </p:nvSpPr>
        <p:spPr/>
        <p:txBody>
          <a:bodyPr/>
          <a:lstStyle/>
          <a:p>
            <a:r>
              <a:rPr lang="fr-FR" smtClean="0"/>
              <a:t> Venook et al. J Clin Oncol 2016; 34 (suppl): abstr 3504</a:t>
            </a:r>
            <a:endParaRPr lang="fr-FR"/>
          </a:p>
        </p:txBody>
      </p:sp>
      <p:grpSp>
        <p:nvGrpSpPr>
          <p:cNvPr id="9" name="Group 8"/>
          <p:cNvGrpSpPr/>
          <p:nvPr/>
        </p:nvGrpSpPr>
        <p:grpSpPr>
          <a:xfrm>
            <a:off x="454409" y="2057038"/>
            <a:ext cx="7656667" cy="4234188"/>
            <a:chOff x="468779" y="2144311"/>
            <a:chExt cx="7882312" cy="4346259"/>
          </a:xfrm>
        </p:grpSpPr>
        <p:sp>
          <p:nvSpPr>
            <p:cNvPr id="10" name="Freeform 9"/>
            <p:cNvSpPr>
              <a:spLocks/>
            </p:cNvSpPr>
            <p:nvPr/>
          </p:nvSpPr>
          <p:spPr bwMode="auto">
            <a:xfrm>
              <a:off x="1539466" y="2306775"/>
              <a:ext cx="6540818" cy="344006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43882"/>
                </a:solidFill>
              </a:endParaRPr>
            </a:p>
          </p:txBody>
        </p:sp>
        <p:sp>
          <p:nvSpPr>
            <p:cNvPr id="11" name="Line 6"/>
            <p:cNvSpPr>
              <a:spLocks noChangeShapeType="1"/>
            </p:cNvSpPr>
            <p:nvPr/>
          </p:nvSpPr>
          <p:spPr bwMode="auto">
            <a:xfrm>
              <a:off x="1386956" y="2306773"/>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 name="Line 7"/>
            <p:cNvSpPr>
              <a:spLocks noChangeShapeType="1"/>
            </p:cNvSpPr>
            <p:nvPr/>
          </p:nvSpPr>
          <p:spPr bwMode="auto">
            <a:xfrm>
              <a:off x="1386956" y="2994901"/>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 name="Line 8"/>
            <p:cNvSpPr>
              <a:spLocks noChangeShapeType="1"/>
            </p:cNvSpPr>
            <p:nvPr/>
          </p:nvSpPr>
          <p:spPr bwMode="auto">
            <a:xfrm>
              <a:off x="1386956" y="3683028"/>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 name="Line 9"/>
            <p:cNvSpPr>
              <a:spLocks noChangeShapeType="1"/>
            </p:cNvSpPr>
            <p:nvPr/>
          </p:nvSpPr>
          <p:spPr bwMode="auto">
            <a:xfrm>
              <a:off x="1386956" y="4371156"/>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 name="Line 10"/>
            <p:cNvSpPr>
              <a:spLocks noChangeShapeType="1"/>
            </p:cNvSpPr>
            <p:nvPr/>
          </p:nvSpPr>
          <p:spPr bwMode="auto">
            <a:xfrm>
              <a:off x="1386956" y="5059284"/>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 name="Line 11"/>
            <p:cNvSpPr>
              <a:spLocks noChangeShapeType="1"/>
            </p:cNvSpPr>
            <p:nvPr/>
          </p:nvSpPr>
          <p:spPr bwMode="auto">
            <a:xfrm>
              <a:off x="1386956" y="5747411"/>
              <a:ext cx="152508"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7" name="Line 12"/>
            <p:cNvSpPr>
              <a:spLocks noChangeShapeType="1"/>
            </p:cNvSpPr>
            <p:nvPr/>
          </p:nvSpPr>
          <p:spPr bwMode="auto">
            <a:xfrm>
              <a:off x="5146140"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8" name="Line 13"/>
            <p:cNvSpPr>
              <a:spLocks noChangeShapeType="1"/>
            </p:cNvSpPr>
            <p:nvPr/>
          </p:nvSpPr>
          <p:spPr bwMode="auto">
            <a:xfrm>
              <a:off x="4513877"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19" name="Line 14"/>
            <p:cNvSpPr>
              <a:spLocks noChangeShapeType="1"/>
            </p:cNvSpPr>
            <p:nvPr/>
          </p:nvSpPr>
          <p:spPr bwMode="auto">
            <a:xfrm>
              <a:off x="6595410"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0" name="Line 15"/>
            <p:cNvSpPr>
              <a:spLocks noChangeShapeType="1"/>
            </p:cNvSpPr>
            <p:nvPr/>
          </p:nvSpPr>
          <p:spPr bwMode="auto">
            <a:xfrm>
              <a:off x="5882681"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1" name="Line 17"/>
            <p:cNvSpPr>
              <a:spLocks noChangeShapeType="1"/>
            </p:cNvSpPr>
            <p:nvPr/>
          </p:nvSpPr>
          <p:spPr bwMode="auto">
            <a:xfrm>
              <a:off x="7313571"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2" name="Line 18"/>
            <p:cNvSpPr>
              <a:spLocks noChangeShapeType="1"/>
            </p:cNvSpPr>
            <p:nvPr/>
          </p:nvSpPr>
          <p:spPr bwMode="auto">
            <a:xfrm>
              <a:off x="3691424"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3" name="Line 19"/>
            <p:cNvSpPr>
              <a:spLocks noChangeShapeType="1"/>
            </p:cNvSpPr>
            <p:nvPr/>
          </p:nvSpPr>
          <p:spPr bwMode="auto">
            <a:xfrm>
              <a:off x="2972235"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4" name="Line 20"/>
            <p:cNvSpPr>
              <a:spLocks noChangeShapeType="1"/>
            </p:cNvSpPr>
            <p:nvPr/>
          </p:nvSpPr>
          <p:spPr bwMode="auto">
            <a:xfrm>
              <a:off x="2252192"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5" name="Line 21"/>
            <p:cNvSpPr>
              <a:spLocks noChangeShapeType="1"/>
            </p:cNvSpPr>
            <p:nvPr/>
          </p:nvSpPr>
          <p:spPr bwMode="auto">
            <a:xfrm>
              <a:off x="1539464" y="5747411"/>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rot="16200000">
              <a:off x="-347361" y="3862728"/>
              <a:ext cx="1980811" cy="348531"/>
            </a:xfrm>
            <a:prstGeom prst="rect">
              <a:avLst/>
            </a:prstGeom>
            <a:noFill/>
          </p:spPr>
          <p:txBody>
            <a:bodyPr wrap="none" rtlCol="0">
              <a:spAutoFit/>
            </a:bodyPr>
            <a:lstStyle/>
            <a:p>
              <a:pPr algn="ctr"/>
              <a:r>
                <a:rPr lang="fr-FR" sz="1600" smtClean="0">
                  <a:solidFill>
                    <a:srgbClr val="4D4D4D"/>
                  </a:solidFill>
                </a:rPr>
                <a:t>% sans évènement</a:t>
              </a:r>
              <a:endParaRPr lang="fr-FR" sz="1600">
                <a:solidFill>
                  <a:srgbClr val="4D4D4D"/>
                </a:solidFill>
              </a:endParaRPr>
            </a:p>
          </p:txBody>
        </p:sp>
        <p:sp>
          <p:nvSpPr>
            <p:cNvPr id="27" name="TextBox 26"/>
            <p:cNvSpPr txBox="1"/>
            <p:nvPr/>
          </p:nvSpPr>
          <p:spPr>
            <a:xfrm>
              <a:off x="4481139" y="6143055"/>
              <a:ext cx="636086" cy="347515"/>
            </a:xfrm>
            <a:prstGeom prst="rect">
              <a:avLst/>
            </a:prstGeom>
            <a:noFill/>
          </p:spPr>
          <p:txBody>
            <a:bodyPr wrap="none" rtlCol="0">
              <a:spAutoFit/>
            </a:bodyPr>
            <a:lstStyle/>
            <a:p>
              <a:pPr algn="ctr"/>
              <a:r>
                <a:rPr lang="fr-FR" sz="1600" dirty="0" smtClean="0">
                  <a:solidFill>
                    <a:srgbClr val="4D4D4D"/>
                  </a:solidFill>
                  <a:latin typeface="Arial" panose="020B0604020202020204" pitchFamily="34" charset="0"/>
                  <a:cs typeface="Arial" panose="020B0604020202020204" pitchFamily="34" charset="0"/>
                </a:rPr>
                <a:t>Mois</a:t>
              </a:r>
              <a:endParaRPr lang="fr-FR" sz="1600" dirty="0">
                <a:solidFill>
                  <a:srgbClr val="4D4D4D"/>
                </a:solidFill>
                <a:latin typeface="Arial" panose="020B0604020202020204" pitchFamily="34" charset="0"/>
                <a:cs typeface="Arial" panose="020B0604020202020204" pitchFamily="34" charset="0"/>
              </a:endParaRPr>
            </a:p>
          </p:txBody>
        </p:sp>
        <p:sp>
          <p:nvSpPr>
            <p:cNvPr id="28" name="TextBox 27"/>
            <p:cNvSpPr txBox="1"/>
            <p:nvPr/>
          </p:nvSpPr>
          <p:spPr>
            <a:xfrm>
              <a:off x="844342" y="2144311"/>
              <a:ext cx="483748" cy="347515"/>
            </a:xfrm>
            <a:prstGeom prst="rect">
              <a:avLst/>
            </a:prstGeom>
            <a:noFill/>
          </p:spPr>
          <p:txBody>
            <a:bodyPr wrap="none" rtlCol="0" anchor="ctr" anchorCtr="0">
              <a:spAutoFit/>
            </a:bodyPr>
            <a:lstStyle/>
            <a:p>
              <a:pPr algn="r"/>
              <a:r>
                <a:rPr lang="fr-FR" sz="1600" smtClean="0">
                  <a:solidFill>
                    <a:srgbClr val="4D4D4D"/>
                  </a:solidFill>
                  <a:latin typeface="Arial" panose="020B0604020202020204" pitchFamily="34" charset="0"/>
                  <a:cs typeface="Arial" panose="020B0604020202020204" pitchFamily="34" charset="0"/>
                </a:rPr>
                <a:t>1.0</a:t>
              </a:r>
              <a:endParaRPr lang="fr-FR" sz="16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844342" y="2820031"/>
              <a:ext cx="483748" cy="347515"/>
            </a:xfrm>
            <a:prstGeom prst="rect">
              <a:avLst/>
            </a:prstGeom>
            <a:noFill/>
          </p:spPr>
          <p:txBody>
            <a:bodyPr wrap="none" rtlCol="0" anchor="ctr" anchorCtr="0">
              <a:spAutoFit/>
            </a:bodyPr>
            <a:lstStyle/>
            <a:p>
              <a:pPr algn="r"/>
              <a:r>
                <a:rPr lang="fr-FR" sz="1600" smtClean="0">
                  <a:solidFill>
                    <a:srgbClr val="4D4D4D"/>
                  </a:solidFill>
                  <a:latin typeface="Arial" panose="020B0604020202020204" pitchFamily="34" charset="0"/>
                  <a:cs typeface="Arial" panose="020B0604020202020204" pitchFamily="34" charset="0"/>
                </a:rPr>
                <a:t>0.8</a:t>
              </a:r>
              <a:endParaRPr lang="fr-FR" sz="160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844342" y="3507853"/>
              <a:ext cx="483748" cy="347515"/>
            </a:xfrm>
            <a:prstGeom prst="rect">
              <a:avLst/>
            </a:prstGeom>
            <a:noFill/>
          </p:spPr>
          <p:txBody>
            <a:bodyPr wrap="none" rtlCol="0" anchor="ctr" anchorCtr="0">
              <a:spAutoFit/>
            </a:bodyPr>
            <a:lstStyle/>
            <a:p>
              <a:pPr algn="r"/>
              <a:r>
                <a:rPr lang="fr-FR" sz="1600" smtClean="0">
                  <a:solidFill>
                    <a:srgbClr val="4D4D4D"/>
                  </a:solidFill>
                  <a:latin typeface="Arial" panose="020B0604020202020204" pitchFamily="34" charset="0"/>
                  <a:cs typeface="Arial" panose="020B0604020202020204" pitchFamily="34" charset="0"/>
                </a:rPr>
                <a:t>0.6</a:t>
              </a:r>
              <a:endParaRPr lang="fr-FR" sz="160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a:off x="844342" y="4195674"/>
              <a:ext cx="483748" cy="347515"/>
            </a:xfrm>
            <a:prstGeom prst="rect">
              <a:avLst/>
            </a:prstGeom>
            <a:noFill/>
          </p:spPr>
          <p:txBody>
            <a:bodyPr wrap="none" rtlCol="0" anchor="ctr" anchorCtr="0">
              <a:spAutoFit/>
            </a:bodyPr>
            <a:lstStyle/>
            <a:p>
              <a:pPr algn="r"/>
              <a:r>
                <a:rPr lang="fr-FR" sz="1600" smtClean="0">
                  <a:solidFill>
                    <a:srgbClr val="4D4D4D"/>
                  </a:solidFill>
                  <a:latin typeface="Arial" panose="020B0604020202020204" pitchFamily="34" charset="0"/>
                  <a:cs typeface="Arial" panose="020B0604020202020204" pitchFamily="34" charset="0"/>
                </a:rPr>
                <a:t>0.4</a:t>
              </a:r>
              <a:endParaRPr lang="fr-FR" sz="1600">
                <a:solidFill>
                  <a:srgbClr val="4D4D4D"/>
                </a:solidFill>
                <a:latin typeface="Arial" panose="020B0604020202020204" pitchFamily="34" charset="0"/>
                <a:cs typeface="Arial" panose="020B0604020202020204" pitchFamily="34" charset="0"/>
              </a:endParaRPr>
            </a:p>
          </p:txBody>
        </p:sp>
        <p:sp>
          <p:nvSpPr>
            <p:cNvPr id="32" name="TextBox 31"/>
            <p:cNvSpPr txBox="1"/>
            <p:nvPr/>
          </p:nvSpPr>
          <p:spPr>
            <a:xfrm>
              <a:off x="844342" y="4883496"/>
              <a:ext cx="483748" cy="347515"/>
            </a:xfrm>
            <a:prstGeom prst="rect">
              <a:avLst/>
            </a:prstGeom>
            <a:noFill/>
          </p:spPr>
          <p:txBody>
            <a:bodyPr wrap="none" rtlCol="0" anchor="ctr" anchorCtr="0">
              <a:spAutoFit/>
            </a:bodyPr>
            <a:lstStyle/>
            <a:p>
              <a:pPr algn="r"/>
              <a:r>
                <a:rPr lang="fr-FR" sz="1600" smtClean="0">
                  <a:solidFill>
                    <a:srgbClr val="4D4D4D"/>
                  </a:solidFill>
                  <a:latin typeface="Arial" panose="020B0604020202020204" pitchFamily="34" charset="0"/>
                  <a:cs typeface="Arial" panose="020B0604020202020204" pitchFamily="34" charset="0"/>
                </a:rPr>
                <a:t>0.2</a:t>
              </a:r>
              <a:endParaRPr lang="fr-FR" sz="160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1020505" y="5571318"/>
              <a:ext cx="307585" cy="347515"/>
            </a:xfrm>
            <a:prstGeom prst="rect">
              <a:avLst/>
            </a:prstGeom>
            <a:noFill/>
          </p:spPr>
          <p:txBody>
            <a:bodyPr wrap="none" rtlCol="0" anchor="ctr" anchorCtr="0">
              <a:spAutoFit/>
            </a:bodyPr>
            <a:lstStyle/>
            <a:p>
              <a:pPr algn="r"/>
              <a:r>
                <a:rPr lang="fr-FR" sz="1600" smtClean="0">
                  <a:solidFill>
                    <a:srgbClr val="4D4D4D"/>
                  </a:solidFill>
                  <a:latin typeface="Arial" panose="020B0604020202020204" pitchFamily="34" charset="0"/>
                  <a:cs typeface="Arial" panose="020B0604020202020204" pitchFamily="34" charset="0"/>
                </a:rPr>
                <a:t>0</a:t>
              </a:r>
              <a:endParaRPr lang="fr-FR" sz="160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1393995" y="5861183"/>
              <a:ext cx="307585"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0</a:t>
              </a:r>
              <a:endParaRPr lang="fr-FR" sz="160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2031813"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12</a:t>
              </a:r>
              <a:endParaRPr lang="fr-FR" sz="160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2762855"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24</a:t>
              </a:r>
              <a:endParaRPr lang="fr-FR" sz="1600">
                <a:solidFill>
                  <a:srgbClr val="4D4D4D"/>
                </a:solidFill>
                <a:latin typeface="Arial" panose="020B0604020202020204" pitchFamily="34" charset="0"/>
                <a:cs typeface="Arial" panose="020B0604020202020204" pitchFamily="34" charset="0"/>
              </a:endParaRPr>
            </a:p>
          </p:txBody>
        </p:sp>
        <p:sp>
          <p:nvSpPr>
            <p:cNvPr id="37" name="TextBox 36"/>
            <p:cNvSpPr txBox="1"/>
            <p:nvPr/>
          </p:nvSpPr>
          <p:spPr>
            <a:xfrm>
              <a:off x="3501218"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36</a:t>
              </a:r>
              <a:endParaRPr lang="fr-FR" sz="160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4221797"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48</a:t>
              </a:r>
              <a:endParaRPr lang="fr-FR" sz="160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4950761"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60</a:t>
              </a:r>
              <a:endParaRPr lang="fr-FR" sz="160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5640001"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72</a:t>
              </a:r>
              <a:endParaRPr lang="fr-FR" sz="1600">
                <a:solidFill>
                  <a:srgbClr val="4D4D4D"/>
                </a:solidFill>
                <a:latin typeface="Arial" panose="020B0604020202020204" pitchFamily="34" charset="0"/>
                <a:cs typeface="Arial" panose="020B0604020202020204" pitchFamily="34" charset="0"/>
              </a:endParaRPr>
            </a:p>
          </p:txBody>
        </p:sp>
        <p:sp>
          <p:nvSpPr>
            <p:cNvPr id="41" name="TextBox 40"/>
            <p:cNvSpPr txBox="1"/>
            <p:nvPr/>
          </p:nvSpPr>
          <p:spPr>
            <a:xfrm>
              <a:off x="6395070"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84</a:t>
              </a:r>
              <a:endParaRPr lang="fr-FR" sz="160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7120886" y="5861183"/>
              <a:ext cx="42506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96</a:t>
              </a:r>
              <a:endParaRPr lang="fr-FR" sz="1600">
                <a:solidFill>
                  <a:srgbClr val="4D4D4D"/>
                </a:solidFill>
                <a:latin typeface="Arial" panose="020B0604020202020204" pitchFamily="34" charset="0"/>
                <a:cs typeface="Arial" panose="020B0604020202020204" pitchFamily="34" charset="0"/>
              </a:endParaRPr>
            </a:p>
          </p:txBody>
        </p:sp>
        <p:sp>
          <p:nvSpPr>
            <p:cNvPr id="43" name="Line 14"/>
            <p:cNvSpPr>
              <a:spLocks noChangeShapeType="1"/>
            </p:cNvSpPr>
            <p:nvPr/>
          </p:nvSpPr>
          <p:spPr bwMode="auto">
            <a:xfrm>
              <a:off x="8068093" y="5763027"/>
              <a:ext cx="0" cy="152334"/>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7809480" y="5876799"/>
              <a:ext cx="541611" cy="347515"/>
            </a:xfrm>
            <a:prstGeom prst="rect">
              <a:avLst/>
            </a:prstGeom>
            <a:noFill/>
          </p:spPr>
          <p:txBody>
            <a:bodyPr wrap="none" rtlCol="0" anchor="t" anchorCtr="0">
              <a:spAutoFit/>
            </a:bodyPr>
            <a:lstStyle/>
            <a:p>
              <a:pPr algn="ctr"/>
              <a:r>
                <a:rPr lang="fr-FR" sz="1600" smtClean="0">
                  <a:solidFill>
                    <a:srgbClr val="4D4D4D"/>
                  </a:solidFill>
                  <a:latin typeface="Arial" panose="020B0604020202020204" pitchFamily="34" charset="0"/>
                  <a:cs typeface="Arial" panose="020B0604020202020204" pitchFamily="34" charset="0"/>
                </a:rPr>
                <a:t>108</a:t>
              </a:r>
              <a:endParaRPr lang="fr-FR" sz="1600">
                <a:solidFill>
                  <a:srgbClr val="4D4D4D"/>
                </a:solidFill>
                <a:latin typeface="Arial" panose="020B0604020202020204" pitchFamily="34" charset="0"/>
                <a:cs typeface="Arial" panose="020B0604020202020204" pitchFamily="34" charset="0"/>
              </a:endParaRPr>
            </a:p>
          </p:txBody>
        </p:sp>
        <p:sp>
          <p:nvSpPr>
            <p:cNvPr id="45" name="Freeform 2"/>
            <p:cNvSpPr>
              <a:spLocks/>
            </p:cNvSpPr>
            <p:nvPr/>
          </p:nvSpPr>
          <p:spPr bwMode="auto">
            <a:xfrm>
              <a:off x="1566209" y="2318067"/>
              <a:ext cx="6660000" cy="3164259"/>
            </a:xfrm>
            <a:custGeom>
              <a:avLst/>
              <a:gdLst>
                <a:gd name="T0" fmla="*/ 383 w 528"/>
                <a:gd name="T1" fmla="*/ 244 h 248"/>
                <a:gd name="T2" fmla="*/ 352 w 528"/>
                <a:gd name="T3" fmla="*/ 237 h 248"/>
                <a:gd name="T4" fmla="*/ 322 w 528"/>
                <a:gd name="T5" fmla="*/ 233 h 248"/>
                <a:gd name="T6" fmla="*/ 316 w 528"/>
                <a:gd name="T7" fmla="*/ 230 h 248"/>
                <a:gd name="T8" fmla="*/ 304 w 528"/>
                <a:gd name="T9" fmla="*/ 226 h 248"/>
                <a:gd name="T10" fmla="*/ 295 w 528"/>
                <a:gd name="T11" fmla="*/ 222 h 248"/>
                <a:gd name="T12" fmla="*/ 285 w 528"/>
                <a:gd name="T13" fmla="*/ 216 h 248"/>
                <a:gd name="T14" fmla="*/ 273 w 528"/>
                <a:gd name="T15" fmla="*/ 213 h 248"/>
                <a:gd name="T16" fmla="*/ 265 w 528"/>
                <a:gd name="T17" fmla="*/ 208 h 248"/>
                <a:gd name="T18" fmla="*/ 258 w 528"/>
                <a:gd name="T19" fmla="*/ 204 h 248"/>
                <a:gd name="T20" fmla="*/ 247 w 528"/>
                <a:gd name="T21" fmla="*/ 201 h 248"/>
                <a:gd name="T22" fmla="*/ 242 w 528"/>
                <a:gd name="T23" fmla="*/ 196 h 248"/>
                <a:gd name="T24" fmla="*/ 234 w 528"/>
                <a:gd name="T25" fmla="*/ 190 h 248"/>
                <a:gd name="T26" fmla="*/ 230 w 528"/>
                <a:gd name="T27" fmla="*/ 188 h 248"/>
                <a:gd name="T28" fmla="*/ 221 w 528"/>
                <a:gd name="T29" fmla="*/ 184 h 248"/>
                <a:gd name="T30" fmla="*/ 215 w 528"/>
                <a:gd name="T31" fmla="*/ 180 h 248"/>
                <a:gd name="T32" fmla="*/ 210 w 528"/>
                <a:gd name="T33" fmla="*/ 176 h 248"/>
                <a:gd name="T34" fmla="*/ 203 w 528"/>
                <a:gd name="T35" fmla="*/ 171 h 248"/>
                <a:gd name="T36" fmla="*/ 197 w 528"/>
                <a:gd name="T37" fmla="*/ 163 h 248"/>
                <a:gd name="T38" fmla="*/ 191 w 528"/>
                <a:gd name="T39" fmla="*/ 157 h 248"/>
                <a:gd name="T40" fmla="*/ 185 w 528"/>
                <a:gd name="T41" fmla="*/ 149 h 248"/>
                <a:gd name="T42" fmla="*/ 173 w 528"/>
                <a:gd name="T43" fmla="*/ 145 h 248"/>
                <a:gd name="T44" fmla="*/ 166 w 528"/>
                <a:gd name="T45" fmla="*/ 138 h 248"/>
                <a:gd name="T46" fmla="*/ 160 w 528"/>
                <a:gd name="T47" fmla="*/ 135 h 248"/>
                <a:gd name="T48" fmla="*/ 156 w 528"/>
                <a:gd name="T49" fmla="*/ 131 h 248"/>
                <a:gd name="T50" fmla="*/ 152 w 528"/>
                <a:gd name="T51" fmla="*/ 124 h 248"/>
                <a:gd name="T52" fmla="*/ 145 w 528"/>
                <a:gd name="T53" fmla="*/ 117 h 248"/>
                <a:gd name="T54" fmla="*/ 140 w 528"/>
                <a:gd name="T55" fmla="*/ 112 h 248"/>
                <a:gd name="T56" fmla="*/ 134 w 528"/>
                <a:gd name="T57" fmla="*/ 108 h 248"/>
                <a:gd name="T58" fmla="*/ 129 w 528"/>
                <a:gd name="T59" fmla="*/ 102 h 248"/>
                <a:gd name="T60" fmla="*/ 123 w 528"/>
                <a:gd name="T61" fmla="*/ 98 h 248"/>
                <a:gd name="T62" fmla="*/ 119 w 528"/>
                <a:gd name="T63" fmla="*/ 90 h 248"/>
                <a:gd name="T64" fmla="*/ 115 w 528"/>
                <a:gd name="T65" fmla="*/ 82 h 248"/>
                <a:gd name="T66" fmla="*/ 109 w 528"/>
                <a:gd name="T67" fmla="*/ 78 h 248"/>
                <a:gd name="T68" fmla="*/ 101 w 528"/>
                <a:gd name="T69" fmla="*/ 74 h 248"/>
                <a:gd name="T70" fmla="*/ 96 w 528"/>
                <a:gd name="T71" fmla="*/ 70 h 248"/>
                <a:gd name="T72" fmla="*/ 89 w 528"/>
                <a:gd name="T73" fmla="*/ 66 h 248"/>
                <a:gd name="T74" fmla="*/ 84 w 528"/>
                <a:gd name="T75" fmla="*/ 61 h 248"/>
                <a:gd name="T76" fmla="*/ 79 w 528"/>
                <a:gd name="T77" fmla="*/ 57 h 248"/>
                <a:gd name="T78" fmla="*/ 75 w 528"/>
                <a:gd name="T79" fmla="*/ 54 h 248"/>
                <a:gd name="T80" fmla="*/ 70 w 528"/>
                <a:gd name="T81" fmla="*/ 49 h 248"/>
                <a:gd name="T82" fmla="*/ 65 w 528"/>
                <a:gd name="T83" fmla="*/ 44 h 248"/>
                <a:gd name="T84" fmla="*/ 60 w 528"/>
                <a:gd name="T85" fmla="*/ 39 h 248"/>
                <a:gd name="T86" fmla="*/ 53 w 528"/>
                <a:gd name="T87" fmla="*/ 30 h 248"/>
                <a:gd name="T88" fmla="*/ 45 w 528"/>
                <a:gd name="T89" fmla="*/ 24 h 248"/>
                <a:gd name="T90" fmla="*/ 37 w 528"/>
                <a:gd name="T91" fmla="*/ 18 h 248"/>
                <a:gd name="T92" fmla="*/ 33 w 528"/>
                <a:gd name="T93" fmla="*/ 15 h 248"/>
                <a:gd name="T94" fmla="*/ 26 w 528"/>
                <a:gd name="T95" fmla="*/ 11 h 248"/>
                <a:gd name="T96" fmla="*/ 21 w 528"/>
                <a:gd name="T97" fmla="*/ 7 h 248"/>
                <a:gd name="T98" fmla="*/ 17 w 528"/>
                <a:gd name="T99" fmla="*/ 5 h 248"/>
                <a:gd name="T100" fmla="*/ 10 w 528"/>
                <a:gd name="T101" fmla="*/ 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248">
                  <a:moveTo>
                    <a:pt x="528" y="248"/>
                  </a:moveTo>
                  <a:lnTo>
                    <a:pt x="384" y="248"/>
                  </a:lnTo>
                  <a:lnTo>
                    <a:pt x="384" y="244"/>
                  </a:lnTo>
                  <a:lnTo>
                    <a:pt x="383" y="244"/>
                  </a:lnTo>
                  <a:lnTo>
                    <a:pt x="383" y="240"/>
                  </a:lnTo>
                  <a:lnTo>
                    <a:pt x="375" y="240"/>
                  </a:lnTo>
                  <a:lnTo>
                    <a:pt x="375" y="237"/>
                  </a:lnTo>
                  <a:lnTo>
                    <a:pt x="352" y="237"/>
                  </a:lnTo>
                  <a:lnTo>
                    <a:pt x="352" y="235"/>
                  </a:lnTo>
                  <a:lnTo>
                    <a:pt x="327" y="235"/>
                  </a:lnTo>
                  <a:lnTo>
                    <a:pt x="327" y="233"/>
                  </a:lnTo>
                  <a:lnTo>
                    <a:pt x="322" y="233"/>
                  </a:lnTo>
                  <a:lnTo>
                    <a:pt x="322" y="232"/>
                  </a:lnTo>
                  <a:lnTo>
                    <a:pt x="319" y="232"/>
                  </a:lnTo>
                  <a:lnTo>
                    <a:pt x="319" y="230"/>
                  </a:lnTo>
                  <a:lnTo>
                    <a:pt x="316" y="230"/>
                  </a:lnTo>
                  <a:cubicBezTo>
                    <a:pt x="316" y="230"/>
                    <a:pt x="317" y="228"/>
                    <a:pt x="316" y="228"/>
                  </a:cubicBezTo>
                  <a:cubicBezTo>
                    <a:pt x="315" y="228"/>
                    <a:pt x="310" y="228"/>
                    <a:pt x="310" y="228"/>
                  </a:cubicBezTo>
                  <a:lnTo>
                    <a:pt x="310" y="226"/>
                  </a:lnTo>
                  <a:lnTo>
                    <a:pt x="304" y="226"/>
                  </a:lnTo>
                  <a:lnTo>
                    <a:pt x="304" y="224"/>
                  </a:lnTo>
                  <a:lnTo>
                    <a:pt x="299" y="224"/>
                  </a:lnTo>
                  <a:lnTo>
                    <a:pt x="299" y="222"/>
                  </a:lnTo>
                  <a:lnTo>
                    <a:pt x="295" y="222"/>
                  </a:lnTo>
                  <a:lnTo>
                    <a:pt x="295" y="219"/>
                  </a:lnTo>
                  <a:lnTo>
                    <a:pt x="291" y="219"/>
                  </a:lnTo>
                  <a:lnTo>
                    <a:pt x="291" y="216"/>
                  </a:lnTo>
                  <a:lnTo>
                    <a:pt x="285" y="216"/>
                  </a:lnTo>
                  <a:lnTo>
                    <a:pt x="285" y="215"/>
                  </a:lnTo>
                  <a:lnTo>
                    <a:pt x="277" y="215"/>
                  </a:lnTo>
                  <a:lnTo>
                    <a:pt x="277" y="213"/>
                  </a:lnTo>
                  <a:lnTo>
                    <a:pt x="273" y="213"/>
                  </a:lnTo>
                  <a:lnTo>
                    <a:pt x="273" y="210"/>
                  </a:lnTo>
                  <a:lnTo>
                    <a:pt x="271" y="210"/>
                  </a:lnTo>
                  <a:lnTo>
                    <a:pt x="271" y="208"/>
                  </a:lnTo>
                  <a:lnTo>
                    <a:pt x="265" y="208"/>
                  </a:lnTo>
                  <a:lnTo>
                    <a:pt x="265" y="205"/>
                  </a:lnTo>
                  <a:lnTo>
                    <a:pt x="261" y="205"/>
                  </a:lnTo>
                  <a:lnTo>
                    <a:pt x="261" y="204"/>
                  </a:lnTo>
                  <a:lnTo>
                    <a:pt x="258" y="204"/>
                  </a:lnTo>
                  <a:lnTo>
                    <a:pt x="258" y="202"/>
                  </a:lnTo>
                  <a:lnTo>
                    <a:pt x="253" y="202"/>
                  </a:lnTo>
                  <a:lnTo>
                    <a:pt x="253" y="201"/>
                  </a:lnTo>
                  <a:lnTo>
                    <a:pt x="247" y="201"/>
                  </a:lnTo>
                  <a:lnTo>
                    <a:pt x="247" y="198"/>
                  </a:lnTo>
                  <a:lnTo>
                    <a:pt x="244" y="198"/>
                  </a:lnTo>
                  <a:lnTo>
                    <a:pt x="244" y="196"/>
                  </a:lnTo>
                  <a:lnTo>
                    <a:pt x="242" y="196"/>
                  </a:lnTo>
                  <a:lnTo>
                    <a:pt x="237" y="196"/>
                  </a:lnTo>
                  <a:lnTo>
                    <a:pt x="237" y="193"/>
                  </a:lnTo>
                  <a:lnTo>
                    <a:pt x="234" y="193"/>
                  </a:lnTo>
                  <a:lnTo>
                    <a:pt x="234" y="190"/>
                  </a:lnTo>
                  <a:lnTo>
                    <a:pt x="233" y="190"/>
                  </a:lnTo>
                  <a:lnTo>
                    <a:pt x="233" y="189"/>
                  </a:lnTo>
                  <a:lnTo>
                    <a:pt x="230" y="189"/>
                  </a:lnTo>
                  <a:lnTo>
                    <a:pt x="230" y="188"/>
                  </a:lnTo>
                  <a:lnTo>
                    <a:pt x="226" y="188"/>
                  </a:lnTo>
                  <a:lnTo>
                    <a:pt x="226" y="186"/>
                  </a:lnTo>
                  <a:lnTo>
                    <a:pt x="221" y="186"/>
                  </a:lnTo>
                  <a:lnTo>
                    <a:pt x="221" y="184"/>
                  </a:lnTo>
                  <a:lnTo>
                    <a:pt x="218" y="184"/>
                  </a:lnTo>
                  <a:lnTo>
                    <a:pt x="218" y="182"/>
                  </a:lnTo>
                  <a:lnTo>
                    <a:pt x="215" y="182"/>
                  </a:lnTo>
                  <a:lnTo>
                    <a:pt x="215" y="180"/>
                  </a:lnTo>
                  <a:lnTo>
                    <a:pt x="213" y="180"/>
                  </a:lnTo>
                  <a:lnTo>
                    <a:pt x="213" y="178"/>
                  </a:lnTo>
                  <a:lnTo>
                    <a:pt x="210" y="178"/>
                  </a:lnTo>
                  <a:lnTo>
                    <a:pt x="210" y="176"/>
                  </a:lnTo>
                  <a:lnTo>
                    <a:pt x="206" y="176"/>
                  </a:lnTo>
                  <a:lnTo>
                    <a:pt x="206" y="173"/>
                  </a:lnTo>
                  <a:lnTo>
                    <a:pt x="203" y="173"/>
                  </a:lnTo>
                  <a:lnTo>
                    <a:pt x="203" y="171"/>
                  </a:lnTo>
                  <a:lnTo>
                    <a:pt x="201" y="171"/>
                  </a:lnTo>
                  <a:lnTo>
                    <a:pt x="201" y="167"/>
                  </a:lnTo>
                  <a:lnTo>
                    <a:pt x="197" y="167"/>
                  </a:lnTo>
                  <a:lnTo>
                    <a:pt x="197" y="163"/>
                  </a:lnTo>
                  <a:lnTo>
                    <a:pt x="194" y="163"/>
                  </a:lnTo>
                  <a:lnTo>
                    <a:pt x="194" y="159"/>
                  </a:lnTo>
                  <a:lnTo>
                    <a:pt x="191" y="159"/>
                  </a:lnTo>
                  <a:lnTo>
                    <a:pt x="191" y="157"/>
                  </a:lnTo>
                  <a:lnTo>
                    <a:pt x="188" y="157"/>
                  </a:lnTo>
                  <a:lnTo>
                    <a:pt x="188" y="154"/>
                  </a:lnTo>
                  <a:lnTo>
                    <a:pt x="185" y="154"/>
                  </a:lnTo>
                  <a:lnTo>
                    <a:pt x="185" y="149"/>
                  </a:lnTo>
                  <a:lnTo>
                    <a:pt x="176" y="149"/>
                  </a:lnTo>
                  <a:lnTo>
                    <a:pt x="176" y="147"/>
                  </a:lnTo>
                  <a:lnTo>
                    <a:pt x="173" y="147"/>
                  </a:lnTo>
                  <a:lnTo>
                    <a:pt x="173" y="145"/>
                  </a:lnTo>
                  <a:lnTo>
                    <a:pt x="170" y="145"/>
                  </a:lnTo>
                  <a:lnTo>
                    <a:pt x="170" y="143"/>
                  </a:lnTo>
                  <a:lnTo>
                    <a:pt x="166" y="143"/>
                  </a:lnTo>
                  <a:lnTo>
                    <a:pt x="166" y="138"/>
                  </a:lnTo>
                  <a:lnTo>
                    <a:pt x="163" y="138"/>
                  </a:lnTo>
                  <a:lnTo>
                    <a:pt x="163" y="135"/>
                  </a:lnTo>
                  <a:lnTo>
                    <a:pt x="160" y="135"/>
                  </a:lnTo>
                  <a:lnTo>
                    <a:pt x="160" y="135"/>
                  </a:lnTo>
                  <a:lnTo>
                    <a:pt x="158" y="135"/>
                  </a:lnTo>
                  <a:lnTo>
                    <a:pt x="158" y="133"/>
                  </a:lnTo>
                  <a:lnTo>
                    <a:pt x="156" y="133"/>
                  </a:lnTo>
                  <a:lnTo>
                    <a:pt x="156" y="131"/>
                  </a:lnTo>
                  <a:lnTo>
                    <a:pt x="154" y="131"/>
                  </a:lnTo>
                  <a:lnTo>
                    <a:pt x="154" y="127"/>
                  </a:lnTo>
                  <a:lnTo>
                    <a:pt x="152" y="127"/>
                  </a:lnTo>
                  <a:lnTo>
                    <a:pt x="152" y="124"/>
                  </a:lnTo>
                  <a:lnTo>
                    <a:pt x="149" y="124"/>
                  </a:lnTo>
                  <a:lnTo>
                    <a:pt x="149" y="122"/>
                  </a:lnTo>
                  <a:lnTo>
                    <a:pt x="145" y="122"/>
                  </a:lnTo>
                  <a:lnTo>
                    <a:pt x="145" y="117"/>
                  </a:lnTo>
                  <a:lnTo>
                    <a:pt x="143" y="117"/>
                  </a:lnTo>
                  <a:lnTo>
                    <a:pt x="143" y="115"/>
                  </a:lnTo>
                  <a:lnTo>
                    <a:pt x="140" y="115"/>
                  </a:lnTo>
                  <a:cubicBezTo>
                    <a:pt x="140" y="115"/>
                    <a:pt x="141" y="112"/>
                    <a:pt x="140" y="112"/>
                  </a:cubicBezTo>
                  <a:cubicBezTo>
                    <a:pt x="139" y="112"/>
                    <a:pt x="136" y="112"/>
                    <a:pt x="136" y="112"/>
                  </a:cubicBezTo>
                  <a:lnTo>
                    <a:pt x="136" y="109"/>
                  </a:lnTo>
                  <a:lnTo>
                    <a:pt x="134" y="109"/>
                  </a:lnTo>
                  <a:lnTo>
                    <a:pt x="134" y="108"/>
                  </a:lnTo>
                  <a:lnTo>
                    <a:pt x="131" y="108"/>
                  </a:lnTo>
                  <a:lnTo>
                    <a:pt x="131" y="105"/>
                  </a:lnTo>
                  <a:lnTo>
                    <a:pt x="129" y="105"/>
                  </a:lnTo>
                  <a:lnTo>
                    <a:pt x="129" y="102"/>
                  </a:lnTo>
                  <a:lnTo>
                    <a:pt x="126" y="102"/>
                  </a:lnTo>
                  <a:lnTo>
                    <a:pt x="126" y="100"/>
                  </a:lnTo>
                  <a:lnTo>
                    <a:pt x="123" y="100"/>
                  </a:lnTo>
                  <a:lnTo>
                    <a:pt x="123" y="98"/>
                  </a:lnTo>
                  <a:lnTo>
                    <a:pt x="121" y="98"/>
                  </a:lnTo>
                  <a:lnTo>
                    <a:pt x="121" y="94"/>
                  </a:lnTo>
                  <a:lnTo>
                    <a:pt x="119" y="94"/>
                  </a:lnTo>
                  <a:lnTo>
                    <a:pt x="119" y="90"/>
                  </a:lnTo>
                  <a:lnTo>
                    <a:pt x="117" y="90"/>
                  </a:lnTo>
                  <a:lnTo>
                    <a:pt x="117" y="86"/>
                  </a:lnTo>
                  <a:lnTo>
                    <a:pt x="115" y="86"/>
                  </a:lnTo>
                  <a:lnTo>
                    <a:pt x="115" y="82"/>
                  </a:lnTo>
                  <a:lnTo>
                    <a:pt x="112" y="82"/>
                  </a:lnTo>
                  <a:lnTo>
                    <a:pt x="112" y="80"/>
                  </a:lnTo>
                  <a:lnTo>
                    <a:pt x="109" y="80"/>
                  </a:lnTo>
                  <a:lnTo>
                    <a:pt x="109" y="78"/>
                  </a:lnTo>
                  <a:lnTo>
                    <a:pt x="106" y="78"/>
                  </a:lnTo>
                  <a:cubicBezTo>
                    <a:pt x="106" y="78"/>
                    <a:pt x="107" y="76"/>
                    <a:pt x="106" y="76"/>
                  </a:cubicBezTo>
                  <a:cubicBezTo>
                    <a:pt x="105" y="76"/>
                    <a:pt x="101" y="76"/>
                    <a:pt x="101" y="76"/>
                  </a:cubicBezTo>
                  <a:lnTo>
                    <a:pt x="101" y="74"/>
                  </a:lnTo>
                  <a:lnTo>
                    <a:pt x="98" y="74"/>
                  </a:lnTo>
                  <a:lnTo>
                    <a:pt x="98" y="72"/>
                  </a:lnTo>
                  <a:lnTo>
                    <a:pt x="96" y="72"/>
                  </a:lnTo>
                  <a:lnTo>
                    <a:pt x="96" y="70"/>
                  </a:lnTo>
                  <a:lnTo>
                    <a:pt x="93" y="70"/>
                  </a:lnTo>
                  <a:lnTo>
                    <a:pt x="93" y="68"/>
                  </a:lnTo>
                  <a:lnTo>
                    <a:pt x="89" y="68"/>
                  </a:lnTo>
                  <a:lnTo>
                    <a:pt x="89" y="66"/>
                  </a:lnTo>
                  <a:lnTo>
                    <a:pt x="86" y="66"/>
                  </a:lnTo>
                  <a:lnTo>
                    <a:pt x="86" y="64"/>
                  </a:lnTo>
                  <a:lnTo>
                    <a:pt x="84" y="64"/>
                  </a:lnTo>
                  <a:lnTo>
                    <a:pt x="84" y="61"/>
                  </a:lnTo>
                  <a:lnTo>
                    <a:pt x="81" y="61"/>
                  </a:lnTo>
                  <a:lnTo>
                    <a:pt x="81" y="58"/>
                  </a:lnTo>
                  <a:lnTo>
                    <a:pt x="79" y="58"/>
                  </a:lnTo>
                  <a:lnTo>
                    <a:pt x="79" y="57"/>
                  </a:lnTo>
                  <a:lnTo>
                    <a:pt x="77" y="57"/>
                  </a:lnTo>
                  <a:lnTo>
                    <a:pt x="77" y="55"/>
                  </a:lnTo>
                  <a:lnTo>
                    <a:pt x="75" y="55"/>
                  </a:lnTo>
                  <a:lnTo>
                    <a:pt x="75" y="54"/>
                  </a:lnTo>
                  <a:lnTo>
                    <a:pt x="72" y="54"/>
                  </a:lnTo>
                  <a:lnTo>
                    <a:pt x="72" y="51"/>
                  </a:lnTo>
                  <a:lnTo>
                    <a:pt x="70" y="51"/>
                  </a:lnTo>
                  <a:lnTo>
                    <a:pt x="70" y="49"/>
                  </a:lnTo>
                  <a:lnTo>
                    <a:pt x="68" y="49"/>
                  </a:lnTo>
                  <a:lnTo>
                    <a:pt x="68" y="47"/>
                  </a:lnTo>
                  <a:lnTo>
                    <a:pt x="65" y="47"/>
                  </a:lnTo>
                  <a:lnTo>
                    <a:pt x="65" y="44"/>
                  </a:lnTo>
                  <a:lnTo>
                    <a:pt x="63" y="44"/>
                  </a:lnTo>
                  <a:lnTo>
                    <a:pt x="63" y="42"/>
                  </a:lnTo>
                  <a:lnTo>
                    <a:pt x="60" y="42"/>
                  </a:lnTo>
                  <a:lnTo>
                    <a:pt x="60" y="39"/>
                  </a:lnTo>
                  <a:lnTo>
                    <a:pt x="57" y="39"/>
                  </a:lnTo>
                  <a:lnTo>
                    <a:pt x="57" y="35"/>
                  </a:lnTo>
                  <a:lnTo>
                    <a:pt x="53" y="35"/>
                  </a:lnTo>
                  <a:lnTo>
                    <a:pt x="53" y="30"/>
                  </a:lnTo>
                  <a:lnTo>
                    <a:pt x="49" y="30"/>
                  </a:lnTo>
                  <a:lnTo>
                    <a:pt x="49" y="27"/>
                  </a:lnTo>
                  <a:lnTo>
                    <a:pt x="45" y="27"/>
                  </a:lnTo>
                  <a:lnTo>
                    <a:pt x="45" y="24"/>
                  </a:lnTo>
                  <a:lnTo>
                    <a:pt x="42" y="24"/>
                  </a:lnTo>
                  <a:lnTo>
                    <a:pt x="42" y="20"/>
                  </a:lnTo>
                  <a:lnTo>
                    <a:pt x="37" y="20"/>
                  </a:lnTo>
                  <a:lnTo>
                    <a:pt x="37" y="18"/>
                  </a:lnTo>
                  <a:lnTo>
                    <a:pt x="34" y="18"/>
                  </a:lnTo>
                  <a:lnTo>
                    <a:pt x="34" y="17"/>
                  </a:lnTo>
                  <a:lnTo>
                    <a:pt x="33" y="17"/>
                  </a:lnTo>
                  <a:lnTo>
                    <a:pt x="33" y="15"/>
                  </a:lnTo>
                  <a:lnTo>
                    <a:pt x="28" y="15"/>
                  </a:lnTo>
                  <a:lnTo>
                    <a:pt x="28" y="13"/>
                  </a:lnTo>
                  <a:lnTo>
                    <a:pt x="26" y="13"/>
                  </a:lnTo>
                  <a:lnTo>
                    <a:pt x="26" y="11"/>
                  </a:lnTo>
                  <a:lnTo>
                    <a:pt x="22" y="11"/>
                  </a:lnTo>
                  <a:lnTo>
                    <a:pt x="22" y="9"/>
                  </a:lnTo>
                  <a:lnTo>
                    <a:pt x="21" y="9"/>
                  </a:lnTo>
                  <a:lnTo>
                    <a:pt x="21" y="7"/>
                  </a:lnTo>
                  <a:lnTo>
                    <a:pt x="19" y="7"/>
                  </a:lnTo>
                  <a:lnTo>
                    <a:pt x="19" y="6"/>
                  </a:lnTo>
                  <a:lnTo>
                    <a:pt x="17" y="6"/>
                  </a:lnTo>
                  <a:lnTo>
                    <a:pt x="17" y="5"/>
                  </a:lnTo>
                  <a:lnTo>
                    <a:pt x="14" y="5"/>
                  </a:lnTo>
                  <a:lnTo>
                    <a:pt x="14" y="3"/>
                  </a:lnTo>
                  <a:lnTo>
                    <a:pt x="10" y="3"/>
                  </a:lnTo>
                  <a:lnTo>
                    <a:pt x="10" y="2"/>
                  </a:lnTo>
                  <a:lnTo>
                    <a:pt x="8" y="2"/>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 name="Freeform 3"/>
            <p:cNvSpPr>
              <a:spLocks/>
            </p:cNvSpPr>
            <p:nvPr/>
          </p:nvSpPr>
          <p:spPr bwMode="auto">
            <a:xfrm>
              <a:off x="1566209" y="2318067"/>
              <a:ext cx="4931932" cy="3444959"/>
            </a:xfrm>
            <a:custGeom>
              <a:avLst/>
              <a:gdLst>
                <a:gd name="T0" fmla="*/ 333 w 391"/>
                <a:gd name="T1" fmla="*/ 248 h 270"/>
                <a:gd name="T2" fmla="*/ 310 w 391"/>
                <a:gd name="T3" fmla="*/ 239 h 270"/>
                <a:gd name="T4" fmla="*/ 277 w 391"/>
                <a:gd name="T5" fmla="*/ 237 h 270"/>
                <a:gd name="T6" fmla="*/ 266 w 391"/>
                <a:gd name="T7" fmla="*/ 233 h 270"/>
                <a:gd name="T8" fmla="*/ 253 w 391"/>
                <a:gd name="T9" fmla="*/ 231 h 270"/>
                <a:gd name="T10" fmla="*/ 248 w 391"/>
                <a:gd name="T11" fmla="*/ 228 h 270"/>
                <a:gd name="T12" fmla="*/ 230 w 391"/>
                <a:gd name="T13" fmla="*/ 226 h 270"/>
                <a:gd name="T14" fmla="*/ 222 w 391"/>
                <a:gd name="T15" fmla="*/ 224 h 270"/>
                <a:gd name="T16" fmla="*/ 213 w 391"/>
                <a:gd name="T17" fmla="*/ 221 h 270"/>
                <a:gd name="T18" fmla="*/ 211 w 391"/>
                <a:gd name="T19" fmla="*/ 217 h 270"/>
                <a:gd name="T20" fmla="*/ 206 w 391"/>
                <a:gd name="T21" fmla="*/ 214 h 270"/>
                <a:gd name="T22" fmla="*/ 204 w 391"/>
                <a:gd name="T23" fmla="*/ 211 h 270"/>
                <a:gd name="T24" fmla="*/ 199 w 391"/>
                <a:gd name="T25" fmla="*/ 209 h 270"/>
                <a:gd name="T26" fmla="*/ 191 w 391"/>
                <a:gd name="T27" fmla="*/ 205 h 270"/>
                <a:gd name="T28" fmla="*/ 183 w 391"/>
                <a:gd name="T29" fmla="*/ 202 h 270"/>
                <a:gd name="T30" fmla="*/ 180 w 391"/>
                <a:gd name="T31" fmla="*/ 198 h 270"/>
                <a:gd name="T32" fmla="*/ 175 w 391"/>
                <a:gd name="T33" fmla="*/ 195 h 270"/>
                <a:gd name="T34" fmla="*/ 170 w 391"/>
                <a:gd name="T35" fmla="*/ 190 h 270"/>
                <a:gd name="T36" fmla="*/ 165 w 391"/>
                <a:gd name="T37" fmla="*/ 187 h 270"/>
                <a:gd name="T38" fmla="*/ 156 w 391"/>
                <a:gd name="T39" fmla="*/ 184 h 270"/>
                <a:gd name="T40" fmla="*/ 154 w 391"/>
                <a:gd name="T41" fmla="*/ 178 h 270"/>
                <a:gd name="T42" fmla="*/ 149 w 391"/>
                <a:gd name="T43" fmla="*/ 176 h 270"/>
                <a:gd name="T44" fmla="*/ 147 w 391"/>
                <a:gd name="T45" fmla="*/ 174 h 270"/>
                <a:gd name="T46" fmla="*/ 141 w 391"/>
                <a:gd name="T47" fmla="*/ 172 h 270"/>
                <a:gd name="T48" fmla="*/ 140 w 391"/>
                <a:gd name="T49" fmla="*/ 167 h 270"/>
                <a:gd name="T50" fmla="*/ 133 w 391"/>
                <a:gd name="T51" fmla="*/ 164 h 270"/>
                <a:gd name="T52" fmla="*/ 130 w 391"/>
                <a:gd name="T53" fmla="*/ 161 h 270"/>
                <a:gd name="T54" fmla="*/ 123 w 391"/>
                <a:gd name="T55" fmla="*/ 159 h 270"/>
                <a:gd name="T56" fmla="*/ 120 w 391"/>
                <a:gd name="T57" fmla="*/ 155 h 270"/>
                <a:gd name="T58" fmla="*/ 114 w 391"/>
                <a:gd name="T59" fmla="*/ 152 h 270"/>
                <a:gd name="T60" fmla="*/ 110 w 391"/>
                <a:gd name="T61" fmla="*/ 148 h 270"/>
                <a:gd name="T62" fmla="*/ 107 w 391"/>
                <a:gd name="T63" fmla="*/ 145 h 270"/>
                <a:gd name="T64" fmla="*/ 101 w 391"/>
                <a:gd name="T65" fmla="*/ 139 h 270"/>
                <a:gd name="T66" fmla="*/ 93 w 391"/>
                <a:gd name="T67" fmla="*/ 136 h 270"/>
                <a:gd name="T68" fmla="*/ 91 w 391"/>
                <a:gd name="T69" fmla="*/ 132 h 270"/>
                <a:gd name="T70" fmla="*/ 86 w 391"/>
                <a:gd name="T71" fmla="*/ 130 h 270"/>
                <a:gd name="T72" fmla="*/ 83 w 391"/>
                <a:gd name="T73" fmla="*/ 123 h 270"/>
                <a:gd name="T74" fmla="*/ 79 w 391"/>
                <a:gd name="T75" fmla="*/ 118 h 270"/>
                <a:gd name="T76" fmla="*/ 78 w 391"/>
                <a:gd name="T77" fmla="*/ 112 h 270"/>
                <a:gd name="T78" fmla="*/ 75 w 391"/>
                <a:gd name="T79" fmla="*/ 108 h 270"/>
                <a:gd name="T80" fmla="*/ 73 w 391"/>
                <a:gd name="T81" fmla="*/ 102 h 270"/>
                <a:gd name="T82" fmla="*/ 67 w 391"/>
                <a:gd name="T83" fmla="*/ 100 h 270"/>
                <a:gd name="T84" fmla="*/ 65 w 391"/>
                <a:gd name="T85" fmla="*/ 94 h 270"/>
                <a:gd name="T86" fmla="*/ 61 w 391"/>
                <a:gd name="T87" fmla="*/ 89 h 270"/>
                <a:gd name="T88" fmla="*/ 60 w 391"/>
                <a:gd name="T89" fmla="*/ 80 h 270"/>
                <a:gd name="T90" fmla="*/ 56 w 391"/>
                <a:gd name="T91" fmla="*/ 76 h 270"/>
                <a:gd name="T92" fmla="*/ 54 w 391"/>
                <a:gd name="T93" fmla="*/ 70 h 270"/>
                <a:gd name="T94" fmla="*/ 50 w 391"/>
                <a:gd name="T95" fmla="*/ 64 h 270"/>
                <a:gd name="T96" fmla="*/ 47 w 391"/>
                <a:gd name="T97" fmla="*/ 52 h 270"/>
                <a:gd name="T98" fmla="*/ 42 w 391"/>
                <a:gd name="T99" fmla="*/ 50 h 270"/>
                <a:gd name="T100" fmla="*/ 40 w 391"/>
                <a:gd name="T101" fmla="*/ 46 h 270"/>
                <a:gd name="T102" fmla="*/ 35 w 391"/>
                <a:gd name="T103" fmla="*/ 42 h 270"/>
                <a:gd name="T104" fmla="*/ 33 w 391"/>
                <a:gd name="T105" fmla="*/ 36 h 270"/>
                <a:gd name="T106" fmla="*/ 30 w 391"/>
                <a:gd name="T107" fmla="*/ 32 h 270"/>
                <a:gd name="T108" fmla="*/ 29 w 391"/>
                <a:gd name="T109" fmla="*/ 29 h 270"/>
                <a:gd name="T110" fmla="*/ 26 w 391"/>
                <a:gd name="T111" fmla="*/ 22 h 270"/>
                <a:gd name="T112" fmla="*/ 19 w 391"/>
                <a:gd name="T113" fmla="*/ 20 h 270"/>
                <a:gd name="T114" fmla="*/ 16 w 391"/>
                <a:gd name="T115" fmla="*/ 15 h 270"/>
                <a:gd name="T116" fmla="*/ 13 w 391"/>
                <a:gd name="T117" fmla="*/ 11 h 270"/>
                <a:gd name="T118" fmla="*/ 11 w 391"/>
                <a:gd name="T119" fmla="*/ 6 h 270"/>
                <a:gd name="T120" fmla="*/ 6 w 391"/>
                <a:gd name="T121" fmla="*/ 4 h 270"/>
                <a:gd name="T122" fmla="*/ 4 w 391"/>
                <a:gd name="T1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270">
                  <a:moveTo>
                    <a:pt x="391" y="270"/>
                  </a:moveTo>
                  <a:lnTo>
                    <a:pt x="391" y="248"/>
                  </a:lnTo>
                  <a:lnTo>
                    <a:pt x="333" y="248"/>
                  </a:lnTo>
                  <a:lnTo>
                    <a:pt x="333" y="242"/>
                  </a:lnTo>
                  <a:lnTo>
                    <a:pt x="310" y="242"/>
                  </a:lnTo>
                  <a:lnTo>
                    <a:pt x="310" y="239"/>
                  </a:lnTo>
                  <a:lnTo>
                    <a:pt x="302" y="239"/>
                  </a:lnTo>
                  <a:lnTo>
                    <a:pt x="302" y="237"/>
                  </a:lnTo>
                  <a:lnTo>
                    <a:pt x="277" y="237"/>
                  </a:lnTo>
                  <a:lnTo>
                    <a:pt x="277" y="235"/>
                  </a:lnTo>
                  <a:lnTo>
                    <a:pt x="266" y="235"/>
                  </a:lnTo>
                  <a:lnTo>
                    <a:pt x="266" y="233"/>
                  </a:lnTo>
                  <a:lnTo>
                    <a:pt x="260" y="233"/>
                  </a:lnTo>
                  <a:lnTo>
                    <a:pt x="260" y="231"/>
                  </a:lnTo>
                  <a:lnTo>
                    <a:pt x="253" y="231"/>
                  </a:lnTo>
                  <a:lnTo>
                    <a:pt x="253" y="230"/>
                  </a:lnTo>
                  <a:lnTo>
                    <a:pt x="248" y="230"/>
                  </a:lnTo>
                  <a:lnTo>
                    <a:pt x="248" y="228"/>
                  </a:lnTo>
                  <a:lnTo>
                    <a:pt x="232" y="228"/>
                  </a:lnTo>
                  <a:lnTo>
                    <a:pt x="232" y="226"/>
                  </a:lnTo>
                  <a:lnTo>
                    <a:pt x="230" y="226"/>
                  </a:lnTo>
                  <a:lnTo>
                    <a:pt x="230" y="225"/>
                  </a:lnTo>
                  <a:lnTo>
                    <a:pt x="222" y="225"/>
                  </a:lnTo>
                  <a:lnTo>
                    <a:pt x="222" y="224"/>
                  </a:lnTo>
                  <a:lnTo>
                    <a:pt x="219" y="224"/>
                  </a:lnTo>
                  <a:lnTo>
                    <a:pt x="219" y="221"/>
                  </a:lnTo>
                  <a:lnTo>
                    <a:pt x="213" y="221"/>
                  </a:lnTo>
                  <a:lnTo>
                    <a:pt x="213" y="219"/>
                  </a:lnTo>
                  <a:lnTo>
                    <a:pt x="211" y="219"/>
                  </a:lnTo>
                  <a:lnTo>
                    <a:pt x="211" y="217"/>
                  </a:lnTo>
                  <a:lnTo>
                    <a:pt x="209" y="217"/>
                  </a:lnTo>
                  <a:lnTo>
                    <a:pt x="209" y="214"/>
                  </a:lnTo>
                  <a:lnTo>
                    <a:pt x="206" y="214"/>
                  </a:lnTo>
                  <a:lnTo>
                    <a:pt x="206" y="212"/>
                  </a:lnTo>
                  <a:lnTo>
                    <a:pt x="204" y="212"/>
                  </a:lnTo>
                  <a:lnTo>
                    <a:pt x="204" y="211"/>
                  </a:lnTo>
                  <a:lnTo>
                    <a:pt x="200" y="211"/>
                  </a:lnTo>
                  <a:lnTo>
                    <a:pt x="200" y="209"/>
                  </a:lnTo>
                  <a:lnTo>
                    <a:pt x="199" y="209"/>
                  </a:lnTo>
                  <a:lnTo>
                    <a:pt x="199" y="208"/>
                  </a:lnTo>
                  <a:lnTo>
                    <a:pt x="191" y="208"/>
                  </a:lnTo>
                  <a:lnTo>
                    <a:pt x="191" y="205"/>
                  </a:lnTo>
                  <a:lnTo>
                    <a:pt x="187" y="205"/>
                  </a:lnTo>
                  <a:lnTo>
                    <a:pt x="187" y="202"/>
                  </a:lnTo>
                  <a:lnTo>
                    <a:pt x="183" y="202"/>
                  </a:lnTo>
                  <a:lnTo>
                    <a:pt x="183" y="201"/>
                  </a:lnTo>
                  <a:lnTo>
                    <a:pt x="180" y="201"/>
                  </a:lnTo>
                  <a:lnTo>
                    <a:pt x="180" y="198"/>
                  </a:lnTo>
                  <a:lnTo>
                    <a:pt x="177" y="198"/>
                  </a:lnTo>
                  <a:lnTo>
                    <a:pt x="177" y="195"/>
                  </a:lnTo>
                  <a:lnTo>
                    <a:pt x="175" y="195"/>
                  </a:lnTo>
                  <a:lnTo>
                    <a:pt x="175" y="193"/>
                  </a:lnTo>
                  <a:lnTo>
                    <a:pt x="170" y="193"/>
                  </a:lnTo>
                  <a:lnTo>
                    <a:pt x="170" y="190"/>
                  </a:lnTo>
                  <a:lnTo>
                    <a:pt x="167" y="190"/>
                  </a:lnTo>
                  <a:lnTo>
                    <a:pt x="167" y="187"/>
                  </a:lnTo>
                  <a:lnTo>
                    <a:pt x="165" y="187"/>
                  </a:lnTo>
                  <a:lnTo>
                    <a:pt x="165" y="184"/>
                  </a:lnTo>
                  <a:lnTo>
                    <a:pt x="158" y="184"/>
                  </a:lnTo>
                  <a:lnTo>
                    <a:pt x="156" y="184"/>
                  </a:lnTo>
                  <a:lnTo>
                    <a:pt x="156" y="181"/>
                  </a:lnTo>
                  <a:lnTo>
                    <a:pt x="154" y="181"/>
                  </a:lnTo>
                  <a:lnTo>
                    <a:pt x="154" y="178"/>
                  </a:lnTo>
                  <a:lnTo>
                    <a:pt x="152" y="178"/>
                  </a:lnTo>
                  <a:lnTo>
                    <a:pt x="152" y="176"/>
                  </a:lnTo>
                  <a:lnTo>
                    <a:pt x="149" y="176"/>
                  </a:lnTo>
                  <a:lnTo>
                    <a:pt x="149" y="175"/>
                  </a:lnTo>
                  <a:lnTo>
                    <a:pt x="147" y="175"/>
                  </a:lnTo>
                  <a:lnTo>
                    <a:pt x="147" y="174"/>
                  </a:lnTo>
                  <a:lnTo>
                    <a:pt x="144" y="174"/>
                  </a:lnTo>
                  <a:lnTo>
                    <a:pt x="144" y="172"/>
                  </a:lnTo>
                  <a:lnTo>
                    <a:pt x="141" y="172"/>
                  </a:lnTo>
                  <a:lnTo>
                    <a:pt x="141" y="170"/>
                  </a:lnTo>
                  <a:lnTo>
                    <a:pt x="140" y="170"/>
                  </a:lnTo>
                  <a:lnTo>
                    <a:pt x="140" y="167"/>
                  </a:lnTo>
                  <a:lnTo>
                    <a:pt x="138" y="167"/>
                  </a:lnTo>
                  <a:lnTo>
                    <a:pt x="138" y="164"/>
                  </a:lnTo>
                  <a:lnTo>
                    <a:pt x="133" y="164"/>
                  </a:lnTo>
                  <a:lnTo>
                    <a:pt x="133" y="162"/>
                  </a:lnTo>
                  <a:lnTo>
                    <a:pt x="130" y="162"/>
                  </a:lnTo>
                  <a:lnTo>
                    <a:pt x="130" y="161"/>
                  </a:lnTo>
                  <a:lnTo>
                    <a:pt x="127" y="161"/>
                  </a:lnTo>
                  <a:cubicBezTo>
                    <a:pt x="127" y="161"/>
                    <a:pt x="128" y="159"/>
                    <a:pt x="127" y="159"/>
                  </a:cubicBezTo>
                  <a:cubicBezTo>
                    <a:pt x="126" y="159"/>
                    <a:pt x="123" y="159"/>
                    <a:pt x="123" y="159"/>
                  </a:cubicBezTo>
                  <a:cubicBezTo>
                    <a:pt x="123" y="159"/>
                    <a:pt x="123" y="158"/>
                    <a:pt x="123" y="158"/>
                  </a:cubicBezTo>
                  <a:cubicBezTo>
                    <a:pt x="122" y="158"/>
                    <a:pt x="120" y="158"/>
                    <a:pt x="120" y="158"/>
                  </a:cubicBezTo>
                  <a:lnTo>
                    <a:pt x="120" y="155"/>
                  </a:lnTo>
                  <a:lnTo>
                    <a:pt x="117" y="155"/>
                  </a:lnTo>
                  <a:lnTo>
                    <a:pt x="117" y="152"/>
                  </a:lnTo>
                  <a:lnTo>
                    <a:pt x="114" y="152"/>
                  </a:lnTo>
                  <a:lnTo>
                    <a:pt x="114" y="149"/>
                  </a:lnTo>
                  <a:lnTo>
                    <a:pt x="110" y="149"/>
                  </a:lnTo>
                  <a:lnTo>
                    <a:pt x="110" y="148"/>
                  </a:lnTo>
                  <a:lnTo>
                    <a:pt x="108" y="148"/>
                  </a:lnTo>
                  <a:lnTo>
                    <a:pt x="108" y="145"/>
                  </a:lnTo>
                  <a:lnTo>
                    <a:pt x="107" y="145"/>
                  </a:lnTo>
                  <a:lnTo>
                    <a:pt x="107" y="142"/>
                  </a:lnTo>
                  <a:lnTo>
                    <a:pt x="101" y="142"/>
                  </a:lnTo>
                  <a:lnTo>
                    <a:pt x="101" y="139"/>
                  </a:lnTo>
                  <a:lnTo>
                    <a:pt x="94" y="139"/>
                  </a:lnTo>
                  <a:lnTo>
                    <a:pt x="94" y="136"/>
                  </a:lnTo>
                  <a:lnTo>
                    <a:pt x="93" y="136"/>
                  </a:lnTo>
                  <a:lnTo>
                    <a:pt x="93" y="134"/>
                  </a:lnTo>
                  <a:lnTo>
                    <a:pt x="91" y="134"/>
                  </a:lnTo>
                  <a:lnTo>
                    <a:pt x="91" y="132"/>
                  </a:lnTo>
                  <a:lnTo>
                    <a:pt x="89" y="132"/>
                  </a:lnTo>
                  <a:lnTo>
                    <a:pt x="89" y="130"/>
                  </a:lnTo>
                  <a:lnTo>
                    <a:pt x="86" y="130"/>
                  </a:lnTo>
                  <a:lnTo>
                    <a:pt x="86" y="126"/>
                  </a:lnTo>
                  <a:lnTo>
                    <a:pt x="83" y="126"/>
                  </a:lnTo>
                  <a:lnTo>
                    <a:pt x="83" y="123"/>
                  </a:lnTo>
                  <a:lnTo>
                    <a:pt x="81" y="123"/>
                  </a:lnTo>
                  <a:lnTo>
                    <a:pt x="81" y="118"/>
                  </a:lnTo>
                  <a:lnTo>
                    <a:pt x="79" y="118"/>
                  </a:lnTo>
                  <a:lnTo>
                    <a:pt x="79" y="115"/>
                  </a:lnTo>
                  <a:lnTo>
                    <a:pt x="78" y="115"/>
                  </a:lnTo>
                  <a:lnTo>
                    <a:pt x="78" y="112"/>
                  </a:lnTo>
                  <a:lnTo>
                    <a:pt x="76" y="112"/>
                  </a:lnTo>
                  <a:lnTo>
                    <a:pt x="76" y="108"/>
                  </a:lnTo>
                  <a:lnTo>
                    <a:pt x="75" y="108"/>
                  </a:lnTo>
                  <a:lnTo>
                    <a:pt x="75" y="105"/>
                  </a:lnTo>
                  <a:lnTo>
                    <a:pt x="73" y="105"/>
                  </a:lnTo>
                  <a:lnTo>
                    <a:pt x="73" y="102"/>
                  </a:lnTo>
                  <a:lnTo>
                    <a:pt x="70" y="102"/>
                  </a:lnTo>
                  <a:lnTo>
                    <a:pt x="70" y="100"/>
                  </a:lnTo>
                  <a:lnTo>
                    <a:pt x="67" y="100"/>
                  </a:lnTo>
                  <a:lnTo>
                    <a:pt x="67" y="97"/>
                  </a:lnTo>
                  <a:lnTo>
                    <a:pt x="65" y="97"/>
                  </a:lnTo>
                  <a:lnTo>
                    <a:pt x="65" y="94"/>
                  </a:lnTo>
                  <a:lnTo>
                    <a:pt x="63" y="94"/>
                  </a:lnTo>
                  <a:lnTo>
                    <a:pt x="63" y="89"/>
                  </a:lnTo>
                  <a:lnTo>
                    <a:pt x="61" y="89"/>
                  </a:lnTo>
                  <a:lnTo>
                    <a:pt x="61" y="85"/>
                  </a:lnTo>
                  <a:lnTo>
                    <a:pt x="60" y="85"/>
                  </a:lnTo>
                  <a:lnTo>
                    <a:pt x="60" y="80"/>
                  </a:lnTo>
                  <a:lnTo>
                    <a:pt x="58" y="80"/>
                  </a:lnTo>
                  <a:lnTo>
                    <a:pt x="58" y="76"/>
                  </a:lnTo>
                  <a:lnTo>
                    <a:pt x="56" y="76"/>
                  </a:lnTo>
                  <a:lnTo>
                    <a:pt x="56" y="72"/>
                  </a:lnTo>
                  <a:lnTo>
                    <a:pt x="54" y="72"/>
                  </a:lnTo>
                  <a:lnTo>
                    <a:pt x="54" y="70"/>
                  </a:lnTo>
                  <a:lnTo>
                    <a:pt x="52" y="70"/>
                  </a:lnTo>
                  <a:lnTo>
                    <a:pt x="52" y="64"/>
                  </a:lnTo>
                  <a:lnTo>
                    <a:pt x="50" y="64"/>
                  </a:lnTo>
                  <a:lnTo>
                    <a:pt x="50" y="58"/>
                  </a:lnTo>
                  <a:lnTo>
                    <a:pt x="47" y="58"/>
                  </a:lnTo>
                  <a:lnTo>
                    <a:pt x="47" y="52"/>
                  </a:lnTo>
                  <a:lnTo>
                    <a:pt x="45" y="52"/>
                  </a:lnTo>
                  <a:lnTo>
                    <a:pt x="45" y="50"/>
                  </a:lnTo>
                  <a:lnTo>
                    <a:pt x="42" y="50"/>
                  </a:lnTo>
                  <a:lnTo>
                    <a:pt x="42" y="48"/>
                  </a:lnTo>
                  <a:lnTo>
                    <a:pt x="40" y="48"/>
                  </a:lnTo>
                  <a:lnTo>
                    <a:pt x="40" y="46"/>
                  </a:lnTo>
                  <a:lnTo>
                    <a:pt x="38" y="46"/>
                  </a:lnTo>
                  <a:lnTo>
                    <a:pt x="38" y="42"/>
                  </a:lnTo>
                  <a:lnTo>
                    <a:pt x="35" y="42"/>
                  </a:lnTo>
                  <a:lnTo>
                    <a:pt x="35" y="40"/>
                  </a:lnTo>
                  <a:lnTo>
                    <a:pt x="33" y="40"/>
                  </a:lnTo>
                  <a:lnTo>
                    <a:pt x="33" y="36"/>
                  </a:lnTo>
                  <a:lnTo>
                    <a:pt x="32" y="36"/>
                  </a:lnTo>
                  <a:lnTo>
                    <a:pt x="32" y="32"/>
                  </a:lnTo>
                  <a:lnTo>
                    <a:pt x="30" y="32"/>
                  </a:lnTo>
                  <a:lnTo>
                    <a:pt x="30" y="31"/>
                  </a:lnTo>
                  <a:lnTo>
                    <a:pt x="29" y="31"/>
                  </a:lnTo>
                  <a:lnTo>
                    <a:pt x="29" y="29"/>
                  </a:lnTo>
                  <a:lnTo>
                    <a:pt x="29" y="24"/>
                  </a:lnTo>
                  <a:lnTo>
                    <a:pt x="26" y="24"/>
                  </a:lnTo>
                  <a:lnTo>
                    <a:pt x="26" y="22"/>
                  </a:lnTo>
                  <a:lnTo>
                    <a:pt x="22" y="22"/>
                  </a:lnTo>
                  <a:lnTo>
                    <a:pt x="22" y="20"/>
                  </a:lnTo>
                  <a:lnTo>
                    <a:pt x="19" y="20"/>
                  </a:lnTo>
                  <a:lnTo>
                    <a:pt x="19" y="16"/>
                  </a:lnTo>
                  <a:lnTo>
                    <a:pt x="16" y="16"/>
                  </a:lnTo>
                  <a:lnTo>
                    <a:pt x="16" y="15"/>
                  </a:lnTo>
                  <a:lnTo>
                    <a:pt x="14" y="15"/>
                  </a:lnTo>
                  <a:lnTo>
                    <a:pt x="14" y="11"/>
                  </a:lnTo>
                  <a:lnTo>
                    <a:pt x="13" y="11"/>
                  </a:lnTo>
                  <a:lnTo>
                    <a:pt x="13" y="8"/>
                  </a:lnTo>
                  <a:lnTo>
                    <a:pt x="11" y="8"/>
                  </a:lnTo>
                  <a:lnTo>
                    <a:pt x="11" y="6"/>
                  </a:lnTo>
                  <a:lnTo>
                    <a:pt x="9" y="6"/>
                  </a:lnTo>
                  <a:lnTo>
                    <a:pt x="9" y="4"/>
                  </a:lnTo>
                  <a:lnTo>
                    <a:pt x="6" y="4"/>
                  </a:lnTo>
                  <a:lnTo>
                    <a:pt x="6"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47" name="Straight Connector 46"/>
            <p:cNvCxnSpPr/>
            <p:nvPr/>
          </p:nvCxnSpPr>
          <p:spPr>
            <a:xfrm>
              <a:off x="3501777" y="3344153"/>
              <a:ext cx="510145"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8" name="Straight Connector 47"/>
            <p:cNvCxnSpPr/>
            <p:nvPr/>
          </p:nvCxnSpPr>
          <p:spPr>
            <a:xfrm>
              <a:off x="3501777" y="2904918"/>
              <a:ext cx="510145"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49" name="TextBox 48"/>
          <p:cNvSpPr txBox="1"/>
          <p:nvPr/>
        </p:nvSpPr>
        <p:spPr>
          <a:xfrm>
            <a:off x="2054512" y="1556652"/>
            <a:ext cx="5405212" cy="646331"/>
          </a:xfrm>
          <a:prstGeom prst="rect">
            <a:avLst/>
          </a:prstGeom>
          <a:noFill/>
        </p:spPr>
        <p:txBody>
          <a:bodyPr wrap="square" rtlCol="0">
            <a:spAutoFit/>
          </a:bodyPr>
          <a:lstStyle/>
          <a:p>
            <a:pPr algn="ctr"/>
            <a:r>
              <a:rPr lang="fr-FR" b="1" dirty="0" smtClean="0">
                <a:solidFill>
                  <a:srgbClr val="4D4D4D"/>
                </a:solidFill>
              </a:rPr>
              <a:t>SG selon la localisation de la tumeur primitive (population globale)</a:t>
            </a:r>
            <a:endParaRPr lang="fr-FR" b="1" dirty="0">
              <a:solidFill>
                <a:srgbClr val="4D4D4D"/>
              </a:solidFill>
            </a:endParaRPr>
          </a:p>
        </p:txBody>
      </p:sp>
      <p:graphicFrame>
        <p:nvGraphicFramePr>
          <p:cNvPr id="51" name="Table 50"/>
          <p:cNvGraphicFramePr>
            <a:graphicFrameLocks noGrp="1"/>
          </p:cNvGraphicFramePr>
          <p:nvPr>
            <p:extLst>
              <p:ext uri="{D42A27DB-BD31-4B8C-83A1-F6EECF244321}">
                <p14:modId xmlns:p14="http://schemas.microsoft.com/office/powerpoint/2010/main" val="2971198214"/>
              </p:ext>
            </p:extLst>
          </p:nvPr>
        </p:nvGraphicFramePr>
        <p:xfrm>
          <a:off x="4028175" y="2081962"/>
          <a:ext cx="4890336" cy="1371600"/>
        </p:xfrm>
        <a:graphic>
          <a:graphicData uri="http://schemas.openxmlformats.org/drawingml/2006/table">
            <a:tbl>
              <a:tblPr firstRow="1" bandRow="1">
                <a:tableStyleId>{5C22544A-7EE6-4342-B048-85BDC9FD1C3A}</a:tableStyleId>
              </a:tblPr>
              <a:tblGrid>
                <a:gridCol w="806293"/>
                <a:gridCol w="908812"/>
                <a:gridCol w="1143766"/>
                <a:gridCol w="1252178"/>
                <a:gridCol w="779287"/>
              </a:tblGrid>
              <a:tr h="120170">
                <a:tc>
                  <a:txBody>
                    <a:bodyPr/>
                    <a:lstStyle/>
                    <a:p>
                      <a:r>
                        <a:rPr lang="fr-FR" sz="1200" noProof="0" dirty="0" smtClean="0">
                          <a:solidFill>
                            <a:schemeClr val="tx1"/>
                          </a:solidFill>
                          <a:latin typeface="Arial" panose="020B0604020202020204" pitchFamily="34" charset="0"/>
                          <a:cs typeface="Arial" panose="020B0604020202020204" pitchFamily="34" charset="0"/>
                        </a:rPr>
                        <a:t>Côté</a:t>
                      </a:r>
                      <a:endParaRPr lang="fr-FR" sz="1200" noProof="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N (</a:t>
                      </a:r>
                      <a:r>
                        <a:rPr lang="fr-FR" sz="1200" noProof="0" dirty="0" err="1" smtClean="0">
                          <a:solidFill>
                            <a:schemeClr val="tx1"/>
                          </a:solidFill>
                          <a:latin typeface="Arial" panose="020B0604020202020204" pitchFamily="34" charset="0"/>
                          <a:cs typeface="Arial" panose="020B0604020202020204" pitchFamily="34" charset="0"/>
                        </a:rPr>
                        <a:t>evts</a:t>
                      </a:r>
                      <a:r>
                        <a:rPr lang="fr-FR" sz="1200" noProof="0" dirty="0" smtClean="0">
                          <a:solidFill>
                            <a:schemeClr val="tx1"/>
                          </a:solidFill>
                          <a:latin typeface="Arial" panose="020B0604020202020204" pitchFamily="34" charset="0"/>
                          <a:cs typeface="Arial" panose="020B0604020202020204" pitchFamily="34" charset="0"/>
                        </a:rPr>
                        <a:t>)</a:t>
                      </a:r>
                      <a:endParaRPr lang="fr-FR" sz="1200" noProof="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Médiane (IC95)</a:t>
                      </a:r>
                      <a:endParaRPr lang="fr-FR" sz="1200" noProof="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HR </a:t>
                      </a:r>
                      <a:br>
                        <a:rPr lang="fr-FR" sz="1200" noProof="0" dirty="0" smtClean="0">
                          <a:solidFill>
                            <a:schemeClr val="tx1"/>
                          </a:solidFill>
                          <a:latin typeface="Arial" panose="020B0604020202020204" pitchFamily="34" charset="0"/>
                          <a:cs typeface="Arial" panose="020B0604020202020204" pitchFamily="34" charset="0"/>
                        </a:rPr>
                      </a:br>
                      <a:r>
                        <a:rPr lang="fr-FR" sz="1200" noProof="0" dirty="0" smtClean="0">
                          <a:solidFill>
                            <a:schemeClr val="tx1"/>
                          </a:solidFill>
                          <a:latin typeface="Arial" panose="020B0604020202020204" pitchFamily="34" charset="0"/>
                          <a:cs typeface="Arial" panose="020B0604020202020204" pitchFamily="34" charset="0"/>
                        </a:rPr>
                        <a:t>(IC95)</a:t>
                      </a:r>
                      <a:endParaRPr lang="fr-FR" sz="1200" noProof="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p</a:t>
                      </a:r>
                      <a:endParaRPr lang="fr-FR" sz="1200" noProof="0"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fr-FR" sz="1200" noProof="0" dirty="0" smtClean="0">
                          <a:solidFill>
                            <a:schemeClr val="tx1"/>
                          </a:solidFill>
                          <a:latin typeface="Arial" panose="020B0604020202020204" pitchFamily="34" charset="0"/>
                          <a:cs typeface="Arial" panose="020B0604020202020204" pitchFamily="34" charset="0"/>
                        </a:rPr>
                        <a:t>Gauche</a:t>
                      </a:r>
                      <a:endParaRPr lang="fr-FR" sz="12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latin typeface="Arial" panose="020B0604020202020204" pitchFamily="34" charset="0"/>
                          <a:cs typeface="Arial" panose="020B0604020202020204" pitchFamily="34" charset="0"/>
                        </a:rPr>
                        <a:t>732 (550)</a:t>
                      </a:r>
                      <a:endParaRPr lang="fr-FR" sz="1200" noProof="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33,3 </a:t>
                      </a:r>
                      <a:br>
                        <a:rPr lang="fr-FR" sz="1200" noProof="0" dirty="0" smtClean="0">
                          <a:solidFill>
                            <a:schemeClr val="tx1"/>
                          </a:solidFill>
                          <a:latin typeface="Arial" panose="020B0604020202020204" pitchFamily="34" charset="0"/>
                          <a:cs typeface="Arial" panose="020B0604020202020204" pitchFamily="34" charset="0"/>
                        </a:rPr>
                      </a:br>
                      <a:r>
                        <a:rPr lang="fr-FR" sz="1200" noProof="0" dirty="0" smtClean="0">
                          <a:solidFill>
                            <a:schemeClr val="tx1"/>
                          </a:solidFill>
                          <a:latin typeface="Arial" panose="020B0604020202020204" pitchFamily="34" charset="0"/>
                          <a:cs typeface="Arial" panose="020B0604020202020204" pitchFamily="34" charset="0"/>
                        </a:rPr>
                        <a:t>(31,4 – 35,7)</a:t>
                      </a:r>
                      <a:endParaRPr lang="fr-FR" sz="12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fr-FR" sz="1200" noProof="0" dirty="0" smtClean="0">
                          <a:solidFill>
                            <a:schemeClr val="tx1"/>
                          </a:solidFill>
                          <a:latin typeface="Arial" panose="020B0604020202020204" pitchFamily="34" charset="0"/>
                          <a:cs typeface="Arial" panose="020B0604020202020204" pitchFamily="34" charset="0"/>
                        </a:rPr>
                        <a:t>1,55 </a:t>
                      </a:r>
                      <a:br>
                        <a:rPr lang="fr-FR" sz="1200" noProof="0" dirty="0" smtClean="0">
                          <a:solidFill>
                            <a:schemeClr val="tx1"/>
                          </a:solidFill>
                          <a:latin typeface="Arial" panose="020B0604020202020204" pitchFamily="34" charset="0"/>
                          <a:cs typeface="Arial" panose="020B0604020202020204" pitchFamily="34" charset="0"/>
                        </a:rPr>
                      </a:br>
                      <a:r>
                        <a:rPr lang="fr-FR" sz="1200" noProof="0" dirty="0" smtClean="0">
                          <a:solidFill>
                            <a:schemeClr val="tx1"/>
                          </a:solidFill>
                          <a:latin typeface="Arial" panose="020B0604020202020204" pitchFamily="34" charset="0"/>
                          <a:cs typeface="Arial" panose="020B0604020202020204" pitchFamily="34" charset="0"/>
                        </a:rPr>
                        <a:t>(1,32 – 1,82)</a:t>
                      </a:r>
                      <a:endParaRPr lang="fr-FR" sz="12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fr-FR" sz="1200" noProof="0" smtClean="0">
                          <a:solidFill>
                            <a:schemeClr val="tx1"/>
                          </a:solidFill>
                          <a:latin typeface="Arial" panose="020B0604020202020204" pitchFamily="34" charset="0"/>
                          <a:cs typeface="Arial" panose="020B0604020202020204" pitchFamily="34" charset="0"/>
                        </a:rPr>
                        <a:t>&lt;0.0001</a:t>
                      </a:r>
                      <a:endParaRPr lang="fr-FR" sz="1200" noProof="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fr-FR" sz="1200" noProof="0" dirty="0" smtClean="0">
                          <a:solidFill>
                            <a:schemeClr val="tx1"/>
                          </a:solidFill>
                          <a:latin typeface="Arial" panose="020B0604020202020204" pitchFamily="34" charset="0"/>
                          <a:cs typeface="Arial" panose="020B0604020202020204" pitchFamily="34" charset="0"/>
                        </a:rPr>
                        <a:t>Droit</a:t>
                      </a:r>
                      <a:endParaRPr lang="fr-FR" sz="12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smtClean="0">
                          <a:solidFill>
                            <a:schemeClr val="tx1"/>
                          </a:solidFill>
                          <a:latin typeface="Arial" panose="020B0604020202020204" pitchFamily="34" charset="0"/>
                          <a:cs typeface="Arial" panose="020B0604020202020204" pitchFamily="34" charset="0"/>
                        </a:rPr>
                        <a:t>293 (242)</a:t>
                      </a:r>
                      <a:endParaRPr lang="fr-FR" sz="1200" noProof="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smtClean="0">
                          <a:solidFill>
                            <a:schemeClr val="tx1"/>
                          </a:solidFill>
                          <a:latin typeface="Arial" panose="020B0604020202020204" pitchFamily="34" charset="0"/>
                          <a:cs typeface="Arial" panose="020B0604020202020204" pitchFamily="34" charset="0"/>
                        </a:rPr>
                        <a:t>19,4 </a:t>
                      </a:r>
                      <a:br>
                        <a:rPr lang="fr-FR" sz="1200" noProof="0" dirty="0" smtClean="0">
                          <a:solidFill>
                            <a:schemeClr val="tx1"/>
                          </a:solidFill>
                          <a:latin typeface="Arial" panose="020B0604020202020204" pitchFamily="34" charset="0"/>
                          <a:cs typeface="Arial" panose="020B0604020202020204" pitchFamily="34" charset="0"/>
                        </a:rPr>
                      </a:br>
                      <a:r>
                        <a:rPr lang="fr-FR" sz="1200" noProof="0" dirty="0" smtClean="0">
                          <a:solidFill>
                            <a:schemeClr val="tx1"/>
                          </a:solidFill>
                          <a:latin typeface="Arial" panose="020B0604020202020204" pitchFamily="34" charset="0"/>
                          <a:cs typeface="Arial" panose="020B0604020202020204" pitchFamily="34" charset="0"/>
                        </a:rPr>
                        <a:t>(16,7 – 23,6)</a:t>
                      </a:r>
                      <a:endParaRPr lang="fr-FR" sz="12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spTree>
    <p:extLst>
      <p:ext uri="{BB962C8B-B14F-4D97-AF65-F5344CB8AC3E}">
        <p14:creationId xmlns:p14="http://schemas.microsoft.com/office/powerpoint/2010/main" val="315455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3504: Impact de la localisation de la tumeur primitive sur la survie globale et la survie sans progression chez les patients avec CRC métastatique: analyse de l’étude CALGB/SWOG 80405 (Alliance) </a:t>
            </a:r>
            <a:br>
              <a:rPr lang="fr-FR" dirty="0" smtClean="0"/>
            </a:br>
            <a:r>
              <a:rPr lang="fr-FR" dirty="0" smtClean="0"/>
              <a:t>– </a:t>
            </a:r>
            <a:r>
              <a:rPr lang="fr-FR" dirty="0" err="1" smtClean="0"/>
              <a:t>Venook</a:t>
            </a:r>
            <a:r>
              <a:rPr lang="fr-FR" dirty="0" smtClean="0"/>
              <a:t> AP, et al</a:t>
            </a:r>
            <a:endParaRPr lang="fr-FR" dirty="0"/>
          </a:p>
        </p:txBody>
      </p:sp>
      <p:sp>
        <p:nvSpPr>
          <p:cNvPr id="3" name="Content Placeholder 2"/>
          <p:cNvSpPr>
            <a:spLocks noGrp="1"/>
          </p:cNvSpPr>
          <p:nvPr>
            <p:ph idx="1"/>
          </p:nvPr>
        </p:nvSpPr>
        <p:spPr>
          <a:xfrm>
            <a:off x="365124" y="1254035"/>
            <a:ext cx="8550276" cy="4746172"/>
          </a:xfrm>
        </p:spPr>
        <p:txBody>
          <a:bodyPr/>
          <a:lstStyle/>
          <a:p>
            <a:pPr marL="0" indent="0">
              <a:buNone/>
            </a:pPr>
            <a:r>
              <a:rPr lang="fr-FR" b="1" dirty="0" smtClean="0"/>
              <a:t>Résultats (droit vs gauche)</a:t>
            </a:r>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buNone/>
            </a:pPr>
            <a:r>
              <a:rPr lang="fr-FR" b="1" dirty="0" smtClean="0"/>
              <a:t>Conclusions</a:t>
            </a:r>
          </a:p>
          <a:p>
            <a:r>
              <a:rPr lang="fr-FR" b="1" spc="-10" dirty="0" smtClean="0"/>
              <a:t>La SG et la SSP étaient plus longues chez les patients avec </a:t>
            </a:r>
            <a:r>
              <a:rPr lang="fr-FR" b="1" spc="-10" dirty="0" err="1" smtClean="0"/>
              <a:t>CRCm</a:t>
            </a:r>
            <a:r>
              <a:rPr lang="fr-FR" b="1" spc="-10" dirty="0" smtClean="0"/>
              <a:t> KRAS WT ayant une tumeur primitive gauche plutôt que droite </a:t>
            </a:r>
          </a:p>
          <a:p>
            <a:r>
              <a:rPr lang="fr-FR" b="1" spc="-10" dirty="0" smtClean="0"/>
              <a:t>L’efficacité du </a:t>
            </a:r>
            <a:r>
              <a:rPr lang="fr-FR" b="1" dirty="0" err="1" smtClean="0"/>
              <a:t>cetuximab</a:t>
            </a:r>
            <a:r>
              <a:rPr lang="fr-FR" b="1" dirty="0" smtClean="0"/>
              <a:t> en 1</a:t>
            </a:r>
            <a:r>
              <a:rPr lang="fr-FR" b="1" baseline="30000" dirty="0" smtClean="0"/>
              <a:t>e</a:t>
            </a:r>
            <a:r>
              <a:rPr lang="fr-FR" b="1" dirty="0" smtClean="0"/>
              <a:t> ligne vs bevacizumab varie selon la localisation de la tumeur primitive </a:t>
            </a:r>
          </a:p>
          <a:p>
            <a:r>
              <a:rPr lang="fr-FR" b="1" dirty="0" smtClean="0"/>
              <a:t>Des </a:t>
            </a:r>
            <a:r>
              <a:rPr lang="fr-FR" b="1" dirty="0" err="1" smtClean="0"/>
              <a:t>biomarqueurs</a:t>
            </a:r>
            <a:r>
              <a:rPr lang="fr-FR" b="1" dirty="0" smtClean="0"/>
              <a:t> plus précis sont nécessaires à la place de la localisation droite ou gauche de la tumeur pour individualiser le traitement</a:t>
            </a:r>
          </a:p>
          <a:p>
            <a:pPr lvl="1"/>
            <a:r>
              <a:rPr lang="fr-FR" b="1" dirty="0" smtClean="0"/>
              <a:t>Cependant, à partir de maintenant, les études dans le </a:t>
            </a:r>
            <a:r>
              <a:rPr lang="fr-FR" b="1" dirty="0" err="1" smtClean="0"/>
              <a:t>CRCm</a:t>
            </a:r>
            <a:r>
              <a:rPr lang="fr-FR" b="1" dirty="0" smtClean="0"/>
              <a:t> devraient stratifier les patients selon la localisation tumorale droite ou gauche</a:t>
            </a:r>
          </a:p>
          <a:p>
            <a:r>
              <a:rPr lang="fr-FR" b="1" spc="-10" dirty="0" smtClean="0"/>
              <a:t>Ces données sont en faveur du bevacizumab en 1</a:t>
            </a:r>
            <a:r>
              <a:rPr lang="fr-FR" b="1" spc="-10" baseline="30000" dirty="0" smtClean="0"/>
              <a:t>e</a:t>
            </a:r>
            <a:r>
              <a:rPr lang="fr-FR" b="1" spc="-10" dirty="0" smtClean="0"/>
              <a:t> ligne chez les patients avec </a:t>
            </a:r>
            <a:r>
              <a:rPr lang="fr-FR" b="1" spc="-10" dirty="0" err="1" smtClean="0"/>
              <a:t>CRCm</a:t>
            </a:r>
            <a:r>
              <a:rPr lang="fr-FR" b="1" spc="-10" dirty="0" smtClean="0"/>
              <a:t> et tumeur primitive à droite</a:t>
            </a:r>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*Correspond à une augmentation de 19,3 mois de la </a:t>
            </a:r>
            <a:r>
              <a:rPr lang="fr-FR" dirty="0" err="1" smtClean="0"/>
              <a:t>SGm</a:t>
            </a:r>
            <a:r>
              <a:rPr lang="fr-FR" dirty="0" smtClean="0"/>
              <a:t> lorsque la tumeur primitive est à gauche</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 Venook et al. J Clin Oncol 2016; 34 (suppl): abstr 3504</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2070545688"/>
              </p:ext>
            </p:extLst>
          </p:nvPr>
        </p:nvGraphicFramePr>
        <p:xfrm>
          <a:off x="369888" y="1676400"/>
          <a:ext cx="8408988" cy="1391574"/>
        </p:xfrm>
        <a:graphic>
          <a:graphicData uri="http://schemas.openxmlformats.org/drawingml/2006/table">
            <a:tbl>
              <a:tblPr firstRow="1" bandRow="1">
                <a:tableStyleId>{69012ECD-51FC-41F1-AA8D-1B2483CD663E}</a:tableStyleId>
              </a:tblPr>
              <a:tblGrid>
                <a:gridCol w="2416855"/>
                <a:gridCol w="2120749"/>
                <a:gridCol w="1935692"/>
                <a:gridCol w="1935692"/>
              </a:tblGrid>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KRAS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Tous</a:t>
                      </a:r>
                      <a:r>
                        <a:rPr kumimoji="0" lang="en-GB" sz="1400" b="1" i="0" u="none" strike="noStrike" cap="none" normalizeH="0" baseline="0" dirty="0" smtClean="0">
                          <a:ln>
                            <a:noFill/>
                          </a:ln>
                          <a:solidFill>
                            <a:schemeClr val="tx2"/>
                          </a:solidFill>
                          <a:effectLst/>
                          <a:latin typeface="Arial" charset="0"/>
                          <a:cs typeface="Arial" charset="0"/>
                        </a:rPr>
                        <a:t> patients (n=1025)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SGm</a:t>
                      </a:r>
                      <a:r>
                        <a:rPr kumimoji="0" lang="en-GB" sz="1400" b="0" i="0" u="none" strike="noStrike" cap="none" normalizeH="0" baseline="0" dirty="0" smtClean="0">
                          <a:ln>
                            <a:noFill/>
                          </a:ln>
                          <a:solidFill>
                            <a:schemeClr val="tx1"/>
                          </a:solidFill>
                          <a:effectLst/>
                          <a:latin typeface="Arial" charset="0"/>
                          <a:cs typeface="Arial" charset="0"/>
                        </a:rPr>
                        <a:t>, HR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1,55 (1,32 – 1,82);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*1,87 (1,48 – 2,32);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1,32 (1,05 – 1,65);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52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chemeClr val="tx1"/>
                          </a:solidFill>
                          <a:effectLst/>
                          <a:latin typeface="Arial" charset="0"/>
                          <a:cs typeface="Arial" charset="0"/>
                        </a:rPr>
                        <a:t>SSPm</a:t>
                      </a:r>
                      <a:r>
                        <a:rPr kumimoji="0" lang="en-GB" sz="1400" b="0" i="0" u="none" strike="noStrike" cap="none" normalizeH="0" baseline="0" dirty="0" smtClean="0">
                          <a:ln>
                            <a:noFill/>
                          </a:ln>
                          <a:solidFill>
                            <a:schemeClr val="tx1"/>
                          </a:solidFill>
                          <a:effectLst/>
                          <a:latin typeface="Arial" charset="0"/>
                          <a:cs typeface="Arial" charset="0"/>
                        </a:rPr>
                        <a:t>, HR (IC95);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1,03 (1,11 – 1,50); 0,0006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1,56 (1,26 – 1,94);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1,06 (0,86 – 1,31);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0,55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222930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Points clés de discussion </a:t>
            </a:r>
            <a:br>
              <a:rPr lang="fr-FR" dirty="0" smtClean="0"/>
            </a:br>
            <a:r>
              <a:rPr lang="fr-FR" dirty="0" err="1" smtClean="0"/>
              <a:t>Kimmie</a:t>
            </a:r>
            <a:r>
              <a:rPr lang="fr-FR" dirty="0" smtClean="0"/>
              <a:t> </a:t>
            </a:r>
            <a:r>
              <a:rPr lang="fr-FR" dirty="0" err="1" smtClean="0"/>
              <a:t>Ng</a:t>
            </a:r>
            <a:r>
              <a:rPr lang="fr-FR" dirty="0" smtClean="0"/>
              <a:t>: le côté de la tumeur a une importance</a:t>
            </a:r>
            <a:endParaRPr lang="fr-FR" dirty="0"/>
          </a:p>
        </p:txBody>
      </p:sp>
      <p:sp>
        <p:nvSpPr>
          <p:cNvPr id="3" name="Content Placeholder 2"/>
          <p:cNvSpPr>
            <a:spLocks noGrp="1"/>
          </p:cNvSpPr>
          <p:nvPr>
            <p:ph idx="1"/>
          </p:nvPr>
        </p:nvSpPr>
        <p:spPr/>
        <p:txBody>
          <a:bodyPr/>
          <a:lstStyle/>
          <a:p>
            <a:r>
              <a:rPr lang="fr-FR" dirty="0" smtClean="0"/>
              <a:t>Les données de SG médiane montrent que le côté de la tumeur a une valeur pronostique alors que les données sur les traitements montrent une valeur </a:t>
            </a:r>
            <a:r>
              <a:rPr lang="fr-FR" dirty="0" err="1" smtClean="0"/>
              <a:t>prédicitve</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 Venook et al. J Clin Oncol 2016; 34 (suppl): abstr 3504</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504661129"/>
              </p:ext>
            </p:extLst>
          </p:nvPr>
        </p:nvGraphicFramePr>
        <p:xfrm>
          <a:off x="560957" y="2392094"/>
          <a:ext cx="7982542" cy="3583786"/>
        </p:xfrm>
        <a:graphic>
          <a:graphicData uri="http://schemas.openxmlformats.org/drawingml/2006/table">
            <a:tbl>
              <a:tblPr firstRow="1" bandRow="1">
                <a:tableStyleId>{69012ECD-51FC-41F1-AA8D-1B2483CD663E}</a:tableStyleId>
              </a:tblPr>
              <a:tblGrid>
                <a:gridCol w="3991271"/>
                <a:gridCol w="3991271"/>
              </a:tblGrid>
              <a:tr h="3919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chemeClr val="tx2"/>
                          </a:solidFill>
                          <a:latin typeface="Arial" panose="020B0604020202020204" pitchFamily="34" charset="0"/>
                          <a:cs typeface="Arial" panose="020B0604020202020204" pitchFamily="34" charset="0"/>
                        </a:rPr>
                        <a:t>Forces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chemeClr val="tx2"/>
                          </a:solidFill>
                          <a:latin typeface="Arial" panose="020B0604020202020204" pitchFamily="34" charset="0"/>
                          <a:cs typeface="Arial" panose="020B0604020202020204" pitchFamily="34" charset="0"/>
                        </a:rPr>
                        <a:t>Limitations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199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Echantillon</a:t>
                      </a:r>
                      <a:r>
                        <a:rPr lang="fr-FR" sz="1600" baseline="0" noProof="0" dirty="0" smtClean="0">
                          <a:solidFill>
                            <a:srgbClr val="000000"/>
                          </a:solidFill>
                          <a:latin typeface="Arial" panose="020B0604020202020204" pitchFamily="34" charset="0"/>
                          <a:cs typeface="Arial" panose="020B0604020202020204" pitchFamily="34" charset="0"/>
                        </a:rPr>
                        <a:t> de grande taille</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Analyse post hoc rétrospective</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379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Population de l’essai clinique </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noProof="0" dirty="0" smtClean="0">
                          <a:solidFill>
                            <a:srgbClr val="000000"/>
                          </a:solidFill>
                          <a:latin typeface="Arial" panose="020B0604020202020204" pitchFamily="34" charset="0"/>
                          <a:cs typeface="Arial" panose="020B0604020202020204" pitchFamily="34" charset="0"/>
                        </a:rPr>
                        <a:t>Traitement uniformisé</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noProof="0" dirty="0" smtClean="0">
                          <a:solidFill>
                            <a:srgbClr val="000000"/>
                          </a:solidFill>
                          <a:latin typeface="Arial" panose="020B0604020202020204" pitchFamily="34" charset="0"/>
                          <a:cs typeface="Arial" panose="020B0604020202020204" pitchFamily="34" charset="0"/>
                        </a:rPr>
                        <a:t>Suivi standardisé</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noProof="0" dirty="0" smtClean="0">
                          <a:solidFill>
                            <a:srgbClr val="000000"/>
                          </a:solidFill>
                          <a:latin typeface="Arial" panose="020B0604020202020204" pitchFamily="34" charset="0"/>
                          <a:cs typeface="Arial" panose="020B0604020202020204" pitchFamily="34" charset="0"/>
                        </a:rPr>
                        <a:t>Information détaillée sur les facteurs pronostiques</a:t>
                      </a: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noProof="0" dirty="0" smtClean="0">
                          <a:solidFill>
                            <a:srgbClr val="000000"/>
                          </a:solidFill>
                          <a:latin typeface="Arial" panose="020B0604020202020204" pitchFamily="34" charset="0"/>
                          <a:cs typeface="Arial" panose="020B0604020202020204" pitchFamily="34" charset="0"/>
                        </a:rPr>
                        <a:t>Pronostic vs prédictif</a:t>
                      </a:r>
                      <a:endParaRPr lang="fr-FR" sz="1600"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Pas d’étude des sous-sites</a:t>
                      </a:r>
                      <a:r>
                        <a:rPr lang="fr-FR" sz="1600" baseline="0" noProof="0" dirty="0" smtClean="0">
                          <a:solidFill>
                            <a:srgbClr val="000000"/>
                          </a:solidFill>
                          <a:latin typeface="Arial" panose="020B0604020202020204" pitchFamily="34" charset="0"/>
                          <a:cs typeface="Arial" panose="020B0604020202020204" pitchFamily="34" charset="0"/>
                        </a:rPr>
                        <a:t> </a:t>
                      </a:r>
                      <a:r>
                        <a:rPr lang="fr-FR" sz="1600" noProof="0" dirty="0" smtClean="0">
                          <a:solidFill>
                            <a:srgbClr val="000000"/>
                          </a:solidFill>
                          <a:latin typeface="Arial" panose="020B0604020202020204" pitchFamily="34" charset="0"/>
                          <a:cs typeface="Arial" panose="020B0604020202020204" pitchFamily="34" charset="0"/>
                        </a:rPr>
                        <a:t>individuels du colon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1999">
                <a:tc>
                  <a:txBody>
                    <a:bodyPr/>
                    <a:lstStyle/>
                    <a:p>
                      <a:pPr lvl="1" algn="l"/>
                      <a:endParaRPr lang="fr-FR" sz="1600" noProof="0">
                        <a:solidFill>
                          <a:srgbClr val="000000"/>
                        </a:solidFill>
                        <a:latin typeface="Arial" panose="020B0604020202020204" pitchFamily="34" charset="0"/>
                        <a:cs typeface="Arial" panose="020B0604020202020204" pitchFamily="34" charset="0"/>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Codon 12/13 de KRAS WT seulement</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1999">
                <a:tc>
                  <a:txBody>
                    <a:bodyPr/>
                    <a:lstStyle/>
                    <a:p>
                      <a:pPr lvl="1" algn="l"/>
                      <a:endParaRPr lang="fr-FR" sz="1600" noProof="0">
                        <a:solidFill>
                          <a:srgbClr val="000000"/>
                        </a:solidFill>
                        <a:latin typeface="Arial" panose="020B0604020202020204" pitchFamily="34" charset="0"/>
                        <a:cs typeface="Arial" panose="020B0604020202020204" pitchFamily="34" charset="0"/>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Pas d’informations moléculaires</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1999">
                <a:tc>
                  <a:txBody>
                    <a:bodyPr/>
                    <a:lstStyle/>
                    <a:p>
                      <a:pPr lvl="1" algn="l"/>
                      <a:endParaRPr lang="fr-FR" sz="1600" noProof="0">
                        <a:solidFill>
                          <a:srgbClr val="000000"/>
                        </a:solidFill>
                        <a:latin typeface="Arial" panose="020B0604020202020204" pitchFamily="34" charset="0"/>
                        <a:cs typeface="Arial" panose="020B0604020202020204" pitchFamily="34" charset="0"/>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rgbClr val="000000"/>
                          </a:solidFill>
                          <a:latin typeface="Arial" panose="020B0604020202020204" pitchFamily="34" charset="0"/>
                          <a:cs typeface="Arial" panose="020B0604020202020204" pitchFamily="34" charset="0"/>
                        </a:rPr>
                        <a:t>Généralisation</a:t>
                      </a:r>
                      <a:endParaRPr lang="fr-FR" sz="1600" noProof="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775097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Points clés de discussion </a:t>
            </a:r>
            <a:br>
              <a:rPr lang="fr-FR" smtClean="0"/>
            </a:br>
            <a:r>
              <a:rPr lang="fr-FR" smtClean="0"/>
              <a:t>Kimmie Ng: le côté de la tumeur a une importance</a:t>
            </a:r>
            <a:endParaRPr lang="fr-FR"/>
          </a:p>
        </p:txBody>
      </p:sp>
      <p:sp>
        <p:nvSpPr>
          <p:cNvPr id="3" name="Content Placeholder 2"/>
          <p:cNvSpPr>
            <a:spLocks noGrp="1"/>
          </p:cNvSpPr>
          <p:nvPr>
            <p:ph idx="1"/>
          </p:nvPr>
        </p:nvSpPr>
        <p:spPr/>
        <p:txBody>
          <a:bodyPr/>
          <a:lstStyle/>
          <a:p>
            <a:pPr>
              <a:spcAft>
                <a:spcPts val="600"/>
              </a:spcAft>
            </a:pPr>
            <a:r>
              <a:rPr lang="fr-FR" dirty="0" smtClean="0"/>
              <a:t>Cette étude semble avoir confirmé les associations pronostiques ainsi que les implications prédictives étudiées</a:t>
            </a:r>
          </a:p>
          <a:p>
            <a:pPr>
              <a:spcAft>
                <a:spcPts val="600"/>
              </a:spcAft>
            </a:pPr>
            <a:r>
              <a:rPr lang="fr-FR" dirty="0" smtClean="0"/>
              <a:t>Les anticorps EGFR devraient-ils être interrompus en 1e ligne chez les patients avec des tumeurs primitives droites? Ceci reste à déterminer</a:t>
            </a:r>
          </a:p>
          <a:p>
            <a:pPr>
              <a:spcAft>
                <a:spcPts val="600"/>
              </a:spcAft>
            </a:pPr>
            <a:r>
              <a:rPr lang="fr-FR" dirty="0" smtClean="0"/>
              <a:t>Une analyse complète, moléculaire et génétique des échantillons des études de phase 2 et 3 serait intéressante ainsi qu’une analyse plus détaillée des différences biologiques entre les différents sites du colon droit et gauche </a:t>
            </a:r>
          </a:p>
          <a:p>
            <a:pPr>
              <a:spcAft>
                <a:spcPts val="600"/>
              </a:spcAft>
            </a:pPr>
            <a:r>
              <a:rPr lang="fr-FR" dirty="0" smtClean="0"/>
              <a:t>Ces données sont en accord avec les résultats préalables de l’étude FIRE-3, qui avait montré une amélioration de la SG des tumeurs gauches vs droites chez les patients recevant FOLFIRI + </a:t>
            </a:r>
            <a:r>
              <a:rPr lang="fr-FR" dirty="0" err="1" smtClean="0"/>
              <a:t>cetuximab</a:t>
            </a:r>
            <a:endParaRPr lang="fr-FR" dirty="0" smtClean="0"/>
          </a:p>
          <a:p>
            <a:pPr lvl="1">
              <a:spcAft>
                <a:spcPts val="600"/>
              </a:spcAft>
            </a:pPr>
            <a:r>
              <a:rPr lang="fr-FR" b="1" dirty="0" smtClean="0"/>
              <a:t>FOLFIRI + </a:t>
            </a:r>
            <a:r>
              <a:rPr lang="fr-FR" b="1" dirty="0" err="1" smtClean="0"/>
              <a:t>cetuximab</a:t>
            </a:r>
            <a:r>
              <a:rPr lang="fr-FR" dirty="0" smtClean="0"/>
              <a:t>: HR 0,26 (IC95 0,16 – 0,42); p&lt;0,0001</a:t>
            </a:r>
          </a:p>
          <a:p>
            <a:pPr lvl="1">
              <a:spcAft>
                <a:spcPts val="600"/>
              </a:spcAft>
            </a:pPr>
            <a:r>
              <a:rPr lang="fr-FR" b="1" dirty="0" smtClean="0"/>
              <a:t>FOLFIRI + bevacizumab</a:t>
            </a:r>
            <a:r>
              <a:rPr lang="fr-FR" dirty="0" smtClean="0"/>
              <a:t>: HR 0,63 (IC95 0,41 – 0,97); p=0,034</a:t>
            </a:r>
            <a:endParaRPr lang="fr-FR" dirty="0"/>
          </a:p>
        </p:txBody>
      </p:sp>
      <p:sp>
        <p:nvSpPr>
          <p:cNvPr id="5" name="Text Placeholder 4"/>
          <p:cNvSpPr>
            <a:spLocks noGrp="1"/>
          </p:cNvSpPr>
          <p:nvPr>
            <p:ph type="body" sz="quarter" idx="11"/>
          </p:nvPr>
        </p:nvSpPr>
        <p:spPr/>
        <p:txBody>
          <a:bodyPr/>
          <a:lstStyle/>
          <a:p>
            <a:r>
              <a:rPr lang="fr-FR" smtClean="0"/>
              <a:t> Venook et al. J Clin Oncol 2016; 34 (suppl): abstr 3504</a:t>
            </a:r>
            <a:endParaRPr lang="fr-FR"/>
          </a:p>
        </p:txBody>
      </p:sp>
    </p:spTree>
    <p:extLst>
      <p:ext uri="{BB962C8B-B14F-4D97-AF65-F5344CB8AC3E}">
        <p14:creationId xmlns:p14="http://schemas.microsoft.com/office/powerpoint/2010/main" val="2548572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3505: Relation entre côté de la tumeur primitive et pronostic dans le CRC – </a:t>
            </a:r>
            <a:r>
              <a:rPr lang="fr-FR" dirty="0" err="1" smtClean="0"/>
              <a:t>Schrag</a:t>
            </a:r>
            <a:r>
              <a:rPr lang="fr-FR" dirty="0" smtClean="0"/>
              <a:t> D,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l’impact de la localisation de la tumeur primitive (droite vs gauche) sur la SG dans des cohortes de patients avec CRC </a:t>
            </a:r>
          </a:p>
          <a:p>
            <a:endParaRPr lang="fr-FR" dirty="0" smtClean="0"/>
          </a:p>
          <a:p>
            <a:pPr marL="0" indent="0">
              <a:buNone/>
            </a:pPr>
            <a:r>
              <a:rPr lang="fr-FR" b="1" dirty="0" smtClean="0"/>
              <a:t>Méthodologie</a:t>
            </a:r>
          </a:p>
          <a:p>
            <a:r>
              <a:rPr lang="fr-FR" dirty="0" smtClean="0"/>
              <a:t>Les patients diagnostiqués entre 2000 et 2012 avec un CRC dans une région SEER ont été catégorisés par stade au diagnostic et suivis jusqu’au décès jusqu’à la fin de 2013 </a:t>
            </a:r>
            <a:br>
              <a:rPr lang="fr-FR" dirty="0" smtClean="0"/>
            </a:br>
            <a:endParaRPr lang="fr-FR" dirty="0" smtClean="0"/>
          </a:p>
          <a:p>
            <a:r>
              <a:rPr lang="fr-FR" dirty="0" smtClean="0"/>
              <a:t>Le site de la tumeur primitive était caractérisé comme colon droit (du </a:t>
            </a:r>
            <a:r>
              <a:rPr lang="fr-FR" dirty="0" err="1" smtClean="0"/>
              <a:t>caecum</a:t>
            </a:r>
            <a:r>
              <a:rPr lang="fr-FR" dirty="0" smtClean="0"/>
              <a:t> au colon transverse), colon gauche (de l’angle splénique au colon sigmoïde descendant), </a:t>
            </a:r>
            <a:r>
              <a:rPr lang="fr-FR" dirty="0" err="1" smtClean="0"/>
              <a:t>rectosigmoïde</a:t>
            </a:r>
            <a:r>
              <a:rPr lang="fr-FR" dirty="0" smtClean="0"/>
              <a:t> et rectum</a:t>
            </a:r>
            <a:br>
              <a:rPr lang="fr-FR" dirty="0" smtClean="0"/>
            </a:br>
            <a:endParaRPr lang="fr-FR" dirty="0" smtClean="0"/>
          </a:p>
          <a:p>
            <a:r>
              <a:rPr lang="fr-FR" dirty="0" smtClean="0"/>
              <a:t>Critère principal: SG </a:t>
            </a:r>
            <a:br>
              <a:rPr lang="fr-FR" dirty="0" smtClean="0"/>
            </a:br>
            <a:endParaRPr lang="fr-FR" dirty="0" smtClean="0"/>
          </a:p>
          <a:p>
            <a:r>
              <a:rPr lang="fr-FR" dirty="0" err="1" smtClean="0"/>
              <a:t>Covariables</a:t>
            </a:r>
            <a:r>
              <a:rPr lang="fr-FR" dirty="0" smtClean="0"/>
              <a:t>: </a:t>
            </a:r>
          </a:p>
          <a:p>
            <a:pPr lvl="1"/>
            <a:r>
              <a:rPr lang="fr-FR" dirty="0" smtClean="0"/>
              <a:t>Age, sexe, race, origine </a:t>
            </a:r>
            <a:r>
              <a:rPr lang="fr-FR" dirty="0" err="1" smtClean="0"/>
              <a:t>éthnique</a:t>
            </a:r>
            <a:r>
              <a:rPr lang="fr-FR" dirty="0" smtClean="0"/>
              <a:t>, statut marital, chirurgie, année du diagnostic et stade de la tumeur</a:t>
            </a:r>
            <a:endParaRPr lang="fr-FR" dirty="0"/>
          </a:p>
        </p:txBody>
      </p:sp>
      <p:sp>
        <p:nvSpPr>
          <p:cNvPr id="5" name="Text Placeholder 4"/>
          <p:cNvSpPr>
            <a:spLocks noGrp="1"/>
          </p:cNvSpPr>
          <p:nvPr>
            <p:ph type="body" sz="quarter" idx="11"/>
          </p:nvPr>
        </p:nvSpPr>
        <p:spPr/>
        <p:txBody>
          <a:bodyPr/>
          <a:lstStyle/>
          <a:p>
            <a:r>
              <a:rPr lang="fr-FR" smtClean="0"/>
              <a:t> Schrag et al. J Clin Oncol 2016; 34 (suppl): abstr 3505 </a:t>
            </a:r>
            <a:endParaRPr lang="fr-FR"/>
          </a:p>
        </p:txBody>
      </p:sp>
    </p:spTree>
    <p:extLst>
      <p:ext uri="{BB962C8B-B14F-4D97-AF65-F5344CB8AC3E}">
        <p14:creationId xmlns:p14="http://schemas.microsoft.com/office/powerpoint/2010/main" val="3346402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3505: Relation entre côté de la tumeur primitive et pronostic dans le CRC – </a:t>
            </a:r>
            <a:r>
              <a:rPr lang="fr-FR" dirty="0" err="1" smtClean="0"/>
              <a:t>Schrag</a:t>
            </a:r>
            <a:r>
              <a:rPr lang="fr-FR" dirty="0" smtClean="0"/>
              <a:t> D,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endParaRPr lang="fr-FR" smtClean="0"/>
          </a:p>
          <a:p>
            <a:endParaRPr lang="fr-FR" smtClean="0"/>
          </a:p>
          <a:p>
            <a:pPr>
              <a:spcBef>
                <a:spcPts val="1200"/>
              </a:spcBef>
            </a:pPr>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a:p>
        </p:txBody>
      </p:sp>
      <p:sp>
        <p:nvSpPr>
          <p:cNvPr id="5" name="Text Placeholder 4"/>
          <p:cNvSpPr>
            <a:spLocks noGrp="1"/>
          </p:cNvSpPr>
          <p:nvPr>
            <p:ph type="body" sz="quarter" idx="11"/>
          </p:nvPr>
        </p:nvSpPr>
        <p:spPr/>
        <p:txBody>
          <a:bodyPr/>
          <a:lstStyle/>
          <a:p>
            <a:r>
              <a:rPr lang="fr-FR" smtClean="0"/>
              <a:t> Schrag et al. J Clin Oncol 2016; 34 (suppl): abstr 3505</a:t>
            </a:r>
            <a:endParaRPr lang="fr-FR"/>
          </a:p>
        </p:txBody>
      </p:sp>
      <p:sp>
        <p:nvSpPr>
          <p:cNvPr id="6" name="TextBox 5"/>
          <p:cNvSpPr txBox="1"/>
          <p:nvPr/>
        </p:nvSpPr>
        <p:spPr>
          <a:xfrm rot="16200000">
            <a:off x="277107" y="4552125"/>
            <a:ext cx="937201" cy="276999"/>
          </a:xfrm>
          <a:prstGeom prst="rect">
            <a:avLst/>
          </a:prstGeom>
          <a:noFill/>
        </p:spPr>
        <p:txBody>
          <a:bodyPr wrap="none" rtlCol="0">
            <a:spAutoFit/>
          </a:bodyPr>
          <a:lstStyle/>
          <a:p>
            <a:pPr algn="ctr"/>
            <a:r>
              <a:rPr lang="fr-FR" sz="1200" b="1" dirty="0" smtClean="0">
                <a:solidFill>
                  <a:srgbClr val="4D4D4D"/>
                </a:solidFill>
              </a:rPr>
              <a:t>Survie (%)</a:t>
            </a:r>
            <a:endParaRPr lang="fr-FR" sz="1200" b="1" dirty="0">
              <a:solidFill>
                <a:srgbClr val="4D4D4D"/>
              </a:solidFill>
            </a:endParaRPr>
          </a:p>
        </p:txBody>
      </p:sp>
      <p:sp>
        <p:nvSpPr>
          <p:cNvPr id="8" name="TextBox 7"/>
          <p:cNvSpPr txBox="1"/>
          <p:nvPr/>
        </p:nvSpPr>
        <p:spPr>
          <a:xfrm>
            <a:off x="3712502" y="6145573"/>
            <a:ext cx="1971964" cy="276999"/>
          </a:xfrm>
          <a:prstGeom prst="rect">
            <a:avLst/>
          </a:prstGeom>
          <a:noFill/>
        </p:spPr>
        <p:txBody>
          <a:bodyPr wrap="none" rtlCol="0">
            <a:spAutoFit/>
          </a:bodyPr>
          <a:lstStyle/>
          <a:p>
            <a:pPr algn="ctr"/>
            <a:r>
              <a:rPr lang="fr-FR" sz="1200" b="1" dirty="0" smtClean="0">
                <a:solidFill>
                  <a:srgbClr val="4D4D4D"/>
                </a:solidFill>
              </a:rPr>
              <a:t>Mois après le diagnostic</a:t>
            </a:r>
            <a:endParaRPr lang="fr-FR" sz="1200" b="1" dirty="0">
              <a:solidFill>
                <a:srgbClr val="4D4D4D"/>
              </a:solidFill>
            </a:endParaRPr>
          </a:p>
        </p:txBody>
      </p:sp>
      <p:sp>
        <p:nvSpPr>
          <p:cNvPr id="9" name="TextBox 8"/>
          <p:cNvSpPr txBox="1"/>
          <p:nvPr/>
        </p:nvSpPr>
        <p:spPr>
          <a:xfrm>
            <a:off x="1191055" y="5968285"/>
            <a:ext cx="269625" cy="276999"/>
          </a:xfrm>
          <a:prstGeom prst="rect">
            <a:avLst/>
          </a:prstGeom>
          <a:noFill/>
        </p:spPr>
        <p:txBody>
          <a:bodyPr wrap="none" rtlCol="0">
            <a:spAutoFit/>
          </a:bodyPr>
          <a:lstStyle/>
          <a:p>
            <a:pPr algn="ctr"/>
            <a:r>
              <a:rPr lang="fr-FR" sz="1200" smtClean="0">
                <a:solidFill>
                  <a:srgbClr val="4D4D4D"/>
                </a:solidFill>
              </a:rPr>
              <a:t>0</a:t>
            </a:r>
            <a:endParaRPr lang="fr-FR" sz="1200">
              <a:solidFill>
                <a:srgbClr val="4D4D4D"/>
              </a:solidFill>
            </a:endParaRPr>
          </a:p>
        </p:txBody>
      </p:sp>
      <p:sp>
        <p:nvSpPr>
          <p:cNvPr id="10" name="TextBox 9"/>
          <p:cNvSpPr txBox="1"/>
          <p:nvPr/>
        </p:nvSpPr>
        <p:spPr>
          <a:xfrm>
            <a:off x="2493297" y="5968285"/>
            <a:ext cx="354584" cy="276999"/>
          </a:xfrm>
          <a:prstGeom prst="rect">
            <a:avLst/>
          </a:prstGeom>
          <a:noFill/>
        </p:spPr>
        <p:txBody>
          <a:bodyPr wrap="none" rtlCol="0">
            <a:spAutoFit/>
          </a:bodyPr>
          <a:lstStyle/>
          <a:p>
            <a:pPr algn="ctr"/>
            <a:r>
              <a:rPr lang="fr-FR" sz="1200" smtClean="0">
                <a:solidFill>
                  <a:srgbClr val="4D4D4D"/>
                </a:solidFill>
              </a:rPr>
              <a:t>12</a:t>
            </a:r>
            <a:endParaRPr lang="fr-FR" sz="1200">
              <a:solidFill>
                <a:srgbClr val="4D4D4D"/>
              </a:solidFill>
            </a:endParaRPr>
          </a:p>
        </p:txBody>
      </p:sp>
      <p:sp>
        <p:nvSpPr>
          <p:cNvPr id="11" name="TextBox 10"/>
          <p:cNvSpPr txBox="1"/>
          <p:nvPr/>
        </p:nvSpPr>
        <p:spPr>
          <a:xfrm>
            <a:off x="3838018" y="5968285"/>
            <a:ext cx="354584" cy="276999"/>
          </a:xfrm>
          <a:prstGeom prst="rect">
            <a:avLst/>
          </a:prstGeom>
          <a:noFill/>
        </p:spPr>
        <p:txBody>
          <a:bodyPr wrap="none" rtlCol="0">
            <a:spAutoFit/>
          </a:bodyPr>
          <a:lstStyle/>
          <a:p>
            <a:pPr algn="ctr"/>
            <a:r>
              <a:rPr lang="fr-FR" sz="1200" smtClean="0">
                <a:solidFill>
                  <a:srgbClr val="4D4D4D"/>
                </a:solidFill>
              </a:rPr>
              <a:t>24</a:t>
            </a:r>
            <a:endParaRPr lang="fr-FR" sz="1200">
              <a:solidFill>
                <a:srgbClr val="4D4D4D"/>
              </a:solidFill>
            </a:endParaRPr>
          </a:p>
        </p:txBody>
      </p:sp>
      <p:sp>
        <p:nvSpPr>
          <p:cNvPr id="12" name="TextBox 11"/>
          <p:cNvSpPr txBox="1"/>
          <p:nvPr/>
        </p:nvSpPr>
        <p:spPr>
          <a:xfrm>
            <a:off x="5182739" y="5968285"/>
            <a:ext cx="354584" cy="276999"/>
          </a:xfrm>
          <a:prstGeom prst="rect">
            <a:avLst/>
          </a:prstGeom>
          <a:noFill/>
        </p:spPr>
        <p:txBody>
          <a:bodyPr wrap="none" rtlCol="0">
            <a:spAutoFit/>
          </a:bodyPr>
          <a:lstStyle/>
          <a:p>
            <a:pPr algn="ctr"/>
            <a:r>
              <a:rPr lang="fr-FR" sz="1200" smtClean="0">
                <a:solidFill>
                  <a:srgbClr val="4D4D4D"/>
                </a:solidFill>
              </a:rPr>
              <a:t>36</a:t>
            </a:r>
            <a:endParaRPr lang="fr-FR" sz="1200">
              <a:solidFill>
                <a:srgbClr val="4D4D4D"/>
              </a:solidFill>
            </a:endParaRPr>
          </a:p>
        </p:txBody>
      </p:sp>
      <p:sp>
        <p:nvSpPr>
          <p:cNvPr id="13" name="TextBox 12"/>
          <p:cNvSpPr txBox="1"/>
          <p:nvPr/>
        </p:nvSpPr>
        <p:spPr>
          <a:xfrm>
            <a:off x="6527460" y="5968285"/>
            <a:ext cx="354584" cy="276999"/>
          </a:xfrm>
          <a:prstGeom prst="rect">
            <a:avLst/>
          </a:prstGeom>
          <a:noFill/>
        </p:spPr>
        <p:txBody>
          <a:bodyPr wrap="none" rtlCol="0">
            <a:spAutoFit/>
          </a:bodyPr>
          <a:lstStyle/>
          <a:p>
            <a:pPr algn="ctr"/>
            <a:r>
              <a:rPr lang="fr-FR" sz="1200" smtClean="0">
                <a:solidFill>
                  <a:srgbClr val="4D4D4D"/>
                </a:solidFill>
              </a:rPr>
              <a:t>48</a:t>
            </a:r>
            <a:endParaRPr lang="fr-FR" sz="1200">
              <a:solidFill>
                <a:srgbClr val="4D4D4D"/>
              </a:solidFill>
            </a:endParaRPr>
          </a:p>
        </p:txBody>
      </p:sp>
      <p:sp>
        <p:nvSpPr>
          <p:cNvPr id="14" name="TextBox 13"/>
          <p:cNvSpPr txBox="1"/>
          <p:nvPr/>
        </p:nvSpPr>
        <p:spPr>
          <a:xfrm>
            <a:off x="7872180" y="5968285"/>
            <a:ext cx="354584" cy="276999"/>
          </a:xfrm>
          <a:prstGeom prst="rect">
            <a:avLst/>
          </a:prstGeom>
          <a:noFill/>
        </p:spPr>
        <p:txBody>
          <a:bodyPr wrap="none" rtlCol="0">
            <a:spAutoFit/>
          </a:bodyPr>
          <a:lstStyle/>
          <a:p>
            <a:pPr algn="ctr"/>
            <a:r>
              <a:rPr lang="fr-FR" sz="1200" smtClean="0">
                <a:solidFill>
                  <a:srgbClr val="4D4D4D"/>
                </a:solidFill>
              </a:rPr>
              <a:t>60</a:t>
            </a:r>
            <a:endParaRPr lang="fr-FR" sz="1200">
              <a:solidFill>
                <a:srgbClr val="4D4D4D"/>
              </a:solidFill>
            </a:endParaRPr>
          </a:p>
        </p:txBody>
      </p:sp>
      <p:sp>
        <p:nvSpPr>
          <p:cNvPr id="15" name="TextBox 14"/>
          <p:cNvSpPr txBox="1"/>
          <p:nvPr/>
        </p:nvSpPr>
        <p:spPr>
          <a:xfrm>
            <a:off x="1022350" y="5752236"/>
            <a:ext cx="269625" cy="276999"/>
          </a:xfrm>
          <a:prstGeom prst="rect">
            <a:avLst/>
          </a:prstGeom>
          <a:noFill/>
        </p:spPr>
        <p:txBody>
          <a:bodyPr wrap="none" rtlCol="0">
            <a:spAutoFit/>
          </a:bodyPr>
          <a:lstStyle/>
          <a:p>
            <a:pPr algn="r"/>
            <a:r>
              <a:rPr lang="fr-FR" sz="1200" smtClean="0">
                <a:solidFill>
                  <a:srgbClr val="4D4D4D"/>
                </a:solidFill>
              </a:rPr>
              <a:t>0</a:t>
            </a:r>
            <a:endParaRPr lang="fr-FR" sz="1200">
              <a:solidFill>
                <a:srgbClr val="4D4D4D"/>
              </a:solidFill>
            </a:endParaRPr>
          </a:p>
        </p:txBody>
      </p:sp>
      <p:sp>
        <p:nvSpPr>
          <p:cNvPr id="16" name="TextBox 15"/>
          <p:cNvSpPr txBox="1"/>
          <p:nvPr/>
        </p:nvSpPr>
        <p:spPr>
          <a:xfrm>
            <a:off x="894109" y="5273887"/>
            <a:ext cx="397866" cy="276999"/>
          </a:xfrm>
          <a:prstGeom prst="rect">
            <a:avLst/>
          </a:prstGeom>
          <a:noFill/>
        </p:spPr>
        <p:txBody>
          <a:bodyPr wrap="none" rtlCol="0">
            <a:spAutoFit/>
          </a:bodyPr>
          <a:lstStyle/>
          <a:p>
            <a:pPr algn="r"/>
            <a:r>
              <a:rPr lang="fr-FR" sz="1200" smtClean="0">
                <a:solidFill>
                  <a:srgbClr val="4D4D4D"/>
                </a:solidFill>
              </a:rPr>
              <a:t>0.2</a:t>
            </a:r>
            <a:endParaRPr lang="fr-FR" sz="1200">
              <a:solidFill>
                <a:srgbClr val="4D4D4D"/>
              </a:solidFill>
            </a:endParaRPr>
          </a:p>
        </p:txBody>
      </p:sp>
      <p:sp>
        <p:nvSpPr>
          <p:cNvPr id="17" name="TextBox 16"/>
          <p:cNvSpPr txBox="1"/>
          <p:nvPr/>
        </p:nvSpPr>
        <p:spPr>
          <a:xfrm>
            <a:off x="894109" y="4795537"/>
            <a:ext cx="397866" cy="276999"/>
          </a:xfrm>
          <a:prstGeom prst="rect">
            <a:avLst/>
          </a:prstGeom>
          <a:noFill/>
        </p:spPr>
        <p:txBody>
          <a:bodyPr wrap="none" rtlCol="0">
            <a:spAutoFit/>
          </a:bodyPr>
          <a:lstStyle/>
          <a:p>
            <a:pPr algn="r"/>
            <a:r>
              <a:rPr lang="fr-FR" sz="1200" smtClean="0">
                <a:solidFill>
                  <a:srgbClr val="4D4D4D"/>
                </a:solidFill>
              </a:rPr>
              <a:t>0.4</a:t>
            </a:r>
            <a:endParaRPr lang="fr-FR" sz="1200">
              <a:solidFill>
                <a:srgbClr val="4D4D4D"/>
              </a:solidFill>
            </a:endParaRPr>
          </a:p>
        </p:txBody>
      </p:sp>
      <p:sp>
        <p:nvSpPr>
          <p:cNvPr id="18" name="TextBox 17"/>
          <p:cNvSpPr txBox="1"/>
          <p:nvPr/>
        </p:nvSpPr>
        <p:spPr>
          <a:xfrm>
            <a:off x="894109" y="4317187"/>
            <a:ext cx="397866" cy="276999"/>
          </a:xfrm>
          <a:prstGeom prst="rect">
            <a:avLst/>
          </a:prstGeom>
          <a:noFill/>
        </p:spPr>
        <p:txBody>
          <a:bodyPr wrap="none" rtlCol="0">
            <a:spAutoFit/>
          </a:bodyPr>
          <a:lstStyle/>
          <a:p>
            <a:pPr algn="r"/>
            <a:r>
              <a:rPr lang="fr-FR" sz="1200" smtClean="0">
                <a:solidFill>
                  <a:srgbClr val="4D4D4D"/>
                </a:solidFill>
              </a:rPr>
              <a:t>0.6</a:t>
            </a:r>
            <a:endParaRPr lang="fr-FR" sz="1200">
              <a:solidFill>
                <a:srgbClr val="4D4D4D"/>
              </a:solidFill>
            </a:endParaRPr>
          </a:p>
        </p:txBody>
      </p:sp>
      <p:sp>
        <p:nvSpPr>
          <p:cNvPr id="19" name="TextBox 18"/>
          <p:cNvSpPr txBox="1"/>
          <p:nvPr/>
        </p:nvSpPr>
        <p:spPr>
          <a:xfrm>
            <a:off x="894109" y="3838837"/>
            <a:ext cx="397866" cy="276999"/>
          </a:xfrm>
          <a:prstGeom prst="rect">
            <a:avLst/>
          </a:prstGeom>
          <a:noFill/>
        </p:spPr>
        <p:txBody>
          <a:bodyPr wrap="none" rtlCol="0">
            <a:spAutoFit/>
          </a:bodyPr>
          <a:lstStyle/>
          <a:p>
            <a:pPr algn="r"/>
            <a:r>
              <a:rPr lang="fr-FR" sz="1200" smtClean="0">
                <a:solidFill>
                  <a:srgbClr val="4D4D4D"/>
                </a:solidFill>
              </a:rPr>
              <a:t>0.8</a:t>
            </a:r>
            <a:endParaRPr lang="fr-FR" sz="1200">
              <a:solidFill>
                <a:srgbClr val="4D4D4D"/>
              </a:solidFill>
            </a:endParaRPr>
          </a:p>
        </p:txBody>
      </p:sp>
      <p:sp>
        <p:nvSpPr>
          <p:cNvPr id="20" name="TextBox 19"/>
          <p:cNvSpPr txBox="1"/>
          <p:nvPr/>
        </p:nvSpPr>
        <p:spPr>
          <a:xfrm>
            <a:off x="1022350" y="3358106"/>
            <a:ext cx="269625" cy="276999"/>
          </a:xfrm>
          <a:prstGeom prst="rect">
            <a:avLst/>
          </a:prstGeom>
          <a:noFill/>
        </p:spPr>
        <p:txBody>
          <a:bodyPr wrap="none" rtlCol="0">
            <a:spAutoFit/>
          </a:bodyPr>
          <a:lstStyle/>
          <a:p>
            <a:pPr algn="r"/>
            <a:r>
              <a:rPr lang="fr-FR" sz="1200" smtClean="0">
                <a:solidFill>
                  <a:srgbClr val="4D4D4D"/>
                </a:solidFill>
              </a:rPr>
              <a:t>1</a:t>
            </a:r>
            <a:endParaRPr lang="fr-FR" sz="1200">
              <a:solidFill>
                <a:srgbClr val="4D4D4D"/>
              </a:solidFill>
            </a:endParaRPr>
          </a:p>
        </p:txBody>
      </p:sp>
      <p:sp>
        <p:nvSpPr>
          <p:cNvPr id="21" name="TextBox 20"/>
          <p:cNvSpPr txBox="1"/>
          <p:nvPr/>
        </p:nvSpPr>
        <p:spPr>
          <a:xfrm>
            <a:off x="1460680" y="5166571"/>
            <a:ext cx="2673870" cy="646331"/>
          </a:xfrm>
          <a:prstGeom prst="rect">
            <a:avLst/>
          </a:prstGeom>
          <a:noFill/>
        </p:spPr>
        <p:txBody>
          <a:bodyPr wrap="square" rtlCol="0">
            <a:spAutoFit/>
          </a:bodyPr>
          <a:lstStyle/>
          <a:p>
            <a:r>
              <a:rPr lang="fr-FR" sz="1200" dirty="0" smtClean="0">
                <a:solidFill>
                  <a:srgbClr val="4D4D4D"/>
                </a:solidFill>
              </a:rPr>
              <a:t>Tout colon droit: 38%</a:t>
            </a:r>
          </a:p>
          <a:p>
            <a:pPr marL="171450" indent="-171450">
              <a:buFont typeface="Arial" pitchFamily="34" charset="0"/>
              <a:buChar char="•"/>
            </a:pPr>
            <a:r>
              <a:rPr lang="fr-FR" sz="1200" dirty="0" smtClean="0">
                <a:solidFill>
                  <a:srgbClr val="4D4D4D"/>
                </a:solidFill>
              </a:rPr>
              <a:t>Transverse: 6%</a:t>
            </a:r>
          </a:p>
          <a:p>
            <a:pPr marL="171450" indent="-171450">
              <a:buFont typeface="Arial" pitchFamily="34" charset="0"/>
              <a:buChar char="•"/>
            </a:pPr>
            <a:r>
              <a:rPr lang="fr-FR" sz="1200" dirty="0" err="1" smtClean="0">
                <a:solidFill>
                  <a:srgbClr val="4D4D4D"/>
                </a:solidFill>
              </a:rPr>
              <a:t>Caecum</a:t>
            </a:r>
            <a:r>
              <a:rPr lang="fr-FR" sz="1200" dirty="0" smtClean="0">
                <a:solidFill>
                  <a:srgbClr val="4D4D4D"/>
                </a:solidFill>
              </a:rPr>
              <a:t>/ascendant: 32%</a:t>
            </a:r>
            <a:endParaRPr lang="fr-FR" sz="1200" dirty="0">
              <a:solidFill>
                <a:srgbClr val="4D4D4D"/>
              </a:solidFill>
            </a:endParaRPr>
          </a:p>
        </p:txBody>
      </p:sp>
      <p:sp>
        <p:nvSpPr>
          <p:cNvPr id="22" name="TextBox 21"/>
          <p:cNvSpPr txBox="1"/>
          <p:nvPr/>
        </p:nvSpPr>
        <p:spPr>
          <a:xfrm>
            <a:off x="2300511" y="3471446"/>
            <a:ext cx="5636675" cy="338554"/>
          </a:xfrm>
          <a:prstGeom prst="rect">
            <a:avLst/>
          </a:prstGeom>
          <a:noFill/>
        </p:spPr>
        <p:txBody>
          <a:bodyPr wrap="square" rtlCol="0">
            <a:spAutoFit/>
          </a:bodyPr>
          <a:lstStyle/>
          <a:p>
            <a:pPr algn="ctr"/>
            <a:r>
              <a:rPr lang="fr-FR" sz="1600" b="1" dirty="0" smtClean="0">
                <a:solidFill>
                  <a:srgbClr val="4D4D4D"/>
                </a:solidFill>
                <a:latin typeface="Arial"/>
              </a:rPr>
              <a:t>SG selon la localisation de la tumeur primitive (</a:t>
            </a:r>
            <a:r>
              <a:rPr lang="fr-FR" sz="1600" b="1" dirty="0" smtClean="0">
                <a:solidFill>
                  <a:srgbClr val="4D4D4D"/>
                </a:solidFill>
              </a:rPr>
              <a:t>Stade IV</a:t>
            </a:r>
            <a:r>
              <a:rPr lang="fr-FR" sz="1600" b="1" dirty="0" smtClean="0">
                <a:solidFill>
                  <a:srgbClr val="4D4D4D"/>
                </a:solidFill>
                <a:latin typeface="Arial"/>
              </a:rPr>
              <a:t>)</a:t>
            </a:r>
            <a:endParaRPr lang="fr-FR" sz="1600" b="1" dirty="0">
              <a:solidFill>
                <a:srgbClr val="4D4D4D"/>
              </a:solidFill>
              <a:latin typeface="Arial"/>
            </a:endParaRPr>
          </a:p>
        </p:txBody>
      </p:sp>
      <p:sp>
        <p:nvSpPr>
          <p:cNvPr id="23" name="Freeform 22"/>
          <p:cNvSpPr/>
          <p:nvPr/>
        </p:nvSpPr>
        <p:spPr>
          <a:xfrm>
            <a:off x="1325867" y="3489435"/>
            <a:ext cx="6841375" cy="2402378"/>
          </a:xfrm>
          <a:custGeom>
            <a:avLst/>
            <a:gdLst>
              <a:gd name="connsiteX0" fmla="*/ 0 w 6841375"/>
              <a:gd name="connsiteY0" fmla="*/ 0 h 2402378"/>
              <a:gd name="connsiteX1" fmla="*/ 0 w 6841375"/>
              <a:gd name="connsiteY1" fmla="*/ 2402378 h 2402378"/>
              <a:gd name="connsiteX2" fmla="*/ 6841375 w 6841375"/>
              <a:gd name="connsiteY2" fmla="*/ 2402378 h 2402378"/>
            </a:gdLst>
            <a:ahLst/>
            <a:cxnLst>
              <a:cxn ang="0">
                <a:pos x="connsiteX0" y="connsiteY0"/>
              </a:cxn>
              <a:cxn ang="0">
                <a:pos x="connsiteX1" y="connsiteY1"/>
              </a:cxn>
              <a:cxn ang="0">
                <a:pos x="connsiteX2" y="connsiteY2"/>
              </a:cxn>
            </a:cxnLst>
            <a:rect l="l" t="t" r="r" b="b"/>
            <a:pathLst>
              <a:path w="6841375" h="2402378">
                <a:moveTo>
                  <a:pt x="0" y="0"/>
                </a:moveTo>
                <a:lnTo>
                  <a:pt x="0" y="2402378"/>
                </a:lnTo>
                <a:lnTo>
                  <a:pt x="6841375" y="2402378"/>
                </a:lnTo>
              </a:path>
            </a:pathLst>
          </a:cu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5" name="Straight Connector 24"/>
          <p:cNvCxnSpPr/>
          <p:nvPr/>
        </p:nvCxnSpPr>
        <p:spPr>
          <a:xfrm>
            <a:off x="1233487" y="3496605"/>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1233487" y="397755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1233487" y="4456116"/>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1233487" y="493468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233487" y="5413246"/>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1233487" y="589181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1280867"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2625588"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a:off x="3970309"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5315030"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6659751"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8004471" y="59429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6439713" y="3986518"/>
            <a:ext cx="1347920" cy="830997"/>
          </a:xfrm>
          <a:prstGeom prst="rect">
            <a:avLst/>
          </a:prstGeom>
          <a:noFill/>
        </p:spPr>
        <p:txBody>
          <a:bodyPr wrap="none" rtlCol="0">
            <a:spAutoFit/>
          </a:bodyPr>
          <a:lstStyle/>
          <a:p>
            <a:r>
              <a:rPr lang="fr-FR" sz="1200" dirty="0" smtClean="0">
                <a:solidFill>
                  <a:srgbClr val="4D4D4D"/>
                </a:solidFill>
              </a:rPr>
              <a:t>Colon droit</a:t>
            </a:r>
          </a:p>
          <a:p>
            <a:r>
              <a:rPr lang="fr-FR" sz="1200" dirty="0" smtClean="0">
                <a:solidFill>
                  <a:srgbClr val="4D4D4D"/>
                </a:solidFill>
              </a:rPr>
              <a:t>Colon transverse</a:t>
            </a:r>
          </a:p>
          <a:p>
            <a:r>
              <a:rPr lang="fr-FR" sz="1200" dirty="0" smtClean="0">
                <a:solidFill>
                  <a:srgbClr val="4D4D4D"/>
                </a:solidFill>
              </a:rPr>
              <a:t>Colon gauche</a:t>
            </a:r>
          </a:p>
          <a:p>
            <a:r>
              <a:rPr lang="fr-FR" sz="1200" dirty="0" smtClean="0">
                <a:solidFill>
                  <a:srgbClr val="4D4D4D"/>
                </a:solidFill>
              </a:rPr>
              <a:t>Rectum</a:t>
            </a:r>
            <a:endParaRPr lang="fr-FR" sz="1200" dirty="0">
              <a:solidFill>
                <a:srgbClr val="4D4D4D"/>
              </a:solidFill>
            </a:endParaRPr>
          </a:p>
        </p:txBody>
      </p:sp>
      <p:sp>
        <p:nvSpPr>
          <p:cNvPr id="42" name="Freeform 6"/>
          <p:cNvSpPr>
            <a:spLocks/>
          </p:cNvSpPr>
          <p:nvPr/>
        </p:nvSpPr>
        <p:spPr bwMode="auto">
          <a:xfrm>
            <a:off x="1387475" y="3495294"/>
            <a:ext cx="6737350" cy="2212975"/>
          </a:xfrm>
          <a:custGeom>
            <a:avLst/>
            <a:gdLst>
              <a:gd name="T0" fmla="*/ 0 w 2126"/>
              <a:gd name="T1" fmla="*/ 0 h 697"/>
              <a:gd name="T2" fmla="*/ 128 w 2126"/>
              <a:gd name="T3" fmla="*/ 237 h 697"/>
              <a:gd name="T4" fmla="*/ 377 w 2126"/>
              <a:gd name="T5" fmla="*/ 399 h 697"/>
              <a:gd name="T6" fmla="*/ 838 w 2126"/>
              <a:gd name="T7" fmla="*/ 559 h 697"/>
              <a:gd name="T8" fmla="*/ 1080 w 2126"/>
              <a:gd name="T9" fmla="*/ 605 h 697"/>
              <a:gd name="T10" fmla="*/ 1219 w 2126"/>
              <a:gd name="T11" fmla="*/ 627 h 697"/>
              <a:gd name="T12" fmla="*/ 1270 w 2126"/>
              <a:gd name="T13" fmla="*/ 632 h 697"/>
              <a:gd name="T14" fmla="*/ 1330 w 2126"/>
              <a:gd name="T15" fmla="*/ 637 h 697"/>
              <a:gd name="T16" fmla="*/ 1394 w 2126"/>
              <a:gd name="T17" fmla="*/ 645 h 697"/>
              <a:gd name="T18" fmla="*/ 1457 w 2126"/>
              <a:gd name="T19" fmla="*/ 650 h 697"/>
              <a:gd name="T20" fmla="*/ 2126 w 2126"/>
              <a:gd name="T21" fmla="*/ 69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6" h="697">
                <a:moveTo>
                  <a:pt x="0" y="0"/>
                </a:moveTo>
                <a:cubicBezTo>
                  <a:pt x="0" y="0"/>
                  <a:pt x="43" y="146"/>
                  <a:pt x="128" y="237"/>
                </a:cubicBezTo>
                <a:cubicBezTo>
                  <a:pt x="212" y="327"/>
                  <a:pt x="353" y="389"/>
                  <a:pt x="377" y="399"/>
                </a:cubicBezTo>
                <a:cubicBezTo>
                  <a:pt x="401" y="410"/>
                  <a:pt x="640" y="519"/>
                  <a:pt x="838" y="559"/>
                </a:cubicBezTo>
                <a:cubicBezTo>
                  <a:pt x="1037" y="599"/>
                  <a:pt x="1042" y="598"/>
                  <a:pt x="1080" y="605"/>
                </a:cubicBezTo>
                <a:cubicBezTo>
                  <a:pt x="1117" y="611"/>
                  <a:pt x="1206" y="626"/>
                  <a:pt x="1219" y="627"/>
                </a:cubicBezTo>
                <a:cubicBezTo>
                  <a:pt x="1233" y="628"/>
                  <a:pt x="1258" y="628"/>
                  <a:pt x="1270" y="632"/>
                </a:cubicBezTo>
                <a:cubicBezTo>
                  <a:pt x="1282" y="637"/>
                  <a:pt x="1318" y="635"/>
                  <a:pt x="1330" y="637"/>
                </a:cubicBezTo>
                <a:cubicBezTo>
                  <a:pt x="1342" y="639"/>
                  <a:pt x="1383" y="646"/>
                  <a:pt x="1394" y="645"/>
                </a:cubicBezTo>
                <a:cubicBezTo>
                  <a:pt x="1405" y="645"/>
                  <a:pt x="1441" y="647"/>
                  <a:pt x="1457" y="650"/>
                </a:cubicBezTo>
                <a:cubicBezTo>
                  <a:pt x="1473" y="653"/>
                  <a:pt x="2059" y="697"/>
                  <a:pt x="2126" y="690"/>
                </a:cubicBez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Freeform 7"/>
          <p:cNvSpPr>
            <a:spLocks/>
          </p:cNvSpPr>
          <p:nvPr/>
        </p:nvSpPr>
        <p:spPr bwMode="auto">
          <a:xfrm>
            <a:off x="1387475" y="3507994"/>
            <a:ext cx="6737350" cy="2232025"/>
          </a:xfrm>
          <a:custGeom>
            <a:avLst/>
            <a:gdLst>
              <a:gd name="T0" fmla="*/ 0 w 2126"/>
              <a:gd name="T1" fmla="*/ 0 h 703"/>
              <a:gd name="T2" fmla="*/ 208 w 2126"/>
              <a:gd name="T3" fmla="*/ 301 h 703"/>
              <a:gd name="T4" fmla="*/ 629 w 2126"/>
              <a:gd name="T5" fmla="*/ 515 h 703"/>
              <a:gd name="T6" fmla="*/ 864 w 2126"/>
              <a:gd name="T7" fmla="*/ 585 h 703"/>
              <a:gd name="T8" fmla="*/ 987 w 2126"/>
              <a:gd name="T9" fmla="*/ 611 h 703"/>
              <a:gd name="T10" fmla="*/ 1062 w 2126"/>
              <a:gd name="T11" fmla="*/ 623 h 703"/>
              <a:gd name="T12" fmla="*/ 1213 w 2126"/>
              <a:gd name="T13" fmla="*/ 646 h 703"/>
              <a:gd name="T14" fmla="*/ 1281 w 2126"/>
              <a:gd name="T15" fmla="*/ 654 h 703"/>
              <a:gd name="T16" fmla="*/ 1453 w 2126"/>
              <a:gd name="T17" fmla="*/ 670 h 703"/>
              <a:gd name="T18" fmla="*/ 2126 w 2126"/>
              <a:gd name="T19" fmla="*/ 70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6" h="703">
                <a:moveTo>
                  <a:pt x="0" y="0"/>
                </a:moveTo>
                <a:cubicBezTo>
                  <a:pt x="0" y="0"/>
                  <a:pt x="57" y="209"/>
                  <a:pt x="208" y="301"/>
                </a:cubicBezTo>
                <a:cubicBezTo>
                  <a:pt x="359" y="394"/>
                  <a:pt x="523" y="483"/>
                  <a:pt x="629" y="515"/>
                </a:cubicBezTo>
                <a:cubicBezTo>
                  <a:pt x="735" y="547"/>
                  <a:pt x="792" y="573"/>
                  <a:pt x="864" y="585"/>
                </a:cubicBezTo>
                <a:cubicBezTo>
                  <a:pt x="935" y="596"/>
                  <a:pt x="966" y="608"/>
                  <a:pt x="987" y="611"/>
                </a:cubicBezTo>
                <a:cubicBezTo>
                  <a:pt x="1008" y="615"/>
                  <a:pt x="1044" y="619"/>
                  <a:pt x="1062" y="623"/>
                </a:cubicBezTo>
                <a:cubicBezTo>
                  <a:pt x="1080" y="626"/>
                  <a:pt x="1202" y="646"/>
                  <a:pt x="1213" y="646"/>
                </a:cubicBezTo>
                <a:cubicBezTo>
                  <a:pt x="1223" y="647"/>
                  <a:pt x="1250" y="649"/>
                  <a:pt x="1281" y="654"/>
                </a:cubicBezTo>
                <a:cubicBezTo>
                  <a:pt x="1312" y="658"/>
                  <a:pt x="1444" y="669"/>
                  <a:pt x="1453" y="670"/>
                </a:cubicBezTo>
                <a:cubicBezTo>
                  <a:pt x="1462" y="670"/>
                  <a:pt x="2012" y="703"/>
                  <a:pt x="2126" y="701"/>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Freeform 8"/>
          <p:cNvSpPr>
            <a:spLocks/>
          </p:cNvSpPr>
          <p:nvPr/>
        </p:nvSpPr>
        <p:spPr bwMode="auto">
          <a:xfrm>
            <a:off x="1387475" y="3507994"/>
            <a:ext cx="6724650" cy="2120900"/>
          </a:xfrm>
          <a:custGeom>
            <a:avLst/>
            <a:gdLst>
              <a:gd name="T0" fmla="*/ 0 w 2122"/>
              <a:gd name="T1" fmla="*/ 0 h 668"/>
              <a:gd name="T2" fmla="*/ 57 w 2122"/>
              <a:gd name="T3" fmla="*/ 98 h 668"/>
              <a:gd name="T4" fmla="*/ 107 w 2122"/>
              <a:gd name="T5" fmla="*/ 157 h 668"/>
              <a:gd name="T6" fmla="*/ 183 w 2122"/>
              <a:gd name="T7" fmla="*/ 212 h 668"/>
              <a:gd name="T8" fmla="*/ 313 w 2122"/>
              <a:gd name="T9" fmla="*/ 280 h 668"/>
              <a:gd name="T10" fmla="*/ 756 w 2122"/>
              <a:gd name="T11" fmla="*/ 454 h 668"/>
              <a:gd name="T12" fmla="*/ 1632 w 2122"/>
              <a:gd name="T13" fmla="*/ 629 h 668"/>
              <a:gd name="T14" fmla="*/ 2122 w 2122"/>
              <a:gd name="T15" fmla="*/ 668 h 6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2" h="668">
                <a:moveTo>
                  <a:pt x="0" y="0"/>
                </a:moveTo>
                <a:cubicBezTo>
                  <a:pt x="0" y="0"/>
                  <a:pt x="46" y="80"/>
                  <a:pt x="57" y="98"/>
                </a:cubicBezTo>
                <a:cubicBezTo>
                  <a:pt x="67" y="116"/>
                  <a:pt x="84" y="136"/>
                  <a:pt x="107" y="157"/>
                </a:cubicBezTo>
                <a:cubicBezTo>
                  <a:pt x="129" y="178"/>
                  <a:pt x="171" y="205"/>
                  <a:pt x="183" y="212"/>
                </a:cubicBezTo>
                <a:cubicBezTo>
                  <a:pt x="196" y="218"/>
                  <a:pt x="282" y="260"/>
                  <a:pt x="313" y="280"/>
                </a:cubicBezTo>
                <a:cubicBezTo>
                  <a:pt x="345" y="300"/>
                  <a:pt x="702" y="438"/>
                  <a:pt x="756" y="454"/>
                </a:cubicBezTo>
                <a:cubicBezTo>
                  <a:pt x="810" y="470"/>
                  <a:pt x="1148" y="592"/>
                  <a:pt x="1632" y="629"/>
                </a:cubicBezTo>
                <a:cubicBezTo>
                  <a:pt x="1632" y="629"/>
                  <a:pt x="2040" y="667"/>
                  <a:pt x="2122" y="668"/>
                </a:cubicBezTo>
              </a:path>
            </a:pathLst>
          </a:custGeom>
          <a:noFill/>
          <a:ln w="254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46" name="Straight Connector 45"/>
          <p:cNvCxnSpPr/>
          <p:nvPr/>
        </p:nvCxnSpPr>
        <p:spPr>
          <a:xfrm flipH="1">
            <a:off x="6196824" y="4124763"/>
            <a:ext cx="252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196824" y="4309972"/>
            <a:ext cx="25241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196824" y="4495181"/>
            <a:ext cx="2524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196824" y="4680389"/>
            <a:ext cx="252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Freeform 5"/>
          <p:cNvSpPr>
            <a:spLocks/>
          </p:cNvSpPr>
          <p:nvPr/>
        </p:nvSpPr>
        <p:spPr bwMode="auto">
          <a:xfrm>
            <a:off x="1393825" y="3495294"/>
            <a:ext cx="6718300" cy="2165350"/>
          </a:xfrm>
          <a:custGeom>
            <a:avLst/>
            <a:gdLst>
              <a:gd name="T0" fmla="*/ 0 w 2120"/>
              <a:gd name="T1" fmla="*/ 0 h 682"/>
              <a:gd name="T2" fmla="*/ 252 w 2120"/>
              <a:gd name="T3" fmla="*/ 239 h 682"/>
              <a:gd name="T4" fmla="*/ 932 w 2120"/>
              <a:gd name="T5" fmla="*/ 517 h 682"/>
              <a:gd name="T6" fmla="*/ 1565 w 2120"/>
              <a:gd name="T7" fmla="*/ 634 h 682"/>
              <a:gd name="T8" fmla="*/ 2120 w 2120"/>
              <a:gd name="T9" fmla="*/ 681 h 682"/>
            </a:gdLst>
            <a:ahLst/>
            <a:cxnLst>
              <a:cxn ang="0">
                <a:pos x="T0" y="T1"/>
              </a:cxn>
              <a:cxn ang="0">
                <a:pos x="T2" y="T3"/>
              </a:cxn>
              <a:cxn ang="0">
                <a:pos x="T4" y="T5"/>
              </a:cxn>
              <a:cxn ang="0">
                <a:pos x="T6" y="T7"/>
              </a:cxn>
              <a:cxn ang="0">
                <a:pos x="T8" y="T9"/>
              </a:cxn>
            </a:cxnLst>
            <a:rect l="0" t="0" r="r" b="b"/>
            <a:pathLst>
              <a:path w="2120" h="682">
                <a:moveTo>
                  <a:pt x="0" y="0"/>
                </a:moveTo>
                <a:cubicBezTo>
                  <a:pt x="0" y="0"/>
                  <a:pt x="76" y="147"/>
                  <a:pt x="252" y="239"/>
                </a:cubicBezTo>
                <a:cubicBezTo>
                  <a:pt x="429" y="331"/>
                  <a:pt x="618" y="435"/>
                  <a:pt x="932" y="517"/>
                </a:cubicBezTo>
                <a:cubicBezTo>
                  <a:pt x="1245" y="599"/>
                  <a:pt x="1398" y="618"/>
                  <a:pt x="1565" y="634"/>
                </a:cubicBezTo>
                <a:cubicBezTo>
                  <a:pt x="1732" y="650"/>
                  <a:pt x="2025" y="682"/>
                  <a:pt x="2120" y="681"/>
                </a:cubicBez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aphicFrame>
        <p:nvGraphicFramePr>
          <p:cNvPr id="50" name="Group 88"/>
          <p:cNvGraphicFramePr>
            <a:graphicFrameLocks noGrp="1"/>
          </p:cNvGraphicFramePr>
          <p:nvPr>
            <p:extLst>
              <p:ext uri="{D42A27DB-BD31-4B8C-83A1-F6EECF244321}">
                <p14:modId xmlns:p14="http://schemas.microsoft.com/office/powerpoint/2010/main" val="1576069100"/>
              </p:ext>
            </p:extLst>
          </p:nvPr>
        </p:nvGraphicFramePr>
        <p:xfrm>
          <a:off x="369888" y="1600200"/>
          <a:ext cx="8316913" cy="845820"/>
        </p:xfrm>
        <a:graphic>
          <a:graphicData uri="http://schemas.openxmlformats.org/drawingml/2006/table">
            <a:tbl>
              <a:tblPr firstRow="1" bandRow="1">
                <a:tableStyleId>{69012ECD-51FC-41F1-AA8D-1B2483CD663E}</a:tableStyleId>
              </a:tblPr>
              <a:tblGrid>
                <a:gridCol w="2195665"/>
                <a:gridCol w="3060624"/>
                <a:gridCol w="3060624"/>
              </a:tblGrid>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SG (Stade IV; n=64 770)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HR ajusté</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IC95</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Colon droit vs gauche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1,22 – 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Rectum vs colon gauche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0,81 – 0,85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53" name="Group 88"/>
          <p:cNvGraphicFramePr>
            <a:graphicFrameLocks noGrp="1"/>
          </p:cNvGraphicFramePr>
          <p:nvPr>
            <p:extLst>
              <p:ext uri="{D42A27DB-BD31-4B8C-83A1-F6EECF244321}">
                <p14:modId xmlns:p14="http://schemas.microsoft.com/office/powerpoint/2010/main" val="2647895436"/>
              </p:ext>
            </p:extLst>
          </p:nvPr>
        </p:nvGraphicFramePr>
        <p:xfrm>
          <a:off x="153423" y="2514600"/>
          <a:ext cx="8774110" cy="845820"/>
        </p:xfrm>
        <a:graphic>
          <a:graphicData uri="http://schemas.openxmlformats.org/drawingml/2006/table">
            <a:tbl>
              <a:tblPr firstRow="1" bandRow="1">
                <a:tableStyleId>{69012ECD-51FC-41F1-AA8D-1B2483CD663E}</a:tableStyleId>
              </a:tblPr>
              <a:tblGrid>
                <a:gridCol w="1217546"/>
                <a:gridCol w="1515281"/>
                <a:gridCol w="1601868"/>
                <a:gridCol w="1443125"/>
                <a:gridCol w="2996290"/>
              </a:tblGrid>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SGm</a:t>
                      </a:r>
                      <a:r>
                        <a:rPr kumimoji="0" lang="fr-FR" sz="1400" b="1" i="0" u="none" strike="noStrike" cap="none" normalizeH="0" baseline="0" noProof="0" dirty="0" smtClean="0">
                          <a:ln>
                            <a:noFill/>
                          </a:ln>
                          <a:solidFill>
                            <a:schemeClr val="tx2"/>
                          </a:solidFill>
                          <a:effectLst/>
                          <a:latin typeface="Arial" charset="0"/>
                          <a:cs typeface="Arial" charset="0"/>
                        </a:rPr>
                        <a:t>,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Colon droit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Colon gauche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Rectum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Différence (droit vs gauche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Stade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Stade 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806851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3505: Relation entre côté de la tumeur primitive et pronostic dans le CRC – Schrag D, et al</a:t>
            </a:r>
            <a:endParaRPr lang="fr-FR"/>
          </a:p>
        </p:txBody>
      </p:sp>
      <p:sp>
        <p:nvSpPr>
          <p:cNvPr id="3" name="Content Placeholder 2"/>
          <p:cNvSpPr>
            <a:spLocks noGrp="1"/>
          </p:cNvSpPr>
          <p:nvPr>
            <p:ph idx="1"/>
          </p:nvPr>
        </p:nvSpPr>
        <p:spPr>
          <a:xfrm>
            <a:off x="365124" y="1254035"/>
            <a:ext cx="8778876" cy="4746172"/>
          </a:xfrm>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buNone/>
            </a:pPr>
            <a:r>
              <a:rPr lang="fr-FR" b="1" dirty="0" smtClean="0"/>
              <a:t>Conclusions</a:t>
            </a:r>
          </a:p>
          <a:p>
            <a:r>
              <a:rPr lang="fr-FR" b="1" dirty="0" smtClean="0"/>
              <a:t>Les tumeurs primitives droites ont un moins bon pronostic chez les patients avec CRC</a:t>
            </a:r>
          </a:p>
          <a:p>
            <a:r>
              <a:rPr lang="fr-FR" b="1" dirty="0" smtClean="0"/>
              <a:t>Le pronostic s’améliore pour les tumeurs droites et gauches au cours du temps </a:t>
            </a:r>
          </a:p>
          <a:p>
            <a:r>
              <a:rPr lang="fr-FR" b="1" dirty="0" smtClean="0"/>
              <a:t>La localisation tumorale pourrait être intéressante, surtout lorsque les données génomiques seront disponibles </a:t>
            </a:r>
            <a:endParaRPr lang="fr-FR" b="1" dirty="0"/>
          </a:p>
        </p:txBody>
      </p:sp>
      <p:sp>
        <p:nvSpPr>
          <p:cNvPr id="5" name="Text Placeholder 4"/>
          <p:cNvSpPr>
            <a:spLocks noGrp="1"/>
          </p:cNvSpPr>
          <p:nvPr>
            <p:ph type="body" sz="quarter" idx="11"/>
          </p:nvPr>
        </p:nvSpPr>
        <p:spPr/>
        <p:txBody>
          <a:bodyPr/>
          <a:lstStyle/>
          <a:p>
            <a:r>
              <a:rPr lang="fr-FR" smtClean="0"/>
              <a:t> Schrag et al. J Clin Oncol 2016; 34 (suppl): abstr 3505 </a:t>
            </a:r>
            <a:endParaRPr lang="fr-FR"/>
          </a:p>
        </p:txBody>
      </p:sp>
      <p:grpSp>
        <p:nvGrpSpPr>
          <p:cNvPr id="6" name="Group 5"/>
          <p:cNvGrpSpPr/>
          <p:nvPr/>
        </p:nvGrpSpPr>
        <p:grpSpPr>
          <a:xfrm>
            <a:off x="600075" y="1257475"/>
            <a:ext cx="7932689" cy="3940689"/>
            <a:chOff x="361950" y="1409875"/>
            <a:chExt cx="7932689" cy="3940689"/>
          </a:xfrm>
        </p:grpSpPr>
        <p:grpSp>
          <p:nvGrpSpPr>
            <p:cNvPr id="196" name="Group 195"/>
            <p:cNvGrpSpPr/>
            <p:nvPr/>
          </p:nvGrpSpPr>
          <p:grpSpPr>
            <a:xfrm>
              <a:off x="361950" y="2091569"/>
              <a:ext cx="7861300" cy="2384919"/>
              <a:chOff x="361950" y="2091569"/>
              <a:chExt cx="7606180" cy="2384919"/>
            </a:xfrm>
          </p:grpSpPr>
          <p:cxnSp>
            <p:nvCxnSpPr>
              <p:cNvPr id="57" name="Straight Connector 56"/>
              <p:cNvCxnSpPr/>
              <p:nvPr/>
            </p:nvCxnSpPr>
            <p:spPr>
              <a:xfrm>
                <a:off x="361950" y="2091569"/>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1950" y="263776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61950" y="300550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1950" y="337325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1950" y="374099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950" y="4108743"/>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1950" y="4476488"/>
                <a:ext cx="7606180" cy="0"/>
              </a:xfrm>
              <a:prstGeom prst="line">
                <a:avLst/>
              </a:prstGeom>
              <a:ln w="190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223" name="Straight Connector 222"/>
            <p:cNvCxnSpPr/>
            <p:nvPr/>
          </p:nvCxnSpPr>
          <p:spPr>
            <a:xfrm>
              <a:off x="4990168" y="1708150"/>
              <a:ext cx="0" cy="3133234"/>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 name="TextBox 7"/>
            <p:cNvSpPr txBox="1"/>
            <p:nvPr/>
          </p:nvSpPr>
          <p:spPr>
            <a:xfrm>
              <a:off x="4755681" y="5104343"/>
              <a:ext cx="1346029" cy="246221"/>
            </a:xfrm>
            <a:prstGeom prst="rect">
              <a:avLst/>
            </a:prstGeom>
            <a:noFill/>
          </p:spPr>
          <p:txBody>
            <a:bodyPr wrap="none" rtlCol="0">
              <a:spAutoFit/>
            </a:bodyPr>
            <a:lstStyle/>
            <a:p>
              <a:pPr algn="ctr"/>
              <a:r>
                <a:rPr lang="fr-FR" sz="1000" b="1" smtClean="0">
                  <a:solidFill>
                    <a:srgbClr val="4D4D4D"/>
                  </a:solidFill>
                  <a:latin typeface="Arial"/>
                </a:rPr>
                <a:t>Adjusted HR (IC95)</a:t>
              </a:r>
              <a:endParaRPr lang="fr-FR" sz="1000" b="1">
                <a:solidFill>
                  <a:srgbClr val="4D4D4D"/>
                </a:solidFill>
                <a:latin typeface="Arial"/>
              </a:endParaRPr>
            </a:p>
          </p:txBody>
        </p:sp>
        <p:sp>
          <p:nvSpPr>
            <p:cNvPr id="11" name="TextBox 10"/>
            <p:cNvSpPr txBox="1"/>
            <p:nvPr/>
          </p:nvSpPr>
          <p:spPr>
            <a:xfrm>
              <a:off x="4372627" y="4916329"/>
              <a:ext cx="360997" cy="246221"/>
            </a:xfrm>
            <a:prstGeom prst="rect">
              <a:avLst/>
            </a:prstGeom>
            <a:noFill/>
          </p:spPr>
          <p:txBody>
            <a:bodyPr wrap="none" rtlCol="0">
              <a:spAutoFit/>
            </a:bodyPr>
            <a:lstStyle/>
            <a:p>
              <a:pPr algn="ctr"/>
              <a:r>
                <a:rPr lang="fr-FR" sz="1000" smtClean="0">
                  <a:solidFill>
                    <a:srgbClr val="4D4D4D"/>
                  </a:solidFill>
                </a:rPr>
                <a:t>0.8</a:t>
              </a:r>
              <a:endParaRPr lang="fr-FR" sz="1000">
                <a:solidFill>
                  <a:srgbClr val="4D4D4D"/>
                </a:solidFill>
              </a:endParaRPr>
            </a:p>
          </p:txBody>
        </p:sp>
        <p:sp>
          <p:nvSpPr>
            <p:cNvPr id="12" name="TextBox 11"/>
            <p:cNvSpPr txBox="1"/>
            <p:nvPr/>
          </p:nvSpPr>
          <p:spPr>
            <a:xfrm>
              <a:off x="2624452" y="4916329"/>
              <a:ext cx="360997" cy="246221"/>
            </a:xfrm>
            <a:prstGeom prst="rect">
              <a:avLst/>
            </a:prstGeom>
            <a:noFill/>
          </p:spPr>
          <p:txBody>
            <a:bodyPr wrap="none" rtlCol="0">
              <a:spAutoFit/>
            </a:bodyPr>
            <a:lstStyle/>
            <a:p>
              <a:pPr algn="ctr"/>
              <a:r>
                <a:rPr lang="fr-FR" sz="1000" smtClean="0">
                  <a:solidFill>
                    <a:srgbClr val="4D4D4D"/>
                  </a:solidFill>
                </a:rPr>
                <a:t>0.0</a:t>
              </a:r>
              <a:endParaRPr lang="fr-FR" sz="1000">
                <a:solidFill>
                  <a:srgbClr val="4D4D4D"/>
                </a:solidFill>
              </a:endParaRPr>
            </a:p>
          </p:txBody>
        </p:sp>
        <p:sp>
          <p:nvSpPr>
            <p:cNvPr id="13" name="TextBox 12"/>
            <p:cNvSpPr txBox="1"/>
            <p:nvPr/>
          </p:nvSpPr>
          <p:spPr>
            <a:xfrm>
              <a:off x="6994891" y="4916329"/>
              <a:ext cx="360997" cy="246221"/>
            </a:xfrm>
            <a:prstGeom prst="rect">
              <a:avLst/>
            </a:prstGeom>
            <a:noFill/>
          </p:spPr>
          <p:txBody>
            <a:bodyPr wrap="none" rtlCol="0">
              <a:spAutoFit/>
            </a:bodyPr>
            <a:lstStyle/>
            <a:p>
              <a:pPr algn="ctr"/>
              <a:r>
                <a:rPr lang="fr-FR" sz="1000" smtClean="0">
                  <a:solidFill>
                    <a:srgbClr val="4D4D4D"/>
                  </a:solidFill>
                </a:rPr>
                <a:t>2.0</a:t>
              </a:r>
              <a:endParaRPr lang="fr-FR" sz="1000">
                <a:solidFill>
                  <a:srgbClr val="4D4D4D"/>
                </a:solidFill>
              </a:endParaRPr>
            </a:p>
          </p:txBody>
        </p:sp>
        <p:sp>
          <p:nvSpPr>
            <p:cNvPr id="14" name="TextBox 13"/>
            <p:cNvSpPr txBox="1"/>
            <p:nvPr/>
          </p:nvSpPr>
          <p:spPr>
            <a:xfrm>
              <a:off x="7868974" y="4916329"/>
              <a:ext cx="360997" cy="246221"/>
            </a:xfrm>
            <a:prstGeom prst="rect">
              <a:avLst/>
            </a:prstGeom>
            <a:noFill/>
          </p:spPr>
          <p:txBody>
            <a:bodyPr wrap="none" rtlCol="0">
              <a:spAutoFit/>
            </a:bodyPr>
            <a:lstStyle/>
            <a:p>
              <a:pPr algn="ctr"/>
              <a:r>
                <a:rPr lang="fr-FR" sz="1000" smtClean="0">
                  <a:solidFill>
                    <a:srgbClr val="4D4D4D"/>
                  </a:solidFill>
                </a:rPr>
                <a:t>2.4</a:t>
              </a:r>
              <a:endParaRPr lang="fr-FR" sz="1000">
                <a:solidFill>
                  <a:srgbClr val="4D4D4D"/>
                </a:solidFill>
              </a:endParaRPr>
            </a:p>
          </p:txBody>
        </p:sp>
        <p:sp>
          <p:nvSpPr>
            <p:cNvPr id="15" name="TextBox 14"/>
            <p:cNvSpPr txBox="1"/>
            <p:nvPr/>
          </p:nvSpPr>
          <p:spPr>
            <a:xfrm>
              <a:off x="509208" y="4537249"/>
              <a:ext cx="1445778" cy="246221"/>
            </a:xfrm>
            <a:prstGeom prst="rect">
              <a:avLst/>
            </a:prstGeom>
            <a:noFill/>
          </p:spPr>
          <p:txBody>
            <a:bodyPr wrap="none" rtlCol="0">
              <a:spAutoFit/>
            </a:bodyPr>
            <a:lstStyle/>
            <a:p>
              <a:r>
                <a:rPr lang="fr-FR" sz="1000" b="1" dirty="0" smtClean="0">
                  <a:solidFill>
                    <a:srgbClr val="4D4D4D"/>
                  </a:solidFill>
                </a:rPr>
                <a:t>Année du diagnostic</a:t>
              </a:r>
              <a:endParaRPr lang="fr-FR" sz="1000" b="1" dirty="0">
                <a:solidFill>
                  <a:srgbClr val="4D4D4D"/>
                </a:solidFill>
              </a:endParaRPr>
            </a:p>
          </p:txBody>
        </p:sp>
        <p:sp>
          <p:nvSpPr>
            <p:cNvPr id="16" name="TextBox 15"/>
            <p:cNvSpPr txBox="1"/>
            <p:nvPr/>
          </p:nvSpPr>
          <p:spPr>
            <a:xfrm>
              <a:off x="509208" y="3434015"/>
              <a:ext cx="1203512" cy="246221"/>
            </a:xfrm>
            <a:prstGeom prst="rect">
              <a:avLst/>
            </a:prstGeom>
            <a:noFill/>
          </p:spPr>
          <p:txBody>
            <a:bodyPr wrap="none" rtlCol="0">
              <a:spAutoFit/>
            </a:bodyPr>
            <a:lstStyle/>
            <a:p>
              <a:r>
                <a:rPr lang="fr-FR" sz="1000" b="1" dirty="0" smtClean="0">
                  <a:solidFill>
                    <a:srgbClr val="4D4D4D"/>
                  </a:solidFill>
                </a:rPr>
                <a:t>Origine </a:t>
              </a:r>
              <a:r>
                <a:rPr lang="fr-FR" sz="1000" b="1" dirty="0">
                  <a:solidFill>
                    <a:srgbClr val="4D4D4D"/>
                  </a:solidFill>
                </a:rPr>
                <a:t>e</a:t>
              </a:r>
              <a:r>
                <a:rPr lang="fr-FR" sz="1000" b="1" dirty="0" smtClean="0">
                  <a:solidFill>
                    <a:srgbClr val="4D4D4D"/>
                  </a:solidFill>
                </a:rPr>
                <a:t>thnique</a:t>
              </a:r>
              <a:endParaRPr lang="fr-FR" sz="1000" b="1" dirty="0">
                <a:solidFill>
                  <a:srgbClr val="4D4D4D"/>
                </a:solidFill>
              </a:endParaRPr>
            </a:p>
          </p:txBody>
        </p:sp>
        <p:sp>
          <p:nvSpPr>
            <p:cNvPr id="17" name="TextBox 16"/>
            <p:cNvSpPr txBox="1"/>
            <p:nvPr/>
          </p:nvSpPr>
          <p:spPr>
            <a:xfrm>
              <a:off x="509208" y="3066270"/>
              <a:ext cx="489236" cy="246221"/>
            </a:xfrm>
            <a:prstGeom prst="rect">
              <a:avLst/>
            </a:prstGeom>
            <a:noFill/>
          </p:spPr>
          <p:txBody>
            <a:bodyPr wrap="none" rtlCol="0">
              <a:spAutoFit/>
            </a:bodyPr>
            <a:lstStyle/>
            <a:p>
              <a:r>
                <a:rPr lang="fr-FR" sz="1000" b="1" smtClean="0">
                  <a:solidFill>
                    <a:srgbClr val="4D4D4D"/>
                  </a:solidFill>
                </a:rPr>
                <a:t>Race</a:t>
              </a:r>
              <a:endParaRPr lang="fr-FR" sz="1000" b="1">
                <a:solidFill>
                  <a:srgbClr val="4D4D4D"/>
                </a:solidFill>
              </a:endParaRPr>
            </a:p>
          </p:txBody>
        </p:sp>
        <p:sp>
          <p:nvSpPr>
            <p:cNvPr id="18" name="TextBox 17"/>
            <p:cNvSpPr txBox="1"/>
            <p:nvPr/>
          </p:nvSpPr>
          <p:spPr>
            <a:xfrm>
              <a:off x="509208" y="2698525"/>
              <a:ext cx="484165" cy="246221"/>
            </a:xfrm>
            <a:prstGeom prst="rect">
              <a:avLst/>
            </a:prstGeom>
            <a:noFill/>
          </p:spPr>
          <p:txBody>
            <a:bodyPr wrap="none" rtlCol="0">
              <a:spAutoFit/>
            </a:bodyPr>
            <a:lstStyle/>
            <a:p>
              <a:r>
                <a:rPr lang="fr-FR" sz="1000" b="1" dirty="0" smtClean="0">
                  <a:solidFill>
                    <a:srgbClr val="4D4D4D"/>
                  </a:solidFill>
                </a:rPr>
                <a:t>Sexe</a:t>
              </a:r>
              <a:endParaRPr lang="fr-FR" sz="1000" b="1" dirty="0">
                <a:solidFill>
                  <a:srgbClr val="4D4D4D"/>
                </a:solidFill>
              </a:endParaRPr>
            </a:p>
          </p:txBody>
        </p:sp>
        <p:sp>
          <p:nvSpPr>
            <p:cNvPr id="19" name="TextBox 18"/>
            <p:cNvSpPr txBox="1"/>
            <p:nvPr/>
          </p:nvSpPr>
          <p:spPr>
            <a:xfrm>
              <a:off x="509208" y="2238779"/>
              <a:ext cx="940144" cy="246221"/>
            </a:xfrm>
            <a:prstGeom prst="rect">
              <a:avLst/>
            </a:prstGeom>
            <a:noFill/>
          </p:spPr>
          <p:txBody>
            <a:bodyPr wrap="none" rtlCol="0">
              <a:spAutoFit/>
            </a:bodyPr>
            <a:lstStyle/>
            <a:p>
              <a:r>
                <a:rPr lang="fr-FR" sz="1000" b="1" dirty="0" smtClean="0">
                  <a:solidFill>
                    <a:srgbClr val="4D4D4D"/>
                  </a:solidFill>
                </a:rPr>
                <a:t>Age, années</a:t>
              </a:r>
              <a:endParaRPr lang="fr-FR" sz="1000" b="1" dirty="0">
                <a:solidFill>
                  <a:srgbClr val="4D4D4D"/>
                </a:solidFill>
              </a:endParaRPr>
            </a:p>
          </p:txBody>
        </p:sp>
        <p:sp>
          <p:nvSpPr>
            <p:cNvPr id="20" name="TextBox 19"/>
            <p:cNvSpPr txBox="1"/>
            <p:nvPr/>
          </p:nvSpPr>
          <p:spPr>
            <a:xfrm>
              <a:off x="509208" y="1802149"/>
              <a:ext cx="932880" cy="246221"/>
            </a:xfrm>
            <a:prstGeom prst="rect">
              <a:avLst/>
            </a:prstGeom>
            <a:noFill/>
          </p:spPr>
          <p:txBody>
            <a:bodyPr wrap="none" rtlCol="0">
              <a:spAutoFit/>
            </a:bodyPr>
            <a:lstStyle/>
            <a:p>
              <a:r>
                <a:rPr lang="fr-FR" sz="1000" b="1" dirty="0" smtClean="0">
                  <a:solidFill>
                    <a:srgbClr val="4D4D4D"/>
                  </a:solidFill>
                </a:rPr>
                <a:t>Localisation</a:t>
              </a:r>
              <a:endParaRPr lang="fr-FR" sz="1000" b="1" dirty="0">
                <a:solidFill>
                  <a:srgbClr val="4D4D4D"/>
                </a:solidFill>
              </a:endParaRPr>
            </a:p>
          </p:txBody>
        </p:sp>
        <p:sp>
          <p:nvSpPr>
            <p:cNvPr id="22" name="TextBox 21"/>
            <p:cNvSpPr txBox="1"/>
            <p:nvPr/>
          </p:nvSpPr>
          <p:spPr>
            <a:xfrm>
              <a:off x="5218125" y="1409875"/>
              <a:ext cx="3076514" cy="400110"/>
            </a:xfrm>
            <a:prstGeom prst="rect">
              <a:avLst/>
            </a:prstGeom>
            <a:noFill/>
          </p:spPr>
          <p:txBody>
            <a:bodyPr wrap="square" rtlCol="0">
              <a:spAutoFit/>
            </a:bodyPr>
            <a:lstStyle/>
            <a:p>
              <a:pPr algn="ctr"/>
              <a:r>
                <a:rPr lang="fr-FR" sz="1000" b="1" dirty="0" smtClean="0">
                  <a:solidFill>
                    <a:srgbClr val="4D4D4D"/>
                  </a:solidFill>
                  <a:latin typeface="Arial"/>
                </a:rPr>
                <a:t>CRC stade IV:</a:t>
              </a:r>
              <a:br>
                <a:rPr lang="fr-FR" sz="1000" b="1" dirty="0" smtClean="0">
                  <a:solidFill>
                    <a:srgbClr val="4D4D4D"/>
                  </a:solidFill>
                  <a:latin typeface="Arial"/>
                </a:rPr>
              </a:br>
              <a:r>
                <a:rPr lang="fr-FR" sz="1000" b="1" dirty="0" smtClean="0">
                  <a:solidFill>
                    <a:srgbClr val="4D4D4D"/>
                  </a:solidFill>
                  <a:latin typeface="Arial"/>
                </a:rPr>
                <a:t>HR ajusté pour la SG</a:t>
              </a:r>
              <a:endParaRPr lang="fr-FR" sz="1000" b="1" dirty="0">
                <a:solidFill>
                  <a:srgbClr val="4D4D4D"/>
                </a:solidFill>
                <a:latin typeface="Arial"/>
              </a:endParaRPr>
            </a:p>
          </p:txBody>
        </p:sp>
        <p:cxnSp>
          <p:nvCxnSpPr>
            <p:cNvPr id="32" name="Straight Connector 31"/>
            <p:cNvCxnSpPr/>
            <p:nvPr/>
          </p:nvCxnSpPr>
          <p:spPr>
            <a:xfrm rot="5400000">
              <a:off x="4508124"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5400000">
              <a:off x="2759949"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7130388"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8004471"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p:cNvSpPr txBox="1"/>
            <p:nvPr/>
          </p:nvSpPr>
          <p:spPr>
            <a:xfrm>
              <a:off x="509208" y="4169505"/>
              <a:ext cx="754671" cy="246221"/>
            </a:xfrm>
            <a:prstGeom prst="rect">
              <a:avLst/>
            </a:prstGeom>
            <a:noFill/>
          </p:spPr>
          <p:txBody>
            <a:bodyPr wrap="none" rtlCol="0">
              <a:spAutoFit/>
            </a:bodyPr>
            <a:lstStyle/>
            <a:p>
              <a:r>
                <a:rPr lang="fr-FR" sz="1000" b="1" dirty="0" smtClean="0">
                  <a:solidFill>
                    <a:srgbClr val="4D4D4D"/>
                  </a:solidFill>
                </a:rPr>
                <a:t>Chirurgie </a:t>
              </a:r>
              <a:endParaRPr lang="fr-FR" sz="1000" b="1" dirty="0">
                <a:solidFill>
                  <a:srgbClr val="4D4D4D"/>
                </a:solidFill>
              </a:endParaRPr>
            </a:p>
          </p:txBody>
        </p:sp>
        <p:sp>
          <p:nvSpPr>
            <p:cNvPr id="46" name="TextBox 45"/>
            <p:cNvSpPr txBox="1"/>
            <p:nvPr/>
          </p:nvSpPr>
          <p:spPr>
            <a:xfrm>
              <a:off x="509208" y="3801760"/>
              <a:ext cx="1004139" cy="246221"/>
            </a:xfrm>
            <a:prstGeom prst="rect">
              <a:avLst/>
            </a:prstGeom>
            <a:noFill/>
          </p:spPr>
          <p:txBody>
            <a:bodyPr wrap="none" rtlCol="0">
              <a:spAutoFit/>
            </a:bodyPr>
            <a:lstStyle/>
            <a:p>
              <a:r>
                <a:rPr lang="fr-FR" sz="1000" b="1" dirty="0" smtClean="0">
                  <a:solidFill>
                    <a:srgbClr val="4D4D4D"/>
                  </a:solidFill>
                </a:rPr>
                <a:t>Statut marital</a:t>
              </a:r>
              <a:endParaRPr lang="fr-FR" sz="1000" b="1" dirty="0">
                <a:solidFill>
                  <a:srgbClr val="4D4D4D"/>
                </a:solidFill>
              </a:endParaRPr>
            </a:p>
          </p:txBody>
        </p:sp>
        <p:sp>
          <p:nvSpPr>
            <p:cNvPr id="48" name="TextBox 47"/>
            <p:cNvSpPr txBox="1"/>
            <p:nvPr/>
          </p:nvSpPr>
          <p:spPr>
            <a:xfrm>
              <a:off x="1948763" y="4459653"/>
              <a:ext cx="633507" cy="415498"/>
            </a:xfrm>
            <a:prstGeom prst="rect">
              <a:avLst/>
            </a:prstGeom>
            <a:noFill/>
          </p:spPr>
          <p:txBody>
            <a:bodyPr wrap="none" rtlCol="0" anchor="ctr" anchorCtr="0">
              <a:spAutoFit/>
            </a:bodyPr>
            <a:lstStyle/>
            <a:p>
              <a:r>
                <a:rPr lang="fr-FR" sz="700" smtClean="0">
                  <a:solidFill>
                    <a:srgbClr val="4D4D4D"/>
                  </a:solidFill>
                </a:rPr>
                <a:t>2000</a:t>
              </a:r>
              <a:r>
                <a:rPr lang="fr-FR" sz="700" smtClean="0">
                  <a:solidFill>
                    <a:srgbClr val="4D4D4D"/>
                  </a:solidFill>
                  <a:latin typeface="Calibri" panose="020F0502020204030204" pitchFamily="34" charset="0"/>
                </a:rPr>
                <a:t>–</a:t>
              </a:r>
              <a:r>
                <a:rPr lang="fr-FR" sz="700" smtClean="0">
                  <a:solidFill>
                    <a:srgbClr val="4D4D4D"/>
                  </a:solidFill>
                </a:rPr>
                <a:t>2003</a:t>
              </a:r>
            </a:p>
            <a:p>
              <a:r>
                <a:rPr lang="fr-FR" sz="700" smtClean="0">
                  <a:solidFill>
                    <a:srgbClr val="4D4D4D"/>
                  </a:solidFill>
                </a:rPr>
                <a:t>2004</a:t>
              </a:r>
              <a:r>
                <a:rPr lang="fr-FR" sz="700" smtClean="0">
                  <a:solidFill>
                    <a:srgbClr val="4D4D4D"/>
                  </a:solidFill>
                  <a:latin typeface="Calibri" panose="020F0502020204030204" pitchFamily="34" charset="0"/>
                </a:rPr>
                <a:t>–</a:t>
              </a:r>
              <a:r>
                <a:rPr lang="fr-FR" sz="700" smtClean="0">
                  <a:solidFill>
                    <a:srgbClr val="4D4D4D"/>
                  </a:solidFill>
                </a:rPr>
                <a:t>2008</a:t>
              </a:r>
            </a:p>
            <a:p>
              <a:r>
                <a:rPr lang="fr-FR" sz="700" smtClean="0">
                  <a:solidFill>
                    <a:srgbClr val="4D4D4D"/>
                  </a:solidFill>
                </a:rPr>
                <a:t>2009</a:t>
              </a:r>
              <a:r>
                <a:rPr lang="fr-FR" sz="700" smtClean="0">
                  <a:solidFill>
                    <a:srgbClr val="4D4D4D"/>
                  </a:solidFill>
                  <a:latin typeface="Calibri" panose="020F0502020204030204" pitchFamily="34" charset="0"/>
                </a:rPr>
                <a:t>–</a:t>
              </a:r>
              <a:r>
                <a:rPr lang="fr-FR" sz="700" smtClean="0">
                  <a:solidFill>
                    <a:srgbClr val="4D4D4D"/>
                  </a:solidFill>
                </a:rPr>
                <a:t>2012</a:t>
              </a:r>
              <a:endParaRPr lang="fr-FR" sz="700">
                <a:solidFill>
                  <a:srgbClr val="4D4D4D"/>
                </a:solidFill>
              </a:endParaRPr>
            </a:p>
          </p:txBody>
        </p:sp>
        <p:sp>
          <p:nvSpPr>
            <p:cNvPr id="49" name="TextBox 48"/>
            <p:cNvSpPr txBox="1"/>
            <p:nvPr/>
          </p:nvSpPr>
          <p:spPr>
            <a:xfrm>
              <a:off x="1948763" y="3404379"/>
              <a:ext cx="813043" cy="307777"/>
            </a:xfrm>
            <a:prstGeom prst="rect">
              <a:avLst/>
            </a:prstGeom>
            <a:noFill/>
          </p:spPr>
          <p:txBody>
            <a:bodyPr wrap="none" rtlCol="0" anchor="ctr" anchorCtr="0">
              <a:spAutoFit/>
            </a:bodyPr>
            <a:lstStyle/>
            <a:p>
              <a:r>
                <a:rPr lang="fr-FR" sz="700" dirty="0" smtClean="0">
                  <a:solidFill>
                    <a:srgbClr val="4D4D4D"/>
                  </a:solidFill>
                </a:rPr>
                <a:t>Hispanique</a:t>
              </a:r>
            </a:p>
            <a:p>
              <a:r>
                <a:rPr lang="fr-FR" sz="700" dirty="0" smtClean="0">
                  <a:solidFill>
                    <a:srgbClr val="4D4D4D"/>
                  </a:solidFill>
                </a:rPr>
                <a:t>Non hispanique</a:t>
              </a:r>
              <a:endParaRPr lang="fr-FR" sz="700" dirty="0">
                <a:solidFill>
                  <a:srgbClr val="4D4D4D"/>
                </a:solidFill>
              </a:endParaRPr>
            </a:p>
          </p:txBody>
        </p:sp>
        <p:sp>
          <p:nvSpPr>
            <p:cNvPr id="50" name="TextBox 49"/>
            <p:cNvSpPr txBox="1"/>
            <p:nvPr/>
          </p:nvSpPr>
          <p:spPr>
            <a:xfrm>
              <a:off x="1948763" y="2981215"/>
              <a:ext cx="1467068" cy="415498"/>
            </a:xfrm>
            <a:prstGeom prst="rect">
              <a:avLst/>
            </a:prstGeom>
            <a:noFill/>
          </p:spPr>
          <p:txBody>
            <a:bodyPr wrap="none" rtlCol="0" anchor="ctr" anchorCtr="0">
              <a:spAutoFit/>
            </a:bodyPr>
            <a:lstStyle/>
            <a:p>
              <a:r>
                <a:rPr lang="fr-FR" sz="700" dirty="0" smtClean="0">
                  <a:solidFill>
                    <a:srgbClr val="4D4D4D"/>
                  </a:solidFill>
                </a:rPr>
                <a:t>Blancs</a:t>
              </a:r>
            </a:p>
            <a:p>
              <a:r>
                <a:rPr lang="fr-FR" sz="700" dirty="0" smtClean="0">
                  <a:solidFill>
                    <a:srgbClr val="4D4D4D"/>
                  </a:solidFill>
                </a:rPr>
                <a:t>Noirs</a:t>
              </a:r>
            </a:p>
            <a:p>
              <a:r>
                <a:rPr lang="fr-FR" sz="700" dirty="0" smtClean="0">
                  <a:solidFill>
                    <a:srgbClr val="4D4D4D"/>
                  </a:solidFill>
                </a:rPr>
                <a:t>Asie-pacifique, américains natifs</a:t>
              </a:r>
              <a:endParaRPr lang="fr-FR" sz="700" dirty="0">
                <a:solidFill>
                  <a:srgbClr val="4D4D4D"/>
                </a:solidFill>
              </a:endParaRPr>
            </a:p>
          </p:txBody>
        </p:sp>
        <p:sp>
          <p:nvSpPr>
            <p:cNvPr id="51" name="TextBox 50"/>
            <p:cNvSpPr txBox="1"/>
            <p:nvPr/>
          </p:nvSpPr>
          <p:spPr>
            <a:xfrm>
              <a:off x="1948763" y="2662395"/>
              <a:ext cx="556563" cy="307777"/>
            </a:xfrm>
            <a:prstGeom prst="rect">
              <a:avLst/>
            </a:prstGeom>
            <a:noFill/>
          </p:spPr>
          <p:txBody>
            <a:bodyPr wrap="none" rtlCol="0" anchor="ctr" anchorCtr="0">
              <a:spAutoFit/>
            </a:bodyPr>
            <a:lstStyle/>
            <a:p>
              <a:r>
                <a:rPr lang="fr-FR" sz="700" dirty="0" smtClean="0">
                  <a:solidFill>
                    <a:srgbClr val="4D4D4D"/>
                  </a:solidFill>
                </a:rPr>
                <a:t>Hommes</a:t>
              </a:r>
            </a:p>
            <a:p>
              <a:r>
                <a:rPr lang="fr-FR" sz="700" dirty="0" smtClean="0">
                  <a:solidFill>
                    <a:srgbClr val="4D4D4D"/>
                  </a:solidFill>
                </a:rPr>
                <a:t>Femmes</a:t>
              </a:r>
              <a:endParaRPr lang="fr-FR" sz="700" dirty="0">
                <a:solidFill>
                  <a:srgbClr val="4D4D4D"/>
                </a:solidFill>
              </a:endParaRPr>
            </a:p>
          </p:txBody>
        </p:sp>
        <p:sp>
          <p:nvSpPr>
            <p:cNvPr id="52" name="TextBox 51"/>
            <p:cNvSpPr txBox="1"/>
            <p:nvPr/>
          </p:nvSpPr>
          <p:spPr>
            <a:xfrm>
              <a:off x="1948763" y="2046418"/>
              <a:ext cx="428322" cy="630942"/>
            </a:xfrm>
            <a:prstGeom prst="rect">
              <a:avLst/>
            </a:prstGeom>
            <a:noFill/>
          </p:spPr>
          <p:txBody>
            <a:bodyPr wrap="none" rtlCol="0" anchor="ctr" anchorCtr="0">
              <a:spAutoFit/>
            </a:bodyPr>
            <a:lstStyle/>
            <a:p>
              <a:r>
                <a:rPr lang="fr-FR" sz="700" smtClean="0">
                  <a:solidFill>
                    <a:srgbClr val="4D4D4D"/>
                  </a:solidFill>
                </a:rPr>
                <a:t>&lt;50</a:t>
              </a:r>
            </a:p>
            <a:p>
              <a:r>
                <a:rPr lang="fr-FR" sz="700" smtClean="0">
                  <a:solidFill>
                    <a:srgbClr val="4D4D4D"/>
                  </a:solidFill>
                </a:rPr>
                <a:t>50</a:t>
              </a:r>
              <a:r>
                <a:rPr lang="fr-FR" sz="700" smtClean="0">
                  <a:solidFill>
                    <a:srgbClr val="4D4D4D"/>
                  </a:solidFill>
                  <a:latin typeface="Calibri" panose="020F0502020204030204" pitchFamily="34" charset="0"/>
                </a:rPr>
                <a:t>–</a:t>
              </a:r>
              <a:r>
                <a:rPr lang="fr-FR" sz="700" smtClean="0">
                  <a:solidFill>
                    <a:srgbClr val="4D4D4D"/>
                  </a:solidFill>
                </a:rPr>
                <a:t>59</a:t>
              </a:r>
            </a:p>
            <a:p>
              <a:r>
                <a:rPr lang="fr-FR" sz="700" smtClean="0">
                  <a:solidFill>
                    <a:srgbClr val="4D4D4D"/>
                  </a:solidFill>
                </a:rPr>
                <a:t>60</a:t>
              </a:r>
              <a:r>
                <a:rPr lang="fr-FR" sz="700" smtClean="0">
                  <a:solidFill>
                    <a:srgbClr val="4D4D4D"/>
                  </a:solidFill>
                  <a:latin typeface="Calibri" panose="020F0502020204030204" pitchFamily="34" charset="0"/>
                </a:rPr>
                <a:t>–</a:t>
              </a:r>
              <a:r>
                <a:rPr lang="fr-FR" sz="700" smtClean="0">
                  <a:solidFill>
                    <a:srgbClr val="4D4D4D"/>
                  </a:solidFill>
                </a:rPr>
                <a:t>69</a:t>
              </a:r>
            </a:p>
            <a:p>
              <a:r>
                <a:rPr lang="fr-FR" sz="700" smtClean="0">
                  <a:solidFill>
                    <a:srgbClr val="4D4D4D"/>
                  </a:solidFill>
                </a:rPr>
                <a:t>70</a:t>
              </a:r>
              <a:r>
                <a:rPr lang="fr-FR" sz="700" smtClean="0">
                  <a:solidFill>
                    <a:srgbClr val="4D4D4D"/>
                  </a:solidFill>
                  <a:latin typeface="Calibri" panose="020F0502020204030204" pitchFamily="34" charset="0"/>
                </a:rPr>
                <a:t>–</a:t>
              </a:r>
              <a:r>
                <a:rPr lang="fr-FR" sz="700" smtClean="0">
                  <a:solidFill>
                    <a:srgbClr val="4D4D4D"/>
                  </a:solidFill>
                </a:rPr>
                <a:t>79</a:t>
              </a:r>
            </a:p>
            <a:p>
              <a:r>
                <a:rPr lang="fr-FR" sz="700" smtClean="0">
                  <a:solidFill>
                    <a:srgbClr val="4D4D4D"/>
                  </a:solidFill>
                </a:rPr>
                <a:t>80+</a:t>
              </a:r>
              <a:endParaRPr lang="fr-FR" sz="700">
                <a:solidFill>
                  <a:srgbClr val="4D4D4D"/>
                </a:solidFill>
              </a:endParaRPr>
            </a:p>
          </p:txBody>
        </p:sp>
        <p:sp>
          <p:nvSpPr>
            <p:cNvPr id="53" name="TextBox 52"/>
            <p:cNvSpPr txBox="1"/>
            <p:nvPr/>
          </p:nvSpPr>
          <p:spPr>
            <a:xfrm>
              <a:off x="1948763" y="1717510"/>
              <a:ext cx="738660" cy="415498"/>
            </a:xfrm>
            <a:prstGeom prst="rect">
              <a:avLst/>
            </a:prstGeom>
            <a:noFill/>
          </p:spPr>
          <p:txBody>
            <a:bodyPr wrap="none" rtlCol="0" anchor="ctr" anchorCtr="0">
              <a:spAutoFit/>
            </a:bodyPr>
            <a:lstStyle/>
            <a:p>
              <a:r>
                <a:rPr lang="fr-FR" sz="700" dirty="0" smtClean="0">
                  <a:solidFill>
                    <a:srgbClr val="4D4D4D"/>
                  </a:solidFill>
                </a:rPr>
                <a:t>Colon gauche</a:t>
              </a:r>
            </a:p>
            <a:p>
              <a:r>
                <a:rPr lang="fr-FR" sz="700" dirty="0" smtClean="0">
                  <a:solidFill>
                    <a:srgbClr val="4D4D4D"/>
                  </a:solidFill>
                </a:rPr>
                <a:t>Colon droit</a:t>
              </a:r>
            </a:p>
            <a:p>
              <a:r>
                <a:rPr lang="fr-FR" sz="700" dirty="0" smtClean="0">
                  <a:solidFill>
                    <a:srgbClr val="4D4D4D"/>
                  </a:solidFill>
                </a:rPr>
                <a:t>Rectum</a:t>
              </a:r>
              <a:endParaRPr lang="fr-FR" sz="700" dirty="0">
                <a:solidFill>
                  <a:srgbClr val="4D4D4D"/>
                </a:solidFill>
              </a:endParaRPr>
            </a:p>
          </p:txBody>
        </p:sp>
        <p:sp>
          <p:nvSpPr>
            <p:cNvPr id="54" name="TextBox 53"/>
            <p:cNvSpPr txBox="1"/>
            <p:nvPr/>
          </p:nvSpPr>
          <p:spPr>
            <a:xfrm>
              <a:off x="1948763" y="4140979"/>
              <a:ext cx="324359" cy="307777"/>
            </a:xfrm>
            <a:prstGeom prst="rect">
              <a:avLst/>
            </a:prstGeom>
            <a:noFill/>
          </p:spPr>
          <p:txBody>
            <a:bodyPr wrap="none" rtlCol="0" anchor="ctr" anchorCtr="0">
              <a:spAutoFit/>
            </a:bodyPr>
            <a:lstStyle/>
            <a:p>
              <a:r>
                <a:rPr lang="fr-FR" sz="700" dirty="0" smtClean="0">
                  <a:solidFill>
                    <a:srgbClr val="4D4D4D"/>
                  </a:solidFill>
                </a:rPr>
                <a:t>Oui</a:t>
              </a:r>
            </a:p>
            <a:p>
              <a:r>
                <a:rPr lang="fr-FR" sz="700" dirty="0" smtClean="0">
                  <a:solidFill>
                    <a:srgbClr val="4D4D4D"/>
                  </a:solidFill>
                </a:rPr>
                <a:t>No,</a:t>
              </a:r>
              <a:endParaRPr lang="fr-FR" sz="700" dirty="0">
                <a:solidFill>
                  <a:srgbClr val="4D4D4D"/>
                </a:solidFill>
              </a:endParaRPr>
            </a:p>
          </p:txBody>
        </p:sp>
        <p:sp>
          <p:nvSpPr>
            <p:cNvPr id="55" name="TextBox 54"/>
            <p:cNvSpPr txBox="1"/>
            <p:nvPr/>
          </p:nvSpPr>
          <p:spPr>
            <a:xfrm>
              <a:off x="1948763" y="3770585"/>
              <a:ext cx="598748" cy="307777"/>
            </a:xfrm>
            <a:prstGeom prst="rect">
              <a:avLst/>
            </a:prstGeom>
            <a:noFill/>
          </p:spPr>
          <p:txBody>
            <a:bodyPr wrap="none" rtlCol="0" anchor="ctr" anchorCtr="0">
              <a:spAutoFit/>
            </a:bodyPr>
            <a:lstStyle/>
            <a:p>
              <a:r>
                <a:rPr lang="fr-FR" sz="700" dirty="0" smtClean="0">
                  <a:solidFill>
                    <a:srgbClr val="4D4D4D"/>
                  </a:solidFill>
                </a:rPr>
                <a:t>Marié</a:t>
              </a:r>
            </a:p>
            <a:p>
              <a:r>
                <a:rPr lang="fr-FR" sz="700" dirty="0" smtClean="0">
                  <a:solidFill>
                    <a:srgbClr val="4D4D4D"/>
                  </a:solidFill>
                </a:rPr>
                <a:t>Non marié</a:t>
              </a:r>
              <a:endParaRPr lang="fr-FR" sz="700" dirty="0">
                <a:solidFill>
                  <a:srgbClr val="4D4D4D"/>
                </a:solidFill>
              </a:endParaRPr>
            </a:p>
          </p:txBody>
        </p:sp>
        <p:cxnSp>
          <p:nvCxnSpPr>
            <p:cNvPr id="64" name="Straight Connector 63"/>
            <p:cNvCxnSpPr/>
            <p:nvPr/>
          </p:nvCxnSpPr>
          <p:spPr>
            <a:xfrm>
              <a:off x="2796466" y="4847067"/>
              <a:ext cx="5264458"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p:cNvSpPr txBox="1"/>
            <p:nvPr/>
          </p:nvSpPr>
          <p:spPr>
            <a:xfrm>
              <a:off x="3061495" y="4916329"/>
              <a:ext cx="360997" cy="246221"/>
            </a:xfrm>
            <a:prstGeom prst="rect">
              <a:avLst/>
            </a:prstGeom>
            <a:noFill/>
          </p:spPr>
          <p:txBody>
            <a:bodyPr wrap="none" rtlCol="0">
              <a:spAutoFit/>
            </a:bodyPr>
            <a:lstStyle/>
            <a:p>
              <a:pPr algn="ctr"/>
              <a:r>
                <a:rPr lang="fr-FR" sz="1000" smtClean="0">
                  <a:solidFill>
                    <a:srgbClr val="4D4D4D"/>
                  </a:solidFill>
                </a:rPr>
                <a:t>0.2</a:t>
              </a:r>
              <a:endParaRPr lang="fr-FR" sz="1000">
                <a:solidFill>
                  <a:srgbClr val="4D4D4D"/>
                </a:solidFill>
              </a:endParaRPr>
            </a:p>
          </p:txBody>
        </p:sp>
        <p:sp>
          <p:nvSpPr>
            <p:cNvPr id="68" name="TextBox 67"/>
            <p:cNvSpPr txBox="1"/>
            <p:nvPr/>
          </p:nvSpPr>
          <p:spPr>
            <a:xfrm>
              <a:off x="6120803" y="4916329"/>
              <a:ext cx="360997" cy="246221"/>
            </a:xfrm>
            <a:prstGeom prst="rect">
              <a:avLst/>
            </a:prstGeom>
            <a:noFill/>
          </p:spPr>
          <p:txBody>
            <a:bodyPr wrap="none" rtlCol="0">
              <a:spAutoFit/>
            </a:bodyPr>
            <a:lstStyle/>
            <a:p>
              <a:pPr algn="ctr"/>
              <a:r>
                <a:rPr lang="fr-FR" sz="1000" smtClean="0">
                  <a:solidFill>
                    <a:srgbClr val="4D4D4D"/>
                  </a:solidFill>
                </a:rPr>
                <a:t>1.6</a:t>
              </a:r>
              <a:endParaRPr lang="fr-FR" sz="1000">
                <a:solidFill>
                  <a:srgbClr val="4D4D4D"/>
                </a:solidFill>
              </a:endParaRPr>
            </a:p>
          </p:txBody>
        </p:sp>
        <p:sp>
          <p:nvSpPr>
            <p:cNvPr id="69" name="TextBox 68"/>
            <p:cNvSpPr txBox="1"/>
            <p:nvPr/>
          </p:nvSpPr>
          <p:spPr>
            <a:xfrm>
              <a:off x="7431935" y="4916329"/>
              <a:ext cx="360997" cy="246221"/>
            </a:xfrm>
            <a:prstGeom prst="rect">
              <a:avLst/>
            </a:prstGeom>
            <a:noFill/>
          </p:spPr>
          <p:txBody>
            <a:bodyPr wrap="none" rtlCol="0">
              <a:spAutoFit/>
            </a:bodyPr>
            <a:lstStyle/>
            <a:p>
              <a:pPr algn="ctr"/>
              <a:r>
                <a:rPr lang="fr-FR" sz="1000" smtClean="0">
                  <a:solidFill>
                    <a:srgbClr val="4D4D4D"/>
                  </a:solidFill>
                </a:rPr>
                <a:t>2.2</a:t>
              </a:r>
              <a:endParaRPr lang="fr-FR" sz="1000">
                <a:solidFill>
                  <a:srgbClr val="4D4D4D"/>
                </a:solidFill>
              </a:endParaRPr>
            </a:p>
          </p:txBody>
        </p:sp>
        <p:cxnSp>
          <p:nvCxnSpPr>
            <p:cNvPr id="70" name="Straight Connector 69"/>
            <p:cNvCxnSpPr/>
            <p:nvPr/>
          </p:nvCxnSpPr>
          <p:spPr>
            <a:xfrm rot="5400000">
              <a:off x="319699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5400000">
              <a:off x="6256300"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5400000">
              <a:off x="756743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3" name="TextBox 72"/>
            <p:cNvSpPr txBox="1"/>
            <p:nvPr/>
          </p:nvSpPr>
          <p:spPr>
            <a:xfrm>
              <a:off x="5246715" y="4916329"/>
              <a:ext cx="360997" cy="246221"/>
            </a:xfrm>
            <a:prstGeom prst="rect">
              <a:avLst/>
            </a:prstGeom>
            <a:noFill/>
          </p:spPr>
          <p:txBody>
            <a:bodyPr wrap="none" rtlCol="0">
              <a:spAutoFit/>
            </a:bodyPr>
            <a:lstStyle/>
            <a:p>
              <a:pPr algn="ctr"/>
              <a:r>
                <a:rPr lang="fr-FR" sz="1000" smtClean="0">
                  <a:solidFill>
                    <a:srgbClr val="4D4D4D"/>
                  </a:solidFill>
                </a:rPr>
                <a:t>1.2</a:t>
              </a:r>
              <a:endParaRPr lang="fr-FR" sz="1000">
                <a:solidFill>
                  <a:srgbClr val="4D4D4D"/>
                </a:solidFill>
              </a:endParaRPr>
            </a:p>
          </p:txBody>
        </p:sp>
        <p:sp>
          <p:nvSpPr>
            <p:cNvPr id="74" name="TextBox 73"/>
            <p:cNvSpPr txBox="1"/>
            <p:nvPr/>
          </p:nvSpPr>
          <p:spPr>
            <a:xfrm>
              <a:off x="6557847" y="4916329"/>
              <a:ext cx="360997" cy="246221"/>
            </a:xfrm>
            <a:prstGeom prst="rect">
              <a:avLst/>
            </a:prstGeom>
            <a:noFill/>
          </p:spPr>
          <p:txBody>
            <a:bodyPr wrap="none" rtlCol="0">
              <a:spAutoFit/>
            </a:bodyPr>
            <a:lstStyle/>
            <a:p>
              <a:pPr algn="ctr"/>
              <a:r>
                <a:rPr lang="fr-FR" sz="1000" smtClean="0">
                  <a:solidFill>
                    <a:srgbClr val="4D4D4D"/>
                  </a:solidFill>
                </a:rPr>
                <a:t>1.8</a:t>
              </a:r>
              <a:endParaRPr lang="fr-FR" sz="1000">
                <a:solidFill>
                  <a:srgbClr val="4D4D4D"/>
                </a:solidFill>
              </a:endParaRPr>
            </a:p>
          </p:txBody>
        </p:sp>
        <p:cxnSp>
          <p:nvCxnSpPr>
            <p:cNvPr id="75" name="Straight Connector 74"/>
            <p:cNvCxnSpPr/>
            <p:nvPr/>
          </p:nvCxnSpPr>
          <p:spPr>
            <a:xfrm rot="5400000">
              <a:off x="5382212"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rot="5400000">
              <a:off x="6693344"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7" name="TextBox 76"/>
            <p:cNvSpPr txBox="1"/>
            <p:nvPr/>
          </p:nvSpPr>
          <p:spPr>
            <a:xfrm>
              <a:off x="4809671" y="4916329"/>
              <a:ext cx="360997" cy="246221"/>
            </a:xfrm>
            <a:prstGeom prst="rect">
              <a:avLst/>
            </a:prstGeom>
            <a:noFill/>
          </p:spPr>
          <p:txBody>
            <a:bodyPr wrap="none" rtlCol="0">
              <a:spAutoFit/>
            </a:bodyPr>
            <a:lstStyle/>
            <a:p>
              <a:pPr algn="ctr"/>
              <a:r>
                <a:rPr lang="fr-FR" sz="1000" smtClean="0">
                  <a:solidFill>
                    <a:srgbClr val="4D4D4D"/>
                  </a:solidFill>
                </a:rPr>
                <a:t>1.0</a:t>
              </a:r>
              <a:endParaRPr lang="fr-FR" sz="1000">
                <a:solidFill>
                  <a:srgbClr val="4D4D4D"/>
                </a:solidFill>
              </a:endParaRPr>
            </a:p>
          </p:txBody>
        </p:sp>
        <p:sp>
          <p:nvSpPr>
            <p:cNvPr id="78" name="TextBox 77"/>
            <p:cNvSpPr txBox="1"/>
            <p:nvPr/>
          </p:nvSpPr>
          <p:spPr>
            <a:xfrm>
              <a:off x="5683759" y="4916329"/>
              <a:ext cx="360997" cy="246221"/>
            </a:xfrm>
            <a:prstGeom prst="rect">
              <a:avLst/>
            </a:prstGeom>
            <a:noFill/>
          </p:spPr>
          <p:txBody>
            <a:bodyPr wrap="none" rtlCol="0">
              <a:spAutoFit/>
            </a:bodyPr>
            <a:lstStyle/>
            <a:p>
              <a:pPr algn="ctr"/>
              <a:r>
                <a:rPr lang="fr-FR" sz="1000" smtClean="0">
                  <a:solidFill>
                    <a:srgbClr val="4D4D4D"/>
                  </a:solidFill>
                </a:rPr>
                <a:t>1.4</a:t>
              </a:r>
              <a:endParaRPr lang="fr-FR" sz="1000">
                <a:solidFill>
                  <a:srgbClr val="4D4D4D"/>
                </a:solidFill>
              </a:endParaRPr>
            </a:p>
          </p:txBody>
        </p:sp>
        <p:cxnSp>
          <p:nvCxnSpPr>
            <p:cNvPr id="79" name="Straight Connector 78"/>
            <p:cNvCxnSpPr/>
            <p:nvPr/>
          </p:nvCxnSpPr>
          <p:spPr>
            <a:xfrm rot="5400000">
              <a:off x="4945168"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5400000">
              <a:off x="5819256"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1" name="TextBox 80"/>
            <p:cNvSpPr txBox="1"/>
            <p:nvPr/>
          </p:nvSpPr>
          <p:spPr>
            <a:xfrm>
              <a:off x="3935583" y="4916329"/>
              <a:ext cx="360997" cy="246221"/>
            </a:xfrm>
            <a:prstGeom prst="rect">
              <a:avLst/>
            </a:prstGeom>
            <a:noFill/>
          </p:spPr>
          <p:txBody>
            <a:bodyPr wrap="none" rtlCol="0">
              <a:spAutoFit/>
            </a:bodyPr>
            <a:lstStyle/>
            <a:p>
              <a:pPr algn="ctr"/>
              <a:r>
                <a:rPr lang="fr-FR" sz="1000" smtClean="0">
                  <a:solidFill>
                    <a:srgbClr val="4D4D4D"/>
                  </a:solidFill>
                </a:rPr>
                <a:t>0.6</a:t>
              </a:r>
              <a:endParaRPr lang="fr-FR" sz="1000">
                <a:solidFill>
                  <a:srgbClr val="4D4D4D"/>
                </a:solidFill>
              </a:endParaRPr>
            </a:p>
          </p:txBody>
        </p:sp>
        <p:cxnSp>
          <p:nvCxnSpPr>
            <p:cNvPr id="82" name="Straight Connector 81"/>
            <p:cNvCxnSpPr/>
            <p:nvPr/>
          </p:nvCxnSpPr>
          <p:spPr>
            <a:xfrm rot="5400000">
              <a:off x="4071080"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3" name="TextBox 82"/>
            <p:cNvSpPr txBox="1"/>
            <p:nvPr/>
          </p:nvSpPr>
          <p:spPr>
            <a:xfrm>
              <a:off x="3498539" y="4916329"/>
              <a:ext cx="360997" cy="246221"/>
            </a:xfrm>
            <a:prstGeom prst="rect">
              <a:avLst/>
            </a:prstGeom>
            <a:noFill/>
          </p:spPr>
          <p:txBody>
            <a:bodyPr wrap="none" rtlCol="0">
              <a:spAutoFit/>
            </a:bodyPr>
            <a:lstStyle/>
            <a:p>
              <a:pPr algn="ctr"/>
              <a:r>
                <a:rPr lang="fr-FR" sz="1000" smtClean="0">
                  <a:solidFill>
                    <a:srgbClr val="4D4D4D"/>
                  </a:solidFill>
                </a:rPr>
                <a:t>0.4</a:t>
              </a:r>
              <a:endParaRPr lang="fr-FR" sz="1000">
                <a:solidFill>
                  <a:srgbClr val="4D4D4D"/>
                </a:solidFill>
              </a:endParaRPr>
            </a:p>
          </p:txBody>
        </p:sp>
        <p:cxnSp>
          <p:nvCxnSpPr>
            <p:cNvPr id="84" name="Straight Connector 83"/>
            <p:cNvCxnSpPr/>
            <p:nvPr/>
          </p:nvCxnSpPr>
          <p:spPr>
            <a:xfrm rot="5400000">
              <a:off x="3634036" y="4891634"/>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8" name="Rectangle 5"/>
            <p:cNvSpPr>
              <a:spLocks noChangeArrowheads="1"/>
            </p:cNvSpPr>
            <p:nvPr/>
          </p:nvSpPr>
          <p:spPr bwMode="auto">
            <a:xfrm>
              <a:off x="4945555" y="1769271"/>
              <a:ext cx="79862" cy="81428"/>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21" name="Group 220"/>
            <p:cNvGrpSpPr/>
            <p:nvPr/>
          </p:nvGrpSpPr>
          <p:grpSpPr>
            <a:xfrm>
              <a:off x="4577562" y="1990132"/>
              <a:ext cx="87521" cy="72033"/>
              <a:chOff x="4577562" y="1947266"/>
              <a:chExt cx="87521" cy="72033"/>
            </a:xfrm>
          </p:grpSpPr>
          <p:sp>
            <p:nvSpPr>
              <p:cNvPr id="89" name="Rectangle 6"/>
              <p:cNvSpPr>
                <a:spLocks noChangeArrowheads="1"/>
              </p:cNvSpPr>
              <p:nvPr/>
            </p:nvSpPr>
            <p:spPr bwMode="auto">
              <a:xfrm>
                <a:off x="4589186" y="1947266"/>
                <a:ext cx="64203" cy="7203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97" name="Group 96"/>
              <p:cNvGrpSpPr/>
              <p:nvPr/>
            </p:nvGrpSpPr>
            <p:grpSpPr>
              <a:xfrm>
                <a:off x="4577562" y="1955878"/>
                <a:ext cx="87521" cy="54808"/>
                <a:chOff x="4510881" y="1962991"/>
                <a:chExt cx="87521" cy="54808"/>
              </a:xfrm>
            </p:grpSpPr>
            <p:sp>
              <p:nvSpPr>
                <p:cNvPr id="90" name="Line 7"/>
                <p:cNvSpPr>
                  <a:spLocks noChangeShapeType="1"/>
                </p:cNvSpPr>
                <p:nvPr/>
              </p:nvSpPr>
              <p:spPr bwMode="auto">
                <a:xfrm>
                  <a:off x="4510881" y="1962991"/>
                  <a:ext cx="0" cy="54808"/>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8"/>
                <p:cNvSpPr>
                  <a:spLocks noChangeShapeType="1"/>
                </p:cNvSpPr>
                <p:nvPr/>
              </p:nvSpPr>
              <p:spPr bwMode="auto">
                <a:xfrm>
                  <a:off x="4593124" y="1962991"/>
                  <a:ext cx="0" cy="54808"/>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9"/>
                <p:cNvSpPr>
                  <a:spLocks noChangeShapeType="1"/>
                </p:cNvSpPr>
                <p:nvPr/>
              </p:nvSpPr>
              <p:spPr bwMode="auto">
                <a:xfrm>
                  <a:off x="4515408" y="1988046"/>
                  <a:ext cx="82994" cy="0"/>
                </a:xfrm>
                <a:prstGeom prst="line">
                  <a:avLst/>
                </a:prstGeom>
                <a:noFill/>
                <a:ln w="63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
          <p:nvSpPr>
            <p:cNvPr id="93" name="Rectangle 10"/>
            <p:cNvSpPr>
              <a:spLocks noChangeArrowheads="1"/>
            </p:cNvSpPr>
            <p:nvPr/>
          </p:nvSpPr>
          <p:spPr bwMode="auto">
            <a:xfrm>
              <a:off x="5490499" y="1896307"/>
              <a:ext cx="64203" cy="7203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97" name="Group 196"/>
            <p:cNvGrpSpPr/>
            <p:nvPr/>
          </p:nvGrpSpPr>
          <p:grpSpPr>
            <a:xfrm>
              <a:off x="5468576" y="1907268"/>
              <a:ext cx="111181" cy="51676"/>
              <a:chOff x="5468576" y="1854876"/>
              <a:chExt cx="111181" cy="51676"/>
            </a:xfrm>
            <a:solidFill>
              <a:schemeClr val="accent4"/>
            </a:solidFill>
          </p:grpSpPr>
          <p:sp>
            <p:nvSpPr>
              <p:cNvPr id="94" name="Line 11"/>
              <p:cNvSpPr>
                <a:spLocks noChangeShapeType="1"/>
              </p:cNvSpPr>
              <p:nvPr/>
            </p:nvSpPr>
            <p:spPr bwMode="auto">
              <a:xfrm>
                <a:off x="5468576" y="1854876"/>
                <a:ext cx="0" cy="51676"/>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12"/>
              <p:cNvSpPr>
                <a:spLocks noChangeShapeType="1"/>
              </p:cNvSpPr>
              <p:nvPr/>
            </p:nvSpPr>
            <p:spPr bwMode="auto">
              <a:xfrm>
                <a:off x="5576625" y="1854876"/>
                <a:ext cx="0" cy="51676"/>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13"/>
              <p:cNvSpPr>
                <a:spLocks noChangeShapeType="1"/>
              </p:cNvSpPr>
              <p:nvPr/>
            </p:nvSpPr>
            <p:spPr bwMode="auto">
              <a:xfrm>
                <a:off x="5468576" y="1879931"/>
                <a:ext cx="111181" cy="0"/>
              </a:xfrm>
              <a:prstGeom prst="line">
                <a:avLst/>
              </a:prstGeom>
              <a:grpFill/>
              <a:ln w="6350" cap="flat">
                <a:solidFill>
                  <a:schemeClr val="accent4"/>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37" name="Rectangle 53"/>
            <p:cNvSpPr>
              <a:spLocks noChangeArrowheads="1"/>
            </p:cNvSpPr>
            <p:nvPr/>
          </p:nvSpPr>
          <p:spPr bwMode="auto">
            <a:xfrm>
              <a:off x="4960944" y="2117723"/>
              <a:ext cx="60325" cy="71438"/>
            </a:xfrm>
            <a:prstGeom prst="rect">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07" name="Group 206"/>
            <p:cNvGrpSpPr/>
            <p:nvPr/>
          </p:nvGrpSpPr>
          <p:grpSpPr>
            <a:xfrm>
              <a:off x="5072069" y="2223292"/>
              <a:ext cx="142875" cy="73025"/>
              <a:chOff x="5072069" y="2270125"/>
              <a:chExt cx="142875" cy="73025"/>
            </a:xfrm>
          </p:grpSpPr>
          <p:sp>
            <p:nvSpPr>
              <p:cNvPr id="138" name="Rectangle 54"/>
              <p:cNvSpPr>
                <a:spLocks noChangeArrowheads="1"/>
              </p:cNvSpPr>
              <p:nvPr/>
            </p:nvSpPr>
            <p:spPr bwMode="auto">
              <a:xfrm>
                <a:off x="5113344" y="2270125"/>
                <a:ext cx="63500"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57" name="Group 156"/>
              <p:cNvGrpSpPr/>
              <p:nvPr/>
            </p:nvGrpSpPr>
            <p:grpSpPr>
              <a:xfrm>
                <a:off x="5072069" y="2279650"/>
                <a:ext cx="142875" cy="53975"/>
                <a:chOff x="5005388" y="2284413"/>
                <a:chExt cx="142875" cy="53975"/>
              </a:xfrm>
              <a:solidFill>
                <a:schemeClr val="accent1"/>
              </a:solidFill>
            </p:grpSpPr>
            <p:sp>
              <p:nvSpPr>
                <p:cNvPr id="139" name="Line 55"/>
                <p:cNvSpPr>
                  <a:spLocks noChangeShapeType="1"/>
                </p:cNvSpPr>
                <p:nvPr/>
              </p:nvSpPr>
              <p:spPr bwMode="auto">
                <a:xfrm>
                  <a:off x="5005388" y="2284413"/>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56"/>
                <p:cNvSpPr>
                  <a:spLocks noChangeShapeType="1"/>
                </p:cNvSpPr>
                <p:nvPr/>
              </p:nvSpPr>
              <p:spPr bwMode="auto">
                <a:xfrm>
                  <a:off x="5145088" y="2284413"/>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57"/>
                <p:cNvSpPr>
                  <a:spLocks noChangeShapeType="1"/>
                </p:cNvSpPr>
                <p:nvPr/>
              </p:nvSpPr>
              <p:spPr bwMode="auto">
                <a:xfrm>
                  <a:off x="5005388" y="2309813"/>
                  <a:ext cx="1428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206" name="Group 205"/>
            <p:cNvGrpSpPr/>
            <p:nvPr/>
          </p:nvGrpSpPr>
          <p:grpSpPr>
            <a:xfrm>
              <a:off x="5432431" y="2330448"/>
              <a:ext cx="152400" cy="69850"/>
              <a:chOff x="5432431" y="2376487"/>
              <a:chExt cx="152400" cy="69850"/>
            </a:xfrm>
          </p:grpSpPr>
          <p:sp>
            <p:nvSpPr>
              <p:cNvPr id="142" name="Rectangle 58"/>
              <p:cNvSpPr>
                <a:spLocks noChangeArrowheads="1"/>
              </p:cNvSpPr>
              <p:nvPr/>
            </p:nvSpPr>
            <p:spPr bwMode="auto">
              <a:xfrm>
                <a:off x="5476881" y="2376487"/>
                <a:ext cx="63500" cy="698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56" name="Group 155"/>
              <p:cNvGrpSpPr/>
              <p:nvPr/>
            </p:nvGrpSpPr>
            <p:grpSpPr>
              <a:xfrm>
                <a:off x="5432431" y="2386012"/>
                <a:ext cx="152400" cy="50800"/>
                <a:chOff x="5365750" y="2390775"/>
                <a:chExt cx="152400" cy="50800"/>
              </a:xfrm>
              <a:solidFill>
                <a:schemeClr val="accent1"/>
              </a:solidFill>
            </p:grpSpPr>
            <p:sp>
              <p:nvSpPr>
                <p:cNvPr id="143" name="Line 59"/>
                <p:cNvSpPr>
                  <a:spLocks noChangeShapeType="1"/>
                </p:cNvSpPr>
                <p:nvPr/>
              </p:nvSpPr>
              <p:spPr bwMode="auto">
                <a:xfrm>
                  <a:off x="5365750" y="2390775"/>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60"/>
                <p:cNvSpPr>
                  <a:spLocks noChangeShapeType="1"/>
                </p:cNvSpPr>
                <p:nvPr/>
              </p:nvSpPr>
              <p:spPr bwMode="auto">
                <a:xfrm>
                  <a:off x="5514975" y="2390775"/>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61"/>
                <p:cNvSpPr>
                  <a:spLocks noChangeShapeType="1"/>
                </p:cNvSpPr>
                <p:nvPr/>
              </p:nvSpPr>
              <p:spPr bwMode="auto">
                <a:xfrm>
                  <a:off x="5365750" y="2416175"/>
                  <a:ext cx="152400"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199" name="Group 198"/>
            <p:cNvGrpSpPr/>
            <p:nvPr/>
          </p:nvGrpSpPr>
          <p:grpSpPr>
            <a:xfrm>
              <a:off x="6238881" y="2440367"/>
              <a:ext cx="209550" cy="73025"/>
              <a:chOff x="6238881" y="2488788"/>
              <a:chExt cx="209550" cy="73025"/>
            </a:xfrm>
          </p:grpSpPr>
          <p:sp>
            <p:nvSpPr>
              <p:cNvPr id="146" name="Rectangle 62"/>
              <p:cNvSpPr>
                <a:spLocks noChangeArrowheads="1"/>
              </p:cNvSpPr>
              <p:nvPr/>
            </p:nvSpPr>
            <p:spPr bwMode="auto">
              <a:xfrm>
                <a:off x="6315081" y="2488788"/>
                <a:ext cx="60325" cy="73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55" name="Group 154"/>
              <p:cNvGrpSpPr/>
              <p:nvPr/>
            </p:nvGrpSpPr>
            <p:grpSpPr>
              <a:xfrm>
                <a:off x="6238881" y="2492375"/>
                <a:ext cx="209550" cy="53975"/>
                <a:chOff x="6172200" y="2497138"/>
                <a:chExt cx="209550" cy="53975"/>
              </a:xfrm>
              <a:solidFill>
                <a:schemeClr val="accent1"/>
              </a:solidFill>
            </p:grpSpPr>
            <p:sp>
              <p:nvSpPr>
                <p:cNvPr id="147" name="Line 63"/>
                <p:cNvSpPr>
                  <a:spLocks noChangeShapeType="1"/>
                </p:cNvSpPr>
                <p:nvPr/>
              </p:nvSpPr>
              <p:spPr bwMode="auto">
                <a:xfrm>
                  <a:off x="6172200" y="2497138"/>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64"/>
                <p:cNvSpPr>
                  <a:spLocks noChangeShapeType="1"/>
                </p:cNvSpPr>
                <p:nvPr/>
              </p:nvSpPr>
              <p:spPr bwMode="auto">
                <a:xfrm>
                  <a:off x="6381750" y="2497138"/>
                  <a:ext cx="0" cy="53975"/>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65"/>
                <p:cNvSpPr>
                  <a:spLocks noChangeShapeType="1"/>
                </p:cNvSpPr>
                <p:nvPr/>
              </p:nvSpPr>
              <p:spPr bwMode="auto">
                <a:xfrm>
                  <a:off x="6172200" y="2525713"/>
                  <a:ext cx="209550"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198" name="Group 197"/>
            <p:cNvGrpSpPr/>
            <p:nvPr/>
          </p:nvGrpSpPr>
          <p:grpSpPr>
            <a:xfrm>
              <a:off x="7721606" y="2541585"/>
              <a:ext cx="307975" cy="71438"/>
              <a:chOff x="7721606" y="2593975"/>
              <a:chExt cx="307975" cy="71438"/>
            </a:xfrm>
          </p:grpSpPr>
          <p:sp>
            <p:nvSpPr>
              <p:cNvPr id="150" name="Rectangle 66"/>
              <p:cNvSpPr>
                <a:spLocks noChangeArrowheads="1"/>
              </p:cNvSpPr>
              <p:nvPr/>
            </p:nvSpPr>
            <p:spPr bwMode="auto">
              <a:xfrm>
                <a:off x="7842256" y="2593975"/>
                <a:ext cx="63500" cy="714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54" name="Group 153"/>
              <p:cNvGrpSpPr/>
              <p:nvPr/>
            </p:nvGrpSpPr>
            <p:grpSpPr>
              <a:xfrm>
                <a:off x="7721606" y="2605087"/>
                <a:ext cx="307975" cy="50800"/>
                <a:chOff x="7654925" y="2609850"/>
                <a:chExt cx="307975" cy="50800"/>
              </a:xfrm>
              <a:solidFill>
                <a:schemeClr val="accent1"/>
              </a:solidFill>
            </p:grpSpPr>
            <p:sp>
              <p:nvSpPr>
                <p:cNvPr id="151" name="Line 67"/>
                <p:cNvSpPr>
                  <a:spLocks noChangeShapeType="1"/>
                </p:cNvSpPr>
                <p:nvPr/>
              </p:nvSpPr>
              <p:spPr bwMode="auto">
                <a:xfrm>
                  <a:off x="7654925"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68"/>
                <p:cNvSpPr>
                  <a:spLocks noChangeShapeType="1"/>
                </p:cNvSpPr>
                <p:nvPr/>
              </p:nvSpPr>
              <p:spPr bwMode="auto">
                <a:xfrm>
                  <a:off x="7961312"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69"/>
                <p:cNvSpPr>
                  <a:spLocks noChangeShapeType="1"/>
                </p:cNvSpPr>
                <p:nvPr/>
              </p:nvSpPr>
              <p:spPr bwMode="auto">
                <a:xfrm>
                  <a:off x="7654925" y="2629312"/>
                  <a:ext cx="3079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
          <p:nvSpPr>
            <p:cNvPr id="162" name="Rectangle 73"/>
            <p:cNvSpPr>
              <a:spLocks noChangeArrowheads="1"/>
            </p:cNvSpPr>
            <p:nvPr/>
          </p:nvSpPr>
          <p:spPr bwMode="auto">
            <a:xfrm>
              <a:off x="4957153" y="2736128"/>
              <a:ext cx="59812" cy="69256"/>
            </a:xfrm>
            <a:prstGeom prst="rect">
              <a:avLst/>
            </a:pr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20" name="Group 219"/>
            <p:cNvGrpSpPr/>
            <p:nvPr/>
          </p:nvGrpSpPr>
          <p:grpSpPr>
            <a:xfrm>
              <a:off x="4823364" y="2833715"/>
              <a:ext cx="70830" cy="73978"/>
              <a:chOff x="4823364" y="2905300"/>
              <a:chExt cx="70830" cy="73978"/>
            </a:xfrm>
          </p:grpSpPr>
          <p:sp>
            <p:nvSpPr>
              <p:cNvPr id="163" name="Rectangle 74"/>
              <p:cNvSpPr>
                <a:spLocks noChangeArrowheads="1"/>
              </p:cNvSpPr>
              <p:nvPr/>
            </p:nvSpPr>
            <p:spPr bwMode="auto">
              <a:xfrm>
                <a:off x="4829660" y="2905300"/>
                <a:ext cx="64534"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75"/>
              <p:cNvSpPr>
                <a:spLocks noChangeShapeType="1"/>
              </p:cNvSpPr>
              <p:nvPr/>
            </p:nvSpPr>
            <p:spPr bwMode="auto">
              <a:xfrm>
                <a:off x="4823364" y="2914744"/>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76"/>
              <p:cNvSpPr>
                <a:spLocks noChangeShapeType="1"/>
              </p:cNvSpPr>
              <p:nvPr/>
            </p:nvSpPr>
            <p:spPr bwMode="auto">
              <a:xfrm>
                <a:off x="4894193" y="2914744"/>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77"/>
              <p:cNvSpPr>
                <a:spLocks noChangeShapeType="1"/>
              </p:cNvSpPr>
              <p:nvPr/>
            </p:nvSpPr>
            <p:spPr bwMode="auto">
              <a:xfrm>
                <a:off x="4823364" y="2944650"/>
                <a:ext cx="7083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67" name="Rectangle 78"/>
            <p:cNvSpPr>
              <a:spLocks noChangeArrowheads="1"/>
            </p:cNvSpPr>
            <p:nvPr/>
          </p:nvSpPr>
          <p:spPr bwMode="auto">
            <a:xfrm>
              <a:off x="4957153" y="3045077"/>
              <a:ext cx="59812"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Rectangle 79"/>
            <p:cNvSpPr>
              <a:spLocks noChangeArrowheads="1"/>
            </p:cNvSpPr>
            <p:nvPr/>
          </p:nvSpPr>
          <p:spPr bwMode="auto">
            <a:xfrm>
              <a:off x="4957153" y="3478779"/>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Rectangle 80"/>
            <p:cNvSpPr>
              <a:spLocks noChangeArrowheads="1"/>
            </p:cNvSpPr>
            <p:nvPr/>
          </p:nvSpPr>
          <p:spPr bwMode="auto">
            <a:xfrm>
              <a:off x="4957153" y="3831806"/>
              <a:ext cx="59812" cy="708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Rectangle 81"/>
            <p:cNvSpPr>
              <a:spLocks noChangeArrowheads="1"/>
            </p:cNvSpPr>
            <p:nvPr/>
          </p:nvSpPr>
          <p:spPr bwMode="auto">
            <a:xfrm>
              <a:off x="4957153" y="4210712"/>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Rectangle 82"/>
            <p:cNvSpPr>
              <a:spLocks noChangeArrowheads="1"/>
            </p:cNvSpPr>
            <p:nvPr/>
          </p:nvSpPr>
          <p:spPr bwMode="auto">
            <a:xfrm>
              <a:off x="4957153" y="4518829"/>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00" name="Group 199"/>
            <p:cNvGrpSpPr/>
            <p:nvPr/>
          </p:nvGrpSpPr>
          <p:grpSpPr>
            <a:xfrm>
              <a:off x="5109830" y="3159717"/>
              <a:ext cx="114901" cy="72404"/>
              <a:chOff x="5109830" y="3226394"/>
              <a:chExt cx="114901" cy="72404"/>
            </a:xfrm>
          </p:grpSpPr>
          <p:sp>
            <p:nvSpPr>
              <p:cNvPr id="172" name="Rectangle 83"/>
              <p:cNvSpPr>
                <a:spLocks noChangeArrowheads="1"/>
              </p:cNvSpPr>
              <p:nvPr/>
            </p:nvSpPr>
            <p:spPr bwMode="auto">
              <a:xfrm>
                <a:off x="5131866" y="3226394"/>
                <a:ext cx="64534" cy="724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84"/>
              <p:cNvSpPr>
                <a:spLocks noChangeShapeType="1"/>
              </p:cNvSpPr>
              <p:nvPr/>
            </p:nvSpPr>
            <p:spPr bwMode="auto">
              <a:xfrm>
                <a:off x="5109830" y="3235838"/>
                <a:ext cx="0" cy="5351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85"/>
              <p:cNvSpPr>
                <a:spLocks noChangeShapeType="1"/>
              </p:cNvSpPr>
              <p:nvPr/>
            </p:nvSpPr>
            <p:spPr bwMode="auto">
              <a:xfrm>
                <a:off x="5224731" y="3235838"/>
                <a:ext cx="0" cy="53516"/>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86"/>
              <p:cNvSpPr>
                <a:spLocks noChangeShapeType="1"/>
              </p:cNvSpPr>
              <p:nvPr/>
            </p:nvSpPr>
            <p:spPr bwMode="auto">
              <a:xfrm>
                <a:off x="5109830" y="3264170"/>
                <a:ext cx="11490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03" name="Group 202"/>
            <p:cNvGrpSpPr/>
            <p:nvPr/>
          </p:nvGrpSpPr>
          <p:grpSpPr>
            <a:xfrm>
              <a:off x="5023261" y="3590573"/>
              <a:ext cx="130641" cy="70830"/>
              <a:chOff x="5023261" y="3646649"/>
              <a:chExt cx="130641" cy="70830"/>
            </a:xfrm>
          </p:grpSpPr>
          <p:sp>
            <p:nvSpPr>
              <p:cNvPr id="176" name="Rectangle 87"/>
              <p:cNvSpPr>
                <a:spLocks noChangeArrowheads="1"/>
              </p:cNvSpPr>
              <p:nvPr/>
            </p:nvSpPr>
            <p:spPr bwMode="auto">
              <a:xfrm>
                <a:off x="5062610" y="3646649"/>
                <a:ext cx="59812" cy="7083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88"/>
              <p:cNvSpPr>
                <a:spLocks noChangeShapeType="1"/>
              </p:cNvSpPr>
              <p:nvPr/>
            </p:nvSpPr>
            <p:spPr bwMode="auto">
              <a:xfrm>
                <a:off x="5023261" y="3656093"/>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89"/>
              <p:cNvSpPr>
                <a:spLocks noChangeShapeType="1"/>
              </p:cNvSpPr>
              <p:nvPr/>
            </p:nvSpPr>
            <p:spPr bwMode="auto">
              <a:xfrm>
                <a:off x="5153902" y="3656093"/>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90"/>
              <p:cNvSpPr>
                <a:spLocks noChangeShapeType="1"/>
              </p:cNvSpPr>
              <p:nvPr/>
            </p:nvSpPr>
            <p:spPr bwMode="auto">
              <a:xfrm>
                <a:off x="5023261" y="3682851"/>
                <a:ext cx="130641"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04" name="Group 203"/>
            <p:cNvGrpSpPr/>
            <p:nvPr/>
          </p:nvGrpSpPr>
          <p:grpSpPr>
            <a:xfrm>
              <a:off x="5344355" y="3940411"/>
              <a:ext cx="96013" cy="69256"/>
              <a:chOff x="5344355" y="3970891"/>
              <a:chExt cx="96013" cy="69256"/>
            </a:xfrm>
          </p:grpSpPr>
          <p:sp>
            <p:nvSpPr>
              <p:cNvPr id="180" name="Rectangle 91"/>
              <p:cNvSpPr>
                <a:spLocks noChangeArrowheads="1"/>
              </p:cNvSpPr>
              <p:nvPr/>
            </p:nvSpPr>
            <p:spPr bwMode="auto">
              <a:xfrm>
                <a:off x="5364816" y="3970891"/>
                <a:ext cx="59812"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92"/>
              <p:cNvSpPr>
                <a:spLocks noChangeShapeType="1"/>
              </p:cNvSpPr>
              <p:nvPr/>
            </p:nvSpPr>
            <p:spPr bwMode="auto">
              <a:xfrm>
                <a:off x="5344355" y="3980335"/>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93"/>
              <p:cNvSpPr>
                <a:spLocks noChangeShapeType="1"/>
              </p:cNvSpPr>
              <p:nvPr/>
            </p:nvSpPr>
            <p:spPr bwMode="auto">
              <a:xfrm>
                <a:off x="5440368" y="3980335"/>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94"/>
              <p:cNvSpPr>
                <a:spLocks noChangeShapeType="1"/>
              </p:cNvSpPr>
              <p:nvPr/>
            </p:nvSpPr>
            <p:spPr bwMode="auto">
              <a:xfrm>
                <a:off x="5344355" y="4005519"/>
                <a:ext cx="960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01" name="Group 200"/>
            <p:cNvGrpSpPr/>
            <p:nvPr/>
          </p:nvGrpSpPr>
          <p:grpSpPr>
            <a:xfrm>
              <a:off x="4546342" y="4627929"/>
              <a:ext cx="67682" cy="73978"/>
              <a:chOff x="4546342" y="4603635"/>
              <a:chExt cx="67682" cy="73978"/>
            </a:xfrm>
          </p:grpSpPr>
          <p:sp>
            <p:nvSpPr>
              <p:cNvPr id="184" name="Rectangle 95"/>
              <p:cNvSpPr>
                <a:spLocks noChangeArrowheads="1"/>
              </p:cNvSpPr>
              <p:nvPr/>
            </p:nvSpPr>
            <p:spPr bwMode="auto">
              <a:xfrm>
                <a:off x="4549490" y="4603635"/>
                <a:ext cx="61386"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96"/>
              <p:cNvSpPr>
                <a:spLocks noChangeShapeType="1"/>
              </p:cNvSpPr>
              <p:nvPr/>
            </p:nvSpPr>
            <p:spPr bwMode="auto">
              <a:xfrm>
                <a:off x="4546342"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97"/>
              <p:cNvSpPr>
                <a:spLocks noChangeShapeType="1"/>
              </p:cNvSpPr>
              <p:nvPr/>
            </p:nvSpPr>
            <p:spPr bwMode="auto">
              <a:xfrm>
                <a:off x="4614023"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98"/>
              <p:cNvSpPr>
                <a:spLocks noChangeShapeType="1"/>
              </p:cNvSpPr>
              <p:nvPr/>
            </p:nvSpPr>
            <p:spPr bwMode="auto">
              <a:xfrm>
                <a:off x="4546342" y="4638263"/>
                <a:ext cx="67682"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05" name="Group 204"/>
            <p:cNvGrpSpPr/>
            <p:nvPr/>
          </p:nvGrpSpPr>
          <p:grpSpPr>
            <a:xfrm>
              <a:off x="4854844" y="3265938"/>
              <a:ext cx="127493" cy="69256"/>
              <a:chOff x="4854844" y="3330278"/>
              <a:chExt cx="127493" cy="69256"/>
            </a:xfrm>
          </p:grpSpPr>
          <p:sp>
            <p:nvSpPr>
              <p:cNvPr id="192" name="Rectangle 103"/>
              <p:cNvSpPr>
                <a:spLocks noChangeArrowheads="1"/>
              </p:cNvSpPr>
              <p:nvPr/>
            </p:nvSpPr>
            <p:spPr bwMode="auto">
              <a:xfrm>
                <a:off x="4891045" y="3330278"/>
                <a:ext cx="62960" cy="692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104"/>
              <p:cNvSpPr>
                <a:spLocks noChangeShapeType="1"/>
              </p:cNvSpPr>
              <p:nvPr/>
            </p:nvSpPr>
            <p:spPr bwMode="auto">
              <a:xfrm>
                <a:off x="4854844" y="3339721"/>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Line 105"/>
              <p:cNvSpPr>
                <a:spLocks noChangeShapeType="1"/>
              </p:cNvSpPr>
              <p:nvPr/>
            </p:nvSpPr>
            <p:spPr bwMode="auto">
              <a:xfrm>
                <a:off x="4982337" y="3339721"/>
                <a:ext cx="0" cy="50368"/>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106"/>
              <p:cNvSpPr>
                <a:spLocks noChangeShapeType="1"/>
              </p:cNvSpPr>
              <p:nvPr/>
            </p:nvSpPr>
            <p:spPr bwMode="auto">
              <a:xfrm>
                <a:off x="4854844" y="3364905"/>
                <a:ext cx="12749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19" name="Group 218"/>
            <p:cNvGrpSpPr/>
            <p:nvPr/>
          </p:nvGrpSpPr>
          <p:grpSpPr>
            <a:xfrm>
              <a:off x="7662071" y="4311809"/>
              <a:ext cx="180000" cy="71438"/>
              <a:chOff x="7662071" y="4296569"/>
              <a:chExt cx="180000" cy="71438"/>
            </a:xfrm>
          </p:grpSpPr>
          <p:sp>
            <p:nvSpPr>
              <p:cNvPr id="209" name="Rectangle 66"/>
              <p:cNvSpPr>
                <a:spLocks noChangeArrowheads="1"/>
              </p:cNvSpPr>
              <p:nvPr/>
            </p:nvSpPr>
            <p:spPr bwMode="auto">
              <a:xfrm>
                <a:off x="7725575" y="4296569"/>
                <a:ext cx="63500" cy="714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10" name="Group 209"/>
              <p:cNvGrpSpPr/>
              <p:nvPr/>
            </p:nvGrpSpPr>
            <p:grpSpPr>
              <a:xfrm>
                <a:off x="7662071" y="4307681"/>
                <a:ext cx="180000" cy="50800"/>
                <a:chOff x="7654925" y="2609850"/>
                <a:chExt cx="307975" cy="50800"/>
              </a:xfrm>
              <a:solidFill>
                <a:schemeClr val="accent1"/>
              </a:solidFill>
            </p:grpSpPr>
            <p:sp>
              <p:nvSpPr>
                <p:cNvPr id="211" name="Line 67"/>
                <p:cNvSpPr>
                  <a:spLocks noChangeShapeType="1"/>
                </p:cNvSpPr>
                <p:nvPr/>
              </p:nvSpPr>
              <p:spPr bwMode="auto">
                <a:xfrm>
                  <a:off x="7654925"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68"/>
                <p:cNvSpPr>
                  <a:spLocks noChangeShapeType="1"/>
                </p:cNvSpPr>
                <p:nvPr/>
              </p:nvSpPr>
              <p:spPr bwMode="auto">
                <a:xfrm>
                  <a:off x="7961312" y="2609850"/>
                  <a:ext cx="0" cy="5080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69"/>
                <p:cNvSpPr>
                  <a:spLocks noChangeShapeType="1"/>
                </p:cNvSpPr>
                <p:nvPr/>
              </p:nvSpPr>
              <p:spPr bwMode="auto">
                <a:xfrm>
                  <a:off x="7654925" y="2635250"/>
                  <a:ext cx="307975" cy="0"/>
                </a:xfrm>
                <a:prstGeom prst="line">
                  <a:avLst/>
                </a:prstGeom>
                <a:grp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214" name="Group 213"/>
            <p:cNvGrpSpPr/>
            <p:nvPr/>
          </p:nvGrpSpPr>
          <p:grpSpPr>
            <a:xfrm>
              <a:off x="4336792" y="4741750"/>
              <a:ext cx="67682" cy="73978"/>
              <a:chOff x="4546342" y="4603635"/>
              <a:chExt cx="67682" cy="73978"/>
            </a:xfrm>
          </p:grpSpPr>
          <p:sp>
            <p:nvSpPr>
              <p:cNvPr id="215" name="Rectangle 95"/>
              <p:cNvSpPr>
                <a:spLocks noChangeArrowheads="1"/>
              </p:cNvSpPr>
              <p:nvPr/>
            </p:nvSpPr>
            <p:spPr bwMode="auto">
              <a:xfrm>
                <a:off x="4549490" y="4603635"/>
                <a:ext cx="61386" cy="739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6" name="Line 96"/>
              <p:cNvSpPr>
                <a:spLocks noChangeShapeType="1"/>
              </p:cNvSpPr>
              <p:nvPr/>
            </p:nvSpPr>
            <p:spPr bwMode="auto">
              <a:xfrm>
                <a:off x="4546342"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7" name="Line 97"/>
              <p:cNvSpPr>
                <a:spLocks noChangeShapeType="1"/>
              </p:cNvSpPr>
              <p:nvPr/>
            </p:nvSpPr>
            <p:spPr bwMode="auto">
              <a:xfrm>
                <a:off x="4614023" y="4613079"/>
                <a:ext cx="0" cy="5509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8" name="Line 98"/>
              <p:cNvSpPr>
                <a:spLocks noChangeShapeType="1"/>
              </p:cNvSpPr>
              <p:nvPr/>
            </p:nvSpPr>
            <p:spPr bwMode="auto">
              <a:xfrm>
                <a:off x="4546342" y="4638263"/>
                <a:ext cx="67682"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Tree>
    <p:extLst>
      <p:ext uri="{BB962C8B-B14F-4D97-AF65-F5344CB8AC3E}">
        <p14:creationId xmlns:p14="http://schemas.microsoft.com/office/powerpoint/2010/main" val="3645068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pPr marL="285750" lvl="1" indent="-285750">
              <a:spcAft>
                <a:spcPts val="1200"/>
              </a:spcAft>
              <a:buSzPct val="110000"/>
              <a:buFont typeface="Arial" panose="020B0604020202020204" pitchFamily="34" charset="0"/>
              <a:buChar char="•"/>
              <a:tabLst>
                <a:tab pos="8245475" algn="r"/>
              </a:tabLst>
            </a:pPr>
            <a:r>
              <a:rPr lang="fr-FR" dirty="0" smtClean="0">
                <a:solidFill>
                  <a:schemeClr val="accent1"/>
                </a:solidFill>
                <a:uFill>
                  <a:solidFill>
                    <a:schemeClr val="accent1"/>
                  </a:solidFill>
                </a:uFill>
              </a:rPr>
              <a:t>Cancer colorectal</a:t>
            </a:r>
            <a:r>
              <a:rPr lang="fr-FR" u="dotted" dirty="0" smtClean="0">
                <a:solidFill>
                  <a:schemeClr val="accent1"/>
                </a:solidFill>
                <a:uFill>
                  <a:solidFill>
                    <a:schemeClr val="accent1"/>
                  </a:solidFill>
                </a:uFill>
              </a:rPr>
              <a:t>	</a:t>
            </a:r>
            <a:r>
              <a:rPr lang="fr-FR" dirty="0" smtClean="0">
                <a:solidFill>
                  <a:schemeClr val="accent1"/>
                </a:solidFill>
                <a:uFill>
                  <a:solidFill>
                    <a:schemeClr val="accent1"/>
                  </a:solidFill>
                </a:uFill>
                <a:hlinkClick r:id="rId2" action="ppaction://hlinksldjump"/>
              </a:rPr>
              <a:t>6</a:t>
            </a:r>
            <a:endParaRPr lang="fr-FR" dirty="0">
              <a:solidFill>
                <a:schemeClr val="accent1"/>
              </a:solidFill>
              <a:uFill>
                <a:solidFill>
                  <a:schemeClr val="accent1"/>
                </a:solidFill>
              </a:uFill>
            </a:endParaRPr>
          </a:p>
          <a:p>
            <a:pPr marL="536575" lvl="2" indent="-285750">
              <a:spcAft>
                <a:spcPts val="1200"/>
              </a:spcAft>
              <a:buSzPct val="110000"/>
              <a:buFont typeface="Arial" panose="020B0604020202020204" pitchFamily="34" charset="0"/>
              <a:buChar char="‒"/>
              <a:tabLst>
                <a:tab pos="8245475" algn="r"/>
              </a:tabLst>
            </a:pPr>
            <a:r>
              <a:rPr lang="fr-FR" dirty="0" smtClean="0">
                <a:solidFill>
                  <a:schemeClr val="accent1"/>
                </a:solidFill>
                <a:uFill>
                  <a:solidFill>
                    <a:schemeClr val="accent1"/>
                  </a:solidFill>
                </a:uFill>
              </a:rPr>
              <a:t>Stade </a:t>
            </a:r>
            <a:r>
              <a:rPr lang="fr-FR" dirty="0">
                <a:solidFill>
                  <a:schemeClr val="accent1"/>
                </a:solidFill>
                <a:uFill>
                  <a:solidFill>
                    <a:schemeClr val="accent1"/>
                  </a:solidFill>
                </a:uFill>
              </a:rPr>
              <a:t>précoce: traitement </a:t>
            </a:r>
            <a:r>
              <a:rPr lang="fr-FR" dirty="0" smtClean="0">
                <a:solidFill>
                  <a:schemeClr val="accent1"/>
                </a:solidFill>
                <a:uFill>
                  <a:solidFill>
                    <a:schemeClr val="accent1"/>
                  </a:solidFill>
                </a:uFill>
              </a:rPr>
              <a:t>adjuvant</a:t>
            </a:r>
            <a:r>
              <a:rPr lang="fr-FR" u="dotted" dirty="0" smtClean="0">
                <a:solidFill>
                  <a:schemeClr val="accent1"/>
                </a:solidFill>
                <a:uFill>
                  <a:solidFill>
                    <a:schemeClr val="accent1"/>
                  </a:solidFill>
                </a:uFill>
              </a:rPr>
              <a:t>	</a:t>
            </a:r>
            <a:r>
              <a:rPr lang="fr-FR" u="dotted" dirty="0" smtClean="0">
                <a:solidFill>
                  <a:schemeClr val="accent1"/>
                </a:solidFill>
                <a:uFill>
                  <a:solidFill>
                    <a:schemeClr val="accent1"/>
                  </a:solidFill>
                </a:uFill>
                <a:hlinkClick r:id="rId3" action="ppaction://hlinksldjump"/>
              </a:rPr>
              <a:t>7</a:t>
            </a:r>
            <a:endParaRPr lang="fr-FR" u="dotted" dirty="0" smtClean="0">
              <a:solidFill>
                <a:schemeClr val="accent1"/>
              </a:solidFill>
              <a:uFill>
                <a:solidFill>
                  <a:schemeClr val="accent1"/>
                </a:solidFill>
              </a:uFill>
            </a:endParaRPr>
          </a:p>
          <a:p>
            <a:pPr marL="536575" lvl="2" indent="-285750">
              <a:spcAft>
                <a:spcPts val="1200"/>
              </a:spcAft>
              <a:buSzPct val="110000"/>
              <a:buFont typeface="Arial" panose="020B0604020202020204" pitchFamily="34" charset="0"/>
              <a:buChar char="‒"/>
              <a:tabLst>
                <a:tab pos="8245475" algn="r"/>
              </a:tabLst>
            </a:pPr>
            <a:r>
              <a:rPr lang="fr-FR" dirty="0" smtClean="0">
                <a:solidFill>
                  <a:schemeClr val="accent1"/>
                </a:solidFill>
                <a:uFill>
                  <a:solidFill>
                    <a:schemeClr val="accent1"/>
                  </a:solidFill>
                </a:uFill>
              </a:rPr>
              <a:t>Métastases hépatiques</a:t>
            </a:r>
            <a:r>
              <a:rPr lang="fr-FR" u="dotted" dirty="0" smtClean="0">
                <a:solidFill>
                  <a:schemeClr val="accent1"/>
                </a:solidFill>
                <a:uFill>
                  <a:solidFill>
                    <a:schemeClr val="accent1"/>
                  </a:solidFill>
                </a:uFill>
              </a:rPr>
              <a:t>	</a:t>
            </a:r>
            <a:r>
              <a:rPr lang="fr-FR" u="dotted" dirty="0" smtClean="0">
                <a:solidFill>
                  <a:schemeClr val="accent1"/>
                </a:solidFill>
                <a:uFill>
                  <a:solidFill>
                    <a:schemeClr val="accent1"/>
                  </a:solidFill>
                </a:uFill>
                <a:hlinkClick r:id="rId4" action="ppaction://hlinksldjump"/>
              </a:rPr>
              <a:t>23</a:t>
            </a:r>
            <a:endParaRPr lang="fr-FR" u="dotted" dirty="0" smtClean="0">
              <a:solidFill>
                <a:schemeClr val="accent1"/>
              </a:solidFill>
              <a:uFill>
                <a:solidFill>
                  <a:schemeClr val="accent1"/>
                </a:solidFill>
              </a:uFill>
            </a:endParaRPr>
          </a:p>
          <a:p>
            <a:pPr marL="536575" lvl="2" indent="-285750">
              <a:spcAft>
                <a:spcPts val="1200"/>
              </a:spcAft>
              <a:buSzPct val="110000"/>
              <a:buFont typeface="Arial" panose="020B0604020202020204" pitchFamily="34" charset="0"/>
              <a:buChar char="‒"/>
              <a:tabLst>
                <a:tab pos="8245475" algn="r"/>
              </a:tabLst>
            </a:pPr>
            <a:r>
              <a:rPr lang="fr-FR" dirty="0" smtClean="0">
                <a:solidFill>
                  <a:schemeClr val="accent1"/>
                </a:solidFill>
                <a:uFill>
                  <a:solidFill>
                    <a:schemeClr val="accent1"/>
                  </a:solidFill>
                </a:uFill>
              </a:rPr>
              <a:t>Première ligne</a:t>
            </a:r>
            <a:r>
              <a:rPr lang="fr-FR" u="dotted" dirty="0" smtClean="0">
                <a:solidFill>
                  <a:schemeClr val="accent1"/>
                </a:solidFill>
                <a:uFill>
                  <a:solidFill>
                    <a:schemeClr val="accent1"/>
                  </a:solidFill>
                </a:uFill>
              </a:rPr>
              <a:t>	</a:t>
            </a:r>
            <a:r>
              <a:rPr lang="fr-FR" u="dotted" dirty="0" smtClean="0">
                <a:solidFill>
                  <a:schemeClr val="accent1"/>
                </a:solidFill>
                <a:uFill>
                  <a:solidFill>
                    <a:schemeClr val="accent1"/>
                  </a:solidFill>
                </a:uFill>
                <a:hlinkClick r:id="rId5" action="ppaction://hlinksldjump"/>
              </a:rPr>
              <a:t>27</a:t>
            </a:r>
            <a:endParaRPr lang="fr-FR" u="dotted" dirty="0" smtClean="0">
              <a:solidFill>
                <a:schemeClr val="accent1"/>
              </a:solidFill>
              <a:uFill>
                <a:solidFill>
                  <a:schemeClr val="accent1"/>
                </a:solidFill>
              </a:uFill>
            </a:endParaRPr>
          </a:p>
          <a:p>
            <a:pPr marL="536575" lvl="2" indent="-285750">
              <a:spcAft>
                <a:spcPts val="1200"/>
              </a:spcAft>
              <a:buSzPct val="110000"/>
              <a:buFont typeface="Arial" panose="020B0604020202020204" pitchFamily="34" charset="0"/>
              <a:buChar char="‒"/>
              <a:tabLst>
                <a:tab pos="8245475" algn="r"/>
              </a:tabLst>
            </a:pPr>
            <a:r>
              <a:rPr lang="fr-FR" dirty="0" smtClean="0">
                <a:solidFill>
                  <a:schemeClr val="accent1"/>
                </a:solidFill>
              </a:rPr>
              <a:t>Deuxième ligne (</a:t>
            </a:r>
            <a:r>
              <a:rPr lang="fr-FR" dirty="0">
                <a:solidFill>
                  <a:schemeClr val="accent1"/>
                </a:solidFill>
              </a:rPr>
              <a:t>incluant immunothérapie</a:t>
            </a:r>
            <a:r>
              <a:rPr lang="fr-FR" dirty="0" smtClean="0">
                <a:solidFill>
                  <a:schemeClr val="accent1"/>
                </a:solidFill>
              </a:rPr>
              <a:t>)</a:t>
            </a:r>
            <a:r>
              <a:rPr lang="fr-FR" u="dotted" dirty="0" smtClean="0">
                <a:solidFill>
                  <a:schemeClr val="accent1"/>
                </a:solidFill>
                <a:uFill>
                  <a:solidFill>
                    <a:schemeClr val="accent1"/>
                  </a:solidFill>
                </a:uFill>
              </a:rPr>
              <a:t>	 </a:t>
            </a:r>
            <a:r>
              <a:rPr lang="fr-FR" u="dotted" dirty="0" smtClean="0">
                <a:solidFill>
                  <a:schemeClr val="accent1"/>
                </a:solidFill>
                <a:uFill>
                  <a:solidFill>
                    <a:schemeClr val="accent1"/>
                  </a:solidFill>
                </a:uFill>
                <a:hlinkClick r:id="rId6" action="ppaction://hlinksldjump"/>
              </a:rPr>
              <a:t>31</a:t>
            </a:r>
            <a:endParaRPr lang="fr-FR" u="dotted" dirty="0" smtClean="0">
              <a:solidFill>
                <a:schemeClr val="accent1"/>
              </a:solidFill>
              <a:uFill>
                <a:solidFill>
                  <a:schemeClr val="accent1"/>
                </a:solidFill>
              </a:uFill>
            </a:endParaRPr>
          </a:p>
          <a:p>
            <a:pPr marL="536575" lvl="2" indent="-285750">
              <a:spcAft>
                <a:spcPts val="1200"/>
              </a:spcAft>
              <a:buSzPct val="110000"/>
              <a:buFont typeface="Arial" panose="020B0604020202020204" pitchFamily="34" charset="0"/>
              <a:buChar char="‒"/>
              <a:tabLst>
                <a:tab pos="8245475" algn="r"/>
              </a:tabLst>
            </a:pPr>
            <a:r>
              <a:rPr lang="fr-FR" dirty="0" err="1" smtClean="0">
                <a:solidFill>
                  <a:schemeClr val="accent1"/>
                </a:solidFill>
              </a:rPr>
              <a:t>Biomarqueurs</a:t>
            </a:r>
            <a:r>
              <a:rPr lang="fr-FR" u="dotted" dirty="0" smtClean="0">
                <a:solidFill>
                  <a:schemeClr val="accent1"/>
                </a:solidFill>
                <a:uFill>
                  <a:solidFill>
                    <a:schemeClr val="accent1"/>
                  </a:solidFill>
                </a:uFill>
              </a:rPr>
              <a:t>	</a:t>
            </a:r>
            <a:r>
              <a:rPr lang="fr-FR" u="dotted" dirty="0" smtClean="0">
                <a:solidFill>
                  <a:schemeClr val="accent1"/>
                </a:solidFill>
                <a:uFill>
                  <a:solidFill>
                    <a:schemeClr val="accent1"/>
                  </a:solidFill>
                </a:uFill>
                <a:hlinkClick r:id="rId7" action="ppaction://hlinksldjump"/>
              </a:rPr>
              <a:t>41</a:t>
            </a:r>
            <a:endParaRPr lang="fr-FR" u="dotted" dirty="0" smtClean="0">
              <a:solidFill>
                <a:schemeClr val="accent1"/>
              </a:solidFill>
              <a:uFill>
                <a:solidFill>
                  <a:schemeClr val="accent1"/>
                </a:solidFill>
              </a:uFill>
            </a:endParaRPr>
          </a:p>
          <a:p>
            <a:pPr marL="536575" lvl="2" indent="-285750">
              <a:spcAft>
                <a:spcPts val="1200"/>
              </a:spcAft>
              <a:buSzPct val="110000"/>
              <a:buFont typeface="Arial" panose="020B0604020202020204" pitchFamily="34" charset="0"/>
              <a:buChar char="‒"/>
              <a:tabLst>
                <a:tab pos="8245475" algn="r"/>
              </a:tabLst>
            </a:pPr>
            <a:r>
              <a:rPr lang="fr-FR" dirty="0" smtClean="0">
                <a:solidFill>
                  <a:schemeClr val="accent1"/>
                </a:solidFill>
              </a:rPr>
              <a:t>Endoscopie </a:t>
            </a:r>
            <a:r>
              <a:rPr lang="fr-FR" dirty="0">
                <a:solidFill>
                  <a:schemeClr val="accent1"/>
                </a:solidFill>
              </a:rPr>
              <a:t>et </a:t>
            </a:r>
            <a:r>
              <a:rPr lang="fr-FR" dirty="0" smtClean="0">
                <a:solidFill>
                  <a:schemeClr val="accent1"/>
                </a:solidFill>
              </a:rPr>
              <a:t>chirurgie</a:t>
            </a:r>
            <a:r>
              <a:rPr lang="fr-FR" u="dotted" dirty="0" smtClean="0">
                <a:solidFill>
                  <a:schemeClr val="accent1"/>
                </a:solidFill>
              </a:rPr>
              <a:t>	</a:t>
            </a:r>
            <a:r>
              <a:rPr lang="fr-FR" u="dotted" dirty="0" smtClean="0">
                <a:solidFill>
                  <a:schemeClr val="accent1"/>
                </a:solidFill>
                <a:hlinkClick r:id="rId8" action="ppaction://hlinksldjump"/>
              </a:rPr>
              <a:t>65</a:t>
            </a:r>
            <a:endParaRPr lang="fr-FR" u="dotted" dirty="0" smtClean="0">
              <a:solidFill>
                <a:schemeClr val="accent1"/>
              </a:solidFill>
            </a:endParaRPr>
          </a:p>
          <a:p>
            <a:pPr marL="536575" lvl="2" indent="-285750">
              <a:spcAft>
                <a:spcPts val="1200"/>
              </a:spcAft>
              <a:buSzPct val="110000"/>
              <a:buFont typeface="Arial" panose="020B0604020202020204" pitchFamily="34" charset="0"/>
              <a:buChar char="‒"/>
              <a:tabLst>
                <a:tab pos="8245475" algn="r"/>
              </a:tabLst>
            </a:pPr>
            <a:r>
              <a:rPr lang="fr-FR" dirty="0" smtClean="0">
                <a:solidFill>
                  <a:schemeClr val="accent1"/>
                </a:solidFill>
              </a:rPr>
              <a:t>Cancer </a:t>
            </a:r>
            <a:r>
              <a:rPr lang="fr-FR" dirty="0">
                <a:solidFill>
                  <a:schemeClr val="accent1"/>
                </a:solidFill>
              </a:rPr>
              <a:t>du </a:t>
            </a:r>
            <a:r>
              <a:rPr lang="fr-FR" dirty="0" smtClean="0">
                <a:solidFill>
                  <a:schemeClr val="accent1"/>
                </a:solidFill>
                <a:uFill>
                  <a:solidFill>
                    <a:schemeClr val="accent1"/>
                  </a:solidFill>
                </a:uFill>
              </a:rPr>
              <a:t>rectum</a:t>
            </a:r>
            <a:r>
              <a:rPr lang="fr-FR" u="dotted" dirty="0" smtClean="0">
                <a:solidFill>
                  <a:schemeClr val="accent1"/>
                </a:solidFill>
              </a:rPr>
              <a:t>	</a:t>
            </a:r>
            <a:r>
              <a:rPr lang="fr-FR" u="dotted" dirty="0" smtClean="0">
                <a:solidFill>
                  <a:schemeClr val="accent1"/>
                </a:solidFill>
                <a:hlinkClick r:id="rId9" action="ppaction://hlinksldjump"/>
              </a:rPr>
              <a:t>72</a:t>
            </a:r>
            <a:endParaRPr lang="fr-FR" u="dotted" dirty="0">
              <a:solidFill>
                <a:schemeClr val="accent1"/>
              </a:solidFill>
            </a:endParaRPr>
          </a:p>
          <a:p>
            <a:pPr marL="285750" lvl="1" indent="-285750">
              <a:spcAft>
                <a:spcPts val="1200"/>
              </a:spcAft>
              <a:buSzPct val="110000"/>
              <a:buFont typeface="Arial" panose="020B0604020202020204" pitchFamily="34" charset="0"/>
              <a:buChar char="•"/>
              <a:tabLst>
                <a:tab pos="8245475" algn="r"/>
              </a:tabLst>
            </a:pPr>
            <a:r>
              <a:rPr lang="fr-FR" dirty="0">
                <a:solidFill>
                  <a:schemeClr val="accent1"/>
                </a:solidFill>
              </a:rPr>
              <a:t>Cancer </a:t>
            </a:r>
            <a:r>
              <a:rPr lang="fr-FR" dirty="0" smtClean="0">
                <a:solidFill>
                  <a:schemeClr val="accent1"/>
                </a:solidFill>
                <a:uFill>
                  <a:solidFill>
                    <a:schemeClr val="accent1"/>
                  </a:solidFill>
                </a:uFill>
              </a:rPr>
              <a:t>anal</a:t>
            </a:r>
            <a:r>
              <a:rPr lang="fr-FR" u="dotted" dirty="0" smtClean="0">
                <a:solidFill>
                  <a:schemeClr val="accent1"/>
                </a:solidFill>
              </a:rPr>
              <a:t>	</a:t>
            </a:r>
            <a:r>
              <a:rPr lang="fr-FR" u="dotted" dirty="0" smtClean="0">
                <a:solidFill>
                  <a:schemeClr val="accent1"/>
                </a:solidFill>
                <a:hlinkClick r:id="rId10" action="ppaction://hlinksldjump"/>
              </a:rPr>
              <a:t>79</a:t>
            </a:r>
            <a:endParaRPr lang="fr-FR" u="dotted" dirty="0">
              <a:solidFill>
                <a:schemeClr val="accent1"/>
              </a:solidFill>
            </a:endParaRPr>
          </a:p>
        </p:txBody>
      </p:sp>
    </p:spTree>
    <p:extLst>
      <p:ext uri="{BB962C8B-B14F-4D97-AF65-F5344CB8AC3E}">
        <p14:creationId xmlns:p14="http://schemas.microsoft.com/office/powerpoint/2010/main" val="3336732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3506: Association entre site de la tumeur primitive, caractéristiques moléculaires, survie sans progression et survie globale dans le CRC après traitement anti EGFR – Lee MS, et al</a:t>
            </a:r>
            <a:endParaRPr lang="fr-FR" dirty="0"/>
          </a:p>
        </p:txBody>
      </p:sp>
      <p:sp>
        <p:nvSpPr>
          <p:cNvPr id="3" name="Content Placeholder 2"/>
          <p:cNvSpPr>
            <a:spLocks noGrp="1"/>
          </p:cNvSpPr>
          <p:nvPr>
            <p:ph idx="1"/>
          </p:nvPr>
        </p:nvSpPr>
        <p:spPr>
          <a:xfrm>
            <a:off x="365124" y="1219200"/>
            <a:ext cx="8413751" cy="4953000"/>
          </a:xfrm>
        </p:spPr>
        <p:txBody>
          <a:bodyPr/>
          <a:lstStyle/>
          <a:p>
            <a:pPr marL="0" indent="0">
              <a:buNone/>
            </a:pPr>
            <a:r>
              <a:rPr lang="fr-FR" b="1" dirty="0" smtClean="0"/>
              <a:t>Objectifs</a:t>
            </a:r>
            <a:r>
              <a:rPr lang="fr-FR" dirty="0" smtClean="0"/>
              <a:t> </a:t>
            </a:r>
          </a:p>
          <a:p>
            <a:r>
              <a:rPr lang="fr-FR" dirty="0" smtClean="0"/>
              <a:t>Evaluer l’effet de la localisation de la tumeur primitive (droite vs gauche) sur la survie après traitement anti EGFR chez des patients avec </a:t>
            </a:r>
            <a:r>
              <a:rPr lang="fr-FR" dirty="0" err="1" smtClean="0"/>
              <a:t>CRCm</a:t>
            </a:r>
            <a:r>
              <a:rPr lang="fr-FR" dirty="0" smtClean="0"/>
              <a:t> et explorer l’association entre les sous-types moléculaires de CRC et le site de la tumeur primitive</a:t>
            </a:r>
          </a:p>
          <a:p>
            <a:endParaRPr lang="fr-FR" dirty="0" smtClean="0"/>
          </a:p>
          <a:p>
            <a:pPr marL="0" indent="0">
              <a:buNone/>
            </a:pPr>
            <a:r>
              <a:rPr lang="fr-FR" b="1" dirty="0" smtClean="0"/>
              <a:t>Méthodologie</a:t>
            </a:r>
          </a:p>
          <a:p>
            <a:r>
              <a:rPr lang="fr-FR" dirty="0" smtClean="0"/>
              <a:t>Du tissu tumoral de 195 patients avec </a:t>
            </a:r>
            <a:r>
              <a:rPr lang="fr-FR" dirty="0" err="1" smtClean="0"/>
              <a:t>CRCm</a:t>
            </a:r>
            <a:r>
              <a:rPr lang="fr-FR" dirty="0" smtClean="0"/>
              <a:t> KRAS WT réfractaire au 5FU a été étudié pour le statut CIMP (haut ou bas) pour les gènes suivants, par </a:t>
            </a:r>
            <a:r>
              <a:rPr lang="fr-FR" dirty="0" err="1" smtClean="0"/>
              <a:t>pyroséquençage</a:t>
            </a:r>
            <a:r>
              <a:rPr lang="fr-FR" dirty="0" smtClean="0"/>
              <a:t> au bisulfite et PCR:</a:t>
            </a:r>
          </a:p>
          <a:p>
            <a:pPr lvl="1">
              <a:spcAft>
                <a:spcPts val="900"/>
              </a:spcAft>
            </a:pPr>
            <a:r>
              <a:rPr lang="fr-FR" i="1" dirty="0" smtClean="0"/>
              <a:t>MINT1, MINT2</a:t>
            </a:r>
            <a:r>
              <a:rPr lang="fr-FR" dirty="0" smtClean="0"/>
              <a:t>, </a:t>
            </a:r>
            <a:r>
              <a:rPr lang="fr-FR" i="1" dirty="0" smtClean="0"/>
              <a:t>MINT31</a:t>
            </a:r>
            <a:r>
              <a:rPr lang="fr-FR" dirty="0" smtClean="0"/>
              <a:t>, </a:t>
            </a:r>
            <a:r>
              <a:rPr lang="fr-FR" i="1" dirty="0" smtClean="0"/>
              <a:t>p14, p16	,</a:t>
            </a:r>
            <a:r>
              <a:rPr lang="fr-FR" dirty="0" smtClean="0"/>
              <a:t> </a:t>
            </a:r>
            <a:r>
              <a:rPr lang="fr-FR" i="1" dirty="0" smtClean="0"/>
              <a:t>hMLH1</a:t>
            </a:r>
            <a:r>
              <a:rPr lang="fr-FR" dirty="0" smtClean="0"/>
              <a:t>	</a:t>
            </a:r>
            <a:endParaRPr lang="fr-FR" i="1" dirty="0" smtClean="0"/>
          </a:p>
          <a:p>
            <a:r>
              <a:rPr lang="fr-FR" dirty="0" smtClean="0"/>
              <a:t>Le statut </a:t>
            </a:r>
            <a:r>
              <a:rPr lang="fr-FR" i="1" dirty="0" smtClean="0"/>
              <a:t>NRAS</a:t>
            </a:r>
            <a:r>
              <a:rPr lang="fr-FR" dirty="0" smtClean="0"/>
              <a:t>, </a:t>
            </a:r>
            <a:r>
              <a:rPr lang="fr-FR" i="1" dirty="0" smtClean="0"/>
              <a:t>BRAF</a:t>
            </a:r>
            <a:r>
              <a:rPr lang="fr-FR" dirty="0" smtClean="0"/>
              <a:t> + </a:t>
            </a:r>
            <a:r>
              <a:rPr lang="fr-FR" i="1" dirty="0" smtClean="0"/>
              <a:t>PIK3CA </a:t>
            </a:r>
            <a:r>
              <a:rPr lang="fr-FR" dirty="0" smtClean="0"/>
              <a:t>a été déterminé par séquençage de nouvelle génération</a:t>
            </a:r>
          </a:p>
          <a:p>
            <a:pPr>
              <a:spcAft>
                <a:spcPts val="900"/>
              </a:spcAft>
            </a:pPr>
            <a:r>
              <a:rPr lang="fr-FR" dirty="0" smtClean="0"/>
              <a:t>Le statut MSI a été évalué par IHC ou PCR</a:t>
            </a:r>
          </a:p>
          <a:p>
            <a:pPr>
              <a:spcAft>
                <a:spcPts val="900"/>
              </a:spcAft>
            </a:pPr>
            <a:r>
              <a:rPr lang="fr-FR" dirty="0" smtClean="0"/>
              <a:t>Des analyses </a:t>
            </a:r>
            <a:r>
              <a:rPr lang="fr-FR" dirty="0" err="1" smtClean="0"/>
              <a:t>univariées</a:t>
            </a:r>
            <a:r>
              <a:rPr lang="fr-FR" dirty="0" smtClean="0"/>
              <a:t> et des analyses de régression </a:t>
            </a:r>
            <a:r>
              <a:rPr lang="fr-FR" dirty="0"/>
              <a:t>de Cox </a:t>
            </a:r>
            <a:r>
              <a:rPr lang="fr-FR" dirty="0" err="1"/>
              <a:t>multivariées</a:t>
            </a:r>
            <a:r>
              <a:rPr lang="fr-FR" dirty="0"/>
              <a:t> </a:t>
            </a:r>
            <a:r>
              <a:rPr lang="fr-FR" dirty="0" smtClean="0"/>
              <a:t>ont été conduites avec imputations multiples</a:t>
            </a:r>
          </a:p>
        </p:txBody>
      </p:sp>
      <p:sp>
        <p:nvSpPr>
          <p:cNvPr id="5" name="Text Placeholder 4"/>
          <p:cNvSpPr>
            <a:spLocks noGrp="1"/>
          </p:cNvSpPr>
          <p:nvPr>
            <p:ph type="body" sz="quarter" idx="11"/>
          </p:nvPr>
        </p:nvSpPr>
        <p:spPr/>
        <p:txBody>
          <a:bodyPr/>
          <a:lstStyle/>
          <a:p>
            <a:r>
              <a:rPr lang="fr-FR" smtClean="0"/>
              <a:t> Lee et al. J Clin Oncol 2016; 34 (suppl): abstr 3506</a:t>
            </a:r>
            <a:endParaRPr lang="fr-FR"/>
          </a:p>
        </p:txBody>
      </p:sp>
    </p:spTree>
    <p:extLst>
      <p:ext uri="{BB962C8B-B14F-4D97-AF65-F5344CB8AC3E}">
        <p14:creationId xmlns:p14="http://schemas.microsoft.com/office/powerpoint/2010/main" val="1285199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3506: Association entre site de la tumeur primitive, caractéristiques moléculaires, survie sans progression et survie globale dans le CRC après traitement anti EGFR – Lee MS, et al</a:t>
            </a:r>
            <a:endParaRPr lang="fr-FR" dirty="0"/>
          </a:p>
        </p:txBody>
      </p:sp>
      <p:sp>
        <p:nvSpPr>
          <p:cNvPr id="3" name="Content Placeholder 2"/>
          <p:cNvSpPr>
            <a:spLocks noGrp="1"/>
          </p:cNvSpPr>
          <p:nvPr>
            <p:ph idx="1"/>
          </p:nvPr>
        </p:nvSpPr>
        <p:spPr>
          <a:xfrm>
            <a:off x="365125" y="1254035"/>
            <a:ext cx="3597275" cy="4746172"/>
          </a:xfrm>
        </p:spPr>
        <p:txBody>
          <a:bodyPr/>
          <a:lstStyle/>
          <a:p>
            <a:pPr marL="0" indent="0">
              <a:buNone/>
            </a:pPr>
            <a:r>
              <a:rPr lang="fr-FR" b="1" dirty="0" smtClean="0"/>
              <a:t>Résultats</a:t>
            </a:r>
          </a:p>
          <a:p>
            <a:endParaRPr lang="fr-FR" dirty="0" smtClean="0"/>
          </a:p>
          <a:p>
            <a:pPr marL="0" indent="0">
              <a:buNone/>
            </a:pPr>
            <a:endParaRPr lang="fr-FR" dirty="0" smtClean="0"/>
          </a:p>
          <a:p>
            <a:endParaRPr lang="fr-FR" dirty="0" smtClean="0"/>
          </a:p>
          <a:p>
            <a:endParaRPr lang="fr-FR" dirty="0" smtClean="0"/>
          </a:p>
          <a:p>
            <a:pPr marL="0" indent="0">
              <a:buNone/>
            </a:pPr>
            <a:r>
              <a:rPr lang="fr-FR" dirty="0" smtClean="0"/>
              <a:t/>
            </a:r>
            <a:br>
              <a:rPr lang="fr-FR" dirty="0" smtClean="0"/>
            </a:br>
            <a:endParaRPr lang="fr-FR" dirty="0" smtClean="0"/>
          </a:p>
          <a:p>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 Lee et al. J Clin Oncol 2016; 34 (suppl): abstr 3506</a:t>
            </a:r>
            <a:endParaRPr lang="fr-FR"/>
          </a:p>
        </p:txBody>
      </p:sp>
      <p:graphicFrame>
        <p:nvGraphicFramePr>
          <p:cNvPr id="13" name="Group 88"/>
          <p:cNvGraphicFramePr>
            <a:graphicFrameLocks noGrp="1"/>
          </p:cNvGraphicFramePr>
          <p:nvPr>
            <p:extLst>
              <p:ext uri="{D42A27DB-BD31-4B8C-83A1-F6EECF244321}">
                <p14:modId xmlns:p14="http://schemas.microsoft.com/office/powerpoint/2010/main" val="760911867"/>
              </p:ext>
            </p:extLst>
          </p:nvPr>
        </p:nvGraphicFramePr>
        <p:xfrm>
          <a:off x="369888" y="4648200"/>
          <a:ext cx="8207187" cy="1524000"/>
        </p:xfrm>
        <a:graphic>
          <a:graphicData uri="http://schemas.openxmlformats.org/drawingml/2006/table">
            <a:tbl>
              <a:tblPr firstRow="1" bandRow="1">
                <a:tableStyleId>{69012ECD-51FC-41F1-AA8D-1B2483CD663E}</a:tableStyleId>
              </a:tblPr>
              <a:tblGrid>
                <a:gridCol w="2735729"/>
                <a:gridCol w="2735729"/>
                <a:gridCol w="2735729"/>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SSP, </a:t>
                      </a:r>
                      <a:r>
                        <a:rPr kumimoji="0" lang="en-US" sz="1400" b="1" i="0" u="none" strike="noStrike" cap="none" normalizeH="0" baseline="0" dirty="0" err="1" smtClean="0">
                          <a:ln>
                            <a:noFill/>
                          </a:ln>
                          <a:solidFill>
                            <a:schemeClr val="tx2"/>
                          </a:solidFill>
                          <a:effectLst/>
                          <a:latin typeface="Arial" charset="0"/>
                          <a:cs typeface="Arial" charset="0"/>
                        </a:rPr>
                        <a:t>localisation</a:t>
                      </a:r>
                      <a:r>
                        <a:rPr kumimoji="0" lang="en-US" sz="1400" b="1" i="0" u="none" strike="noStrike" cap="none" normalizeH="0" baseline="0" dirty="0" smtClean="0">
                          <a:ln>
                            <a:noFill/>
                          </a:ln>
                          <a:solidFill>
                            <a:schemeClr val="tx2"/>
                          </a:solidFill>
                          <a:effectLst/>
                          <a:latin typeface="Arial" charset="0"/>
                          <a:cs typeface="Arial" charset="0"/>
                        </a:rPr>
                        <a:t> </a:t>
                      </a:r>
                      <a:r>
                        <a:rPr kumimoji="0" lang="en-US" sz="1400" b="1" i="0" u="none" strike="noStrike" cap="none" normalizeH="0" baseline="0" dirty="0" err="1" smtClean="0">
                          <a:ln>
                            <a:noFill/>
                          </a:ln>
                          <a:solidFill>
                            <a:schemeClr val="tx2"/>
                          </a:solidFill>
                          <a:effectLst/>
                          <a:latin typeface="Arial" charset="0"/>
                          <a:cs typeface="Arial" charset="0"/>
                        </a:rPr>
                        <a:t>droite</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Population </a:t>
                      </a:r>
                      <a:r>
                        <a:rPr kumimoji="0" lang="en-GB" sz="1400" b="0" i="0" u="none" strike="noStrike" cap="none" normalizeH="0" baseline="0" dirty="0" err="1" smtClean="0">
                          <a:ln>
                            <a:noFill/>
                          </a:ln>
                          <a:solidFill>
                            <a:schemeClr val="tx1"/>
                          </a:solidFill>
                          <a:effectLst/>
                          <a:latin typeface="Arial" charset="0"/>
                          <a:cs typeface="Arial" charset="0"/>
                        </a:rPr>
                        <a:t>globale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1,32 (0,81 – 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BRAF </a:t>
                      </a:r>
                      <a:r>
                        <a:rPr kumimoji="0" lang="en-GB" sz="1400" b="0" i="0" u="none" strike="noStrike" cap="none" normalizeH="0" baseline="0" dirty="0" err="1" smtClean="0">
                          <a:ln>
                            <a:noFill/>
                          </a:ln>
                          <a:solidFill>
                            <a:schemeClr val="tx1"/>
                          </a:solidFill>
                          <a:effectLst/>
                          <a:latin typeface="Arial" charset="0"/>
                          <a:cs typeface="Arial" charset="0"/>
                        </a:rPr>
                        <a:t>muté</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1,96 (1,04 – 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NRAS </a:t>
                      </a:r>
                      <a:r>
                        <a:rPr kumimoji="0" lang="en-GB" sz="1400" b="0" i="0" u="none" strike="noStrike" cap="none" normalizeH="0" baseline="0" dirty="0" err="1" smtClean="0">
                          <a:ln>
                            <a:noFill/>
                          </a:ln>
                          <a:solidFill>
                            <a:schemeClr val="tx1"/>
                          </a:solidFill>
                          <a:effectLst/>
                          <a:latin typeface="Arial" charset="0"/>
                          <a:cs typeface="Arial" charset="0"/>
                        </a:rPr>
                        <a:t>muté</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1,97 (1,16 – 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CIMP haut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1,80 (1,02 – 3,17)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4" name="TextBox 13"/>
          <p:cNvSpPr txBox="1"/>
          <p:nvPr/>
        </p:nvSpPr>
        <p:spPr>
          <a:xfrm>
            <a:off x="835960" y="1872937"/>
            <a:ext cx="254878" cy="184666"/>
          </a:xfrm>
          <a:prstGeom prst="rect">
            <a:avLst/>
          </a:prstGeom>
          <a:noFill/>
        </p:spPr>
        <p:txBody>
          <a:bodyPr wrap="none" lIns="0" tIns="0" rIns="0" bIns="0" rtlCol="0">
            <a:spAutoFit/>
          </a:bodyPr>
          <a:lstStyle/>
          <a:p>
            <a:pPr algn="r"/>
            <a:r>
              <a:rPr lang="fr-FR" sz="1200" smtClean="0">
                <a:solidFill>
                  <a:srgbClr val="4D4D4D"/>
                </a:solidFill>
              </a:rPr>
              <a:t>100</a:t>
            </a:r>
            <a:endParaRPr lang="fr-FR" sz="1200">
              <a:solidFill>
                <a:srgbClr val="4D4D4D"/>
              </a:solidFill>
            </a:endParaRPr>
          </a:p>
        </p:txBody>
      </p:sp>
      <p:sp>
        <p:nvSpPr>
          <p:cNvPr id="15" name="TextBox 14"/>
          <p:cNvSpPr txBox="1"/>
          <p:nvPr/>
        </p:nvSpPr>
        <p:spPr>
          <a:xfrm rot="16200000">
            <a:off x="387915" y="2858501"/>
            <a:ext cx="735403" cy="184666"/>
          </a:xfrm>
          <a:prstGeom prst="rect">
            <a:avLst/>
          </a:prstGeom>
          <a:noFill/>
        </p:spPr>
        <p:txBody>
          <a:bodyPr wrap="none" lIns="0" tIns="0" rIns="0" bIns="0" rtlCol="0">
            <a:spAutoFit/>
          </a:bodyPr>
          <a:lstStyle/>
          <a:p>
            <a:pPr algn="ctr"/>
            <a:r>
              <a:rPr lang="fr-FR" sz="1200" b="1" dirty="0" smtClean="0">
                <a:solidFill>
                  <a:srgbClr val="4D4D4D"/>
                </a:solidFill>
              </a:rPr>
              <a:t>En vie (%)</a:t>
            </a:r>
            <a:endParaRPr lang="fr-FR" sz="1200" b="1" dirty="0">
              <a:solidFill>
                <a:srgbClr val="4D4D4D"/>
              </a:solidFill>
            </a:endParaRPr>
          </a:p>
        </p:txBody>
      </p:sp>
      <p:sp>
        <p:nvSpPr>
          <p:cNvPr id="16" name="TextBox 15"/>
          <p:cNvSpPr txBox="1"/>
          <p:nvPr/>
        </p:nvSpPr>
        <p:spPr>
          <a:xfrm>
            <a:off x="1005878" y="3853391"/>
            <a:ext cx="84960" cy="184666"/>
          </a:xfrm>
          <a:prstGeom prst="rect">
            <a:avLst/>
          </a:prstGeom>
          <a:noFill/>
        </p:spPr>
        <p:txBody>
          <a:bodyPr wrap="none" lIns="0" tIns="0" rIns="0" bIns="0" rtlCol="0">
            <a:spAutoFit/>
          </a:bodyPr>
          <a:lstStyle/>
          <a:p>
            <a:pPr algn="r"/>
            <a:r>
              <a:rPr lang="fr-FR" sz="1200" smtClean="0">
                <a:solidFill>
                  <a:srgbClr val="4D4D4D"/>
                </a:solidFill>
              </a:rPr>
              <a:t>0</a:t>
            </a:r>
            <a:endParaRPr lang="fr-FR" sz="1200">
              <a:solidFill>
                <a:srgbClr val="4D4D4D"/>
              </a:solidFill>
            </a:endParaRPr>
          </a:p>
        </p:txBody>
      </p:sp>
      <p:sp>
        <p:nvSpPr>
          <p:cNvPr id="17" name="TextBox 16"/>
          <p:cNvSpPr txBox="1"/>
          <p:nvPr/>
        </p:nvSpPr>
        <p:spPr>
          <a:xfrm>
            <a:off x="1205195" y="1371600"/>
            <a:ext cx="3366870" cy="307777"/>
          </a:xfrm>
          <a:prstGeom prst="rect">
            <a:avLst/>
          </a:prstGeom>
          <a:noFill/>
        </p:spPr>
        <p:txBody>
          <a:bodyPr wrap="square" rtlCol="0">
            <a:spAutoFit/>
          </a:bodyPr>
          <a:lstStyle/>
          <a:p>
            <a:pPr algn="ctr"/>
            <a:r>
              <a:rPr lang="fr-FR" sz="1400" b="1" dirty="0" smtClean="0">
                <a:solidFill>
                  <a:srgbClr val="4D4D4D"/>
                </a:solidFill>
              </a:rPr>
              <a:t>SG</a:t>
            </a:r>
            <a:endParaRPr lang="fr-FR" sz="1400" b="1" dirty="0">
              <a:solidFill>
                <a:srgbClr val="4D4D4D"/>
              </a:solidFill>
            </a:endParaRPr>
          </a:p>
        </p:txBody>
      </p:sp>
      <p:sp>
        <p:nvSpPr>
          <p:cNvPr id="18" name="TextBox 17"/>
          <p:cNvSpPr txBox="1"/>
          <p:nvPr/>
        </p:nvSpPr>
        <p:spPr>
          <a:xfrm>
            <a:off x="2562883" y="2523870"/>
            <a:ext cx="2032377" cy="461665"/>
          </a:xfrm>
          <a:prstGeom prst="rect">
            <a:avLst/>
          </a:prstGeom>
          <a:noFill/>
        </p:spPr>
        <p:txBody>
          <a:bodyPr wrap="none" rtlCol="0">
            <a:spAutoFit/>
          </a:bodyPr>
          <a:lstStyle/>
          <a:p>
            <a:r>
              <a:rPr lang="fr-FR" sz="1200" dirty="0" smtClean="0">
                <a:solidFill>
                  <a:srgbClr val="4D4D4D"/>
                </a:solidFill>
              </a:rPr>
              <a:t>HR 1,45 (IC95 1,04 – 2,01)</a:t>
            </a:r>
          </a:p>
          <a:p>
            <a:r>
              <a:rPr lang="fr-FR" sz="1200" dirty="0" smtClean="0">
                <a:solidFill>
                  <a:srgbClr val="4D4D4D"/>
                </a:solidFill>
              </a:rPr>
              <a:t>p=0,028</a:t>
            </a:r>
            <a:endParaRPr lang="fr-FR" sz="1200" dirty="0">
              <a:solidFill>
                <a:srgbClr val="4D4D4D"/>
              </a:solidFill>
            </a:endParaRPr>
          </a:p>
        </p:txBody>
      </p:sp>
      <p:grpSp>
        <p:nvGrpSpPr>
          <p:cNvPr id="19" name="Group 18"/>
          <p:cNvGrpSpPr/>
          <p:nvPr/>
        </p:nvGrpSpPr>
        <p:grpSpPr>
          <a:xfrm>
            <a:off x="1194232" y="3949361"/>
            <a:ext cx="3377833" cy="72009"/>
            <a:chOff x="853503" y="4091507"/>
            <a:chExt cx="3557966" cy="72009"/>
          </a:xfrm>
        </p:grpSpPr>
        <p:cxnSp>
          <p:nvCxnSpPr>
            <p:cNvPr id="20" name="Straight Connector 19"/>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140728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2003398"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318723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a:off x="378664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52399" y="4034366"/>
            <a:ext cx="85585" cy="184666"/>
          </a:xfrm>
          <a:prstGeom prst="rect">
            <a:avLst/>
          </a:prstGeom>
          <a:noFill/>
        </p:spPr>
        <p:txBody>
          <a:bodyPr wrap="none" lIns="0" tIns="0" rIns="0" bIns="0" rtlCol="0">
            <a:spAutoFit/>
          </a:bodyPr>
          <a:lstStyle/>
          <a:p>
            <a:pPr algn="ctr"/>
            <a:r>
              <a:rPr lang="fr-FR" sz="1200" smtClean="0">
                <a:solidFill>
                  <a:srgbClr val="4D4D4D"/>
                </a:solidFill>
              </a:rPr>
              <a:t>0</a:t>
            </a:r>
            <a:endParaRPr lang="fr-FR" sz="1200">
              <a:solidFill>
                <a:srgbClr val="4D4D4D"/>
              </a:solidFill>
            </a:endParaRPr>
          </a:p>
        </p:txBody>
      </p:sp>
      <p:sp>
        <p:nvSpPr>
          <p:cNvPr id="28" name="TextBox 27"/>
          <p:cNvSpPr txBox="1"/>
          <p:nvPr/>
        </p:nvSpPr>
        <p:spPr>
          <a:xfrm>
            <a:off x="1669458" y="4030794"/>
            <a:ext cx="171171" cy="184666"/>
          </a:xfrm>
          <a:prstGeom prst="rect">
            <a:avLst/>
          </a:prstGeom>
          <a:noFill/>
        </p:spPr>
        <p:txBody>
          <a:bodyPr wrap="none" lIns="0" tIns="0" rIns="0" bIns="0" rtlCol="0">
            <a:spAutoFit/>
          </a:bodyPr>
          <a:lstStyle/>
          <a:p>
            <a:pPr algn="ctr"/>
            <a:r>
              <a:rPr lang="fr-FR" sz="1200" smtClean="0">
                <a:solidFill>
                  <a:srgbClr val="4D4D4D"/>
                </a:solidFill>
              </a:rPr>
              <a:t>25</a:t>
            </a:r>
            <a:endParaRPr lang="fr-FR" sz="1200">
              <a:solidFill>
                <a:srgbClr val="4D4D4D"/>
              </a:solidFill>
            </a:endParaRPr>
          </a:p>
        </p:txBody>
      </p:sp>
      <p:sp>
        <p:nvSpPr>
          <p:cNvPr id="29" name="TextBox 28"/>
          <p:cNvSpPr txBox="1"/>
          <p:nvPr/>
        </p:nvSpPr>
        <p:spPr>
          <a:xfrm>
            <a:off x="2235358" y="4030794"/>
            <a:ext cx="171171" cy="184666"/>
          </a:xfrm>
          <a:prstGeom prst="rect">
            <a:avLst/>
          </a:prstGeom>
          <a:noFill/>
        </p:spPr>
        <p:txBody>
          <a:bodyPr wrap="none" lIns="0" tIns="0" rIns="0" bIns="0" rtlCol="0">
            <a:spAutoFit/>
          </a:bodyPr>
          <a:lstStyle/>
          <a:p>
            <a:pPr algn="ctr"/>
            <a:r>
              <a:rPr lang="fr-FR" sz="1200" smtClean="0">
                <a:solidFill>
                  <a:srgbClr val="4D4D4D"/>
                </a:solidFill>
              </a:rPr>
              <a:t>50</a:t>
            </a:r>
            <a:endParaRPr lang="fr-FR" sz="1200">
              <a:solidFill>
                <a:srgbClr val="4D4D4D"/>
              </a:solidFill>
            </a:endParaRPr>
          </a:p>
        </p:txBody>
      </p:sp>
      <p:sp>
        <p:nvSpPr>
          <p:cNvPr id="30" name="TextBox 29"/>
          <p:cNvSpPr txBox="1"/>
          <p:nvPr/>
        </p:nvSpPr>
        <p:spPr>
          <a:xfrm>
            <a:off x="2798345" y="4030794"/>
            <a:ext cx="171171" cy="184666"/>
          </a:xfrm>
          <a:prstGeom prst="rect">
            <a:avLst/>
          </a:prstGeom>
          <a:noFill/>
        </p:spPr>
        <p:txBody>
          <a:bodyPr wrap="none" lIns="0" tIns="0" rIns="0" bIns="0" rtlCol="0">
            <a:spAutoFit/>
          </a:bodyPr>
          <a:lstStyle/>
          <a:p>
            <a:pPr algn="ctr"/>
            <a:r>
              <a:rPr lang="fr-FR" sz="1200" smtClean="0">
                <a:solidFill>
                  <a:srgbClr val="4D4D4D"/>
                </a:solidFill>
              </a:rPr>
              <a:t>75</a:t>
            </a:r>
            <a:endParaRPr lang="fr-FR" sz="1200">
              <a:solidFill>
                <a:srgbClr val="4D4D4D"/>
              </a:solidFill>
            </a:endParaRPr>
          </a:p>
        </p:txBody>
      </p:sp>
      <p:sp>
        <p:nvSpPr>
          <p:cNvPr id="31" name="TextBox 30"/>
          <p:cNvSpPr txBox="1"/>
          <p:nvPr/>
        </p:nvSpPr>
        <p:spPr>
          <a:xfrm>
            <a:off x="3316323" y="4030794"/>
            <a:ext cx="256756" cy="184666"/>
          </a:xfrm>
          <a:prstGeom prst="rect">
            <a:avLst/>
          </a:prstGeom>
          <a:noFill/>
        </p:spPr>
        <p:txBody>
          <a:bodyPr wrap="none" lIns="0" tIns="0" rIns="0" bIns="0" rtlCol="0">
            <a:spAutoFit/>
          </a:bodyPr>
          <a:lstStyle/>
          <a:p>
            <a:pPr algn="ctr"/>
            <a:r>
              <a:rPr lang="fr-FR" sz="1200" smtClean="0">
                <a:solidFill>
                  <a:srgbClr val="4D4D4D"/>
                </a:solidFill>
              </a:rPr>
              <a:t>100</a:t>
            </a:r>
            <a:endParaRPr lang="fr-FR" sz="1200">
              <a:solidFill>
                <a:srgbClr val="4D4D4D"/>
              </a:solidFill>
            </a:endParaRPr>
          </a:p>
        </p:txBody>
      </p:sp>
      <p:sp>
        <p:nvSpPr>
          <p:cNvPr id="32" name="TextBox 31"/>
          <p:cNvSpPr txBox="1"/>
          <p:nvPr/>
        </p:nvSpPr>
        <p:spPr>
          <a:xfrm>
            <a:off x="3885346" y="4030794"/>
            <a:ext cx="256756" cy="184666"/>
          </a:xfrm>
          <a:prstGeom prst="rect">
            <a:avLst/>
          </a:prstGeom>
          <a:noFill/>
        </p:spPr>
        <p:txBody>
          <a:bodyPr wrap="none" lIns="0" tIns="0" rIns="0" bIns="0" rtlCol="0">
            <a:spAutoFit/>
          </a:bodyPr>
          <a:lstStyle/>
          <a:p>
            <a:pPr algn="ctr"/>
            <a:r>
              <a:rPr lang="fr-FR" sz="1200" smtClean="0">
                <a:solidFill>
                  <a:srgbClr val="4D4D4D"/>
                </a:solidFill>
              </a:rPr>
              <a:t>125</a:t>
            </a:r>
            <a:endParaRPr lang="fr-FR" sz="1200">
              <a:solidFill>
                <a:srgbClr val="4D4D4D"/>
              </a:solidFill>
            </a:endParaRPr>
          </a:p>
        </p:txBody>
      </p:sp>
      <p:sp>
        <p:nvSpPr>
          <p:cNvPr id="33" name="TextBox 32"/>
          <p:cNvSpPr txBox="1"/>
          <p:nvPr/>
        </p:nvSpPr>
        <p:spPr>
          <a:xfrm>
            <a:off x="4444289" y="4030794"/>
            <a:ext cx="256756" cy="184666"/>
          </a:xfrm>
          <a:prstGeom prst="rect">
            <a:avLst/>
          </a:prstGeom>
          <a:noFill/>
        </p:spPr>
        <p:txBody>
          <a:bodyPr wrap="none" lIns="0" tIns="0" rIns="0" bIns="0" rtlCol="0">
            <a:spAutoFit/>
          </a:bodyPr>
          <a:lstStyle/>
          <a:p>
            <a:pPr algn="ctr"/>
            <a:r>
              <a:rPr lang="fr-FR" sz="1200" smtClean="0">
                <a:solidFill>
                  <a:srgbClr val="4D4D4D"/>
                </a:solidFill>
              </a:rPr>
              <a:t>150</a:t>
            </a:r>
            <a:endParaRPr lang="fr-FR" sz="1200">
              <a:solidFill>
                <a:srgbClr val="4D4D4D"/>
              </a:solidFill>
            </a:endParaRPr>
          </a:p>
        </p:txBody>
      </p:sp>
      <p:sp>
        <p:nvSpPr>
          <p:cNvPr id="34" name="TextBox 33"/>
          <p:cNvSpPr txBox="1"/>
          <p:nvPr/>
        </p:nvSpPr>
        <p:spPr>
          <a:xfrm>
            <a:off x="2712668" y="4330831"/>
            <a:ext cx="350532" cy="184666"/>
          </a:xfrm>
          <a:prstGeom prst="rect">
            <a:avLst/>
          </a:prstGeom>
          <a:noFill/>
        </p:spPr>
        <p:txBody>
          <a:bodyPr wrap="none" lIns="0" tIns="0" rIns="0" bIns="0" rtlCol="0">
            <a:spAutoFit/>
          </a:bodyPr>
          <a:lstStyle/>
          <a:p>
            <a:pPr algn="ctr"/>
            <a:r>
              <a:rPr lang="fr-FR" sz="1200" b="1" dirty="0" smtClean="0">
                <a:solidFill>
                  <a:srgbClr val="4D4D4D"/>
                </a:solidFill>
              </a:rPr>
              <a:t>Mois</a:t>
            </a:r>
            <a:endParaRPr lang="fr-FR" sz="1200" b="1" dirty="0">
              <a:solidFill>
                <a:srgbClr val="4D4D4D"/>
              </a:solidFill>
            </a:endParaRPr>
          </a:p>
        </p:txBody>
      </p:sp>
      <p:sp>
        <p:nvSpPr>
          <p:cNvPr id="35" name="TextBox 34"/>
          <p:cNvSpPr txBox="1"/>
          <p:nvPr/>
        </p:nvSpPr>
        <p:spPr>
          <a:xfrm>
            <a:off x="3964864" y="1915799"/>
            <a:ext cx="538985" cy="369332"/>
          </a:xfrm>
          <a:prstGeom prst="rect">
            <a:avLst/>
          </a:prstGeom>
          <a:noFill/>
        </p:spPr>
        <p:txBody>
          <a:bodyPr wrap="none" lIns="0" tIns="0" rIns="0" bIns="0" rtlCol="0">
            <a:spAutoFit/>
          </a:bodyPr>
          <a:lstStyle/>
          <a:p>
            <a:r>
              <a:rPr lang="fr-FR" sz="1200" dirty="0" smtClean="0">
                <a:solidFill>
                  <a:srgbClr val="4D4D4D"/>
                </a:solidFill>
              </a:rPr>
              <a:t>Gauche</a:t>
            </a:r>
          </a:p>
          <a:p>
            <a:r>
              <a:rPr lang="fr-FR" sz="1200" dirty="0" smtClean="0">
                <a:solidFill>
                  <a:srgbClr val="4D4D4D"/>
                </a:solidFill>
              </a:rPr>
              <a:t>Droit</a:t>
            </a:r>
            <a:endParaRPr lang="fr-FR" sz="1200" dirty="0">
              <a:solidFill>
                <a:srgbClr val="4D4D4D"/>
              </a:solidFill>
            </a:endParaRPr>
          </a:p>
        </p:txBody>
      </p:sp>
      <p:cxnSp>
        <p:nvCxnSpPr>
          <p:cNvPr id="36" name="Straight Connector 35"/>
          <p:cNvCxnSpPr/>
          <p:nvPr/>
        </p:nvCxnSpPr>
        <p:spPr>
          <a:xfrm>
            <a:off x="3676638" y="2008124"/>
            <a:ext cx="239242"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76638" y="2197432"/>
            <a:ext cx="2392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AutoShape 3"/>
          <p:cNvSpPr>
            <a:spLocks noChangeAspect="1" noChangeArrowheads="1" noTextEdit="1"/>
          </p:cNvSpPr>
          <p:nvPr/>
        </p:nvSpPr>
        <p:spPr bwMode="auto">
          <a:xfrm>
            <a:off x="1205195" y="1909565"/>
            <a:ext cx="313934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grpSp>
        <p:nvGrpSpPr>
          <p:cNvPr id="39" name="Group 38"/>
          <p:cNvGrpSpPr/>
          <p:nvPr/>
        </p:nvGrpSpPr>
        <p:grpSpPr>
          <a:xfrm>
            <a:off x="1259452" y="1912740"/>
            <a:ext cx="2670631" cy="1889126"/>
            <a:chOff x="984250" y="2900363"/>
            <a:chExt cx="2813050" cy="1889126"/>
          </a:xfrm>
        </p:grpSpPr>
        <p:sp>
          <p:nvSpPr>
            <p:cNvPr id="40" name="Line 5"/>
            <p:cNvSpPr>
              <a:spLocks noChangeShapeType="1"/>
            </p:cNvSpPr>
            <p:nvPr/>
          </p:nvSpPr>
          <p:spPr bwMode="auto">
            <a:xfrm>
              <a:off x="984250" y="29003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1" name="Line 6"/>
            <p:cNvSpPr>
              <a:spLocks noChangeShapeType="1"/>
            </p:cNvSpPr>
            <p:nvPr/>
          </p:nvSpPr>
          <p:spPr bwMode="auto">
            <a:xfrm>
              <a:off x="1155700" y="29797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2" name="Line 7"/>
            <p:cNvSpPr>
              <a:spLocks noChangeShapeType="1"/>
            </p:cNvSpPr>
            <p:nvPr/>
          </p:nvSpPr>
          <p:spPr bwMode="auto">
            <a:xfrm>
              <a:off x="1204913" y="2992438"/>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3" name="Line 8"/>
            <p:cNvSpPr>
              <a:spLocks noChangeShapeType="1"/>
            </p:cNvSpPr>
            <p:nvPr/>
          </p:nvSpPr>
          <p:spPr bwMode="auto">
            <a:xfrm>
              <a:off x="1227138" y="30146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4" name="Line 9"/>
            <p:cNvSpPr>
              <a:spLocks noChangeShapeType="1"/>
            </p:cNvSpPr>
            <p:nvPr/>
          </p:nvSpPr>
          <p:spPr bwMode="auto">
            <a:xfrm>
              <a:off x="1243013" y="3049588"/>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5" name="Line 10"/>
            <p:cNvSpPr>
              <a:spLocks noChangeShapeType="1"/>
            </p:cNvSpPr>
            <p:nvPr/>
          </p:nvSpPr>
          <p:spPr bwMode="auto">
            <a:xfrm>
              <a:off x="1268413" y="30797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6" name="Line 11"/>
            <p:cNvSpPr>
              <a:spLocks noChangeShapeType="1"/>
            </p:cNvSpPr>
            <p:nvPr/>
          </p:nvSpPr>
          <p:spPr bwMode="auto">
            <a:xfrm>
              <a:off x="1312863" y="31210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7" name="Line 12"/>
            <p:cNvSpPr>
              <a:spLocks noChangeShapeType="1"/>
            </p:cNvSpPr>
            <p:nvPr/>
          </p:nvSpPr>
          <p:spPr bwMode="auto">
            <a:xfrm>
              <a:off x="1328738" y="3155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8" name="Line 13"/>
            <p:cNvSpPr>
              <a:spLocks noChangeShapeType="1"/>
            </p:cNvSpPr>
            <p:nvPr/>
          </p:nvSpPr>
          <p:spPr bwMode="auto">
            <a:xfrm>
              <a:off x="1347788" y="31908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49" name="Line 14"/>
            <p:cNvSpPr>
              <a:spLocks noChangeShapeType="1"/>
            </p:cNvSpPr>
            <p:nvPr/>
          </p:nvSpPr>
          <p:spPr bwMode="auto">
            <a:xfrm>
              <a:off x="1373188" y="3219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0" name="Line 15"/>
            <p:cNvSpPr>
              <a:spLocks noChangeShapeType="1"/>
            </p:cNvSpPr>
            <p:nvPr/>
          </p:nvSpPr>
          <p:spPr bwMode="auto">
            <a:xfrm>
              <a:off x="1398588" y="32607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1" name="Line 16"/>
            <p:cNvSpPr>
              <a:spLocks noChangeShapeType="1"/>
            </p:cNvSpPr>
            <p:nvPr/>
          </p:nvSpPr>
          <p:spPr bwMode="auto">
            <a:xfrm>
              <a:off x="1423988" y="32734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2" name="Line 17"/>
            <p:cNvSpPr>
              <a:spLocks noChangeShapeType="1"/>
            </p:cNvSpPr>
            <p:nvPr/>
          </p:nvSpPr>
          <p:spPr bwMode="auto">
            <a:xfrm>
              <a:off x="1436688" y="329247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3" name="Line 18"/>
            <p:cNvSpPr>
              <a:spLocks noChangeShapeType="1"/>
            </p:cNvSpPr>
            <p:nvPr/>
          </p:nvSpPr>
          <p:spPr bwMode="auto">
            <a:xfrm>
              <a:off x="1449388" y="33274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4" name="Line 19"/>
            <p:cNvSpPr>
              <a:spLocks noChangeShapeType="1"/>
            </p:cNvSpPr>
            <p:nvPr/>
          </p:nvSpPr>
          <p:spPr bwMode="auto">
            <a:xfrm>
              <a:off x="1477963" y="336232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5" name="Line 20"/>
            <p:cNvSpPr>
              <a:spLocks noChangeShapeType="1"/>
            </p:cNvSpPr>
            <p:nvPr/>
          </p:nvSpPr>
          <p:spPr bwMode="auto">
            <a:xfrm>
              <a:off x="1516063" y="33924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6" name="Line 21"/>
            <p:cNvSpPr>
              <a:spLocks noChangeShapeType="1"/>
            </p:cNvSpPr>
            <p:nvPr/>
          </p:nvSpPr>
          <p:spPr bwMode="auto">
            <a:xfrm>
              <a:off x="1535113" y="34210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7" name="Line 22"/>
            <p:cNvSpPr>
              <a:spLocks noChangeShapeType="1"/>
            </p:cNvSpPr>
            <p:nvPr/>
          </p:nvSpPr>
          <p:spPr bwMode="auto">
            <a:xfrm>
              <a:off x="1570038" y="343058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8" name="Line 23"/>
            <p:cNvSpPr>
              <a:spLocks noChangeShapeType="1"/>
            </p:cNvSpPr>
            <p:nvPr/>
          </p:nvSpPr>
          <p:spPr bwMode="auto">
            <a:xfrm>
              <a:off x="1627188" y="34718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59" name="Line 24"/>
            <p:cNvSpPr>
              <a:spLocks noChangeShapeType="1"/>
            </p:cNvSpPr>
            <p:nvPr/>
          </p:nvSpPr>
          <p:spPr bwMode="auto">
            <a:xfrm>
              <a:off x="1636713" y="34845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0" name="Line 25"/>
            <p:cNvSpPr>
              <a:spLocks noChangeShapeType="1"/>
            </p:cNvSpPr>
            <p:nvPr/>
          </p:nvSpPr>
          <p:spPr bwMode="auto">
            <a:xfrm>
              <a:off x="1639888" y="3500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1" name="Line 26"/>
            <p:cNvSpPr>
              <a:spLocks noChangeShapeType="1"/>
            </p:cNvSpPr>
            <p:nvPr/>
          </p:nvSpPr>
          <p:spPr bwMode="auto">
            <a:xfrm>
              <a:off x="1649413" y="35194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2" name="Line 27"/>
            <p:cNvSpPr>
              <a:spLocks noChangeShapeType="1"/>
            </p:cNvSpPr>
            <p:nvPr/>
          </p:nvSpPr>
          <p:spPr bwMode="auto">
            <a:xfrm>
              <a:off x="1662113" y="35321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3" name="Line 28"/>
            <p:cNvSpPr>
              <a:spLocks noChangeShapeType="1"/>
            </p:cNvSpPr>
            <p:nvPr/>
          </p:nvSpPr>
          <p:spPr bwMode="auto">
            <a:xfrm>
              <a:off x="1673225" y="35480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4" name="Line 29"/>
            <p:cNvSpPr>
              <a:spLocks noChangeShapeType="1"/>
            </p:cNvSpPr>
            <p:nvPr/>
          </p:nvSpPr>
          <p:spPr bwMode="auto">
            <a:xfrm>
              <a:off x="1682750" y="35639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5" name="Line 30"/>
            <p:cNvSpPr>
              <a:spLocks noChangeShapeType="1"/>
            </p:cNvSpPr>
            <p:nvPr/>
          </p:nvSpPr>
          <p:spPr bwMode="auto">
            <a:xfrm>
              <a:off x="1689100" y="35798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6" name="Line 31"/>
            <p:cNvSpPr>
              <a:spLocks noChangeShapeType="1"/>
            </p:cNvSpPr>
            <p:nvPr/>
          </p:nvSpPr>
          <p:spPr bwMode="auto">
            <a:xfrm>
              <a:off x="1695450" y="36052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7" name="Line 32"/>
            <p:cNvSpPr>
              <a:spLocks noChangeShapeType="1"/>
            </p:cNvSpPr>
            <p:nvPr/>
          </p:nvSpPr>
          <p:spPr bwMode="auto">
            <a:xfrm>
              <a:off x="1701800" y="36242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8" name="Line 33"/>
            <p:cNvSpPr>
              <a:spLocks noChangeShapeType="1"/>
            </p:cNvSpPr>
            <p:nvPr/>
          </p:nvSpPr>
          <p:spPr bwMode="auto">
            <a:xfrm>
              <a:off x="1714500" y="36401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69" name="Line 34"/>
            <p:cNvSpPr>
              <a:spLocks noChangeShapeType="1"/>
            </p:cNvSpPr>
            <p:nvPr/>
          </p:nvSpPr>
          <p:spPr bwMode="auto">
            <a:xfrm>
              <a:off x="1720850" y="36433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0" name="Line 35"/>
            <p:cNvSpPr>
              <a:spLocks noChangeShapeType="1"/>
            </p:cNvSpPr>
            <p:nvPr/>
          </p:nvSpPr>
          <p:spPr bwMode="auto">
            <a:xfrm>
              <a:off x="1739900" y="366871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1" name="Line 36"/>
            <p:cNvSpPr>
              <a:spLocks noChangeShapeType="1"/>
            </p:cNvSpPr>
            <p:nvPr/>
          </p:nvSpPr>
          <p:spPr bwMode="auto">
            <a:xfrm>
              <a:off x="1755775" y="368141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2" name="Line 37"/>
            <p:cNvSpPr>
              <a:spLocks noChangeShapeType="1"/>
            </p:cNvSpPr>
            <p:nvPr/>
          </p:nvSpPr>
          <p:spPr bwMode="auto">
            <a:xfrm>
              <a:off x="1768475" y="368458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3" name="Line 38"/>
            <p:cNvSpPr>
              <a:spLocks noChangeShapeType="1"/>
            </p:cNvSpPr>
            <p:nvPr/>
          </p:nvSpPr>
          <p:spPr bwMode="auto">
            <a:xfrm>
              <a:off x="1774825" y="369728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4" name="Line 39"/>
            <p:cNvSpPr>
              <a:spLocks noChangeShapeType="1"/>
            </p:cNvSpPr>
            <p:nvPr/>
          </p:nvSpPr>
          <p:spPr bwMode="auto">
            <a:xfrm>
              <a:off x="1800225" y="37131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5" name="Line 40"/>
            <p:cNvSpPr>
              <a:spLocks noChangeShapeType="1"/>
            </p:cNvSpPr>
            <p:nvPr/>
          </p:nvSpPr>
          <p:spPr bwMode="auto">
            <a:xfrm>
              <a:off x="1806575" y="37131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6" name="Line 41"/>
            <p:cNvSpPr>
              <a:spLocks noChangeShapeType="1"/>
            </p:cNvSpPr>
            <p:nvPr/>
          </p:nvSpPr>
          <p:spPr bwMode="auto">
            <a:xfrm>
              <a:off x="1816100" y="3736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7" name="Line 42"/>
            <p:cNvSpPr>
              <a:spLocks noChangeShapeType="1"/>
            </p:cNvSpPr>
            <p:nvPr/>
          </p:nvSpPr>
          <p:spPr bwMode="auto">
            <a:xfrm>
              <a:off x="1819275" y="3736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8" name="Line 43"/>
            <p:cNvSpPr>
              <a:spLocks noChangeShapeType="1"/>
            </p:cNvSpPr>
            <p:nvPr/>
          </p:nvSpPr>
          <p:spPr bwMode="auto">
            <a:xfrm>
              <a:off x="1841500" y="37496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79" name="Line 44"/>
            <p:cNvSpPr>
              <a:spLocks noChangeShapeType="1"/>
            </p:cNvSpPr>
            <p:nvPr/>
          </p:nvSpPr>
          <p:spPr bwMode="auto">
            <a:xfrm>
              <a:off x="1844675" y="37496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0" name="Line 45"/>
            <p:cNvSpPr>
              <a:spLocks noChangeShapeType="1"/>
            </p:cNvSpPr>
            <p:nvPr/>
          </p:nvSpPr>
          <p:spPr bwMode="auto">
            <a:xfrm>
              <a:off x="1854200" y="3765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1" name="Line 46"/>
            <p:cNvSpPr>
              <a:spLocks noChangeShapeType="1"/>
            </p:cNvSpPr>
            <p:nvPr/>
          </p:nvSpPr>
          <p:spPr bwMode="auto">
            <a:xfrm>
              <a:off x="1863725" y="37846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2" name="Line 47"/>
            <p:cNvSpPr>
              <a:spLocks noChangeShapeType="1"/>
            </p:cNvSpPr>
            <p:nvPr/>
          </p:nvSpPr>
          <p:spPr bwMode="auto">
            <a:xfrm>
              <a:off x="1870075" y="37846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3" name="Line 48"/>
            <p:cNvSpPr>
              <a:spLocks noChangeShapeType="1"/>
            </p:cNvSpPr>
            <p:nvPr/>
          </p:nvSpPr>
          <p:spPr bwMode="auto">
            <a:xfrm>
              <a:off x="1876425" y="38036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4" name="Line 49"/>
            <p:cNvSpPr>
              <a:spLocks noChangeShapeType="1"/>
            </p:cNvSpPr>
            <p:nvPr/>
          </p:nvSpPr>
          <p:spPr bwMode="auto">
            <a:xfrm>
              <a:off x="1898650" y="382905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5" name="Line 50"/>
            <p:cNvSpPr>
              <a:spLocks noChangeShapeType="1"/>
            </p:cNvSpPr>
            <p:nvPr/>
          </p:nvSpPr>
          <p:spPr bwMode="auto">
            <a:xfrm>
              <a:off x="1905000" y="38290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6" name="Line 51"/>
            <p:cNvSpPr>
              <a:spLocks noChangeShapeType="1"/>
            </p:cNvSpPr>
            <p:nvPr/>
          </p:nvSpPr>
          <p:spPr bwMode="auto">
            <a:xfrm>
              <a:off x="1905000" y="3854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7" name="Line 52"/>
            <p:cNvSpPr>
              <a:spLocks noChangeShapeType="1"/>
            </p:cNvSpPr>
            <p:nvPr/>
          </p:nvSpPr>
          <p:spPr bwMode="auto">
            <a:xfrm>
              <a:off x="1911350" y="3854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8" name="Line 53"/>
            <p:cNvSpPr>
              <a:spLocks noChangeShapeType="1"/>
            </p:cNvSpPr>
            <p:nvPr/>
          </p:nvSpPr>
          <p:spPr bwMode="auto">
            <a:xfrm>
              <a:off x="1914525" y="38703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89" name="Line 54"/>
            <p:cNvSpPr>
              <a:spLocks noChangeShapeType="1"/>
            </p:cNvSpPr>
            <p:nvPr/>
          </p:nvSpPr>
          <p:spPr bwMode="auto">
            <a:xfrm>
              <a:off x="1920875" y="38703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0" name="Line 55"/>
            <p:cNvSpPr>
              <a:spLocks noChangeShapeType="1"/>
            </p:cNvSpPr>
            <p:nvPr/>
          </p:nvSpPr>
          <p:spPr bwMode="auto">
            <a:xfrm>
              <a:off x="1933575" y="3892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1" name="Line 56"/>
            <p:cNvSpPr>
              <a:spLocks noChangeShapeType="1"/>
            </p:cNvSpPr>
            <p:nvPr/>
          </p:nvSpPr>
          <p:spPr bwMode="auto">
            <a:xfrm>
              <a:off x="1943100" y="38925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2" name="Line 57"/>
            <p:cNvSpPr>
              <a:spLocks noChangeShapeType="1"/>
            </p:cNvSpPr>
            <p:nvPr/>
          </p:nvSpPr>
          <p:spPr bwMode="auto">
            <a:xfrm>
              <a:off x="1955800" y="39243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3" name="Line 58"/>
            <p:cNvSpPr>
              <a:spLocks noChangeShapeType="1"/>
            </p:cNvSpPr>
            <p:nvPr/>
          </p:nvSpPr>
          <p:spPr bwMode="auto">
            <a:xfrm>
              <a:off x="1978025" y="39274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4" name="Line 59"/>
            <p:cNvSpPr>
              <a:spLocks noChangeShapeType="1"/>
            </p:cNvSpPr>
            <p:nvPr/>
          </p:nvSpPr>
          <p:spPr bwMode="auto">
            <a:xfrm>
              <a:off x="1978025" y="3949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5" name="Line 60"/>
            <p:cNvSpPr>
              <a:spLocks noChangeShapeType="1"/>
            </p:cNvSpPr>
            <p:nvPr/>
          </p:nvSpPr>
          <p:spPr bwMode="auto">
            <a:xfrm>
              <a:off x="1984375" y="39624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6" name="Line 61"/>
            <p:cNvSpPr>
              <a:spLocks noChangeShapeType="1"/>
            </p:cNvSpPr>
            <p:nvPr/>
          </p:nvSpPr>
          <p:spPr bwMode="auto">
            <a:xfrm>
              <a:off x="2000250" y="39814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7" name="Line 62"/>
            <p:cNvSpPr>
              <a:spLocks noChangeShapeType="1"/>
            </p:cNvSpPr>
            <p:nvPr/>
          </p:nvSpPr>
          <p:spPr bwMode="auto">
            <a:xfrm>
              <a:off x="2006600" y="39846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8" name="Line 63"/>
            <p:cNvSpPr>
              <a:spLocks noChangeShapeType="1"/>
            </p:cNvSpPr>
            <p:nvPr/>
          </p:nvSpPr>
          <p:spPr bwMode="auto">
            <a:xfrm>
              <a:off x="2025650" y="40132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99" name="Line 64"/>
            <p:cNvSpPr>
              <a:spLocks noChangeShapeType="1"/>
            </p:cNvSpPr>
            <p:nvPr/>
          </p:nvSpPr>
          <p:spPr bwMode="auto">
            <a:xfrm>
              <a:off x="2041525" y="401320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0" name="Line 65"/>
            <p:cNvSpPr>
              <a:spLocks noChangeShapeType="1"/>
            </p:cNvSpPr>
            <p:nvPr/>
          </p:nvSpPr>
          <p:spPr bwMode="auto">
            <a:xfrm>
              <a:off x="2041525" y="401637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1" name="Line 66"/>
            <p:cNvSpPr>
              <a:spLocks noChangeShapeType="1"/>
            </p:cNvSpPr>
            <p:nvPr/>
          </p:nvSpPr>
          <p:spPr bwMode="auto">
            <a:xfrm>
              <a:off x="2057400" y="403225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2" name="Line 67"/>
            <p:cNvSpPr>
              <a:spLocks noChangeShapeType="1"/>
            </p:cNvSpPr>
            <p:nvPr/>
          </p:nvSpPr>
          <p:spPr bwMode="auto">
            <a:xfrm>
              <a:off x="2082800" y="4048126"/>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3" name="Line 68"/>
            <p:cNvSpPr>
              <a:spLocks noChangeShapeType="1"/>
            </p:cNvSpPr>
            <p:nvPr/>
          </p:nvSpPr>
          <p:spPr bwMode="auto">
            <a:xfrm>
              <a:off x="2095500" y="4068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4" name="Line 69"/>
            <p:cNvSpPr>
              <a:spLocks noChangeShapeType="1"/>
            </p:cNvSpPr>
            <p:nvPr/>
          </p:nvSpPr>
          <p:spPr bwMode="auto">
            <a:xfrm>
              <a:off x="2105025" y="4078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5" name="Line 70"/>
            <p:cNvSpPr>
              <a:spLocks noChangeShapeType="1"/>
            </p:cNvSpPr>
            <p:nvPr/>
          </p:nvSpPr>
          <p:spPr bwMode="auto">
            <a:xfrm>
              <a:off x="2124075" y="41036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6" name="Line 71"/>
            <p:cNvSpPr>
              <a:spLocks noChangeShapeType="1"/>
            </p:cNvSpPr>
            <p:nvPr/>
          </p:nvSpPr>
          <p:spPr bwMode="auto">
            <a:xfrm>
              <a:off x="2138363" y="41227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7" name="Line 72"/>
            <p:cNvSpPr>
              <a:spLocks noChangeShapeType="1"/>
            </p:cNvSpPr>
            <p:nvPr/>
          </p:nvSpPr>
          <p:spPr bwMode="auto">
            <a:xfrm>
              <a:off x="215106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8" name="Line 73"/>
            <p:cNvSpPr>
              <a:spLocks noChangeShapeType="1"/>
            </p:cNvSpPr>
            <p:nvPr/>
          </p:nvSpPr>
          <p:spPr bwMode="auto">
            <a:xfrm>
              <a:off x="217011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09" name="Line 74"/>
            <p:cNvSpPr>
              <a:spLocks noChangeShapeType="1"/>
            </p:cNvSpPr>
            <p:nvPr/>
          </p:nvSpPr>
          <p:spPr bwMode="auto">
            <a:xfrm>
              <a:off x="2176463" y="41354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0" name="Line 75"/>
            <p:cNvSpPr>
              <a:spLocks noChangeShapeType="1"/>
            </p:cNvSpPr>
            <p:nvPr/>
          </p:nvSpPr>
          <p:spPr bwMode="auto">
            <a:xfrm>
              <a:off x="2214563" y="41735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1" name="Line 76"/>
            <p:cNvSpPr>
              <a:spLocks noChangeShapeType="1"/>
            </p:cNvSpPr>
            <p:nvPr/>
          </p:nvSpPr>
          <p:spPr bwMode="auto">
            <a:xfrm>
              <a:off x="2224088" y="41767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2" name="Line 77"/>
            <p:cNvSpPr>
              <a:spLocks noChangeShapeType="1"/>
            </p:cNvSpPr>
            <p:nvPr/>
          </p:nvSpPr>
          <p:spPr bwMode="auto">
            <a:xfrm>
              <a:off x="2233613" y="4195763"/>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3" name="Line 78"/>
            <p:cNvSpPr>
              <a:spLocks noChangeShapeType="1"/>
            </p:cNvSpPr>
            <p:nvPr/>
          </p:nvSpPr>
          <p:spPr bwMode="auto">
            <a:xfrm>
              <a:off x="2259013" y="421798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4" name="Line 79"/>
            <p:cNvSpPr>
              <a:spLocks noChangeShapeType="1"/>
            </p:cNvSpPr>
            <p:nvPr/>
          </p:nvSpPr>
          <p:spPr bwMode="auto">
            <a:xfrm>
              <a:off x="2265363" y="42179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5" name="Line 80"/>
            <p:cNvSpPr>
              <a:spLocks noChangeShapeType="1"/>
            </p:cNvSpPr>
            <p:nvPr/>
          </p:nvSpPr>
          <p:spPr bwMode="auto">
            <a:xfrm>
              <a:off x="2309813" y="425291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6" name="Line 81"/>
            <p:cNvSpPr>
              <a:spLocks noChangeShapeType="1"/>
            </p:cNvSpPr>
            <p:nvPr/>
          </p:nvSpPr>
          <p:spPr bwMode="auto">
            <a:xfrm>
              <a:off x="2319338" y="42497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7" name="Line 82"/>
            <p:cNvSpPr>
              <a:spLocks noChangeShapeType="1"/>
            </p:cNvSpPr>
            <p:nvPr/>
          </p:nvSpPr>
          <p:spPr bwMode="auto">
            <a:xfrm>
              <a:off x="2325688" y="42878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8" name="Line 83"/>
            <p:cNvSpPr>
              <a:spLocks noChangeShapeType="1"/>
            </p:cNvSpPr>
            <p:nvPr/>
          </p:nvSpPr>
          <p:spPr bwMode="auto">
            <a:xfrm>
              <a:off x="2360613" y="43132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19" name="Line 84"/>
            <p:cNvSpPr>
              <a:spLocks noChangeShapeType="1"/>
            </p:cNvSpPr>
            <p:nvPr/>
          </p:nvSpPr>
          <p:spPr bwMode="auto">
            <a:xfrm>
              <a:off x="2366963" y="431323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0" name="Line 85"/>
            <p:cNvSpPr>
              <a:spLocks noChangeShapeType="1"/>
            </p:cNvSpPr>
            <p:nvPr/>
          </p:nvSpPr>
          <p:spPr bwMode="auto">
            <a:xfrm>
              <a:off x="2373313" y="4332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1" name="Line 86"/>
            <p:cNvSpPr>
              <a:spLocks noChangeShapeType="1"/>
            </p:cNvSpPr>
            <p:nvPr/>
          </p:nvSpPr>
          <p:spPr bwMode="auto">
            <a:xfrm>
              <a:off x="2382838" y="4332288"/>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2" name="Line 87"/>
            <p:cNvSpPr>
              <a:spLocks noChangeShapeType="1"/>
            </p:cNvSpPr>
            <p:nvPr/>
          </p:nvSpPr>
          <p:spPr bwMode="auto">
            <a:xfrm>
              <a:off x="2382838" y="4364038"/>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3" name="Line 88"/>
            <p:cNvSpPr>
              <a:spLocks noChangeShapeType="1"/>
            </p:cNvSpPr>
            <p:nvPr/>
          </p:nvSpPr>
          <p:spPr bwMode="auto">
            <a:xfrm>
              <a:off x="2389188" y="4360863"/>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4" name="Line 89"/>
            <p:cNvSpPr>
              <a:spLocks noChangeShapeType="1"/>
            </p:cNvSpPr>
            <p:nvPr/>
          </p:nvSpPr>
          <p:spPr bwMode="auto">
            <a:xfrm>
              <a:off x="2459038" y="43735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5" name="Line 90"/>
            <p:cNvSpPr>
              <a:spLocks noChangeShapeType="1"/>
            </p:cNvSpPr>
            <p:nvPr/>
          </p:nvSpPr>
          <p:spPr bwMode="auto">
            <a:xfrm>
              <a:off x="2465388" y="4373563"/>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6" name="Line 91"/>
            <p:cNvSpPr>
              <a:spLocks noChangeShapeType="1"/>
            </p:cNvSpPr>
            <p:nvPr/>
          </p:nvSpPr>
          <p:spPr bwMode="auto">
            <a:xfrm>
              <a:off x="2487613" y="44164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7" name="Line 92"/>
            <p:cNvSpPr>
              <a:spLocks noChangeShapeType="1"/>
            </p:cNvSpPr>
            <p:nvPr/>
          </p:nvSpPr>
          <p:spPr bwMode="auto">
            <a:xfrm>
              <a:off x="2493963" y="44164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8" name="Line 93"/>
            <p:cNvSpPr>
              <a:spLocks noChangeShapeType="1"/>
            </p:cNvSpPr>
            <p:nvPr/>
          </p:nvSpPr>
          <p:spPr bwMode="auto">
            <a:xfrm>
              <a:off x="2522538" y="44386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29" name="Line 94"/>
            <p:cNvSpPr>
              <a:spLocks noChangeShapeType="1"/>
            </p:cNvSpPr>
            <p:nvPr/>
          </p:nvSpPr>
          <p:spPr bwMode="auto">
            <a:xfrm>
              <a:off x="2528888" y="44354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0" name="Line 95"/>
            <p:cNvSpPr>
              <a:spLocks noChangeShapeType="1"/>
            </p:cNvSpPr>
            <p:nvPr/>
          </p:nvSpPr>
          <p:spPr bwMode="auto">
            <a:xfrm>
              <a:off x="2613025" y="44608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1" name="Line 96"/>
            <p:cNvSpPr>
              <a:spLocks noChangeShapeType="1"/>
            </p:cNvSpPr>
            <p:nvPr/>
          </p:nvSpPr>
          <p:spPr bwMode="auto">
            <a:xfrm>
              <a:off x="2622550" y="4457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2" name="Line 97"/>
            <p:cNvSpPr>
              <a:spLocks noChangeShapeType="1"/>
            </p:cNvSpPr>
            <p:nvPr/>
          </p:nvSpPr>
          <p:spPr bwMode="auto">
            <a:xfrm>
              <a:off x="2635250" y="447992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3" name="Line 98"/>
            <p:cNvSpPr>
              <a:spLocks noChangeShapeType="1"/>
            </p:cNvSpPr>
            <p:nvPr/>
          </p:nvSpPr>
          <p:spPr bwMode="auto">
            <a:xfrm>
              <a:off x="2641600" y="44799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4" name="Line 99"/>
            <p:cNvSpPr>
              <a:spLocks noChangeShapeType="1"/>
            </p:cNvSpPr>
            <p:nvPr/>
          </p:nvSpPr>
          <p:spPr bwMode="auto">
            <a:xfrm>
              <a:off x="2740025" y="448310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5" name="Line 100"/>
            <p:cNvSpPr>
              <a:spLocks noChangeShapeType="1"/>
            </p:cNvSpPr>
            <p:nvPr/>
          </p:nvSpPr>
          <p:spPr bwMode="auto">
            <a:xfrm>
              <a:off x="2749550" y="448310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6" name="Line 101"/>
            <p:cNvSpPr>
              <a:spLocks noChangeShapeType="1"/>
            </p:cNvSpPr>
            <p:nvPr/>
          </p:nvSpPr>
          <p:spPr bwMode="auto">
            <a:xfrm>
              <a:off x="2755900" y="45148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7" name="Line 102"/>
            <p:cNvSpPr>
              <a:spLocks noChangeShapeType="1"/>
            </p:cNvSpPr>
            <p:nvPr/>
          </p:nvSpPr>
          <p:spPr bwMode="auto">
            <a:xfrm>
              <a:off x="2762250" y="45307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8" name="Line 103"/>
            <p:cNvSpPr>
              <a:spLocks noChangeShapeType="1"/>
            </p:cNvSpPr>
            <p:nvPr/>
          </p:nvSpPr>
          <p:spPr bwMode="auto">
            <a:xfrm>
              <a:off x="2768600" y="45339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39" name="Line 104"/>
            <p:cNvSpPr>
              <a:spLocks noChangeShapeType="1"/>
            </p:cNvSpPr>
            <p:nvPr/>
          </p:nvSpPr>
          <p:spPr bwMode="auto">
            <a:xfrm>
              <a:off x="2787650"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0" name="Line 105"/>
            <p:cNvSpPr>
              <a:spLocks noChangeShapeType="1"/>
            </p:cNvSpPr>
            <p:nvPr/>
          </p:nvSpPr>
          <p:spPr bwMode="auto">
            <a:xfrm>
              <a:off x="279717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1" name="Line 106"/>
            <p:cNvSpPr>
              <a:spLocks noChangeShapeType="1"/>
            </p:cNvSpPr>
            <p:nvPr/>
          </p:nvSpPr>
          <p:spPr bwMode="auto">
            <a:xfrm>
              <a:off x="282257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2" name="Line 107"/>
            <p:cNvSpPr>
              <a:spLocks noChangeShapeType="1"/>
            </p:cNvSpPr>
            <p:nvPr/>
          </p:nvSpPr>
          <p:spPr bwMode="auto">
            <a:xfrm>
              <a:off x="2828925" y="45529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3" name="Line 108"/>
            <p:cNvSpPr>
              <a:spLocks noChangeShapeType="1"/>
            </p:cNvSpPr>
            <p:nvPr/>
          </p:nvSpPr>
          <p:spPr bwMode="auto">
            <a:xfrm>
              <a:off x="2832100" y="4584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4" name="Line 109"/>
            <p:cNvSpPr>
              <a:spLocks noChangeShapeType="1"/>
            </p:cNvSpPr>
            <p:nvPr/>
          </p:nvSpPr>
          <p:spPr bwMode="auto">
            <a:xfrm>
              <a:off x="2838450" y="458470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5" name="Line 110"/>
            <p:cNvSpPr>
              <a:spLocks noChangeShapeType="1"/>
            </p:cNvSpPr>
            <p:nvPr/>
          </p:nvSpPr>
          <p:spPr bwMode="auto">
            <a:xfrm>
              <a:off x="2901950" y="4603751"/>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6" name="Line 111"/>
            <p:cNvSpPr>
              <a:spLocks noChangeShapeType="1"/>
            </p:cNvSpPr>
            <p:nvPr/>
          </p:nvSpPr>
          <p:spPr bwMode="auto">
            <a:xfrm>
              <a:off x="2908300" y="46069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7" name="Line 112"/>
            <p:cNvSpPr>
              <a:spLocks noChangeShapeType="1"/>
            </p:cNvSpPr>
            <p:nvPr/>
          </p:nvSpPr>
          <p:spPr bwMode="auto">
            <a:xfrm>
              <a:off x="2940050" y="46291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8" name="Line 113"/>
            <p:cNvSpPr>
              <a:spLocks noChangeShapeType="1"/>
            </p:cNvSpPr>
            <p:nvPr/>
          </p:nvSpPr>
          <p:spPr bwMode="auto">
            <a:xfrm>
              <a:off x="2943225" y="4625976"/>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49" name="Line 114"/>
            <p:cNvSpPr>
              <a:spLocks noChangeShapeType="1"/>
            </p:cNvSpPr>
            <p:nvPr/>
          </p:nvSpPr>
          <p:spPr bwMode="auto">
            <a:xfrm>
              <a:off x="2971800" y="46291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0" name="Line 115"/>
            <p:cNvSpPr>
              <a:spLocks noChangeShapeType="1"/>
            </p:cNvSpPr>
            <p:nvPr/>
          </p:nvSpPr>
          <p:spPr bwMode="auto">
            <a:xfrm>
              <a:off x="2974975" y="462597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1" name="Line 116"/>
            <p:cNvSpPr>
              <a:spLocks noChangeShapeType="1"/>
            </p:cNvSpPr>
            <p:nvPr/>
          </p:nvSpPr>
          <p:spPr bwMode="auto">
            <a:xfrm>
              <a:off x="3103563" y="4657726"/>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2" name="Line 117"/>
            <p:cNvSpPr>
              <a:spLocks noChangeShapeType="1"/>
            </p:cNvSpPr>
            <p:nvPr/>
          </p:nvSpPr>
          <p:spPr bwMode="auto">
            <a:xfrm>
              <a:off x="3167063"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3" name="Line 118"/>
            <p:cNvSpPr>
              <a:spLocks noChangeShapeType="1"/>
            </p:cNvSpPr>
            <p:nvPr/>
          </p:nvSpPr>
          <p:spPr bwMode="auto">
            <a:xfrm>
              <a:off x="3173413"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4" name="Line 119"/>
            <p:cNvSpPr>
              <a:spLocks noChangeShapeType="1"/>
            </p:cNvSpPr>
            <p:nvPr/>
          </p:nvSpPr>
          <p:spPr bwMode="auto">
            <a:xfrm>
              <a:off x="3179763" y="4686301"/>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5" name="Line 120"/>
            <p:cNvSpPr>
              <a:spLocks noChangeShapeType="1"/>
            </p:cNvSpPr>
            <p:nvPr/>
          </p:nvSpPr>
          <p:spPr bwMode="auto">
            <a:xfrm>
              <a:off x="3367088"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6" name="Line 121"/>
            <p:cNvSpPr>
              <a:spLocks noChangeShapeType="1"/>
            </p:cNvSpPr>
            <p:nvPr/>
          </p:nvSpPr>
          <p:spPr bwMode="auto">
            <a:xfrm>
              <a:off x="3373438" y="46863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7" name="Line 122"/>
            <p:cNvSpPr>
              <a:spLocks noChangeShapeType="1"/>
            </p:cNvSpPr>
            <p:nvPr/>
          </p:nvSpPr>
          <p:spPr bwMode="auto">
            <a:xfrm>
              <a:off x="3790950" y="4727576"/>
              <a:ext cx="0" cy="6191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8" name="Line 123"/>
            <p:cNvSpPr>
              <a:spLocks noChangeShapeType="1"/>
            </p:cNvSpPr>
            <p:nvPr/>
          </p:nvSpPr>
          <p:spPr bwMode="auto">
            <a:xfrm>
              <a:off x="3797300" y="4724401"/>
              <a:ext cx="0" cy="6508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59" name="Line 124"/>
            <p:cNvSpPr>
              <a:spLocks noChangeShapeType="1"/>
            </p:cNvSpPr>
            <p:nvPr/>
          </p:nvSpPr>
          <p:spPr bwMode="auto">
            <a:xfrm>
              <a:off x="1582738" y="3433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60" name="Line 125"/>
            <p:cNvSpPr>
              <a:spLocks noChangeShapeType="1"/>
            </p:cNvSpPr>
            <p:nvPr/>
          </p:nvSpPr>
          <p:spPr bwMode="auto">
            <a:xfrm>
              <a:off x="1589088" y="3433763"/>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61" name="Line 126"/>
            <p:cNvSpPr>
              <a:spLocks noChangeShapeType="1"/>
            </p:cNvSpPr>
            <p:nvPr/>
          </p:nvSpPr>
          <p:spPr bwMode="auto">
            <a:xfrm>
              <a:off x="1614488" y="34496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62" name="Line 127"/>
            <p:cNvSpPr>
              <a:spLocks noChangeShapeType="1"/>
            </p:cNvSpPr>
            <p:nvPr/>
          </p:nvSpPr>
          <p:spPr bwMode="auto">
            <a:xfrm>
              <a:off x="1717675" y="3640138"/>
              <a:ext cx="0" cy="635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63" name="Line 128"/>
            <p:cNvSpPr>
              <a:spLocks noChangeShapeType="1"/>
            </p:cNvSpPr>
            <p:nvPr/>
          </p:nvSpPr>
          <p:spPr bwMode="auto">
            <a:xfrm>
              <a:off x="1901825" y="3829051"/>
              <a:ext cx="0" cy="603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grpSp>
      <p:sp>
        <p:nvSpPr>
          <p:cNvPr id="164" name="Freeform 129"/>
          <p:cNvSpPr>
            <a:spLocks/>
          </p:cNvSpPr>
          <p:nvPr/>
        </p:nvSpPr>
        <p:spPr bwMode="auto">
          <a:xfrm>
            <a:off x="1202181" y="1965282"/>
            <a:ext cx="3133320" cy="1981200"/>
          </a:xfrm>
          <a:custGeom>
            <a:avLst/>
            <a:gdLst>
              <a:gd name="T0" fmla="*/ 40 w 2079"/>
              <a:gd name="T1" fmla="*/ 8 h 1248"/>
              <a:gd name="T2" fmla="*/ 110 w 2079"/>
              <a:gd name="T3" fmla="*/ 16 h 1248"/>
              <a:gd name="T4" fmla="*/ 146 w 2079"/>
              <a:gd name="T5" fmla="*/ 56 h 1248"/>
              <a:gd name="T6" fmla="*/ 191 w 2079"/>
              <a:gd name="T7" fmla="*/ 62 h 1248"/>
              <a:gd name="T8" fmla="*/ 199 w 2079"/>
              <a:gd name="T9" fmla="*/ 85 h 1248"/>
              <a:gd name="T10" fmla="*/ 217 w 2079"/>
              <a:gd name="T11" fmla="*/ 97 h 1248"/>
              <a:gd name="T12" fmla="*/ 223 w 2079"/>
              <a:gd name="T13" fmla="*/ 131 h 1248"/>
              <a:gd name="T14" fmla="*/ 255 w 2079"/>
              <a:gd name="T15" fmla="*/ 141 h 1248"/>
              <a:gd name="T16" fmla="*/ 269 w 2079"/>
              <a:gd name="T17" fmla="*/ 181 h 1248"/>
              <a:gd name="T18" fmla="*/ 293 w 2079"/>
              <a:gd name="T19" fmla="*/ 201 h 1248"/>
              <a:gd name="T20" fmla="*/ 303 w 2079"/>
              <a:gd name="T21" fmla="*/ 217 h 1248"/>
              <a:gd name="T22" fmla="*/ 323 w 2079"/>
              <a:gd name="T23" fmla="*/ 233 h 1248"/>
              <a:gd name="T24" fmla="*/ 329 w 2079"/>
              <a:gd name="T25" fmla="*/ 259 h 1248"/>
              <a:gd name="T26" fmla="*/ 347 w 2079"/>
              <a:gd name="T27" fmla="*/ 275 h 1248"/>
              <a:gd name="T28" fmla="*/ 353 w 2079"/>
              <a:gd name="T29" fmla="*/ 306 h 1248"/>
              <a:gd name="T30" fmla="*/ 387 w 2079"/>
              <a:gd name="T31" fmla="*/ 320 h 1248"/>
              <a:gd name="T32" fmla="*/ 437 w 2079"/>
              <a:gd name="T33" fmla="*/ 344 h 1248"/>
              <a:gd name="T34" fmla="*/ 447 w 2079"/>
              <a:gd name="T35" fmla="*/ 352 h 1248"/>
              <a:gd name="T36" fmla="*/ 453 w 2079"/>
              <a:gd name="T37" fmla="*/ 374 h 1248"/>
              <a:gd name="T38" fmla="*/ 465 w 2079"/>
              <a:gd name="T39" fmla="*/ 384 h 1248"/>
              <a:gd name="T40" fmla="*/ 472 w 2079"/>
              <a:gd name="T41" fmla="*/ 400 h 1248"/>
              <a:gd name="T42" fmla="*/ 480 w 2079"/>
              <a:gd name="T43" fmla="*/ 412 h 1248"/>
              <a:gd name="T44" fmla="*/ 484 w 2079"/>
              <a:gd name="T45" fmla="*/ 444 h 1248"/>
              <a:gd name="T46" fmla="*/ 500 w 2079"/>
              <a:gd name="T47" fmla="*/ 452 h 1248"/>
              <a:gd name="T48" fmla="*/ 514 w 2079"/>
              <a:gd name="T49" fmla="*/ 478 h 1248"/>
              <a:gd name="T50" fmla="*/ 534 w 2079"/>
              <a:gd name="T51" fmla="*/ 484 h 1248"/>
              <a:gd name="T52" fmla="*/ 558 w 2079"/>
              <a:gd name="T53" fmla="*/ 513 h 1248"/>
              <a:gd name="T54" fmla="*/ 582 w 2079"/>
              <a:gd name="T55" fmla="*/ 525 h 1248"/>
              <a:gd name="T56" fmla="*/ 594 w 2079"/>
              <a:gd name="T57" fmla="*/ 553 h 1248"/>
              <a:gd name="T58" fmla="*/ 616 w 2079"/>
              <a:gd name="T59" fmla="*/ 575 h 1248"/>
              <a:gd name="T60" fmla="*/ 622 w 2079"/>
              <a:gd name="T61" fmla="*/ 599 h 1248"/>
              <a:gd name="T62" fmla="*/ 640 w 2079"/>
              <a:gd name="T63" fmla="*/ 609 h 1248"/>
              <a:gd name="T64" fmla="*/ 652 w 2079"/>
              <a:gd name="T65" fmla="*/ 637 h 1248"/>
              <a:gd name="T66" fmla="*/ 678 w 2079"/>
              <a:gd name="T67" fmla="*/ 663 h 1248"/>
              <a:gd name="T68" fmla="*/ 682 w 2079"/>
              <a:gd name="T69" fmla="*/ 683 h 1248"/>
              <a:gd name="T70" fmla="*/ 714 w 2079"/>
              <a:gd name="T71" fmla="*/ 697 h 1248"/>
              <a:gd name="T72" fmla="*/ 724 w 2079"/>
              <a:gd name="T73" fmla="*/ 716 h 1248"/>
              <a:gd name="T74" fmla="*/ 744 w 2079"/>
              <a:gd name="T75" fmla="*/ 728 h 1248"/>
              <a:gd name="T76" fmla="*/ 756 w 2079"/>
              <a:gd name="T77" fmla="*/ 750 h 1248"/>
              <a:gd name="T78" fmla="*/ 785 w 2079"/>
              <a:gd name="T79" fmla="*/ 762 h 1248"/>
              <a:gd name="T80" fmla="*/ 789 w 2079"/>
              <a:gd name="T81" fmla="*/ 788 h 1248"/>
              <a:gd name="T82" fmla="*/ 831 w 2079"/>
              <a:gd name="T83" fmla="*/ 808 h 1248"/>
              <a:gd name="T84" fmla="*/ 843 w 2079"/>
              <a:gd name="T85" fmla="*/ 838 h 1248"/>
              <a:gd name="T86" fmla="*/ 881 w 2079"/>
              <a:gd name="T87" fmla="*/ 852 h 1248"/>
              <a:gd name="T88" fmla="*/ 883 w 2079"/>
              <a:gd name="T89" fmla="*/ 878 h 1248"/>
              <a:gd name="T90" fmla="*/ 915 w 2079"/>
              <a:gd name="T91" fmla="*/ 890 h 1248"/>
              <a:gd name="T92" fmla="*/ 919 w 2079"/>
              <a:gd name="T93" fmla="*/ 927 h 1248"/>
              <a:gd name="T94" fmla="*/ 987 w 2079"/>
              <a:gd name="T95" fmla="*/ 941 h 1248"/>
              <a:gd name="T96" fmla="*/ 1011 w 2079"/>
              <a:gd name="T97" fmla="*/ 967 h 1248"/>
              <a:gd name="T98" fmla="*/ 1082 w 2079"/>
              <a:gd name="T99" fmla="*/ 979 h 1248"/>
              <a:gd name="T100" fmla="*/ 1150 w 2079"/>
              <a:gd name="T101" fmla="*/ 1005 h 1248"/>
              <a:gd name="T102" fmla="*/ 1162 w 2079"/>
              <a:gd name="T103" fmla="*/ 1011 h 1248"/>
              <a:gd name="T104" fmla="*/ 1178 w 2079"/>
              <a:gd name="T105" fmla="*/ 1041 h 1248"/>
              <a:gd name="T106" fmla="*/ 1248 w 2079"/>
              <a:gd name="T107" fmla="*/ 1059 h 1248"/>
              <a:gd name="T108" fmla="*/ 1274 w 2079"/>
              <a:gd name="T109" fmla="*/ 1089 h 1248"/>
              <a:gd name="T110" fmla="*/ 1419 w 2079"/>
              <a:gd name="T111" fmla="*/ 1107 h 1248"/>
              <a:gd name="T112" fmla="*/ 1585 w 2079"/>
              <a:gd name="T113" fmla="*/ 1152 h 1248"/>
              <a:gd name="T114" fmla="*/ 1888 w 2079"/>
              <a:gd name="T115" fmla="*/ 1184 h 1248"/>
              <a:gd name="T116" fmla="*/ 2079 w 2079"/>
              <a:gd name="T117" fmla="*/ 121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9" h="1248">
                <a:moveTo>
                  <a:pt x="0" y="0"/>
                </a:moveTo>
                <a:lnTo>
                  <a:pt x="40" y="0"/>
                </a:lnTo>
                <a:lnTo>
                  <a:pt x="40" y="8"/>
                </a:lnTo>
                <a:lnTo>
                  <a:pt x="76" y="8"/>
                </a:lnTo>
                <a:lnTo>
                  <a:pt x="76" y="16"/>
                </a:lnTo>
                <a:lnTo>
                  <a:pt x="110" y="16"/>
                </a:lnTo>
                <a:lnTo>
                  <a:pt x="110" y="44"/>
                </a:lnTo>
                <a:lnTo>
                  <a:pt x="146" y="44"/>
                </a:lnTo>
                <a:lnTo>
                  <a:pt x="146" y="56"/>
                </a:lnTo>
                <a:lnTo>
                  <a:pt x="185" y="56"/>
                </a:lnTo>
                <a:lnTo>
                  <a:pt x="185" y="62"/>
                </a:lnTo>
                <a:lnTo>
                  <a:pt x="191" y="62"/>
                </a:lnTo>
                <a:lnTo>
                  <a:pt x="191" y="75"/>
                </a:lnTo>
                <a:lnTo>
                  <a:pt x="199" y="75"/>
                </a:lnTo>
                <a:lnTo>
                  <a:pt x="199" y="85"/>
                </a:lnTo>
                <a:lnTo>
                  <a:pt x="203" y="85"/>
                </a:lnTo>
                <a:lnTo>
                  <a:pt x="203" y="97"/>
                </a:lnTo>
                <a:lnTo>
                  <a:pt x="217" y="97"/>
                </a:lnTo>
                <a:lnTo>
                  <a:pt x="217" y="117"/>
                </a:lnTo>
                <a:lnTo>
                  <a:pt x="223" y="117"/>
                </a:lnTo>
                <a:lnTo>
                  <a:pt x="223" y="131"/>
                </a:lnTo>
                <a:lnTo>
                  <a:pt x="249" y="131"/>
                </a:lnTo>
                <a:lnTo>
                  <a:pt x="249" y="141"/>
                </a:lnTo>
                <a:lnTo>
                  <a:pt x="255" y="141"/>
                </a:lnTo>
                <a:lnTo>
                  <a:pt x="255" y="157"/>
                </a:lnTo>
                <a:lnTo>
                  <a:pt x="269" y="157"/>
                </a:lnTo>
                <a:lnTo>
                  <a:pt x="269" y="181"/>
                </a:lnTo>
                <a:lnTo>
                  <a:pt x="287" y="181"/>
                </a:lnTo>
                <a:lnTo>
                  <a:pt x="287" y="201"/>
                </a:lnTo>
                <a:lnTo>
                  <a:pt x="293" y="201"/>
                </a:lnTo>
                <a:lnTo>
                  <a:pt x="293" y="207"/>
                </a:lnTo>
                <a:lnTo>
                  <a:pt x="303" y="207"/>
                </a:lnTo>
                <a:lnTo>
                  <a:pt x="303" y="217"/>
                </a:lnTo>
                <a:lnTo>
                  <a:pt x="317" y="217"/>
                </a:lnTo>
                <a:lnTo>
                  <a:pt x="317" y="233"/>
                </a:lnTo>
                <a:lnTo>
                  <a:pt x="323" y="233"/>
                </a:lnTo>
                <a:lnTo>
                  <a:pt x="323" y="247"/>
                </a:lnTo>
                <a:lnTo>
                  <a:pt x="329" y="247"/>
                </a:lnTo>
                <a:lnTo>
                  <a:pt x="329" y="259"/>
                </a:lnTo>
                <a:lnTo>
                  <a:pt x="335" y="259"/>
                </a:lnTo>
                <a:lnTo>
                  <a:pt x="335" y="275"/>
                </a:lnTo>
                <a:lnTo>
                  <a:pt x="347" y="275"/>
                </a:lnTo>
                <a:lnTo>
                  <a:pt x="347" y="288"/>
                </a:lnTo>
                <a:lnTo>
                  <a:pt x="353" y="288"/>
                </a:lnTo>
                <a:lnTo>
                  <a:pt x="353" y="306"/>
                </a:lnTo>
                <a:lnTo>
                  <a:pt x="381" y="306"/>
                </a:lnTo>
                <a:lnTo>
                  <a:pt x="381" y="320"/>
                </a:lnTo>
                <a:lnTo>
                  <a:pt x="387" y="320"/>
                </a:lnTo>
                <a:lnTo>
                  <a:pt x="387" y="332"/>
                </a:lnTo>
                <a:lnTo>
                  <a:pt x="437" y="332"/>
                </a:lnTo>
                <a:lnTo>
                  <a:pt x="437" y="344"/>
                </a:lnTo>
                <a:lnTo>
                  <a:pt x="443" y="344"/>
                </a:lnTo>
                <a:lnTo>
                  <a:pt x="443" y="352"/>
                </a:lnTo>
                <a:lnTo>
                  <a:pt x="447" y="352"/>
                </a:lnTo>
                <a:lnTo>
                  <a:pt x="447" y="364"/>
                </a:lnTo>
                <a:lnTo>
                  <a:pt x="453" y="364"/>
                </a:lnTo>
                <a:lnTo>
                  <a:pt x="453" y="374"/>
                </a:lnTo>
                <a:lnTo>
                  <a:pt x="459" y="374"/>
                </a:lnTo>
                <a:lnTo>
                  <a:pt x="459" y="384"/>
                </a:lnTo>
                <a:lnTo>
                  <a:pt x="465" y="384"/>
                </a:lnTo>
                <a:lnTo>
                  <a:pt x="465" y="392"/>
                </a:lnTo>
                <a:lnTo>
                  <a:pt x="472" y="392"/>
                </a:lnTo>
                <a:lnTo>
                  <a:pt x="472" y="400"/>
                </a:lnTo>
                <a:lnTo>
                  <a:pt x="476" y="400"/>
                </a:lnTo>
                <a:lnTo>
                  <a:pt x="476" y="412"/>
                </a:lnTo>
                <a:lnTo>
                  <a:pt x="480" y="412"/>
                </a:lnTo>
                <a:lnTo>
                  <a:pt x="480" y="426"/>
                </a:lnTo>
                <a:lnTo>
                  <a:pt x="484" y="426"/>
                </a:lnTo>
                <a:lnTo>
                  <a:pt x="484" y="444"/>
                </a:lnTo>
                <a:lnTo>
                  <a:pt x="492" y="444"/>
                </a:lnTo>
                <a:lnTo>
                  <a:pt x="492" y="452"/>
                </a:lnTo>
                <a:lnTo>
                  <a:pt x="500" y="452"/>
                </a:lnTo>
                <a:lnTo>
                  <a:pt x="500" y="468"/>
                </a:lnTo>
                <a:lnTo>
                  <a:pt x="514" y="468"/>
                </a:lnTo>
                <a:lnTo>
                  <a:pt x="514" y="478"/>
                </a:lnTo>
                <a:lnTo>
                  <a:pt x="528" y="478"/>
                </a:lnTo>
                <a:lnTo>
                  <a:pt x="528" y="484"/>
                </a:lnTo>
                <a:lnTo>
                  <a:pt x="534" y="484"/>
                </a:lnTo>
                <a:lnTo>
                  <a:pt x="534" y="505"/>
                </a:lnTo>
                <a:lnTo>
                  <a:pt x="558" y="505"/>
                </a:lnTo>
                <a:lnTo>
                  <a:pt x="558" y="513"/>
                </a:lnTo>
                <a:lnTo>
                  <a:pt x="566" y="513"/>
                </a:lnTo>
                <a:lnTo>
                  <a:pt x="566" y="525"/>
                </a:lnTo>
                <a:lnTo>
                  <a:pt x="582" y="525"/>
                </a:lnTo>
                <a:lnTo>
                  <a:pt x="582" y="539"/>
                </a:lnTo>
                <a:lnTo>
                  <a:pt x="594" y="539"/>
                </a:lnTo>
                <a:lnTo>
                  <a:pt x="594" y="553"/>
                </a:lnTo>
                <a:lnTo>
                  <a:pt x="598" y="553"/>
                </a:lnTo>
                <a:lnTo>
                  <a:pt x="598" y="575"/>
                </a:lnTo>
                <a:lnTo>
                  <a:pt x="616" y="575"/>
                </a:lnTo>
                <a:lnTo>
                  <a:pt x="616" y="585"/>
                </a:lnTo>
                <a:lnTo>
                  <a:pt x="622" y="585"/>
                </a:lnTo>
                <a:lnTo>
                  <a:pt x="622" y="599"/>
                </a:lnTo>
                <a:lnTo>
                  <a:pt x="626" y="599"/>
                </a:lnTo>
                <a:lnTo>
                  <a:pt x="626" y="609"/>
                </a:lnTo>
                <a:lnTo>
                  <a:pt x="640" y="609"/>
                </a:lnTo>
                <a:lnTo>
                  <a:pt x="640" y="627"/>
                </a:lnTo>
                <a:lnTo>
                  <a:pt x="652" y="627"/>
                </a:lnTo>
                <a:lnTo>
                  <a:pt x="652" y="637"/>
                </a:lnTo>
                <a:lnTo>
                  <a:pt x="666" y="637"/>
                </a:lnTo>
                <a:lnTo>
                  <a:pt x="666" y="663"/>
                </a:lnTo>
                <a:lnTo>
                  <a:pt x="678" y="663"/>
                </a:lnTo>
                <a:lnTo>
                  <a:pt x="678" y="673"/>
                </a:lnTo>
                <a:lnTo>
                  <a:pt x="682" y="673"/>
                </a:lnTo>
                <a:lnTo>
                  <a:pt x="682" y="683"/>
                </a:lnTo>
                <a:lnTo>
                  <a:pt x="704" y="683"/>
                </a:lnTo>
                <a:lnTo>
                  <a:pt x="704" y="697"/>
                </a:lnTo>
                <a:lnTo>
                  <a:pt x="714" y="697"/>
                </a:lnTo>
                <a:lnTo>
                  <a:pt x="714" y="705"/>
                </a:lnTo>
                <a:lnTo>
                  <a:pt x="724" y="705"/>
                </a:lnTo>
                <a:lnTo>
                  <a:pt x="724" y="716"/>
                </a:lnTo>
                <a:lnTo>
                  <a:pt x="736" y="716"/>
                </a:lnTo>
                <a:lnTo>
                  <a:pt x="736" y="728"/>
                </a:lnTo>
                <a:lnTo>
                  <a:pt x="744" y="728"/>
                </a:lnTo>
                <a:lnTo>
                  <a:pt x="744" y="740"/>
                </a:lnTo>
                <a:lnTo>
                  <a:pt x="756" y="740"/>
                </a:lnTo>
                <a:lnTo>
                  <a:pt x="756" y="750"/>
                </a:lnTo>
                <a:lnTo>
                  <a:pt x="761" y="750"/>
                </a:lnTo>
                <a:lnTo>
                  <a:pt x="761" y="762"/>
                </a:lnTo>
                <a:lnTo>
                  <a:pt x="785" y="762"/>
                </a:lnTo>
                <a:lnTo>
                  <a:pt x="785" y="776"/>
                </a:lnTo>
                <a:lnTo>
                  <a:pt x="789" y="776"/>
                </a:lnTo>
                <a:lnTo>
                  <a:pt x="789" y="788"/>
                </a:lnTo>
                <a:lnTo>
                  <a:pt x="821" y="788"/>
                </a:lnTo>
                <a:lnTo>
                  <a:pt x="821" y="808"/>
                </a:lnTo>
                <a:lnTo>
                  <a:pt x="831" y="808"/>
                </a:lnTo>
                <a:lnTo>
                  <a:pt x="831" y="816"/>
                </a:lnTo>
                <a:lnTo>
                  <a:pt x="843" y="816"/>
                </a:lnTo>
                <a:lnTo>
                  <a:pt x="843" y="838"/>
                </a:lnTo>
                <a:lnTo>
                  <a:pt x="877" y="838"/>
                </a:lnTo>
                <a:lnTo>
                  <a:pt x="877" y="852"/>
                </a:lnTo>
                <a:lnTo>
                  <a:pt x="881" y="852"/>
                </a:lnTo>
                <a:lnTo>
                  <a:pt x="881" y="866"/>
                </a:lnTo>
                <a:lnTo>
                  <a:pt x="883" y="866"/>
                </a:lnTo>
                <a:lnTo>
                  <a:pt x="883" y="878"/>
                </a:lnTo>
                <a:lnTo>
                  <a:pt x="905" y="878"/>
                </a:lnTo>
                <a:lnTo>
                  <a:pt x="905" y="890"/>
                </a:lnTo>
                <a:lnTo>
                  <a:pt x="915" y="890"/>
                </a:lnTo>
                <a:lnTo>
                  <a:pt x="915" y="906"/>
                </a:lnTo>
                <a:lnTo>
                  <a:pt x="919" y="906"/>
                </a:lnTo>
                <a:lnTo>
                  <a:pt x="919" y="927"/>
                </a:lnTo>
                <a:lnTo>
                  <a:pt x="971" y="927"/>
                </a:lnTo>
                <a:lnTo>
                  <a:pt x="971" y="941"/>
                </a:lnTo>
                <a:lnTo>
                  <a:pt x="987" y="941"/>
                </a:lnTo>
                <a:lnTo>
                  <a:pt x="987" y="955"/>
                </a:lnTo>
                <a:lnTo>
                  <a:pt x="1011" y="955"/>
                </a:lnTo>
                <a:lnTo>
                  <a:pt x="1011" y="967"/>
                </a:lnTo>
                <a:lnTo>
                  <a:pt x="1070" y="967"/>
                </a:lnTo>
                <a:lnTo>
                  <a:pt x="1070" y="979"/>
                </a:lnTo>
                <a:lnTo>
                  <a:pt x="1082" y="979"/>
                </a:lnTo>
                <a:lnTo>
                  <a:pt x="1082" y="995"/>
                </a:lnTo>
                <a:lnTo>
                  <a:pt x="1150" y="995"/>
                </a:lnTo>
                <a:lnTo>
                  <a:pt x="1150" y="1005"/>
                </a:lnTo>
                <a:lnTo>
                  <a:pt x="1156" y="1005"/>
                </a:lnTo>
                <a:lnTo>
                  <a:pt x="1156" y="1011"/>
                </a:lnTo>
                <a:lnTo>
                  <a:pt x="1162" y="1011"/>
                </a:lnTo>
                <a:lnTo>
                  <a:pt x="1162" y="1023"/>
                </a:lnTo>
                <a:lnTo>
                  <a:pt x="1178" y="1023"/>
                </a:lnTo>
                <a:lnTo>
                  <a:pt x="1178" y="1041"/>
                </a:lnTo>
                <a:lnTo>
                  <a:pt x="1206" y="1041"/>
                </a:lnTo>
                <a:lnTo>
                  <a:pt x="1206" y="1059"/>
                </a:lnTo>
                <a:lnTo>
                  <a:pt x="1248" y="1059"/>
                </a:lnTo>
                <a:lnTo>
                  <a:pt x="1248" y="1075"/>
                </a:lnTo>
                <a:lnTo>
                  <a:pt x="1274" y="1075"/>
                </a:lnTo>
                <a:lnTo>
                  <a:pt x="1274" y="1089"/>
                </a:lnTo>
                <a:lnTo>
                  <a:pt x="1373" y="1089"/>
                </a:lnTo>
                <a:lnTo>
                  <a:pt x="1373" y="1107"/>
                </a:lnTo>
                <a:lnTo>
                  <a:pt x="1419" y="1107"/>
                </a:lnTo>
                <a:lnTo>
                  <a:pt x="1419" y="1125"/>
                </a:lnTo>
                <a:lnTo>
                  <a:pt x="1585" y="1125"/>
                </a:lnTo>
                <a:lnTo>
                  <a:pt x="1585" y="1152"/>
                </a:lnTo>
                <a:lnTo>
                  <a:pt x="1824" y="1152"/>
                </a:lnTo>
                <a:lnTo>
                  <a:pt x="1888" y="1152"/>
                </a:lnTo>
                <a:lnTo>
                  <a:pt x="1888" y="1184"/>
                </a:lnTo>
                <a:lnTo>
                  <a:pt x="2041" y="1184"/>
                </a:lnTo>
                <a:lnTo>
                  <a:pt x="2041" y="1218"/>
                </a:lnTo>
                <a:lnTo>
                  <a:pt x="2079" y="1218"/>
                </a:lnTo>
                <a:lnTo>
                  <a:pt x="2079" y="124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cxnSp>
        <p:nvCxnSpPr>
          <p:cNvPr id="165" name="Straight Connector 164"/>
          <p:cNvCxnSpPr/>
          <p:nvPr/>
        </p:nvCxnSpPr>
        <p:spPr>
          <a:xfrm flipV="1">
            <a:off x="3793545" y="1946078"/>
            <a:ext cx="0" cy="5769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3793545" y="2139060"/>
            <a:ext cx="0" cy="576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1896967" y="2882702"/>
            <a:ext cx="1541791" cy="931863"/>
            <a:chOff x="1655763" y="3870325"/>
            <a:chExt cx="1624012" cy="931863"/>
          </a:xfrm>
        </p:grpSpPr>
        <p:sp>
          <p:nvSpPr>
            <p:cNvPr id="168" name="Line 133"/>
            <p:cNvSpPr>
              <a:spLocks noChangeShapeType="1"/>
            </p:cNvSpPr>
            <p:nvPr/>
          </p:nvSpPr>
          <p:spPr bwMode="auto">
            <a:xfrm>
              <a:off x="1655763" y="387032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69" name="Line 134"/>
            <p:cNvSpPr>
              <a:spLocks noChangeShapeType="1"/>
            </p:cNvSpPr>
            <p:nvPr/>
          </p:nvSpPr>
          <p:spPr bwMode="auto">
            <a:xfrm>
              <a:off x="1971675" y="41290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70" name="Line 135"/>
            <p:cNvSpPr>
              <a:spLocks noChangeShapeType="1"/>
            </p:cNvSpPr>
            <p:nvPr/>
          </p:nvSpPr>
          <p:spPr bwMode="auto">
            <a:xfrm>
              <a:off x="2105025" y="440372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71" name="Line 136"/>
            <p:cNvSpPr>
              <a:spLocks noChangeShapeType="1"/>
            </p:cNvSpPr>
            <p:nvPr/>
          </p:nvSpPr>
          <p:spPr bwMode="auto">
            <a:xfrm>
              <a:off x="3011488" y="46910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72" name="Line 137"/>
            <p:cNvSpPr>
              <a:spLocks noChangeShapeType="1"/>
            </p:cNvSpPr>
            <p:nvPr/>
          </p:nvSpPr>
          <p:spPr bwMode="auto">
            <a:xfrm>
              <a:off x="3279775" y="47418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grpSp>
      <p:sp>
        <p:nvSpPr>
          <p:cNvPr id="173" name="Freeform 138"/>
          <p:cNvSpPr>
            <a:spLocks/>
          </p:cNvSpPr>
          <p:nvPr/>
        </p:nvSpPr>
        <p:spPr bwMode="auto">
          <a:xfrm>
            <a:off x="1196152" y="1971477"/>
            <a:ext cx="2430998" cy="1974636"/>
          </a:xfrm>
          <a:custGeom>
            <a:avLst/>
            <a:gdLst>
              <a:gd name="T0" fmla="*/ 91 w 1613"/>
              <a:gd name="T1" fmla="*/ 0 h 1252"/>
              <a:gd name="T2" fmla="*/ 97 w 1613"/>
              <a:gd name="T3" fmla="*/ 8 h 1252"/>
              <a:gd name="T4" fmla="*/ 101 w 1613"/>
              <a:gd name="T5" fmla="*/ 18 h 1252"/>
              <a:gd name="T6" fmla="*/ 107 w 1613"/>
              <a:gd name="T7" fmla="*/ 34 h 1252"/>
              <a:gd name="T8" fmla="*/ 113 w 1613"/>
              <a:gd name="T9" fmla="*/ 77 h 1252"/>
              <a:gd name="T10" fmla="*/ 147 w 1613"/>
              <a:gd name="T11" fmla="*/ 97 h 1252"/>
              <a:gd name="T12" fmla="*/ 159 w 1613"/>
              <a:gd name="T13" fmla="*/ 135 h 1252"/>
              <a:gd name="T14" fmla="*/ 171 w 1613"/>
              <a:gd name="T15" fmla="*/ 159 h 1252"/>
              <a:gd name="T16" fmla="*/ 179 w 1613"/>
              <a:gd name="T17" fmla="*/ 199 h 1252"/>
              <a:gd name="T18" fmla="*/ 195 w 1613"/>
              <a:gd name="T19" fmla="*/ 217 h 1252"/>
              <a:gd name="T20" fmla="*/ 207 w 1613"/>
              <a:gd name="T21" fmla="*/ 236 h 1252"/>
              <a:gd name="T22" fmla="*/ 225 w 1613"/>
              <a:gd name="T23" fmla="*/ 258 h 1252"/>
              <a:gd name="T24" fmla="*/ 245 w 1613"/>
              <a:gd name="T25" fmla="*/ 278 h 1252"/>
              <a:gd name="T26" fmla="*/ 249 w 1613"/>
              <a:gd name="T27" fmla="*/ 302 h 1252"/>
              <a:gd name="T28" fmla="*/ 255 w 1613"/>
              <a:gd name="T29" fmla="*/ 320 h 1252"/>
              <a:gd name="T30" fmla="*/ 264 w 1613"/>
              <a:gd name="T31" fmla="*/ 338 h 1252"/>
              <a:gd name="T32" fmla="*/ 276 w 1613"/>
              <a:gd name="T33" fmla="*/ 358 h 1252"/>
              <a:gd name="T34" fmla="*/ 284 w 1613"/>
              <a:gd name="T35" fmla="*/ 378 h 1252"/>
              <a:gd name="T36" fmla="*/ 288 w 1613"/>
              <a:gd name="T37" fmla="*/ 403 h 1252"/>
              <a:gd name="T38" fmla="*/ 294 w 1613"/>
              <a:gd name="T39" fmla="*/ 419 h 1252"/>
              <a:gd name="T40" fmla="*/ 298 w 1613"/>
              <a:gd name="T41" fmla="*/ 459 h 1252"/>
              <a:gd name="T42" fmla="*/ 330 w 1613"/>
              <a:gd name="T43" fmla="*/ 477 h 1252"/>
              <a:gd name="T44" fmla="*/ 372 w 1613"/>
              <a:gd name="T45" fmla="*/ 499 h 1252"/>
              <a:gd name="T46" fmla="*/ 394 w 1613"/>
              <a:gd name="T47" fmla="*/ 521 h 1252"/>
              <a:gd name="T48" fmla="*/ 402 w 1613"/>
              <a:gd name="T49" fmla="*/ 562 h 1252"/>
              <a:gd name="T50" fmla="*/ 414 w 1613"/>
              <a:gd name="T51" fmla="*/ 584 h 1252"/>
              <a:gd name="T52" fmla="*/ 479 w 1613"/>
              <a:gd name="T53" fmla="*/ 604 h 1252"/>
              <a:gd name="T54" fmla="*/ 499 w 1613"/>
              <a:gd name="T55" fmla="*/ 626 h 1252"/>
              <a:gd name="T56" fmla="*/ 519 w 1613"/>
              <a:gd name="T57" fmla="*/ 648 h 1252"/>
              <a:gd name="T58" fmla="*/ 557 w 1613"/>
              <a:gd name="T59" fmla="*/ 670 h 1252"/>
              <a:gd name="T60" fmla="*/ 565 w 1613"/>
              <a:gd name="T61" fmla="*/ 694 h 1252"/>
              <a:gd name="T62" fmla="*/ 611 w 1613"/>
              <a:gd name="T63" fmla="*/ 719 h 1252"/>
              <a:gd name="T64" fmla="*/ 624 w 1613"/>
              <a:gd name="T65" fmla="*/ 743 h 1252"/>
              <a:gd name="T66" fmla="*/ 666 w 1613"/>
              <a:gd name="T67" fmla="*/ 763 h 1252"/>
              <a:gd name="T68" fmla="*/ 670 w 1613"/>
              <a:gd name="T69" fmla="*/ 787 h 1252"/>
              <a:gd name="T70" fmla="*/ 678 w 1613"/>
              <a:gd name="T71" fmla="*/ 813 h 1252"/>
              <a:gd name="T72" fmla="*/ 690 w 1613"/>
              <a:gd name="T73" fmla="*/ 839 h 1252"/>
              <a:gd name="T74" fmla="*/ 696 w 1613"/>
              <a:gd name="T75" fmla="*/ 861 h 1252"/>
              <a:gd name="T76" fmla="*/ 730 w 1613"/>
              <a:gd name="T77" fmla="*/ 912 h 1252"/>
              <a:gd name="T78" fmla="*/ 752 w 1613"/>
              <a:gd name="T79" fmla="*/ 936 h 1252"/>
              <a:gd name="T80" fmla="*/ 809 w 1613"/>
              <a:gd name="T81" fmla="*/ 962 h 1252"/>
              <a:gd name="T82" fmla="*/ 839 w 1613"/>
              <a:gd name="T83" fmla="*/ 988 h 1252"/>
              <a:gd name="T84" fmla="*/ 915 w 1613"/>
              <a:gd name="T85" fmla="*/ 1016 h 1252"/>
              <a:gd name="T86" fmla="*/ 1171 w 1613"/>
              <a:gd name="T87" fmla="*/ 1041 h 1252"/>
              <a:gd name="T88" fmla="*/ 1221 w 1613"/>
              <a:gd name="T89" fmla="*/ 1067 h 1252"/>
              <a:gd name="T90" fmla="*/ 1261 w 1613"/>
              <a:gd name="T91" fmla="*/ 1093 h 1252"/>
              <a:gd name="T92" fmla="*/ 1329 w 1613"/>
              <a:gd name="T93" fmla="*/ 1121 h 1252"/>
              <a:gd name="T94" fmla="*/ 1573 w 1613"/>
              <a:gd name="T95" fmla="*/ 1153 h 1252"/>
              <a:gd name="T96" fmla="*/ 1599 w 1613"/>
              <a:gd name="T97" fmla="*/ 1204 h 1252"/>
              <a:gd name="T98" fmla="*/ 1613 w 1613"/>
              <a:gd name="T99"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3" h="1252">
                <a:moveTo>
                  <a:pt x="0" y="0"/>
                </a:moveTo>
                <a:lnTo>
                  <a:pt x="91" y="0"/>
                </a:lnTo>
                <a:lnTo>
                  <a:pt x="91" y="8"/>
                </a:lnTo>
                <a:lnTo>
                  <a:pt x="97" y="8"/>
                </a:lnTo>
                <a:lnTo>
                  <a:pt x="97" y="18"/>
                </a:lnTo>
                <a:lnTo>
                  <a:pt x="101" y="18"/>
                </a:lnTo>
                <a:lnTo>
                  <a:pt x="101" y="34"/>
                </a:lnTo>
                <a:lnTo>
                  <a:pt x="107" y="34"/>
                </a:lnTo>
                <a:lnTo>
                  <a:pt x="107" y="77"/>
                </a:lnTo>
                <a:lnTo>
                  <a:pt x="113" y="77"/>
                </a:lnTo>
                <a:lnTo>
                  <a:pt x="113" y="97"/>
                </a:lnTo>
                <a:lnTo>
                  <a:pt x="147" y="97"/>
                </a:lnTo>
                <a:lnTo>
                  <a:pt x="147" y="135"/>
                </a:lnTo>
                <a:lnTo>
                  <a:pt x="159" y="135"/>
                </a:lnTo>
                <a:lnTo>
                  <a:pt x="159" y="159"/>
                </a:lnTo>
                <a:lnTo>
                  <a:pt x="171" y="159"/>
                </a:lnTo>
                <a:lnTo>
                  <a:pt x="171" y="199"/>
                </a:lnTo>
                <a:lnTo>
                  <a:pt x="179" y="199"/>
                </a:lnTo>
                <a:lnTo>
                  <a:pt x="179" y="217"/>
                </a:lnTo>
                <a:lnTo>
                  <a:pt x="195" y="217"/>
                </a:lnTo>
                <a:lnTo>
                  <a:pt x="195" y="236"/>
                </a:lnTo>
                <a:lnTo>
                  <a:pt x="207" y="236"/>
                </a:lnTo>
                <a:lnTo>
                  <a:pt x="207" y="258"/>
                </a:lnTo>
                <a:lnTo>
                  <a:pt x="225" y="258"/>
                </a:lnTo>
                <a:lnTo>
                  <a:pt x="225" y="278"/>
                </a:lnTo>
                <a:lnTo>
                  <a:pt x="245" y="278"/>
                </a:lnTo>
                <a:lnTo>
                  <a:pt x="245" y="302"/>
                </a:lnTo>
                <a:lnTo>
                  <a:pt x="249" y="302"/>
                </a:lnTo>
                <a:lnTo>
                  <a:pt x="249" y="320"/>
                </a:lnTo>
                <a:lnTo>
                  <a:pt x="255" y="320"/>
                </a:lnTo>
                <a:lnTo>
                  <a:pt x="255" y="338"/>
                </a:lnTo>
                <a:lnTo>
                  <a:pt x="264" y="338"/>
                </a:lnTo>
                <a:lnTo>
                  <a:pt x="264" y="358"/>
                </a:lnTo>
                <a:lnTo>
                  <a:pt x="276" y="358"/>
                </a:lnTo>
                <a:lnTo>
                  <a:pt x="276" y="378"/>
                </a:lnTo>
                <a:lnTo>
                  <a:pt x="284" y="378"/>
                </a:lnTo>
                <a:lnTo>
                  <a:pt x="284" y="403"/>
                </a:lnTo>
                <a:lnTo>
                  <a:pt x="288" y="403"/>
                </a:lnTo>
                <a:lnTo>
                  <a:pt x="288" y="419"/>
                </a:lnTo>
                <a:lnTo>
                  <a:pt x="294" y="419"/>
                </a:lnTo>
                <a:lnTo>
                  <a:pt x="294" y="459"/>
                </a:lnTo>
                <a:lnTo>
                  <a:pt x="298" y="459"/>
                </a:lnTo>
                <a:lnTo>
                  <a:pt x="298" y="477"/>
                </a:lnTo>
                <a:lnTo>
                  <a:pt x="330" y="477"/>
                </a:lnTo>
                <a:lnTo>
                  <a:pt x="330" y="499"/>
                </a:lnTo>
                <a:lnTo>
                  <a:pt x="372" y="499"/>
                </a:lnTo>
                <a:lnTo>
                  <a:pt x="372" y="521"/>
                </a:lnTo>
                <a:lnTo>
                  <a:pt x="394" y="521"/>
                </a:lnTo>
                <a:lnTo>
                  <a:pt x="394" y="562"/>
                </a:lnTo>
                <a:lnTo>
                  <a:pt x="402" y="562"/>
                </a:lnTo>
                <a:lnTo>
                  <a:pt x="402" y="584"/>
                </a:lnTo>
                <a:lnTo>
                  <a:pt x="414" y="584"/>
                </a:lnTo>
                <a:lnTo>
                  <a:pt x="414" y="604"/>
                </a:lnTo>
                <a:lnTo>
                  <a:pt x="479" y="604"/>
                </a:lnTo>
                <a:lnTo>
                  <a:pt x="479" y="626"/>
                </a:lnTo>
                <a:lnTo>
                  <a:pt x="499" y="626"/>
                </a:lnTo>
                <a:lnTo>
                  <a:pt x="499" y="648"/>
                </a:lnTo>
                <a:lnTo>
                  <a:pt x="519" y="648"/>
                </a:lnTo>
                <a:lnTo>
                  <a:pt x="519" y="670"/>
                </a:lnTo>
                <a:lnTo>
                  <a:pt x="557" y="670"/>
                </a:lnTo>
                <a:lnTo>
                  <a:pt x="557" y="694"/>
                </a:lnTo>
                <a:lnTo>
                  <a:pt x="565" y="694"/>
                </a:lnTo>
                <a:lnTo>
                  <a:pt x="565" y="719"/>
                </a:lnTo>
                <a:lnTo>
                  <a:pt x="611" y="719"/>
                </a:lnTo>
                <a:lnTo>
                  <a:pt x="611" y="743"/>
                </a:lnTo>
                <a:lnTo>
                  <a:pt x="624" y="743"/>
                </a:lnTo>
                <a:lnTo>
                  <a:pt x="624" y="763"/>
                </a:lnTo>
                <a:lnTo>
                  <a:pt x="666" y="763"/>
                </a:lnTo>
                <a:lnTo>
                  <a:pt x="666" y="787"/>
                </a:lnTo>
                <a:lnTo>
                  <a:pt x="670" y="787"/>
                </a:lnTo>
                <a:lnTo>
                  <a:pt x="670" y="813"/>
                </a:lnTo>
                <a:lnTo>
                  <a:pt x="678" y="813"/>
                </a:lnTo>
                <a:lnTo>
                  <a:pt x="678" y="839"/>
                </a:lnTo>
                <a:lnTo>
                  <a:pt x="690" y="839"/>
                </a:lnTo>
                <a:lnTo>
                  <a:pt x="690" y="861"/>
                </a:lnTo>
                <a:lnTo>
                  <a:pt x="696" y="861"/>
                </a:lnTo>
                <a:lnTo>
                  <a:pt x="696" y="912"/>
                </a:lnTo>
                <a:lnTo>
                  <a:pt x="730" y="912"/>
                </a:lnTo>
                <a:lnTo>
                  <a:pt x="730" y="936"/>
                </a:lnTo>
                <a:lnTo>
                  <a:pt x="752" y="936"/>
                </a:lnTo>
                <a:lnTo>
                  <a:pt x="752" y="962"/>
                </a:lnTo>
                <a:lnTo>
                  <a:pt x="809" y="962"/>
                </a:lnTo>
                <a:lnTo>
                  <a:pt x="809" y="988"/>
                </a:lnTo>
                <a:lnTo>
                  <a:pt x="839" y="988"/>
                </a:lnTo>
                <a:lnTo>
                  <a:pt x="839" y="1016"/>
                </a:lnTo>
                <a:lnTo>
                  <a:pt x="915" y="1016"/>
                </a:lnTo>
                <a:lnTo>
                  <a:pt x="915" y="1041"/>
                </a:lnTo>
                <a:lnTo>
                  <a:pt x="1171" y="1041"/>
                </a:lnTo>
                <a:lnTo>
                  <a:pt x="1171" y="1067"/>
                </a:lnTo>
                <a:lnTo>
                  <a:pt x="1221" y="1067"/>
                </a:lnTo>
                <a:lnTo>
                  <a:pt x="1221" y="1093"/>
                </a:lnTo>
                <a:lnTo>
                  <a:pt x="1261" y="1093"/>
                </a:lnTo>
                <a:lnTo>
                  <a:pt x="1261" y="1121"/>
                </a:lnTo>
                <a:lnTo>
                  <a:pt x="1329" y="1121"/>
                </a:lnTo>
                <a:lnTo>
                  <a:pt x="1329" y="1153"/>
                </a:lnTo>
                <a:lnTo>
                  <a:pt x="1573" y="1153"/>
                </a:lnTo>
                <a:lnTo>
                  <a:pt x="1599" y="1153"/>
                </a:lnTo>
                <a:lnTo>
                  <a:pt x="1599" y="1204"/>
                </a:lnTo>
                <a:lnTo>
                  <a:pt x="1613" y="1204"/>
                </a:lnTo>
                <a:lnTo>
                  <a:pt x="1613" y="1252"/>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74" name="TextBox 173"/>
          <p:cNvSpPr txBox="1"/>
          <p:nvPr/>
        </p:nvSpPr>
        <p:spPr>
          <a:xfrm>
            <a:off x="5356615" y="1371600"/>
            <a:ext cx="3366869" cy="307777"/>
          </a:xfrm>
          <a:prstGeom prst="rect">
            <a:avLst/>
          </a:prstGeom>
          <a:noFill/>
        </p:spPr>
        <p:txBody>
          <a:bodyPr wrap="square" rtlCol="0">
            <a:spAutoFit/>
          </a:bodyPr>
          <a:lstStyle/>
          <a:p>
            <a:pPr algn="ctr"/>
            <a:r>
              <a:rPr lang="fr-FR" sz="1400" b="1" dirty="0" smtClean="0">
                <a:solidFill>
                  <a:srgbClr val="4D4D4D"/>
                </a:solidFill>
              </a:rPr>
              <a:t>SSP</a:t>
            </a:r>
            <a:endParaRPr lang="fr-FR" sz="1400" b="1" dirty="0">
              <a:solidFill>
                <a:srgbClr val="4D4D4D"/>
              </a:solidFill>
            </a:endParaRPr>
          </a:p>
        </p:txBody>
      </p:sp>
      <p:sp>
        <p:nvSpPr>
          <p:cNvPr id="175" name="TextBox 174"/>
          <p:cNvSpPr txBox="1"/>
          <p:nvPr/>
        </p:nvSpPr>
        <p:spPr>
          <a:xfrm>
            <a:off x="4987381" y="1872604"/>
            <a:ext cx="254878" cy="184666"/>
          </a:xfrm>
          <a:prstGeom prst="rect">
            <a:avLst/>
          </a:prstGeom>
          <a:noFill/>
        </p:spPr>
        <p:txBody>
          <a:bodyPr wrap="none" lIns="0" tIns="0" rIns="0" bIns="0" rtlCol="0">
            <a:spAutoFit/>
          </a:bodyPr>
          <a:lstStyle/>
          <a:p>
            <a:pPr algn="r"/>
            <a:r>
              <a:rPr lang="fr-FR" sz="1200" smtClean="0">
                <a:solidFill>
                  <a:srgbClr val="4D4D4D"/>
                </a:solidFill>
              </a:rPr>
              <a:t>100</a:t>
            </a:r>
            <a:endParaRPr lang="fr-FR" sz="1200">
              <a:solidFill>
                <a:srgbClr val="4D4D4D"/>
              </a:solidFill>
            </a:endParaRPr>
          </a:p>
        </p:txBody>
      </p:sp>
      <p:sp>
        <p:nvSpPr>
          <p:cNvPr id="176" name="TextBox 175"/>
          <p:cNvSpPr txBox="1"/>
          <p:nvPr/>
        </p:nvSpPr>
        <p:spPr>
          <a:xfrm rot="16200000">
            <a:off x="4090452" y="2858501"/>
            <a:ext cx="1633184" cy="184666"/>
          </a:xfrm>
          <a:prstGeom prst="rect">
            <a:avLst/>
          </a:prstGeom>
          <a:noFill/>
        </p:spPr>
        <p:txBody>
          <a:bodyPr wrap="none" lIns="0" tIns="0" rIns="0" bIns="0" rtlCol="0">
            <a:spAutoFit/>
          </a:bodyPr>
          <a:lstStyle/>
          <a:p>
            <a:pPr algn="ctr"/>
            <a:r>
              <a:rPr lang="fr-FR" sz="1200" b="1" dirty="0" smtClean="0">
                <a:solidFill>
                  <a:srgbClr val="4D4D4D"/>
                </a:solidFill>
              </a:rPr>
              <a:t>Sans progression (%)</a:t>
            </a:r>
            <a:endParaRPr lang="fr-FR" sz="1200" b="1" dirty="0">
              <a:solidFill>
                <a:srgbClr val="4D4D4D"/>
              </a:solidFill>
            </a:endParaRPr>
          </a:p>
        </p:txBody>
      </p:sp>
      <p:sp>
        <p:nvSpPr>
          <p:cNvPr id="177" name="TextBox 176"/>
          <p:cNvSpPr txBox="1"/>
          <p:nvPr/>
        </p:nvSpPr>
        <p:spPr>
          <a:xfrm>
            <a:off x="5157299" y="3853058"/>
            <a:ext cx="84960" cy="184666"/>
          </a:xfrm>
          <a:prstGeom prst="rect">
            <a:avLst/>
          </a:prstGeom>
          <a:noFill/>
        </p:spPr>
        <p:txBody>
          <a:bodyPr wrap="none" lIns="0" tIns="0" rIns="0" bIns="0" rtlCol="0">
            <a:spAutoFit/>
          </a:bodyPr>
          <a:lstStyle/>
          <a:p>
            <a:pPr algn="r"/>
            <a:r>
              <a:rPr lang="fr-FR" sz="1200" smtClean="0">
                <a:solidFill>
                  <a:srgbClr val="4D4D4D"/>
                </a:solidFill>
              </a:rPr>
              <a:t>0</a:t>
            </a:r>
            <a:endParaRPr lang="fr-FR" sz="1200">
              <a:solidFill>
                <a:srgbClr val="4D4D4D"/>
              </a:solidFill>
            </a:endParaRPr>
          </a:p>
        </p:txBody>
      </p:sp>
      <p:sp>
        <p:nvSpPr>
          <p:cNvPr id="178" name="TextBox 177"/>
          <p:cNvSpPr txBox="1"/>
          <p:nvPr/>
        </p:nvSpPr>
        <p:spPr>
          <a:xfrm>
            <a:off x="5072340" y="2872142"/>
            <a:ext cx="169919" cy="184666"/>
          </a:xfrm>
          <a:prstGeom prst="rect">
            <a:avLst/>
          </a:prstGeom>
          <a:noFill/>
        </p:spPr>
        <p:txBody>
          <a:bodyPr wrap="none" lIns="0" tIns="0" rIns="0" bIns="0" rtlCol="0">
            <a:spAutoFit/>
          </a:bodyPr>
          <a:lstStyle/>
          <a:p>
            <a:pPr algn="r"/>
            <a:r>
              <a:rPr lang="fr-FR" sz="1200" smtClean="0">
                <a:solidFill>
                  <a:srgbClr val="4D4D4D"/>
                </a:solidFill>
              </a:rPr>
              <a:t>50</a:t>
            </a:r>
            <a:endParaRPr lang="fr-FR" sz="1200">
              <a:solidFill>
                <a:srgbClr val="4D4D4D"/>
              </a:solidFill>
            </a:endParaRPr>
          </a:p>
        </p:txBody>
      </p:sp>
      <p:sp>
        <p:nvSpPr>
          <p:cNvPr id="179" name="AutoShape 3"/>
          <p:cNvSpPr>
            <a:spLocks noChangeAspect="1" noChangeArrowheads="1" noTextEdit="1"/>
          </p:cNvSpPr>
          <p:nvPr/>
        </p:nvSpPr>
        <p:spPr bwMode="auto">
          <a:xfrm>
            <a:off x="5356615" y="1909232"/>
            <a:ext cx="313934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180" name="TextBox 179"/>
          <p:cNvSpPr txBox="1"/>
          <p:nvPr/>
        </p:nvSpPr>
        <p:spPr>
          <a:xfrm>
            <a:off x="6817035" y="2523537"/>
            <a:ext cx="2032377" cy="461665"/>
          </a:xfrm>
          <a:prstGeom prst="rect">
            <a:avLst/>
          </a:prstGeom>
          <a:noFill/>
        </p:spPr>
        <p:txBody>
          <a:bodyPr wrap="none" rtlCol="0">
            <a:spAutoFit/>
          </a:bodyPr>
          <a:lstStyle/>
          <a:p>
            <a:r>
              <a:rPr lang="fr-FR" sz="1200" dirty="0" smtClean="0">
                <a:solidFill>
                  <a:srgbClr val="4D4D4D"/>
                </a:solidFill>
              </a:rPr>
              <a:t>HR 1,56 (IC95 1,01 – 2,41)</a:t>
            </a:r>
          </a:p>
          <a:p>
            <a:r>
              <a:rPr lang="fr-FR" sz="1200" dirty="0" smtClean="0">
                <a:solidFill>
                  <a:srgbClr val="4D4D4D"/>
                </a:solidFill>
              </a:rPr>
              <a:t>p=0,040</a:t>
            </a:r>
            <a:endParaRPr lang="fr-FR" sz="1200" dirty="0">
              <a:solidFill>
                <a:srgbClr val="4D4D4D"/>
              </a:solidFill>
            </a:endParaRPr>
          </a:p>
        </p:txBody>
      </p:sp>
      <p:sp>
        <p:nvSpPr>
          <p:cNvPr id="181" name="Freeform 180"/>
          <p:cNvSpPr/>
          <p:nvPr/>
        </p:nvSpPr>
        <p:spPr>
          <a:xfrm>
            <a:off x="5345864" y="1953634"/>
            <a:ext cx="3386979"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fr-FR">
              <a:solidFill>
                <a:srgbClr val="4D4D4D"/>
              </a:solidFill>
            </a:endParaRPr>
          </a:p>
        </p:txBody>
      </p:sp>
      <p:grpSp>
        <p:nvGrpSpPr>
          <p:cNvPr id="182" name="Group 181"/>
          <p:cNvGrpSpPr/>
          <p:nvPr/>
        </p:nvGrpSpPr>
        <p:grpSpPr>
          <a:xfrm>
            <a:off x="5345652" y="3949028"/>
            <a:ext cx="3377833" cy="72009"/>
            <a:chOff x="853503" y="4091507"/>
            <a:chExt cx="3557966" cy="72009"/>
          </a:xfrm>
        </p:grpSpPr>
        <p:cxnSp>
          <p:nvCxnSpPr>
            <p:cNvPr id="183" name="Straight Connector 182"/>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a:off x="140728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a:off x="2003398"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a:off x="318723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a:off x="3786642"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a:off x="5303819" y="4034033"/>
            <a:ext cx="85585" cy="184666"/>
          </a:xfrm>
          <a:prstGeom prst="rect">
            <a:avLst/>
          </a:prstGeom>
          <a:noFill/>
        </p:spPr>
        <p:txBody>
          <a:bodyPr wrap="none" lIns="0" tIns="0" rIns="0" bIns="0" rtlCol="0">
            <a:spAutoFit/>
          </a:bodyPr>
          <a:lstStyle/>
          <a:p>
            <a:pPr algn="ctr"/>
            <a:r>
              <a:rPr lang="fr-FR" sz="1200" smtClean="0">
                <a:solidFill>
                  <a:srgbClr val="4D4D4D"/>
                </a:solidFill>
              </a:rPr>
              <a:t>0</a:t>
            </a:r>
            <a:endParaRPr lang="fr-FR" sz="1200">
              <a:solidFill>
                <a:srgbClr val="4D4D4D"/>
              </a:solidFill>
            </a:endParaRPr>
          </a:p>
        </p:txBody>
      </p:sp>
      <p:sp>
        <p:nvSpPr>
          <p:cNvPr id="191" name="TextBox 190"/>
          <p:cNvSpPr txBox="1"/>
          <p:nvPr/>
        </p:nvSpPr>
        <p:spPr>
          <a:xfrm>
            <a:off x="5863670" y="4030461"/>
            <a:ext cx="85585" cy="184666"/>
          </a:xfrm>
          <a:prstGeom prst="rect">
            <a:avLst/>
          </a:prstGeom>
          <a:noFill/>
        </p:spPr>
        <p:txBody>
          <a:bodyPr wrap="none" lIns="0" tIns="0" rIns="0" bIns="0" rtlCol="0">
            <a:spAutoFit/>
          </a:bodyPr>
          <a:lstStyle/>
          <a:p>
            <a:pPr algn="ctr"/>
            <a:r>
              <a:rPr lang="fr-FR" sz="1200" smtClean="0">
                <a:solidFill>
                  <a:srgbClr val="4D4D4D"/>
                </a:solidFill>
              </a:rPr>
              <a:t>5</a:t>
            </a:r>
            <a:endParaRPr lang="fr-FR" sz="1200">
              <a:solidFill>
                <a:srgbClr val="4D4D4D"/>
              </a:solidFill>
            </a:endParaRPr>
          </a:p>
        </p:txBody>
      </p:sp>
      <p:sp>
        <p:nvSpPr>
          <p:cNvPr id="192" name="TextBox 191"/>
          <p:cNvSpPr txBox="1"/>
          <p:nvPr/>
        </p:nvSpPr>
        <p:spPr>
          <a:xfrm>
            <a:off x="6386778" y="4030461"/>
            <a:ext cx="171171" cy="184666"/>
          </a:xfrm>
          <a:prstGeom prst="rect">
            <a:avLst/>
          </a:prstGeom>
          <a:noFill/>
        </p:spPr>
        <p:txBody>
          <a:bodyPr wrap="none" lIns="0" tIns="0" rIns="0" bIns="0" rtlCol="0">
            <a:spAutoFit/>
          </a:bodyPr>
          <a:lstStyle/>
          <a:p>
            <a:pPr algn="ctr"/>
            <a:r>
              <a:rPr lang="fr-FR" sz="1200" smtClean="0">
                <a:solidFill>
                  <a:srgbClr val="4D4D4D"/>
                </a:solidFill>
              </a:rPr>
              <a:t>10</a:t>
            </a:r>
            <a:endParaRPr lang="fr-FR" sz="1200">
              <a:solidFill>
                <a:srgbClr val="4D4D4D"/>
              </a:solidFill>
            </a:endParaRPr>
          </a:p>
        </p:txBody>
      </p:sp>
      <p:sp>
        <p:nvSpPr>
          <p:cNvPr id="193" name="TextBox 192"/>
          <p:cNvSpPr txBox="1"/>
          <p:nvPr/>
        </p:nvSpPr>
        <p:spPr>
          <a:xfrm>
            <a:off x="6949765" y="4030461"/>
            <a:ext cx="171171" cy="184666"/>
          </a:xfrm>
          <a:prstGeom prst="rect">
            <a:avLst/>
          </a:prstGeom>
          <a:noFill/>
        </p:spPr>
        <p:txBody>
          <a:bodyPr wrap="none" lIns="0" tIns="0" rIns="0" bIns="0" rtlCol="0">
            <a:spAutoFit/>
          </a:bodyPr>
          <a:lstStyle/>
          <a:p>
            <a:pPr algn="ctr"/>
            <a:r>
              <a:rPr lang="fr-FR" sz="1200" smtClean="0">
                <a:solidFill>
                  <a:srgbClr val="4D4D4D"/>
                </a:solidFill>
              </a:rPr>
              <a:t>15</a:t>
            </a:r>
            <a:endParaRPr lang="fr-FR" sz="1200">
              <a:solidFill>
                <a:srgbClr val="4D4D4D"/>
              </a:solidFill>
            </a:endParaRPr>
          </a:p>
        </p:txBody>
      </p:sp>
      <p:sp>
        <p:nvSpPr>
          <p:cNvPr id="194" name="TextBox 193"/>
          <p:cNvSpPr txBox="1"/>
          <p:nvPr/>
        </p:nvSpPr>
        <p:spPr>
          <a:xfrm>
            <a:off x="7510536" y="4030461"/>
            <a:ext cx="171171" cy="184666"/>
          </a:xfrm>
          <a:prstGeom prst="rect">
            <a:avLst/>
          </a:prstGeom>
          <a:noFill/>
        </p:spPr>
        <p:txBody>
          <a:bodyPr wrap="none" lIns="0" tIns="0" rIns="0" bIns="0" rtlCol="0">
            <a:spAutoFit/>
          </a:bodyPr>
          <a:lstStyle/>
          <a:p>
            <a:pPr algn="ctr"/>
            <a:r>
              <a:rPr lang="fr-FR" sz="1200" smtClean="0">
                <a:solidFill>
                  <a:srgbClr val="4D4D4D"/>
                </a:solidFill>
              </a:rPr>
              <a:t>20</a:t>
            </a:r>
            <a:endParaRPr lang="fr-FR" sz="1200">
              <a:solidFill>
                <a:srgbClr val="4D4D4D"/>
              </a:solidFill>
            </a:endParaRPr>
          </a:p>
        </p:txBody>
      </p:sp>
      <p:sp>
        <p:nvSpPr>
          <p:cNvPr id="195" name="TextBox 194"/>
          <p:cNvSpPr txBox="1"/>
          <p:nvPr/>
        </p:nvSpPr>
        <p:spPr>
          <a:xfrm>
            <a:off x="8079559" y="4030461"/>
            <a:ext cx="171171" cy="184666"/>
          </a:xfrm>
          <a:prstGeom prst="rect">
            <a:avLst/>
          </a:prstGeom>
          <a:noFill/>
        </p:spPr>
        <p:txBody>
          <a:bodyPr wrap="none" lIns="0" tIns="0" rIns="0" bIns="0" rtlCol="0">
            <a:spAutoFit/>
          </a:bodyPr>
          <a:lstStyle/>
          <a:p>
            <a:pPr algn="ctr"/>
            <a:r>
              <a:rPr lang="fr-FR" sz="1200" smtClean="0">
                <a:solidFill>
                  <a:srgbClr val="4D4D4D"/>
                </a:solidFill>
              </a:rPr>
              <a:t>25</a:t>
            </a:r>
            <a:endParaRPr lang="fr-FR" sz="1200">
              <a:solidFill>
                <a:srgbClr val="4D4D4D"/>
              </a:solidFill>
            </a:endParaRPr>
          </a:p>
        </p:txBody>
      </p:sp>
      <p:sp>
        <p:nvSpPr>
          <p:cNvPr id="196" name="TextBox 195"/>
          <p:cNvSpPr txBox="1"/>
          <p:nvPr/>
        </p:nvSpPr>
        <p:spPr>
          <a:xfrm>
            <a:off x="8638502" y="4030461"/>
            <a:ext cx="171171" cy="184666"/>
          </a:xfrm>
          <a:prstGeom prst="rect">
            <a:avLst/>
          </a:prstGeom>
          <a:noFill/>
        </p:spPr>
        <p:txBody>
          <a:bodyPr wrap="none" lIns="0" tIns="0" rIns="0" bIns="0" rtlCol="0">
            <a:spAutoFit/>
          </a:bodyPr>
          <a:lstStyle/>
          <a:p>
            <a:pPr algn="ctr"/>
            <a:r>
              <a:rPr lang="fr-FR" sz="1200" smtClean="0">
                <a:solidFill>
                  <a:srgbClr val="4D4D4D"/>
                </a:solidFill>
              </a:rPr>
              <a:t>30</a:t>
            </a:r>
            <a:endParaRPr lang="fr-FR" sz="1200">
              <a:solidFill>
                <a:srgbClr val="4D4D4D"/>
              </a:solidFill>
            </a:endParaRPr>
          </a:p>
        </p:txBody>
      </p:sp>
      <p:sp>
        <p:nvSpPr>
          <p:cNvPr id="197" name="TextBox 196"/>
          <p:cNvSpPr txBox="1"/>
          <p:nvPr/>
        </p:nvSpPr>
        <p:spPr>
          <a:xfrm>
            <a:off x="6864087" y="4330498"/>
            <a:ext cx="350532" cy="184666"/>
          </a:xfrm>
          <a:prstGeom prst="rect">
            <a:avLst/>
          </a:prstGeom>
          <a:noFill/>
        </p:spPr>
        <p:txBody>
          <a:bodyPr wrap="none" lIns="0" tIns="0" rIns="0" bIns="0" rtlCol="0">
            <a:spAutoFit/>
          </a:bodyPr>
          <a:lstStyle/>
          <a:p>
            <a:pPr algn="ctr"/>
            <a:r>
              <a:rPr lang="fr-FR" sz="1200" b="1" dirty="0" smtClean="0">
                <a:solidFill>
                  <a:srgbClr val="4D4D4D"/>
                </a:solidFill>
              </a:rPr>
              <a:t>Mois</a:t>
            </a:r>
            <a:endParaRPr lang="fr-FR" sz="1200" b="1" dirty="0">
              <a:solidFill>
                <a:srgbClr val="4D4D4D"/>
              </a:solidFill>
            </a:endParaRPr>
          </a:p>
        </p:txBody>
      </p:sp>
      <p:sp>
        <p:nvSpPr>
          <p:cNvPr id="198" name="TextBox 197"/>
          <p:cNvSpPr txBox="1"/>
          <p:nvPr/>
        </p:nvSpPr>
        <p:spPr>
          <a:xfrm>
            <a:off x="7451999" y="1738155"/>
            <a:ext cx="1312759" cy="553998"/>
          </a:xfrm>
          <a:prstGeom prst="rect">
            <a:avLst/>
          </a:prstGeom>
          <a:noFill/>
        </p:spPr>
        <p:txBody>
          <a:bodyPr wrap="none" lIns="0" tIns="0" rIns="0" bIns="0" rtlCol="0">
            <a:spAutoFit/>
          </a:bodyPr>
          <a:lstStyle/>
          <a:p>
            <a:pPr algn="r"/>
            <a:r>
              <a:rPr lang="fr-FR" sz="1200" dirty="0" err="1" smtClean="0">
                <a:solidFill>
                  <a:srgbClr val="4D4D4D"/>
                </a:solidFill>
              </a:rPr>
              <a:t>SSPm</a:t>
            </a:r>
            <a:r>
              <a:rPr lang="fr-FR" sz="1200" dirty="0" smtClean="0">
                <a:solidFill>
                  <a:srgbClr val="4D4D4D"/>
                </a:solidFill>
              </a:rPr>
              <a:t> (anti-EGFR)</a:t>
            </a:r>
          </a:p>
          <a:p>
            <a:pPr algn="r"/>
            <a:r>
              <a:rPr lang="fr-FR" sz="1200" dirty="0" smtClean="0">
                <a:solidFill>
                  <a:srgbClr val="4D4D4D"/>
                </a:solidFill>
              </a:rPr>
              <a:t>6,5 mois</a:t>
            </a:r>
          </a:p>
          <a:p>
            <a:pPr algn="r"/>
            <a:r>
              <a:rPr lang="fr-FR" sz="1200" dirty="0" smtClean="0">
                <a:solidFill>
                  <a:srgbClr val="4D4D4D"/>
                </a:solidFill>
              </a:rPr>
              <a:t>4,7 mois</a:t>
            </a:r>
            <a:endParaRPr lang="fr-FR" sz="1200" dirty="0">
              <a:solidFill>
                <a:srgbClr val="4D4D4D"/>
              </a:solidFill>
            </a:endParaRPr>
          </a:p>
        </p:txBody>
      </p:sp>
      <p:grpSp>
        <p:nvGrpSpPr>
          <p:cNvPr id="199" name="Group 198"/>
          <p:cNvGrpSpPr/>
          <p:nvPr/>
        </p:nvGrpSpPr>
        <p:grpSpPr>
          <a:xfrm>
            <a:off x="5551111" y="2128640"/>
            <a:ext cx="1418208" cy="1563688"/>
            <a:chOff x="5559425" y="3116263"/>
            <a:chExt cx="1493838" cy="1563688"/>
          </a:xfrm>
        </p:grpSpPr>
        <p:sp>
          <p:nvSpPr>
            <p:cNvPr id="200" name="Line 142"/>
            <p:cNvSpPr>
              <a:spLocks noChangeShapeType="1"/>
            </p:cNvSpPr>
            <p:nvPr/>
          </p:nvSpPr>
          <p:spPr bwMode="auto">
            <a:xfrm>
              <a:off x="5721350"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1" name="Line 143"/>
            <p:cNvSpPr>
              <a:spLocks noChangeShapeType="1"/>
            </p:cNvSpPr>
            <p:nvPr/>
          </p:nvSpPr>
          <p:spPr bwMode="auto">
            <a:xfrm>
              <a:off x="5730875"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2" name="Line 144"/>
            <p:cNvSpPr>
              <a:spLocks noChangeShapeType="1"/>
            </p:cNvSpPr>
            <p:nvPr/>
          </p:nvSpPr>
          <p:spPr bwMode="auto">
            <a:xfrm>
              <a:off x="6313488" y="4052888"/>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3" name="Line 145"/>
            <p:cNvSpPr>
              <a:spLocks noChangeShapeType="1"/>
            </p:cNvSpPr>
            <p:nvPr/>
          </p:nvSpPr>
          <p:spPr bwMode="auto">
            <a:xfrm>
              <a:off x="6773863" y="450532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4" name="Line 146"/>
            <p:cNvSpPr>
              <a:spLocks noChangeShapeType="1"/>
            </p:cNvSpPr>
            <p:nvPr/>
          </p:nvSpPr>
          <p:spPr bwMode="auto">
            <a:xfrm>
              <a:off x="7053263" y="4606926"/>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5" name="Line 147"/>
            <p:cNvSpPr>
              <a:spLocks noChangeShapeType="1"/>
            </p:cNvSpPr>
            <p:nvPr/>
          </p:nvSpPr>
          <p:spPr bwMode="auto">
            <a:xfrm>
              <a:off x="7018338" y="461010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6" name="Line 148"/>
            <p:cNvSpPr>
              <a:spLocks noChangeShapeType="1"/>
            </p:cNvSpPr>
            <p:nvPr/>
          </p:nvSpPr>
          <p:spPr bwMode="auto">
            <a:xfrm>
              <a:off x="7002463" y="4610101"/>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7" name="Line 149"/>
            <p:cNvSpPr>
              <a:spLocks noChangeShapeType="1"/>
            </p:cNvSpPr>
            <p:nvPr/>
          </p:nvSpPr>
          <p:spPr bwMode="auto">
            <a:xfrm>
              <a:off x="5737225" y="3321051"/>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8" name="Line 150"/>
            <p:cNvSpPr>
              <a:spLocks noChangeShapeType="1"/>
            </p:cNvSpPr>
            <p:nvPr/>
          </p:nvSpPr>
          <p:spPr bwMode="auto">
            <a:xfrm>
              <a:off x="5572125" y="3132138"/>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09" name="Line 151"/>
            <p:cNvSpPr>
              <a:spLocks noChangeShapeType="1"/>
            </p:cNvSpPr>
            <p:nvPr/>
          </p:nvSpPr>
          <p:spPr bwMode="auto">
            <a:xfrm>
              <a:off x="5559425" y="3116263"/>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0" name="Line 152"/>
            <p:cNvSpPr>
              <a:spLocks noChangeShapeType="1"/>
            </p:cNvSpPr>
            <p:nvPr/>
          </p:nvSpPr>
          <p:spPr bwMode="auto">
            <a:xfrm>
              <a:off x="5607050" y="3206751"/>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1" name="Line 153"/>
            <p:cNvSpPr>
              <a:spLocks noChangeShapeType="1"/>
            </p:cNvSpPr>
            <p:nvPr/>
          </p:nvSpPr>
          <p:spPr bwMode="auto">
            <a:xfrm>
              <a:off x="5632450" y="324802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2" name="Line 154"/>
            <p:cNvSpPr>
              <a:spLocks noChangeShapeType="1"/>
            </p:cNvSpPr>
            <p:nvPr/>
          </p:nvSpPr>
          <p:spPr bwMode="auto">
            <a:xfrm>
              <a:off x="5641975" y="3267076"/>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3" name="Line 155"/>
            <p:cNvSpPr>
              <a:spLocks noChangeShapeType="1"/>
            </p:cNvSpPr>
            <p:nvPr/>
          </p:nvSpPr>
          <p:spPr bwMode="auto">
            <a:xfrm>
              <a:off x="5661025" y="3305176"/>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4" name="Line 156"/>
            <p:cNvSpPr>
              <a:spLocks noChangeShapeType="1"/>
            </p:cNvSpPr>
            <p:nvPr/>
          </p:nvSpPr>
          <p:spPr bwMode="auto">
            <a:xfrm>
              <a:off x="5915025" y="3673476"/>
              <a:ext cx="0" cy="6826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5" name="Line 157"/>
            <p:cNvSpPr>
              <a:spLocks noChangeShapeType="1"/>
            </p:cNvSpPr>
            <p:nvPr/>
          </p:nvSpPr>
          <p:spPr bwMode="auto">
            <a:xfrm>
              <a:off x="5988050" y="3789363"/>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6" name="Line 158"/>
            <p:cNvSpPr>
              <a:spLocks noChangeShapeType="1"/>
            </p:cNvSpPr>
            <p:nvPr/>
          </p:nvSpPr>
          <p:spPr bwMode="auto">
            <a:xfrm>
              <a:off x="6102350" y="3890963"/>
              <a:ext cx="0" cy="698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7" name="Line 159"/>
            <p:cNvSpPr>
              <a:spLocks noChangeShapeType="1"/>
            </p:cNvSpPr>
            <p:nvPr/>
          </p:nvSpPr>
          <p:spPr bwMode="auto">
            <a:xfrm>
              <a:off x="6165850" y="3954463"/>
              <a:ext cx="0" cy="6667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grpSp>
      <p:sp>
        <p:nvSpPr>
          <p:cNvPr id="218" name="Freeform 160"/>
          <p:cNvSpPr>
            <a:spLocks/>
          </p:cNvSpPr>
          <p:nvPr/>
        </p:nvSpPr>
        <p:spPr bwMode="auto">
          <a:xfrm>
            <a:off x="5349156" y="1966715"/>
            <a:ext cx="3231282" cy="1981200"/>
          </a:xfrm>
          <a:custGeom>
            <a:avLst/>
            <a:gdLst>
              <a:gd name="T0" fmla="*/ 28 w 2144"/>
              <a:gd name="T1" fmla="*/ 20 h 1248"/>
              <a:gd name="T2" fmla="*/ 98 w 2144"/>
              <a:gd name="T3" fmla="*/ 32 h 1248"/>
              <a:gd name="T4" fmla="*/ 116 w 2144"/>
              <a:gd name="T5" fmla="*/ 96 h 1248"/>
              <a:gd name="T6" fmla="*/ 128 w 2144"/>
              <a:gd name="T7" fmla="*/ 106 h 1248"/>
              <a:gd name="T8" fmla="*/ 138 w 2144"/>
              <a:gd name="T9" fmla="*/ 138 h 1248"/>
              <a:gd name="T10" fmla="*/ 148 w 2144"/>
              <a:gd name="T11" fmla="*/ 153 h 1248"/>
              <a:gd name="T12" fmla="*/ 158 w 2144"/>
              <a:gd name="T13" fmla="*/ 179 h 1248"/>
              <a:gd name="T14" fmla="*/ 166 w 2144"/>
              <a:gd name="T15" fmla="*/ 187 h 1248"/>
              <a:gd name="T16" fmla="*/ 184 w 2144"/>
              <a:gd name="T17" fmla="*/ 225 h 1248"/>
              <a:gd name="T18" fmla="*/ 200 w 2144"/>
              <a:gd name="T19" fmla="*/ 243 h 1248"/>
              <a:gd name="T20" fmla="*/ 220 w 2144"/>
              <a:gd name="T21" fmla="*/ 273 h 1248"/>
              <a:gd name="T22" fmla="*/ 254 w 2144"/>
              <a:gd name="T23" fmla="*/ 283 h 1248"/>
              <a:gd name="T24" fmla="*/ 260 w 2144"/>
              <a:gd name="T25" fmla="*/ 327 h 1248"/>
              <a:gd name="T26" fmla="*/ 270 w 2144"/>
              <a:gd name="T27" fmla="*/ 337 h 1248"/>
              <a:gd name="T28" fmla="*/ 278 w 2144"/>
              <a:gd name="T29" fmla="*/ 365 h 1248"/>
              <a:gd name="T30" fmla="*/ 296 w 2144"/>
              <a:gd name="T31" fmla="*/ 379 h 1248"/>
              <a:gd name="T32" fmla="*/ 298 w 2144"/>
              <a:gd name="T33" fmla="*/ 419 h 1248"/>
              <a:gd name="T34" fmla="*/ 322 w 2144"/>
              <a:gd name="T35" fmla="*/ 435 h 1248"/>
              <a:gd name="T36" fmla="*/ 330 w 2144"/>
              <a:gd name="T37" fmla="*/ 465 h 1248"/>
              <a:gd name="T38" fmla="*/ 362 w 2144"/>
              <a:gd name="T39" fmla="*/ 478 h 1248"/>
              <a:gd name="T40" fmla="*/ 372 w 2144"/>
              <a:gd name="T41" fmla="*/ 520 h 1248"/>
              <a:gd name="T42" fmla="*/ 380 w 2144"/>
              <a:gd name="T43" fmla="*/ 538 h 1248"/>
              <a:gd name="T44" fmla="*/ 408 w 2144"/>
              <a:gd name="T45" fmla="*/ 552 h 1248"/>
              <a:gd name="T46" fmla="*/ 418 w 2144"/>
              <a:gd name="T47" fmla="*/ 600 h 1248"/>
              <a:gd name="T48" fmla="*/ 480 w 2144"/>
              <a:gd name="T49" fmla="*/ 614 h 1248"/>
              <a:gd name="T50" fmla="*/ 492 w 2144"/>
              <a:gd name="T51" fmla="*/ 666 h 1248"/>
              <a:gd name="T52" fmla="*/ 568 w 2144"/>
              <a:gd name="T53" fmla="*/ 718 h 1248"/>
              <a:gd name="T54" fmla="*/ 619 w 2144"/>
              <a:gd name="T55" fmla="*/ 770 h 1248"/>
              <a:gd name="T56" fmla="*/ 651 w 2144"/>
              <a:gd name="T57" fmla="*/ 790 h 1248"/>
              <a:gd name="T58" fmla="*/ 665 w 2144"/>
              <a:gd name="T59" fmla="*/ 827 h 1248"/>
              <a:gd name="T60" fmla="*/ 693 w 2144"/>
              <a:gd name="T61" fmla="*/ 847 h 1248"/>
              <a:gd name="T62" fmla="*/ 741 w 2144"/>
              <a:gd name="T63" fmla="*/ 885 h 1248"/>
              <a:gd name="T64" fmla="*/ 763 w 2144"/>
              <a:gd name="T65" fmla="*/ 905 h 1248"/>
              <a:gd name="T66" fmla="*/ 781 w 2144"/>
              <a:gd name="T67" fmla="*/ 943 h 1248"/>
              <a:gd name="T68" fmla="*/ 847 w 2144"/>
              <a:gd name="T69" fmla="*/ 965 h 1248"/>
              <a:gd name="T70" fmla="*/ 867 w 2144"/>
              <a:gd name="T71" fmla="*/ 1001 h 1248"/>
              <a:gd name="T72" fmla="*/ 937 w 2144"/>
              <a:gd name="T73" fmla="*/ 1017 h 1248"/>
              <a:gd name="T74" fmla="*/ 973 w 2144"/>
              <a:gd name="T75" fmla="*/ 1061 h 1248"/>
              <a:gd name="T76" fmla="*/ 1071 w 2144"/>
              <a:gd name="T77" fmla="*/ 1083 h 1248"/>
              <a:gd name="T78" fmla="*/ 1213 w 2144"/>
              <a:gd name="T79" fmla="*/ 1113 h 1248"/>
              <a:gd name="T80" fmla="*/ 1219 w 2144"/>
              <a:gd name="T81" fmla="*/ 1164 h 1248"/>
              <a:gd name="T82" fmla="*/ 1425 w 2144"/>
              <a:gd name="T83" fmla="*/ 1194 h 1248"/>
              <a:gd name="T84" fmla="*/ 1688 w 2144"/>
              <a:gd name="T85" fmla="*/ 1222 h 1248"/>
              <a:gd name="T86" fmla="*/ 2144 w 2144"/>
              <a:gd name="T87" fmla="*/ 122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4" h="1248">
                <a:moveTo>
                  <a:pt x="0" y="0"/>
                </a:moveTo>
                <a:lnTo>
                  <a:pt x="28" y="0"/>
                </a:lnTo>
                <a:lnTo>
                  <a:pt x="28" y="20"/>
                </a:lnTo>
                <a:lnTo>
                  <a:pt x="74" y="20"/>
                </a:lnTo>
                <a:lnTo>
                  <a:pt x="74" y="32"/>
                </a:lnTo>
                <a:lnTo>
                  <a:pt x="98" y="32"/>
                </a:lnTo>
                <a:lnTo>
                  <a:pt x="98" y="90"/>
                </a:lnTo>
                <a:lnTo>
                  <a:pt x="116" y="90"/>
                </a:lnTo>
                <a:lnTo>
                  <a:pt x="116" y="96"/>
                </a:lnTo>
                <a:lnTo>
                  <a:pt x="122" y="96"/>
                </a:lnTo>
                <a:lnTo>
                  <a:pt x="122" y="106"/>
                </a:lnTo>
                <a:lnTo>
                  <a:pt x="128" y="106"/>
                </a:lnTo>
                <a:lnTo>
                  <a:pt x="128" y="118"/>
                </a:lnTo>
                <a:lnTo>
                  <a:pt x="138" y="118"/>
                </a:lnTo>
                <a:lnTo>
                  <a:pt x="138" y="138"/>
                </a:lnTo>
                <a:lnTo>
                  <a:pt x="144" y="138"/>
                </a:lnTo>
                <a:lnTo>
                  <a:pt x="144" y="153"/>
                </a:lnTo>
                <a:lnTo>
                  <a:pt x="148" y="153"/>
                </a:lnTo>
                <a:lnTo>
                  <a:pt x="148" y="165"/>
                </a:lnTo>
                <a:lnTo>
                  <a:pt x="158" y="165"/>
                </a:lnTo>
                <a:lnTo>
                  <a:pt x="158" y="179"/>
                </a:lnTo>
                <a:lnTo>
                  <a:pt x="162" y="179"/>
                </a:lnTo>
                <a:lnTo>
                  <a:pt x="162" y="187"/>
                </a:lnTo>
                <a:lnTo>
                  <a:pt x="166" y="187"/>
                </a:lnTo>
                <a:lnTo>
                  <a:pt x="166" y="205"/>
                </a:lnTo>
                <a:lnTo>
                  <a:pt x="184" y="205"/>
                </a:lnTo>
                <a:lnTo>
                  <a:pt x="184" y="225"/>
                </a:lnTo>
                <a:lnTo>
                  <a:pt x="190" y="225"/>
                </a:lnTo>
                <a:lnTo>
                  <a:pt x="190" y="243"/>
                </a:lnTo>
                <a:lnTo>
                  <a:pt x="200" y="243"/>
                </a:lnTo>
                <a:lnTo>
                  <a:pt x="200" y="259"/>
                </a:lnTo>
                <a:lnTo>
                  <a:pt x="220" y="259"/>
                </a:lnTo>
                <a:lnTo>
                  <a:pt x="220" y="273"/>
                </a:lnTo>
                <a:lnTo>
                  <a:pt x="248" y="273"/>
                </a:lnTo>
                <a:lnTo>
                  <a:pt x="248" y="283"/>
                </a:lnTo>
                <a:lnTo>
                  <a:pt x="254" y="283"/>
                </a:lnTo>
                <a:lnTo>
                  <a:pt x="254" y="313"/>
                </a:lnTo>
                <a:lnTo>
                  <a:pt x="260" y="313"/>
                </a:lnTo>
                <a:lnTo>
                  <a:pt x="260" y="327"/>
                </a:lnTo>
                <a:lnTo>
                  <a:pt x="268" y="327"/>
                </a:lnTo>
                <a:lnTo>
                  <a:pt x="268" y="337"/>
                </a:lnTo>
                <a:lnTo>
                  <a:pt x="270" y="337"/>
                </a:lnTo>
                <a:lnTo>
                  <a:pt x="270" y="349"/>
                </a:lnTo>
                <a:lnTo>
                  <a:pt x="278" y="349"/>
                </a:lnTo>
                <a:lnTo>
                  <a:pt x="278" y="365"/>
                </a:lnTo>
                <a:lnTo>
                  <a:pt x="290" y="365"/>
                </a:lnTo>
                <a:lnTo>
                  <a:pt x="290" y="379"/>
                </a:lnTo>
                <a:lnTo>
                  <a:pt x="296" y="379"/>
                </a:lnTo>
                <a:lnTo>
                  <a:pt x="296" y="397"/>
                </a:lnTo>
                <a:lnTo>
                  <a:pt x="298" y="397"/>
                </a:lnTo>
                <a:lnTo>
                  <a:pt x="298" y="419"/>
                </a:lnTo>
                <a:lnTo>
                  <a:pt x="310" y="419"/>
                </a:lnTo>
                <a:lnTo>
                  <a:pt x="310" y="435"/>
                </a:lnTo>
                <a:lnTo>
                  <a:pt x="322" y="435"/>
                </a:lnTo>
                <a:lnTo>
                  <a:pt x="322" y="449"/>
                </a:lnTo>
                <a:lnTo>
                  <a:pt x="330" y="449"/>
                </a:lnTo>
                <a:lnTo>
                  <a:pt x="330" y="465"/>
                </a:lnTo>
                <a:lnTo>
                  <a:pt x="336" y="465"/>
                </a:lnTo>
                <a:lnTo>
                  <a:pt x="336" y="478"/>
                </a:lnTo>
                <a:lnTo>
                  <a:pt x="362" y="478"/>
                </a:lnTo>
                <a:lnTo>
                  <a:pt x="362" y="492"/>
                </a:lnTo>
                <a:lnTo>
                  <a:pt x="372" y="492"/>
                </a:lnTo>
                <a:lnTo>
                  <a:pt x="372" y="520"/>
                </a:lnTo>
                <a:lnTo>
                  <a:pt x="380" y="520"/>
                </a:lnTo>
                <a:lnTo>
                  <a:pt x="380" y="534"/>
                </a:lnTo>
                <a:lnTo>
                  <a:pt x="380" y="538"/>
                </a:lnTo>
                <a:lnTo>
                  <a:pt x="396" y="538"/>
                </a:lnTo>
                <a:lnTo>
                  <a:pt x="396" y="552"/>
                </a:lnTo>
                <a:lnTo>
                  <a:pt x="408" y="552"/>
                </a:lnTo>
                <a:lnTo>
                  <a:pt x="408" y="584"/>
                </a:lnTo>
                <a:lnTo>
                  <a:pt x="418" y="584"/>
                </a:lnTo>
                <a:lnTo>
                  <a:pt x="418" y="600"/>
                </a:lnTo>
                <a:lnTo>
                  <a:pt x="454" y="600"/>
                </a:lnTo>
                <a:lnTo>
                  <a:pt x="454" y="614"/>
                </a:lnTo>
                <a:lnTo>
                  <a:pt x="480" y="614"/>
                </a:lnTo>
                <a:lnTo>
                  <a:pt x="480" y="648"/>
                </a:lnTo>
                <a:lnTo>
                  <a:pt x="492" y="648"/>
                </a:lnTo>
                <a:lnTo>
                  <a:pt x="492" y="666"/>
                </a:lnTo>
                <a:lnTo>
                  <a:pt x="532" y="666"/>
                </a:lnTo>
                <a:lnTo>
                  <a:pt x="532" y="718"/>
                </a:lnTo>
                <a:lnTo>
                  <a:pt x="568" y="718"/>
                </a:lnTo>
                <a:lnTo>
                  <a:pt x="568" y="734"/>
                </a:lnTo>
                <a:lnTo>
                  <a:pt x="619" y="734"/>
                </a:lnTo>
                <a:lnTo>
                  <a:pt x="619" y="770"/>
                </a:lnTo>
                <a:lnTo>
                  <a:pt x="647" y="770"/>
                </a:lnTo>
                <a:lnTo>
                  <a:pt x="647" y="790"/>
                </a:lnTo>
                <a:lnTo>
                  <a:pt x="651" y="790"/>
                </a:lnTo>
                <a:lnTo>
                  <a:pt x="651" y="807"/>
                </a:lnTo>
                <a:lnTo>
                  <a:pt x="665" y="807"/>
                </a:lnTo>
                <a:lnTo>
                  <a:pt x="665" y="827"/>
                </a:lnTo>
                <a:lnTo>
                  <a:pt x="673" y="827"/>
                </a:lnTo>
                <a:lnTo>
                  <a:pt x="673" y="847"/>
                </a:lnTo>
                <a:lnTo>
                  <a:pt x="693" y="847"/>
                </a:lnTo>
                <a:lnTo>
                  <a:pt x="693" y="867"/>
                </a:lnTo>
                <a:lnTo>
                  <a:pt x="741" y="867"/>
                </a:lnTo>
                <a:lnTo>
                  <a:pt x="741" y="885"/>
                </a:lnTo>
                <a:lnTo>
                  <a:pt x="751" y="885"/>
                </a:lnTo>
                <a:lnTo>
                  <a:pt x="751" y="905"/>
                </a:lnTo>
                <a:lnTo>
                  <a:pt x="763" y="905"/>
                </a:lnTo>
                <a:lnTo>
                  <a:pt x="763" y="923"/>
                </a:lnTo>
                <a:lnTo>
                  <a:pt x="781" y="923"/>
                </a:lnTo>
                <a:lnTo>
                  <a:pt x="781" y="943"/>
                </a:lnTo>
                <a:lnTo>
                  <a:pt x="817" y="943"/>
                </a:lnTo>
                <a:lnTo>
                  <a:pt x="817" y="965"/>
                </a:lnTo>
                <a:lnTo>
                  <a:pt x="847" y="965"/>
                </a:lnTo>
                <a:lnTo>
                  <a:pt x="847" y="983"/>
                </a:lnTo>
                <a:lnTo>
                  <a:pt x="867" y="983"/>
                </a:lnTo>
                <a:lnTo>
                  <a:pt x="867" y="1001"/>
                </a:lnTo>
                <a:lnTo>
                  <a:pt x="871" y="1001"/>
                </a:lnTo>
                <a:lnTo>
                  <a:pt x="871" y="1017"/>
                </a:lnTo>
                <a:lnTo>
                  <a:pt x="937" y="1017"/>
                </a:lnTo>
                <a:lnTo>
                  <a:pt x="937" y="1043"/>
                </a:lnTo>
                <a:lnTo>
                  <a:pt x="973" y="1043"/>
                </a:lnTo>
                <a:lnTo>
                  <a:pt x="973" y="1061"/>
                </a:lnTo>
                <a:lnTo>
                  <a:pt x="1043" y="1061"/>
                </a:lnTo>
                <a:lnTo>
                  <a:pt x="1043" y="1083"/>
                </a:lnTo>
                <a:lnTo>
                  <a:pt x="1071" y="1083"/>
                </a:lnTo>
                <a:lnTo>
                  <a:pt x="1165" y="1083"/>
                </a:lnTo>
                <a:lnTo>
                  <a:pt x="1165" y="1113"/>
                </a:lnTo>
                <a:lnTo>
                  <a:pt x="1213" y="1113"/>
                </a:lnTo>
                <a:lnTo>
                  <a:pt x="1213" y="1138"/>
                </a:lnTo>
                <a:lnTo>
                  <a:pt x="1219" y="1138"/>
                </a:lnTo>
                <a:lnTo>
                  <a:pt x="1219" y="1164"/>
                </a:lnTo>
                <a:lnTo>
                  <a:pt x="1311" y="1164"/>
                </a:lnTo>
                <a:lnTo>
                  <a:pt x="1425" y="1164"/>
                </a:lnTo>
                <a:lnTo>
                  <a:pt x="1425" y="1194"/>
                </a:lnTo>
                <a:lnTo>
                  <a:pt x="1549" y="1194"/>
                </a:lnTo>
                <a:lnTo>
                  <a:pt x="1688" y="1194"/>
                </a:lnTo>
                <a:lnTo>
                  <a:pt x="1688" y="1222"/>
                </a:lnTo>
                <a:lnTo>
                  <a:pt x="1792" y="1222"/>
                </a:lnTo>
                <a:lnTo>
                  <a:pt x="2022" y="1222"/>
                </a:lnTo>
                <a:lnTo>
                  <a:pt x="2144" y="1222"/>
                </a:lnTo>
                <a:lnTo>
                  <a:pt x="2144" y="124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19" name="TextBox 218"/>
          <p:cNvSpPr txBox="1"/>
          <p:nvPr/>
        </p:nvSpPr>
        <p:spPr>
          <a:xfrm>
            <a:off x="7284646" y="1915466"/>
            <a:ext cx="538985" cy="369332"/>
          </a:xfrm>
          <a:prstGeom prst="rect">
            <a:avLst/>
          </a:prstGeom>
          <a:noFill/>
        </p:spPr>
        <p:txBody>
          <a:bodyPr wrap="none" lIns="0" tIns="0" rIns="0" bIns="0" rtlCol="0">
            <a:spAutoFit/>
          </a:bodyPr>
          <a:lstStyle/>
          <a:p>
            <a:r>
              <a:rPr lang="fr-FR" sz="1200" dirty="0" smtClean="0">
                <a:solidFill>
                  <a:srgbClr val="4D4D4D"/>
                </a:solidFill>
              </a:rPr>
              <a:t>Gauche</a:t>
            </a:r>
          </a:p>
          <a:p>
            <a:r>
              <a:rPr lang="fr-FR" sz="1200" dirty="0" smtClean="0">
                <a:solidFill>
                  <a:srgbClr val="4D4D4D"/>
                </a:solidFill>
              </a:rPr>
              <a:t>Droit</a:t>
            </a:r>
            <a:endParaRPr lang="fr-FR" sz="1200" dirty="0">
              <a:solidFill>
                <a:srgbClr val="4D4D4D"/>
              </a:solidFill>
            </a:endParaRPr>
          </a:p>
        </p:txBody>
      </p:sp>
      <p:cxnSp>
        <p:nvCxnSpPr>
          <p:cNvPr id="220" name="Straight Connector 219"/>
          <p:cNvCxnSpPr/>
          <p:nvPr/>
        </p:nvCxnSpPr>
        <p:spPr>
          <a:xfrm>
            <a:off x="6953128" y="2007791"/>
            <a:ext cx="239242"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996421" y="2197099"/>
            <a:ext cx="239242"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5388341" y="1912740"/>
            <a:ext cx="1410671" cy="1916112"/>
            <a:chOff x="5387975" y="2900363"/>
            <a:chExt cx="1485900" cy="1916112"/>
          </a:xfrm>
        </p:grpSpPr>
        <p:sp>
          <p:nvSpPr>
            <p:cNvPr id="226" name="Line 164"/>
            <p:cNvSpPr>
              <a:spLocks noChangeShapeType="1"/>
            </p:cNvSpPr>
            <p:nvPr/>
          </p:nvSpPr>
          <p:spPr bwMode="auto">
            <a:xfrm>
              <a:off x="5387975" y="29003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27" name="Line 165"/>
            <p:cNvSpPr>
              <a:spLocks noChangeShapeType="1"/>
            </p:cNvSpPr>
            <p:nvPr/>
          </p:nvSpPr>
          <p:spPr bwMode="auto">
            <a:xfrm>
              <a:off x="5429250" y="290353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28" name="Line 166"/>
            <p:cNvSpPr>
              <a:spLocks noChangeShapeType="1"/>
            </p:cNvSpPr>
            <p:nvPr/>
          </p:nvSpPr>
          <p:spPr bwMode="auto">
            <a:xfrm>
              <a:off x="5435600" y="290353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29" name="Line 167"/>
            <p:cNvSpPr>
              <a:spLocks noChangeShapeType="1"/>
            </p:cNvSpPr>
            <p:nvPr/>
          </p:nvSpPr>
          <p:spPr bwMode="auto">
            <a:xfrm>
              <a:off x="5602288" y="338137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0" name="Line 168"/>
            <p:cNvSpPr>
              <a:spLocks noChangeShapeType="1"/>
            </p:cNvSpPr>
            <p:nvPr/>
          </p:nvSpPr>
          <p:spPr bwMode="auto">
            <a:xfrm>
              <a:off x="5611813" y="3381375"/>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1" name="Line 169"/>
            <p:cNvSpPr>
              <a:spLocks noChangeShapeType="1"/>
            </p:cNvSpPr>
            <p:nvPr/>
          </p:nvSpPr>
          <p:spPr bwMode="auto">
            <a:xfrm>
              <a:off x="5741988" y="37020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2" name="Line 170"/>
            <p:cNvSpPr>
              <a:spLocks noChangeShapeType="1"/>
            </p:cNvSpPr>
            <p:nvPr/>
          </p:nvSpPr>
          <p:spPr bwMode="auto">
            <a:xfrm>
              <a:off x="5745163" y="37020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3" name="Line 171"/>
            <p:cNvSpPr>
              <a:spLocks noChangeShapeType="1"/>
            </p:cNvSpPr>
            <p:nvPr/>
          </p:nvSpPr>
          <p:spPr bwMode="auto">
            <a:xfrm>
              <a:off x="6026150" y="40846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4" name="Line 172"/>
            <p:cNvSpPr>
              <a:spLocks noChangeShapeType="1"/>
            </p:cNvSpPr>
            <p:nvPr/>
          </p:nvSpPr>
          <p:spPr bwMode="auto">
            <a:xfrm>
              <a:off x="6032500" y="40814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5" name="Line 173"/>
            <p:cNvSpPr>
              <a:spLocks noChangeShapeType="1"/>
            </p:cNvSpPr>
            <p:nvPr/>
          </p:nvSpPr>
          <p:spPr bwMode="auto">
            <a:xfrm>
              <a:off x="6137275" y="41608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6" name="Line 174"/>
            <p:cNvSpPr>
              <a:spLocks noChangeShapeType="1"/>
            </p:cNvSpPr>
            <p:nvPr/>
          </p:nvSpPr>
          <p:spPr bwMode="auto">
            <a:xfrm>
              <a:off x="6140450" y="4157663"/>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7" name="Line 175"/>
            <p:cNvSpPr>
              <a:spLocks noChangeShapeType="1"/>
            </p:cNvSpPr>
            <p:nvPr/>
          </p:nvSpPr>
          <p:spPr bwMode="auto">
            <a:xfrm>
              <a:off x="6305550" y="43957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8" name="Line 176"/>
            <p:cNvSpPr>
              <a:spLocks noChangeShapeType="1"/>
            </p:cNvSpPr>
            <p:nvPr/>
          </p:nvSpPr>
          <p:spPr bwMode="auto">
            <a:xfrm>
              <a:off x="6311900" y="4395788"/>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39" name="Line 177"/>
            <p:cNvSpPr>
              <a:spLocks noChangeShapeType="1"/>
            </p:cNvSpPr>
            <p:nvPr/>
          </p:nvSpPr>
          <p:spPr bwMode="auto">
            <a:xfrm>
              <a:off x="6361113" y="4494213"/>
              <a:ext cx="0" cy="58737"/>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40" name="Line 178"/>
            <p:cNvSpPr>
              <a:spLocks noChangeShapeType="1"/>
            </p:cNvSpPr>
            <p:nvPr/>
          </p:nvSpPr>
          <p:spPr bwMode="auto">
            <a:xfrm>
              <a:off x="6367463" y="4491038"/>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41" name="Line 179"/>
            <p:cNvSpPr>
              <a:spLocks noChangeShapeType="1"/>
            </p:cNvSpPr>
            <p:nvPr/>
          </p:nvSpPr>
          <p:spPr bwMode="auto">
            <a:xfrm>
              <a:off x="6867525" y="47561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42" name="Line 180"/>
            <p:cNvSpPr>
              <a:spLocks noChangeShapeType="1"/>
            </p:cNvSpPr>
            <p:nvPr/>
          </p:nvSpPr>
          <p:spPr bwMode="auto">
            <a:xfrm>
              <a:off x="6873875" y="4756150"/>
              <a:ext cx="0" cy="571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43" name="Line 181"/>
            <p:cNvSpPr>
              <a:spLocks noChangeShapeType="1"/>
            </p:cNvSpPr>
            <p:nvPr/>
          </p:nvSpPr>
          <p:spPr bwMode="auto">
            <a:xfrm>
              <a:off x="5815013" y="38163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44" name="Line 182"/>
            <p:cNvSpPr>
              <a:spLocks noChangeShapeType="1"/>
            </p:cNvSpPr>
            <p:nvPr/>
          </p:nvSpPr>
          <p:spPr bwMode="auto">
            <a:xfrm>
              <a:off x="5834063" y="3816350"/>
              <a:ext cx="0" cy="60325"/>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grpSp>
      <p:sp>
        <p:nvSpPr>
          <p:cNvPr id="245" name="Freeform 183"/>
          <p:cNvSpPr>
            <a:spLocks/>
          </p:cNvSpPr>
          <p:nvPr/>
        </p:nvSpPr>
        <p:spPr bwMode="auto">
          <a:xfrm>
            <a:off x="5343127" y="1966715"/>
            <a:ext cx="1461914" cy="1852612"/>
          </a:xfrm>
          <a:custGeom>
            <a:avLst/>
            <a:gdLst>
              <a:gd name="T0" fmla="*/ 0 w 970"/>
              <a:gd name="T1" fmla="*/ 0 h 1167"/>
              <a:gd name="T2" fmla="*/ 68 w 970"/>
              <a:gd name="T3" fmla="*/ 0 h 1167"/>
              <a:gd name="T4" fmla="*/ 68 w 970"/>
              <a:gd name="T5" fmla="*/ 28 h 1167"/>
              <a:gd name="T6" fmla="*/ 84 w 970"/>
              <a:gd name="T7" fmla="*/ 28 h 1167"/>
              <a:gd name="T8" fmla="*/ 84 w 970"/>
              <a:gd name="T9" fmla="*/ 56 h 1167"/>
              <a:gd name="T10" fmla="*/ 100 w 970"/>
              <a:gd name="T11" fmla="*/ 56 h 1167"/>
              <a:gd name="T12" fmla="*/ 100 w 970"/>
              <a:gd name="T13" fmla="*/ 213 h 1167"/>
              <a:gd name="T14" fmla="*/ 135 w 970"/>
              <a:gd name="T15" fmla="*/ 213 h 1167"/>
              <a:gd name="T16" fmla="*/ 135 w 970"/>
              <a:gd name="T17" fmla="*/ 245 h 1167"/>
              <a:gd name="T18" fmla="*/ 139 w 970"/>
              <a:gd name="T19" fmla="*/ 245 h 1167"/>
              <a:gd name="T20" fmla="*/ 139 w 970"/>
              <a:gd name="T21" fmla="*/ 275 h 1167"/>
              <a:gd name="T22" fmla="*/ 153 w 970"/>
              <a:gd name="T23" fmla="*/ 275 h 1167"/>
              <a:gd name="T24" fmla="*/ 153 w 970"/>
              <a:gd name="T25" fmla="*/ 299 h 1167"/>
              <a:gd name="T26" fmla="*/ 189 w 970"/>
              <a:gd name="T27" fmla="*/ 299 h 1167"/>
              <a:gd name="T28" fmla="*/ 189 w 970"/>
              <a:gd name="T29" fmla="*/ 405 h 1167"/>
              <a:gd name="T30" fmla="*/ 193 w 970"/>
              <a:gd name="T31" fmla="*/ 405 h 1167"/>
              <a:gd name="T32" fmla="*/ 193 w 970"/>
              <a:gd name="T33" fmla="*/ 435 h 1167"/>
              <a:gd name="T34" fmla="*/ 207 w 970"/>
              <a:gd name="T35" fmla="*/ 435 h 1167"/>
              <a:gd name="T36" fmla="*/ 207 w 970"/>
              <a:gd name="T37" fmla="*/ 503 h 1167"/>
              <a:gd name="T38" fmla="*/ 297 w 970"/>
              <a:gd name="T39" fmla="*/ 503 h 1167"/>
              <a:gd name="T40" fmla="*/ 297 w 970"/>
              <a:gd name="T41" fmla="*/ 567 h 1167"/>
              <a:gd name="T42" fmla="*/ 319 w 970"/>
              <a:gd name="T43" fmla="*/ 567 h 1167"/>
              <a:gd name="T44" fmla="*/ 319 w 970"/>
              <a:gd name="T45" fmla="*/ 616 h 1167"/>
              <a:gd name="T46" fmla="*/ 319 w 970"/>
              <a:gd name="T47" fmla="*/ 622 h 1167"/>
              <a:gd name="T48" fmla="*/ 347 w 970"/>
              <a:gd name="T49" fmla="*/ 622 h 1167"/>
              <a:gd name="T50" fmla="*/ 347 w 970"/>
              <a:gd name="T51" fmla="*/ 664 h 1167"/>
              <a:gd name="T52" fmla="*/ 386 w 970"/>
              <a:gd name="T53" fmla="*/ 664 h 1167"/>
              <a:gd name="T54" fmla="*/ 386 w 970"/>
              <a:gd name="T55" fmla="*/ 704 h 1167"/>
              <a:gd name="T56" fmla="*/ 418 w 970"/>
              <a:gd name="T57" fmla="*/ 704 h 1167"/>
              <a:gd name="T58" fmla="*/ 418 w 970"/>
              <a:gd name="T59" fmla="*/ 744 h 1167"/>
              <a:gd name="T60" fmla="*/ 452 w 970"/>
              <a:gd name="T61" fmla="*/ 744 h 1167"/>
              <a:gd name="T62" fmla="*/ 452 w 970"/>
              <a:gd name="T63" fmla="*/ 794 h 1167"/>
              <a:gd name="T64" fmla="*/ 526 w 970"/>
              <a:gd name="T65" fmla="*/ 794 h 1167"/>
              <a:gd name="T66" fmla="*/ 526 w 970"/>
              <a:gd name="T67" fmla="*/ 844 h 1167"/>
              <a:gd name="T68" fmla="*/ 538 w 970"/>
              <a:gd name="T69" fmla="*/ 844 h 1167"/>
              <a:gd name="T70" fmla="*/ 538 w 970"/>
              <a:gd name="T71" fmla="*/ 892 h 1167"/>
              <a:gd name="T72" fmla="*/ 566 w 970"/>
              <a:gd name="T73" fmla="*/ 892 h 1167"/>
              <a:gd name="T74" fmla="*/ 566 w 970"/>
              <a:gd name="T75" fmla="*/ 944 h 1167"/>
              <a:gd name="T76" fmla="*/ 627 w 970"/>
              <a:gd name="T77" fmla="*/ 944 h 1167"/>
              <a:gd name="T78" fmla="*/ 627 w 970"/>
              <a:gd name="T79" fmla="*/ 1007 h 1167"/>
              <a:gd name="T80" fmla="*/ 751 w 970"/>
              <a:gd name="T81" fmla="*/ 1007 h 1167"/>
              <a:gd name="T82" fmla="*/ 751 w 970"/>
              <a:gd name="T83" fmla="*/ 1089 h 1167"/>
              <a:gd name="T84" fmla="*/ 855 w 970"/>
              <a:gd name="T85" fmla="*/ 1089 h 1167"/>
              <a:gd name="T86" fmla="*/ 855 w 970"/>
              <a:gd name="T87" fmla="*/ 1167 h 1167"/>
              <a:gd name="T88" fmla="*/ 970 w 970"/>
              <a:gd name="T8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0" h="1167">
                <a:moveTo>
                  <a:pt x="0" y="0"/>
                </a:moveTo>
                <a:lnTo>
                  <a:pt x="68" y="0"/>
                </a:lnTo>
                <a:lnTo>
                  <a:pt x="68" y="28"/>
                </a:lnTo>
                <a:lnTo>
                  <a:pt x="84" y="28"/>
                </a:lnTo>
                <a:lnTo>
                  <a:pt x="84" y="56"/>
                </a:lnTo>
                <a:lnTo>
                  <a:pt x="100" y="56"/>
                </a:lnTo>
                <a:lnTo>
                  <a:pt x="100" y="213"/>
                </a:lnTo>
                <a:lnTo>
                  <a:pt x="135" y="213"/>
                </a:lnTo>
                <a:lnTo>
                  <a:pt x="135" y="245"/>
                </a:lnTo>
                <a:lnTo>
                  <a:pt x="139" y="245"/>
                </a:lnTo>
                <a:lnTo>
                  <a:pt x="139" y="275"/>
                </a:lnTo>
                <a:lnTo>
                  <a:pt x="153" y="275"/>
                </a:lnTo>
                <a:lnTo>
                  <a:pt x="153" y="299"/>
                </a:lnTo>
                <a:lnTo>
                  <a:pt x="189" y="299"/>
                </a:lnTo>
                <a:lnTo>
                  <a:pt x="189" y="405"/>
                </a:lnTo>
                <a:lnTo>
                  <a:pt x="193" y="405"/>
                </a:lnTo>
                <a:lnTo>
                  <a:pt x="193" y="435"/>
                </a:lnTo>
                <a:lnTo>
                  <a:pt x="207" y="435"/>
                </a:lnTo>
                <a:lnTo>
                  <a:pt x="207" y="503"/>
                </a:lnTo>
                <a:lnTo>
                  <a:pt x="297" y="503"/>
                </a:lnTo>
                <a:lnTo>
                  <a:pt x="297" y="567"/>
                </a:lnTo>
                <a:lnTo>
                  <a:pt x="319" y="567"/>
                </a:lnTo>
                <a:lnTo>
                  <a:pt x="319" y="616"/>
                </a:lnTo>
                <a:lnTo>
                  <a:pt x="319" y="622"/>
                </a:lnTo>
                <a:lnTo>
                  <a:pt x="347" y="622"/>
                </a:lnTo>
                <a:lnTo>
                  <a:pt x="347" y="664"/>
                </a:lnTo>
                <a:lnTo>
                  <a:pt x="386" y="664"/>
                </a:lnTo>
                <a:lnTo>
                  <a:pt x="386" y="704"/>
                </a:lnTo>
                <a:lnTo>
                  <a:pt x="418" y="704"/>
                </a:lnTo>
                <a:lnTo>
                  <a:pt x="418" y="744"/>
                </a:lnTo>
                <a:lnTo>
                  <a:pt x="452" y="744"/>
                </a:lnTo>
                <a:lnTo>
                  <a:pt x="452" y="794"/>
                </a:lnTo>
                <a:lnTo>
                  <a:pt x="526" y="794"/>
                </a:lnTo>
                <a:lnTo>
                  <a:pt x="526" y="844"/>
                </a:lnTo>
                <a:lnTo>
                  <a:pt x="538" y="844"/>
                </a:lnTo>
                <a:lnTo>
                  <a:pt x="538" y="892"/>
                </a:lnTo>
                <a:lnTo>
                  <a:pt x="566" y="892"/>
                </a:lnTo>
                <a:lnTo>
                  <a:pt x="566" y="944"/>
                </a:lnTo>
                <a:lnTo>
                  <a:pt x="627" y="944"/>
                </a:lnTo>
                <a:lnTo>
                  <a:pt x="627" y="1007"/>
                </a:lnTo>
                <a:lnTo>
                  <a:pt x="751" y="1007"/>
                </a:lnTo>
                <a:lnTo>
                  <a:pt x="751" y="1089"/>
                </a:lnTo>
                <a:lnTo>
                  <a:pt x="855" y="1089"/>
                </a:lnTo>
                <a:lnTo>
                  <a:pt x="855" y="1167"/>
                </a:lnTo>
                <a:lnTo>
                  <a:pt x="970" y="1167"/>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
        <p:nvSpPr>
          <p:cNvPr id="246" name="TextBox 245"/>
          <p:cNvSpPr txBox="1"/>
          <p:nvPr/>
        </p:nvSpPr>
        <p:spPr>
          <a:xfrm>
            <a:off x="920919" y="2872475"/>
            <a:ext cx="169919" cy="184666"/>
          </a:xfrm>
          <a:prstGeom prst="rect">
            <a:avLst/>
          </a:prstGeom>
          <a:noFill/>
        </p:spPr>
        <p:txBody>
          <a:bodyPr wrap="none" lIns="0" tIns="0" rIns="0" bIns="0" rtlCol="0">
            <a:spAutoFit/>
          </a:bodyPr>
          <a:lstStyle/>
          <a:p>
            <a:pPr algn="r"/>
            <a:r>
              <a:rPr lang="fr-FR" sz="1200" smtClean="0">
                <a:solidFill>
                  <a:srgbClr val="4D4D4D"/>
                </a:solidFill>
              </a:rPr>
              <a:t>50</a:t>
            </a:r>
            <a:endParaRPr lang="fr-FR" sz="1200">
              <a:solidFill>
                <a:srgbClr val="4D4D4D"/>
              </a:solidFill>
            </a:endParaRPr>
          </a:p>
        </p:txBody>
      </p:sp>
      <p:grpSp>
        <p:nvGrpSpPr>
          <p:cNvPr id="247" name="Group 246"/>
          <p:cNvGrpSpPr/>
          <p:nvPr/>
        </p:nvGrpSpPr>
        <p:grpSpPr>
          <a:xfrm>
            <a:off x="1116036" y="1962755"/>
            <a:ext cx="72008" cy="1985446"/>
            <a:chOff x="777950" y="2104901"/>
            <a:chExt cx="72008" cy="1985446"/>
          </a:xfrm>
        </p:grpSpPr>
        <p:cxnSp>
          <p:nvCxnSpPr>
            <p:cNvPr id="248" name="Straight Connector 247"/>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77950" y="31064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Freeform 250"/>
          <p:cNvSpPr/>
          <p:nvPr/>
        </p:nvSpPr>
        <p:spPr>
          <a:xfrm>
            <a:off x="1194444" y="1953634"/>
            <a:ext cx="3386979"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lang="fr-FR">
              <a:solidFill>
                <a:srgbClr val="4D4D4D"/>
              </a:solidFill>
            </a:endParaRPr>
          </a:p>
        </p:txBody>
      </p:sp>
      <p:grpSp>
        <p:nvGrpSpPr>
          <p:cNvPr id="252" name="Group 251"/>
          <p:cNvGrpSpPr/>
          <p:nvPr/>
        </p:nvGrpSpPr>
        <p:grpSpPr>
          <a:xfrm>
            <a:off x="5267457" y="1962422"/>
            <a:ext cx="72008" cy="1985446"/>
            <a:chOff x="777950" y="2104901"/>
            <a:chExt cx="72008" cy="1985446"/>
          </a:xfrm>
        </p:grpSpPr>
        <p:cxnSp>
          <p:nvCxnSpPr>
            <p:cNvPr id="253" name="Straight Connector 252"/>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777950" y="31064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 name="AutoShape 162"/>
          <p:cNvSpPr>
            <a:spLocks noChangeAspect="1" noChangeArrowheads="1" noTextEdit="1"/>
          </p:cNvSpPr>
          <p:nvPr/>
        </p:nvSpPr>
        <p:spPr bwMode="auto">
          <a:xfrm>
            <a:off x="5340113" y="1912740"/>
            <a:ext cx="147095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endParaRPr lang="fr-FR">
              <a:solidFill>
                <a:srgbClr val="4D4D4D"/>
              </a:solidFill>
            </a:endParaRPr>
          </a:p>
        </p:txBody>
      </p:sp>
    </p:spTree>
    <p:extLst>
      <p:ext uri="{BB962C8B-B14F-4D97-AF65-F5344CB8AC3E}">
        <p14:creationId xmlns:p14="http://schemas.microsoft.com/office/powerpoint/2010/main" val="2640667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3506: Association entre site de la tumeur primitive, caractéristiques moléculaires, survie sans progression et survie globale dans le CRC après traitement anti EGFR – Lee MS,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r>
              <a:rPr lang="fr-FR" b="1" dirty="0" smtClean="0"/>
              <a:t>Conclusions</a:t>
            </a:r>
          </a:p>
          <a:p>
            <a:pPr>
              <a:buClrTx/>
            </a:pPr>
            <a:r>
              <a:rPr lang="fr-FR" b="1" dirty="0" smtClean="0"/>
              <a:t>Chez les patients avec </a:t>
            </a:r>
            <a:r>
              <a:rPr lang="fr-FR" b="1" dirty="0" err="1" smtClean="0"/>
              <a:t>CRCm</a:t>
            </a:r>
            <a:r>
              <a:rPr lang="fr-FR" b="1" dirty="0" smtClean="0"/>
              <a:t>, les tumeurs primitives droites sont associées à une moindre SG et SSP après traitement anti-EGFR</a:t>
            </a:r>
          </a:p>
          <a:p>
            <a:pPr>
              <a:buClrTx/>
            </a:pPr>
            <a:r>
              <a:rPr lang="fr-FR" b="1" dirty="0" smtClean="0"/>
              <a:t>Les analyses moléculaires suggèrent que ces tumeurs sont impactées par BRAF, </a:t>
            </a:r>
            <a:r>
              <a:rPr lang="fr-FR" b="1" dirty="0" err="1" smtClean="0"/>
              <a:t>hyperméthylation</a:t>
            </a:r>
            <a:r>
              <a:rPr lang="fr-FR" b="1" dirty="0" smtClean="0"/>
              <a:t> et des schémas d’expression génique différents</a:t>
            </a:r>
          </a:p>
          <a:p>
            <a:pPr>
              <a:buClrTx/>
            </a:pPr>
            <a:r>
              <a:rPr lang="fr-FR" b="1" dirty="0" smtClean="0"/>
              <a:t>La biologie sous-jacente pourrait expliquer l’effet de la localisation droite des tumeurs sur les résultats du traitement anti EGFR </a:t>
            </a:r>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CMS: consensus </a:t>
            </a:r>
            <a:r>
              <a:rPr lang="fr-FR" dirty="0" err="1" smtClean="0"/>
              <a:t>molecular</a:t>
            </a:r>
            <a:r>
              <a:rPr lang="fr-FR" dirty="0" smtClean="0"/>
              <a:t> </a:t>
            </a:r>
            <a:r>
              <a:rPr lang="fr-FR" dirty="0" err="1" smtClean="0"/>
              <a:t>subtype</a:t>
            </a:r>
            <a:r>
              <a:rPr lang="fr-FR" dirty="0" smtClean="0"/>
              <a:t>.</a:t>
            </a:r>
            <a:endParaRPr lang="fr-FR" dirty="0"/>
          </a:p>
        </p:txBody>
      </p:sp>
      <p:sp>
        <p:nvSpPr>
          <p:cNvPr id="5" name="Text Placeholder 4"/>
          <p:cNvSpPr>
            <a:spLocks noGrp="1"/>
          </p:cNvSpPr>
          <p:nvPr>
            <p:ph type="body" sz="quarter" idx="11"/>
          </p:nvPr>
        </p:nvSpPr>
        <p:spPr/>
        <p:txBody>
          <a:bodyPr/>
          <a:lstStyle/>
          <a:p>
            <a:r>
              <a:rPr lang="fr-FR" smtClean="0"/>
              <a:t> Lee et al. J Clin Oncol 2016; 34 (suppl): abstr 3506</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48453906"/>
              </p:ext>
            </p:extLst>
          </p:nvPr>
        </p:nvGraphicFramePr>
        <p:xfrm>
          <a:off x="369888" y="1676400"/>
          <a:ext cx="8207187" cy="1524000"/>
        </p:xfrm>
        <a:graphic>
          <a:graphicData uri="http://schemas.openxmlformats.org/drawingml/2006/table">
            <a:tbl>
              <a:tblPr firstRow="1" bandRow="1">
                <a:tableStyleId>{69012ECD-51FC-41F1-AA8D-1B2483CD663E}</a:tableStyleId>
              </a:tblPr>
              <a:tblGrid>
                <a:gridCol w="2735729"/>
                <a:gridCol w="2735729"/>
                <a:gridCol w="2735729"/>
              </a:tblGrid>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Sous-type de CRC,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Droit (n=68)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Gauche (n=61)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CMS 1 (immune)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33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CMS 2 (canonique)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22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37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CMS 3 (</a:t>
                      </a:r>
                      <a:r>
                        <a:rPr kumimoji="0" lang="fr-FR" sz="1400" b="0" i="0" u="none" strike="noStrike" cap="none" normalizeH="0" baseline="0" noProof="0" dirty="0" err="1" smtClean="0">
                          <a:ln>
                            <a:noFill/>
                          </a:ln>
                          <a:solidFill>
                            <a:schemeClr val="tx1"/>
                          </a:solidFill>
                          <a:effectLst/>
                          <a:latin typeface="Arial" charset="0"/>
                          <a:cs typeface="Arial" charset="0"/>
                        </a:rPr>
                        <a:t>metabolique</a:t>
                      </a:r>
                      <a:r>
                        <a:rPr kumimoji="0" lang="fr-FR" sz="1400" b="0" i="0" u="none" strike="noStrike" cap="none" normalizeH="0" baseline="0" noProof="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CMS 4 (mésenchymateux)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44594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r>
              <a:rPr lang="fr-FR" dirty="0" smtClean="0"/>
              <a:t>Etudier les implications cliniques potentielles des mutations drivers dans des échantillons </a:t>
            </a:r>
            <a:r>
              <a:rPr lang="fr-FR" dirty="0"/>
              <a:t>non appariés primitif vs </a:t>
            </a:r>
            <a:r>
              <a:rPr lang="fr-FR" dirty="0" smtClean="0"/>
              <a:t>métastatique de tumeurs de patients avec CRC</a:t>
            </a:r>
          </a:p>
          <a:p>
            <a:endParaRPr lang="fr-FR" dirty="0" smtClean="0"/>
          </a:p>
          <a:p>
            <a:pPr marL="0" indent="0">
              <a:buNone/>
            </a:pPr>
            <a:r>
              <a:rPr lang="fr-FR" b="1" dirty="0" smtClean="0"/>
              <a:t>Méthodologie</a:t>
            </a:r>
          </a:p>
          <a:p>
            <a:pPr marL="0" indent="0">
              <a:buNone/>
            </a:pPr>
            <a:endParaRPr lang="fr-FR" b="1"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Les valeurs pronostiques et prédictives des fractions d’allèles mutés (FAM)* étaient déterminées pour les tumeurs primitives vs métastases, non appariées</a:t>
            </a:r>
          </a:p>
        </p:txBody>
      </p:sp>
      <p:sp>
        <p:nvSpPr>
          <p:cNvPr id="5122" name="Rectangle 2"/>
          <p:cNvSpPr>
            <a:spLocks noGrp="1" noChangeArrowheads="1"/>
          </p:cNvSpPr>
          <p:nvPr>
            <p:ph type="title"/>
          </p:nvPr>
        </p:nvSpPr>
        <p:spPr/>
        <p:txBody>
          <a:bodyPr/>
          <a:lstStyle/>
          <a:p>
            <a:r>
              <a:rPr lang="fr-FR" dirty="0" smtClean="0"/>
              <a:t>3509: Schémas de </a:t>
            </a:r>
            <a:r>
              <a:rPr lang="fr-FR" dirty="0" err="1" smtClean="0"/>
              <a:t>clonalité</a:t>
            </a:r>
            <a:r>
              <a:rPr lang="fr-FR" dirty="0" smtClean="0"/>
              <a:t> des mutations drivers révélant l’hétérogénéité génomique spatiotemporelle du CRC </a:t>
            </a:r>
            <a:br>
              <a:rPr lang="fr-FR" dirty="0" smtClean="0"/>
            </a:br>
            <a:r>
              <a:rPr lang="fr-FR" dirty="0" smtClean="0"/>
              <a:t>– </a:t>
            </a:r>
            <a:r>
              <a:rPr lang="fr-FR" dirty="0" err="1" smtClean="0"/>
              <a:t>Dienstmann</a:t>
            </a:r>
            <a:r>
              <a:rPr lang="fr-FR" dirty="0" smtClean="0"/>
              <a:t> R, et al</a:t>
            </a:r>
            <a:endParaRPr lang="fr-FR" dirty="0"/>
          </a:p>
        </p:txBody>
      </p:sp>
      <p:sp>
        <p:nvSpPr>
          <p:cNvPr id="14" name="Text Placeholder 13"/>
          <p:cNvSpPr>
            <a:spLocks noGrp="1"/>
          </p:cNvSpPr>
          <p:nvPr>
            <p:ph type="body" sz="quarter" idx="10"/>
          </p:nvPr>
        </p:nvSpPr>
        <p:spPr/>
        <p:txBody>
          <a:bodyPr/>
          <a:lstStyle/>
          <a:p>
            <a:r>
              <a:rPr lang="fr-FR" dirty="0" smtClean="0"/>
              <a:t>*Définies comme le nombre de mutants par rapport au nombre total d’allèles à un site spécifique d’intérêt du gène.</a:t>
            </a:r>
            <a:endParaRPr lang="fr-FR" dirty="0"/>
          </a:p>
        </p:txBody>
      </p:sp>
      <p:sp>
        <p:nvSpPr>
          <p:cNvPr id="15" name="Text Placeholder 14"/>
          <p:cNvSpPr>
            <a:spLocks noGrp="1"/>
          </p:cNvSpPr>
          <p:nvPr>
            <p:ph type="body" sz="quarter" idx="11"/>
          </p:nvPr>
        </p:nvSpPr>
        <p:spPr/>
        <p:txBody>
          <a:bodyPr/>
          <a:lstStyle/>
          <a:p>
            <a:r>
              <a:rPr lang="fr-FR" smtClean="0"/>
              <a:t>Dienstmann et al. J Clin Oncol 2016; 34 (suppl): abstr 3509</a:t>
            </a:r>
            <a:endParaRPr lang="fr-FR"/>
          </a:p>
        </p:txBody>
      </p:sp>
      <p:sp>
        <p:nvSpPr>
          <p:cNvPr id="16" name="AutoShape 9"/>
          <p:cNvSpPr>
            <a:spLocks noChangeArrowheads="1"/>
          </p:cNvSpPr>
          <p:nvPr/>
        </p:nvSpPr>
        <p:spPr bwMode="auto">
          <a:xfrm>
            <a:off x="263526" y="2852936"/>
            <a:ext cx="3319690" cy="15578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dirty="0" smtClean="0">
                <a:solidFill>
                  <a:srgbClr val="FFFFFF"/>
                </a:solidFill>
                <a:latin typeface="Arial"/>
                <a:ea typeface="SimSun" pitchFamily="2" charset="-122"/>
                <a:cs typeface="Arial"/>
              </a:rPr>
              <a:t>Echantillons de CRC avec séquençage ciblé et quantification des mutations / pureté de la tumeur</a:t>
            </a:r>
          </a:p>
          <a:p>
            <a:pPr algn="ctr" defTabSz="892175" eaLnBrk="0" hangingPunct="0">
              <a:spcAft>
                <a:spcPct val="30000"/>
              </a:spcAft>
            </a:pPr>
            <a:r>
              <a:rPr lang="fr-FR" altLang="zh-CN" dirty="0" smtClean="0">
                <a:solidFill>
                  <a:srgbClr val="FFFFFF"/>
                </a:solidFill>
                <a:latin typeface="Arial"/>
                <a:ea typeface="SimSun" pitchFamily="2" charset="-122"/>
                <a:cs typeface="Arial"/>
              </a:rPr>
              <a:t>(n=775)</a:t>
            </a:r>
            <a:endParaRPr lang="fr-FR" altLang="zh-CN" dirty="0">
              <a:solidFill>
                <a:srgbClr val="FFFFFF"/>
              </a:solidFill>
              <a:latin typeface="Arial"/>
              <a:ea typeface="SimSun" pitchFamily="2" charset="-122"/>
              <a:cs typeface="Arial"/>
            </a:endParaRPr>
          </a:p>
        </p:txBody>
      </p:sp>
      <p:cxnSp>
        <p:nvCxnSpPr>
          <p:cNvPr id="23" name="AutoShape 19"/>
          <p:cNvCxnSpPr>
            <a:cxnSpLocks noChangeShapeType="1"/>
          </p:cNvCxnSpPr>
          <p:nvPr/>
        </p:nvCxnSpPr>
        <p:spPr bwMode="auto">
          <a:xfrm>
            <a:off x="3581144" y="3631867"/>
            <a:ext cx="720000"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6375402" y="3631867"/>
            <a:ext cx="720000" cy="1"/>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7109099" y="3026621"/>
            <a:ext cx="1857103" cy="1210492"/>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Patients traités par anti-BRAF </a:t>
            </a:r>
          </a:p>
          <a:p>
            <a:pPr algn="ctr" defTabSz="892175" eaLnBrk="0" hangingPunct="0"/>
            <a:r>
              <a:rPr lang="fr-FR" altLang="zh-CN" dirty="0" smtClean="0">
                <a:solidFill>
                  <a:srgbClr val="FFFFFF"/>
                </a:solidFill>
                <a:latin typeface="Arial"/>
                <a:ea typeface="SimSun" pitchFamily="2" charset="-122"/>
                <a:cs typeface="Arial"/>
              </a:rPr>
              <a:t>(n=20)</a:t>
            </a:r>
            <a:endParaRPr lang="fr-FR" altLang="zh-CN" dirty="0">
              <a:solidFill>
                <a:srgbClr val="FFFFFF"/>
              </a:solidFill>
              <a:latin typeface="Arial"/>
              <a:ea typeface="SimSun" pitchFamily="2" charset="-122"/>
              <a:cs typeface="Arial"/>
            </a:endParaRPr>
          </a:p>
        </p:txBody>
      </p:sp>
      <p:sp>
        <p:nvSpPr>
          <p:cNvPr id="26" name="AutoShape 12"/>
          <p:cNvSpPr>
            <a:spLocks noChangeArrowheads="1"/>
          </p:cNvSpPr>
          <p:nvPr/>
        </p:nvSpPr>
        <p:spPr bwMode="auto">
          <a:xfrm>
            <a:off x="4294057" y="3047667"/>
            <a:ext cx="2081345"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Patients avec données de survie (n=631)</a:t>
            </a:r>
            <a:endParaRPr lang="fr-FR" altLang="zh-CN" dirty="0">
              <a:solidFill>
                <a:srgbClr val="FFFFFF"/>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1075797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fr-FR" b="1" smtClean="0"/>
              <a:t>Résultats</a:t>
            </a:r>
          </a:p>
          <a:p>
            <a:endParaRPr lang="fr-FR" smtClean="0"/>
          </a:p>
        </p:txBody>
      </p:sp>
      <p:sp>
        <p:nvSpPr>
          <p:cNvPr id="8" name="Rectangle 2"/>
          <p:cNvSpPr>
            <a:spLocks noGrp="1" noChangeArrowheads="1"/>
          </p:cNvSpPr>
          <p:nvPr>
            <p:ph type="title"/>
          </p:nvPr>
        </p:nvSpPr>
        <p:spPr>
          <a:xfrm>
            <a:off x="365124" y="179614"/>
            <a:ext cx="8238945" cy="807720"/>
          </a:xfrm>
        </p:spPr>
        <p:txBody>
          <a:bodyPr/>
          <a:lstStyle/>
          <a:p>
            <a:r>
              <a:rPr lang="fr-FR" dirty="0" smtClean="0"/>
              <a:t>3509: Schémas de </a:t>
            </a:r>
            <a:r>
              <a:rPr lang="fr-FR" dirty="0" err="1" smtClean="0"/>
              <a:t>clonalité</a:t>
            </a:r>
            <a:r>
              <a:rPr lang="fr-FR" dirty="0" smtClean="0"/>
              <a:t> des mutations drivers révélant l’hétérogénéité génomique spatiotemporelle du CRC </a:t>
            </a:r>
            <a:br>
              <a:rPr lang="fr-FR" dirty="0" smtClean="0"/>
            </a:br>
            <a:r>
              <a:rPr lang="fr-FR" dirty="0" smtClean="0"/>
              <a:t>– </a:t>
            </a:r>
            <a:r>
              <a:rPr lang="fr-FR" dirty="0" err="1" smtClean="0"/>
              <a:t>Dienstmann</a:t>
            </a:r>
            <a:r>
              <a:rPr lang="fr-FR" dirty="0" smtClean="0"/>
              <a:t> R, et al</a:t>
            </a:r>
            <a:endParaRPr lang="fr-FR" dirty="0"/>
          </a:p>
        </p:txBody>
      </p:sp>
      <p:sp>
        <p:nvSpPr>
          <p:cNvPr id="10" name="Text Placeholder 14"/>
          <p:cNvSpPr>
            <a:spLocks noGrp="1"/>
          </p:cNvSpPr>
          <p:nvPr>
            <p:ph type="body" sz="quarter" idx="11"/>
          </p:nvPr>
        </p:nvSpPr>
        <p:spPr>
          <a:xfrm>
            <a:off x="4648200" y="6096000"/>
            <a:ext cx="4130675" cy="487363"/>
          </a:xfrm>
        </p:spPr>
        <p:txBody>
          <a:bodyPr/>
          <a:lstStyle/>
          <a:p>
            <a:r>
              <a:rPr lang="fr-FR" smtClean="0"/>
              <a:t>Dienstmann et al. J Clin Oncol 2016; 34 (suppl): abstr 3509</a:t>
            </a:r>
            <a:endParaRPr lang="fr-FR"/>
          </a:p>
        </p:txBody>
      </p:sp>
      <p:cxnSp>
        <p:nvCxnSpPr>
          <p:cNvPr id="12" name="Straight Connector 11"/>
          <p:cNvCxnSpPr/>
          <p:nvPr/>
        </p:nvCxnSpPr>
        <p:spPr>
          <a:xfrm>
            <a:off x="1283442" y="3307542"/>
            <a:ext cx="4274396" cy="0"/>
          </a:xfrm>
          <a:prstGeom prst="line">
            <a:avLst/>
          </a:prstGeom>
          <a:noFill/>
          <a:ln w="19050">
            <a:solidFill>
              <a:schemeClr val="bg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 name="TextBox 12"/>
          <p:cNvSpPr txBox="1"/>
          <p:nvPr/>
        </p:nvSpPr>
        <p:spPr>
          <a:xfrm>
            <a:off x="2468882" y="1340768"/>
            <a:ext cx="4206237" cy="338554"/>
          </a:xfrm>
          <a:prstGeom prst="rect">
            <a:avLst/>
          </a:prstGeom>
          <a:noFill/>
        </p:spPr>
        <p:txBody>
          <a:bodyPr wrap="square" rtlCol="0">
            <a:spAutoFit/>
          </a:bodyPr>
          <a:lstStyle/>
          <a:p>
            <a:pPr algn="ctr"/>
            <a:r>
              <a:rPr lang="fr-FR" sz="1600" b="1" smtClean="0">
                <a:solidFill>
                  <a:srgbClr val="4D4D4D"/>
                </a:solidFill>
                <a:latin typeface="Arial"/>
                <a:cs typeface="Arial"/>
              </a:rPr>
              <a:t>SSE (n=631)</a:t>
            </a:r>
            <a:endParaRPr lang="fr-FR" sz="1600" b="1">
              <a:solidFill>
                <a:srgbClr val="4D4D4D"/>
              </a:solidFill>
              <a:latin typeface="Arial"/>
              <a:cs typeface="Arial"/>
            </a:endParaRPr>
          </a:p>
        </p:txBody>
      </p:sp>
      <p:sp>
        <p:nvSpPr>
          <p:cNvPr id="15" name="TextBox 14"/>
          <p:cNvSpPr txBox="1"/>
          <p:nvPr/>
        </p:nvSpPr>
        <p:spPr>
          <a:xfrm rot="16200000">
            <a:off x="228306" y="3088826"/>
            <a:ext cx="873005" cy="307777"/>
          </a:xfrm>
          <a:prstGeom prst="rect">
            <a:avLst/>
          </a:prstGeom>
          <a:noFill/>
        </p:spPr>
        <p:txBody>
          <a:bodyPr wrap="none" rtlCol="0">
            <a:spAutoFit/>
          </a:bodyPr>
          <a:lstStyle/>
          <a:p>
            <a:pPr algn="ctr" fontAlgn="auto">
              <a:spcBef>
                <a:spcPts val="0"/>
              </a:spcBef>
              <a:spcAft>
                <a:spcPts val="0"/>
              </a:spcAft>
            </a:pPr>
            <a:r>
              <a:rPr lang="fr-FR" sz="1400" b="1" smtClean="0">
                <a:solidFill>
                  <a:srgbClr val="4D4D4D"/>
                </a:solidFill>
                <a:latin typeface="Arial"/>
                <a:cs typeface="Arial"/>
              </a:rPr>
              <a:t>SSE (%)</a:t>
            </a:r>
            <a:endParaRPr lang="fr-FR" sz="1400" b="1">
              <a:solidFill>
                <a:srgbClr val="4D4D4D"/>
              </a:solidFill>
              <a:latin typeface="Arial"/>
              <a:cs typeface="Arial"/>
            </a:endParaRPr>
          </a:p>
        </p:txBody>
      </p:sp>
      <p:sp>
        <p:nvSpPr>
          <p:cNvPr id="16" name="TextBox 15"/>
          <p:cNvSpPr txBox="1"/>
          <p:nvPr/>
        </p:nvSpPr>
        <p:spPr>
          <a:xfrm>
            <a:off x="4612136" y="4997812"/>
            <a:ext cx="593620" cy="307777"/>
          </a:xfrm>
          <a:prstGeom prst="rect">
            <a:avLst/>
          </a:prstGeom>
          <a:noFill/>
        </p:spPr>
        <p:txBody>
          <a:bodyPr wrap="none" rtlCol="0">
            <a:spAutoFit/>
          </a:bodyPr>
          <a:lstStyle/>
          <a:p>
            <a:pPr algn="ctr" fontAlgn="auto">
              <a:spcBef>
                <a:spcPts val="0"/>
              </a:spcBef>
              <a:spcAft>
                <a:spcPts val="0"/>
              </a:spcAft>
            </a:pPr>
            <a:r>
              <a:rPr lang="fr-FR" sz="1400" b="1" smtClean="0">
                <a:solidFill>
                  <a:srgbClr val="4D4D4D"/>
                </a:solidFill>
                <a:latin typeface="Arial"/>
                <a:cs typeface="Arial"/>
              </a:rPr>
              <a:t>Mois</a:t>
            </a:r>
            <a:endParaRPr lang="fr-FR" sz="1400" b="1">
              <a:solidFill>
                <a:srgbClr val="4D4D4D"/>
              </a:solidFill>
              <a:latin typeface="Arial"/>
              <a:cs typeface="Arial"/>
            </a:endParaRPr>
          </a:p>
        </p:txBody>
      </p:sp>
      <p:sp>
        <p:nvSpPr>
          <p:cNvPr id="17" name="TextBox 16"/>
          <p:cNvSpPr txBox="1"/>
          <p:nvPr/>
        </p:nvSpPr>
        <p:spPr>
          <a:xfrm>
            <a:off x="1161662" y="4728572"/>
            <a:ext cx="284052" cy="307777"/>
          </a:xfrm>
          <a:prstGeom prst="rect">
            <a:avLst/>
          </a:prstGeom>
          <a:noFill/>
        </p:spPr>
        <p:txBody>
          <a:bodyPr wrap="none" rtlCol="0">
            <a:spAutoFit/>
          </a:bodyPr>
          <a:lstStyle/>
          <a:p>
            <a:pPr algn="ctr" fontAlgn="auto">
              <a:spcBef>
                <a:spcPts val="0"/>
              </a:spcBef>
              <a:spcAft>
                <a:spcPts val="0"/>
              </a:spcAft>
            </a:pPr>
            <a:r>
              <a:rPr lang="fr-FR" sz="1400" smtClean="0">
                <a:solidFill>
                  <a:srgbClr val="4D4D4D"/>
                </a:solidFill>
                <a:latin typeface="Arial"/>
                <a:cs typeface="Arial"/>
              </a:rPr>
              <a:t>0</a:t>
            </a:r>
            <a:endParaRPr lang="fr-FR" sz="1400">
              <a:solidFill>
                <a:srgbClr val="4D4D4D"/>
              </a:solidFill>
              <a:latin typeface="Arial"/>
              <a:cs typeface="Arial"/>
            </a:endParaRPr>
          </a:p>
        </p:txBody>
      </p:sp>
      <p:sp>
        <p:nvSpPr>
          <p:cNvPr id="18" name="TextBox 17"/>
          <p:cNvSpPr txBox="1"/>
          <p:nvPr/>
        </p:nvSpPr>
        <p:spPr>
          <a:xfrm>
            <a:off x="2554054" y="4728572"/>
            <a:ext cx="383438" cy="307777"/>
          </a:xfrm>
          <a:prstGeom prst="rect">
            <a:avLst/>
          </a:prstGeom>
          <a:noFill/>
        </p:spPr>
        <p:txBody>
          <a:bodyPr wrap="none" rtlCol="0">
            <a:spAutoFit/>
          </a:bodyPr>
          <a:lstStyle/>
          <a:p>
            <a:pPr algn="ctr" fontAlgn="auto">
              <a:spcBef>
                <a:spcPts val="0"/>
              </a:spcBef>
              <a:spcAft>
                <a:spcPts val="0"/>
              </a:spcAft>
            </a:pPr>
            <a:r>
              <a:rPr lang="fr-FR" sz="1400" smtClean="0">
                <a:solidFill>
                  <a:srgbClr val="4D4D4D"/>
                </a:solidFill>
                <a:latin typeface="Arial"/>
                <a:cs typeface="Arial"/>
              </a:rPr>
              <a:t>20</a:t>
            </a:r>
            <a:endParaRPr lang="fr-FR" sz="1400">
              <a:solidFill>
                <a:srgbClr val="4D4D4D"/>
              </a:solidFill>
              <a:latin typeface="Arial"/>
              <a:cs typeface="Arial"/>
            </a:endParaRPr>
          </a:p>
        </p:txBody>
      </p:sp>
      <p:sp>
        <p:nvSpPr>
          <p:cNvPr id="19" name="TextBox 18"/>
          <p:cNvSpPr txBox="1"/>
          <p:nvPr/>
        </p:nvSpPr>
        <p:spPr>
          <a:xfrm>
            <a:off x="3996139" y="4728572"/>
            <a:ext cx="383438" cy="307777"/>
          </a:xfrm>
          <a:prstGeom prst="rect">
            <a:avLst/>
          </a:prstGeom>
          <a:noFill/>
        </p:spPr>
        <p:txBody>
          <a:bodyPr wrap="none" rtlCol="0">
            <a:spAutoFit/>
          </a:bodyPr>
          <a:lstStyle/>
          <a:p>
            <a:pPr algn="ctr" fontAlgn="auto">
              <a:spcBef>
                <a:spcPts val="0"/>
              </a:spcBef>
              <a:spcAft>
                <a:spcPts val="0"/>
              </a:spcAft>
            </a:pPr>
            <a:r>
              <a:rPr lang="fr-FR" sz="1400" smtClean="0">
                <a:solidFill>
                  <a:srgbClr val="4D4D4D"/>
                </a:solidFill>
                <a:latin typeface="Arial"/>
                <a:cs typeface="Arial"/>
              </a:rPr>
              <a:t>40</a:t>
            </a:r>
            <a:endParaRPr lang="fr-FR" sz="1400">
              <a:solidFill>
                <a:srgbClr val="4D4D4D"/>
              </a:solidFill>
              <a:latin typeface="Arial"/>
              <a:cs typeface="Arial"/>
            </a:endParaRPr>
          </a:p>
        </p:txBody>
      </p:sp>
      <p:sp>
        <p:nvSpPr>
          <p:cNvPr id="20" name="TextBox 19"/>
          <p:cNvSpPr txBox="1"/>
          <p:nvPr/>
        </p:nvSpPr>
        <p:spPr>
          <a:xfrm>
            <a:off x="5438224" y="4728572"/>
            <a:ext cx="383438" cy="307777"/>
          </a:xfrm>
          <a:prstGeom prst="rect">
            <a:avLst/>
          </a:prstGeom>
          <a:noFill/>
        </p:spPr>
        <p:txBody>
          <a:bodyPr wrap="none" rtlCol="0">
            <a:spAutoFit/>
          </a:bodyPr>
          <a:lstStyle/>
          <a:p>
            <a:pPr algn="ctr" fontAlgn="auto">
              <a:spcBef>
                <a:spcPts val="0"/>
              </a:spcBef>
              <a:spcAft>
                <a:spcPts val="0"/>
              </a:spcAft>
            </a:pPr>
            <a:r>
              <a:rPr lang="fr-FR" sz="1400" smtClean="0">
                <a:solidFill>
                  <a:srgbClr val="4D4D4D"/>
                </a:solidFill>
                <a:latin typeface="Arial"/>
                <a:cs typeface="Arial"/>
              </a:rPr>
              <a:t>60</a:t>
            </a:r>
            <a:endParaRPr lang="fr-FR" sz="1400">
              <a:solidFill>
                <a:srgbClr val="4D4D4D"/>
              </a:solidFill>
              <a:latin typeface="Arial"/>
              <a:cs typeface="Arial"/>
            </a:endParaRPr>
          </a:p>
        </p:txBody>
      </p:sp>
      <p:sp>
        <p:nvSpPr>
          <p:cNvPr id="21" name="TextBox 20"/>
          <p:cNvSpPr txBox="1"/>
          <p:nvPr/>
        </p:nvSpPr>
        <p:spPr>
          <a:xfrm>
            <a:off x="6880309" y="4728572"/>
            <a:ext cx="383438" cy="307777"/>
          </a:xfrm>
          <a:prstGeom prst="rect">
            <a:avLst/>
          </a:prstGeom>
          <a:noFill/>
        </p:spPr>
        <p:txBody>
          <a:bodyPr wrap="none" rtlCol="0">
            <a:spAutoFit/>
          </a:bodyPr>
          <a:lstStyle/>
          <a:p>
            <a:pPr algn="ctr" fontAlgn="auto">
              <a:spcBef>
                <a:spcPts val="0"/>
              </a:spcBef>
              <a:spcAft>
                <a:spcPts val="0"/>
              </a:spcAft>
            </a:pPr>
            <a:r>
              <a:rPr lang="fr-FR" sz="1400" smtClean="0">
                <a:solidFill>
                  <a:srgbClr val="4D4D4D"/>
                </a:solidFill>
                <a:latin typeface="Arial"/>
                <a:cs typeface="Arial"/>
              </a:rPr>
              <a:t>80</a:t>
            </a:r>
            <a:endParaRPr lang="fr-FR" sz="1400">
              <a:solidFill>
                <a:srgbClr val="4D4D4D"/>
              </a:solidFill>
              <a:latin typeface="Arial"/>
              <a:cs typeface="Arial"/>
            </a:endParaRPr>
          </a:p>
        </p:txBody>
      </p:sp>
      <p:sp>
        <p:nvSpPr>
          <p:cNvPr id="22" name="TextBox 21"/>
          <p:cNvSpPr txBox="1"/>
          <p:nvPr/>
        </p:nvSpPr>
        <p:spPr>
          <a:xfrm>
            <a:off x="8272700" y="4728572"/>
            <a:ext cx="482824" cy="307777"/>
          </a:xfrm>
          <a:prstGeom prst="rect">
            <a:avLst/>
          </a:prstGeom>
          <a:noFill/>
        </p:spPr>
        <p:txBody>
          <a:bodyPr wrap="none" rtlCol="0">
            <a:spAutoFit/>
          </a:bodyPr>
          <a:lstStyle/>
          <a:p>
            <a:pPr algn="ctr" fontAlgn="auto">
              <a:spcBef>
                <a:spcPts val="0"/>
              </a:spcBef>
              <a:spcAft>
                <a:spcPts val="0"/>
              </a:spcAft>
            </a:pPr>
            <a:r>
              <a:rPr lang="fr-FR" sz="1400" smtClean="0">
                <a:solidFill>
                  <a:srgbClr val="4D4D4D"/>
                </a:solidFill>
                <a:latin typeface="Arial"/>
                <a:cs typeface="Arial"/>
              </a:rPr>
              <a:t>100</a:t>
            </a:r>
            <a:endParaRPr lang="fr-FR" sz="1400">
              <a:solidFill>
                <a:srgbClr val="4D4D4D"/>
              </a:solidFill>
              <a:latin typeface="Arial"/>
              <a:cs typeface="Arial"/>
            </a:endParaRPr>
          </a:p>
        </p:txBody>
      </p:sp>
      <p:sp>
        <p:nvSpPr>
          <p:cNvPr id="24" name="TextBox 23"/>
          <p:cNvSpPr txBox="1"/>
          <p:nvPr/>
        </p:nvSpPr>
        <p:spPr>
          <a:xfrm>
            <a:off x="952836" y="4524362"/>
            <a:ext cx="284052" cy="307777"/>
          </a:xfrm>
          <a:prstGeom prst="rect">
            <a:avLst/>
          </a:prstGeom>
          <a:noFill/>
        </p:spPr>
        <p:txBody>
          <a:bodyPr wrap="none" rtlCol="0">
            <a:spAutoFit/>
          </a:bodyPr>
          <a:lstStyle/>
          <a:p>
            <a:pPr algn="r" fontAlgn="auto">
              <a:spcBef>
                <a:spcPts val="0"/>
              </a:spcBef>
              <a:spcAft>
                <a:spcPts val="0"/>
              </a:spcAft>
            </a:pPr>
            <a:r>
              <a:rPr lang="fr-FR" sz="1400" smtClean="0">
                <a:solidFill>
                  <a:srgbClr val="4D4D4D"/>
                </a:solidFill>
                <a:latin typeface="Arial"/>
                <a:cs typeface="Arial"/>
              </a:rPr>
              <a:t>0</a:t>
            </a:r>
            <a:endParaRPr lang="fr-FR" sz="1400">
              <a:solidFill>
                <a:srgbClr val="4D4D4D"/>
              </a:solidFill>
              <a:latin typeface="Arial"/>
              <a:cs typeface="Arial"/>
            </a:endParaRPr>
          </a:p>
        </p:txBody>
      </p:sp>
      <p:sp>
        <p:nvSpPr>
          <p:cNvPr id="25" name="TextBox 24"/>
          <p:cNvSpPr txBox="1"/>
          <p:nvPr/>
        </p:nvSpPr>
        <p:spPr>
          <a:xfrm>
            <a:off x="853449" y="3972228"/>
            <a:ext cx="383439" cy="307777"/>
          </a:xfrm>
          <a:prstGeom prst="rect">
            <a:avLst/>
          </a:prstGeom>
          <a:noFill/>
        </p:spPr>
        <p:txBody>
          <a:bodyPr wrap="none" rtlCol="0">
            <a:spAutoFit/>
          </a:bodyPr>
          <a:lstStyle/>
          <a:p>
            <a:pPr algn="r" fontAlgn="auto">
              <a:spcBef>
                <a:spcPts val="0"/>
              </a:spcBef>
              <a:spcAft>
                <a:spcPts val="0"/>
              </a:spcAft>
            </a:pPr>
            <a:r>
              <a:rPr lang="fr-FR" sz="1400" smtClean="0">
                <a:solidFill>
                  <a:srgbClr val="4D4D4D"/>
                </a:solidFill>
                <a:latin typeface="Arial"/>
                <a:cs typeface="Arial"/>
              </a:rPr>
              <a:t>20</a:t>
            </a:r>
            <a:endParaRPr lang="fr-FR" sz="1400">
              <a:solidFill>
                <a:srgbClr val="4D4D4D"/>
              </a:solidFill>
              <a:latin typeface="Arial"/>
              <a:cs typeface="Arial"/>
            </a:endParaRPr>
          </a:p>
        </p:txBody>
      </p:sp>
      <p:sp>
        <p:nvSpPr>
          <p:cNvPr id="26" name="TextBox 25"/>
          <p:cNvSpPr txBox="1"/>
          <p:nvPr/>
        </p:nvSpPr>
        <p:spPr>
          <a:xfrm>
            <a:off x="853449" y="3420096"/>
            <a:ext cx="383439" cy="307777"/>
          </a:xfrm>
          <a:prstGeom prst="rect">
            <a:avLst/>
          </a:prstGeom>
          <a:noFill/>
        </p:spPr>
        <p:txBody>
          <a:bodyPr wrap="none" rtlCol="0">
            <a:spAutoFit/>
          </a:bodyPr>
          <a:lstStyle/>
          <a:p>
            <a:pPr algn="r" fontAlgn="auto">
              <a:spcBef>
                <a:spcPts val="0"/>
              </a:spcBef>
              <a:spcAft>
                <a:spcPts val="0"/>
              </a:spcAft>
            </a:pPr>
            <a:r>
              <a:rPr lang="fr-FR" sz="1400" smtClean="0">
                <a:solidFill>
                  <a:srgbClr val="4D4D4D"/>
                </a:solidFill>
                <a:latin typeface="Arial"/>
                <a:cs typeface="Arial"/>
              </a:rPr>
              <a:t>40</a:t>
            </a:r>
            <a:endParaRPr lang="fr-FR" sz="1400">
              <a:solidFill>
                <a:srgbClr val="4D4D4D"/>
              </a:solidFill>
              <a:latin typeface="Arial"/>
              <a:cs typeface="Arial"/>
            </a:endParaRPr>
          </a:p>
        </p:txBody>
      </p:sp>
      <p:sp>
        <p:nvSpPr>
          <p:cNvPr id="27" name="TextBox 26"/>
          <p:cNvSpPr txBox="1"/>
          <p:nvPr/>
        </p:nvSpPr>
        <p:spPr>
          <a:xfrm>
            <a:off x="853449" y="2867964"/>
            <a:ext cx="383439" cy="307777"/>
          </a:xfrm>
          <a:prstGeom prst="rect">
            <a:avLst/>
          </a:prstGeom>
          <a:noFill/>
        </p:spPr>
        <p:txBody>
          <a:bodyPr wrap="none" rtlCol="0">
            <a:spAutoFit/>
          </a:bodyPr>
          <a:lstStyle/>
          <a:p>
            <a:pPr algn="r" fontAlgn="auto">
              <a:spcBef>
                <a:spcPts val="0"/>
              </a:spcBef>
              <a:spcAft>
                <a:spcPts val="0"/>
              </a:spcAft>
            </a:pPr>
            <a:r>
              <a:rPr lang="fr-FR" sz="1400" smtClean="0">
                <a:solidFill>
                  <a:srgbClr val="4D4D4D"/>
                </a:solidFill>
                <a:latin typeface="Arial"/>
                <a:cs typeface="Arial"/>
              </a:rPr>
              <a:t>60</a:t>
            </a:r>
            <a:endParaRPr lang="fr-FR" sz="1400">
              <a:solidFill>
                <a:srgbClr val="4D4D4D"/>
              </a:solidFill>
              <a:latin typeface="Arial"/>
              <a:cs typeface="Arial"/>
            </a:endParaRPr>
          </a:p>
        </p:txBody>
      </p:sp>
      <p:sp>
        <p:nvSpPr>
          <p:cNvPr id="28" name="TextBox 27"/>
          <p:cNvSpPr txBox="1"/>
          <p:nvPr/>
        </p:nvSpPr>
        <p:spPr>
          <a:xfrm>
            <a:off x="853449" y="2315832"/>
            <a:ext cx="383439" cy="307777"/>
          </a:xfrm>
          <a:prstGeom prst="rect">
            <a:avLst/>
          </a:prstGeom>
          <a:noFill/>
        </p:spPr>
        <p:txBody>
          <a:bodyPr wrap="none" rtlCol="0">
            <a:spAutoFit/>
          </a:bodyPr>
          <a:lstStyle/>
          <a:p>
            <a:pPr algn="r" fontAlgn="auto">
              <a:spcBef>
                <a:spcPts val="0"/>
              </a:spcBef>
              <a:spcAft>
                <a:spcPts val="0"/>
              </a:spcAft>
            </a:pPr>
            <a:r>
              <a:rPr lang="fr-FR" sz="1400" smtClean="0">
                <a:solidFill>
                  <a:srgbClr val="4D4D4D"/>
                </a:solidFill>
                <a:latin typeface="Arial"/>
                <a:cs typeface="Arial"/>
              </a:rPr>
              <a:t>80</a:t>
            </a:r>
            <a:endParaRPr lang="fr-FR" sz="1400">
              <a:solidFill>
                <a:srgbClr val="4D4D4D"/>
              </a:solidFill>
              <a:latin typeface="Arial"/>
              <a:cs typeface="Arial"/>
            </a:endParaRPr>
          </a:p>
        </p:txBody>
      </p:sp>
      <p:sp>
        <p:nvSpPr>
          <p:cNvPr id="29" name="TextBox 28"/>
          <p:cNvSpPr txBox="1"/>
          <p:nvPr/>
        </p:nvSpPr>
        <p:spPr>
          <a:xfrm>
            <a:off x="754064" y="1763700"/>
            <a:ext cx="482824" cy="307777"/>
          </a:xfrm>
          <a:prstGeom prst="rect">
            <a:avLst/>
          </a:prstGeom>
          <a:noFill/>
        </p:spPr>
        <p:txBody>
          <a:bodyPr wrap="none" rtlCol="0">
            <a:spAutoFit/>
          </a:bodyPr>
          <a:lstStyle/>
          <a:p>
            <a:pPr algn="r" fontAlgn="auto">
              <a:spcBef>
                <a:spcPts val="0"/>
              </a:spcBef>
              <a:spcAft>
                <a:spcPts val="0"/>
              </a:spcAft>
            </a:pPr>
            <a:r>
              <a:rPr lang="fr-FR" sz="1400" smtClean="0">
                <a:solidFill>
                  <a:srgbClr val="4D4D4D"/>
                </a:solidFill>
                <a:latin typeface="Arial"/>
                <a:cs typeface="Arial"/>
              </a:rPr>
              <a:t>100</a:t>
            </a:r>
            <a:endParaRPr lang="fr-FR" sz="1400">
              <a:solidFill>
                <a:srgbClr val="4D4D4D"/>
              </a:solidFill>
              <a:latin typeface="Arial"/>
              <a:cs typeface="Arial"/>
            </a:endParaRPr>
          </a:p>
        </p:txBody>
      </p:sp>
      <p:sp>
        <p:nvSpPr>
          <p:cNvPr id="30" name="TextBox 29"/>
          <p:cNvSpPr txBox="1"/>
          <p:nvPr/>
        </p:nvSpPr>
        <p:spPr>
          <a:xfrm>
            <a:off x="5666138" y="1824814"/>
            <a:ext cx="3159639" cy="1169551"/>
          </a:xfrm>
          <a:prstGeom prst="rect">
            <a:avLst/>
          </a:prstGeom>
          <a:noFill/>
        </p:spPr>
        <p:txBody>
          <a:bodyPr wrap="none" rtlCol="0">
            <a:spAutoFit/>
          </a:bodyPr>
          <a:lstStyle/>
          <a:p>
            <a:pPr fontAlgn="auto">
              <a:spcBef>
                <a:spcPts val="0"/>
              </a:spcBef>
              <a:spcAft>
                <a:spcPts val="0"/>
              </a:spcAft>
            </a:pPr>
            <a:r>
              <a:rPr lang="fr-FR" sz="1400" dirty="0" smtClean="0">
                <a:solidFill>
                  <a:srgbClr val="4D4D4D"/>
                </a:solidFill>
                <a:latin typeface="Arial"/>
                <a:cs typeface="Arial"/>
              </a:rPr>
              <a:t>RAS/BRAF WT PIK3CA WT (n=228)</a:t>
            </a:r>
          </a:p>
          <a:p>
            <a:pPr fontAlgn="auto">
              <a:spcBef>
                <a:spcPts val="0"/>
              </a:spcBef>
              <a:spcAft>
                <a:spcPts val="0"/>
              </a:spcAft>
            </a:pPr>
            <a:r>
              <a:rPr lang="fr-FR" sz="1400" dirty="0" smtClean="0">
                <a:solidFill>
                  <a:srgbClr val="4D4D4D"/>
                </a:solidFill>
                <a:latin typeface="Arial"/>
                <a:cs typeface="Arial"/>
              </a:rPr>
              <a:t>RAS/BRAF WT PIK3CA muté (n=19)</a:t>
            </a:r>
          </a:p>
          <a:p>
            <a:pPr fontAlgn="auto">
              <a:spcBef>
                <a:spcPts val="0"/>
              </a:spcBef>
              <a:spcAft>
                <a:spcPts val="0"/>
              </a:spcAft>
            </a:pPr>
            <a:r>
              <a:rPr lang="fr-FR" sz="1400" dirty="0" smtClean="0">
                <a:solidFill>
                  <a:srgbClr val="4D4D4D"/>
                </a:solidFill>
                <a:latin typeface="Arial"/>
                <a:cs typeface="Arial"/>
              </a:rPr>
              <a:t>RAS muté PIK3CA WT (n=254)</a:t>
            </a:r>
          </a:p>
          <a:p>
            <a:pPr fontAlgn="auto">
              <a:spcBef>
                <a:spcPts val="0"/>
              </a:spcBef>
              <a:spcAft>
                <a:spcPts val="0"/>
              </a:spcAft>
            </a:pPr>
            <a:r>
              <a:rPr lang="fr-FR" sz="1400" dirty="0" smtClean="0">
                <a:solidFill>
                  <a:srgbClr val="4D4D4D"/>
                </a:solidFill>
                <a:latin typeface="Arial"/>
                <a:cs typeface="Arial"/>
              </a:rPr>
              <a:t>RAS muté PIK3CA muté (n=80)</a:t>
            </a:r>
          </a:p>
          <a:p>
            <a:pPr fontAlgn="auto">
              <a:spcBef>
                <a:spcPts val="0"/>
              </a:spcBef>
              <a:spcAft>
                <a:spcPts val="0"/>
              </a:spcAft>
            </a:pPr>
            <a:r>
              <a:rPr lang="fr-FR" sz="1400" dirty="0" smtClean="0">
                <a:solidFill>
                  <a:srgbClr val="4D4D4D"/>
                </a:solidFill>
                <a:latin typeface="Arial"/>
                <a:cs typeface="Arial"/>
              </a:rPr>
              <a:t>BRAF muté (n=45)</a:t>
            </a:r>
            <a:endParaRPr lang="fr-FR" sz="1400" dirty="0">
              <a:solidFill>
                <a:srgbClr val="4D4D4D"/>
              </a:solidFill>
              <a:latin typeface="Arial"/>
              <a:cs typeface="Arial"/>
            </a:endParaRPr>
          </a:p>
        </p:txBody>
      </p:sp>
      <p:sp>
        <p:nvSpPr>
          <p:cNvPr id="31" name="TextBox 30"/>
          <p:cNvSpPr txBox="1"/>
          <p:nvPr/>
        </p:nvSpPr>
        <p:spPr>
          <a:xfrm>
            <a:off x="1456088" y="4351193"/>
            <a:ext cx="1138190" cy="307777"/>
          </a:xfrm>
          <a:prstGeom prst="rect">
            <a:avLst/>
          </a:prstGeom>
          <a:noFill/>
        </p:spPr>
        <p:txBody>
          <a:bodyPr wrap="none" rtlCol="0">
            <a:spAutoFit/>
          </a:bodyPr>
          <a:lstStyle/>
          <a:p>
            <a:pPr fontAlgn="auto">
              <a:spcBef>
                <a:spcPts val="0"/>
              </a:spcBef>
              <a:spcAft>
                <a:spcPts val="0"/>
              </a:spcAft>
            </a:pPr>
            <a:r>
              <a:rPr lang="fr-FR" sz="1400" smtClean="0">
                <a:solidFill>
                  <a:srgbClr val="4D4D4D"/>
                </a:solidFill>
                <a:latin typeface="Arial"/>
                <a:cs typeface="Arial"/>
              </a:rPr>
              <a:t>p=0,000003</a:t>
            </a:r>
            <a:endParaRPr lang="fr-FR" sz="1400">
              <a:solidFill>
                <a:srgbClr val="4D4D4D"/>
              </a:solidFill>
              <a:latin typeface="Arial"/>
              <a:cs typeface="Arial"/>
            </a:endParaRPr>
          </a:p>
        </p:txBody>
      </p:sp>
      <p:sp>
        <p:nvSpPr>
          <p:cNvPr id="32" name="Freeform 31"/>
          <p:cNvSpPr/>
          <p:nvPr/>
        </p:nvSpPr>
        <p:spPr>
          <a:xfrm>
            <a:off x="1295400" y="1908175"/>
            <a:ext cx="7227094" cy="2770505"/>
          </a:xfrm>
          <a:custGeom>
            <a:avLst/>
            <a:gdLst>
              <a:gd name="connsiteX0" fmla="*/ 0 w 7246620"/>
              <a:gd name="connsiteY0" fmla="*/ 0 h 2750820"/>
              <a:gd name="connsiteX1" fmla="*/ 0 w 7246620"/>
              <a:gd name="connsiteY1" fmla="*/ 2750820 h 2750820"/>
              <a:gd name="connsiteX2" fmla="*/ 7246620 w 7246620"/>
              <a:gd name="connsiteY2" fmla="*/ 2750820 h 2750820"/>
            </a:gdLst>
            <a:ahLst/>
            <a:cxnLst>
              <a:cxn ang="0">
                <a:pos x="connsiteX0" y="connsiteY0"/>
              </a:cxn>
              <a:cxn ang="0">
                <a:pos x="connsiteX1" y="connsiteY1"/>
              </a:cxn>
              <a:cxn ang="0">
                <a:pos x="connsiteX2" y="connsiteY2"/>
              </a:cxn>
            </a:cxnLst>
            <a:rect l="l" t="t" r="r" b="b"/>
            <a:pathLst>
              <a:path w="7246620" h="2750820">
                <a:moveTo>
                  <a:pt x="0" y="0"/>
                </a:moveTo>
                <a:lnTo>
                  <a:pt x="0" y="2750820"/>
                </a:lnTo>
                <a:lnTo>
                  <a:pt x="7246620" y="275082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33" name="Straight Connector 32"/>
          <p:cNvCxnSpPr/>
          <p:nvPr/>
        </p:nvCxnSpPr>
        <p:spPr>
          <a:xfrm>
            <a:off x="1200250" y="19175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200250" y="246980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200250" y="302202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1200250" y="35742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1200250" y="412646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1200250" y="46786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1250400"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2694142"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4137884"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5400000">
            <a:off x="5581626"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7025368"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8469112" y="472891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flipH="1">
            <a:off x="5507831" y="1984078"/>
            <a:ext cx="153157"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flipH="1">
            <a:off x="5507831" y="2197200"/>
            <a:ext cx="153157"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flipH="1">
            <a:off x="5507831" y="2410322"/>
            <a:ext cx="153157" cy="0"/>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flipH="1">
            <a:off x="5507831" y="2623444"/>
            <a:ext cx="153157" cy="0"/>
          </a:xfrm>
          <a:prstGeom prst="line">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flipH="1">
            <a:off x="5507831" y="2836565"/>
            <a:ext cx="153157"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0" name="Group 49"/>
          <p:cNvGrpSpPr/>
          <p:nvPr/>
        </p:nvGrpSpPr>
        <p:grpSpPr>
          <a:xfrm>
            <a:off x="1325563" y="1919288"/>
            <a:ext cx="7246937" cy="2630487"/>
            <a:chOff x="1325563" y="1919288"/>
            <a:chExt cx="7246937" cy="2630487"/>
          </a:xfrm>
        </p:grpSpPr>
        <p:sp>
          <p:nvSpPr>
            <p:cNvPr id="51" name="Freeform 30"/>
            <p:cNvSpPr>
              <a:spLocks/>
            </p:cNvSpPr>
            <p:nvPr/>
          </p:nvSpPr>
          <p:spPr bwMode="auto">
            <a:xfrm>
              <a:off x="1325563" y="1919288"/>
              <a:ext cx="7192962" cy="2570162"/>
            </a:xfrm>
            <a:custGeom>
              <a:avLst/>
              <a:gdLst>
                <a:gd name="T0" fmla="*/ 3953 w 4531"/>
                <a:gd name="T1" fmla="*/ 1619 h 1619"/>
                <a:gd name="T2" fmla="*/ 2780 w 4531"/>
                <a:gd name="T3" fmla="*/ 1501 h 1619"/>
                <a:gd name="T4" fmla="*/ 2750 w 4531"/>
                <a:gd name="T5" fmla="*/ 1455 h 1619"/>
                <a:gd name="T6" fmla="*/ 2628 w 4531"/>
                <a:gd name="T7" fmla="*/ 1407 h 1619"/>
                <a:gd name="T8" fmla="*/ 2618 w 4531"/>
                <a:gd name="T9" fmla="*/ 1357 h 1619"/>
                <a:gd name="T10" fmla="*/ 2606 w 4531"/>
                <a:gd name="T11" fmla="*/ 1307 h 1619"/>
                <a:gd name="T12" fmla="*/ 2572 w 4531"/>
                <a:gd name="T13" fmla="*/ 1265 h 1619"/>
                <a:gd name="T14" fmla="*/ 2482 w 4531"/>
                <a:gd name="T15" fmla="*/ 1217 h 1619"/>
                <a:gd name="T16" fmla="*/ 2430 w 4531"/>
                <a:gd name="T17" fmla="*/ 1167 h 1619"/>
                <a:gd name="T18" fmla="*/ 2322 w 4531"/>
                <a:gd name="T19" fmla="*/ 1127 h 1619"/>
                <a:gd name="T20" fmla="*/ 2107 w 4531"/>
                <a:gd name="T21" fmla="*/ 1083 h 1619"/>
                <a:gd name="T22" fmla="*/ 1887 w 4531"/>
                <a:gd name="T23" fmla="*/ 1009 h 1619"/>
                <a:gd name="T24" fmla="*/ 1779 w 4531"/>
                <a:gd name="T25" fmla="*/ 975 h 1619"/>
                <a:gd name="T26" fmla="*/ 1721 w 4531"/>
                <a:gd name="T27" fmla="*/ 943 h 1619"/>
                <a:gd name="T28" fmla="*/ 1659 w 4531"/>
                <a:gd name="T29" fmla="*/ 913 h 1619"/>
                <a:gd name="T30" fmla="*/ 1649 w 4531"/>
                <a:gd name="T31" fmla="*/ 887 h 1619"/>
                <a:gd name="T32" fmla="*/ 1643 w 4531"/>
                <a:gd name="T33" fmla="*/ 881 h 1619"/>
                <a:gd name="T34" fmla="*/ 1631 w 4531"/>
                <a:gd name="T35" fmla="*/ 828 h 1619"/>
                <a:gd name="T36" fmla="*/ 1591 w 4531"/>
                <a:gd name="T37" fmla="*/ 798 h 1619"/>
                <a:gd name="T38" fmla="*/ 1583 w 4531"/>
                <a:gd name="T39" fmla="*/ 774 h 1619"/>
                <a:gd name="T40" fmla="*/ 1475 w 4531"/>
                <a:gd name="T41" fmla="*/ 746 h 1619"/>
                <a:gd name="T42" fmla="*/ 1357 w 4531"/>
                <a:gd name="T43" fmla="*/ 718 h 1619"/>
                <a:gd name="T44" fmla="*/ 1321 w 4531"/>
                <a:gd name="T45" fmla="*/ 694 h 1619"/>
                <a:gd name="T46" fmla="*/ 1315 w 4531"/>
                <a:gd name="T47" fmla="*/ 672 h 1619"/>
                <a:gd name="T48" fmla="*/ 1289 w 4531"/>
                <a:gd name="T49" fmla="*/ 666 h 1619"/>
                <a:gd name="T50" fmla="*/ 1273 w 4531"/>
                <a:gd name="T51" fmla="*/ 640 h 1619"/>
                <a:gd name="T52" fmla="*/ 1251 w 4531"/>
                <a:gd name="T53" fmla="*/ 614 h 1619"/>
                <a:gd name="T54" fmla="*/ 1191 w 4531"/>
                <a:gd name="T55" fmla="*/ 592 h 1619"/>
                <a:gd name="T56" fmla="*/ 1163 w 4531"/>
                <a:gd name="T57" fmla="*/ 562 h 1619"/>
                <a:gd name="T58" fmla="*/ 1121 w 4531"/>
                <a:gd name="T59" fmla="*/ 536 h 1619"/>
                <a:gd name="T60" fmla="*/ 1115 w 4531"/>
                <a:gd name="T61" fmla="*/ 510 h 1619"/>
                <a:gd name="T62" fmla="*/ 1107 w 4531"/>
                <a:gd name="T63" fmla="*/ 484 h 1619"/>
                <a:gd name="T64" fmla="*/ 1057 w 4531"/>
                <a:gd name="T65" fmla="*/ 460 h 1619"/>
                <a:gd name="T66" fmla="*/ 1023 w 4531"/>
                <a:gd name="T67" fmla="*/ 434 h 1619"/>
                <a:gd name="T68" fmla="*/ 983 w 4531"/>
                <a:gd name="T69" fmla="*/ 386 h 1619"/>
                <a:gd name="T70" fmla="*/ 949 w 4531"/>
                <a:gd name="T71" fmla="*/ 358 h 1619"/>
                <a:gd name="T72" fmla="*/ 883 w 4531"/>
                <a:gd name="T73" fmla="*/ 334 h 1619"/>
                <a:gd name="T74" fmla="*/ 827 w 4531"/>
                <a:gd name="T75" fmla="*/ 314 h 1619"/>
                <a:gd name="T76" fmla="*/ 805 w 4531"/>
                <a:gd name="T77" fmla="*/ 292 h 1619"/>
                <a:gd name="T78" fmla="*/ 719 w 4531"/>
                <a:gd name="T79" fmla="*/ 264 h 1619"/>
                <a:gd name="T80" fmla="*/ 667 w 4531"/>
                <a:gd name="T81" fmla="*/ 242 h 1619"/>
                <a:gd name="T82" fmla="*/ 641 w 4531"/>
                <a:gd name="T83" fmla="*/ 224 h 1619"/>
                <a:gd name="T84" fmla="*/ 628 w 4531"/>
                <a:gd name="T85" fmla="*/ 198 h 1619"/>
                <a:gd name="T86" fmla="*/ 618 w 4531"/>
                <a:gd name="T87" fmla="*/ 178 h 1619"/>
                <a:gd name="T88" fmla="*/ 608 w 4531"/>
                <a:gd name="T89" fmla="*/ 154 h 1619"/>
                <a:gd name="T90" fmla="*/ 520 w 4531"/>
                <a:gd name="T91" fmla="*/ 134 h 1619"/>
                <a:gd name="T92" fmla="*/ 492 w 4531"/>
                <a:gd name="T93" fmla="*/ 96 h 1619"/>
                <a:gd name="T94" fmla="*/ 412 w 4531"/>
                <a:gd name="T95" fmla="*/ 90 h 1619"/>
                <a:gd name="T96" fmla="*/ 308 w 4531"/>
                <a:gd name="T97" fmla="*/ 66 h 1619"/>
                <a:gd name="T98" fmla="*/ 268 w 4531"/>
                <a:gd name="T99" fmla="*/ 44 h 1619"/>
                <a:gd name="T100" fmla="*/ 198 w 4531"/>
                <a:gd name="T101" fmla="*/ 26 h 1619"/>
                <a:gd name="T102" fmla="*/ 0 w 4531"/>
                <a:gd name="T103"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1" h="1619">
                  <a:moveTo>
                    <a:pt x="4531" y="1619"/>
                  </a:moveTo>
                  <a:lnTo>
                    <a:pt x="3953" y="1619"/>
                  </a:lnTo>
                  <a:lnTo>
                    <a:pt x="3953" y="1501"/>
                  </a:lnTo>
                  <a:lnTo>
                    <a:pt x="2780" y="1501"/>
                  </a:lnTo>
                  <a:lnTo>
                    <a:pt x="2780" y="1455"/>
                  </a:lnTo>
                  <a:lnTo>
                    <a:pt x="2750" y="1455"/>
                  </a:lnTo>
                  <a:lnTo>
                    <a:pt x="2750" y="1407"/>
                  </a:lnTo>
                  <a:lnTo>
                    <a:pt x="2628" y="1407"/>
                  </a:lnTo>
                  <a:lnTo>
                    <a:pt x="2628" y="1357"/>
                  </a:lnTo>
                  <a:lnTo>
                    <a:pt x="2618" y="1357"/>
                  </a:lnTo>
                  <a:lnTo>
                    <a:pt x="2618" y="1307"/>
                  </a:lnTo>
                  <a:lnTo>
                    <a:pt x="2606" y="1307"/>
                  </a:lnTo>
                  <a:lnTo>
                    <a:pt x="2606" y="1265"/>
                  </a:lnTo>
                  <a:lnTo>
                    <a:pt x="2572" y="1265"/>
                  </a:lnTo>
                  <a:lnTo>
                    <a:pt x="2572" y="1217"/>
                  </a:lnTo>
                  <a:lnTo>
                    <a:pt x="2482" y="1217"/>
                  </a:lnTo>
                  <a:lnTo>
                    <a:pt x="2482" y="1167"/>
                  </a:lnTo>
                  <a:lnTo>
                    <a:pt x="2430" y="1167"/>
                  </a:lnTo>
                  <a:lnTo>
                    <a:pt x="2430" y="1127"/>
                  </a:lnTo>
                  <a:lnTo>
                    <a:pt x="2322" y="1127"/>
                  </a:lnTo>
                  <a:lnTo>
                    <a:pt x="2322" y="1083"/>
                  </a:lnTo>
                  <a:lnTo>
                    <a:pt x="2107" y="1083"/>
                  </a:lnTo>
                  <a:lnTo>
                    <a:pt x="2107" y="1009"/>
                  </a:lnTo>
                  <a:lnTo>
                    <a:pt x="1887" y="1009"/>
                  </a:lnTo>
                  <a:lnTo>
                    <a:pt x="1887" y="975"/>
                  </a:lnTo>
                  <a:lnTo>
                    <a:pt x="1779" y="975"/>
                  </a:lnTo>
                  <a:lnTo>
                    <a:pt x="1779" y="943"/>
                  </a:lnTo>
                  <a:lnTo>
                    <a:pt x="1721" y="943"/>
                  </a:lnTo>
                  <a:lnTo>
                    <a:pt x="1721" y="913"/>
                  </a:lnTo>
                  <a:lnTo>
                    <a:pt x="1659" y="913"/>
                  </a:lnTo>
                  <a:lnTo>
                    <a:pt x="1659" y="887"/>
                  </a:lnTo>
                  <a:lnTo>
                    <a:pt x="1649" y="887"/>
                  </a:lnTo>
                  <a:lnTo>
                    <a:pt x="1649" y="881"/>
                  </a:lnTo>
                  <a:lnTo>
                    <a:pt x="1643" y="881"/>
                  </a:lnTo>
                  <a:lnTo>
                    <a:pt x="1643" y="828"/>
                  </a:lnTo>
                  <a:lnTo>
                    <a:pt x="1631" y="828"/>
                  </a:lnTo>
                  <a:lnTo>
                    <a:pt x="1631" y="798"/>
                  </a:lnTo>
                  <a:lnTo>
                    <a:pt x="1591" y="798"/>
                  </a:lnTo>
                  <a:lnTo>
                    <a:pt x="1591" y="774"/>
                  </a:lnTo>
                  <a:lnTo>
                    <a:pt x="1583" y="774"/>
                  </a:lnTo>
                  <a:lnTo>
                    <a:pt x="1583" y="746"/>
                  </a:lnTo>
                  <a:lnTo>
                    <a:pt x="1475" y="746"/>
                  </a:lnTo>
                  <a:lnTo>
                    <a:pt x="1475" y="718"/>
                  </a:lnTo>
                  <a:lnTo>
                    <a:pt x="1357" y="718"/>
                  </a:lnTo>
                  <a:lnTo>
                    <a:pt x="1357" y="694"/>
                  </a:lnTo>
                  <a:lnTo>
                    <a:pt x="1321" y="694"/>
                  </a:lnTo>
                  <a:lnTo>
                    <a:pt x="1321" y="672"/>
                  </a:lnTo>
                  <a:lnTo>
                    <a:pt x="1315" y="672"/>
                  </a:lnTo>
                  <a:lnTo>
                    <a:pt x="1315" y="666"/>
                  </a:lnTo>
                  <a:lnTo>
                    <a:pt x="1289" y="666"/>
                  </a:lnTo>
                  <a:lnTo>
                    <a:pt x="1289" y="640"/>
                  </a:lnTo>
                  <a:lnTo>
                    <a:pt x="1273" y="640"/>
                  </a:lnTo>
                  <a:lnTo>
                    <a:pt x="1273" y="614"/>
                  </a:lnTo>
                  <a:lnTo>
                    <a:pt x="1251" y="614"/>
                  </a:lnTo>
                  <a:lnTo>
                    <a:pt x="1251" y="592"/>
                  </a:lnTo>
                  <a:lnTo>
                    <a:pt x="1191" y="592"/>
                  </a:lnTo>
                  <a:lnTo>
                    <a:pt x="1191" y="562"/>
                  </a:lnTo>
                  <a:lnTo>
                    <a:pt x="1163" y="562"/>
                  </a:lnTo>
                  <a:lnTo>
                    <a:pt x="1163" y="536"/>
                  </a:lnTo>
                  <a:lnTo>
                    <a:pt x="1121" y="536"/>
                  </a:lnTo>
                  <a:lnTo>
                    <a:pt x="1121" y="510"/>
                  </a:lnTo>
                  <a:lnTo>
                    <a:pt x="1115" y="510"/>
                  </a:lnTo>
                  <a:lnTo>
                    <a:pt x="1115" y="484"/>
                  </a:lnTo>
                  <a:lnTo>
                    <a:pt x="1107" y="484"/>
                  </a:lnTo>
                  <a:lnTo>
                    <a:pt x="1107" y="460"/>
                  </a:lnTo>
                  <a:lnTo>
                    <a:pt x="1057" y="460"/>
                  </a:lnTo>
                  <a:lnTo>
                    <a:pt x="1057" y="434"/>
                  </a:lnTo>
                  <a:lnTo>
                    <a:pt x="1023" y="434"/>
                  </a:lnTo>
                  <a:lnTo>
                    <a:pt x="1023" y="386"/>
                  </a:lnTo>
                  <a:lnTo>
                    <a:pt x="983" y="386"/>
                  </a:lnTo>
                  <a:lnTo>
                    <a:pt x="983" y="358"/>
                  </a:lnTo>
                  <a:lnTo>
                    <a:pt x="949" y="358"/>
                  </a:lnTo>
                  <a:lnTo>
                    <a:pt x="949" y="334"/>
                  </a:lnTo>
                  <a:lnTo>
                    <a:pt x="883" y="334"/>
                  </a:lnTo>
                  <a:lnTo>
                    <a:pt x="883" y="314"/>
                  </a:lnTo>
                  <a:lnTo>
                    <a:pt x="827" y="314"/>
                  </a:lnTo>
                  <a:lnTo>
                    <a:pt x="827" y="292"/>
                  </a:lnTo>
                  <a:lnTo>
                    <a:pt x="805" y="292"/>
                  </a:lnTo>
                  <a:lnTo>
                    <a:pt x="805" y="264"/>
                  </a:lnTo>
                  <a:lnTo>
                    <a:pt x="719" y="264"/>
                  </a:lnTo>
                  <a:lnTo>
                    <a:pt x="719" y="242"/>
                  </a:lnTo>
                  <a:lnTo>
                    <a:pt x="667" y="242"/>
                  </a:lnTo>
                  <a:lnTo>
                    <a:pt x="667" y="224"/>
                  </a:lnTo>
                  <a:lnTo>
                    <a:pt x="641" y="224"/>
                  </a:lnTo>
                  <a:lnTo>
                    <a:pt x="641" y="198"/>
                  </a:lnTo>
                  <a:lnTo>
                    <a:pt x="628" y="198"/>
                  </a:lnTo>
                  <a:lnTo>
                    <a:pt x="628" y="178"/>
                  </a:lnTo>
                  <a:lnTo>
                    <a:pt x="618" y="178"/>
                  </a:lnTo>
                  <a:lnTo>
                    <a:pt x="618" y="154"/>
                  </a:lnTo>
                  <a:lnTo>
                    <a:pt x="608" y="154"/>
                  </a:lnTo>
                  <a:lnTo>
                    <a:pt x="608" y="134"/>
                  </a:lnTo>
                  <a:lnTo>
                    <a:pt x="520" y="134"/>
                  </a:lnTo>
                  <a:lnTo>
                    <a:pt x="520" y="96"/>
                  </a:lnTo>
                  <a:lnTo>
                    <a:pt x="492" y="96"/>
                  </a:lnTo>
                  <a:lnTo>
                    <a:pt x="492" y="90"/>
                  </a:lnTo>
                  <a:lnTo>
                    <a:pt x="412" y="90"/>
                  </a:lnTo>
                  <a:lnTo>
                    <a:pt x="412" y="66"/>
                  </a:lnTo>
                  <a:lnTo>
                    <a:pt x="308" y="66"/>
                  </a:lnTo>
                  <a:lnTo>
                    <a:pt x="308" y="44"/>
                  </a:lnTo>
                  <a:lnTo>
                    <a:pt x="268" y="44"/>
                  </a:lnTo>
                  <a:lnTo>
                    <a:pt x="268" y="26"/>
                  </a:lnTo>
                  <a:lnTo>
                    <a:pt x="198" y="26"/>
                  </a:lnTo>
                  <a:lnTo>
                    <a:pt x="198"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2" name="Line 31"/>
            <p:cNvSpPr>
              <a:spLocks noChangeShapeType="1"/>
            </p:cNvSpPr>
            <p:nvPr/>
          </p:nvSpPr>
          <p:spPr bwMode="auto">
            <a:xfrm>
              <a:off x="2185988" y="20716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3" name="Line 33"/>
            <p:cNvSpPr>
              <a:spLocks noChangeShapeType="1"/>
            </p:cNvSpPr>
            <p:nvPr/>
          </p:nvSpPr>
          <p:spPr bwMode="auto">
            <a:xfrm>
              <a:off x="2403475" y="22431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4" name="Line 34"/>
            <p:cNvSpPr>
              <a:spLocks noChangeShapeType="1"/>
            </p:cNvSpPr>
            <p:nvPr/>
          </p:nvSpPr>
          <p:spPr bwMode="auto">
            <a:xfrm flipH="1">
              <a:off x="2343150" y="23034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5" name="Line 35"/>
            <p:cNvSpPr>
              <a:spLocks noChangeShapeType="1"/>
            </p:cNvSpPr>
            <p:nvPr/>
          </p:nvSpPr>
          <p:spPr bwMode="auto">
            <a:xfrm>
              <a:off x="2463800" y="2278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6" name="Line 36"/>
            <p:cNvSpPr>
              <a:spLocks noChangeShapeType="1"/>
            </p:cNvSpPr>
            <p:nvPr/>
          </p:nvSpPr>
          <p:spPr bwMode="auto">
            <a:xfrm flipH="1">
              <a:off x="2403475" y="2338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7" name="Line 37"/>
            <p:cNvSpPr>
              <a:spLocks noChangeShapeType="1"/>
            </p:cNvSpPr>
            <p:nvPr/>
          </p:nvSpPr>
          <p:spPr bwMode="auto">
            <a:xfrm>
              <a:off x="2533650" y="2278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8" name="Line 38"/>
            <p:cNvSpPr>
              <a:spLocks noChangeShapeType="1"/>
            </p:cNvSpPr>
            <p:nvPr/>
          </p:nvSpPr>
          <p:spPr bwMode="auto">
            <a:xfrm flipH="1">
              <a:off x="2473325" y="2338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59" name="Line 39"/>
            <p:cNvSpPr>
              <a:spLocks noChangeShapeType="1"/>
            </p:cNvSpPr>
            <p:nvPr/>
          </p:nvSpPr>
          <p:spPr bwMode="auto">
            <a:xfrm>
              <a:off x="2828925" y="23923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0" name="Line 40"/>
            <p:cNvSpPr>
              <a:spLocks noChangeShapeType="1"/>
            </p:cNvSpPr>
            <p:nvPr/>
          </p:nvSpPr>
          <p:spPr bwMode="auto">
            <a:xfrm flipH="1">
              <a:off x="2768600" y="24526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1" name="Line 41"/>
            <p:cNvSpPr>
              <a:spLocks noChangeShapeType="1"/>
            </p:cNvSpPr>
            <p:nvPr/>
          </p:nvSpPr>
          <p:spPr bwMode="auto">
            <a:xfrm>
              <a:off x="2892425" y="24653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2" name="Line 42"/>
            <p:cNvSpPr>
              <a:spLocks noChangeShapeType="1"/>
            </p:cNvSpPr>
            <p:nvPr/>
          </p:nvSpPr>
          <p:spPr bwMode="auto">
            <a:xfrm flipH="1">
              <a:off x="2832100" y="252571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3" name="Line 43"/>
            <p:cNvSpPr>
              <a:spLocks noChangeShapeType="1"/>
            </p:cNvSpPr>
            <p:nvPr/>
          </p:nvSpPr>
          <p:spPr bwMode="auto">
            <a:xfrm>
              <a:off x="2867025" y="24304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4" name="Line 44"/>
            <p:cNvSpPr>
              <a:spLocks noChangeShapeType="1"/>
            </p:cNvSpPr>
            <p:nvPr/>
          </p:nvSpPr>
          <p:spPr bwMode="auto">
            <a:xfrm flipH="1">
              <a:off x="2806700" y="24907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5" name="Line 45"/>
            <p:cNvSpPr>
              <a:spLocks noChangeShapeType="1"/>
            </p:cNvSpPr>
            <p:nvPr/>
          </p:nvSpPr>
          <p:spPr bwMode="auto">
            <a:xfrm>
              <a:off x="2994025" y="25447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6" name="Line 46"/>
            <p:cNvSpPr>
              <a:spLocks noChangeShapeType="1"/>
            </p:cNvSpPr>
            <p:nvPr/>
          </p:nvSpPr>
          <p:spPr bwMode="auto">
            <a:xfrm flipH="1">
              <a:off x="2933700" y="26050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7" name="Line 47"/>
            <p:cNvSpPr>
              <a:spLocks noChangeShapeType="1"/>
            </p:cNvSpPr>
            <p:nvPr/>
          </p:nvSpPr>
          <p:spPr bwMode="auto">
            <a:xfrm>
              <a:off x="3184525" y="274478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8" name="Line 48"/>
            <p:cNvSpPr>
              <a:spLocks noChangeShapeType="1"/>
            </p:cNvSpPr>
            <p:nvPr/>
          </p:nvSpPr>
          <p:spPr bwMode="auto">
            <a:xfrm flipH="1">
              <a:off x="3124200" y="280511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69" name="Line 49"/>
            <p:cNvSpPr>
              <a:spLocks noChangeShapeType="1"/>
            </p:cNvSpPr>
            <p:nvPr/>
          </p:nvSpPr>
          <p:spPr bwMode="auto">
            <a:xfrm>
              <a:off x="3819525" y="3040063"/>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0" name="Line 50"/>
            <p:cNvSpPr>
              <a:spLocks noChangeShapeType="1"/>
            </p:cNvSpPr>
            <p:nvPr/>
          </p:nvSpPr>
          <p:spPr bwMode="auto">
            <a:xfrm flipH="1">
              <a:off x="3759200" y="3100388"/>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1" name="Line 51"/>
            <p:cNvSpPr>
              <a:spLocks noChangeShapeType="1"/>
            </p:cNvSpPr>
            <p:nvPr/>
          </p:nvSpPr>
          <p:spPr bwMode="auto">
            <a:xfrm>
              <a:off x="3905250" y="31321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2" name="Line 52"/>
            <p:cNvSpPr>
              <a:spLocks noChangeShapeType="1"/>
            </p:cNvSpPr>
            <p:nvPr/>
          </p:nvSpPr>
          <p:spPr bwMode="auto">
            <a:xfrm flipH="1">
              <a:off x="3844925" y="31924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3" name="Line 53"/>
            <p:cNvSpPr>
              <a:spLocks noChangeShapeType="1"/>
            </p:cNvSpPr>
            <p:nvPr/>
          </p:nvSpPr>
          <p:spPr bwMode="auto">
            <a:xfrm>
              <a:off x="4054475" y="33559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4" name="Line 54"/>
            <p:cNvSpPr>
              <a:spLocks noChangeShapeType="1"/>
            </p:cNvSpPr>
            <p:nvPr/>
          </p:nvSpPr>
          <p:spPr bwMode="auto">
            <a:xfrm flipH="1">
              <a:off x="3994150" y="34163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5" name="Line 55"/>
            <p:cNvSpPr>
              <a:spLocks noChangeShapeType="1"/>
            </p:cNvSpPr>
            <p:nvPr/>
          </p:nvSpPr>
          <p:spPr bwMode="auto">
            <a:xfrm>
              <a:off x="4089400" y="33559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6" name="Line 56"/>
            <p:cNvSpPr>
              <a:spLocks noChangeShapeType="1"/>
            </p:cNvSpPr>
            <p:nvPr/>
          </p:nvSpPr>
          <p:spPr bwMode="auto">
            <a:xfrm flipH="1">
              <a:off x="4029075" y="34163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7" name="Line 57"/>
            <p:cNvSpPr>
              <a:spLocks noChangeShapeType="1"/>
            </p:cNvSpPr>
            <p:nvPr/>
          </p:nvSpPr>
          <p:spPr bwMode="auto">
            <a:xfrm>
              <a:off x="4289425" y="340677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8" name="Line 58"/>
            <p:cNvSpPr>
              <a:spLocks noChangeShapeType="1"/>
            </p:cNvSpPr>
            <p:nvPr/>
          </p:nvSpPr>
          <p:spPr bwMode="auto">
            <a:xfrm flipH="1">
              <a:off x="4229100" y="346710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79" name="Line 59"/>
            <p:cNvSpPr>
              <a:spLocks noChangeShapeType="1"/>
            </p:cNvSpPr>
            <p:nvPr/>
          </p:nvSpPr>
          <p:spPr bwMode="auto">
            <a:xfrm>
              <a:off x="4638675" y="346075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0" name="Line 60"/>
            <p:cNvSpPr>
              <a:spLocks noChangeShapeType="1"/>
            </p:cNvSpPr>
            <p:nvPr/>
          </p:nvSpPr>
          <p:spPr bwMode="auto">
            <a:xfrm flipH="1">
              <a:off x="4578350" y="352107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1" name="Line 61"/>
            <p:cNvSpPr>
              <a:spLocks noChangeShapeType="1"/>
            </p:cNvSpPr>
            <p:nvPr/>
          </p:nvSpPr>
          <p:spPr bwMode="auto">
            <a:xfrm>
              <a:off x="4784725" y="35782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2" name="Line 63"/>
            <p:cNvSpPr>
              <a:spLocks noChangeShapeType="1"/>
            </p:cNvSpPr>
            <p:nvPr/>
          </p:nvSpPr>
          <p:spPr bwMode="auto">
            <a:xfrm>
              <a:off x="4960938" y="35782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3" name="Line 64"/>
            <p:cNvSpPr>
              <a:spLocks noChangeShapeType="1"/>
            </p:cNvSpPr>
            <p:nvPr/>
          </p:nvSpPr>
          <p:spPr bwMode="auto">
            <a:xfrm flipH="1">
              <a:off x="4900613" y="363855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4" name="Line 66"/>
            <p:cNvSpPr>
              <a:spLocks noChangeShapeType="1"/>
            </p:cNvSpPr>
            <p:nvPr/>
          </p:nvSpPr>
          <p:spPr bwMode="auto">
            <a:xfrm flipH="1">
              <a:off x="5202238" y="377507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5" name="Line 67"/>
            <p:cNvSpPr>
              <a:spLocks noChangeShapeType="1"/>
            </p:cNvSpPr>
            <p:nvPr/>
          </p:nvSpPr>
          <p:spPr bwMode="auto">
            <a:xfrm>
              <a:off x="5821363"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6" name="Line 68"/>
            <p:cNvSpPr>
              <a:spLocks noChangeShapeType="1"/>
            </p:cNvSpPr>
            <p:nvPr/>
          </p:nvSpPr>
          <p:spPr bwMode="auto">
            <a:xfrm flipH="1">
              <a:off x="5761038"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7" name="Line 69"/>
            <p:cNvSpPr>
              <a:spLocks noChangeShapeType="1"/>
            </p:cNvSpPr>
            <p:nvPr/>
          </p:nvSpPr>
          <p:spPr bwMode="auto">
            <a:xfrm>
              <a:off x="5951538"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8" name="Line 70"/>
            <p:cNvSpPr>
              <a:spLocks noChangeShapeType="1"/>
            </p:cNvSpPr>
            <p:nvPr/>
          </p:nvSpPr>
          <p:spPr bwMode="auto">
            <a:xfrm flipH="1">
              <a:off x="5891213"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89" name="Line 71"/>
            <p:cNvSpPr>
              <a:spLocks noChangeShapeType="1"/>
            </p:cNvSpPr>
            <p:nvPr/>
          </p:nvSpPr>
          <p:spPr bwMode="auto">
            <a:xfrm>
              <a:off x="5986463" y="4241800"/>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0" name="Line 72"/>
            <p:cNvSpPr>
              <a:spLocks noChangeShapeType="1"/>
            </p:cNvSpPr>
            <p:nvPr/>
          </p:nvSpPr>
          <p:spPr bwMode="auto">
            <a:xfrm flipH="1">
              <a:off x="5926138" y="4302125"/>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1" name="Line 73"/>
            <p:cNvSpPr>
              <a:spLocks noChangeShapeType="1"/>
            </p:cNvSpPr>
            <p:nvPr/>
          </p:nvSpPr>
          <p:spPr bwMode="auto">
            <a:xfrm>
              <a:off x="8512175" y="4429125"/>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2" name="Line 74"/>
            <p:cNvSpPr>
              <a:spLocks noChangeShapeType="1"/>
            </p:cNvSpPr>
            <p:nvPr/>
          </p:nvSpPr>
          <p:spPr bwMode="auto">
            <a:xfrm flipH="1">
              <a:off x="8451850" y="4489450"/>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3" name="Line 75"/>
            <p:cNvSpPr>
              <a:spLocks noChangeShapeType="1"/>
            </p:cNvSpPr>
            <p:nvPr/>
          </p:nvSpPr>
          <p:spPr bwMode="auto">
            <a:xfrm>
              <a:off x="2103438" y="2001838"/>
              <a:ext cx="0" cy="12065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4" name="Line 76"/>
            <p:cNvSpPr>
              <a:spLocks noChangeShapeType="1"/>
            </p:cNvSpPr>
            <p:nvPr/>
          </p:nvSpPr>
          <p:spPr bwMode="auto">
            <a:xfrm flipH="1">
              <a:off x="2043113" y="2062163"/>
              <a:ext cx="120650" cy="0"/>
            </a:xfrm>
            <a:prstGeom prst="line">
              <a:avLst/>
            </a:prstGeom>
            <a:noFill/>
            <a:ln w="190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95" name="Group 94"/>
          <p:cNvGrpSpPr/>
          <p:nvPr/>
        </p:nvGrpSpPr>
        <p:grpSpPr>
          <a:xfrm>
            <a:off x="1306513" y="1919288"/>
            <a:ext cx="7272337" cy="2690812"/>
            <a:chOff x="1306513" y="1919288"/>
            <a:chExt cx="7272337" cy="2690812"/>
          </a:xfrm>
        </p:grpSpPr>
        <p:sp>
          <p:nvSpPr>
            <p:cNvPr id="96" name="Freeform 5"/>
            <p:cNvSpPr>
              <a:spLocks/>
            </p:cNvSpPr>
            <p:nvPr/>
          </p:nvSpPr>
          <p:spPr bwMode="auto">
            <a:xfrm>
              <a:off x="1306513" y="1919288"/>
              <a:ext cx="7212012" cy="2630487"/>
            </a:xfrm>
            <a:custGeom>
              <a:avLst/>
              <a:gdLst>
                <a:gd name="T0" fmla="*/ 4543 w 4543"/>
                <a:gd name="T1" fmla="*/ 1657 h 1657"/>
                <a:gd name="T2" fmla="*/ 2808 w 4543"/>
                <a:gd name="T3" fmla="*/ 1657 h 1657"/>
                <a:gd name="T4" fmla="*/ 2808 w 4543"/>
                <a:gd name="T5" fmla="*/ 1585 h 1657"/>
                <a:gd name="T6" fmla="*/ 2638 w 4543"/>
                <a:gd name="T7" fmla="*/ 1585 h 1657"/>
                <a:gd name="T8" fmla="*/ 2638 w 4543"/>
                <a:gd name="T9" fmla="*/ 1507 h 1657"/>
                <a:gd name="T10" fmla="*/ 2460 w 4543"/>
                <a:gd name="T11" fmla="*/ 1507 h 1657"/>
                <a:gd name="T12" fmla="*/ 2460 w 4543"/>
                <a:gd name="T13" fmla="*/ 1429 h 1657"/>
                <a:gd name="T14" fmla="*/ 2382 w 4543"/>
                <a:gd name="T15" fmla="*/ 1429 h 1657"/>
                <a:gd name="T16" fmla="*/ 2382 w 4543"/>
                <a:gd name="T17" fmla="*/ 1353 h 1657"/>
                <a:gd name="T18" fmla="*/ 2127 w 4543"/>
                <a:gd name="T19" fmla="*/ 1353 h 1657"/>
                <a:gd name="T20" fmla="*/ 2127 w 4543"/>
                <a:gd name="T21" fmla="*/ 1291 h 1657"/>
                <a:gd name="T22" fmla="*/ 2093 w 4543"/>
                <a:gd name="T23" fmla="*/ 1291 h 1657"/>
                <a:gd name="T24" fmla="*/ 2093 w 4543"/>
                <a:gd name="T25" fmla="*/ 1227 h 1657"/>
                <a:gd name="T26" fmla="*/ 1985 w 4543"/>
                <a:gd name="T27" fmla="*/ 1227 h 1657"/>
                <a:gd name="T28" fmla="*/ 1985 w 4543"/>
                <a:gd name="T29" fmla="*/ 1161 h 1657"/>
                <a:gd name="T30" fmla="*/ 1693 w 4543"/>
                <a:gd name="T31" fmla="*/ 1161 h 1657"/>
                <a:gd name="T32" fmla="*/ 1693 w 4543"/>
                <a:gd name="T33" fmla="*/ 1105 h 1657"/>
                <a:gd name="T34" fmla="*/ 1625 w 4543"/>
                <a:gd name="T35" fmla="*/ 1105 h 1657"/>
                <a:gd name="T36" fmla="*/ 1625 w 4543"/>
                <a:gd name="T37" fmla="*/ 1047 h 1657"/>
                <a:gd name="T38" fmla="*/ 1317 w 4543"/>
                <a:gd name="T39" fmla="*/ 1047 h 1657"/>
                <a:gd name="T40" fmla="*/ 1317 w 4543"/>
                <a:gd name="T41" fmla="*/ 993 h 1657"/>
                <a:gd name="T42" fmla="*/ 1265 w 4543"/>
                <a:gd name="T43" fmla="*/ 993 h 1657"/>
                <a:gd name="T44" fmla="*/ 1265 w 4543"/>
                <a:gd name="T45" fmla="*/ 941 h 1657"/>
                <a:gd name="T46" fmla="*/ 1233 w 4543"/>
                <a:gd name="T47" fmla="*/ 941 h 1657"/>
                <a:gd name="T48" fmla="*/ 1233 w 4543"/>
                <a:gd name="T49" fmla="*/ 889 h 1657"/>
                <a:gd name="T50" fmla="*/ 1225 w 4543"/>
                <a:gd name="T51" fmla="*/ 889 h 1657"/>
                <a:gd name="T52" fmla="*/ 1225 w 4543"/>
                <a:gd name="T53" fmla="*/ 834 h 1657"/>
                <a:gd name="T54" fmla="*/ 1175 w 4543"/>
                <a:gd name="T55" fmla="*/ 834 h 1657"/>
                <a:gd name="T56" fmla="*/ 1175 w 4543"/>
                <a:gd name="T57" fmla="*/ 782 h 1657"/>
                <a:gd name="T58" fmla="*/ 1073 w 4543"/>
                <a:gd name="T59" fmla="*/ 782 h 1657"/>
                <a:gd name="T60" fmla="*/ 1073 w 4543"/>
                <a:gd name="T61" fmla="*/ 734 h 1657"/>
                <a:gd name="T62" fmla="*/ 979 w 4543"/>
                <a:gd name="T63" fmla="*/ 734 h 1657"/>
                <a:gd name="T64" fmla="*/ 979 w 4543"/>
                <a:gd name="T65" fmla="*/ 682 h 1657"/>
                <a:gd name="T66" fmla="*/ 901 w 4543"/>
                <a:gd name="T67" fmla="*/ 682 h 1657"/>
                <a:gd name="T68" fmla="*/ 901 w 4543"/>
                <a:gd name="T69" fmla="*/ 632 h 1657"/>
                <a:gd name="T70" fmla="*/ 863 w 4543"/>
                <a:gd name="T71" fmla="*/ 632 h 1657"/>
                <a:gd name="T72" fmla="*/ 863 w 4543"/>
                <a:gd name="T73" fmla="*/ 538 h 1657"/>
                <a:gd name="T74" fmla="*/ 725 w 4543"/>
                <a:gd name="T75" fmla="*/ 538 h 1657"/>
                <a:gd name="T76" fmla="*/ 725 w 4543"/>
                <a:gd name="T77" fmla="*/ 492 h 1657"/>
                <a:gd name="T78" fmla="*/ 711 w 4543"/>
                <a:gd name="T79" fmla="*/ 492 h 1657"/>
                <a:gd name="T80" fmla="*/ 711 w 4543"/>
                <a:gd name="T81" fmla="*/ 446 h 1657"/>
                <a:gd name="T82" fmla="*/ 649 w 4543"/>
                <a:gd name="T83" fmla="*/ 446 h 1657"/>
                <a:gd name="T84" fmla="*/ 649 w 4543"/>
                <a:gd name="T85" fmla="*/ 408 h 1657"/>
                <a:gd name="T86" fmla="*/ 642 w 4543"/>
                <a:gd name="T87" fmla="*/ 408 h 1657"/>
                <a:gd name="T88" fmla="*/ 642 w 4543"/>
                <a:gd name="T89" fmla="*/ 364 h 1657"/>
                <a:gd name="T90" fmla="*/ 630 w 4543"/>
                <a:gd name="T91" fmla="*/ 364 h 1657"/>
                <a:gd name="T92" fmla="*/ 630 w 4543"/>
                <a:gd name="T93" fmla="*/ 282 h 1657"/>
                <a:gd name="T94" fmla="*/ 618 w 4543"/>
                <a:gd name="T95" fmla="*/ 282 h 1657"/>
                <a:gd name="T96" fmla="*/ 618 w 4543"/>
                <a:gd name="T97" fmla="*/ 240 h 1657"/>
                <a:gd name="T98" fmla="*/ 554 w 4543"/>
                <a:gd name="T99" fmla="*/ 240 h 1657"/>
                <a:gd name="T100" fmla="*/ 554 w 4543"/>
                <a:gd name="T101" fmla="*/ 198 h 1657"/>
                <a:gd name="T102" fmla="*/ 522 w 4543"/>
                <a:gd name="T103" fmla="*/ 198 h 1657"/>
                <a:gd name="T104" fmla="*/ 522 w 4543"/>
                <a:gd name="T105" fmla="*/ 158 h 1657"/>
                <a:gd name="T106" fmla="*/ 474 w 4543"/>
                <a:gd name="T107" fmla="*/ 158 h 1657"/>
                <a:gd name="T108" fmla="*/ 474 w 4543"/>
                <a:gd name="T109" fmla="*/ 116 h 1657"/>
                <a:gd name="T110" fmla="*/ 446 w 4543"/>
                <a:gd name="T111" fmla="*/ 116 h 1657"/>
                <a:gd name="T112" fmla="*/ 446 w 4543"/>
                <a:gd name="T113" fmla="*/ 80 h 1657"/>
                <a:gd name="T114" fmla="*/ 366 w 4543"/>
                <a:gd name="T115" fmla="*/ 80 h 1657"/>
                <a:gd name="T116" fmla="*/ 366 w 4543"/>
                <a:gd name="T117" fmla="*/ 42 h 1657"/>
                <a:gd name="T118" fmla="*/ 358 w 4543"/>
                <a:gd name="T119" fmla="*/ 42 h 1657"/>
                <a:gd name="T120" fmla="*/ 358 w 4543"/>
                <a:gd name="T121" fmla="*/ 0 h 1657"/>
                <a:gd name="T122" fmla="*/ 0 w 4543"/>
                <a:gd name="T123"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3" h="1657">
                  <a:moveTo>
                    <a:pt x="4543" y="1657"/>
                  </a:moveTo>
                  <a:lnTo>
                    <a:pt x="2808" y="1657"/>
                  </a:lnTo>
                  <a:lnTo>
                    <a:pt x="2808" y="1585"/>
                  </a:lnTo>
                  <a:lnTo>
                    <a:pt x="2638" y="1585"/>
                  </a:lnTo>
                  <a:lnTo>
                    <a:pt x="2638" y="1507"/>
                  </a:lnTo>
                  <a:lnTo>
                    <a:pt x="2460" y="1507"/>
                  </a:lnTo>
                  <a:lnTo>
                    <a:pt x="2460" y="1429"/>
                  </a:lnTo>
                  <a:lnTo>
                    <a:pt x="2382" y="1429"/>
                  </a:lnTo>
                  <a:lnTo>
                    <a:pt x="2382" y="1353"/>
                  </a:lnTo>
                  <a:lnTo>
                    <a:pt x="2127" y="1353"/>
                  </a:lnTo>
                  <a:lnTo>
                    <a:pt x="2127" y="1291"/>
                  </a:lnTo>
                  <a:lnTo>
                    <a:pt x="2093" y="1291"/>
                  </a:lnTo>
                  <a:lnTo>
                    <a:pt x="2093" y="1227"/>
                  </a:lnTo>
                  <a:lnTo>
                    <a:pt x="1985" y="1227"/>
                  </a:lnTo>
                  <a:lnTo>
                    <a:pt x="1985" y="1161"/>
                  </a:lnTo>
                  <a:lnTo>
                    <a:pt x="1693" y="1161"/>
                  </a:lnTo>
                  <a:lnTo>
                    <a:pt x="1693" y="1105"/>
                  </a:lnTo>
                  <a:lnTo>
                    <a:pt x="1625" y="1105"/>
                  </a:lnTo>
                  <a:lnTo>
                    <a:pt x="1625" y="1047"/>
                  </a:lnTo>
                  <a:lnTo>
                    <a:pt x="1317" y="1047"/>
                  </a:lnTo>
                  <a:lnTo>
                    <a:pt x="1317" y="993"/>
                  </a:lnTo>
                  <a:lnTo>
                    <a:pt x="1265" y="993"/>
                  </a:lnTo>
                  <a:lnTo>
                    <a:pt x="1265" y="941"/>
                  </a:lnTo>
                  <a:lnTo>
                    <a:pt x="1233" y="941"/>
                  </a:lnTo>
                  <a:lnTo>
                    <a:pt x="1233" y="889"/>
                  </a:lnTo>
                  <a:lnTo>
                    <a:pt x="1225" y="889"/>
                  </a:lnTo>
                  <a:lnTo>
                    <a:pt x="1225" y="834"/>
                  </a:lnTo>
                  <a:lnTo>
                    <a:pt x="1175" y="834"/>
                  </a:lnTo>
                  <a:lnTo>
                    <a:pt x="1175" y="782"/>
                  </a:lnTo>
                  <a:lnTo>
                    <a:pt x="1073" y="782"/>
                  </a:lnTo>
                  <a:lnTo>
                    <a:pt x="1073" y="734"/>
                  </a:lnTo>
                  <a:lnTo>
                    <a:pt x="979" y="734"/>
                  </a:lnTo>
                  <a:lnTo>
                    <a:pt x="979" y="682"/>
                  </a:lnTo>
                  <a:lnTo>
                    <a:pt x="901" y="682"/>
                  </a:lnTo>
                  <a:lnTo>
                    <a:pt x="901" y="632"/>
                  </a:lnTo>
                  <a:lnTo>
                    <a:pt x="863" y="632"/>
                  </a:lnTo>
                  <a:lnTo>
                    <a:pt x="863" y="538"/>
                  </a:lnTo>
                  <a:lnTo>
                    <a:pt x="725" y="538"/>
                  </a:lnTo>
                  <a:lnTo>
                    <a:pt x="725" y="492"/>
                  </a:lnTo>
                  <a:lnTo>
                    <a:pt x="711" y="492"/>
                  </a:lnTo>
                  <a:lnTo>
                    <a:pt x="711" y="446"/>
                  </a:lnTo>
                  <a:lnTo>
                    <a:pt x="649" y="446"/>
                  </a:lnTo>
                  <a:lnTo>
                    <a:pt x="649" y="408"/>
                  </a:lnTo>
                  <a:lnTo>
                    <a:pt x="642" y="408"/>
                  </a:lnTo>
                  <a:lnTo>
                    <a:pt x="642" y="364"/>
                  </a:lnTo>
                  <a:lnTo>
                    <a:pt x="630" y="364"/>
                  </a:lnTo>
                  <a:lnTo>
                    <a:pt x="630" y="282"/>
                  </a:lnTo>
                  <a:lnTo>
                    <a:pt x="618" y="282"/>
                  </a:lnTo>
                  <a:lnTo>
                    <a:pt x="618" y="240"/>
                  </a:lnTo>
                  <a:lnTo>
                    <a:pt x="554" y="240"/>
                  </a:lnTo>
                  <a:lnTo>
                    <a:pt x="554" y="198"/>
                  </a:lnTo>
                  <a:lnTo>
                    <a:pt x="522" y="198"/>
                  </a:lnTo>
                  <a:lnTo>
                    <a:pt x="522" y="158"/>
                  </a:lnTo>
                  <a:lnTo>
                    <a:pt x="474" y="158"/>
                  </a:lnTo>
                  <a:lnTo>
                    <a:pt x="474" y="116"/>
                  </a:lnTo>
                  <a:lnTo>
                    <a:pt x="446" y="116"/>
                  </a:lnTo>
                  <a:lnTo>
                    <a:pt x="446" y="80"/>
                  </a:lnTo>
                  <a:lnTo>
                    <a:pt x="366" y="80"/>
                  </a:lnTo>
                  <a:lnTo>
                    <a:pt x="366" y="42"/>
                  </a:lnTo>
                  <a:lnTo>
                    <a:pt x="358" y="42"/>
                  </a:lnTo>
                  <a:lnTo>
                    <a:pt x="358"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7" name="Line 6"/>
            <p:cNvSpPr>
              <a:spLocks noChangeShapeType="1"/>
            </p:cNvSpPr>
            <p:nvPr/>
          </p:nvSpPr>
          <p:spPr bwMode="auto">
            <a:xfrm>
              <a:off x="3241675" y="3182938"/>
              <a:ext cx="0" cy="12223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8" name="Line 7"/>
            <p:cNvSpPr>
              <a:spLocks noChangeShapeType="1"/>
            </p:cNvSpPr>
            <p:nvPr/>
          </p:nvSpPr>
          <p:spPr bwMode="auto">
            <a:xfrm flipH="1">
              <a:off x="3181350" y="32432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99" name="Line 8"/>
            <p:cNvSpPr>
              <a:spLocks noChangeShapeType="1"/>
            </p:cNvSpPr>
            <p:nvPr/>
          </p:nvSpPr>
          <p:spPr bwMode="auto">
            <a:xfrm>
              <a:off x="2692400" y="28590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0" name="Line 9"/>
            <p:cNvSpPr>
              <a:spLocks noChangeShapeType="1"/>
            </p:cNvSpPr>
            <p:nvPr/>
          </p:nvSpPr>
          <p:spPr bwMode="auto">
            <a:xfrm flipH="1">
              <a:off x="2632075" y="29194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1" name="Line 10"/>
            <p:cNvSpPr>
              <a:spLocks noChangeShapeType="1"/>
            </p:cNvSpPr>
            <p:nvPr/>
          </p:nvSpPr>
          <p:spPr bwMode="auto">
            <a:xfrm>
              <a:off x="2628900" y="271303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2" name="Line 11"/>
            <p:cNvSpPr>
              <a:spLocks noChangeShapeType="1"/>
            </p:cNvSpPr>
            <p:nvPr/>
          </p:nvSpPr>
          <p:spPr bwMode="auto">
            <a:xfrm flipH="1">
              <a:off x="2568575" y="27733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3" name="Line 12"/>
            <p:cNvSpPr>
              <a:spLocks noChangeShapeType="1"/>
            </p:cNvSpPr>
            <p:nvPr/>
          </p:nvSpPr>
          <p:spPr bwMode="auto">
            <a:xfrm>
              <a:off x="2492375" y="271303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4" name="Line 13"/>
            <p:cNvSpPr>
              <a:spLocks noChangeShapeType="1"/>
            </p:cNvSpPr>
            <p:nvPr/>
          </p:nvSpPr>
          <p:spPr bwMode="auto">
            <a:xfrm flipH="1">
              <a:off x="2432050" y="277336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5" name="Line 14"/>
            <p:cNvSpPr>
              <a:spLocks noChangeShapeType="1"/>
            </p:cNvSpPr>
            <p:nvPr/>
          </p:nvSpPr>
          <p:spPr bwMode="auto">
            <a:xfrm>
              <a:off x="2397125" y="2563813"/>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6" name="Line 15"/>
            <p:cNvSpPr>
              <a:spLocks noChangeShapeType="1"/>
            </p:cNvSpPr>
            <p:nvPr/>
          </p:nvSpPr>
          <p:spPr bwMode="auto">
            <a:xfrm flipH="1">
              <a:off x="2336800" y="2624138"/>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7" name="Line 16"/>
            <p:cNvSpPr>
              <a:spLocks noChangeShapeType="1"/>
            </p:cNvSpPr>
            <p:nvPr/>
          </p:nvSpPr>
          <p:spPr bwMode="auto">
            <a:xfrm>
              <a:off x="2138363" y="21732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8" name="Line 17"/>
            <p:cNvSpPr>
              <a:spLocks noChangeShapeType="1"/>
            </p:cNvSpPr>
            <p:nvPr/>
          </p:nvSpPr>
          <p:spPr bwMode="auto">
            <a:xfrm flipH="1">
              <a:off x="2078038" y="22336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09" name="Line 18"/>
            <p:cNvSpPr>
              <a:spLocks noChangeShapeType="1"/>
            </p:cNvSpPr>
            <p:nvPr/>
          </p:nvSpPr>
          <p:spPr bwMode="auto">
            <a:xfrm>
              <a:off x="2093913" y="2109788"/>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0" name="Line 19"/>
            <p:cNvSpPr>
              <a:spLocks noChangeShapeType="1"/>
            </p:cNvSpPr>
            <p:nvPr/>
          </p:nvSpPr>
          <p:spPr bwMode="auto">
            <a:xfrm flipH="1">
              <a:off x="2033588" y="2170113"/>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1" name="Line 20"/>
            <p:cNvSpPr>
              <a:spLocks noChangeShapeType="1"/>
            </p:cNvSpPr>
            <p:nvPr/>
          </p:nvSpPr>
          <p:spPr bwMode="auto">
            <a:xfrm>
              <a:off x="1931988" y="1985963"/>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2" name="Line 21"/>
            <p:cNvSpPr>
              <a:spLocks noChangeShapeType="1"/>
            </p:cNvSpPr>
            <p:nvPr/>
          </p:nvSpPr>
          <p:spPr bwMode="auto">
            <a:xfrm flipH="1">
              <a:off x="1871663" y="2046288"/>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3" name="Line 22"/>
            <p:cNvSpPr>
              <a:spLocks noChangeShapeType="1"/>
            </p:cNvSpPr>
            <p:nvPr/>
          </p:nvSpPr>
          <p:spPr bwMode="auto">
            <a:xfrm>
              <a:off x="3559175" y="3521075"/>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4" name="Line 23"/>
            <p:cNvSpPr>
              <a:spLocks noChangeShapeType="1"/>
            </p:cNvSpPr>
            <p:nvPr/>
          </p:nvSpPr>
          <p:spPr bwMode="auto">
            <a:xfrm flipH="1">
              <a:off x="3498850" y="3581400"/>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5" name="Line 24"/>
            <p:cNvSpPr>
              <a:spLocks noChangeShapeType="1"/>
            </p:cNvSpPr>
            <p:nvPr/>
          </p:nvSpPr>
          <p:spPr bwMode="auto">
            <a:xfrm>
              <a:off x="4451350" y="3698875"/>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6" name="Line 25"/>
            <p:cNvSpPr>
              <a:spLocks noChangeShapeType="1"/>
            </p:cNvSpPr>
            <p:nvPr/>
          </p:nvSpPr>
          <p:spPr bwMode="auto">
            <a:xfrm flipH="1">
              <a:off x="4391025" y="3759200"/>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7" name="Line 26"/>
            <p:cNvSpPr>
              <a:spLocks noChangeShapeType="1"/>
            </p:cNvSpPr>
            <p:nvPr/>
          </p:nvSpPr>
          <p:spPr bwMode="auto">
            <a:xfrm>
              <a:off x="4740275" y="4006850"/>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8" name="Line 27"/>
            <p:cNvSpPr>
              <a:spLocks noChangeShapeType="1"/>
            </p:cNvSpPr>
            <p:nvPr/>
          </p:nvSpPr>
          <p:spPr bwMode="auto">
            <a:xfrm flipH="1">
              <a:off x="4679950" y="4067175"/>
              <a:ext cx="11906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19" name="Line 28"/>
            <p:cNvSpPr>
              <a:spLocks noChangeShapeType="1"/>
            </p:cNvSpPr>
            <p:nvPr/>
          </p:nvSpPr>
          <p:spPr bwMode="auto">
            <a:xfrm>
              <a:off x="8518525" y="4489450"/>
              <a:ext cx="0" cy="12065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0" name="Line 29"/>
            <p:cNvSpPr>
              <a:spLocks noChangeShapeType="1"/>
            </p:cNvSpPr>
            <p:nvPr/>
          </p:nvSpPr>
          <p:spPr bwMode="auto">
            <a:xfrm flipH="1">
              <a:off x="8458200" y="4549775"/>
              <a:ext cx="1206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121" name="Group 120"/>
          <p:cNvGrpSpPr/>
          <p:nvPr/>
        </p:nvGrpSpPr>
        <p:grpSpPr>
          <a:xfrm>
            <a:off x="1319213" y="1922463"/>
            <a:ext cx="7262812" cy="2401887"/>
            <a:chOff x="1319213" y="1922463"/>
            <a:chExt cx="7262812" cy="2401887"/>
          </a:xfrm>
        </p:grpSpPr>
        <p:sp>
          <p:nvSpPr>
            <p:cNvPr id="122" name="Freeform 90"/>
            <p:cNvSpPr>
              <a:spLocks/>
            </p:cNvSpPr>
            <p:nvPr/>
          </p:nvSpPr>
          <p:spPr bwMode="auto">
            <a:xfrm>
              <a:off x="1319213" y="1922463"/>
              <a:ext cx="7202487" cy="2341562"/>
            </a:xfrm>
            <a:custGeom>
              <a:avLst/>
              <a:gdLst>
                <a:gd name="T0" fmla="*/ 4131 w 4537"/>
                <a:gd name="T1" fmla="*/ 1443 h 1475"/>
                <a:gd name="T2" fmla="*/ 3556 w 4537"/>
                <a:gd name="T3" fmla="*/ 1397 h 1475"/>
                <a:gd name="T4" fmla="*/ 3232 w 4537"/>
                <a:gd name="T5" fmla="*/ 1343 h 1475"/>
                <a:gd name="T6" fmla="*/ 3090 w 4537"/>
                <a:gd name="T7" fmla="*/ 1309 h 1475"/>
                <a:gd name="T8" fmla="*/ 2960 w 4537"/>
                <a:gd name="T9" fmla="*/ 1279 h 1475"/>
                <a:gd name="T10" fmla="*/ 2856 w 4537"/>
                <a:gd name="T11" fmla="*/ 1245 h 1475"/>
                <a:gd name="T12" fmla="*/ 2642 w 4537"/>
                <a:gd name="T13" fmla="*/ 1213 h 1475"/>
                <a:gd name="T14" fmla="*/ 2590 w 4537"/>
                <a:gd name="T15" fmla="*/ 1185 h 1475"/>
                <a:gd name="T16" fmla="*/ 2440 w 4537"/>
                <a:gd name="T17" fmla="*/ 1155 h 1475"/>
                <a:gd name="T18" fmla="*/ 2360 w 4537"/>
                <a:gd name="T19" fmla="*/ 1111 h 1475"/>
                <a:gd name="T20" fmla="*/ 2254 w 4537"/>
                <a:gd name="T21" fmla="*/ 1083 h 1475"/>
                <a:gd name="T22" fmla="*/ 2043 w 4537"/>
                <a:gd name="T23" fmla="*/ 1061 h 1475"/>
                <a:gd name="T24" fmla="*/ 2007 w 4537"/>
                <a:gd name="T25" fmla="*/ 1037 h 1475"/>
                <a:gd name="T26" fmla="*/ 1953 w 4537"/>
                <a:gd name="T27" fmla="*/ 1007 h 1475"/>
                <a:gd name="T28" fmla="*/ 1919 w 4537"/>
                <a:gd name="T29" fmla="*/ 983 h 1475"/>
                <a:gd name="T30" fmla="*/ 1907 w 4537"/>
                <a:gd name="T31" fmla="*/ 969 h 1475"/>
                <a:gd name="T32" fmla="*/ 1889 w 4537"/>
                <a:gd name="T33" fmla="*/ 941 h 1475"/>
                <a:gd name="T34" fmla="*/ 1833 w 4537"/>
                <a:gd name="T35" fmla="*/ 921 h 1475"/>
                <a:gd name="T36" fmla="*/ 1811 w 4537"/>
                <a:gd name="T37" fmla="*/ 897 h 1475"/>
                <a:gd name="T38" fmla="*/ 1767 w 4537"/>
                <a:gd name="T39" fmla="*/ 871 h 1475"/>
                <a:gd name="T40" fmla="*/ 1745 w 4537"/>
                <a:gd name="T41" fmla="*/ 857 h 1475"/>
                <a:gd name="T42" fmla="*/ 1661 w 4537"/>
                <a:gd name="T43" fmla="*/ 834 h 1475"/>
                <a:gd name="T44" fmla="*/ 1627 w 4537"/>
                <a:gd name="T45" fmla="*/ 818 h 1475"/>
                <a:gd name="T46" fmla="*/ 1591 w 4537"/>
                <a:gd name="T47" fmla="*/ 796 h 1475"/>
                <a:gd name="T48" fmla="*/ 1499 w 4537"/>
                <a:gd name="T49" fmla="*/ 780 h 1475"/>
                <a:gd name="T50" fmla="*/ 1487 w 4537"/>
                <a:gd name="T51" fmla="*/ 766 h 1475"/>
                <a:gd name="T52" fmla="*/ 1463 w 4537"/>
                <a:gd name="T53" fmla="*/ 726 h 1475"/>
                <a:gd name="T54" fmla="*/ 1387 w 4537"/>
                <a:gd name="T55" fmla="*/ 700 h 1475"/>
                <a:gd name="T56" fmla="*/ 1331 w 4537"/>
                <a:gd name="T57" fmla="*/ 664 h 1475"/>
                <a:gd name="T58" fmla="*/ 1281 w 4537"/>
                <a:gd name="T59" fmla="*/ 632 h 1475"/>
                <a:gd name="T60" fmla="*/ 1235 w 4537"/>
                <a:gd name="T61" fmla="*/ 586 h 1475"/>
                <a:gd name="T62" fmla="*/ 1219 w 4537"/>
                <a:gd name="T63" fmla="*/ 566 h 1475"/>
                <a:gd name="T64" fmla="*/ 1133 w 4537"/>
                <a:gd name="T65" fmla="*/ 528 h 1475"/>
                <a:gd name="T66" fmla="*/ 1065 w 4537"/>
                <a:gd name="T67" fmla="*/ 500 h 1475"/>
                <a:gd name="T68" fmla="*/ 1011 w 4537"/>
                <a:gd name="T69" fmla="*/ 480 h 1475"/>
                <a:gd name="T70" fmla="*/ 989 w 4537"/>
                <a:gd name="T71" fmla="*/ 446 h 1475"/>
                <a:gd name="T72" fmla="*/ 959 w 4537"/>
                <a:gd name="T73" fmla="*/ 416 h 1475"/>
                <a:gd name="T74" fmla="*/ 941 w 4537"/>
                <a:gd name="T75" fmla="*/ 396 h 1475"/>
                <a:gd name="T76" fmla="*/ 925 w 4537"/>
                <a:gd name="T77" fmla="*/ 388 h 1475"/>
                <a:gd name="T78" fmla="*/ 911 w 4537"/>
                <a:gd name="T79" fmla="*/ 368 h 1475"/>
                <a:gd name="T80" fmla="*/ 869 w 4537"/>
                <a:gd name="T81" fmla="*/ 356 h 1475"/>
                <a:gd name="T82" fmla="*/ 853 w 4537"/>
                <a:gd name="T83" fmla="*/ 340 h 1475"/>
                <a:gd name="T84" fmla="*/ 809 w 4537"/>
                <a:gd name="T85" fmla="*/ 290 h 1475"/>
                <a:gd name="T86" fmla="*/ 769 w 4537"/>
                <a:gd name="T87" fmla="*/ 274 h 1475"/>
                <a:gd name="T88" fmla="*/ 751 w 4537"/>
                <a:gd name="T89" fmla="*/ 252 h 1475"/>
                <a:gd name="T90" fmla="*/ 735 w 4537"/>
                <a:gd name="T91" fmla="*/ 242 h 1475"/>
                <a:gd name="T92" fmla="*/ 717 w 4537"/>
                <a:gd name="T93" fmla="*/ 216 h 1475"/>
                <a:gd name="T94" fmla="*/ 687 w 4537"/>
                <a:gd name="T95" fmla="*/ 190 h 1475"/>
                <a:gd name="T96" fmla="*/ 649 w 4537"/>
                <a:gd name="T97" fmla="*/ 168 h 1475"/>
                <a:gd name="T98" fmla="*/ 572 w 4537"/>
                <a:gd name="T99" fmla="*/ 144 h 1475"/>
                <a:gd name="T100" fmla="*/ 536 w 4537"/>
                <a:gd name="T101" fmla="*/ 130 h 1475"/>
                <a:gd name="T102" fmla="*/ 518 w 4537"/>
                <a:gd name="T103" fmla="*/ 106 h 1475"/>
                <a:gd name="T104" fmla="*/ 454 w 4537"/>
                <a:gd name="T105" fmla="*/ 94 h 1475"/>
                <a:gd name="T106" fmla="*/ 400 w 4537"/>
                <a:gd name="T107" fmla="*/ 74 h 1475"/>
                <a:gd name="T108" fmla="*/ 352 w 4537"/>
                <a:gd name="T109" fmla="*/ 48 h 1475"/>
                <a:gd name="T110" fmla="*/ 338 w 4537"/>
                <a:gd name="T111" fmla="*/ 38 h 1475"/>
                <a:gd name="T112" fmla="*/ 324 w 4537"/>
                <a:gd name="T113" fmla="*/ 28 h 1475"/>
                <a:gd name="T114" fmla="*/ 288 w 4537"/>
                <a:gd name="T115" fmla="*/ 20 h 1475"/>
                <a:gd name="T116" fmla="*/ 278 w 4537"/>
                <a:gd name="T117" fmla="*/ 6 h 1475"/>
                <a:gd name="T118" fmla="*/ 0 w 4537"/>
                <a:gd name="T119" fmla="*/ 0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37" h="1475">
                  <a:moveTo>
                    <a:pt x="4537" y="1475"/>
                  </a:moveTo>
                  <a:lnTo>
                    <a:pt x="4281" y="1475"/>
                  </a:lnTo>
                  <a:lnTo>
                    <a:pt x="4281" y="1443"/>
                  </a:lnTo>
                  <a:lnTo>
                    <a:pt x="4131" y="1443"/>
                  </a:lnTo>
                  <a:lnTo>
                    <a:pt x="4131" y="1421"/>
                  </a:lnTo>
                  <a:lnTo>
                    <a:pt x="3807" y="1421"/>
                  </a:lnTo>
                  <a:lnTo>
                    <a:pt x="3807" y="1397"/>
                  </a:lnTo>
                  <a:lnTo>
                    <a:pt x="3556" y="1397"/>
                  </a:lnTo>
                  <a:lnTo>
                    <a:pt x="3556" y="1377"/>
                  </a:lnTo>
                  <a:lnTo>
                    <a:pt x="3380" y="1377"/>
                  </a:lnTo>
                  <a:lnTo>
                    <a:pt x="3380" y="1343"/>
                  </a:lnTo>
                  <a:lnTo>
                    <a:pt x="3232" y="1343"/>
                  </a:lnTo>
                  <a:lnTo>
                    <a:pt x="3232" y="1327"/>
                  </a:lnTo>
                  <a:lnTo>
                    <a:pt x="3166" y="1327"/>
                  </a:lnTo>
                  <a:lnTo>
                    <a:pt x="3166" y="1309"/>
                  </a:lnTo>
                  <a:lnTo>
                    <a:pt x="3090" y="1309"/>
                  </a:lnTo>
                  <a:lnTo>
                    <a:pt x="3090" y="1293"/>
                  </a:lnTo>
                  <a:lnTo>
                    <a:pt x="3076" y="1293"/>
                  </a:lnTo>
                  <a:lnTo>
                    <a:pt x="3076" y="1279"/>
                  </a:lnTo>
                  <a:lnTo>
                    <a:pt x="2960" y="1279"/>
                  </a:lnTo>
                  <a:lnTo>
                    <a:pt x="2960" y="1261"/>
                  </a:lnTo>
                  <a:lnTo>
                    <a:pt x="2896" y="1261"/>
                  </a:lnTo>
                  <a:lnTo>
                    <a:pt x="2896" y="1245"/>
                  </a:lnTo>
                  <a:lnTo>
                    <a:pt x="2856" y="1245"/>
                  </a:lnTo>
                  <a:lnTo>
                    <a:pt x="2856" y="1231"/>
                  </a:lnTo>
                  <a:lnTo>
                    <a:pt x="2672" y="1231"/>
                  </a:lnTo>
                  <a:lnTo>
                    <a:pt x="2672" y="1213"/>
                  </a:lnTo>
                  <a:lnTo>
                    <a:pt x="2642" y="1213"/>
                  </a:lnTo>
                  <a:lnTo>
                    <a:pt x="2642" y="1201"/>
                  </a:lnTo>
                  <a:lnTo>
                    <a:pt x="2618" y="1201"/>
                  </a:lnTo>
                  <a:lnTo>
                    <a:pt x="2618" y="1185"/>
                  </a:lnTo>
                  <a:lnTo>
                    <a:pt x="2590" y="1185"/>
                  </a:lnTo>
                  <a:lnTo>
                    <a:pt x="2590" y="1171"/>
                  </a:lnTo>
                  <a:lnTo>
                    <a:pt x="2496" y="1171"/>
                  </a:lnTo>
                  <a:lnTo>
                    <a:pt x="2496" y="1155"/>
                  </a:lnTo>
                  <a:lnTo>
                    <a:pt x="2440" y="1155"/>
                  </a:lnTo>
                  <a:lnTo>
                    <a:pt x="2440" y="1141"/>
                  </a:lnTo>
                  <a:lnTo>
                    <a:pt x="2414" y="1141"/>
                  </a:lnTo>
                  <a:lnTo>
                    <a:pt x="2414" y="1111"/>
                  </a:lnTo>
                  <a:lnTo>
                    <a:pt x="2360" y="1111"/>
                  </a:lnTo>
                  <a:lnTo>
                    <a:pt x="2360" y="1099"/>
                  </a:lnTo>
                  <a:lnTo>
                    <a:pt x="2316" y="1099"/>
                  </a:lnTo>
                  <a:lnTo>
                    <a:pt x="2316" y="1083"/>
                  </a:lnTo>
                  <a:lnTo>
                    <a:pt x="2254" y="1083"/>
                  </a:lnTo>
                  <a:lnTo>
                    <a:pt x="2254" y="1071"/>
                  </a:lnTo>
                  <a:lnTo>
                    <a:pt x="2139" y="1071"/>
                  </a:lnTo>
                  <a:lnTo>
                    <a:pt x="2139" y="1061"/>
                  </a:lnTo>
                  <a:lnTo>
                    <a:pt x="2043" y="1061"/>
                  </a:lnTo>
                  <a:lnTo>
                    <a:pt x="2043" y="1051"/>
                  </a:lnTo>
                  <a:lnTo>
                    <a:pt x="2029" y="1051"/>
                  </a:lnTo>
                  <a:lnTo>
                    <a:pt x="2029" y="1037"/>
                  </a:lnTo>
                  <a:lnTo>
                    <a:pt x="2007" y="1037"/>
                  </a:lnTo>
                  <a:lnTo>
                    <a:pt x="2007" y="1017"/>
                  </a:lnTo>
                  <a:lnTo>
                    <a:pt x="1997" y="1017"/>
                  </a:lnTo>
                  <a:lnTo>
                    <a:pt x="1997" y="1007"/>
                  </a:lnTo>
                  <a:lnTo>
                    <a:pt x="1953" y="1007"/>
                  </a:lnTo>
                  <a:lnTo>
                    <a:pt x="1953" y="995"/>
                  </a:lnTo>
                  <a:lnTo>
                    <a:pt x="1923" y="995"/>
                  </a:lnTo>
                  <a:lnTo>
                    <a:pt x="1923" y="983"/>
                  </a:lnTo>
                  <a:lnTo>
                    <a:pt x="1919" y="983"/>
                  </a:lnTo>
                  <a:lnTo>
                    <a:pt x="1919" y="975"/>
                  </a:lnTo>
                  <a:lnTo>
                    <a:pt x="1913" y="975"/>
                  </a:lnTo>
                  <a:lnTo>
                    <a:pt x="1913" y="969"/>
                  </a:lnTo>
                  <a:lnTo>
                    <a:pt x="1907" y="969"/>
                  </a:lnTo>
                  <a:lnTo>
                    <a:pt x="1907" y="951"/>
                  </a:lnTo>
                  <a:lnTo>
                    <a:pt x="1905" y="951"/>
                  </a:lnTo>
                  <a:lnTo>
                    <a:pt x="1905" y="941"/>
                  </a:lnTo>
                  <a:lnTo>
                    <a:pt x="1889" y="941"/>
                  </a:lnTo>
                  <a:lnTo>
                    <a:pt x="1889" y="931"/>
                  </a:lnTo>
                  <a:lnTo>
                    <a:pt x="1875" y="931"/>
                  </a:lnTo>
                  <a:lnTo>
                    <a:pt x="1875" y="921"/>
                  </a:lnTo>
                  <a:lnTo>
                    <a:pt x="1833" y="921"/>
                  </a:lnTo>
                  <a:lnTo>
                    <a:pt x="1833" y="909"/>
                  </a:lnTo>
                  <a:lnTo>
                    <a:pt x="1829" y="909"/>
                  </a:lnTo>
                  <a:lnTo>
                    <a:pt x="1829" y="897"/>
                  </a:lnTo>
                  <a:lnTo>
                    <a:pt x="1811" y="897"/>
                  </a:lnTo>
                  <a:lnTo>
                    <a:pt x="1811" y="877"/>
                  </a:lnTo>
                  <a:lnTo>
                    <a:pt x="1779" y="877"/>
                  </a:lnTo>
                  <a:lnTo>
                    <a:pt x="1779" y="871"/>
                  </a:lnTo>
                  <a:lnTo>
                    <a:pt x="1767" y="871"/>
                  </a:lnTo>
                  <a:lnTo>
                    <a:pt x="1767" y="865"/>
                  </a:lnTo>
                  <a:lnTo>
                    <a:pt x="1761" y="865"/>
                  </a:lnTo>
                  <a:lnTo>
                    <a:pt x="1761" y="857"/>
                  </a:lnTo>
                  <a:lnTo>
                    <a:pt x="1745" y="857"/>
                  </a:lnTo>
                  <a:lnTo>
                    <a:pt x="1745" y="847"/>
                  </a:lnTo>
                  <a:lnTo>
                    <a:pt x="1735" y="847"/>
                  </a:lnTo>
                  <a:lnTo>
                    <a:pt x="1735" y="834"/>
                  </a:lnTo>
                  <a:lnTo>
                    <a:pt x="1661" y="834"/>
                  </a:lnTo>
                  <a:lnTo>
                    <a:pt x="1661" y="826"/>
                  </a:lnTo>
                  <a:lnTo>
                    <a:pt x="1639" y="826"/>
                  </a:lnTo>
                  <a:lnTo>
                    <a:pt x="1639" y="818"/>
                  </a:lnTo>
                  <a:lnTo>
                    <a:pt x="1627" y="818"/>
                  </a:lnTo>
                  <a:lnTo>
                    <a:pt x="1627" y="808"/>
                  </a:lnTo>
                  <a:lnTo>
                    <a:pt x="1595" y="808"/>
                  </a:lnTo>
                  <a:lnTo>
                    <a:pt x="1595" y="796"/>
                  </a:lnTo>
                  <a:lnTo>
                    <a:pt x="1591" y="796"/>
                  </a:lnTo>
                  <a:lnTo>
                    <a:pt x="1591" y="788"/>
                  </a:lnTo>
                  <a:lnTo>
                    <a:pt x="1517" y="788"/>
                  </a:lnTo>
                  <a:lnTo>
                    <a:pt x="1517" y="780"/>
                  </a:lnTo>
                  <a:lnTo>
                    <a:pt x="1499" y="780"/>
                  </a:lnTo>
                  <a:lnTo>
                    <a:pt x="1499" y="772"/>
                  </a:lnTo>
                  <a:lnTo>
                    <a:pt x="1491" y="772"/>
                  </a:lnTo>
                  <a:lnTo>
                    <a:pt x="1491" y="766"/>
                  </a:lnTo>
                  <a:lnTo>
                    <a:pt x="1487" y="766"/>
                  </a:lnTo>
                  <a:lnTo>
                    <a:pt x="1487" y="752"/>
                  </a:lnTo>
                  <a:lnTo>
                    <a:pt x="1479" y="752"/>
                  </a:lnTo>
                  <a:lnTo>
                    <a:pt x="1479" y="726"/>
                  </a:lnTo>
                  <a:lnTo>
                    <a:pt x="1463" y="726"/>
                  </a:lnTo>
                  <a:lnTo>
                    <a:pt x="1463" y="706"/>
                  </a:lnTo>
                  <a:lnTo>
                    <a:pt x="1455" y="706"/>
                  </a:lnTo>
                  <a:lnTo>
                    <a:pt x="1455" y="700"/>
                  </a:lnTo>
                  <a:lnTo>
                    <a:pt x="1387" y="700"/>
                  </a:lnTo>
                  <a:lnTo>
                    <a:pt x="1387" y="684"/>
                  </a:lnTo>
                  <a:lnTo>
                    <a:pt x="1371" y="684"/>
                  </a:lnTo>
                  <a:lnTo>
                    <a:pt x="1371" y="664"/>
                  </a:lnTo>
                  <a:lnTo>
                    <a:pt x="1331" y="664"/>
                  </a:lnTo>
                  <a:lnTo>
                    <a:pt x="1331" y="648"/>
                  </a:lnTo>
                  <a:lnTo>
                    <a:pt x="1307" y="648"/>
                  </a:lnTo>
                  <a:lnTo>
                    <a:pt x="1307" y="632"/>
                  </a:lnTo>
                  <a:lnTo>
                    <a:pt x="1281" y="632"/>
                  </a:lnTo>
                  <a:lnTo>
                    <a:pt x="1281" y="614"/>
                  </a:lnTo>
                  <a:lnTo>
                    <a:pt x="1255" y="614"/>
                  </a:lnTo>
                  <a:lnTo>
                    <a:pt x="1255" y="586"/>
                  </a:lnTo>
                  <a:lnTo>
                    <a:pt x="1235" y="586"/>
                  </a:lnTo>
                  <a:lnTo>
                    <a:pt x="1235" y="578"/>
                  </a:lnTo>
                  <a:lnTo>
                    <a:pt x="1227" y="578"/>
                  </a:lnTo>
                  <a:lnTo>
                    <a:pt x="1227" y="566"/>
                  </a:lnTo>
                  <a:lnTo>
                    <a:pt x="1219" y="566"/>
                  </a:lnTo>
                  <a:lnTo>
                    <a:pt x="1219" y="548"/>
                  </a:lnTo>
                  <a:lnTo>
                    <a:pt x="1153" y="548"/>
                  </a:lnTo>
                  <a:lnTo>
                    <a:pt x="1153" y="528"/>
                  </a:lnTo>
                  <a:lnTo>
                    <a:pt x="1133" y="528"/>
                  </a:lnTo>
                  <a:lnTo>
                    <a:pt x="1133" y="522"/>
                  </a:lnTo>
                  <a:lnTo>
                    <a:pt x="1121" y="522"/>
                  </a:lnTo>
                  <a:lnTo>
                    <a:pt x="1121" y="500"/>
                  </a:lnTo>
                  <a:lnTo>
                    <a:pt x="1065" y="500"/>
                  </a:lnTo>
                  <a:lnTo>
                    <a:pt x="1065" y="492"/>
                  </a:lnTo>
                  <a:lnTo>
                    <a:pt x="1047" y="492"/>
                  </a:lnTo>
                  <a:lnTo>
                    <a:pt x="1047" y="480"/>
                  </a:lnTo>
                  <a:lnTo>
                    <a:pt x="1011" y="480"/>
                  </a:lnTo>
                  <a:lnTo>
                    <a:pt x="1011" y="462"/>
                  </a:lnTo>
                  <a:lnTo>
                    <a:pt x="1001" y="462"/>
                  </a:lnTo>
                  <a:lnTo>
                    <a:pt x="1001" y="446"/>
                  </a:lnTo>
                  <a:lnTo>
                    <a:pt x="989" y="446"/>
                  </a:lnTo>
                  <a:lnTo>
                    <a:pt x="989" y="438"/>
                  </a:lnTo>
                  <a:lnTo>
                    <a:pt x="969" y="438"/>
                  </a:lnTo>
                  <a:lnTo>
                    <a:pt x="969" y="416"/>
                  </a:lnTo>
                  <a:lnTo>
                    <a:pt x="959" y="416"/>
                  </a:lnTo>
                  <a:lnTo>
                    <a:pt x="959" y="406"/>
                  </a:lnTo>
                  <a:lnTo>
                    <a:pt x="949" y="406"/>
                  </a:lnTo>
                  <a:lnTo>
                    <a:pt x="949" y="396"/>
                  </a:lnTo>
                  <a:lnTo>
                    <a:pt x="941" y="396"/>
                  </a:lnTo>
                  <a:lnTo>
                    <a:pt x="941" y="392"/>
                  </a:lnTo>
                  <a:lnTo>
                    <a:pt x="933" y="392"/>
                  </a:lnTo>
                  <a:lnTo>
                    <a:pt x="933" y="388"/>
                  </a:lnTo>
                  <a:lnTo>
                    <a:pt x="925" y="388"/>
                  </a:lnTo>
                  <a:lnTo>
                    <a:pt x="925" y="372"/>
                  </a:lnTo>
                  <a:lnTo>
                    <a:pt x="917" y="372"/>
                  </a:lnTo>
                  <a:lnTo>
                    <a:pt x="917" y="368"/>
                  </a:lnTo>
                  <a:lnTo>
                    <a:pt x="911" y="368"/>
                  </a:lnTo>
                  <a:lnTo>
                    <a:pt x="911" y="362"/>
                  </a:lnTo>
                  <a:lnTo>
                    <a:pt x="905" y="362"/>
                  </a:lnTo>
                  <a:lnTo>
                    <a:pt x="905" y="356"/>
                  </a:lnTo>
                  <a:lnTo>
                    <a:pt x="869" y="356"/>
                  </a:lnTo>
                  <a:lnTo>
                    <a:pt x="869" y="350"/>
                  </a:lnTo>
                  <a:lnTo>
                    <a:pt x="859" y="350"/>
                  </a:lnTo>
                  <a:lnTo>
                    <a:pt x="859" y="340"/>
                  </a:lnTo>
                  <a:lnTo>
                    <a:pt x="853" y="340"/>
                  </a:lnTo>
                  <a:lnTo>
                    <a:pt x="853" y="312"/>
                  </a:lnTo>
                  <a:lnTo>
                    <a:pt x="821" y="312"/>
                  </a:lnTo>
                  <a:lnTo>
                    <a:pt x="821" y="290"/>
                  </a:lnTo>
                  <a:lnTo>
                    <a:pt x="809" y="290"/>
                  </a:lnTo>
                  <a:lnTo>
                    <a:pt x="809" y="284"/>
                  </a:lnTo>
                  <a:lnTo>
                    <a:pt x="781" y="284"/>
                  </a:lnTo>
                  <a:lnTo>
                    <a:pt x="781" y="274"/>
                  </a:lnTo>
                  <a:lnTo>
                    <a:pt x="769" y="274"/>
                  </a:lnTo>
                  <a:lnTo>
                    <a:pt x="769" y="268"/>
                  </a:lnTo>
                  <a:lnTo>
                    <a:pt x="763" y="268"/>
                  </a:lnTo>
                  <a:lnTo>
                    <a:pt x="763" y="252"/>
                  </a:lnTo>
                  <a:lnTo>
                    <a:pt x="751" y="252"/>
                  </a:lnTo>
                  <a:lnTo>
                    <a:pt x="751" y="248"/>
                  </a:lnTo>
                  <a:lnTo>
                    <a:pt x="743" y="248"/>
                  </a:lnTo>
                  <a:lnTo>
                    <a:pt x="743" y="242"/>
                  </a:lnTo>
                  <a:lnTo>
                    <a:pt x="735" y="242"/>
                  </a:lnTo>
                  <a:lnTo>
                    <a:pt x="735" y="226"/>
                  </a:lnTo>
                  <a:lnTo>
                    <a:pt x="723" y="226"/>
                  </a:lnTo>
                  <a:lnTo>
                    <a:pt x="723" y="216"/>
                  </a:lnTo>
                  <a:lnTo>
                    <a:pt x="717" y="216"/>
                  </a:lnTo>
                  <a:lnTo>
                    <a:pt x="717" y="206"/>
                  </a:lnTo>
                  <a:lnTo>
                    <a:pt x="711" y="206"/>
                  </a:lnTo>
                  <a:lnTo>
                    <a:pt x="711" y="190"/>
                  </a:lnTo>
                  <a:lnTo>
                    <a:pt x="687" y="190"/>
                  </a:lnTo>
                  <a:lnTo>
                    <a:pt x="687" y="180"/>
                  </a:lnTo>
                  <a:lnTo>
                    <a:pt x="673" y="180"/>
                  </a:lnTo>
                  <a:lnTo>
                    <a:pt x="673" y="168"/>
                  </a:lnTo>
                  <a:lnTo>
                    <a:pt x="649" y="168"/>
                  </a:lnTo>
                  <a:lnTo>
                    <a:pt x="649" y="154"/>
                  </a:lnTo>
                  <a:lnTo>
                    <a:pt x="634" y="154"/>
                  </a:lnTo>
                  <a:lnTo>
                    <a:pt x="634" y="144"/>
                  </a:lnTo>
                  <a:lnTo>
                    <a:pt x="572" y="144"/>
                  </a:lnTo>
                  <a:lnTo>
                    <a:pt x="572" y="140"/>
                  </a:lnTo>
                  <a:lnTo>
                    <a:pt x="558" y="140"/>
                  </a:lnTo>
                  <a:lnTo>
                    <a:pt x="558" y="130"/>
                  </a:lnTo>
                  <a:lnTo>
                    <a:pt x="536" y="130"/>
                  </a:lnTo>
                  <a:lnTo>
                    <a:pt x="536" y="118"/>
                  </a:lnTo>
                  <a:lnTo>
                    <a:pt x="528" y="118"/>
                  </a:lnTo>
                  <a:lnTo>
                    <a:pt x="528" y="106"/>
                  </a:lnTo>
                  <a:lnTo>
                    <a:pt x="518" y="106"/>
                  </a:lnTo>
                  <a:lnTo>
                    <a:pt x="518" y="100"/>
                  </a:lnTo>
                  <a:lnTo>
                    <a:pt x="494" y="100"/>
                  </a:lnTo>
                  <a:lnTo>
                    <a:pt x="494" y="94"/>
                  </a:lnTo>
                  <a:lnTo>
                    <a:pt x="454" y="94"/>
                  </a:lnTo>
                  <a:lnTo>
                    <a:pt x="454" y="82"/>
                  </a:lnTo>
                  <a:lnTo>
                    <a:pt x="416" y="82"/>
                  </a:lnTo>
                  <a:lnTo>
                    <a:pt x="416" y="74"/>
                  </a:lnTo>
                  <a:lnTo>
                    <a:pt x="400" y="74"/>
                  </a:lnTo>
                  <a:lnTo>
                    <a:pt x="400" y="56"/>
                  </a:lnTo>
                  <a:lnTo>
                    <a:pt x="358" y="56"/>
                  </a:lnTo>
                  <a:lnTo>
                    <a:pt x="358" y="48"/>
                  </a:lnTo>
                  <a:lnTo>
                    <a:pt x="352" y="48"/>
                  </a:lnTo>
                  <a:lnTo>
                    <a:pt x="352" y="42"/>
                  </a:lnTo>
                  <a:lnTo>
                    <a:pt x="346" y="42"/>
                  </a:lnTo>
                  <a:lnTo>
                    <a:pt x="346" y="38"/>
                  </a:lnTo>
                  <a:lnTo>
                    <a:pt x="338" y="38"/>
                  </a:lnTo>
                  <a:lnTo>
                    <a:pt x="338" y="34"/>
                  </a:lnTo>
                  <a:lnTo>
                    <a:pt x="330" y="34"/>
                  </a:lnTo>
                  <a:lnTo>
                    <a:pt x="330" y="28"/>
                  </a:lnTo>
                  <a:lnTo>
                    <a:pt x="324" y="28"/>
                  </a:lnTo>
                  <a:lnTo>
                    <a:pt x="324" y="26"/>
                  </a:lnTo>
                  <a:lnTo>
                    <a:pt x="316" y="26"/>
                  </a:lnTo>
                  <a:lnTo>
                    <a:pt x="316" y="20"/>
                  </a:lnTo>
                  <a:lnTo>
                    <a:pt x="288" y="20"/>
                  </a:lnTo>
                  <a:lnTo>
                    <a:pt x="288" y="12"/>
                  </a:lnTo>
                  <a:lnTo>
                    <a:pt x="284" y="12"/>
                  </a:lnTo>
                  <a:lnTo>
                    <a:pt x="284" y="6"/>
                  </a:lnTo>
                  <a:lnTo>
                    <a:pt x="278" y="6"/>
                  </a:lnTo>
                  <a:lnTo>
                    <a:pt x="278" y="2"/>
                  </a:lnTo>
                  <a:lnTo>
                    <a:pt x="274" y="2"/>
                  </a:lnTo>
                  <a:lnTo>
                    <a:pt x="274" y="0"/>
                  </a:lnTo>
                  <a:lnTo>
                    <a:pt x="0" y="0"/>
                  </a:lnTo>
                </a:path>
              </a:pathLst>
            </a:custGeom>
            <a:noFill/>
            <a:ln w="254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3" name="Line 94"/>
            <p:cNvSpPr>
              <a:spLocks noChangeShapeType="1"/>
            </p:cNvSpPr>
            <p:nvPr/>
          </p:nvSpPr>
          <p:spPr bwMode="auto">
            <a:xfrm flipH="1">
              <a:off x="2109788" y="21066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4" name="Line 32"/>
            <p:cNvSpPr>
              <a:spLocks noChangeShapeType="1"/>
            </p:cNvSpPr>
            <p:nvPr/>
          </p:nvSpPr>
          <p:spPr bwMode="auto">
            <a:xfrm flipH="1">
              <a:off x="2125663" y="21320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5" name="Line 62"/>
            <p:cNvSpPr>
              <a:spLocks noChangeShapeType="1"/>
            </p:cNvSpPr>
            <p:nvPr/>
          </p:nvSpPr>
          <p:spPr bwMode="auto">
            <a:xfrm flipH="1">
              <a:off x="4724400" y="36385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6" name="Line 65"/>
            <p:cNvSpPr>
              <a:spLocks noChangeShapeType="1"/>
            </p:cNvSpPr>
            <p:nvPr/>
          </p:nvSpPr>
          <p:spPr bwMode="auto">
            <a:xfrm>
              <a:off x="5262563" y="37147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7" name="Line 91"/>
            <p:cNvSpPr>
              <a:spLocks noChangeShapeType="1"/>
            </p:cNvSpPr>
            <p:nvPr/>
          </p:nvSpPr>
          <p:spPr bwMode="auto">
            <a:xfrm>
              <a:off x="1982788" y="19891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8" name="Line 92"/>
            <p:cNvSpPr>
              <a:spLocks noChangeShapeType="1"/>
            </p:cNvSpPr>
            <p:nvPr/>
          </p:nvSpPr>
          <p:spPr bwMode="auto">
            <a:xfrm flipH="1">
              <a:off x="1922463" y="20494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29" name="Line 93"/>
            <p:cNvSpPr>
              <a:spLocks noChangeShapeType="1"/>
            </p:cNvSpPr>
            <p:nvPr/>
          </p:nvSpPr>
          <p:spPr bwMode="auto">
            <a:xfrm>
              <a:off x="2170113" y="20462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0" name="Line 95"/>
            <p:cNvSpPr>
              <a:spLocks noChangeShapeType="1"/>
            </p:cNvSpPr>
            <p:nvPr/>
          </p:nvSpPr>
          <p:spPr bwMode="auto">
            <a:xfrm>
              <a:off x="2084388" y="20113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1" name="Line 96"/>
            <p:cNvSpPr>
              <a:spLocks noChangeShapeType="1"/>
            </p:cNvSpPr>
            <p:nvPr/>
          </p:nvSpPr>
          <p:spPr bwMode="auto">
            <a:xfrm flipH="1">
              <a:off x="2024063" y="20716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2" name="Line 97"/>
            <p:cNvSpPr>
              <a:spLocks noChangeShapeType="1"/>
            </p:cNvSpPr>
            <p:nvPr/>
          </p:nvSpPr>
          <p:spPr bwMode="auto">
            <a:xfrm>
              <a:off x="2330450" y="21034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3" name="Line 98"/>
            <p:cNvSpPr>
              <a:spLocks noChangeShapeType="1"/>
            </p:cNvSpPr>
            <p:nvPr/>
          </p:nvSpPr>
          <p:spPr bwMode="auto">
            <a:xfrm flipH="1">
              <a:off x="2271713" y="2163763"/>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4" name="Line 99"/>
            <p:cNvSpPr>
              <a:spLocks noChangeShapeType="1"/>
            </p:cNvSpPr>
            <p:nvPr/>
          </p:nvSpPr>
          <p:spPr bwMode="auto">
            <a:xfrm>
              <a:off x="2384425" y="21478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5" name="Line 100"/>
            <p:cNvSpPr>
              <a:spLocks noChangeShapeType="1"/>
            </p:cNvSpPr>
            <p:nvPr/>
          </p:nvSpPr>
          <p:spPr bwMode="auto">
            <a:xfrm flipH="1">
              <a:off x="2325688" y="2208213"/>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6" name="Line 101"/>
            <p:cNvSpPr>
              <a:spLocks noChangeShapeType="1"/>
            </p:cNvSpPr>
            <p:nvPr/>
          </p:nvSpPr>
          <p:spPr bwMode="auto">
            <a:xfrm>
              <a:off x="2205038" y="20780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7" name="Line 102"/>
            <p:cNvSpPr>
              <a:spLocks noChangeShapeType="1"/>
            </p:cNvSpPr>
            <p:nvPr/>
          </p:nvSpPr>
          <p:spPr bwMode="auto">
            <a:xfrm flipH="1">
              <a:off x="2144713" y="21383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8" name="Line 103"/>
            <p:cNvSpPr>
              <a:spLocks noChangeShapeType="1"/>
            </p:cNvSpPr>
            <p:nvPr/>
          </p:nvSpPr>
          <p:spPr bwMode="auto">
            <a:xfrm>
              <a:off x="2278063" y="20875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39" name="Line 104"/>
            <p:cNvSpPr>
              <a:spLocks noChangeShapeType="1"/>
            </p:cNvSpPr>
            <p:nvPr/>
          </p:nvSpPr>
          <p:spPr bwMode="auto">
            <a:xfrm flipH="1">
              <a:off x="2217738" y="2147888"/>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0" name="Line 105"/>
            <p:cNvSpPr>
              <a:spLocks noChangeShapeType="1"/>
            </p:cNvSpPr>
            <p:nvPr/>
          </p:nvSpPr>
          <p:spPr bwMode="auto">
            <a:xfrm>
              <a:off x="2476500" y="22209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1" name="Line 106"/>
            <p:cNvSpPr>
              <a:spLocks noChangeShapeType="1"/>
            </p:cNvSpPr>
            <p:nvPr/>
          </p:nvSpPr>
          <p:spPr bwMode="auto">
            <a:xfrm flipH="1">
              <a:off x="2416175" y="22812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2" name="Line 107"/>
            <p:cNvSpPr>
              <a:spLocks noChangeShapeType="1"/>
            </p:cNvSpPr>
            <p:nvPr/>
          </p:nvSpPr>
          <p:spPr bwMode="auto">
            <a:xfrm>
              <a:off x="2625725" y="23574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3" name="Line 108"/>
            <p:cNvSpPr>
              <a:spLocks noChangeShapeType="1"/>
            </p:cNvSpPr>
            <p:nvPr/>
          </p:nvSpPr>
          <p:spPr bwMode="auto">
            <a:xfrm flipH="1">
              <a:off x="2565400" y="24177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4" name="Line 109"/>
            <p:cNvSpPr>
              <a:spLocks noChangeShapeType="1"/>
            </p:cNvSpPr>
            <p:nvPr/>
          </p:nvSpPr>
          <p:spPr bwMode="auto">
            <a:xfrm>
              <a:off x="2686050" y="24209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5" name="Line 110"/>
            <p:cNvSpPr>
              <a:spLocks noChangeShapeType="1"/>
            </p:cNvSpPr>
            <p:nvPr/>
          </p:nvSpPr>
          <p:spPr bwMode="auto">
            <a:xfrm flipH="1">
              <a:off x="2625725" y="24812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6" name="Line 111"/>
            <p:cNvSpPr>
              <a:spLocks noChangeShapeType="1"/>
            </p:cNvSpPr>
            <p:nvPr/>
          </p:nvSpPr>
          <p:spPr bwMode="auto">
            <a:xfrm>
              <a:off x="2971800" y="26273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7" name="Line 112"/>
            <p:cNvSpPr>
              <a:spLocks noChangeShapeType="1"/>
            </p:cNvSpPr>
            <p:nvPr/>
          </p:nvSpPr>
          <p:spPr bwMode="auto">
            <a:xfrm flipH="1">
              <a:off x="2911475" y="26876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8" name="Line 113"/>
            <p:cNvSpPr>
              <a:spLocks noChangeShapeType="1"/>
            </p:cNvSpPr>
            <p:nvPr/>
          </p:nvSpPr>
          <p:spPr bwMode="auto">
            <a:xfrm>
              <a:off x="2901950" y="25733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49" name="Line 114"/>
            <p:cNvSpPr>
              <a:spLocks noChangeShapeType="1"/>
            </p:cNvSpPr>
            <p:nvPr/>
          </p:nvSpPr>
          <p:spPr bwMode="auto">
            <a:xfrm flipH="1">
              <a:off x="2841625" y="26336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0" name="Line 115"/>
            <p:cNvSpPr>
              <a:spLocks noChangeShapeType="1"/>
            </p:cNvSpPr>
            <p:nvPr/>
          </p:nvSpPr>
          <p:spPr bwMode="auto">
            <a:xfrm>
              <a:off x="3273425" y="27765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1" name="Line 116"/>
            <p:cNvSpPr>
              <a:spLocks noChangeShapeType="1"/>
            </p:cNvSpPr>
            <p:nvPr/>
          </p:nvSpPr>
          <p:spPr bwMode="auto">
            <a:xfrm flipH="1">
              <a:off x="3213100" y="28368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2" name="Line 117"/>
            <p:cNvSpPr>
              <a:spLocks noChangeShapeType="1"/>
            </p:cNvSpPr>
            <p:nvPr/>
          </p:nvSpPr>
          <p:spPr bwMode="auto">
            <a:xfrm>
              <a:off x="3105150" y="26781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3" name="Line 118"/>
            <p:cNvSpPr>
              <a:spLocks noChangeShapeType="1"/>
            </p:cNvSpPr>
            <p:nvPr/>
          </p:nvSpPr>
          <p:spPr bwMode="auto">
            <a:xfrm flipH="1">
              <a:off x="3044825" y="2738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4" name="Line 119"/>
            <p:cNvSpPr>
              <a:spLocks noChangeShapeType="1"/>
            </p:cNvSpPr>
            <p:nvPr/>
          </p:nvSpPr>
          <p:spPr bwMode="auto">
            <a:xfrm>
              <a:off x="3549650" y="29797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5" name="Line 120"/>
            <p:cNvSpPr>
              <a:spLocks noChangeShapeType="1"/>
            </p:cNvSpPr>
            <p:nvPr/>
          </p:nvSpPr>
          <p:spPr bwMode="auto">
            <a:xfrm flipH="1">
              <a:off x="3489325" y="30400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6" name="Line 121"/>
            <p:cNvSpPr>
              <a:spLocks noChangeShapeType="1"/>
            </p:cNvSpPr>
            <p:nvPr/>
          </p:nvSpPr>
          <p:spPr bwMode="auto">
            <a:xfrm>
              <a:off x="3644900" y="30083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7" name="Line 122"/>
            <p:cNvSpPr>
              <a:spLocks noChangeShapeType="1"/>
            </p:cNvSpPr>
            <p:nvPr/>
          </p:nvSpPr>
          <p:spPr bwMode="auto">
            <a:xfrm flipH="1">
              <a:off x="3584575" y="30686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8" name="Line 124"/>
            <p:cNvSpPr>
              <a:spLocks noChangeShapeType="1"/>
            </p:cNvSpPr>
            <p:nvPr/>
          </p:nvSpPr>
          <p:spPr bwMode="auto">
            <a:xfrm flipH="1">
              <a:off x="3660775" y="31575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59" name="Line 125"/>
            <p:cNvSpPr>
              <a:spLocks noChangeShapeType="1"/>
            </p:cNvSpPr>
            <p:nvPr/>
          </p:nvSpPr>
          <p:spPr bwMode="auto">
            <a:xfrm>
              <a:off x="3740150" y="31162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0" name="Line 126"/>
            <p:cNvSpPr>
              <a:spLocks noChangeShapeType="1"/>
            </p:cNvSpPr>
            <p:nvPr/>
          </p:nvSpPr>
          <p:spPr bwMode="auto">
            <a:xfrm flipH="1">
              <a:off x="3679825" y="31765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1" name="Line 127"/>
            <p:cNvSpPr>
              <a:spLocks noChangeShapeType="1"/>
            </p:cNvSpPr>
            <p:nvPr/>
          </p:nvSpPr>
          <p:spPr bwMode="auto">
            <a:xfrm>
              <a:off x="3857625" y="3144838"/>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2" name="Line 128"/>
            <p:cNvSpPr>
              <a:spLocks noChangeShapeType="1"/>
            </p:cNvSpPr>
            <p:nvPr/>
          </p:nvSpPr>
          <p:spPr bwMode="auto">
            <a:xfrm flipH="1">
              <a:off x="3797300" y="32051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3" name="Line 129"/>
            <p:cNvSpPr>
              <a:spLocks noChangeShapeType="1"/>
            </p:cNvSpPr>
            <p:nvPr/>
          </p:nvSpPr>
          <p:spPr bwMode="auto">
            <a:xfrm>
              <a:off x="4016375" y="318611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4" name="Line 130"/>
            <p:cNvSpPr>
              <a:spLocks noChangeShapeType="1"/>
            </p:cNvSpPr>
            <p:nvPr/>
          </p:nvSpPr>
          <p:spPr bwMode="auto">
            <a:xfrm flipH="1">
              <a:off x="3956050" y="3246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5" name="Line 131"/>
            <p:cNvSpPr>
              <a:spLocks noChangeShapeType="1"/>
            </p:cNvSpPr>
            <p:nvPr/>
          </p:nvSpPr>
          <p:spPr bwMode="auto">
            <a:xfrm>
              <a:off x="4060825" y="318611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6" name="Line 132"/>
            <p:cNvSpPr>
              <a:spLocks noChangeShapeType="1"/>
            </p:cNvSpPr>
            <p:nvPr/>
          </p:nvSpPr>
          <p:spPr bwMode="auto">
            <a:xfrm flipH="1">
              <a:off x="4000500" y="32464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7" name="Line 133"/>
            <p:cNvSpPr>
              <a:spLocks noChangeShapeType="1"/>
            </p:cNvSpPr>
            <p:nvPr/>
          </p:nvSpPr>
          <p:spPr bwMode="auto">
            <a:xfrm>
              <a:off x="4121150" y="3233738"/>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8" name="Line 134"/>
            <p:cNvSpPr>
              <a:spLocks noChangeShapeType="1"/>
            </p:cNvSpPr>
            <p:nvPr/>
          </p:nvSpPr>
          <p:spPr bwMode="auto">
            <a:xfrm flipH="1">
              <a:off x="4060825" y="32956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69" name="Line 135"/>
            <p:cNvSpPr>
              <a:spLocks noChangeShapeType="1"/>
            </p:cNvSpPr>
            <p:nvPr/>
          </p:nvSpPr>
          <p:spPr bwMode="auto">
            <a:xfrm>
              <a:off x="4137025" y="3243263"/>
              <a:ext cx="0" cy="12223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0" name="Line 136"/>
            <p:cNvSpPr>
              <a:spLocks noChangeShapeType="1"/>
            </p:cNvSpPr>
            <p:nvPr/>
          </p:nvSpPr>
          <p:spPr bwMode="auto">
            <a:xfrm flipH="1">
              <a:off x="4076700" y="3305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1" name="Line 137"/>
            <p:cNvSpPr>
              <a:spLocks noChangeShapeType="1"/>
            </p:cNvSpPr>
            <p:nvPr/>
          </p:nvSpPr>
          <p:spPr bwMode="auto">
            <a:xfrm>
              <a:off x="4270375" y="33210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2" name="Line 138"/>
            <p:cNvSpPr>
              <a:spLocks noChangeShapeType="1"/>
            </p:cNvSpPr>
            <p:nvPr/>
          </p:nvSpPr>
          <p:spPr bwMode="auto">
            <a:xfrm flipH="1">
              <a:off x="4210050" y="33813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3" name="Line 139"/>
            <p:cNvSpPr>
              <a:spLocks noChangeShapeType="1"/>
            </p:cNvSpPr>
            <p:nvPr/>
          </p:nvSpPr>
          <p:spPr bwMode="auto">
            <a:xfrm>
              <a:off x="4343400" y="33718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4" name="Line 140"/>
            <p:cNvSpPr>
              <a:spLocks noChangeShapeType="1"/>
            </p:cNvSpPr>
            <p:nvPr/>
          </p:nvSpPr>
          <p:spPr bwMode="auto">
            <a:xfrm flipH="1">
              <a:off x="4283075" y="3432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5" name="Line 141"/>
            <p:cNvSpPr>
              <a:spLocks noChangeShapeType="1"/>
            </p:cNvSpPr>
            <p:nvPr/>
          </p:nvSpPr>
          <p:spPr bwMode="auto">
            <a:xfrm>
              <a:off x="4378325" y="34353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6" name="Line 142"/>
            <p:cNvSpPr>
              <a:spLocks noChangeShapeType="1"/>
            </p:cNvSpPr>
            <p:nvPr/>
          </p:nvSpPr>
          <p:spPr bwMode="auto">
            <a:xfrm flipH="1">
              <a:off x="4318000" y="34956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7" name="Line 143"/>
            <p:cNvSpPr>
              <a:spLocks noChangeShapeType="1"/>
            </p:cNvSpPr>
            <p:nvPr/>
          </p:nvSpPr>
          <p:spPr bwMode="auto">
            <a:xfrm>
              <a:off x="4546600" y="35274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8" name="Line 144"/>
            <p:cNvSpPr>
              <a:spLocks noChangeShapeType="1"/>
            </p:cNvSpPr>
            <p:nvPr/>
          </p:nvSpPr>
          <p:spPr bwMode="auto">
            <a:xfrm flipH="1">
              <a:off x="4486275" y="35877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79" name="Line 145"/>
            <p:cNvSpPr>
              <a:spLocks noChangeShapeType="1"/>
            </p:cNvSpPr>
            <p:nvPr/>
          </p:nvSpPr>
          <p:spPr bwMode="auto">
            <a:xfrm>
              <a:off x="4651375" y="35464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0" name="Line 146"/>
            <p:cNvSpPr>
              <a:spLocks noChangeShapeType="1"/>
            </p:cNvSpPr>
            <p:nvPr/>
          </p:nvSpPr>
          <p:spPr bwMode="auto">
            <a:xfrm flipH="1">
              <a:off x="4591050" y="36068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1" name="Line 147"/>
            <p:cNvSpPr>
              <a:spLocks noChangeShapeType="1"/>
            </p:cNvSpPr>
            <p:nvPr/>
          </p:nvSpPr>
          <p:spPr bwMode="auto">
            <a:xfrm>
              <a:off x="4721225"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2" name="Line 148"/>
            <p:cNvSpPr>
              <a:spLocks noChangeShapeType="1"/>
            </p:cNvSpPr>
            <p:nvPr/>
          </p:nvSpPr>
          <p:spPr bwMode="auto">
            <a:xfrm flipH="1">
              <a:off x="4660900" y="36258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3" name="Line 149"/>
            <p:cNvSpPr>
              <a:spLocks noChangeShapeType="1"/>
            </p:cNvSpPr>
            <p:nvPr/>
          </p:nvSpPr>
          <p:spPr bwMode="auto">
            <a:xfrm>
              <a:off x="4794250"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4" name="Line 150"/>
            <p:cNvSpPr>
              <a:spLocks noChangeShapeType="1"/>
            </p:cNvSpPr>
            <p:nvPr/>
          </p:nvSpPr>
          <p:spPr bwMode="auto">
            <a:xfrm flipH="1">
              <a:off x="4733925"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5" name="Line 151"/>
            <p:cNvSpPr>
              <a:spLocks noChangeShapeType="1"/>
            </p:cNvSpPr>
            <p:nvPr/>
          </p:nvSpPr>
          <p:spPr bwMode="auto">
            <a:xfrm>
              <a:off x="4821238"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6" name="Line 153"/>
            <p:cNvSpPr>
              <a:spLocks noChangeShapeType="1"/>
            </p:cNvSpPr>
            <p:nvPr/>
          </p:nvSpPr>
          <p:spPr bwMode="auto">
            <a:xfrm>
              <a:off x="4846638"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7" name="Line 154"/>
            <p:cNvSpPr>
              <a:spLocks noChangeShapeType="1"/>
            </p:cNvSpPr>
            <p:nvPr/>
          </p:nvSpPr>
          <p:spPr bwMode="auto">
            <a:xfrm flipH="1">
              <a:off x="4787900"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8" name="Line 155"/>
            <p:cNvSpPr>
              <a:spLocks noChangeShapeType="1"/>
            </p:cNvSpPr>
            <p:nvPr/>
          </p:nvSpPr>
          <p:spPr bwMode="auto">
            <a:xfrm>
              <a:off x="4875213" y="35655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89" name="Line 156"/>
            <p:cNvSpPr>
              <a:spLocks noChangeShapeType="1"/>
            </p:cNvSpPr>
            <p:nvPr/>
          </p:nvSpPr>
          <p:spPr bwMode="auto">
            <a:xfrm flipH="1">
              <a:off x="4814888" y="36258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0" name="Line 157"/>
            <p:cNvSpPr>
              <a:spLocks noChangeShapeType="1"/>
            </p:cNvSpPr>
            <p:nvPr/>
          </p:nvSpPr>
          <p:spPr bwMode="auto">
            <a:xfrm>
              <a:off x="4906963" y="35845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1" name="Line 158"/>
            <p:cNvSpPr>
              <a:spLocks noChangeShapeType="1"/>
            </p:cNvSpPr>
            <p:nvPr/>
          </p:nvSpPr>
          <p:spPr bwMode="auto">
            <a:xfrm flipH="1">
              <a:off x="4846638" y="36449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2" name="Line 159"/>
            <p:cNvSpPr>
              <a:spLocks noChangeShapeType="1"/>
            </p:cNvSpPr>
            <p:nvPr/>
          </p:nvSpPr>
          <p:spPr bwMode="auto">
            <a:xfrm>
              <a:off x="5068888" y="36258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3" name="Line 160"/>
            <p:cNvSpPr>
              <a:spLocks noChangeShapeType="1"/>
            </p:cNvSpPr>
            <p:nvPr/>
          </p:nvSpPr>
          <p:spPr bwMode="auto">
            <a:xfrm flipH="1">
              <a:off x="5008563" y="36861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4" name="Line 161"/>
            <p:cNvSpPr>
              <a:spLocks noChangeShapeType="1"/>
            </p:cNvSpPr>
            <p:nvPr/>
          </p:nvSpPr>
          <p:spPr bwMode="auto">
            <a:xfrm>
              <a:off x="5230813" y="36957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5" name="Line 162"/>
            <p:cNvSpPr>
              <a:spLocks noChangeShapeType="1"/>
            </p:cNvSpPr>
            <p:nvPr/>
          </p:nvSpPr>
          <p:spPr bwMode="auto">
            <a:xfrm flipH="1">
              <a:off x="5170488" y="37560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6" name="Line 163"/>
            <p:cNvSpPr>
              <a:spLocks noChangeShapeType="1"/>
            </p:cNvSpPr>
            <p:nvPr/>
          </p:nvSpPr>
          <p:spPr bwMode="auto">
            <a:xfrm>
              <a:off x="5332413" y="37211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7" name="Line 164"/>
            <p:cNvSpPr>
              <a:spLocks noChangeShapeType="1"/>
            </p:cNvSpPr>
            <p:nvPr/>
          </p:nvSpPr>
          <p:spPr bwMode="auto">
            <a:xfrm flipH="1">
              <a:off x="5272088" y="37814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8" name="Line 165"/>
            <p:cNvSpPr>
              <a:spLocks noChangeShapeType="1"/>
            </p:cNvSpPr>
            <p:nvPr/>
          </p:nvSpPr>
          <p:spPr bwMode="auto">
            <a:xfrm>
              <a:off x="5561013" y="37909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199" name="Line 166"/>
            <p:cNvSpPr>
              <a:spLocks noChangeShapeType="1"/>
            </p:cNvSpPr>
            <p:nvPr/>
          </p:nvSpPr>
          <p:spPr bwMode="auto">
            <a:xfrm flipH="1">
              <a:off x="5500688" y="38512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0" name="Line 167"/>
            <p:cNvSpPr>
              <a:spLocks noChangeShapeType="1"/>
            </p:cNvSpPr>
            <p:nvPr/>
          </p:nvSpPr>
          <p:spPr bwMode="auto">
            <a:xfrm>
              <a:off x="5919788" y="38608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1" name="Line 168"/>
            <p:cNvSpPr>
              <a:spLocks noChangeShapeType="1"/>
            </p:cNvSpPr>
            <p:nvPr/>
          </p:nvSpPr>
          <p:spPr bwMode="auto">
            <a:xfrm flipH="1">
              <a:off x="5859463" y="39211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2" name="Line 169"/>
            <p:cNvSpPr>
              <a:spLocks noChangeShapeType="1"/>
            </p:cNvSpPr>
            <p:nvPr/>
          </p:nvSpPr>
          <p:spPr bwMode="auto">
            <a:xfrm>
              <a:off x="6065838" y="38893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3" name="Line 170"/>
            <p:cNvSpPr>
              <a:spLocks noChangeShapeType="1"/>
            </p:cNvSpPr>
            <p:nvPr/>
          </p:nvSpPr>
          <p:spPr bwMode="auto">
            <a:xfrm flipH="1">
              <a:off x="6005513" y="39497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4" name="Line 171"/>
            <p:cNvSpPr>
              <a:spLocks noChangeShapeType="1"/>
            </p:cNvSpPr>
            <p:nvPr/>
          </p:nvSpPr>
          <p:spPr bwMode="auto">
            <a:xfrm>
              <a:off x="6542088" y="39941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5" name="Line 172"/>
            <p:cNvSpPr>
              <a:spLocks noChangeShapeType="1"/>
            </p:cNvSpPr>
            <p:nvPr/>
          </p:nvSpPr>
          <p:spPr bwMode="auto">
            <a:xfrm flipH="1">
              <a:off x="6481763" y="40544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6" name="Line 173"/>
            <p:cNvSpPr>
              <a:spLocks noChangeShapeType="1"/>
            </p:cNvSpPr>
            <p:nvPr/>
          </p:nvSpPr>
          <p:spPr bwMode="auto">
            <a:xfrm>
              <a:off x="6646863" y="399415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7" name="Line 174"/>
            <p:cNvSpPr>
              <a:spLocks noChangeShapeType="1"/>
            </p:cNvSpPr>
            <p:nvPr/>
          </p:nvSpPr>
          <p:spPr bwMode="auto">
            <a:xfrm flipH="1">
              <a:off x="6586538" y="405447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8" name="Line 175"/>
            <p:cNvSpPr>
              <a:spLocks noChangeShapeType="1"/>
            </p:cNvSpPr>
            <p:nvPr/>
          </p:nvSpPr>
          <p:spPr bwMode="auto">
            <a:xfrm>
              <a:off x="6726238" y="40481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09" name="Line 176"/>
            <p:cNvSpPr>
              <a:spLocks noChangeShapeType="1"/>
            </p:cNvSpPr>
            <p:nvPr/>
          </p:nvSpPr>
          <p:spPr bwMode="auto">
            <a:xfrm flipH="1">
              <a:off x="6665913" y="41084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0" name="Line 177"/>
            <p:cNvSpPr>
              <a:spLocks noChangeShapeType="1"/>
            </p:cNvSpPr>
            <p:nvPr/>
          </p:nvSpPr>
          <p:spPr bwMode="auto">
            <a:xfrm>
              <a:off x="6859588" y="404812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1" name="Line 178"/>
            <p:cNvSpPr>
              <a:spLocks noChangeShapeType="1"/>
            </p:cNvSpPr>
            <p:nvPr/>
          </p:nvSpPr>
          <p:spPr bwMode="auto">
            <a:xfrm flipH="1">
              <a:off x="6799263" y="410845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2" name="Line 179"/>
            <p:cNvSpPr>
              <a:spLocks noChangeShapeType="1"/>
            </p:cNvSpPr>
            <p:nvPr/>
          </p:nvSpPr>
          <p:spPr bwMode="auto">
            <a:xfrm>
              <a:off x="7015163" y="40798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3" name="Line 180"/>
            <p:cNvSpPr>
              <a:spLocks noChangeShapeType="1"/>
            </p:cNvSpPr>
            <p:nvPr/>
          </p:nvSpPr>
          <p:spPr bwMode="auto">
            <a:xfrm flipH="1">
              <a:off x="6954838" y="41402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4" name="Line 181"/>
            <p:cNvSpPr>
              <a:spLocks noChangeShapeType="1"/>
            </p:cNvSpPr>
            <p:nvPr/>
          </p:nvSpPr>
          <p:spPr bwMode="auto">
            <a:xfrm>
              <a:off x="7267575" y="40798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5" name="Line 182"/>
            <p:cNvSpPr>
              <a:spLocks noChangeShapeType="1"/>
            </p:cNvSpPr>
            <p:nvPr/>
          </p:nvSpPr>
          <p:spPr bwMode="auto">
            <a:xfrm flipH="1">
              <a:off x="7208838" y="414020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6" name="Line 183"/>
            <p:cNvSpPr>
              <a:spLocks noChangeShapeType="1"/>
            </p:cNvSpPr>
            <p:nvPr/>
          </p:nvSpPr>
          <p:spPr bwMode="auto">
            <a:xfrm>
              <a:off x="7521575" y="41179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7" name="Line 184"/>
            <p:cNvSpPr>
              <a:spLocks noChangeShapeType="1"/>
            </p:cNvSpPr>
            <p:nvPr/>
          </p:nvSpPr>
          <p:spPr bwMode="auto">
            <a:xfrm flipH="1">
              <a:off x="7461250" y="41783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8" name="Line 185"/>
            <p:cNvSpPr>
              <a:spLocks noChangeShapeType="1"/>
            </p:cNvSpPr>
            <p:nvPr/>
          </p:nvSpPr>
          <p:spPr bwMode="auto">
            <a:xfrm>
              <a:off x="8001000"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19" name="Line 186"/>
            <p:cNvSpPr>
              <a:spLocks noChangeShapeType="1"/>
            </p:cNvSpPr>
            <p:nvPr/>
          </p:nvSpPr>
          <p:spPr bwMode="auto">
            <a:xfrm flipH="1">
              <a:off x="7940675"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0" name="Line 187"/>
            <p:cNvSpPr>
              <a:spLocks noChangeShapeType="1"/>
            </p:cNvSpPr>
            <p:nvPr/>
          </p:nvSpPr>
          <p:spPr bwMode="auto">
            <a:xfrm>
              <a:off x="8023225"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1" name="Line 188"/>
            <p:cNvSpPr>
              <a:spLocks noChangeShapeType="1"/>
            </p:cNvSpPr>
            <p:nvPr/>
          </p:nvSpPr>
          <p:spPr bwMode="auto">
            <a:xfrm flipH="1">
              <a:off x="7962900"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2" name="Line 189"/>
            <p:cNvSpPr>
              <a:spLocks noChangeShapeType="1"/>
            </p:cNvSpPr>
            <p:nvPr/>
          </p:nvSpPr>
          <p:spPr bwMode="auto">
            <a:xfrm>
              <a:off x="8070850" y="4156075"/>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3" name="Line 190"/>
            <p:cNvSpPr>
              <a:spLocks noChangeShapeType="1"/>
            </p:cNvSpPr>
            <p:nvPr/>
          </p:nvSpPr>
          <p:spPr bwMode="auto">
            <a:xfrm flipH="1">
              <a:off x="8010525" y="4216400"/>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4" name="Line 191"/>
            <p:cNvSpPr>
              <a:spLocks noChangeShapeType="1"/>
            </p:cNvSpPr>
            <p:nvPr/>
          </p:nvSpPr>
          <p:spPr bwMode="auto">
            <a:xfrm>
              <a:off x="8521700" y="4203700"/>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5" name="Line 192"/>
            <p:cNvSpPr>
              <a:spLocks noChangeShapeType="1"/>
            </p:cNvSpPr>
            <p:nvPr/>
          </p:nvSpPr>
          <p:spPr bwMode="auto">
            <a:xfrm flipH="1">
              <a:off x="8461375" y="4264025"/>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6" name="Line 193"/>
            <p:cNvSpPr>
              <a:spLocks noChangeShapeType="1"/>
            </p:cNvSpPr>
            <p:nvPr/>
          </p:nvSpPr>
          <p:spPr bwMode="auto">
            <a:xfrm>
              <a:off x="3508375" y="29448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7" name="Line 194"/>
            <p:cNvSpPr>
              <a:spLocks noChangeShapeType="1"/>
            </p:cNvSpPr>
            <p:nvPr/>
          </p:nvSpPr>
          <p:spPr bwMode="auto">
            <a:xfrm flipH="1">
              <a:off x="3448050" y="30051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8" name="Line 195"/>
            <p:cNvSpPr>
              <a:spLocks noChangeShapeType="1"/>
            </p:cNvSpPr>
            <p:nvPr/>
          </p:nvSpPr>
          <p:spPr bwMode="auto">
            <a:xfrm>
              <a:off x="3467100" y="292258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29" name="Line 196"/>
            <p:cNvSpPr>
              <a:spLocks noChangeShapeType="1"/>
            </p:cNvSpPr>
            <p:nvPr/>
          </p:nvSpPr>
          <p:spPr bwMode="auto">
            <a:xfrm flipH="1">
              <a:off x="3406775" y="298291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0" name="Line 197"/>
            <p:cNvSpPr>
              <a:spLocks noChangeShapeType="1"/>
            </p:cNvSpPr>
            <p:nvPr/>
          </p:nvSpPr>
          <p:spPr bwMode="auto">
            <a:xfrm>
              <a:off x="3425825" y="28908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1" name="Line 198"/>
            <p:cNvSpPr>
              <a:spLocks noChangeShapeType="1"/>
            </p:cNvSpPr>
            <p:nvPr/>
          </p:nvSpPr>
          <p:spPr bwMode="auto">
            <a:xfrm flipH="1">
              <a:off x="3365500" y="29511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2" name="Line 199"/>
            <p:cNvSpPr>
              <a:spLocks noChangeShapeType="1"/>
            </p:cNvSpPr>
            <p:nvPr/>
          </p:nvSpPr>
          <p:spPr bwMode="auto">
            <a:xfrm>
              <a:off x="3371850" y="28686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3" name="Line 200"/>
            <p:cNvSpPr>
              <a:spLocks noChangeShapeType="1"/>
            </p:cNvSpPr>
            <p:nvPr/>
          </p:nvSpPr>
          <p:spPr bwMode="auto">
            <a:xfrm flipH="1">
              <a:off x="3311525" y="292893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4" name="Line 201"/>
            <p:cNvSpPr>
              <a:spLocks noChangeShapeType="1"/>
            </p:cNvSpPr>
            <p:nvPr/>
          </p:nvSpPr>
          <p:spPr bwMode="auto">
            <a:xfrm>
              <a:off x="2841625" y="2522538"/>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5" name="Line 202"/>
            <p:cNvSpPr>
              <a:spLocks noChangeShapeType="1"/>
            </p:cNvSpPr>
            <p:nvPr/>
          </p:nvSpPr>
          <p:spPr bwMode="auto">
            <a:xfrm flipH="1">
              <a:off x="2781300" y="2582863"/>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6" name="Line 203"/>
            <p:cNvSpPr>
              <a:spLocks noChangeShapeType="1"/>
            </p:cNvSpPr>
            <p:nvPr/>
          </p:nvSpPr>
          <p:spPr bwMode="auto">
            <a:xfrm>
              <a:off x="2819400" y="249396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7" name="Line 204"/>
            <p:cNvSpPr>
              <a:spLocks noChangeShapeType="1"/>
            </p:cNvSpPr>
            <p:nvPr/>
          </p:nvSpPr>
          <p:spPr bwMode="auto">
            <a:xfrm flipH="1">
              <a:off x="2759075" y="2554288"/>
              <a:ext cx="12065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8" name="Line 123"/>
            <p:cNvSpPr>
              <a:spLocks noChangeShapeType="1"/>
            </p:cNvSpPr>
            <p:nvPr/>
          </p:nvSpPr>
          <p:spPr bwMode="auto">
            <a:xfrm>
              <a:off x="3721100" y="3097213"/>
              <a:ext cx="0" cy="1206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39" name="Line 152"/>
            <p:cNvSpPr>
              <a:spLocks noChangeShapeType="1"/>
            </p:cNvSpPr>
            <p:nvPr/>
          </p:nvSpPr>
          <p:spPr bwMode="auto">
            <a:xfrm flipH="1">
              <a:off x="4762500" y="3625850"/>
              <a:ext cx="119062"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240" name="Group 239"/>
          <p:cNvGrpSpPr/>
          <p:nvPr/>
        </p:nvGrpSpPr>
        <p:grpSpPr>
          <a:xfrm>
            <a:off x="1443038" y="1919288"/>
            <a:ext cx="7135812" cy="2433637"/>
            <a:chOff x="1443038" y="1919288"/>
            <a:chExt cx="7135812" cy="2433637"/>
          </a:xfrm>
        </p:grpSpPr>
        <p:sp>
          <p:nvSpPr>
            <p:cNvPr id="241" name="Freeform 77"/>
            <p:cNvSpPr>
              <a:spLocks/>
            </p:cNvSpPr>
            <p:nvPr/>
          </p:nvSpPr>
          <p:spPr bwMode="auto">
            <a:xfrm>
              <a:off x="1443038" y="1919288"/>
              <a:ext cx="7075487" cy="2376487"/>
            </a:xfrm>
            <a:custGeom>
              <a:avLst/>
              <a:gdLst>
                <a:gd name="T0" fmla="*/ 4457 w 4457"/>
                <a:gd name="T1" fmla="*/ 1497 h 1497"/>
                <a:gd name="T2" fmla="*/ 4193 w 4457"/>
                <a:gd name="T3" fmla="*/ 1497 h 1497"/>
                <a:gd name="T4" fmla="*/ 4193 w 4457"/>
                <a:gd name="T5" fmla="*/ 1257 h 1497"/>
                <a:gd name="T6" fmla="*/ 3496 w 4457"/>
                <a:gd name="T7" fmla="*/ 1257 h 1497"/>
                <a:gd name="T8" fmla="*/ 3496 w 4457"/>
                <a:gd name="T9" fmla="*/ 1097 h 1497"/>
                <a:gd name="T10" fmla="*/ 3256 w 4457"/>
                <a:gd name="T11" fmla="*/ 1097 h 1497"/>
                <a:gd name="T12" fmla="*/ 3256 w 4457"/>
                <a:gd name="T13" fmla="*/ 939 h 1497"/>
                <a:gd name="T14" fmla="*/ 2602 w 4457"/>
                <a:gd name="T15" fmla="*/ 939 h 1497"/>
                <a:gd name="T16" fmla="*/ 2602 w 4457"/>
                <a:gd name="T17" fmla="*/ 802 h 1497"/>
                <a:gd name="T18" fmla="*/ 2097 w 4457"/>
                <a:gd name="T19" fmla="*/ 802 h 1497"/>
                <a:gd name="T20" fmla="*/ 2097 w 4457"/>
                <a:gd name="T21" fmla="*/ 686 h 1497"/>
                <a:gd name="T22" fmla="*/ 1975 w 4457"/>
                <a:gd name="T23" fmla="*/ 686 h 1497"/>
                <a:gd name="T24" fmla="*/ 1975 w 4457"/>
                <a:gd name="T25" fmla="*/ 578 h 1497"/>
                <a:gd name="T26" fmla="*/ 1905 w 4457"/>
                <a:gd name="T27" fmla="*/ 578 h 1497"/>
                <a:gd name="T28" fmla="*/ 1905 w 4457"/>
                <a:gd name="T29" fmla="*/ 484 h 1497"/>
                <a:gd name="T30" fmla="*/ 1671 w 4457"/>
                <a:gd name="T31" fmla="*/ 484 h 1497"/>
                <a:gd name="T32" fmla="*/ 1671 w 4457"/>
                <a:gd name="T33" fmla="*/ 388 h 1497"/>
                <a:gd name="T34" fmla="*/ 1165 w 4457"/>
                <a:gd name="T35" fmla="*/ 388 h 1497"/>
                <a:gd name="T36" fmla="*/ 1165 w 4457"/>
                <a:gd name="T37" fmla="*/ 292 h 1497"/>
                <a:gd name="T38" fmla="*/ 1123 w 4457"/>
                <a:gd name="T39" fmla="*/ 292 h 1497"/>
                <a:gd name="T40" fmla="*/ 1123 w 4457"/>
                <a:gd name="T41" fmla="*/ 194 h 1497"/>
                <a:gd name="T42" fmla="*/ 835 w 4457"/>
                <a:gd name="T43" fmla="*/ 194 h 1497"/>
                <a:gd name="T44" fmla="*/ 835 w 4457"/>
                <a:gd name="T45" fmla="*/ 96 h 1497"/>
                <a:gd name="T46" fmla="*/ 825 w 4457"/>
                <a:gd name="T47" fmla="*/ 96 h 1497"/>
                <a:gd name="T48" fmla="*/ 825 w 4457"/>
                <a:gd name="T49" fmla="*/ 0 h 1497"/>
                <a:gd name="T50" fmla="*/ 0 w 4457"/>
                <a:gd name="T51"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57" h="1497">
                  <a:moveTo>
                    <a:pt x="4457" y="1497"/>
                  </a:moveTo>
                  <a:lnTo>
                    <a:pt x="4193" y="1497"/>
                  </a:lnTo>
                  <a:lnTo>
                    <a:pt x="4193" y="1257"/>
                  </a:lnTo>
                  <a:lnTo>
                    <a:pt x="3496" y="1257"/>
                  </a:lnTo>
                  <a:lnTo>
                    <a:pt x="3496" y="1097"/>
                  </a:lnTo>
                  <a:lnTo>
                    <a:pt x="3256" y="1097"/>
                  </a:lnTo>
                  <a:lnTo>
                    <a:pt x="3256" y="939"/>
                  </a:lnTo>
                  <a:lnTo>
                    <a:pt x="2602" y="939"/>
                  </a:lnTo>
                  <a:lnTo>
                    <a:pt x="2602" y="802"/>
                  </a:lnTo>
                  <a:lnTo>
                    <a:pt x="2097" y="802"/>
                  </a:lnTo>
                  <a:lnTo>
                    <a:pt x="2097" y="686"/>
                  </a:lnTo>
                  <a:lnTo>
                    <a:pt x="1975" y="686"/>
                  </a:lnTo>
                  <a:lnTo>
                    <a:pt x="1975" y="578"/>
                  </a:lnTo>
                  <a:lnTo>
                    <a:pt x="1905" y="578"/>
                  </a:lnTo>
                  <a:lnTo>
                    <a:pt x="1905" y="484"/>
                  </a:lnTo>
                  <a:lnTo>
                    <a:pt x="1671" y="484"/>
                  </a:lnTo>
                  <a:lnTo>
                    <a:pt x="1671" y="388"/>
                  </a:lnTo>
                  <a:lnTo>
                    <a:pt x="1165" y="388"/>
                  </a:lnTo>
                  <a:lnTo>
                    <a:pt x="1165" y="292"/>
                  </a:lnTo>
                  <a:lnTo>
                    <a:pt x="1123" y="292"/>
                  </a:lnTo>
                  <a:lnTo>
                    <a:pt x="1123" y="194"/>
                  </a:lnTo>
                  <a:lnTo>
                    <a:pt x="835" y="194"/>
                  </a:lnTo>
                  <a:lnTo>
                    <a:pt x="835" y="96"/>
                  </a:lnTo>
                  <a:lnTo>
                    <a:pt x="825" y="96"/>
                  </a:lnTo>
                  <a:lnTo>
                    <a:pt x="825"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2" name="Line 78"/>
            <p:cNvSpPr>
              <a:spLocks noChangeShapeType="1"/>
            </p:cNvSpPr>
            <p:nvPr/>
          </p:nvSpPr>
          <p:spPr bwMode="auto">
            <a:xfrm>
              <a:off x="4537075" y="2776538"/>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3" name="Line 79"/>
            <p:cNvSpPr>
              <a:spLocks noChangeShapeType="1"/>
            </p:cNvSpPr>
            <p:nvPr/>
          </p:nvSpPr>
          <p:spPr bwMode="auto">
            <a:xfrm flipH="1">
              <a:off x="4476750" y="2836863"/>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4" name="Line 80"/>
            <p:cNvSpPr>
              <a:spLocks noChangeShapeType="1"/>
            </p:cNvSpPr>
            <p:nvPr/>
          </p:nvSpPr>
          <p:spPr bwMode="auto">
            <a:xfrm>
              <a:off x="4632325" y="2944813"/>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5" name="Line 81"/>
            <p:cNvSpPr>
              <a:spLocks noChangeShapeType="1"/>
            </p:cNvSpPr>
            <p:nvPr/>
          </p:nvSpPr>
          <p:spPr bwMode="auto">
            <a:xfrm flipH="1">
              <a:off x="4572000" y="3005138"/>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6" name="Line 82"/>
            <p:cNvSpPr>
              <a:spLocks noChangeShapeType="1"/>
            </p:cNvSpPr>
            <p:nvPr/>
          </p:nvSpPr>
          <p:spPr bwMode="auto">
            <a:xfrm>
              <a:off x="5446713" y="3132138"/>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7" name="Line 83"/>
            <p:cNvSpPr>
              <a:spLocks noChangeShapeType="1"/>
            </p:cNvSpPr>
            <p:nvPr/>
          </p:nvSpPr>
          <p:spPr bwMode="auto">
            <a:xfrm flipH="1">
              <a:off x="5386388" y="3192463"/>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8" name="Line 84"/>
            <p:cNvSpPr>
              <a:spLocks noChangeShapeType="1"/>
            </p:cNvSpPr>
            <p:nvPr/>
          </p:nvSpPr>
          <p:spPr bwMode="auto">
            <a:xfrm>
              <a:off x="6516688" y="3346450"/>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49" name="Line 85"/>
            <p:cNvSpPr>
              <a:spLocks noChangeShapeType="1"/>
            </p:cNvSpPr>
            <p:nvPr/>
          </p:nvSpPr>
          <p:spPr bwMode="auto">
            <a:xfrm flipH="1">
              <a:off x="6456363" y="3406775"/>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0" name="Line 86"/>
            <p:cNvSpPr>
              <a:spLocks noChangeShapeType="1"/>
            </p:cNvSpPr>
            <p:nvPr/>
          </p:nvSpPr>
          <p:spPr bwMode="auto">
            <a:xfrm>
              <a:off x="7677150" y="3854450"/>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1" name="Line 87"/>
            <p:cNvSpPr>
              <a:spLocks noChangeShapeType="1"/>
            </p:cNvSpPr>
            <p:nvPr/>
          </p:nvSpPr>
          <p:spPr bwMode="auto">
            <a:xfrm flipH="1">
              <a:off x="7616825" y="3914775"/>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2" name="Line 88"/>
            <p:cNvSpPr>
              <a:spLocks noChangeShapeType="1"/>
            </p:cNvSpPr>
            <p:nvPr/>
          </p:nvSpPr>
          <p:spPr bwMode="auto">
            <a:xfrm>
              <a:off x="8518525" y="4232275"/>
              <a:ext cx="0" cy="12065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3" name="Line 89"/>
            <p:cNvSpPr>
              <a:spLocks noChangeShapeType="1"/>
            </p:cNvSpPr>
            <p:nvPr/>
          </p:nvSpPr>
          <p:spPr bwMode="auto">
            <a:xfrm flipH="1">
              <a:off x="8458200" y="4292600"/>
              <a:ext cx="120650"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grpSp>
        <p:nvGrpSpPr>
          <p:cNvPr id="254" name="Group 253"/>
          <p:cNvGrpSpPr/>
          <p:nvPr/>
        </p:nvGrpSpPr>
        <p:grpSpPr>
          <a:xfrm>
            <a:off x="1335088" y="1858963"/>
            <a:ext cx="7240587" cy="2357437"/>
            <a:chOff x="1335088" y="1858963"/>
            <a:chExt cx="7240587" cy="2357437"/>
          </a:xfrm>
        </p:grpSpPr>
        <p:sp>
          <p:nvSpPr>
            <p:cNvPr id="255" name="Line 206"/>
            <p:cNvSpPr>
              <a:spLocks noChangeShapeType="1"/>
            </p:cNvSpPr>
            <p:nvPr/>
          </p:nvSpPr>
          <p:spPr bwMode="auto">
            <a:xfrm>
              <a:off x="2374900" y="2125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6" name="Line 207"/>
            <p:cNvSpPr>
              <a:spLocks noChangeShapeType="1"/>
            </p:cNvSpPr>
            <p:nvPr/>
          </p:nvSpPr>
          <p:spPr bwMode="auto">
            <a:xfrm flipH="1">
              <a:off x="2316163" y="2185988"/>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7" name="Freeform 208"/>
            <p:cNvSpPr>
              <a:spLocks/>
            </p:cNvSpPr>
            <p:nvPr/>
          </p:nvSpPr>
          <p:spPr bwMode="auto">
            <a:xfrm>
              <a:off x="1376363" y="1919288"/>
              <a:ext cx="7145337" cy="2236787"/>
            </a:xfrm>
            <a:custGeom>
              <a:avLst/>
              <a:gdLst>
                <a:gd name="T0" fmla="*/ 4371 w 4501"/>
                <a:gd name="T1" fmla="*/ 1355 h 1409"/>
                <a:gd name="T2" fmla="*/ 4177 w 4501"/>
                <a:gd name="T3" fmla="*/ 1311 h 1409"/>
                <a:gd name="T4" fmla="*/ 4055 w 4501"/>
                <a:gd name="T5" fmla="*/ 1257 h 1409"/>
                <a:gd name="T6" fmla="*/ 3630 w 4501"/>
                <a:gd name="T7" fmla="*/ 1227 h 1409"/>
                <a:gd name="T8" fmla="*/ 3506 w 4501"/>
                <a:gd name="T9" fmla="*/ 1185 h 1409"/>
                <a:gd name="T10" fmla="*/ 2956 w 4501"/>
                <a:gd name="T11" fmla="*/ 1149 h 1409"/>
                <a:gd name="T12" fmla="*/ 2802 w 4501"/>
                <a:gd name="T13" fmla="*/ 1113 h 1409"/>
                <a:gd name="T14" fmla="*/ 2648 w 4501"/>
                <a:gd name="T15" fmla="*/ 1091 h 1409"/>
                <a:gd name="T16" fmla="*/ 2630 w 4501"/>
                <a:gd name="T17" fmla="*/ 1071 h 1409"/>
                <a:gd name="T18" fmla="*/ 2544 w 4501"/>
                <a:gd name="T19" fmla="*/ 1045 h 1409"/>
                <a:gd name="T20" fmla="*/ 2520 w 4501"/>
                <a:gd name="T21" fmla="*/ 1009 h 1409"/>
                <a:gd name="T22" fmla="*/ 2402 w 4501"/>
                <a:gd name="T23" fmla="*/ 985 h 1409"/>
                <a:gd name="T24" fmla="*/ 2320 w 4501"/>
                <a:gd name="T25" fmla="*/ 943 h 1409"/>
                <a:gd name="T26" fmla="*/ 2280 w 4501"/>
                <a:gd name="T27" fmla="*/ 929 h 1409"/>
                <a:gd name="T28" fmla="*/ 2222 w 4501"/>
                <a:gd name="T29" fmla="*/ 891 h 1409"/>
                <a:gd name="T30" fmla="*/ 2172 w 4501"/>
                <a:gd name="T31" fmla="*/ 873 h 1409"/>
                <a:gd name="T32" fmla="*/ 2099 w 4501"/>
                <a:gd name="T33" fmla="*/ 838 h 1409"/>
                <a:gd name="T34" fmla="*/ 2059 w 4501"/>
                <a:gd name="T35" fmla="*/ 822 h 1409"/>
                <a:gd name="T36" fmla="*/ 2021 w 4501"/>
                <a:gd name="T37" fmla="*/ 794 h 1409"/>
                <a:gd name="T38" fmla="*/ 1929 w 4501"/>
                <a:gd name="T39" fmla="*/ 772 h 1409"/>
                <a:gd name="T40" fmla="*/ 1919 w 4501"/>
                <a:gd name="T41" fmla="*/ 756 h 1409"/>
                <a:gd name="T42" fmla="*/ 1851 w 4501"/>
                <a:gd name="T43" fmla="*/ 736 h 1409"/>
                <a:gd name="T44" fmla="*/ 1735 w 4501"/>
                <a:gd name="T45" fmla="*/ 710 h 1409"/>
                <a:gd name="T46" fmla="*/ 1657 w 4501"/>
                <a:gd name="T47" fmla="*/ 672 h 1409"/>
                <a:gd name="T48" fmla="*/ 1597 w 4501"/>
                <a:gd name="T49" fmla="*/ 638 h 1409"/>
                <a:gd name="T50" fmla="*/ 1509 w 4501"/>
                <a:gd name="T51" fmla="*/ 612 h 1409"/>
                <a:gd name="T52" fmla="*/ 1475 w 4501"/>
                <a:gd name="T53" fmla="*/ 576 h 1409"/>
                <a:gd name="T54" fmla="*/ 1423 w 4501"/>
                <a:gd name="T55" fmla="*/ 550 h 1409"/>
                <a:gd name="T56" fmla="*/ 1405 w 4501"/>
                <a:gd name="T57" fmla="*/ 526 h 1409"/>
                <a:gd name="T58" fmla="*/ 1337 w 4501"/>
                <a:gd name="T59" fmla="*/ 508 h 1409"/>
                <a:gd name="T60" fmla="*/ 1307 w 4501"/>
                <a:gd name="T61" fmla="*/ 484 h 1409"/>
                <a:gd name="T62" fmla="*/ 1291 w 4501"/>
                <a:gd name="T63" fmla="*/ 470 h 1409"/>
                <a:gd name="T64" fmla="*/ 1241 w 4501"/>
                <a:gd name="T65" fmla="*/ 422 h 1409"/>
                <a:gd name="T66" fmla="*/ 1167 w 4501"/>
                <a:gd name="T67" fmla="*/ 410 h 1409"/>
                <a:gd name="T68" fmla="*/ 1129 w 4501"/>
                <a:gd name="T69" fmla="*/ 370 h 1409"/>
                <a:gd name="T70" fmla="*/ 1107 w 4501"/>
                <a:gd name="T71" fmla="*/ 352 h 1409"/>
                <a:gd name="T72" fmla="*/ 1075 w 4501"/>
                <a:gd name="T73" fmla="*/ 322 h 1409"/>
                <a:gd name="T74" fmla="*/ 1053 w 4501"/>
                <a:gd name="T75" fmla="*/ 302 h 1409"/>
                <a:gd name="T76" fmla="*/ 1045 w 4501"/>
                <a:gd name="T77" fmla="*/ 284 h 1409"/>
                <a:gd name="T78" fmla="*/ 1023 w 4501"/>
                <a:gd name="T79" fmla="*/ 274 h 1409"/>
                <a:gd name="T80" fmla="*/ 949 w 4501"/>
                <a:gd name="T81" fmla="*/ 228 h 1409"/>
                <a:gd name="T82" fmla="*/ 917 w 4501"/>
                <a:gd name="T83" fmla="*/ 222 h 1409"/>
                <a:gd name="T84" fmla="*/ 875 w 4501"/>
                <a:gd name="T85" fmla="*/ 194 h 1409"/>
                <a:gd name="T86" fmla="*/ 829 w 4501"/>
                <a:gd name="T87" fmla="*/ 184 h 1409"/>
                <a:gd name="T88" fmla="*/ 767 w 4501"/>
                <a:gd name="T89" fmla="*/ 162 h 1409"/>
                <a:gd name="T90" fmla="*/ 703 w 4501"/>
                <a:gd name="T91" fmla="*/ 142 h 1409"/>
                <a:gd name="T92" fmla="*/ 663 w 4501"/>
                <a:gd name="T93" fmla="*/ 122 h 1409"/>
                <a:gd name="T94" fmla="*/ 637 w 4501"/>
                <a:gd name="T95" fmla="*/ 112 h 1409"/>
                <a:gd name="T96" fmla="*/ 613 w 4501"/>
                <a:gd name="T97" fmla="*/ 94 h 1409"/>
                <a:gd name="T98" fmla="*/ 582 w 4501"/>
                <a:gd name="T99" fmla="*/ 82 h 1409"/>
                <a:gd name="T100" fmla="*/ 442 w 4501"/>
                <a:gd name="T101" fmla="*/ 48 h 1409"/>
                <a:gd name="T102" fmla="*/ 212 w 4501"/>
                <a:gd name="T103" fmla="*/ 30 h 1409"/>
                <a:gd name="T104" fmla="*/ 140 w 4501"/>
                <a:gd name="T105" fmla="*/ 8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1" h="1409">
                  <a:moveTo>
                    <a:pt x="4501" y="1409"/>
                  </a:moveTo>
                  <a:lnTo>
                    <a:pt x="4377" y="1409"/>
                  </a:lnTo>
                  <a:lnTo>
                    <a:pt x="4377" y="1371"/>
                  </a:lnTo>
                  <a:lnTo>
                    <a:pt x="4371" y="1371"/>
                  </a:lnTo>
                  <a:lnTo>
                    <a:pt x="4371" y="1355"/>
                  </a:lnTo>
                  <a:lnTo>
                    <a:pt x="4349" y="1355"/>
                  </a:lnTo>
                  <a:lnTo>
                    <a:pt x="4349" y="1331"/>
                  </a:lnTo>
                  <a:lnTo>
                    <a:pt x="4249" y="1331"/>
                  </a:lnTo>
                  <a:lnTo>
                    <a:pt x="4249" y="1311"/>
                  </a:lnTo>
                  <a:lnTo>
                    <a:pt x="4177" y="1311"/>
                  </a:lnTo>
                  <a:lnTo>
                    <a:pt x="4177" y="1293"/>
                  </a:lnTo>
                  <a:lnTo>
                    <a:pt x="4079" y="1293"/>
                  </a:lnTo>
                  <a:lnTo>
                    <a:pt x="4079" y="1275"/>
                  </a:lnTo>
                  <a:lnTo>
                    <a:pt x="4055" y="1275"/>
                  </a:lnTo>
                  <a:lnTo>
                    <a:pt x="4055" y="1257"/>
                  </a:lnTo>
                  <a:lnTo>
                    <a:pt x="3897" y="1257"/>
                  </a:lnTo>
                  <a:lnTo>
                    <a:pt x="3897" y="1241"/>
                  </a:lnTo>
                  <a:lnTo>
                    <a:pt x="3658" y="1241"/>
                  </a:lnTo>
                  <a:lnTo>
                    <a:pt x="3658" y="1227"/>
                  </a:lnTo>
                  <a:lnTo>
                    <a:pt x="3630" y="1227"/>
                  </a:lnTo>
                  <a:lnTo>
                    <a:pt x="3630" y="1213"/>
                  </a:lnTo>
                  <a:lnTo>
                    <a:pt x="3598" y="1213"/>
                  </a:lnTo>
                  <a:lnTo>
                    <a:pt x="3598" y="1199"/>
                  </a:lnTo>
                  <a:lnTo>
                    <a:pt x="3506" y="1199"/>
                  </a:lnTo>
                  <a:lnTo>
                    <a:pt x="3506" y="1185"/>
                  </a:lnTo>
                  <a:lnTo>
                    <a:pt x="3330" y="1185"/>
                  </a:lnTo>
                  <a:lnTo>
                    <a:pt x="3330" y="1175"/>
                  </a:lnTo>
                  <a:lnTo>
                    <a:pt x="3146" y="1175"/>
                  </a:lnTo>
                  <a:lnTo>
                    <a:pt x="3146" y="1149"/>
                  </a:lnTo>
                  <a:lnTo>
                    <a:pt x="2956" y="1149"/>
                  </a:lnTo>
                  <a:lnTo>
                    <a:pt x="2956" y="1137"/>
                  </a:lnTo>
                  <a:lnTo>
                    <a:pt x="2866" y="1137"/>
                  </a:lnTo>
                  <a:lnTo>
                    <a:pt x="2866" y="1123"/>
                  </a:lnTo>
                  <a:lnTo>
                    <a:pt x="2802" y="1123"/>
                  </a:lnTo>
                  <a:lnTo>
                    <a:pt x="2802" y="1113"/>
                  </a:lnTo>
                  <a:lnTo>
                    <a:pt x="2674" y="1113"/>
                  </a:lnTo>
                  <a:lnTo>
                    <a:pt x="2674" y="1101"/>
                  </a:lnTo>
                  <a:lnTo>
                    <a:pt x="2656" y="1101"/>
                  </a:lnTo>
                  <a:lnTo>
                    <a:pt x="2656" y="1091"/>
                  </a:lnTo>
                  <a:lnTo>
                    <a:pt x="2648" y="1091"/>
                  </a:lnTo>
                  <a:lnTo>
                    <a:pt x="2648" y="1085"/>
                  </a:lnTo>
                  <a:lnTo>
                    <a:pt x="2642" y="1085"/>
                  </a:lnTo>
                  <a:lnTo>
                    <a:pt x="2642" y="1077"/>
                  </a:lnTo>
                  <a:lnTo>
                    <a:pt x="2630" y="1077"/>
                  </a:lnTo>
                  <a:lnTo>
                    <a:pt x="2630" y="1071"/>
                  </a:lnTo>
                  <a:lnTo>
                    <a:pt x="2612" y="1071"/>
                  </a:lnTo>
                  <a:lnTo>
                    <a:pt x="2612" y="1065"/>
                  </a:lnTo>
                  <a:lnTo>
                    <a:pt x="2554" y="1065"/>
                  </a:lnTo>
                  <a:lnTo>
                    <a:pt x="2554" y="1045"/>
                  </a:lnTo>
                  <a:lnTo>
                    <a:pt x="2544" y="1045"/>
                  </a:lnTo>
                  <a:lnTo>
                    <a:pt x="2544" y="1033"/>
                  </a:lnTo>
                  <a:lnTo>
                    <a:pt x="2536" y="1033"/>
                  </a:lnTo>
                  <a:lnTo>
                    <a:pt x="2536" y="1021"/>
                  </a:lnTo>
                  <a:lnTo>
                    <a:pt x="2520" y="1021"/>
                  </a:lnTo>
                  <a:lnTo>
                    <a:pt x="2520" y="1009"/>
                  </a:lnTo>
                  <a:lnTo>
                    <a:pt x="2512" y="1009"/>
                  </a:lnTo>
                  <a:lnTo>
                    <a:pt x="2512" y="997"/>
                  </a:lnTo>
                  <a:lnTo>
                    <a:pt x="2482" y="997"/>
                  </a:lnTo>
                  <a:lnTo>
                    <a:pt x="2482" y="985"/>
                  </a:lnTo>
                  <a:lnTo>
                    <a:pt x="2402" y="985"/>
                  </a:lnTo>
                  <a:lnTo>
                    <a:pt x="2402" y="965"/>
                  </a:lnTo>
                  <a:lnTo>
                    <a:pt x="2352" y="965"/>
                  </a:lnTo>
                  <a:lnTo>
                    <a:pt x="2352" y="953"/>
                  </a:lnTo>
                  <a:lnTo>
                    <a:pt x="2320" y="953"/>
                  </a:lnTo>
                  <a:lnTo>
                    <a:pt x="2320" y="943"/>
                  </a:lnTo>
                  <a:lnTo>
                    <a:pt x="2308" y="943"/>
                  </a:lnTo>
                  <a:lnTo>
                    <a:pt x="2308" y="933"/>
                  </a:lnTo>
                  <a:lnTo>
                    <a:pt x="2292" y="933"/>
                  </a:lnTo>
                  <a:lnTo>
                    <a:pt x="2292" y="929"/>
                  </a:lnTo>
                  <a:lnTo>
                    <a:pt x="2280" y="929"/>
                  </a:lnTo>
                  <a:lnTo>
                    <a:pt x="2280" y="921"/>
                  </a:lnTo>
                  <a:lnTo>
                    <a:pt x="2228" y="921"/>
                  </a:lnTo>
                  <a:lnTo>
                    <a:pt x="2228" y="897"/>
                  </a:lnTo>
                  <a:lnTo>
                    <a:pt x="2222" y="897"/>
                  </a:lnTo>
                  <a:lnTo>
                    <a:pt x="2222" y="891"/>
                  </a:lnTo>
                  <a:lnTo>
                    <a:pt x="2198" y="891"/>
                  </a:lnTo>
                  <a:lnTo>
                    <a:pt x="2198" y="881"/>
                  </a:lnTo>
                  <a:lnTo>
                    <a:pt x="2184" y="881"/>
                  </a:lnTo>
                  <a:lnTo>
                    <a:pt x="2184" y="873"/>
                  </a:lnTo>
                  <a:lnTo>
                    <a:pt x="2172" y="873"/>
                  </a:lnTo>
                  <a:lnTo>
                    <a:pt x="2172" y="859"/>
                  </a:lnTo>
                  <a:lnTo>
                    <a:pt x="2115" y="859"/>
                  </a:lnTo>
                  <a:lnTo>
                    <a:pt x="2115" y="842"/>
                  </a:lnTo>
                  <a:lnTo>
                    <a:pt x="2099" y="842"/>
                  </a:lnTo>
                  <a:lnTo>
                    <a:pt x="2099" y="838"/>
                  </a:lnTo>
                  <a:lnTo>
                    <a:pt x="2079" y="838"/>
                  </a:lnTo>
                  <a:lnTo>
                    <a:pt x="2079" y="828"/>
                  </a:lnTo>
                  <a:lnTo>
                    <a:pt x="2075" y="828"/>
                  </a:lnTo>
                  <a:lnTo>
                    <a:pt x="2075" y="822"/>
                  </a:lnTo>
                  <a:lnTo>
                    <a:pt x="2059" y="822"/>
                  </a:lnTo>
                  <a:lnTo>
                    <a:pt x="2059" y="818"/>
                  </a:lnTo>
                  <a:lnTo>
                    <a:pt x="2051" y="818"/>
                  </a:lnTo>
                  <a:lnTo>
                    <a:pt x="2051" y="810"/>
                  </a:lnTo>
                  <a:lnTo>
                    <a:pt x="2021" y="810"/>
                  </a:lnTo>
                  <a:lnTo>
                    <a:pt x="2021" y="794"/>
                  </a:lnTo>
                  <a:lnTo>
                    <a:pt x="1983" y="794"/>
                  </a:lnTo>
                  <a:lnTo>
                    <a:pt x="1983" y="784"/>
                  </a:lnTo>
                  <a:lnTo>
                    <a:pt x="1943" y="784"/>
                  </a:lnTo>
                  <a:lnTo>
                    <a:pt x="1943" y="772"/>
                  </a:lnTo>
                  <a:lnTo>
                    <a:pt x="1929" y="772"/>
                  </a:lnTo>
                  <a:lnTo>
                    <a:pt x="1929" y="768"/>
                  </a:lnTo>
                  <a:lnTo>
                    <a:pt x="1925" y="768"/>
                  </a:lnTo>
                  <a:lnTo>
                    <a:pt x="1925" y="762"/>
                  </a:lnTo>
                  <a:lnTo>
                    <a:pt x="1919" y="762"/>
                  </a:lnTo>
                  <a:lnTo>
                    <a:pt x="1919" y="756"/>
                  </a:lnTo>
                  <a:lnTo>
                    <a:pt x="1879" y="756"/>
                  </a:lnTo>
                  <a:lnTo>
                    <a:pt x="1879" y="744"/>
                  </a:lnTo>
                  <a:lnTo>
                    <a:pt x="1873" y="744"/>
                  </a:lnTo>
                  <a:lnTo>
                    <a:pt x="1873" y="736"/>
                  </a:lnTo>
                  <a:lnTo>
                    <a:pt x="1851" y="736"/>
                  </a:lnTo>
                  <a:lnTo>
                    <a:pt x="1851" y="728"/>
                  </a:lnTo>
                  <a:lnTo>
                    <a:pt x="1741" y="728"/>
                  </a:lnTo>
                  <a:lnTo>
                    <a:pt x="1741" y="722"/>
                  </a:lnTo>
                  <a:lnTo>
                    <a:pt x="1735" y="722"/>
                  </a:lnTo>
                  <a:lnTo>
                    <a:pt x="1735" y="710"/>
                  </a:lnTo>
                  <a:lnTo>
                    <a:pt x="1687" y="710"/>
                  </a:lnTo>
                  <a:lnTo>
                    <a:pt x="1687" y="682"/>
                  </a:lnTo>
                  <a:lnTo>
                    <a:pt x="1677" y="682"/>
                  </a:lnTo>
                  <a:lnTo>
                    <a:pt x="1677" y="672"/>
                  </a:lnTo>
                  <a:lnTo>
                    <a:pt x="1657" y="672"/>
                  </a:lnTo>
                  <a:lnTo>
                    <a:pt x="1657" y="654"/>
                  </a:lnTo>
                  <a:lnTo>
                    <a:pt x="1607" y="654"/>
                  </a:lnTo>
                  <a:lnTo>
                    <a:pt x="1607" y="644"/>
                  </a:lnTo>
                  <a:lnTo>
                    <a:pt x="1597" y="644"/>
                  </a:lnTo>
                  <a:lnTo>
                    <a:pt x="1597" y="638"/>
                  </a:lnTo>
                  <a:lnTo>
                    <a:pt x="1561" y="638"/>
                  </a:lnTo>
                  <a:lnTo>
                    <a:pt x="1561" y="624"/>
                  </a:lnTo>
                  <a:lnTo>
                    <a:pt x="1553" y="624"/>
                  </a:lnTo>
                  <a:lnTo>
                    <a:pt x="1553" y="612"/>
                  </a:lnTo>
                  <a:lnTo>
                    <a:pt x="1509" y="612"/>
                  </a:lnTo>
                  <a:lnTo>
                    <a:pt x="1509" y="602"/>
                  </a:lnTo>
                  <a:lnTo>
                    <a:pt x="1485" y="602"/>
                  </a:lnTo>
                  <a:lnTo>
                    <a:pt x="1485" y="584"/>
                  </a:lnTo>
                  <a:lnTo>
                    <a:pt x="1475" y="584"/>
                  </a:lnTo>
                  <a:lnTo>
                    <a:pt x="1475" y="576"/>
                  </a:lnTo>
                  <a:lnTo>
                    <a:pt x="1467" y="576"/>
                  </a:lnTo>
                  <a:lnTo>
                    <a:pt x="1467" y="570"/>
                  </a:lnTo>
                  <a:lnTo>
                    <a:pt x="1447" y="570"/>
                  </a:lnTo>
                  <a:lnTo>
                    <a:pt x="1447" y="550"/>
                  </a:lnTo>
                  <a:lnTo>
                    <a:pt x="1423" y="550"/>
                  </a:lnTo>
                  <a:lnTo>
                    <a:pt x="1423" y="546"/>
                  </a:lnTo>
                  <a:lnTo>
                    <a:pt x="1413" y="546"/>
                  </a:lnTo>
                  <a:lnTo>
                    <a:pt x="1413" y="536"/>
                  </a:lnTo>
                  <a:lnTo>
                    <a:pt x="1405" y="536"/>
                  </a:lnTo>
                  <a:lnTo>
                    <a:pt x="1405" y="526"/>
                  </a:lnTo>
                  <a:lnTo>
                    <a:pt x="1357" y="526"/>
                  </a:lnTo>
                  <a:lnTo>
                    <a:pt x="1357" y="516"/>
                  </a:lnTo>
                  <a:lnTo>
                    <a:pt x="1349" y="516"/>
                  </a:lnTo>
                  <a:lnTo>
                    <a:pt x="1349" y="508"/>
                  </a:lnTo>
                  <a:lnTo>
                    <a:pt x="1337" y="508"/>
                  </a:lnTo>
                  <a:lnTo>
                    <a:pt x="1337" y="500"/>
                  </a:lnTo>
                  <a:lnTo>
                    <a:pt x="1329" y="500"/>
                  </a:lnTo>
                  <a:lnTo>
                    <a:pt x="1329" y="492"/>
                  </a:lnTo>
                  <a:lnTo>
                    <a:pt x="1307" y="492"/>
                  </a:lnTo>
                  <a:lnTo>
                    <a:pt x="1307" y="484"/>
                  </a:lnTo>
                  <a:lnTo>
                    <a:pt x="1299" y="484"/>
                  </a:lnTo>
                  <a:lnTo>
                    <a:pt x="1299" y="476"/>
                  </a:lnTo>
                  <a:lnTo>
                    <a:pt x="1297" y="476"/>
                  </a:lnTo>
                  <a:lnTo>
                    <a:pt x="1297" y="470"/>
                  </a:lnTo>
                  <a:lnTo>
                    <a:pt x="1291" y="470"/>
                  </a:lnTo>
                  <a:lnTo>
                    <a:pt x="1291" y="450"/>
                  </a:lnTo>
                  <a:lnTo>
                    <a:pt x="1275" y="450"/>
                  </a:lnTo>
                  <a:lnTo>
                    <a:pt x="1275" y="428"/>
                  </a:lnTo>
                  <a:lnTo>
                    <a:pt x="1241" y="428"/>
                  </a:lnTo>
                  <a:lnTo>
                    <a:pt x="1241" y="422"/>
                  </a:lnTo>
                  <a:lnTo>
                    <a:pt x="1211" y="422"/>
                  </a:lnTo>
                  <a:lnTo>
                    <a:pt x="1211" y="416"/>
                  </a:lnTo>
                  <a:lnTo>
                    <a:pt x="1173" y="416"/>
                  </a:lnTo>
                  <a:lnTo>
                    <a:pt x="1173" y="410"/>
                  </a:lnTo>
                  <a:lnTo>
                    <a:pt x="1167" y="410"/>
                  </a:lnTo>
                  <a:lnTo>
                    <a:pt x="1167" y="386"/>
                  </a:lnTo>
                  <a:lnTo>
                    <a:pt x="1139" y="386"/>
                  </a:lnTo>
                  <a:lnTo>
                    <a:pt x="1139" y="376"/>
                  </a:lnTo>
                  <a:lnTo>
                    <a:pt x="1129" y="376"/>
                  </a:lnTo>
                  <a:lnTo>
                    <a:pt x="1129" y="370"/>
                  </a:lnTo>
                  <a:lnTo>
                    <a:pt x="1121" y="370"/>
                  </a:lnTo>
                  <a:lnTo>
                    <a:pt x="1121" y="360"/>
                  </a:lnTo>
                  <a:lnTo>
                    <a:pt x="1115" y="360"/>
                  </a:lnTo>
                  <a:lnTo>
                    <a:pt x="1115" y="352"/>
                  </a:lnTo>
                  <a:lnTo>
                    <a:pt x="1107" y="352"/>
                  </a:lnTo>
                  <a:lnTo>
                    <a:pt x="1107" y="344"/>
                  </a:lnTo>
                  <a:lnTo>
                    <a:pt x="1099" y="344"/>
                  </a:lnTo>
                  <a:lnTo>
                    <a:pt x="1099" y="330"/>
                  </a:lnTo>
                  <a:lnTo>
                    <a:pt x="1075" y="330"/>
                  </a:lnTo>
                  <a:lnTo>
                    <a:pt x="1075" y="322"/>
                  </a:lnTo>
                  <a:lnTo>
                    <a:pt x="1071" y="322"/>
                  </a:lnTo>
                  <a:lnTo>
                    <a:pt x="1071" y="310"/>
                  </a:lnTo>
                  <a:lnTo>
                    <a:pt x="1069" y="310"/>
                  </a:lnTo>
                  <a:lnTo>
                    <a:pt x="1069" y="302"/>
                  </a:lnTo>
                  <a:lnTo>
                    <a:pt x="1053" y="302"/>
                  </a:lnTo>
                  <a:lnTo>
                    <a:pt x="1053" y="294"/>
                  </a:lnTo>
                  <a:lnTo>
                    <a:pt x="1049" y="294"/>
                  </a:lnTo>
                  <a:lnTo>
                    <a:pt x="1049" y="288"/>
                  </a:lnTo>
                  <a:lnTo>
                    <a:pt x="1045" y="288"/>
                  </a:lnTo>
                  <a:lnTo>
                    <a:pt x="1045" y="284"/>
                  </a:lnTo>
                  <a:lnTo>
                    <a:pt x="1037" y="284"/>
                  </a:lnTo>
                  <a:lnTo>
                    <a:pt x="1037" y="280"/>
                  </a:lnTo>
                  <a:lnTo>
                    <a:pt x="1033" y="280"/>
                  </a:lnTo>
                  <a:lnTo>
                    <a:pt x="1033" y="274"/>
                  </a:lnTo>
                  <a:lnTo>
                    <a:pt x="1023" y="274"/>
                  </a:lnTo>
                  <a:lnTo>
                    <a:pt x="1023" y="262"/>
                  </a:lnTo>
                  <a:lnTo>
                    <a:pt x="1015" y="262"/>
                  </a:lnTo>
                  <a:lnTo>
                    <a:pt x="1015" y="256"/>
                  </a:lnTo>
                  <a:lnTo>
                    <a:pt x="949" y="256"/>
                  </a:lnTo>
                  <a:lnTo>
                    <a:pt x="949" y="228"/>
                  </a:lnTo>
                  <a:lnTo>
                    <a:pt x="933" y="228"/>
                  </a:lnTo>
                  <a:lnTo>
                    <a:pt x="933" y="226"/>
                  </a:lnTo>
                  <a:lnTo>
                    <a:pt x="923" y="226"/>
                  </a:lnTo>
                  <a:lnTo>
                    <a:pt x="923" y="222"/>
                  </a:lnTo>
                  <a:lnTo>
                    <a:pt x="917" y="222"/>
                  </a:lnTo>
                  <a:lnTo>
                    <a:pt x="917" y="214"/>
                  </a:lnTo>
                  <a:lnTo>
                    <a:pt x="895" y="214"/>
                  </a:lnTo>
                  <a:lnTo>
                    <a:pt x="895" y="206"/>
                  </a:lnTo>
                  <a:lnTo>
                    <a:pt x="875" y="206"/>
                  </a:lnTo>
                  <a:lnTo>
                    <a:pt x="875" y="194"/>
                  </a:lnTo>
                  <a:lnTo>
                    <a:pt x="855" y="194"/>
                  </a:lnTo>
                  <a:lnTo>
                    <a:pt x="855" y="190"/>
                  </a:lnTo>
                  <a:lnTo>
                    <a:pt x="839" y="190"/>
                  </a:lnTo>
                  <a:lnTo>
                    <a:pt x="839" y="184"/>
                  </a:lnTo>
                  <a:lnTo>
                    <a:pt x="829" y="184"/>
                  </a:lnTo>
                  <a:lnTo>
                    <a:pt x="829" y="176"/>
                  </a:lnTo>
                  <a:lnTo>
                    <a:pt x="785" y="176"/>
                  </a:lnTo>
                  <a:lnTo>
                    <a:pt x="785" y="168"/>
                  </a:lnTo>
                  <a:lnTo>
                    <a:pt x="767" y="168"/>
                  </a:lnTo>
                  <a:lnTo>
                    <a:pt x="767" y="162"/>
                  </a:lnTo>
                  <a:lnTo>
                    <a:pt x="761" y="162"/>
                  </a:lnTo>
                  <a:lnTo>
                    <a:pt x="761" y="154"/>
                  </a:lnTo>
                  <a:lnTo>
                    <a:pt x="751" y="154"/>
                  </a:lnTo>
                  <a:lnTo>
                    <a:pt x="751" y="142"/>
                  </a:lnTo>
                  <a:lnTo>
                    <a:pt x="703" y="142"/>
                  </a:lnTo>
                  <a:lnTo>
                    <a:pt x="703" y="136"/>
                  </a:lnTo>
                  <a:lnTo>
                    <a:pt x="675" y="136"/>
                  </a:lnTo>
                  <a:lnTo>
                    <a:pt x="675" y="126"/>
                  </a:lnTo>
                  <a:lnTo>
                    <a:pt x="663" y="126"/>
                  </a:lnTo>
                  <a:lnTo>
                    <a:pt x="663" y="122"/>
                  </a:lnTo>
                  <a:lnTo>
                    <a:pt x="653" y="122"/>
                  </a:lnTo>
                  <a:lnTo>
                    <a:pt x="653" y="118"/>
                  </a:lnTo>
                  <a:lnTo>
                    <a:pt x="645" y="118"/>
                  </a:lnTo>
                  <a:lnTo>
                    <a:pt x="645" y="112"/>
                  </a:lnTo>
                  <a:lnTo>
                    <a:pt x="637" y="112"/>
                  </a:lnTo>
                  <a:lnTo>
                    <a:pt x="637" y="102"/>
                  </a:lnTo>
                  <a:lnTo>
                    <a:pt x="623" y="102"/>
                  </a:lnTo>
                  <a:lnTo>
                    <a:pt x="623" y="96"/>
                  </a:lnTo>
                  <a:lnTo>
                    <a:pt x="613" y="96"/>
                  </a:lnTo>
                  <a:lnTo>
                    <a:pt x="613" y="94"/>
                  </a:lnTo>
                  <a:lnTo>
                    <a:pt x="596" y="94"/>
                  </a:lnTo>
                  <a:lnTo>
                    <a:pt x="596" y="88"/>
                  </a:lnTo>
                  <a:lnTo>
                    <a:pt x="588" y="88"/>
                  </a:lnTo>
                  <a:lnTo>
                    <a:pt x="588" y="82"/>
                  </a:lnTo>
                  <a:lnTo>
                    <a:pt x="582" y="82"/>
                  </a:lnTo>
                  <a:lnTo>
                    <a:pt x="582" y="78"/>
                  </a:lnTo>
                  <a:lnTo>
                    <a:pt x="526" y="78"/>
                  </a:lnTo>
                  <a:lnTo>
                    <a:pt x="526" y="70"/>
                  </a:lnTo>
                  <a:lnTo>
                    <a:pt x="442" y="70"/>
                  </a:lnTo>
                  <a:lnTo>
                    <a:pt x="442" y="48"/>
                  </a:lnTo>
                  <a:lnTo>
                    <a:pt x="392" y="48"/>
                  </a:lnTo>
                  <a:lnTo>
                    <a:pt x="392" y="40"/>
                  </a:lnTo>
                  <a:lnTo>
                    <a:pt x="342" y="40"/>
                  </a:lnTo>
                  <a:lnTo>
                    <a:pt x="342" y="30"/>
                  </a:lnTo>
                  <a:lnTo>
                    <a:pt x="212" y="30"/>
                  </a:lnTo>
                  <a:lnTo>
                    <a:pt x="212" y="24"/>
                  </a:lnTo>
                  <a:lnTo>
                    <a:pt x="150" y="24"/>
                  </a:lnTo>
                  <a:lnTo>
                    <a:pt x="150" y="18"/>
                  </a:lnTo>
                  <a:lnTo>
                    <a:pt x="140" y="18"/>
                  </a:lnTo>
                  <a:lnTo>
                    <a:pt x="140" y="8"/>
                  </a:lnTo>
                  <a:lnTo>
                    <a:pt x="72" y="8"/>
                  </a:lnTo>
                  <a:lnTo>
                    <a:pt x="7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8" name="Line 209"/>
            <p:cNvSpPr>
              <a:spLocks noChangeShapeType="1"/>
            </p:cNvSpPr>
            <p:nvPr/>
          </p:nvSpPr>
          <p:spPr bwMode="auto">
            <a:xfrm>
              <a:off x="1395413" y="18589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59" name="Line 210"/>
            <p:cNvSpPr>
              <a:spLocks noChangeShapeType="1"/>
            </p:cNvSpPr>
            <p:nvPr/>
          </p:nvSpPr>
          <p:spPr bwMode="auto">
            <a:xfrm flipH="1">
              <a:off x="1335088" y="19192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0" name="Line 211"/>
            <p:cNvSpPr>
              <a:spLocks noChangeShapeType="1"/>
            </p:cNvSpPr>
            <p:nvPr/>
          </p:nvSpPr>
          <p:spPr bwMode="auto">
            <a:xfrm>
              <a:off x="1725613" y="19065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1" name="Line 212"/>
            <p:cNvSpPr>
              <a:spLocks noChangeShapeType="1"/>
            </p:cNvSpPr>
            <p:nvPr/>
          </p:nvSpPr>
          <p:spPr bwMode="auto">
            <a:xfrm flipH="1">
              <a:off x="1665288" y="19669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2" name="Line 213"/>
            <p:cNvSpPr>
              <a:spLocks noChangeShapeType="1"/>
            </p:cNvSpPr>
            <p:nvPr/>
          </p:nvSpPr>
          <p:spPr bwMode="auto">
            <a:xfrm>
              <a:off x="1992313" y="19224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3" name="Line 214"/>
            <p:cNvSpPr>
              <a:spLocks noChangeShapeType="1"/>
            </p:cNvSpPr>
            <p:nvPr/>
          </p:nvSpPr>
          <p:spPr bwMode="auto">
            <a:xfrm flipH="1">
              <a:off x="1931988" y="19827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4" name="Line 215"/>
            <p:cNvSpPr>
              <a:spLocks noChangeShapeType="1"/>
            </p:cNvSpPr>
            <p:nvPr/>
          </p:nvSpPr>
          <p:spPr bwMode="auto">
            <a:xfrm>
              <a:off x="2182813" y="19700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5" name="Line 216"/>
            <p:cNvSpPr>
              <a:spLocks noChangeShapeType="1"/>
            </p:cNvSpPr>
            <p:nvPr/>
          </p:nvSpPr>
          <p:spPr bwMode="auto">
            <a:xfrm flipH="1">
              <a:off x="2122488" y="20304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6" name="Line 217"/>
            <p:cNvSpPr>
              <a:spLocks noChangeShapeType="1"/>
            </p:cNvSpPr>
            <p:nvPr/>
          </p:nvSpPr>
          <p:spPr bwMode="auto">
            <a:xfrm>
              <a:off x="2217738" y="19827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7" name="Line 218"/>
            <p:cNvSpPr>
              <a:spLocks noChangeShapeType="1"/>
            </p:cNvSpPr>
            <p:nvPr/>
          </p:nvSpPr>
          <p:spPr bwMode="auto">
            <a:xfrm flipH="1">
              <a:off x="2157413" y="20431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8" name="Line 219"/>
            <p:cNvSpPr>
              <a:spLocks noChangeShapeType="1"/>
            </p:cNvSpPr>
            <p:nvPr/>
          </p:nvSpPr>
          <p:spPr bwMode="auto">
            <a:xfrm>
              <a:off x="2492375" y="20716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69" name="Line 220"/>
            <p:cNvSpPr>
              <a:spLocks noChangeShapeType="1"/>
            </p:cNvSpPr>
            <p:nvPr/>
          </p:nvSpPr>
          <p:spPr bwMode="auto">
            <a:xfrm flipH="1">
              <a:off x="2432050" y="21320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0" name="Line 221"/>
            <p:cNvSpPr>
              <a:spLocks noChangeShapeType="1"/>
            </p:cNvSpPr>
            <p:nvPr/>
          </p:nvSpPr>
          <p:spPr bwMode="auto">
            <a:xfrm>
              <a:off x="2508250" y="20748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1" name="Line 222"/>
            <p:cNvSpPr>
              <a:spLocks noChangeShapeType="1"/>
            </p:cNvSpPr>
            <p:nvPr/>
          </p:nvSpPr>
          <p:spPr bwMode="auto">
            <a:xfrm flipH="1">
              <a:off x="2447925" y="21351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2" name="Line 223"/>
            <p:cNvSpPr>
              <a:spLocks noChangeShapeType="1"/>
            </p:cNvSpPr>
            <p:nvPr/>
          </p:nvSpPr>
          <p:spPr bwMode="auto">
            <a:xfrm>
              <a:off x="2879725" y="22209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3" name="Line 224"/>
            <p:cNvSpPr>
              <a:spLocks noChangeShapeType="1"/>
            </p:cNvSpPr>
            <p:nvPr/>
          </p:nvSpPr>
          <p:spPr bwMode="auto">
            <a:xfrm flipH="1">
              <a:off x="2819400" y="22812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4" name="Line 225"/>
            <p:cNvSpPr>
              <a:spLocks noChangeShapeType="1"/>
            </p:cNvSpPr>
            <p:nvPr/>
          </p:nvSpPr>
          <p:spPr bwMode="auto">
            <a:xfrm>
              <a:off x="2930525" y="22653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5" name="Line 226"/>
            <p:cNvSpPr>
              <a:spLocks noChangeShapeType="1"/>
            </p:cNvSpPr>
            <p:nvPr/>
          </p:nvSpPr>
          <p:spPr bwMode="auto">
            <a:xfrm flipH="1">
              <a:off x="2870200" y="23256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6" name="Line 227"/>
            <p:cNvSpPr>
              <a:spLocks noChangeShapeType="1"/>
            </p:cNvSpPr>
            <p:nvPr/>
          </p:nvSpPr>
          <p:spPr bwMode="auto">
            <a:xfrm>
              <a:off x="3082925" y="23828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7" name="Line 228"/>
            <p:cNvSpPr>
              <a:spLocks noChangeShapeType="1"/>
            </p:cNvSpPr>
            <p:nvPr/>
          </p:nvSpPr>
          <p:spPr bwMode="auto">
            <a:xfrm flipH="1">
              <a:off x="3022600" y="24431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8" name="Line 229"/>
            <p:cNvSpPr>
              <a:spLocks noChangeShapeType="1"/>
            </p:cNvSpPr>
            <p:nvPr/>
          </p:nvSpPr>
          <p:spPr bwMode="auto">
            <a:xfrm>
              <a:off x="3222625" y="24717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79" name="Line 230"/>
            <p:cNvSpPr>
              <a:spLocks noChangeShapeType="1"/>
            </p:cNvSpPr>
            <p:nvPr/>
          </p:nvSpPr>
          <p:spPr bwMode="auto">
            <a:xfrm flipH="1">
              <a:off x="3162300" y="25320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0" name="Line 231"/>
            <p:cNvSpPr>
              <a:spLocks noChangeShapeType="1"/>
            </p:cNvSpPr>
            <p:nvPr/>
          </p:nvSpPr>
          <p:spPr bwMode="auto">
            <a:xfrm>
              <a:off x="3276600" y="25193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1" name="Line 232"/>
            <p:cNvSpPr>
              <a:spLocks noChangeShapeType="1"/>
            </p:cNvSpPr>
            <p:nvPr/>
          </p:nvSpPr>
          <p:spPr bwMode="auto">
            <a:xfrm flipH="1">
              <a:off x="3216275" y="25796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2" name="Line 233"/>
            <p:cNvSpPr>
              <a:spLocks noChangeShapeType="1"/>
            </p:cNvSpPr>
            <p:nvPr/>
          </p:nvSpPr>
          <p:spPr bwMode="auto">
            <a:xfrm>
              <a:off x="3349625" y="25384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3" name="Line 234"/>
            <p:cNvSpPr>
              <a:spLocks noChangeShapeType="1"/>
            </p:cNvSpPr>
            <p:nvPr/>
          </p:nvSpPr>
          <p:spPr bwMode="auto">
            <a:xfrm flipH="1">
              <a:off x="3289300" y="25987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4" name="Line 235"/>
            <p:cNvSpPr>
              <a:spLocks noChangeShapeType="1"/>
            </p:cNvSpPr>
            <p:nvPr/>
          </p:nvSpPr>
          <p:spPr bwMode="auto">
            <a:xfrm>
              <a:off x="3517900" y="26749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5" name="Line 236"/>
            <p:cNvSpPr>
              <a:spLocks noChangeShapeType="1"/>
            </p:cNvSpPr>
            <p:nvPr/>
          </p:nvSpPr>
          <p:spPr bwMode="auto">
            <a:xfrm flipH="1">
              <a:off x="3457575" y="27352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6" name="Line 237"/>
            <p:cNvSpPr>
              <a:spLocks noChangeShapeType="1"/>
            </p:cNvSpPr>
            <p:nvPr/>
          </p:nvSpPr>
          <p:spPr bwMode="auto">
            <a:xfrm>
              <a:off x="3683000" y="2760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7" name="Line 238"/>
            <p:cNvSpPr>
              <a:spLocks noChangeShapeType="1"/>
            </p:cNvSpPr>
            <p:nvPr/>
          </p:nvSpPr>
          <p:spPr bwMode="auto">
            <a:xfrm flipH="1">
              <a:off x="3622675" y="28209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8" name="Line 239"/>
            <p:cNvSpPr>
              <a:spLocks noChangeShapeType="1"/>
            </p:cNvSpPr>
            <p:nvPr/>
          </p:nvSpPr>
          <p:spPr bwMode="auto">
            <a:xfrm>
              <a:off x="3790950" y="28305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89" name="Line 240"/>
            <p:cNvSpPr>
              <a:spLocks noChangeShapeType="1"/>
            </p:cNvSpPr>
            <p:nvPr/>
          </p:nvSpPr>
          <p:spPr bwMode="auto">
            <a:xfrm flipH="1">
              <a:off x="3730625" y="28908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0" name="Line 241"/>
            <p:cNvSpPr>
              <a:spLocks noChangeShapeType="1"/>
            </p:cNvSpPr>
            <p:nvPr/>
          </p:nvSpPr>
          <p:spPr bwMode="auto">
            <a:xfrm>
              <a:off x="3825875" y="283051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1" name="Line 242"/>
            <p:cNvSpPr>
              <a:spLocks noChangeShapeType="1"/>
            </p:cNvSpPr>
            <p:nvPr/>
          </p:nvSpPr>
          <p:spPr bwMode="auto">
            <a:xfrm flipH="1">
              <a:off x="3765550" y="289083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2" name="Line 243"/>
            <p:cNvSpPr>
              <a:spLocks noChangeShapeType="1"/>
            </p:cNvSpPr>
            <p:nvPr/>
          </p:nvSpPr>
          <p:spPr bwMode="auto">
            <a:xfrm>
              <a:off x="3895725" y="28717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3" name="Line 244"/>
            <p:cNvSpPr>
              <a:spLocks noChangeShapeType="1"/>
            </p:cNvSpPr>
            <p:nvPr/>
          </p:nvSpPr>
          <p:spPr bwMode="auto">
            <a:xfrm flipH="1">
              <a:off x="3835400" y="29321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4" name="Line 245"/>
            <p:cNvSpPr>
              <a:spLocks noChangeShapeType="1"/>
            </p:cNvSpPr>
            <p:nvPr/>
          </p:nvSpPr>
          <p:spPr bwMode="auto">
            <a:xfrm>
              <a:off x="3984625" y="28971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5" name="Line 246"/>
            <p:cNvSpPr>
              <a:spLocks noChangeShapeType="1"/>
            </p:cNvSpPr>
            <p:nvPr/>
          </p:nvSpPr>
          <p:spPr bwMode="auto">
            <a:xfrm flipH="1">
              <a:off x="3924300" y="29575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6" name="Line 247"/>
            <p:cNvSpPr>
              <a:spLocks noChangeShapeType="1"/>
            </p:cNvSpPr>
            <p:nvPr/>
          </p:nvSpPr>
          <p:spPr bwMode="auto">
            <a:xfrm>
              <a:off x="4057650" y="29860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7" name="Line 248"/>
            <p:cNvSpPr>
              <a:spLocks noChangeShapeType="1"/>
            </p:cNvSpPr>
            <p:nvPr/>
          </p:nvSpPr>
          <p:spPr bwMode="auto">
            <a:xfrm flipH="1">
              <a:off x="3997325" y="30464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8" name="Line 249"/>
            <p:cNvSpPr>
              <a:spLocks noChangeShapeType="1"/>
            </p:cNvSpPr>
            <p:nvPr/>
          </p:nvSpPr>
          <p:spPr bwMode="auto">
            <a:xfrm>
              <a:off x="4384675" y="30559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299" name="Line 250"/>
            <p:cNvSpPr>
              <a:spLocks noChangeShapeType="1"/>
            </p:cNvSpPr>
            <p:nvPr/>
          </p:nvSpPr>
          <p:spPr bwMode="auto">
            <a:xfrm flipH="1">
              <a:off x="4324350" y="31162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0" name="Line 251"/>
            <p:cNvSpPr>
              <a:spLocks noChangeShapeType="1"/>
            </p:cNvSpPr>
            <p:nvPr/>
          </p:nvSpPr>
          <p:spPr bwMode="auto">
            <a:xfrm>
              <a:off x="4464050" y="31035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1" name="Line 252"/>
            <p:cNvSpPr>
              <a:spLocks noChangeShapeType="1"/>
            </p:cNvSpPr>
            <p:nvPr/>
          </p:nvSpPr>
          <p:spPr bwMode="auto">
            <a:xfrm flipH="1">
              <a:off x="4403725" y="31638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2" name="Line 253"/>
            <p:cNvSpPr>
              <a:spLocks noChangeShapeType="1"/>
            </p:cNvSpPr>
            <p:nvPr/>
          </p:nvSpPr>
          <p:spPr bwMode="auto">
            <a:xfrm>
              <a:off x="4254500" y="30146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3" name="Line 254"/>
            <p:cNvSpPr>
              <a:spLocks noChangeShapeType="1"/>
            </p:cNvSpPr>
            <p:nvPr/>
          </p:nvSpPr>
          <p:spPr bwMode="auto">
            <a:xfrm flipH="1">
              <a:off x="4194175" y="30749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4" name="Line 255"/>
            <p:cNvSpPr>
              <a:spLocks noChangeShapeType="1"/>
            </p:cNvSpPr>
            <p:nvPr/>
          </p:nvSpPr>
          <p:spPr bwMode="auto">
            <a:xfrm>
              <a:off x="4581525" y="3116263"/>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5" name="Line 256"/>
            <p:cNvSpPr>
              <a:spLocks noChangeShapeType="1"/>
            </p:cNvSpPr>
            <p:nvPr/>
          </p:nvSpPr>
          <p:spPr bwMode="auto">
            <a:xfrm flipH="1">
              <a:off x="4521200" y="31765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6" name="Line 257"/>
            <p:cNvSpPr>
              <a:spLocks noChangeShapeType="1"/>
            </p:cNvSpPr>
            <p:nvPr/>
          </p:nvSpPr>
          <p:spPr bwMode="auto">
            <a:xfrm>
              <a:off x="4708525" y="3192463"/>
              <a:ext cx="0" cy="12223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7" name="Line 258"/>
            <p:cNvSpPr>
              <a:spLocks noChangeShapeType="1"/>
            </p:cNvSpPr>
            <p:nvPr/>
          </p:nvSpPr>
          <p:spPr bwMode="auto">
            <a:xfrm flipH="1">
              <a:off x="4648200" y="3252788"/>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8" name="Line 259"/>
            <p:cNvSpPr>
              <a:spLocks noChangeShapeType="1"/>
            </p:cNvSpPr>
            <p:nvPr/>
          </p:nvSpPr>
          <p:spPr bwMode="auto">
            <a:xfrm>
              <a:off x="4919663" y="3321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09" name="Line 260"/>
            <p:cNvSpPr>
              <a:spLocks noChangeShapeType="1"/>
            </p:cNvSpPr>
            <p:nvPr/>
          </p:nvSpPr>
          <p:spPr bwMode="auto">
            <a:xfrm flipH="1">
              <a:off x="4859338" y="3381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0" name="Line 261"/>
            <p:cNvSpPr>
              <a:spLocks noChangeShapeType="1"/>
            </p:cNvSpPr>
            <p:nvPr/>
          </p:nvSpPr>
          <p:spPr bwMode="auto">
            <a:xfrm>
              <a:off x="4970463" y="3321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1" name="Line 262"/>
            <p:cNvSpPr>
              <a:spLocks noChangeShapeType="1"/>
            </p:cNvSpPr>
            <p:nvPr/>
          </p:nvSpPr>
          <p:spPr bwMode="auto">
            <a:xfrm flipH="1">
              <a:off x="4910138" y="3381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2" name="Line 263"/>
            <p:cNvSpPr>
              <a:spLocks noChangeShapeType="1"/>
            </p:cNvSpPr>
            <p:nvPr/>
          </p:nvSpPr>
          <p:spPr bwMode="auto">
            <a:xfrm>
              <a:off x="4995863" y="3333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3" name="Line 264"/>
            <p:cNvSpPr>
              <a:spLocks noChangeShapeType="1"/>
            </p:cNvSpPr>
            <p:nvPr/>
          </p:nvSpPr>
          <p:spPr bwMode="auto">
            <a:xfrm flipH="1">
              <a:off x="4935538" y="3394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4" name="Line 265"/>
            <p:cNvSpPr>
              <a:spLocks noChangeShapeType="1"/>
            </p:cNvSpPr>
            <p:nvPr/>
          </p:nvSpPr>
          <p:spPr bwMode="auto">
            <a:xfrm>
              <a:off x="5176838" y="339090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5" name="Line 266"/>
            <p:cNvSpPr>
              <a:spLocks noChangeShapeType="1"/>
            </p:cNvSpPr>
            <p:nvPr/>
          </p:nvSpPr>
          <p:spPr bwMode="auto">
            <a:xfrm flipH="1">
              <a:off x="5116513" y="345122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6" name="Line 267"/>
            <p:cNvSpPr>
              <a:spLocks noChangeShapeType="1"/>
            </p:cNvSpPr>
            <p:nvPr/>
          </p:nvSpPr>
          <p:spPr bwMode="auto">
            <a:xfrm>
              <a:off x="5192713"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7" name="Line 268"/>
            <p:cNvSpPr>
              <a:spLocks noChangeShapeType="1"/>
            </p:cNvSpPr>
            <p:nvPr/>
          </p:nvSpPr>
          <p:spPr bwMode="auto">
            <a:xfrm flipH="1">
              <a:off x="5132388"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8" name="Line 269"/>
            <p:cNvSpPr>
              <a:spLocks noChangeShapeType="1"/>
            </p:cNvSpPr>
            <p:nvPr/>
          </p:nvSpPr>
          <p:spPr bwMode="auto">
            <a:xfrm>
              <a:off x="5230813"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19" name="Line 270"/>
            <p:cNvSpPr>
              <a:spLocks noChangeShapeType="1"/>
            </p:cNvSpPr>
            <p:nvPr/>
          </p:nvSpPr>
          <p:spPr bwMode="auto">
            <a:xfrm flipH="1">
              <a:off x="5170488"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0" name="Line 271"/>
            <p:cNvSpPr>
              <a:spLocks noChangeShapeType="1"/>
            </p:cNvSpPr>
            <p:nvPr/>
          </p:nvSpPr>
          <p:spPr bwMode="auto">
            <a:xfrm>
              <a:off x="5303838" y="3422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1" name="Line 272"/>
            <p:cNvSpPr>
              <a:spLocks noChangeShapeType="1"/>
            </p:cNvSpPr>
            <p:nvPr/>
          </p:nvSpPr>
          <p:spPr bwMode="auto">
            <a:xfrm flipH="1">
              <a:off x="5243513" y="3482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2" name="Line 273"/>
            <p:cNvSpPr>
              <a:spLocks noChangeShapeType="1"/>
            </p:cNvSpPr>
            <p:nvPr/>
          </p:nvSpPr>
          <p:spPr bwMode="auto">
            <a:xfrm>
              <a:off x="5503863" y="3549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3" name="Line 274"/>
            <p:cNvSpPr>
              <a:spLocks noChangeShapeType="1"/>
            </p:cNvSpPr>
            <p:nvPr/>
          </p:nvSpPr>
          <p:spPr bwMode="auto">
            <a:xfrm flipH="1">
              <a:off x="5443538" y="3609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4" name="Line 275"/>
            <p:cNvSpPr>
              <a:spLocks noChangeShapeType="1"/>
            </p:cNvSpPr>
            <p:nvPr/>
          </p:nvSpPr>
          <p:spPr bwMode="auto">
            <a:xfrm>
              <a:off x="5875338" y="36417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5" name="Line 276"/>
            <p:cNvSpPr>
              <a:spLocks noChangeShapeType="1"/>
            </p:cNvSpPr>
            <p:nvPr/>
          </p:nvSpPr>
          <p:spPr bwMode="auto">
            <a:xfrm flipH="1">
              <a:off x="5815013" y="37020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6" name="Line 277"/>
            <p:cNvSpPr>
              <a:spLocks noChangeShapeType="1"/>
            </p:cNvSpPr>
            <p:nvPr/>
          </p:nvSpPr>
          <p:spPr bwMode="auto">
            <a:xfrm>
              <a:off x="6094413" y="36798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7" name="Line 278"/>
            <p:cNvSpPr>
              <a:spLocks noChangeShapeType="1"/>
            </p:cNvSpPr>
            <p:nvPr/>
          </p:nvSpPr>
          <p:spPr bwMode="auto">
            <a:xfrm flipH="1">
              <a:off x="6034088" y="37401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8" name="Line 279"/>
            <p:cNvSpPr>
              <a:spLocks noChangeShapeType="1"/>
            </p:cNvSpPr>
            <p:nvPr/>
          </p:nvSpPr>
          <p:spPr bwMode="auto">
            <a:xfrm>
              <a:off x="6335713" y="36798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29" name="Line 280"/>
            <p:cNvSpPr>
              <a:spLocks noChangeShapeType="1"/>
            </p:cNvSpPr>
            <p:nvPr/>
          </p:nvSpPr>
          <p:spPr bwMode="auto">
            <a:xfrm flipH="1">
              <a:off x="6275388" y="37401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0" name="Line 281"/>
            <p:cNvSpPr>
              <a:spLocks noChangeShapeType="1"/>
            </p:cNvSpPr>
            <p:nvPr/>
          </p:nvSpPr>
          <p:spPr bwMode="auto">
            <a:xfrm>
              <a:off x="6824663" y="37401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1" name="Line 282"/>
            <p:cNvSpPr>
              <a:spLocks noChangeShapeType="1"/>
            </p:cNvSpPr>
            <p:nvPr/>
          </p:nvSpPr>
          <p:spPr bwMode="auto">
            <a:xfrm flipH="1">
              <a:off x="6764338" y="38004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2" name="Line 283"/>
            <p:cNvSpPr>
              <a:spLocks noChangeShapeType="1"/>
            </p:cNvSpPr>
            <p:nvPr/>
          </p:nvSpPr>
          <p:spPr bwMode="auto">
            <a:xfrm>
              <a:off x="6878638" y="37401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3" name="Line 284"/>
            <p:cNvSpPr>
              <a:spLocks noChangeShapeType="1"/>
            </p:cNvSpPr>
            <p:nvPr/>
          </p:nvSpPr>
          <p:spPr bwMode="auto">
            <a:xfrm flipH="1">
              <a:off x="6818313" y="38004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4" name="Line 285"/>
            <p:cNvSpPr>
              <a:spLocks noChangeShapeType="1"/>
            </p:cNvSpPr>
            <p:nvPr/>
          </p:nvSpPr>
          <p:spPr bwMode="auto">
            <a:xfrm>
              <a:off x="6948488" y="375920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5" name="Line 286"/>
            <p:cNvSpPr>
              <a:spLocks noChangeShapeType="1"/>
            </p:cNvSpPr>
            <p:nvPr/>
          </p:nvSpPr>
          <p:spPr bwMode="auto">
            <a:xfrm flipH="1">
              <a:off x="6888163" y="381952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6" name="Line 287"/>
            <p:cNvSpPr>
              <a:spLocks noChangeShapeType="1"/>
            </p:cNvSpPr>
            <p:nvPr/>
          </p:nvSpPr>
          <p:spPr bwMode="auto">
            <a:xfrm>
              <a:off x="7059613" y="376237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7" name="Line 288"/>
            <p:cNvSpPr>
              <a:spLocks noChangeShapeType="1"/>
            </p:cNvSpPr>
            <p:nvPr/>
          </p:nvSpPr>
          <p:spPr bwMode="auto">
            <a:xfrm flipH="1">
              <a:off x="6999288" y="382270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8" name="Line 289"/>
            <p:cNvSpPr>
              <a:spLocks noChangeShapeType="1"/>
            </p:cNvSpPr>
            <p:nvPr/>
          </p:nvSpPr>
          <p:spPr bwMode="auto">
            <a:xfrm>
              <a:off x="7142163" y="38036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39" name="Line 290"/>
            <p:cNvSpPr>
              <a:spLocks noChangeShapeType="1"/>
            </p:cNvSpPr>
            <p:nvPr/>
          </p:nvSpPr>
          <p:spPr bwMode="auto">
            <a:xfrm flipH="1">
              <a:off x="7081838" y="38639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0" name="Line 291"/>
            <p:cNvSpPr>
              <a:spLocks noChangeShapeType="1"/>
            </p:cNvSpPr>
            <p:nvPr/>
          </p:nvSpPr>
          <p:spPr bwMode="auto">
            <a:xfrm>
              <a:off x="7277100"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1" name="Line 292"/>
            <p:cNvSpPr>
              <a:spLocks noChangeShapeType="1"/>
            </p:cNvSpPr>
            <p:nvPr/>
          </p:nvSpPr>
          <p:spPr bwMode="auto">
            <a:xfrm flipH="1">
              <a:off x="7218363" y="3889375"/>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2" name="Line 293"/>
            <p:cNvSpPr>
              <a:spLocks noChangeShapeType="1"/>
            </p:cNvSpPr>
            <p:nvPr/>
          </p:nvSpPr>
          <p:spPr bwMode="auto">
            <a:xfrm>
              <a:off x="7366000"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3" name="Line 294"/>
            <p:cNvSpPr>
              <a:spLocks noChangeShapeType="1"/>
            </p:cNvSpPr>
            <p:nvPr/>
          </p:nvSpPr>
          <p:spPr bwMode="auto">
            <a:xfrm flipH="1">
              <a:off x="7305675" y="3889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4" name="Line 295"/>
            <p:cNvSpPr>
              <a:spLocks noChangeShapeType="1"/>
            </p:cNvSpPr>
            <p:nvPr/>
          </p:nvSpPr>
          <p:spPr bwMode="auto">
            <a:xfrm>
              <a:off x="7458075"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5" name="Line 296"/>
            <p:cNvSpPr>
              <a:spLocks noChangeShapeType="1"/>
            </p:cNvSpPr>
            <p:nvPr/>
          </p:nvSpPr>
          <p:spPr bwMode="auto">
            <a:xfrm flipH="1">
              <a:off x="7397750" y="38893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6" name="Line 297"/>
            <p:cNvSpPr>
              <a:spLocks noChangeShapeType="1"/>
            </p:cNvSpPr>
            <p:nvPr/>
          </p:nvSpPr>
          <p:spPr bwMode="auto">
            <a:xfrm>
              <a:off x="7696200" y="38544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7" name="Line 298"/>
            <p:cNvSpPr>
              <a:spLocks noChangeShapeType="1"/>
            </p:cNvSpPr>
            <p:nvPr/>
          </p:nvSpPr>
          <p:spPr bwMode="auto">
            <a:xfrm flipH="1">
              <a:off x="7635875" y="39147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8" name="Line 299"/>
            <p:cNvSpPr>
              <a:spLocks noChangeShapeType="1"/>
            </p:cNvSpPr>
            <p:nvPr/>
          </p:nvSpPr>
          <p:spPr bwMode="auto">
            <a:xfrm>
              <a:off x="7994650" y="39084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49" name="Line 300"/>
            <p:cNvSpPr>
              <a:spLocks noChangeShapeType="1"/>
            </p:cNvSpPr>
            <p:nvPr/>
          </p:nvSpPr>
          <p:spPr bwMode="auto">
            <a:xfrm flipH="1">
              <a:off x="7934325" y="39687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0" name="Line 301"/>
            <p:cNvSpPr>
              <a:spLocks noChangeShapeType="1"/>
            </p:cNvSpPr>
            <p:nvPr/>
          </p:nvSpPr>
          <p:spPr bwMode="auto">
            <a:xfrm>
              <a:off x="8178800"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1" name="Line 302"/>
            <p:cNvSpPr>
              <a:spLocks noChangeShapeType="1"/>
            </p:cNvSpPr>
            <p:nvPr/>
          </p:nvSpPr>
          <p:spPr bwMode="auto">
            <a:xfrm flipH="1">
              <a:off x="8118475"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2" name="Line 303"/>
            <p:cNvSpPr>
              <a:spLocks noChangeShapeType="1"/>
            </p:cNvSpPr>
            <p:nvPr/>
          </p:nvSpPr>
          <p:spPr bwMode="auto">
            <a:xfrm>
              <a:off x="8207375"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3" name="Line 304"/>
            <p:cNvSpPr>
              <a:spLocks noChangeShapeType="1"/>
            </p:cNvSpPr>
            <p:nvPr/>
          </p:nvSpPr>
          <p:spPr bwMode="auto">
            <a:xfrm flipH="1">
              <a:off x="8147050"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4" name="Line 305"/>
            <p:cNvSpPr>
              <a:spLocks noChangeShapeType="1"/>
            </p:cNvSpPr>
            <p:nvPr/>
          </p:nvSpPr>
          <p:spPr bwMode="auto">
            <a:xfrm>
              <a:off x="8277225" y="39719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5" name="Line 306"/>
            <p:cNvSpPr>
              <a:spLocks noChangeShapeType="1"/>
            </p:cNvSpPr>
            <p:nvPr/>
          </p:nvSpPr>
          <p:spPr bwMode="auto">
            <a:xfrm flipH="1">
              <a:off x="8216900" y="40322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6" name="Line 307"/>
            <p:cNvSpPr>
              <a:spLocks noChangeShapeType="1"/>
            </p:cNvSpPr>
            <p:nvPr/>
          </p:nvSpPr>
          <p:spPr bwMode="auto">
            <a:xfrm>
              <a:off x="8366125" y="4095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7" name="Line 308"/>
            <p:cNvSpPr>
              <a:spLocks noChangeShapeType="1"/>
            </p:cNvSpPr>
            <p:nvPr/>
          </p:nvSpPr>
          <p:spPr bwMode="auto">
            <a:xfrm flipH="1">
              <a:off x="8305800" y="4156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8" name="Line 309"/>
            <p:cNvSpPr>
              <a:spLocks noChangeShapeType="1"/>
            </p:cNvSpPr>
            <p:nvPr/>
          </p:nvSpPr>
          <p:spPr bwMode="auto">
            <a:xfrm>
              <a:off x="8515350" y="40957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59" name="Line 310"/>
            <p:cNvSpPr>
              <a:spLocks noChangeShapeType="1"/>
            </p:cNvSpPr>
            <p:nvPr/>
          </p:nvSpPr>
          <p:spPr bwMode="auto">
            <a:xfrm flipH="1">
              <a:off x="8455025" y="4156075"/>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0" name="Line 311"/>
            <p:cNvSpPr>
              <a:spLocks noChangeShapeType="1"/>
            </p:cNvSpPr>
            <p:nvPr/>
          </p:nvSpPr>
          <p:spPr bwMode="auto">
            <a:xfrm>
              <a:off x="8312150" y="4010025"/>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1" name="Line 312"/>
            <p:cNvSpPr>
              <a:spLocks noChangeShapeType="1"/>
            </p:cNvSpPr>
            <p:nvPr/>
          </p:nvSpPr>
          <p:spPr bwMode="auto">
            <a:xfrm flipH="1">
              <a:off x="8251825" y="4070350"/>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2" name="Line 313"/>
            <p:cNvSpPr>
              <a:spLocks noChangeShapeType="1"/>
            </p:cNvSpPr>
            <p:nvPr/>
          </p:nvSpPr>
          <p:spPr bwMode="auto">
            <a:xfrm>
              <a:off x="7312025" y="3829050"/>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3" name="Line 314"/>
            <p:cNvSpPr>
              <a:spLocks noChangeShapeType="1"/>
            </p:cNvSpPr>
            <p:nvPr/>
          </p:nvSpPr>
          <p:spPr bwMode="auto">
            <a:xfrm flipH="1">
              <a:off x="7253288" y="3889375"/>
              <a:ext cx="119062"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4" name="Line 315"/>
            <p:cNvSpPr>
              <a:spLocks noChangeShapeType="1"/>
            </p:cNvSpPr>
            <p:nvPr/>
          </p:nvSpPr>
          <p:spPr bwMode="auto">
            <a:xfrm>
              <a:off x="3956050" y="289718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5" name="Line 316"/>
            <p:cNvSpPr>
              <a:spLocks noChangeShapeType="1"/>
            </p:cNvSpPr>
            <p:nvPr/>
          </p:nvSpPr>
          <p:spPr bwMode="auto">
            <a:xfrm flipH="1">
              <a:off x="3895725" y="295751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6" name="Line 317"/>
            <p:cNvSpPr>
              <a:spLocks noChangeShapeType="1"/>
            </p:cNvSpPr>
            <p:nvPr/>
          </p:nvSpPr>
          <p:spPr bwMode="auto">
            <a:xfrm>
              <a:off x="3536950" y="2687638"/>
              <a:ext cx="0" cy="1206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sp>
          <p:nvSpPr>
            <p:cNvPr id="367" name="Line 318"/>
            <p:cNvSpPr>
              <a:spLocks noChangeShapeType="1"/>
            </p:cNvSpPr>
            <p:nvPr/>
          </p:nvSpPr>
          <p:spPr bwMode="auto">
            <a:xfrm flipH="1">
              <a:off x="3476625" y="2747963"/>
              <a:ext cx="120650"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srgbClr val="4D4D4D"/>
                </a:solidFill>
                <a:latin typeface="Arial"/>
                <a:cs typeface="Arial"/>
              </a:endParaRPr>
            </a:p>
          </p:txBody>
        </p:sp>
      </p:grpSp>
      <p:sp>
        <p:nvSpPr>
          <p:cNvPr id="368" name="TextBox 367"/>
          <p:cNvSpPr txBox="1"/>
          <p:nvPr/>
        </p:nvSpPr>
        <p:spPr>
          <a:xfrm>
            <a:off x="1604013" y="5498648"/>
            <a:ext cx="3078550" cy="738664"/>
          </a:xfrm>
          <a:prstGeom prst="rect">
            <a:avLst/>
          </a:prstGeom>
          <a:noFill/>
        </p:spPr>
        <p:txBody>
          <a:bodyPr wrap="none" rtlCol="0">
            <a:spAutoFit/>
          </a:bodyPr>
          <a:lstStyle/>
          <a:p>
            <a:pPr fontAlgn="auto">
              <a:spcBef>
                <a:spcPts val="0"/>
              </a:spcBef>
              <a:spcAft>
                <a:spcPts val="0"/>
              </a:spcAft>
            </a:pPr>
            <a:r>
              <a:rPr lang="fr-FR" sz="1400" b="1" dirty="0" smtClean="0">
                <a:solidFill>
                  <a:srgbClr val="4D4D4D"/>
                </a:solidFill>
                <a:latin typeface="Arial"/>
                <a:cs typeface="Arial"/>
              </a:rPr>
              <a:t>Médiane</a:t>
            </a:r>
          </a:p>
          <a:p>
            <a:pPr fontAlgn="auto">
              <a:spcBef>
                <a:spcPts val="0"/>
              </a:spcBef>
              <a:spcAft>
                <a:spcPts val="0"/>
              </a:spcAft>
            </a:pPr>
            <a:r>
              <a:rPr lang="fr-FR" sz="1400" dirty="0" smtClean="0">
                <a:solidFill>
                  <a:srgbClr val="B60D27"/>
                </a:solidFill>
                <a:latin typeface="Arial"/>
                <a:cs typeface="Arial"/>
              </a:rPr>
              <a:t>46 mois, contrôle</a:t>
            </a:r>
          </a:p>
          <a:p>
            <a:pPr fontAlgn="auto">
              <a:spcBef>
                <a:spcPts val="0"/>
              </a:spcBef>
              <a:spcAft>
                <a:spcPts val="0"/>
              </a:spcAft>
            </a:pPr>
            <a:r>
              <a:rPr lang="fr-FR" sz="1400" dirty="0" smtClean="0">
                <a:solidFill>
                  <a:srgbClr val="B2C0D8"/>
                </a:solidFill>
                <a:latin typeface="Arial"/>
                <a:cs typeface="Arial"/>
              </a:rPr>
              <a:t>55 mois, HR 0,90 (IC95 0,55 – 1,45)</a:t>
            </a:r>
            <a:endParaRPr lang="fr-FR" sz="1400" dirty="0">
              <a:solidFill>
                <a:srgbClr val="B2C0D8"/>
              </a:solidFill>
              <a:latin typeface="Arial"/>
              <a:cs typeface="Arial"/>
            </a:endParaRPr>
          </a:p>
        </p:txBody>
      </p:sp>
      <p:sp>
        <p:nvSpPr>
          <p:cNvPr id="369" name="TextBox 368"/>
          <p:cNvSpPr txBox="1"/>
          <p:nvPr/>
        </p:nvSpPr>
        <p:spPr>
          <a:xfrm>
            <a:off x="5016148" y="5498648"/>
            <a:ext cx="3118612" cy="738664"/>
          </a:xfrm>
          <a:prstGeom prst="rect">
            <a:avLst/>
          </a:prstGeom>
          <a:noFill/>
        </p:spPr>
        <p:txBody>
          <a:bodyPr wrap="none" rtlCol="0">
            <a:spAutoFit/>
          </a:bodyPr>
          <a:lstStyle/>
          <a:p>
            <a:pPr fontAlgn="auto">
              <a:spcBef>
                <a:spcPts val="0"/>
              </a:spcBef>
              <a:spcAft>
                <a:spcPts val="0"/>
              </a:spcAft>
            </a:pPr>
            <a:r>
              <a:rPr lang="fr-FR" sz="1400" dirty="0" smtClean="0">
                <a:solidFill>
                  <a:srgbClr val="043882"/>
                </a:solidFill>
                <a:latin typeface="Arial"/>
                <a:cs typeface="Arial"/>
              </a:rPr>
              <a:t>36 mois, HR 1,39 (IC95 1,14 – 1,70)</a:t>
            </a:r>
          </a:p>
          <a:p>
            <a:pPr fontAlgn="auto">
              <a:spcBef>
                <a:spcPts val="0"/>
              </a:spcBef>
              <a:spcAft>
                <a:spcPts val="0"/>
              </a:spcAft>
            </a:pPr>
            <a:r>
              <a:rPr lang="fr-FR" sz="1400" dirty="0" smtClean="0">
                <a:solidFill>
                  <a:srgbClr val="E75C00"/>
                </a:solidFill>
                <a:latin typeface="Arial"/>
                <a:cs typeface="Arial"/>
              </a:rPr>
              <a:t>36 mois, HR 1.40 (IC95 1,06 – 1,87)</a:t>
            </a:r>
            <a:br>
              <a:rPr lang="fr-FR" sz="1400" dirty="0" smtClean="0">
                <a:solidFill>
                  <a:srgbClr val="E75C00"/>
                </a:solidFill>
                <a:latin typeface="Arial"/>
                <a:cs typeface="Arial"/>
              </a:rPr>
            </a:br>
            <a:r>
              <a:rPr lang="fr-FR" sz="1400" dirty="0" smtClean="0">
                <a:solidFill>
                  <a:srgbClr val="4D4D4D"/>
                </a:solidFill>
                <a:latin typeface="Arial"/>
                <a:cs typeface="Arial"/>
              </a:rPr>
              <a:t>27 mois, HR 2,30 (IC95 1,63 – 3,27) </a:t>
            </a:r>
            <a:endParaRPr lang="fr-FR" sz="14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687550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r>
              <a:rPr lang="fr-FR" smtClean="0"/>
              <a:t>3509: Schémas de clonalité des mutations drivers révélant l’hétérogénéité génomique spatiotemporelle du CRC </a:t>
            </a:r>
            <a:br>
              <a:rPr lang="fr-FR" smtClean="0"/>
            </a:br>
            <a:r>
              <a:rPr lang="fr-FR" smtClean="0"/>
              <a:t>– Dienstmann R, et al</a:t>
            </a:r>
            <a:endParaRPr lang="fr-FR" dirty="0"/>
          </a:p>
        </p:txBody>
      </p:sp>
      <p:sp>
        <p:nvSpPr>
          <p:cNvPr id="7" name="Content Placeholder 5"/>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Aft>
                <a:spcPts val="0"/>
              </a:spcAft>
              <a:buNone/>
            </a:pPr>
            <a:r>
              <a:rPr lang="fr-FR" b="1" dirty="0" smtClean="0"/>
              <a:t>Conclusions</a:t>
            </a:r>
          </a:p>
          <a:p>
            <a:pPr>
              <a:spcAft>
                <a:spcPts val="0"/>
              </a:spcAft>
            </a:pPr>
            <a:r>
              <a:rPr lang="fr-FR" b="1" dirty="0" smtClean="0"/>
              <a:t>Cette étude a montré la </a:t>
            </a:r>
            <a:r>
              <a:rPr lang="fr-FR" b="1" dirty="0" err="1" smtClean="0"/>
              <a:t>clonalité</a:t>
            </a:r>
            <a:r>
              <a:rPr lang="fr-FR" b="1" dirty="0" smtClean="0"/>
              <a:t> des mutations RAS, la sous-</a:t>
            </a:r>
            <a:r>
              <a:rPr lang="fr-FR" b="1" dirty="0" err="1" smtClean="0"/>
              <a:t>clonalité</a:t>
            </a:r>
            <a:r>
              <a:rPr lang="fr-FR" b="1" dirty="0" smtClean="0"/>
              <a:t> des mutations BRAF V600 ainsi que l’existence d’un sous-groupe de mutations PIK3CA chez ces patients*</a:t>
            </a:r>
          </a:p>
          <a:p>
            <a:pPr>
              <a:spcAft>
                <a:spcPts val="0"/>
              </a:spcAft>
            </a:pPr>
            <a:r>
              <a:rPr lang="fr-FR" b="1" dirty="0" smtClean="0"/>
              <a:t>Des différences entre les sites primitifs et métastatiques pour les FAM TP53 et BRAF V600 suggèrent des évènements d’acquisition du nombre de copies et une sélection clonale *</a:t>
            </a:r>
          </a:p>
          <a:p>
            <a:pPr>
              <a:spcAft>
                <a:spcPts val="0"/>
              </a:spcAft>
            </a:pPr>
            <a:r>
              <a:rPr lang="fr-FR" b="1" dirty="0" smtClean="0"/>
              <a:t>Les mutants RAS et BRAF V600 avaient un impact négatif sur la survie en situation métastatique, quelles que soient les </a:t>
            </a:r>
            <a:r>
              <a:rPr lang="fr-FR" b="1" dirty="0" err="1" smtClean="0"/>
              <a:t>FAMs</a:t>
            </a:r>
            <a:endParaRPr lang="fr-FR" b="1" dirty="0" smtClean="0"/>
          </a:p>
          <a:p>
            <a:pPr>
              <a:spcAft>
                <a:spcPts val="0"/>
              </a:spcAft>
            </a:pPr>
            <a:r>
              <a:rPr lang="fr-FR" b="1" dirty="0" smtClean="0"/>
              <a:t>Les </a:t>
            </a:r>
            <a:r>
              <a:rPr lang="fr-FR" b="1" dirty="0" err="1" smtClean="0"/>
              <a:t>FAMs</a:t>
            </a:r>
            <a:r>
              <a:rPr lang="fr-FR" b="1" dirty="0" smtClean="0"/>
              <a:t> de BRAF V600 dans les tumeurs primitives n’étaient pas prédictives de bénéfices sous thérapie ciblée en situation métastatique</a:t>
            </a:r>
            <a:endParaRPr lang="fr-FR" b="1" dirty="0"/>
          </a:p>
        </p:txBody>
      </p:sp>
      <p:sp>
        <p:nvSpPr>
          <p:cNvPr id="8" name="Text Placeholder 13"/>
          <p:cNvSpPr>
            <a:spLocks noGrp="1"/>
          </p:cNvSpPr>
          <p:nvPr>
            <p:ph type="body" sz="quarter" idx="10"/>
          </p:nvPr>
        </p:nvSpPr>
        <p:spPr/>
        <p:txBody>
          <a:bodyPr/>
          <a:lstStyle/>
          <a:p>
            <a:r>
              <a:rPr lang="fr-FR" dirty="0" smtClean="0"/>
              <a:t>*Données non présentées ici.</a:t>
            </a:r>
            <a:endParaRPr lang="fr-FR" dirty="0"/>
          </a:p>
        </p:txBody>
      </p:sp>
      <p:sp>
        <p:nvSpPr>
          <p:cNvPr id="11" name="Text Placeholder 14"/>
          <p:cNvSpPr>
            <a:spLocks noGrp="1"/>
          </p:cNvSpPr>
          <p:nvPr>
            <p:ph type="body" sz="quarter" idx="11"/>
          </p:nvPr>
        </p:nvSpPr>
        <p:spPr/>
        <p:txBody>
          <a:bodyPr/>
          <a:lstStyle/>
          <a:p>
            <a:r>
              <a:rPr lang="fr-FR" smtClean="0"/>
              <a:t>Dienstmann et al. J Clin Oncol 2016; 34 (suppl): abstr 3509</a:t>
            </a:r>
            <a:endParaRPr lang="fr-FR" dirty="0"/>
          </a:p>
        </p:txBody>
      </p:sp>
      <p:sp>
        <p:nvSpPr>
          <p:cNvPr id="9" name="TextBox 8"/>
          <p:cNvSpPr txBox="1"/>
          <p:nvPr/>
        </p:nvSpPr>
        <p:spPr>
          <a:xfrm>
            <a:off x="2209800" y="1309465"/>
            <a:ext cx="5377350" cy="307777"/>
          </a:xfrm>
          <a:prstGeom prst="rect">
            <a:avLst/>
          </a:prstGeom>
          <a:noFill/>
        </p:spPr>
        <p:txBody>
          <a:bodyPr wrap="square" rtlCol="0">
            <a:spAutoFit/>
          </a:bodyPr>
          <a:lstStyle/>
          <a:p>
            <a:pPr algn="ctr"/>
            <a:r>
              <a:rPr lang="fr-FR" sz="1400" b="1" dirty="0" smtClean="0">
                <a:solidFill>
                  <a:srgbClr val="4D4D4D"/>
                </a:solidFill>
                <a:latin typeface="Arial"/>
                <a:cs typeface="Arial"/>
              </a:rPr>
              <a:t>FAM BRAF V600 et bénéfice sous anti-BRAF (n=20)</a:t>
            </a:r>
            <a:endParaRPr lang="fr-FR" sz="1400" b="1" dirty="0">
              <a:solidFill>
                <a:srgbClr val="4D4D4D"/>
              </a:solidFill>
              <a:latin typeface="Arial"/>
              <a:cs typeface="Arial"/>
            </a:endParaRPr>
          </a:p>
        </p:txBody>
      </p:sp>
      <p:sp>
        <p:nvSpPr>
          <p:cNvPr id="12" name="TextBox 11"/>
          <p:cNvSpPr txBox="1"/>
          <p:nvPr/>
        </p:nvSpPr>
        <p:spPr>
          <a:xfrm rot="16200000">
            <a:off x="683743" y="2203444"/>
            <a:ext cx="1697901" cy="415498"/>
          </a:xfrm>
          <a:prstGeom prst="rect">
            <a:avLst/>
          </a:prstGeom>
          <a:noFill/>
        </p:spPr>
        <p:txBody>
          <a:bodyPr wrap="none" rtlCol="0">
            <a:spAutoFit/>
          </a:bodyPr>
          <a:lstStyle/>
          <a:p>
            <a:pPr algn="ctr" fontAlgn="auto">
              <a:spcBef>
                <a:spcPts val="0"/>
              </a:spcBef>
              <a:spcAft>
                <a:spcPts val="0"/>
              </a:spcAft>
            </a:pPr>
            <a:r>
              <a:rPr lang="fr-FR" sz="1050" b="1" dirty="0" smtClean="0">
                <a:solidFill>
                  <a:srgbClr val="4D4D4D"/>
                </a:solidFill>
                <a:latin typeface="Arial"/>
                <a:cs typeface="Arial"/>
              </a:rPr>
              <a:t>Temps sous traitement</a:t>
            </a:r>
            <a:br>
              <a:rPr lang="fr-FR" sz="1050" b="1" dirty="0" smtClean="0">
                <a:solidFill>
                  <a:srgbClr val="4D4D4D"/>
                </a:solidFill>
                <a:latin typeface="Arial"/>
                <a:cs typeface="Arial"/>
              </a:rPr>
            </a:br>
            <a:r>
              <a:rPr lang="fr-FR" sz="1050" b="1" dirty="0" smtClean="0">
                <a:solidFill>
                  <a:srgbClr val="4D4D4D"/>
                </a:solidFill>
                <a:latin typeface="Arial"/>
                <a:cs typeface="Arial"/>
              </a:rPr>
              <a:t>(mois)</a:t>
            </a:r>
            <a:endParaRPr lang="fr-FR" sz="1050" b="1" dirty="0">
              <a:solidFill>
                <a:srgbClr val="4D4D4D"/>
              </a:solidFill>
              <a:latin typeface="Arial"/>
              <a:cs typeface="Arial"/>
            </a:endParaRPr>
          </a:p>
        </p:txBody>
      </p:sp>
      <p:sp>
        <p:nvSpPr>
          <p:cNvPr id="13" name="TextBox 12"/>
          <p:cNvSpPr txBox="1"/>
          <p:nvPr/>
        </p:nvSpPr>
        <p:spPr>
          <a:xfrm>
            <a:off x="3986727" y="3505438"/>
            <a:ext cx="1830950" cy="253916"/>
          </a:xfrm>
          <a:prstGeom prst="rect">
            <a:avLst/>
          </a:prstGeom>
          <a:noFill/>
        </p:spPr>
        <p:txBody>
          <a:bodyPr wrap="none" rtlCol="0">
            <a:spAutoFit/>
          </a:bodyPr>
          <a:lstStyle/>
          <a:p>
            <a:pPr algn="ctr" fontAlgn="auto">
              <a:spcBef>
                <a:spcPts val="0"/>
              </a:spcBef>
              <a:spcAft>
                <a:spcPts val="0"/>
              </a:spcAft>
            </a:pPr>
            <a:r>
              <a:rPr lang="fr-FR" sz="1050" b="1" smtClean="0">
                <a:solidFill>
                  <a:srgbClr val="4D4D4D"/>
                </a:solidFill>
                <a:latin typeface="Arial"/>
                <a:cs typeface="Arial"/>
              </a:rPr>
              <a:t>BRAF V600 adjusted MAF</a:t>
            </a:r>
            <a:endParaRPr lang="fr-FR" sz="1050" b="1">
              <a:solidFill>
                <a:srgbClr val="4D4D4D"/>
              </a:solidFill>
              <a:latin typeface="Arial"/>
              <a:cs typeface="Arial"/>
            </a:endParaRPr>
          </a:p>
        </p:txBody>
      </p:sp>
      <p:sp>
        <p:nvSpPr>
          <p:cNvPr id="14" name="TextBox 13"/>
          <p:cNvSpPr txBox="1"/>
          <p:nvPr/>
        </p:nvSpPr>
        <p:spPr>
          <a:xfrm>
            <a:off x="2801242" y="3272331"/>
            <a:ext cx="447558" cy="253916"/>
          </a:xfrm>
          <a:prstGeom prst="rect">
            <a:avLst/>
          </a:prstGeom>
          <a:noFill/>
        </p:spPr>
        <p:txBody>
          <a:bodyPr wrap="none" rtlCol="0">
            <a:spAutoFit/>
          </a:bodyPr>
          <a:lstStyle/>
          <a:p>
            <a:pPr algn="ctr" fontAlgn="auto">
              <a:spcBef>
                <a:spcPts val="0"/>
              </a:spcBef>
              <a:spcAft>
                <a:spcPts val="0"/>
              </a:spcAft>
            </a:pPr>
            <a:r>
              <a:rPr lang="fr-FR" sz="1050" smtClean="0">
                <a:solidFill>
                  <a:srgbClr val="4D4D4D"/>
                </a:solidFill>
                <a:latin typeface="Arial"/>
                <a:cs typeface="Arial"/>
              </a:rPr>
              <a:t>0.20</a:t>
            </a:r>
            <a:endParaRPr lang="fr-FR" sz="1050">
              <a:solidFill>
                <a:srgbClr val="4D4D4D"/>
              </a:solidFill>
              <a:latin typeface="Arial"/>
              <a:cs typeface="Arial"/>
            </a:endParaRPr>
          </a:p>
        </p:txBody>
      </p:sp>
      <p:sp>
        <p:nvSpPr>
          <p:cNvPr id="15" name="TextBox 14"/>
          <p:cNvSpPr txBox="1"/>
          <p:nvPr/>
        </p:nvSpPr>
        <p:spPr>
          <a:xfrm>
            <a:off x="3713668" y="3272331"/>
            <a:ext cx="447558" cy="253916"/>
          </a:xfrm>
          <a:prstGeom prst="rect">
            <a:avLst/>
          </a:prstGeom>
          <a:noFill/>
        </p:spPr>
        <p:txBody>
          <a:bodyPr wrap="none" rtlCol="0">
            <a:spAutoFit/>
          </a:bodyPr>
          <a:lstStyle/>
          <a:p>
            <a:pPr algn="ctr" fontAlgn="auto">
              <a:spcBef>
                <a:spcPts val="0"/>
              </a:spcBef>
              <a:spcAft>
                <a:spcPts val="0"/>
              </a:spcAft>
            </a:pPr>
            <a:r>
              <a:rPr lang="fr-FR" sz="1050" smtClean="0">
                <a:solidFill>
                  <a:srgbClr val="4D4D4D"/>
                </a:solidFill>
                <a:latin typeface="Arial"/>
                <a:cs typeface="Arial"/>
              </a:rPr>
              <a:t>0.30</a:t>
            </a:r>
            <a:endParaRPr lang="fr-FR" sz="1050">
              <a:solidFill>
                <a:srgbClr val="4D4D4D"/>
              </a:solidFill>
              <a:latin typeface="Arial"/>
              <a:cs typeface="Arial"/>
            </a:endParaRPr>
          </a:p>
        </p:txBody>
      </p:sp>
      <p:sp>
        <p:nvSpPr>
          <p:cNvPr id="16" name="TextBox 15"/>
          <p:cNvSpPr txBox="1"/>
          <p:nvPr/>
        </p:nvSpPr>
        <p:spPr>
          <a:xfrm>
            <a:off x="4626094" y="3272331"/>
            <a:ext cx="447558" cy="253916"/>
          </a:xfrm>
          <a:prstGeom prst="rect">
            <a:avLst/>
          </a:prstGeom>
          <a:noFill/>
        </p:spPr>
        <p:txBody>
          <a:bodyPr wrap="none" rtlCol="0">
            <a:spAutoFit/>
          </a:bodyPr>
          <a:lstStyle/>
          <a:p>
            <a:pPr algn="ctr" fontAlgn="auto">
              <a:spcBef>
                <a:spcPts val="0"/>
              </a:spcBef>
              <a:spcAft>
                <a:spcPts val="0"/>
              </a:spcAft>
            </a:pPr>
            <a:r>
              <a:rPr lang="fr-FR" sz="1050" smtClean="0">
                <a:solidFill>
                  <a:srgbClr val="4D4D4D"/>
                </a:solidFill>
                <a:latin typeface="Arial"/>
                <a:cs typeface="Arial"/>
              </a:rPr>
              <a:t>0.40</a:t>
            </a:r>
            <a:endParaRPr lang="fr-FR" sz="1050">
              <a:solidFill>
                <a:srgbClr val="4D4D4D"/>
              </a:solidFill>
              <a:latin typeface="Arial"/>
              <a:cs typeface="Arial"/>
            </a:endParaRPr>
          </a:p>
        </p:txBody>
      </p:sp>
      <p:sp>
        <p:nvSpPr>
          <p:cNvPr id="17" name="TextBox 16"/>
          <p:cNvSpPr txBox="1"/>
          <p:nvPr/>
        </p:nvSpPr>
        <p:spPr>
          <a:xfrm>
            <a:off x="5538520" y="3272331"/>
            <a:ext cx="447558" cy="253916"/>
          </a:xfrm>
          <a:prstGeom prst="rect">
            <a:avLst/>
          </a:prstGeom>
          <a:noFill/>
        </p:spPr>
        <p:txBody>
          <a:bodyPr wrap="none" rtlCol="0">
            <a:spAutoFit/>
          </a:bodyPr>
          <a:lstStyle/>
          <a:p>
            <a:pPr algn="ctr" fontAlgn="auto">
              <a:spcBef>
                <a:spcPts val="0"/>
              </a:spcBef>
              <a:spcAft>
                <a:spcPts val="0"/>
              </a:spcAft>
            </a:pPr>
            <a:r>
              <a:rPr lang="fr-FR" sz="1050" smtClean="0">
                <a:solidFill>
                  <a:srgbClr val="4D4D4D"/>
                </a:solidFill>
                <a:latin typeface="Arial"/>
                <a:cs typeface="Arial"/>
              </a:rPr>
              <a:t>0.50</a:t>
            </a:r>
            <a:endParaRPr lang="fr-FR" sz="1050">
              <a:solidFill>
                <a:srgbClr val="4D4D4D"/>
              </a:solidFill>
              <a:latin typeface="Arial"/>
              <a:cs typeface="Arial"/>
            </a:endParaRPr>
          </a:p>
        </p:txBody>
      </p:sp>
      <p:sp>
        <p:nvSpPr>
          <p:cNvPr id="18" name="TextBox 17"/>
          <p:cNvSpPr txBox="1"/>
          <p:nvPr/>
        </p:nvSpPr>
        <p:spPr>
          <a:xfrm>
            <a:off x="6450946" y="3272331"/>
            <a:ext cx="447558" cy="253916"/>
          </a:xfrm>
          <a:prstGeom prst="rect">
            <a:avLst/>
          </a:prstGeom>
          <a:noFill/>
        </p:spPr>
        <p:txBody>
          <a:bodyPr wrap="none" rtlCol="0">
            <a:spAutoFit/>
          </a:bodyPr>
          <a:lstStyle/>
          <a:p>
            <a:pPr algn="ctr" fontAlgn="auto">
              <a:spcBef>
                <a:spcPts val="0"/>
              </a:spcBef>
              <a:spcAft>
                <a:spcPts val="0"/>
              </a:spcAft>
            </a:pPr>
            <a:r>
              <a:rPr lang="fr-FR" sz="1050" smtClean="0">
                <a:solidFill>
                  <a:srgbClr val="4D4D4D"/>
                </a:solidFill>
                <a:latin typeface="Arial"/>
                <a:cs typeface="Arial"/>
              </a:rPr>
              <a:t>0.60</a:t>
            </a:r>
            <a:endParaRPr lang="fr-FR" sz="1050">
              <a:solidFill>
                <a:srgbClr val="4D4D4D"/>
              </a:solidFill>
              <a:latin typeface="Arial"/>
              <a:cs typeface="Arial"/>
            </a:endParaRPr>
          </a:p>
        </p:txBody>
      </p:sp>
      <p:sp>
        <p:nvSpPr>
          <p:cNvPr id="19" name="TextBox 18"/>
          <p:cNvSpPr txBox="1"/>
          <p:nvPr/>
        </p:nvSpPr>
        <p:spPr>
          <a:xfrm>
            <a:off x="7363371" y="3272331"/>
            <a:ext cx="447558" cy="253916"/>
          </a:xfrm>
          <a:prstGeom prst="rect">
            <a:avLst/>
          </a:prstGeom>
          <a:noFill/>
        </p:spPr>
        <p:txBody>
          <a:bodyPr wrap="none" rtlCol="0">
            <a:spAutoFit/>
          </a:bodyPr>
          <a:lstStyle/>
          <a:p>
            <a:pPr algn="ctr" fontAlgn="auto">
              <a:spcBef>
                <a:spcPts val="0"/>
              </a:spcBef>
              <a:spcAft>
                <a:spcPts val="0"/>
              </a:spcAft>
            </a:pPr>
            <a:r>
              <a:rPr lang="fr-FR" sz="1050" smtClean="0">
                <a:solidFill>
                  <a:srgbClr val="4D4D4D"/>
                </a:solidFill>
                <a:latin typeface="Arial"/>
                <a:cs typeface="Arial"/>
              </a:rPr>
              <a:t>0.70</a:t>
            </a:r>
            <a:endParaRPr lang="fr-FR" sz="1050">
              <a:solidFill>
                <a:srgbClr val="4D4D4D"/>
              </a:solidFill>
              <a:latin typeface="Arial"/>
              <a:cs typeface="Arial"/>
            </a:endParaRPr>
          </a:p>
        </p:txBody>
      </p:sp>
      <p:sp>
        <p:nvSpPr>
          <p:cNvPr id="20" name="TextBox 19"/>
          <p:cNvSpPr txBox="1"/>
          <p:nvPr/>
        </p:nvSpPr>
        <p:spPr>
          <a:xfrm>
            <a:off x="1898181" y="3093958"/>
            <a:ext cx="260007"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0</a:t>
            </a:r>
            <a:endParaRPr lang="fr-FR" sz="1050">
              <a:solidFill>
                <a:srgbClr val="4D4D4D"/>
              </a:solidFill>
              <a:latin typeface="Arial"/>
              <a:cs typeface="Arial"/>
            </a:endParaRPr>
          </a:p>
        </p:txBody>
      </p:sp>
      <p:sp>
        <p:nvSpPr>
          <p:cNvPr id="21" name="TextBox 20"/>
          <p:cNvSpPr txBox="1"/>
          <p:nvPr/>
        </p:nvSpPr>
        <p:spPr>
          <a:xfrm>
            <a:off x="1898180" y="2828052"/>
            <a:ext cx="260008"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2</a:t>
            </a:r>
            <a:endParaRPr lang="fr-FR" sz="1050">
              <a:solidFill>
                <a:srgbClr val="4D4D4D"/>
              </a:solidFill>
              <a:latin typeface="Arial"/>
              <a:cs typeface="Arial"/>
            </a:endParaRPr>
          </a:p>
        </p:txBody>
      </p:sp>
      <p:sp>
        <p:nvSpPr>
          <p:cNvPr id="22" name="TextBox 21"/>
          <p:cNvSpPr txBox="1"/>
          <p:nvPr/>
        </p:nvSpPr>
        <p:spPr>
          <a:xfrm>
            <a:off x="1898181" y="2562146"/>
            <a:ext cx="260007"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4</a:t>
            </a:r>
            <a:endParaRPr lang="fr-FR" sz="1050">
              <a:solidFill>
                <a:srgbClr val="4D4D4D"/>
              </a:solidFill>
              <a:latin typeface="Arial"/>
              <a:cs typeface="Arial"/>
            </a:endParaRPr>
          </a:p>
        </p:txBody>
      </p:sp>
      <p:sp>
        <p:nvSpPr>
          <p:cNvPr id="23" name="TextBox 22"/>
          <p:cNvSpPr txBox="1"/>
          <p:nvPr/>
        </p:nvSpPr>
        <p:spPr>
          <a:xfrm>
            <a:off x="1898181" y="2296240"/>
            <a:ext cx="260007"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6</a:t>
            </a:r>
            <a:endParaRPr lang="fr-FR" sz="1050">
              <a:solidFill>
                <a:srgbClr val="4D4D4D"/>
              </a:solidFill>
              <a:latin typeface="Arial"/>
              <a:cs typeface="Arial"/>
            </a:endParaRPr>
          </a:p>
        </p:txBody>
      </p:sp>
      <p:sp>
        <p:nvSpPr>
          <p:cNvPr id="24" name="TextBox 23"/>
          <p:cNvSpPr txBox="1"/>
          <p:nvPr/>
        </p:nvSpPr>
        <p:spPr>
          <a:xfrm>
            <a:off x="1898181" y="2030334"/>
            <a:ext cx="260007"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8</a:t>
            </a:r>
            <a:endParaRPr lang="fr-FR" sz="1050">
              <a:solidFill>
                <a:srgbClr val="4D4D4D"/>
              </a:solidFill>
              <a:latin typeface="Arial"/>
              <a:cs typeface="Arial"/>
            </a:endParaRPr>
          </a:p>
        </p:txBody>
      </p:sp>
      <p:sp>
        <p:nvSpPr>
          <p:cNvPr id="25" name="TextBox 24"/>
          <p:cNvSpPr txBox="1"/>
          <p:nvPr/>
        </p:nvSpPr>
        <p:spPr>
          <a:xfrm>
            <a:off x="1822840" y="1764428"/>
            <a:ext cx="335348"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10</a:t>
            </a:r>
            <a:endParaRPr lang="fr-FR" sz="1050">
              <a:solidFill>
                <a:srgbClr val="4D4D4D"/>
              </a:solidFill>
              <a:latin typeface="Arial"/>
              <a:cs typeface="Arial"/>
            </a:endParaRPr>
          </a:p>
        </p:txBody>
      </p:sp>
      <p:sp>
        <p:nvSpPr>
          <p:cNvPr id="26" name="TextBox 25"/>
          <p:cNvSpPr txBox="1"/>
          <p:nvPr/>
        </p:nvSpPr>
        <p:spPr>
          <a:xfrm>
            <a:off x="1744292" y="1498522"/>
            <a:ext cx="413896" cy="253916"/>
          </a:xfrm>
          <a:prstGeom prst="rect">
            <a:avLst/>
          </a:prstGeom>
          <a:noFill/>
        </p:spPr>
        <p:txBody>
          <a:bodyPr wrap="none" rtlCol="0">
            <a:spAutoFit/>
          </a:bodyPr>
          <a:lstStyle/>
          <a:p>
            <a:pPr algn="r" fontAlgn="auto">
              <a:spcBef>
                <a:spcPts val="0"/>
              </a:spcBef>
              <a:spcAft>
                <a:spcPts val="0"/>
              </a:spcAft>
            </a:pPr>
            <a:r>
              <a:rPr lang="fr-FR" sz="1050" smtClean="0">
                <a:solidFill>
                  <a:srgbClr val="4D4D4D"/>
                </a:solidFill>
                <a:latin typeface="Arial"/>
                <a:cs typeface="Arial"/>
              </a:rPr>
              <a:t>&gt;12</a:t>
            </a:r>
            <a:endParaRPr lang="fr-FR" sz="1050">
              <a:solidFill>
                <a:srgbClr val="4D4D4D"/>
              </a:solidFill>
              <a:latin typeface="Arial"/>
              <a:cs typeface="Arial"/>
            </a:endParaRPr>
          </a:p>
        </p:txBody>
      </p:sp>
      <p:sp>
        <p:nvSpPr>
          <p:cNvPr id="27" name="Freeform 26"/>
          <p:cNvSpPr/>
          <p:nvPr/>
        </p:nvSpPr>
        <p:spPr>
          <a:xfrm>
            <a:off x="2209800" y="1617442"/>
            <a:ext cx="5384800" cy="1587500"/>
          </a:xfrm>
          <a:custGeom>
            <a:avLst/>
            <a:gdLst>
              <a:gd name="connsiteX0" fmla="*/ 0 w 5384800"/>
              <a:gd name="connsiteY0" fmla="*/ 0 h 1587500"/>
              <a:gd name="connsiteX1" fmla="*/ 0 w 5384800"/>
              <a:gd name="connsiteY1" fmla="*/ 1587500 h 1587500"/>
              <a:gd name="connsiteX2" fmla="*/ 5384800 w 5384800"/>
              <a:gd name="connsiteY2" fmla="*/ 1587500 h 1587500"/>
            </a:gdLst>
            <a:ahLst/>
            <a:cxnLst>
              <a:cxn ang="0">
                <a:pos x="connsiteX0" y="connsiteY0"/>
              </a:cxn>
              <a:cxn ang="0">
                <a:pos x="connsiteX1" y="connsiteY1"/>
              </a:cxn>
              <a:cxn ang="0">
                <a:pos x="connsiteX2" y="connsiteY2"/>
              </a:cxn>
            </a:cxnLst>
            <a:rect l="l" t="t" r="r" b="b"/>
            <a:pathLst>
              <a:path w="5384800" h="1587500">
                <a:moveTo>
                  <a:pt x="0" y="0"/>
                </a:moveTo>
                <a:lnTo>
                  <a:pt x="0" y="1587500"/>
                </a:lnTo>
                <a:lnTo>
                  <a:pt x="5384800" y="15875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28" name="Straight Connector 27"/>
          <p:cNvCxnSpPr/>
          <p:nvPr/>
        </p:nvCxnSpPr>
        <p:spPr>
          <a:xfrm>
            <a:off x="2113188" y="162548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2113188" y="188872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2113188" y="215196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2113188" y="24152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2113188" y="267845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2113188" y="29417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2113188" y="32049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5400000">
            <a:off x="2980021" y="32549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3892447" y="32549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4804873" y="32549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5717299" y="32549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6629725" y="32549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7542150" y="325494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Rectangle 40"/>
          <p:cNvSpPr/>
          <p:nvPr/>
        </p:nvSpPr>
        <p:spPr>
          <a:xfrm>
            <a:off x="4582566" y="3067804"/>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2" name="Rectangle 41"/>
          <p:cNvSpPr/>
          <p:nvPr/>
        </p:nvSpPr>
        <p:spPr>
          <a:xfrm>
            <a:off x="4813547" y="2798723"/>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3" name="Rectangle 42"/>
          <p:cNvSpPr/>
          <p:nvPr/>
        </p:nvSpPr>
        <p:spPr>
          <a:xfrm>
            <a:off x="5725566" y="298684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4" name="Rectangle 43"/>
          <p:cNvSpPr/>
          <p:nvPr/>
        </p:nvSpPr>
        <p:spPr>
          <a:xfrm>
            <a:off x="6639966" y="290826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5" name="Rectangle 44"/>
          <p:cNvSpPr/>
          <p:nvPr/>
        </p:nvSpPr>
        <p:spPr>
          <a:xfrm>
            <a:off x="3593553" y="2955091"/>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6" name="Rectangle 45"/>
          <p:cNvSpPr/>
          <p:nvPr/>
        </p:nvSpPr>
        <p:spPr>
          <a:xfrm>
            <a:off x="3441153" y="2895560"/>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 name="Rectangle 46"/>
          <p:cNvSpPr/>
          <p:nvPr/>
        </p:nvSpPr>
        <p:spPr>
          <a:xfrm>
            <a:off x="2986334" y="2676485"/>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 name="Rectangle 47"/>
          <p:cNvSpPr/>
          <p:nvPr/>
        </p:nvSpPr>
        <p:spPr>
          <a:xfrm>
            <a:off x="2986334" y="2764591"/>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 name="Rectangle 48"/>
          <p:cNvSpPr/>
          <p:nvPr/>
        </p:nvSpPr>
        <p:spPr>
          <a:xfrm>
            <a:off x="2681534" y="2855078"/>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0" name="Rectangle 49"/>
          <p:cNvSpPr/>
          <p:nvPr/>
        </p:nvSpPr>
        <p:spPr>
          <a:xfrm>
            <a:off x="2462459" y="295747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1" name="Rectangle 50"/>
          <p:cNvSpPr/>
          <p:nvPr/>
        </p:nvSpPr>
        <p:spPr>
          <a:xfrm>
            <a:off x="7371010" y="2691566"/>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2" name="Rectangle 51"/>
          <p:cNvSpPr/>
          <p:nvPr/>
        </p:nvSpPr>
        <p:spPr>
          <a:xfrm>
            <a:off x="4585518" y="2722689"/>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3" name="Rectangle 52"/>
          <p:cNvSpPr/>
          <p:nvPr/>
        </p:nvSpPr>
        <p:spPr>
          <a:xfrm>
            <a:off x="3216300" y="2441701"/>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4" name="Rectangle 53"/>
          <p:cNvSpPr/>
          <p:nvPr/>
        </p:nvSpPr>
        <p:spPr>
          <a:xfrm>
            <a:off x="3292500" y="2479801"/>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5" name="Rectangle 54"/>
          <p:cNvSpPr/>
          <p:nvPr/>
        </p:nvSpPr>
        <p:spPr>
          <a:xfrm>
            <a:off x="2987700" y="2929857"/>
            <a:ext cx="72778" cy="72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6" name="Rectangle 55"/>
          <p:cNvSpPr/>
          <p:nvPr/>
        </p:nvSpPr>
        <p:spPr>
          <a:xfrm>
            <a:off x="2379116" y="158587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7" name="Rectangle 56"/>
          <p:cNvSpPr/>
          <p:nvPr/>
        </p:nvSpPr>
        <p:spPr>
          <a:xfrm>
            <a:off x="3534022" y="158587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8" name="Rectangle 57"/>
          <p:cNvSpPr/>
          <p:nvPr/>
        </p:nvSpPr>
        <p:spPr>
          <a:xfrm>
            <a:off x="4424610" y="1585872"/>
            <a:ext cx="72778" cy="72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59" name="Straight Arrow Connector 58"/>
          <p:cNvCxnSpPr/>
          <p:nvPr/>
        </p:nvCxnSpPr>
        <p:spPr>
          <a:xfrm flipH="1" flipV="1">
            <a:off x="2470644" y="1675588"/>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3654919" y="1675588"/>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512169" y="1675588"/>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5859958" y="3028139"/>
            <a:ext cx="274135" cy="179184"/>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6786263" y="2997182"/>
            <a:ext cx="294781" cy="192679"/>
          </a:xfrm>
          <a:prstGeom prst="straightConnector1">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051117" y="2173588"/>
            <a:ext cx="2523854" cy="253916"/>
          </a:xfrm>
          <a:prstGeom prst="rect">
            <a:avLst/>
          </a:prstGeom>
          <a:noFill/>
        </p:spPr>
        <p:txBody>
          <a:bodyPr wrap="none" rtlCol="0">
            <a:spAutoFit/>
          </a:bodyPr>
          <a:lstStyle/>
          <a:p>
            <a:pPr fontAlgn="auto">
              <a:spcBef>
                <a:spcPts val="0"/>
              </a:spcBef>
              <a:spcAft>
                <a:spcPts val="0"/>
              </a:spcAft>
            </a:pPr>
            <a:r>
              <a:rPr lang="fr-FR" sz="1050" dirty="0" smtClean="0">
                <a:solidFill>
                  <a:srgbClr val="4D4D4D"/>
                </a:solidFill>
                <a:latin typeface="Arial"/>
                <a:cs typeface="Arial"/>
              </a:rPr>
              <a:t>Corrélation de Pearson: –0,17 (p=0,47)</a:t>
            </a:r>
            <a:endParaRPr lang="fr-FR" sz="105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630740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3516: </a:t>
            </a:r>
            <a:r>
              <a:rPr lang="fr-FR" dirty="0" err="1" smtClean="0"/>
              <a:t>MiR</a:t>
            </a:r>
            <a:r>
              <a:rPr lang="fr-FR" dirty="0" smtClean="0"/>
              <a:t> 31 3p, </a:t>
            </a:r>
            <a:r>
              <a:rPr lang="fr-FR" dirty="0" err="1" smtClean="0"/>
              <a:t>biomarqueur</a:t>
            </a:r>
            <a:r>
              <a:rPr lang="fr-FR" dirty="0" smtClean="0"/>
              <a:t> prédictif de l’efficacité du cetuximab chez les patients avec </a:t>
            </a:r>
            <a:r>
              <a:rPr lang="fr-FR" dirty="0" err="1" smtClean="0"/>
              <a:t>CRCm</a:t>
            </a:r>
            <a:r>
              <a:rPr lang="fr-FR" dirty="0" smtClean="0"/>
              <a:t> inclus dans l’étude FIRE-3 </a:t>
            </a:r>
            <a:br>
              <a:rPr lang="fr-FR" dirty="0" smtClean="0"/>
            </a:br>
            <a:r>
              <a:rPr lang="fr-FR" dirty="0" smtClean="0"/>
              <a:t>– Laurent-</a:t>
            </a:r>
            <a:r>
              <a:rPr lang="fr-FR" dirty="0" err="1" smtClean="0"/>
              <a:t>Puig</a:t>
            </a:r>
            <a:r>
              <a:rPr lang="fr-FR" dirty="0" smtClean="0"/>
              <a:t> P,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Déterminer la valeur prédictive de miR-31-3p chez les patients </a:t>
            </a:r>
            <a:r>
              <a:rPr lang="fr-FR" dirty="0"/>
              <a:t>a</a:t>
            </a:r>
            <a:r>
              <a:rPr lang="fr-FR" dirty="0" smtClean="0"/>
              <a:t>vec </a:t>
            </a:r>
            <a:r>
              <a:rPr lang="fr-FR" dirty="0" err="1" smtClean="0"/>
              <a:t>CRCm</a:t>
            </a:r>
            <a:r>
              <a:rPr lang="fr-FR" dirty="0" smtClean="0"/>
              <a:t> traités en 1</a:t>
            </a:r>
            <a:r>
              <a:rPr lang="fr-FR" baseline="30000" dirty="0" smtClean="0"/>
              <a:t>e</a:t>
            </a:r>
            <a:r>
              <a:rPr lang="fr-FR" dirty="0" smtClean="0"/>
              <a:t> ligne par FOLFIRI + </a:t>
            </a:r>
            <a:r>
              <a:rPr lang="fr-FR" dirty="0" err="1" smtClean="0"/>
              <a:t>cetuximab</a:t>
            </a:r>
            <a:r>
              <a:rPr lang="fr-FR" dirty="0" smtClean="0"/>
              <a:t> vs FOLFIRI + bevacizumab*</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spcAft>
                <a:spcPts val="300"/>
              </a:spcAft>
              <a:buNone/>
            </a:pPr>
            <a:r>
              <a:rPr lang="fr-FR" b="1" dirty="0" smtClean="0"/>
              <a:t>Expression de miR-31-3p </a:t>
            </a:r>
          </a:p>
          <a:p>
            <a:r>
              <a:rPr lang="fr-FR" dirty="0" smtClean="0"/>
              <a:t>L‘ARN a été extrait d’échantillons tumoraux FFPE et les niveaux d’expression de miR-31-3p ont été mesurés par </a:t>
            </a:r>
            <a:r>
              <a:rPr lang="fr-FR" dirty="0" err="1" smtClean="0"/>
              <a:t>qRT</a:t>
            </a:r>
            <a:r>
              <a:rPr lang="fr-FR" dirty="0" smtClean="0"/>
              <a:t>-PCR</a:t>
            </a:r>
          </a:p>
          <a:p>
            <a:pPr lvl="1"/>
            <a:r>
              <a:rPr lang="fr-FR" dirty="0" smtClean="0"/>
              <a:t>Les patients ont été divisés entre niveau d’expression « bas » ou élevé » selon un seuil prédéterminé</a:t>
            </a:r>
          </a:p>
          <a:p>
            <a:endParaRPr lang="fr-FR" b="1" dirty="0" smtClean="0"/>
          </a:p>
          <a:p>
            <a:endParaRPr lang="fr-FR" dirty="0" smtClean="0"/>
          </a:p>
          <a:p>
            <a:endParaRPr lang="fr-FR" dirty="0" smtClean="0"/>
          </a:p>
          <a:p>
            <a:endParaRPr lang="fr-FR" dirty="0"/>
          </a:p>
        </p:txBody>
      </p:sp>
      <p:sp>
        <p:nvSpPr>
          <p:cNvPr id="5" name="Text Placeholder 4"/>
          <p:cNvSpPr>
            <a:spLocks noGrp="1"/>
          </p:cNvSpPr>
          <p:nvPr>
            <p:ph type="body" sz="quarter" idx="11"/>
          </p:nvPr>
        </p:nvSpPr>
        <p:spPr>
          <a:xfrm>
            <a:off x="4648200" y="6324600"/>
            <a:ext cx="4130675" cy="258763"/>
          </a:xfrm>
        </p:spPr>
        <p:txBody>
          <a:bodyPr/>
          <a:lstStyle/>
          <a:p>
            <a:r>
              <a:rPr lang="fr-FR" smtClean="0"/>
              <a:t>Laurent-Puig, et al. J Clin Oncol 2016; 34 (suppl): abstr 3516</a:t>
            </a:r>
            <a:endParaRPr lang="fr-FR"/>
          </a:p>
        </p:txBody>
      </p:sp>
      <p:cxnSp>
        <p:nvCxnSpPr>
          <p:cNvPr id="7" name="AutoShape 15"/>
          <p:cNvCxnSpPr>
            <a:cxnSpLocks noChangeShapeType="1"/>
            <a:endCxn id="12" idx="1"/>
          </p:cNvCxnSpPr>
          <p:nvPr/>
        </p:nvCxnSpPr>
        <p:spPr bwMode="auto">
          <a:xfrm rot="5400000" flipH="1" flipV="1">
            <a:off x="4201495" y="2675900"/>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00559" y="2395615"/>
            <a:ext cx="78908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668939" y="3100001"/>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27925" y="2659934"/>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49434" y="2249565"/>
            <a:ext cx="277220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Bevacizumab + FOLFIRI</a:t>
            </a:r>
          </a:p>
          <a:p>
            <a:pPr algn="ctr" defTabSz="892175" eaLnBrk="0" hangingPunct="0"/>
            <a:r>
              <a:rPr lang="fr-FR" altLang="zh-CN" smtClean="0">
                <a:solidFill>
                  <a:srgbClr val="FFFFFF"/>
                </a:solidFill>
                <a:ea typeface="SimSun" pitchFamily="2" charset="-122"/>
              </a:rPr>
              <a:t>(n=191)</a:t>
            </a:r>
            <a:endParaRPr lang="fr-FR" altLang="zh-CN">
              <a:solidFill>
                <a:srgbClr val="FFFFFF"/>
              </a:solidFill>
              <a:ea typeface="SimSun" pitchFamily="2" charset="-122"/>
            </a:endParaRPr>
          </a:p>
        </p:txBody>
      </p:sp>
      <p:sp>
        <p:nvSpPr>
          <p:cNvPr id="13" name="AutoShape 9"/>
          <p:cNvSpPr>
            <a:spLocks noChangeArrowheads="1"/>
          </p:cNvSpPr>
          <p:nvPr/>
        </p:nvSpPr>
        <p:spPr bwMode="auto">
          <a:xfrm>
            <a:off x="349249" y="2556870"/>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85750" indent="-285750" defTabSz="892175" eaLnBrk="0" hangingPunct="0">
              <a:spcAft>
                <a:spcPct val="30000"/>
              </a:spcAft>
              <a:buFont typeface="Arial"/>
              <a:buChar char="•"/>
            </a:pPr>
            <a:r>
              <a:rPr lang="fr-FR" altLang="zh-CN" dirty="0" smtClean="0">
                <a:solidFill>
                  <a:srgbClr val="FFFFFF"/>
                </a:solidFill>
                <a:ea typeface="SimSun" pitchFamily="2" charset="-122"/>
              </a:rPr>
              <a:t>CRC RAS WT*</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(n=370)</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49249" y="4068376"/>
            <a:ext cx="413067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principaux (étude FIRE-3)</a:t>
            </a:r>
          </a:p>
          <a:p>
            <a:pPr>
              <a:buClr>
                <a:srgbClr val="043882"/>
              </a:buClr>
            </a:pPr>
            <a:r>
              <a:rPr lang="fr-FR" kern="0" dirty="0" smtClean="0"/>
              <a:t>SG, SSP</a:t>
            </a:r>
          </a:p>
        </p:txBody>
      </p:sp>
      <p:sp>
        <p:nvSpPr>
          <p:cNvPr id="15" name="Content Placeholder 26"/>
          <p:cNvSpPr txBox="1">
            <a:spLocks/>
          </p:cNvSpPr>
          <p:nvPr/>
        </p:nvSpPr>
        <p:spPr>
          <a:xfrm>
            <a:off x="4343401" y="4068376"/>
            <a:ext cx="4765214" cy="685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exploratoires (analyse actuelle)</a:t>
            </a:r>
          </a:p>
          <a:p>
            <a:pPr>
              <a:buClr>
                <a:srgbClr val="043882"/>
              </a:buClr>
            </a:pPr>
            <a:r>
              <a:rPr lang="fr-FR" kern="0" dirty="0" smtClean="0"/>
              <a:t>SG, SSP et TRG selon le niveau d’expression de miR-31-3p</a:t>
            </a:r>
          </a:p>
        </p:txBody>
      </p:sp>
      <p:cxnSp>
        <p:nvCxnSpPr>
          <p:cNvPr id="16" name="AutoShape 16"/>
          <p:cNvCxnSpPr>
            <a:cxnSpLocks noChangeShapeType="1"/>
            <a:endCxn id="19" idx="1"/>
          </p:cNvCxnSpPr>
          <p:nvPr/>
        </p:nvCxnSpPr>
        <p:spPr bwMode="auto">
          <a:xfrm rot="16200000" flipH="1">
            <a:off x="4199443" y="2931817"/>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00559" y="3317489"/>
            <a:ext cx="78908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26345" y="358180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49434" y="3171440"/>
            <a:ext cx="277056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Cetuximab + FOLFIRI</a:t>
            </a:r>
          </a:p>
          <a:p>
            <a:pPr algn="ctr" defTabSz="892175" eaLnBrk="0" hangingPunct="0"/>
            <a:r>
              <a:rPr lang="fr-FR" altLang="zh-CN" smtClean="0">
                <a:solidFill>
                  <a:srgbClr val="4D4D4D"/>
                </a:solidFill>
                <a:ea typeface="SimSun" pitchFamily="2" charset="-122"/>
              </a:rPr>
              <a:t>(n=179)</a:t>
            </a:r>
            <a:endParaRPr lang="fr-FR" altLang="zh-CN">
              <a:solidFill>
                <a:srgbClr val="4D4D4D"/>
              </a:solidFill>
              <a:ea typeface="SimSun" pitchFamily="2" charset="-122"/>
            </a:endParaRPr>
          </a:p>
        </p:txBody>
      </p:sp>
      <p:sp>
        <p:nvSpPr>
          <p:cNvPr id="6" name="Oval 14"/>
          <p:cNvSpPr>
            <a:spLocks noChangeArrowheads="1"/>
          </p:cNvSpPr>
          <p:nvPr/>
        </p:nvSpPr>
        <p:spPr bwMode="auto">
          <a:xfrm>
            <a:off x="3925662" y="2807901"/>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sp>
        <p:nvSpPr>
          <p:cNvPr id="23" name="Text Placeholder 3"/>
          <p:cNvSpPr>
            <a:spLocks noGrp="1"/>
          </p:cNvSpPr>
          <p:nvPr>
            <p:ph type="body" sz="quarter" idx="10"/>
          </p:nvPr>
        </p:nvSpPr>
        <p:spPr>
          <a:xfrm>
            <a:off x="365125" y="6324600"/>
            <a:ext cx="4130675" cy="258763"/>
          </a:xfrm>
        </p:spPr>
        <p:txBody>
          <a:bodyPr/>
          <a:lstStyle/>
          <a:p>
            <a:r>
              <a:rPr lang="fr-FR" dirty="0" smtClean="0"/>
              <a:t>*Sous-analyse de FIRE-3 </a:t>
            </a:r>
            <a:endParaRPr lang="fr-FR" dirty="0"/>
          </a:p>
        </p:txBody>
      </p:sp>
    </p:spTree>
    <p:extLst>
      <p:ext uri="{BB962C8B-B14F-4D97-AF65-F5344CB8AC3E}">
        <p14:creationId xmlns:p14="http://schemas.microsoft.com/office/powerpoint/2010/main" val="562841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3516: </a:t>
            </a:r>
            <a:r>
              <a:rPr lang="fr-FR" dirty="0" err="1" smtClean="0"/>
              <a:t>MiR</a:t>
            </a:r>
            <a:r>
              <a:rPr lang="fr-FR" dirty="0" smtClean="0"/>
              <a:t> 31 3p, </a:t>
            </a:r>
            <a:r>
              <a:rPr lang="fr-FR" dirty="0" err="1" smtClean="0"/>
              <a:t>biomarqueur</a:t>
            </a:r>
            <a:r>
              <a:rPr lang="fr-FR" dirty="0" smtClean="0"/>
              <a:t> prédictif de l’efficacité du cetuximab chez les patients avec </a:t>
            </a:r>
            <a:r>
              <a:rPr lang="fr-FR" dirty="0" err="1" smtClean="0"/>
              <a:t>CRCm</a:t>
            </a:r>
            <a:r>
              <a:rPr lang="fr-FR" dirty="0" smtClean="0"/>
              <a:t> inclus dans l’étude FIRE-3 </a:t>
            </a:r>
            <a:br>
              <a:rPr lang="fr-FR" dirty="0" smtClean="0"/>
            </a:br>
            <a:r>
              <a:rPr lang="fr-FR" dirty="0" smtClean="0"/>
              <a:t>– Laurent-</a:t>
            </a:r>
            <a:r>
              <a:rPr lang="fr-FR" dirty="0" err="1" smtClean="0"/>
              <a:t>Puig</a:t>
            </a:r>
            <a:r>
              <a:rPr lang="fr-FR" dirty="0" smtClean="0"/>
              <a:t> P, et al</a:t>
            </a:r>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*Pondération inverse sur le score de propension.</a:t>
            </a:r>
            <a:endParaRPr lang="fr-FR" dirty="0"/>
          </a:p>
        </p:txBody>
      </p:sp>
      <p:sp>
        <p:nvSpPr>
          <p:cNvPr id="5" name="Text Placeholder 4"/>
          <p:cNvSpPr>
            <a:spLocks noGrp="1"/>
          </p:cNvSpPr>
          <p:nvPr>
            <p:ph type="body" sz="quarter" idx="11"/>
          </p:nvPr>
        </p:nvSpPr>
        <p:spPr/>
        <p:txBody>
          <a:bodyPr/>
          <a:lstStyle/>
          <a:p>
            <a:r>
              <a:rPr lang="fr-FR" dirty="0" smtClean="0"/>
              <a:t>Laurent-</a:t>
            </a:r>
            <a:r>
              <a:rPr lang="fr-FR" dirty="0" err="1" smtClean="0"/>
              <a:t>Puig</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3516</a:t>
            </a:r>
            <a:endParaRPr lang="fr-FR" dirty="0"/>
          </a:p>
        </p:txBody>
      </p:sp>
      <p:sp>
        <p:nvSpPr>
          <p:cNvPr id="9" name="Content Placeholder 8"/>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a:p>
        </p:txBody>
      </p:sp>
      <p:sp>
        <p:nvSpPr>
          <p:cNvPr id="15" name="TextBox 14"/>
          <p:cNvSpPr txBox="1"/>
          <p:nvPr/>
        </p:nvSpPr>
        <p:spPr>
          <a:xfrm>
            <a:off x="1207213" y="1555813"/>
            <a:ext cx="2237023" cy="369332"/>
          </a:xfrm>
          <a:prstGeom prst="rect">
            <a:avLst/>
          </a:prstGeom>
          <a:noFill/>
        </p:spPr>
        <p:txBody>
          <a:bodyPr wrap="none" rtlCol="0">
            <a:spAutoFit/>
          </a:bodyPr>
          <a:lstStyle/>
          <a:p>
            <a:r>
              <a:rPr lang="fr-FR" b="1" dirty="0" smtClean="0">
                <a:solidFill>
                  <a:srgbClr val="4D4D4D"/>
                </a:solidFill>
              </a:rPr>
              <a:t>SG: miR-31-3p bas</a:t>
            </a:r>
            <a:endParaRPr lang="fr-FR" b="1" dirty="0">
              <a:solidFill>
                <a:srgbClr val="4D4D4D"/>
              </a:solidFill>
            </a:endParaRPr>
          </a:p>
        </p:txBody>
      </p:sp>
      <p:sp>
        <p:nvSpPr>
          <p:cNvPr id="16" name="TextBox 15"/>
          <p:cNvSpPr txBox="1"/>
          <p:nvPr/>
        </p:nvSpPr>
        <p:spPr>
          <a:xfrm>
            <a:off x="5654324" y="1555813"/>
            <a:ext cx="2326516" cy="369332"/>
          </a:xfrm>
          <a:prstGeom prst="rect">
            <a:avLst/>
          </a:prstGeom>
          <a:noFill/>
        </p:spPr>
        <p:txBody>
          <a:bodyPr wrap="none" rtlCol="0">
            <a:spAutoFit/>
          </a:bodyPr>
          <a:lstStyle/>
          <a:p>
            <a:r>
              <a:rPr lang="fr-FR" b="1" dirty="0" smtClean="0">
                <a:solidFill>
                  <a:srgbClr val="4D4D4D"/>
                </a:solidFill>
              </a:rPr>
              <a:t>SG: miR-31-3p haut</a:t>
            </a:r>
            <a:endParaRPr lang="fr-FR" b="1" dirty="0">
              <a:solidFill>
                <a:srgbClr val="4D4D4D"/>
              </a:solidFill>
            </a:endParaRPr>
          </a:p>
        </p:txBody>
      </p:sp>
      <p:sp>
        <p:nvSpPr>
          <p:cNvPr id="17" name="Rectangle 16"/>
          <p:cNvSpPr/>
          <p:nvPr/>
        </p:nvSpPr>
        <p:spPr>
          <a:xfrm>
            <a:off x="1329600" y="5891802"/>
            <a:ext cx="6554741" cy="338554"/>
          </a:xfrm>
          <a:prstGeom prst="rect">
            <a:avLst/>
          </a:prstGeom>
        </p:spPr>
        <p:txBody>
          <a:bodyPr wrap="square">
            <a:spAutoFit/>
          </a:bodyPr>
          <a:lstStyle/>
          <a:p>
            <a:pPr algn="ctr"/>
            <a:r>
              <a:rPr lang="fr-FR" sz="1600" b="1" dirty="0" smtClean="0">
                <a:solidFill>
                  <a:srgbClr val="4D4D4D"/>
                </a:solidFill>
              </a:rPr>
              <a:t>Hétérogénéité de l’effet du traitement: p=0,07; p=0,004*</a:t>
            </a:r>
            <a:endParaRPr lang="fr-FR" sz="1600" b="1" baseline="30000" dirty="0">
              <a:solidFill>
                <a:srgbClr val="4D4D4D"/>
              </a:solidFill>
            </a:endParaRPr>
          </a:p>
        </p:txBody>
      </p:sp>
      <p:sp>
        <p:nvSpPr>
          <p:cNvPr id="18" name="Rectangle 17"/>
          <p:cNvSpPr/>
          <p:nvPr/>
        </p:nvSpPr>
        <p:spPr>
          <a:xfrm>
            <a:off x="261258" y="1962451"/>
            <a:ext cx="4192541" cy="276999"/>
          </a:xfrm>
          <a:prstGeom prst="rect">
            <a:avLst/>
          </a:prstGeom>
          <a:ln>
            <a:noFill/>
          </a:ln>
        </p:spPr>
        <p:txBody>
          <a:bodyPr wrap="square">
            <a:spAutoFit/>
          </a:bodyPr>
          <a:lstStyle/>
          <a:p>
            <a:pPr algn="ctr"/>
            <a:r>
              <a:rPr lang="fr-FR" sz="1200" dirty="0">
                <a:solidFill>
                  <a:srgbClr val="4D4D4D"/>
                </a:solidFill>
              </a:rPr>
              <a:t>HR </a:t>
            </a:r>
            <a:r>
              <a:rPr lang="fr-FR" sz="1200" dirty="0" smtClean="0">
                <a:solidFill>
                  <a:srgbClr val="4D4D4D"/>
                </a:solidFill>
              </a:rPr>
              <a:t>0,60 (IC95 0,40 – 0,90</a:t>
            </a:r>
            <a:r>
              <a:rPr lang="fr-FR" sz="1200" dirty="0">
                <a:solidFill>
                  <a:srgbClr val="4D4D4D"/>
                </a:solidFill>
              </a:rPr>
              <a:t>); p=</a:t>
            </a:r>
            <a:r>
              <a:rPr lang="fr-FR" sz="1200" dirty="0" smtClean="0">
                <a:solidFill>
                  <a:srgbClr val="4D4D4D"/>
                </a:solidFill>
              </a:rPr>
              <a:t>0,005</a:t>
            </a:r>
            <a:endParaRPr lang="fr-FR" sz="1200" dirty="0">
              <a:solidFill>
                <a:srgbClr val="4D4D4D"/>
              </a:solidFill>
            </a:endParaRPr>
          </a:p>
        </p:txBody>
      </p:sp>
      <p:sp>
        <p:nvSpPr>
          <p:cNvPr id="19" name="Rectangle 18"/>
          <p:cNvSpPr/>
          <p:nvPr/>
        </p:nvSpPr>
        <p:spPr>
          <a:xfrm>
            <a:off x="4758600" y="1962451"/>
            <a:ext cx="4143375" cy="276999"/>
          </a:xfrm>
          <a:prstGeom prst="rect">
            <a:avLst/>
          </a:prstGeom>
          <a:ln>
            <a:noFill/>
          </a:ln>
        </p:spPr>
        <p:txBody>
          <a:bodyPr wrap="square">
            <a:spAutoFit/>
          </a:bodyPr>
          <a:lstStyle/>
          <a:p>
            <a:pPr algn="ctr"/>
            <a:r>
              <a:rPr lang="fr-FR" sz="1200" dirty="0">
                <a:solidFill>
                  <a:srgbClr val="4D4D4D"/>
                </a:solidFill>
              </a:rPr>
              <a:t>HR </a:t>
            </a:r>
            <a:r>
              <a:rPr lang="fr-FR" sz="1200" dirty="0" smtClean="0">
                <a:solidFill>
                  <a:srgbClr val="4D4D4D"/>
                </a:solidFill>
              </a:rPr>
              <a:t>1,10 </a:t>
            </a:r>
            <a:r>
              <a:rPr lang="fr-FR" sz="1200" dirty="0">
                <a:solidFill>
                  <a:srgbClr val="4D4D4D"/>
                </a:solidFill>
              </a:rPr>
              <a:t>(</a:t>
            </a:r>
            <a:r>
              <a:rPr lang="fr-FR" sz="1200" dirty="0" smtClean="0">
                <a:solidFill>
                  <a:srgbClr val="4D4D4D"/>
                </a:solidFill>
              </a:rPr>
              <a:t>0,65 – 1,87</a:t>
            </a:r>
            <a:r>
              <a:rPr lang="fr-FR" sz="1200" dirty="0">
                <a:solidFill>
                  <a:srgbClr val="4D4D4D"/>
                </a:solidFill>
              </a:rPr>
              <a:t>); </a:t>
            </a:r>
            <a:r>
              <a:rPr lang="fr-FR" sz="1200" dirty="0" smtClean="0">
                <a:solidFill>
                  <a:srgbClr val="4D4D4D"/>
                </a:solidFill>
              </a:rPr>
              <a:t>p=0,67</a:t>
            </a:r>
            <a:endParaRPr lang="fr-FR" sz="1200" dirty="0">
              <a:solidFill>
                <a:srgbClr val="4D4D4D"/>
              </a:solidFill>
            </a:endParaRPr>
          </a:p>
        </p:txBody>
      </p:sp>
      <p:grpSp>
        <p:nvGrpSpPr>
          <p:cNvPr id="20" name="Group 19"/>
          <p:cNvGrpSpPr/>
          <p:nvPr/>
        </p:nvGrpSpPr>
        <p:grpSpPr>
          <a:xfrm>
            <a:off x="-14504" y="2156249"/>
            <a:ext cx="4557161" cy="3723955"/>
            <a:chOff x="-14504" y="2241313"/>
            <a:chExt cx="4557161" cy="3723955"/>
          </a:xfrm>
        </p:grpSpPr>
        <p:sp>
          <p:nvSpPr>
            <p:cNvPr id="21" name="Freeform 20"/>
            <p:cNvSpPr>
              <a:spLocks/>
            </p:cNvSpPr>
            <p:nvPr/>
          </p:nvSpPr>
          <p:spPr bwMode="auto">
            <a:xfrm>
              <a:off x="917518" y="2372521"/>
              <a:ext cx="2943368"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 name="Line 6"/>
            <p:cNvSpPr>
              <a:spLocks noChangeShapeType="1"/>
            </p:cNvSpPr>
            <p:nvPr/>
          </p:nvSpPr>
          <p:spPr bwMode="auto">
            <a:xfrm>
              <a:off x="848889" y="237252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 name="Line 7"/>
            <p:cNvSpPr>
              <a:spLocks noChangeShapeType="1"/>
            </p:cNvSpPr>
            <p:nvPr/>
          </p:nvSpPr>
          <p:spPr bwMode="auto">
            <a:xfrm>
              <a:off x="848889" y="280317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 name="Line 8"/>
            <p:cNvSpPr>
              <a:spLocks noChangeShapeType="1"/>
            </p:cNvSpPr>
            <p:nvPr/>
          </p:nvSpPr>
          <p:spPr bwMode="auto">
            <a:xfrm>
              <a:off x="848889" y="323383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 name="Line 9"/>
            <p:cNvSpPr>
              <a:spLocks noChangeShapeType="1"/>
            </p:cNvSpPr>
            <p:nvPr/>
          </p:nvSpPr>
          <p:spPr bwMode="auto">
            <a:xfrm>
              <a:off x="848889" y="3671309"/>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 name="Line 10"/>
            <p:cNvSpPr>
              <a:spLocks noChangeShapeType="1"/>
            </p:cNvSpPr>
            <p:nvPr/>
          </p:nvSpPr>
          <p:spPr bwMode="auto">
            <a:xfrm>
              <a:off x="848889" y="4101964"/>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 name="Line 11"/>
            <p:cNvSpPr>
              <a:spLocks noChangeShapeType="1"/>
            </p:cNvSpPr>
            <p:nvPr/>
          </p:nvSpPr>
          <p:spPr bwMode="auto">
            <a:xfrm>
              <a:off x="848889" y="452579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 name="Line 13"/>
            <p:cNvSpPr>
              <a:spLocks noChangeShapeType="1"/>
            </p:cNvSpPr>
            <p:nvPr/>
          </p:nvSpPr>
          <p:spPr bwMode="auto">
            <a:xfrm>
              <a:off x="258565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 name="Line 14"/>
            <p:cNvSpPr>
              <a:spLocks noChangeShapeType="1"/>
            </p:cNvSpPr>
            <p:nvPr/>
          </p:nvSpPr>
          <p:spPr bwMode="auto">
            <a:xfrm>
              <a:off x="3417053"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 name="Line 15"/>
            <p:cNvSpPr>
              <a:spLocks noChangeShapeType="1"/>
            </p:cNvSpPr>
            <p:nvPr/>
          </p:nvSpPr>
          <p:spPr bwMode="auto">
            <a:xfrm>
              <a:off x="299378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 name="Line 17"/>
            <p:cNvSpPr>
              <a:spLocks noChangeShapeType="1"/>
            </p:cNvSpPr>
            <p:nvPr/>
          </p:nvSpPr>
          <p:spPr bwMode="auto">
            <a:xfrm>
              <a:off x="384352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 name="Line 18"/>
            <p:cNvSpPr>
              <a:spLocks noChangeShapeType="1"/>
            </p:cNvSpPr>
            <p:nvPr/>
          </p:nvSpPr>
          <p:spPr bwMode="auto">
            <a:xfrm>
              <a:off x="2162382"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 name="Line 19"/>
            <p:cNvSpPr>
              <a:spLocks noChangeShapeType="1"/>
            </p:cNvSpPr>
            <p:nvPr/>
          </p:nvSpPr>
          <p:spPr bwMode="auto">
            <a:xfrm>
              <a:off x="1746599"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Line 20"/>
            <p:cNvSpPr>
              <a:spLocks noChangeShapeType="1"/>
            </p:cNvSpPr>
            <p:nvPr/>
          </p:nvSpPr>
          <p:spPr bwMode="auto">
            <a:xfrm>
              <a:off x="132450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Line 21"/>
            <p:cNvSpPr>
              <a:spLocks noChangeShapeType="1"/>
            </p:cNvSpPr>
            <p:nvPr/>
          </p:nvSpPr>
          <p:spPr bwMode="auto">
            <a:xfrm>
              <a:off x="917518"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 name="TextBox 35"/>
            <p:cNvSpPr txBox="1"/>
            <p:nvPr/>
          </p:nvSpPr>
          <p:spPr>
            <a:xfrm rot="16200000">
              <a:off x="210174" y="3321910"/>
              <a:ext cx="407007" cy="276999"/>
            </a:xfrm>
            <a:prstGeom prst="rect">
              <a:avLst/>
            </a:prstGeom>
            <a:noFill/>
          </p:spPr>
          <p:txBody>
            <a:bodyPr wrap="none" rtlCol="0">
              <a:spAutoFit/>
            </a:bodyPr>
            <a:lstStyle/>
            <a:p>
              <a:pPr algn="ctr"/>
              <a:r>
                <a:rPr lang="fr-FR" sz="1200" dirty="0" smtClean="0">
                  <a:solidFill>
                    <a:srgbClr val="4D4D4D"/>
                  </a:solidFill>
                </a:rPr>
                <a:t>SG</a:t>
              </a:r>
              <a:endParaRPr lang="fr-FR" sz="1200" dirty="0">
                <a:solidFill>
                  <a:srgbClr val="4D4D4D"/>
                </a:solidFill>
              </a:endParaRPr>
            </a:p>
          </p:txBody>
        </p:sp>
        <p:sp>
          <p:nvSpPr>
            <p:cNvPr id="37" name="TextBox 36"/>
            <p:cNvSpPr txBox="1"/>
            <p:nvPr/>
          </p:nvSpPr>
          <p:spPr>
            <a:xfrm>
              <a:off x="2139057" y="4834524"/>
              <a:ext cx="508474" cy="276999"/>
            </a:xfrm>
            <a:prstGeom prst="rect">
              <a:avLst/>
            </a:prstGeom>
            <a:noFill/>
          </p:spPr>
          <p:txBody>
            <a:bodyPr wrap="none" rtlCol="0">
              <a:spAutoFit/>
            </a:bodyPr>
            <a:lstStyle/>
            <a:p>
              <a:pPr algn="ctr"/>
              <a:r>
                <a:rPr lang="fr-FR" sz="1200" dirty="0" smtClean="0">
                  <a:solidFill>
                    <a:srgbClr val="4D4D4D"/>
                  </a:solidFill>
                </a:rPr>
                <a:t>Mois</a:t>
              </a:r>
              <a:endParaRPr lang="fr-FR" sz="1200" dirty="0">
                <a:solidFill>
                  <a:srgbClr val="4D4D4D"/>
                </a:solidFill>
              </a:endParaRPr>
            </a:p>
          </p:txBody>
        </p:sp>
        <p:sp>
          <p:nvSpPr>
            <p:cNvPr id="38" name="TextBox 37"/>
            <p:cNvSpPr txBox="1"/>
            <p:nvPr/>
          </p:nvSpPr>
          <p:spPr>
            <a:xfrm>
              <a:off x="504174" y="2241313"/>
              <a:ext cx="397866" cy="276999"/>
            </a:xfrm>
            <a:prstGeom prst="rect">
              <a:avLst/>
            </a:prstGeom>
            <a:noFill/>
          </p:spPr>
          <p:txBody>
            <a:bodyPr wrap="none" rtlCol="0" anchor="ctr" anchorCtr="0">
              <a:spAutoFit/>
            </a:bodyPr>
            <a:lstStyle/>
            <a:p>
              <a:pPr algn="r"/>
              <a:r>
                <a:rPr lang="fr-FR" sz="1200" smtClean="0">
                  <a:solidFill>
                    <a:srgbClr val="4D4D4D"/>
                  </a:solidFill>
                </a:rPr>
                <a:t>1.0</a:t>
              </a:r>
              <a:endParaRPr lang="fr-FR" sz="1200">
                <a:solidFill>
                  <a:srgbClr val="4D4D4D"/>
                </a:solidFill>
              </a:endParaRPr>
            </a:p>
          </p:txBody>
        </p:sp>
        <p:sp>
          <p:nvSpPr>
            <p:cNvPr id="39" name="TextBox 38"/>
            <p:cNvSpPr txBox="1"/>
            <p:nvPr/>
          </p:nvSpPr>
          <p:spPr>
            <a:xfrm>
              <a:off x="504174" y="2663956"/>
              <a:ext cx="397866" cy="276999"/>
            </a:xfrm>
            <a:prstGeom prst="rect">
              <a:avLst/>
            </a:prstGeom>
            <a:noFill/>
          </p:spPr>
          <p:txBody>
            <a:bodyPr wrap="none" rtlCol="0" anchor="ctr" anchorCtr="0">
              <a:spAutoFit/>
            </a:bodyPr>
            <a:lstStyle/>
            <a:p>
              <a:pPr algn="r"/>
              <a:r>
                <a:rPr lang="fr-FR" sz="1200" smtClean="0">
                  <a:solidFill>
                    <a:srgbClr val="4D4D4D"/>
                  </a:solidFill>
                </a:rPr>
                <a:t>0.8</a:t>
              </a:r>
              <a:endParaRPr lang="fr-FR" sz="1200">
                <a:solidFill>
                  <a:srgbClr val="4D4D4D"/>
                </a:solidFill>
              </a:endParaRPr>
            </a:p>
          </p:txBody>
        </p:sp>
        <p:sp>
          <p:nvSpPr>
            <p:cNvPr id="40" name="TextBox 39"/>
            <p:cNvSpPr txBox="1"/>
            <p:nvPr/>
          </p:nvSpPr>
          <p:spPr>
            <a:xfrm>
              <a:off x="504174" y="3094413"/>
              <a:ext cx="397866" cy="276999"/>
            </a:xfrm>
            <a:prstGeom prst="rect">
              <a:avLst/>
            </a:prstGeom>
            <a:noFill/>
          </p:spPr>
          <p:txBody>
            <a:bodyPr wrap="none" rtlCol="0" anchor="ctr" anchorCtr="0">
              <a:spAutoFit/>
            </a:bodyPr>
            <a:lstStyle/>
            <a:p>
              <a:pPr algn="r"/>
              <a:r>
                <a:rPr lang="fr-FR" sz="1200" smtClean="0">
                  <a:solidFill>
                    <a:srgbClr val="4D4D4D"/>
                  </a:solidFill>
                </a:rPr>
                <a:t>0.6</a:t>
              </a:r>
              <a:endParaRPr lang="fr-FR" sz="1200">
                <a:solidFill>
                  <a:srgbClr val="4D4D4D"/>
                </a:solidFill>
              </a:endParaRPr>
            </a:p>
          </p:txBody>
        </p:sp>
        <p:sp>
          <p:nvSpPr>
            <p:cNvPr id="41" name="TextBox 40"/>
            <p:cNvSpPr txBox="1"/>
            <p:nvPr/>
          </p:nvSpPr>
          <p:spPr>
            <a:xfrm>
              <a:off x="504174" y="3531695"/>
              <a:ext cx="397866" cy="276999"/>
            </a:xfrm>
            <a:prstGeom prst="rect">
              <a:avLst/>
            </a:prstGeom>
            <a:noFill/>
          </p:spPr>
          <p:txBody>
            <a:bodyPr wrap="none" rtlCol="0" anchor="ctr" anchorCtr="0">
              <a:spAutoFit/>
            </a:bodyPr>
            <a:lstStyle/>
            <a:p>
              <a:pPr algn="r"/>
              <a:r>
                <a:rPr lang="fr-FR" sz="1200" smtClean="0">
                  <a:solidFill>
                    <a:srgbClr val="4D4D4D"/>
                  </a:solidFill>
                </a:rPr>
                <a:t>0.4</a:t>
              </a:r>
              <a:endParaRPr lang="fr-FR" sz="1200">
                <a:solidFill>
                  <a:srgbClr val="4D4D4D"/>
                </a:solidFill>
              </a:endParaRPr>
            </a:p>
          </p:txBody>
        </p:sp>
        <p:sp>
          <p:nvSpPr>
            <p:cNvPr id="42" name="TextBox 41"/>
            <p:cNvSpPr txBox="1"/>
            <p:nvPr/>
          </p:nvSpPr>
          <p:spPr>
            <a:xfrm>
              <a:off x="504174" y="3962152"/>
              <a:ext cx="397866" cy="276999"/>
            </a:xfrm>
            <a:prstGeom prst="rect">
              <a:avLst/>
            </a:prstGeom>
            <a:noFill/>
          </p:spPr>
          <p:txBody>
            <a:bodyPr wrap="none" rtlCol="0" anchor="ctr" anchorCtr="0">
              <a:spAutoFit/>
            </a:bodyPr>
            <a:lstStyle/>
            <a:p>
              <a:pPr algn="r"/>
              <a:r>
                <a:rPr lang="fr-FR" sz="1200" smtClean="0">
                  <a:solidFill>
                    <a:srgbClr val="4D4D4D"/>
                  </a:solidFill>
                </a:rPr>
                <a:t>0.2</a:t>
              </a:r>
              <a:endParaRPr lang="fr-FR" sz="1200">
                <a:solidFill>
                  <a:srgbClr val="4D4D4D"/>
                </a:solidFill>
              </a:endParaRPr>
            </a:p>
          </p:txBody>
        </p:sp>
        <p:sp>
          <p:nvSpPr>
            <p:cNvPr id="43" name="TextBox 42"/>
            <p:cNvSpPr txBox="1"/>
            <p:nvPr/>
          </p:nvSpPr>
          <p:spPr>
            <a:xfrm>
              <a:off x="632414" y="4385785"/>
              <a:ext cx="269626" cy="27699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44" name="TextBox 43"/>
            <p:cNvSpPr txBox="1"/>
            <p:nvPr/>
          </p:nvSpPr>
          <p:spPr>
            <a:xfrm>
              <a:off x="786451" y="4653325"/>
              <a:ext cx="269626" cy="276999"/>
            </a:xfrm>
            <a:prstGeom prst="rect">
              <a:avLst/>
            </a:prstGeom>
            <a:noFill/>
          </p:spPr>
          <p:txBody>
            <a:bodyPr wrap="none"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45" name="TextBox 44"/>
            <p:cNvSpPr txBox="1"/>
            <p:nvPr/>
          </p:nvSpPr>
          <p:spPr>
            <a:xfrm>
              <a:off x="1146968" y="4653325"/>
              <a:ext cx="354584" cy="276999"/>
            </a:xfrm>
            <a:prstGeom prst="rect">
              <a:avLst/>
            </a:prstGeom>
            <a:noFill/>
          </p:spPr>
          <p:txBody>
            <a:bodyPr wrap="none" rtlCol="0" anchor="ctr" anchorCtr="0">
              <a:spAutoFit/>
            </a:bodyPr>
            <a:lstStyle/>
            <a:p>
              <a:pPr algn="ctr"/>
              <a:r>
                <a:rPr lang="fr-FR" sz="1200" smtClean="0">
                  <a:solidFill>
                    <a:srgbClr val="4D4D4D"/>
                  </a:solidFill>
                </a:rPr>
                <a:t>10</a:t>
              </a:r>
              <a:endParaRPr lang="fr-FR" sz="1200">
                <a:solidFill>
                  <a:srgbClr val="4D4D4D"/>
                </a:solidFill>
              </a:endParaRPr>
            </a:p>
          </p:txBody>
        </p:sp>
        <p:sp>
          <p:nvSpPr>
            <p:cNvPr id="46" name="TextBox 45"/>
            <p:cNvSpPr txBox="1"/>
            <p:nvPr/>
          </p:nvSpPr>
          <p:spPr>
            <a:xfrm>
              <a:off x="1570726" y="4653325"/>
              <a:ext cx="354584" cy="276999"/>
            </a:xfrm>
            <a:prstGeom prst="rect">
              <a:avLst/>
            </a:prstGeom>
            <a:noFill/>
          </p:spPr>
          <p:txBody>
            <a:bodyPr wrap="none"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47" name="TextBox 46"/>
            <p:cNvSpPr txBox="1"/>
            <p:nvPr/>
          </p:nvSpPr>
          <p:spPr>
            <a:xfrm>
              <a:off x="1991844" y="4653325"/>
              <a:ext cx="354584" cy="276999"/>
            </a:xfrm>
            <a:prstGeom prst="rect">
              <a:avLst/>
            </a:prstGeom>
            <a:noFill/>
          </p:spPr>
          <p:txBody>
            <a:bodyPr wrap="none" rtlCol="0" anchor="ctr" anchorCtr="0">
              <a:spAutoFit/>
            </a:bodyPr>
            <a:lstStyle/>
            <a:p>
              <a:pPr algn="ctr"/>
              <a:r>
                <a:rPr lang="fr-FR" sz="1200" smtClean="0">
                  <a:solidFill>
                    <a:srgbClr val="4D4D4D"/>
                  </a:solidFill>
                </a:rPr>
                <a:t>30</a:t>
              </a:r>
              <a:endParaRPr lang="fr-FR" sz="1200">
                <a:solidFill>
                  <a:srgbClr val="4D4D4D"/>
                </a:solidFill>
              </a:endParaRPr>
            </a:p>
          </p:txBody>
        </p:sp>
        <p:sp>
          <p:nvSpPr>
            <p:cNvPr id="48" name="TextBox 47"/>
            <p:cNvSpPr txBox="1"/>
            <p:nvPr/>
          </p:nvSpPr>
          <p:spPr>
            <a:xfrm>
              <a:off x="2405479" y="4653325"/>
              <a:ext cx="354584" cy="276999"/>
            </a:xfrm>
            <a:prstGeom prst="rect">
              <a:avLst/>
            </a:prstGeom>
            <a:noFill/>
          </p:spPr>
          <p:txBody>
            <a:bodyPr wrap="none" rtlCol="0" anchor="ctr" anchorCtr="0">
              <a:spAutoFit/>
            </a:bodyPr>
            <a:lstStyle/>
            <a:p>
              <a:pPr algn="ctr"/>
              <a:r>
                <a:rPr lang="fr-FR" sz="1200" smtClean="0">
                  <a:solidFill>
                    <a:srgbClr val="4D4D4D"/>
                  </a:solidFill>
                </a:rPr>
                <a:t>40</a:t>
              </a:r>
              <a:endParaRPr lang="fr-FR" sz="1200">
                <a:solidFill>
                  <a:srgbClr val="4D4D4D"/>
                </a:solidFill>
              </a:endParaRPr>
            </a:p>
          </p:txBody>
        </p:sp>
        <p:sp>
          <p:nvSpPr>
            <p:cNvPr id="49" name="TextBox 48"/>
            <p:cNvSpPr txBox="1"/>
            <p:nvPr/>
          </p:nvSpPr>
          <p:spPr>
            <a:xfrm>
              <a:off x="2819383" y="4653325"/>
              <a:ext cx="354584" cy="276999"/>
            </a:xfrm>
            <a:prstGeom prst="rect">
              <a:avLst/>
            </a:prstGeom>
            <a:noFill/>
          </p:spPr>
          <p:txBody>
            <a:bodyPr wrap="none" rtlCol="0" anchor="ctr" anchorCtr="0">
              <a:spAutoFit/>
            </a:bodyPr>
            <a:lstStyle/>
            <a:p>
              <a:pPr algn="ctr"/>
              <a:r>
                <a:rPr lang="fr-FR" sz="1200" smtClean="0">
                  <a:solidFill>
                    <a:srgbClr val="4D4D4D"/>
                  </a:solidFill>
                </a:rPr>
                <a:t>50</a:t>
              </a:r>
              <a:endParaRPr lang="fr-FR" sz="1200">
                <a:solidFill>
                  <a:srgbClr val="4D4D4D"/>
                </a:solidFill>
              </a:endParaRPr>
            </a:p>
          </p:txBody>
        </p:sp>
        <p:sp>
          <p:nvSpPr>
            <p:cNvPr id="50" name="TextBox 49"/>
            <p:cNvSpPr txBox="1"/>
            <p:nvPr/>
          </p:nvSpPr>
          <p:spPr>
            <a:xfrm>
              <a:off x="3238665" y="4653325"/>
              <a:ext cx="354584" cy="276999"/>
            </a:xfrm>
            <a:prstGeom prst="rect">
              <a:avLst/>
            </a:prstGeom>
            <a:noFill/>
          </p:spPr>
          <p:txBody>
            <a:bodyPr wrap="none" rtlCol="0" anchor="ctr" anchorCtr="0">
              <a:spAutoFit/>
            </a:bodyPr>
            <a:lstStyle/>
            <a:p>
              <a:pPr algn="ctr"/>
              <a:r>
                <a:rPr lang="fr-FR" sz="1200" smtClean="0">
                  <a:solidFill>
                    <a:srgbClr val="4D4D4D"/>
                  </a:solidFill>
                </a:rPr>
                <a:t>60</a:t>
              </a:r>
              <a:endParaRPr lang="fr-FR" sz="1200">
                <a:solidFill>
                  <a:srgbClr val="4D4D4D"/>
                </a:solidFill>
              </a:endParaRPr>
            </a:p>
          </p:txBody>
        </p:sp>
        <p:sp>
          <p:nvSpPr>
            <p:cNvPr id="51" name="TextBox 50"/>
            <p:cNvSpPr txBox="1"/>
            <p:nvPr/>
          </p:nvSpPr>
          <p:spPr>
            <a:xfrm>
              <a:off x="3668579" y="4653325"/>
              <a:ext cx="354584" cy="276999"/>
            </a:xfrm>
            <a:prstGeom prst="rect">
              <a:avLst/>
            </a:prstGeom>
            <a:noFill/>
          </p:spPr>
          <p:txBody>
            <a:bodyPr wrap="none" rtlCol="0" anchor="ctr" anchorCtr="0">
              <a:spAutoFit/>
            </a:bodyPr>
            <a:lstStyle/>
            <a:p>
              <a:pPr algn="ctr"/>
              <a:r>
                <a:rPr lang="fr-FR" sz="1200" smtClean="0">
                  <a:solidFill>
                    <a:srgbClr val="4D4D4D"/>
                  </a:solidFill>
                </a:rPr>
                <a:t>70</a:t>
              </a:r>
              <a:endParaRPr lang="fr-FR" sz="1200">
                <a:solidFill>
                  <a:srgbClr val="4D4D4D"/>
                </a:solidFill>
              </a:endParaRPr>
            </a:p>
          </p:txBody>
        </p:sp>
        <p:sp>
          <p:nvSpPr>
            <p:cNvPr id="52" name="TextBox 51"/>
            <p:cNvSpPr txBox="1"/>
            <p:nvPr/>
          </p:nvSpPr>
          <p:spPr>
            <a:xfrm>
              <a:off x="2253825" y="2311762"/>
              <a:ext cx="2154932" cy="646331"/>
            </a:xfrm>
            <a:prstGeom prst="rect">
              <a:avLst/>
            </a:prstGeom>
            <a:noFill/>
          </p:spPr>
          <p:txBody>
            <a:bodyPr wrap="none" rtlCol="0">
              <a:spAutoFit/>
            </a:bodyPr>
            <a:lstStyle/>
            <a:p>
              <a:r>
                <a:rPr lang="fr-FR" sz="1200" b="1" dirty="0" err="1" smtClean="0">
                  <a:solidFill>
                    <a:srgbClr val="4D4D4D"/>
                  </a:solidFill>
                </a:rPr>
                <a:t>SGm</a:t>
              </a:r>
              <a:endParaRPr lang="fr-FR" sz="1200" b="1" dirty="0" smtClean="0">
                <a:solidFill>
                  <a:srgbClr val="4D4D4D"/>
                </a:solidFill>
              </a:endParaRPr>
            </a:p>
            <a:p>
              <a:r>
                <a:rPr lang="fr-FR" sz="1200" dirty="0" smtClean="0">
                  <a:solidFill>
                    <a:srgbClr val="4D4D4D"/>
                  </a:solidFill>
                </a:rPr>
                <a:t>BEV: 27,4 mois (23,7</a:t>
              </a:r>
              <a:r>
                <a:rPr lang="fr-FR" sz="1200" dirty="0">
                  <a:solidFill>
                    <a:srgbClr val="4D4D4D"/>
                  </a:solidFill>
                </a:rPr>
                <a:t> </a:t>
              </a:r>
              <a:r>
                <a:rPr lang="fr-FR" sz="1200" dirty="0" smtClean="0">
                  <a:solidFill>
                    <a:srgbClr val="4D4D4D"/>
                  </a:solidFill>
                </a:rPr>
                <a:t>– 32,4)</a:t>
              </a:r>
            </a:p>
            <a:p>
              <a:r>
                <a:rPr lang="fr-FR" sz="1200" dirty="0" smtClean="0">
                  <a:solidFill>
                    <a:srgbClr val="4D4D4D"/>
                  </a:solidFill>
                </a:rPr>
                <a:t>CET: 39,4 mois (31,0 – 52,0)</a:t>
              </a:r>
              <a:endParaRPr lang="fr-FR" sz="1200" dirty="0">
                <a:solidFill>
                  <a:srgbClr val="4D4D4D"/>
                </a:solidFill>
              </a:endParaRPr>
            </a:p>
          </p:txBody>
        </p:sp>
        <p:cxnSp>
          <p:nvCxnSpPr>
            <p:cNvPr id="53" name="Straight Connector 52"/>
            <p:cNvCxnSpPr/>
            <p:nvPr/>
          </p:nvCxnSpPr>
          <p:spPr>
            <a:xfrm>
              <a:off x="2077920" y="2643243"/>
              <a:ext cx="22594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7920" y="2835097"/>
              <a:ext cx="22594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7227" y="5486400"/>
              <a:ext cx="3199131"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6" name="Line 20"/>
            <p:cNvSpPr>
              <a:spLocks noChangeShapeType="1"/>
            </p:cNvSpPr>
            <p:nvPr/>
          </p:nvSpPr>
          <p:spPr bwMode="auto">
            <a:xfrm>
              <a:off x="76565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57" name="Line 20"/>
            <p:cNvSpPr>
              <a:spLocks noChangeShapeType="1"/>
            </p:cNvSpPr>
            <p:nvPr/>
          </p:nvSpPr>
          <p:spPr bwMode="auto">
            <a:xfrm>
              <a:off x="1402605"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58" name="Line 20"/>
            <p:cNvSpPr>
              <a:spLocks noChangeShapeType="1"/>
            </p:cNvSpPr>
            <p:nvPr/>
          </p:nvSpPr>
          <p:spPr bwMode="auto">
            <a:xfrm>
              <a:off x="203956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20"/>
            <p:cNvSpPr>
              <a:spLocks noChangeShapeType="1"/>
            </p:cNvSpPr>
            <p:nvPr/>
          </p:nvSpPr>
          <p:spPr bwMode="auto">
            <a:xfrm>
              <a:off x="2676515" y="5082640"/>
              <a:ext cx="0" cy="5021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 name="Line 20"/>
            <p:cNvSpPr>
              <a:spLocks noChangeShapeType="1"/>
            </p:cNvSpPr>
            <p:nvPr/>
          </p:nvSpPr>
          <p:spPr bwMode="auto">
            <a:xfrm>
              <a:off x="331347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20"/>
            <p:cNvSpPr>
              <a:spLocks noChangeShapeType="1"/>
            </p:cNvSpPr>
            <p:nvPr/>
          </p:nvSpPr>
          <p:spPr bwMode="auto">
            <a:xfrm>
              <a:off x="3968239"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TextBox 61"/>
            <p:cNvSpPr txBox="1"/>
            <p:nvPr/>
          </p:nvSpPr>
          <p:spPr>
            <a:xfrm>
              <a:off x="558810" y="5560309"/>
              <a:ext cx="431528" cy="246221"/>
            </a:xfrm>
            <a:prstGeom prst="rect">
              <a:avLst/>
            </a:prstGeom>
            <a:noFill/>
          </p:spPr>
          <p:txBody>
            <a:bodyPr wrap="none" rtlCol="0" anchor="ctr" anchorCtr="0">
              <a:spAutoFit/>
            </a:bodyPr>
            <a:lstStyle/>
            <a:p>
              <a:pPr algn="ctr"/>
              <a:r>
                <a:rPr lang="fr-FR" sz="1000" smtClean="0">
                  <a:solidFill>
                    <a:srgbClr val="4D4D4D"/>
                  </a:solidFill>
                </a:rPr>
                <a:t>0.35</a:t>
              </a:r>
              <a:endParaRPr lang="fr-FR" sz="1000">
                <a:solidFill>
                  <a:srgbClr val="4D4D4D"/>
                </a:solidFill>
              </a:endParaRPr>
            </a:p>
          </p:txBody>
        </p:sp>
        <p:sp>
          <p:nvSpPr>
            <p:cNvPr id="63" name="TextBox 62"/>
            <p:cNvSpPr txBox="1"/>
            <p:nvPr/>
          </p:nvSpPr>
          <p:spPr>
            <a:xfrm>
              <a:off x="-14504" y="5719047"/>
              <a:ext cx="1574645" cy="246221"/>
            </a:xfrm>
            <a:prstGeom prst="rect">
              <a:avLst/>
            </a:prstGeom>
            <a:noFill/>
          </p:spPr>
          <p:txBody>
            <a:bodyPr wrap="none" rtlCol="0" anchor="ctr" anchorCtr="0">
              <a:spAutoFit/>
            </a:bodyPr>
            <a:lstStyle/>
            <a:p>
              <a:pPr algn="ctr"/>
              <a:r>
                <a:rPr lang="fr-FR" sz="1000" dirty="0" smtClean="0">
                  <a:solidFill>
                    <a:srgbClr val="4D4D4D"/>
                  </a:solidFill>
                </a:rPr>
                <a:t>En faveur du </a:t>
              </a:r>
              <a:r>
                <a:rPr lang="fr-FR" sz="1000" dirty="0" err="1" smtClean="0">
                  <a:solidFill>
                    <a:srgbClr val="4D4D4D"/>
                  </a:solidFill>
                </a:rPr>
                <a:t>cetuximab</a:t>
              </a:r>
              <a:endParaRPr lang="fr-FR" sz="1000" dirty="0">
                <a:solidFill>
                  <a:srgbClr val="4D4D4D"/>
                </a:solidFill>
              </a:endParaRPr>
            </a:p>
          </p:txBody>
        </p:sp>
        <p:sp>
          <p:nvSpPr>
            <p:cNvPr id="64" name="TextBox 63"/>
            <p:cNvSpPr txBox="1"/>
            <p:nvPr/>
          </p:nvSpPr>
          <p:spPr>
            <a:xfrm>
              <a:off x="2775464" y="5719047"/>
              <a:ext cx="1767193" cy="246221"/>
            </a:xfrm>
            <a:prstGeom prst="rect">
              <a:avLst/>
            </a:prstGeom>
            <a:noFill/>
          </p:spPr>
          <p:txBody>
            <a:bodyPr wrap="none" rtlCol="0" anchor="ctr" anchorCtr="0">
              <a:spAutoFit/>
            </a:bodyPr>
            <a:lstStyle/>
            <a:p>
              <a:pPr algn="ctr"/>
              <a:r>
                <a:rPr lang="fr-FR" sz="1000" dirty="0" smtClean="0">
                  <a:solidFill>
                    <a:srgbClr val="4D4D4D"/>
                  </a:solidFill>
                </a:rPr>
                <a:t>En faveur du bevacizumab</a:t>
              </a:r>
              <a:endParaRPr lang="fr-FR" sz="1000" dirty="0">
                <a:solidFill>
                  <a:srgbClr val="4D4D4D"/>
                </a:solidFill>
              </a:endParaRPr>
            </a:p>
          </p:txBody>
        </p:sp>
        <p:sp>
          <p:nvSpPr>
            <p:cNvPr id="65" name="TextBox 64"/>
            <p:cNvSpPr txBox="1"/>
            <p:nvPr/>
          </p:nvSpPr>
          <p:spPr>
            <a:xfrm>
              <a:off x="1186840" y="5560309"/>
              <a:ext cx="431529" cy="246221"/>
            </a:xfrm>
            <a:prstGeom prst="rect">
              <a:avLst/>
            </a:prstGeom>
            <a:noFill/>
          </p:spPr>
          <p:txBody>
            <a:bodyPr wrap="none" rtlCol="0" anchor="ctr" anchorCtr="0">
              <a:spAutoFit/>
            </a:bodyPr>
            <a:lstStyle/>
            <a:p>
              <a:pPr algn="ctr"/>
              <a:r>
                <a:rPr lang="fr-FR" sz="1000" smtClean="0">
                  <a:solidFill>
                    <a:srgbClr val="4D4D4D"/>
                  </a:solidFill>
                </a:rPr>
                <a:t>0.50</a:t>
              </a:r>
              <a:endParaRPr lang="fr-FR" sz="1000">
                <a:solidFill>
                  <a:srgbClr val="4D4D4D"/>
                </a:solidFill>
              </a:endParaRPr>
            </a:p>
          </p:txBody>
        </p:sp>
        <p:sp>
          <p:nvSpPr>
            <p:cNvPr id="66" name="TextBox 65"/>
            <p:cNvSpPr txBox="1"/>
            <p:nvPr/>
          </p:nvSpPr>
          <p:spPr>
            <a:xfrm>
              <a:off x="1814870" y="5560309"/>
              <a:ext cx="431529" cy="246221"/>
            </a:xfrm>
            <a:prstGeom prst="rect">
              <a:avLst/>
            </a:prstGeom>
            <a:noFill/>
          </p:spPr>
          <p:txBody>
            <a:bodyPr wrap="none" rtlCol="0" anchor="ctr" anchorCtr="0">
              <a:spAutoFit/>
            </a:bodyPr>
            <a:lstStyle/>
            <a:p>
              <a:pPr algn="ctr"/>
              <a:r>
                <a:rPr lang="fr-FR" sz="1000" smtClean="0">
                  <a:solidFill>
                    <a:srgbClr val="4D4D4D"/>
                  </a:solidFill>
                </a:rPr>
                <a:t>0.71</a:t>
              </a:r>
              <a:endParaRPr lang="fr-FR" sz="1000">
                <a:solidFill>
                  <a:srgbClr val="4D4D4D"/>
                </a:solidFill>
              </a:endParaRPr>
            </a:p>
          </p:txBody>
        </p:sp>
        <p:sp>
          <p:nvSpPr>
            <p:cNvPr id="67" name="TextBox 66"/>
            <p:cNvSpPr txBox="1"/>
            <p:nvPr/>
          </p:nvSpPr>
          <p:spPr>
            <a:xfrm>
              <a:off x="2501918" y="5560309"/>
              <a:ext cx="360996" cy="246221"/>
            </a:xfrm>
            <a:prstGeom prst="rect">
              <a:avLst/>
            </a:prstGeom>
            <a:noFill/>
          </p:spPr>
          <p:txBody>
            <a:bodyPr wrap="none" rtlCol="0" anchor="ctr" anchorCtr="0">
              <a:spAutoFit/>
            </a:bodyPr>
            <a:lstStyle/>
            <a:p>
              <a:pPr algn="ctr"/>
              <a:r>
                <a:rPr lang="fr-FR" sz="1000" smtClean="0">
                  <a:solidFill>
                    <a:srgbClr val="4D4D4D"/>
                  </a:solidFill>
                </a:rPr>
                <a:t>1.0</a:t>
              </a:r>
              <a:endParaRPr lang="fr-FR" sz="1000">
                <a:solidFill>
                  <a:srgbClr val="4D4D4D"/>
                </a:solidFill>
              </a:endParaRPr>
            </a:p>
          </p:txBody>
        </p:sp>
        <p:sp>
          <p:nvSpPr>
            <p:cNvPr id="68" name="TextBox 67"/>
            <p:cNvSpPr txBox="1"/>
            <p:nvPr/>
          </p:nvSpPr>
          <p:spPr>
            <a:xfrm>
              <a:off x="3106085" y="5560309"/>
              <a:ext cx="431529" cy="246221"/>
            </a:xfrm>
            <a:prstGeom prst="rect">
              <a:avLst/>
            </a:prstGeom>
            <a:noFill/>
          </p:spPr>
          <p:txBody>
            <a:bodyPr wrap="none" rtlCol="0" anchor="ctr" anchorCtr="0">
              <a:spAutoFit/>
            </a:bodyPr>
            <a:lstStyle/>
            <a:p>
              <a:pPr algn="ctr"/>
              <a:r>
                <a:rPr lang="fr-FR" sz="1000" smtClean="0">
                  <a:solidFill>
                    <a:srgbClr val="4D4D4D"/>
                  </a:solidFill>
                </a:rPr>
                <a:t>1.41</a:t>
              </a:r>
              <a:endParaRPr lang="fr-FR" sz="1000">
                <a:solidFill>
                  <a:srgbClr val="4D4D4D"/>
                </a:solidFill>
              </a:endParaRPr>
            </a:p>
          </p:txBody>
        </p:sp>
        <p:sp>
          <p:nvSpPr>
            <p:cNvPr id="69" name="TextBox 68"/>
            <p:cNvSpPr txBox="1"/>
            <p:nvPr/>
          </p:nvSpPr>
          <p:spPr>
            <a:xfrm>
              <a:off x="3787084" y="5560309"/>
              <a:ext cx="360997" cy="246221"/>
            </a:xfrm>
            <a:prstGeom prst="rect">
              <a:avLst/>
            </a:prstGeom>
            <a:noFill/>
          </p:spPr>
          <p:txBody>
            <a:bodyPr wrap="none" rtlCol="0" anchor="ctr" anchorCtr="0">
              <a:spAutoFit/>
            </a:bodyPr>
            <a:lstStyle/>
            <a:p>
              <a:pPr algn="ctr"/>
              <a:r>
                <a:rPr lang="fr-FR" sz="1000" smtClean="0">
                  <a:solidFill>
                    <a:srgbClr val="4D4D4D"/>
                  </a:solidFill>
                </a:rPr>
                <a:t>2.0</a:t>
              </a:r>
              <a:endParaRPr lang="fr-FR" sz="1000">
                <a:solidFill>
                  <a:srgbClr val="4D4D4D"/>
                </a:solidFill>
              </a:endParaRPr>
            </a:p>
          </p:txBody>
        </p:sp>
        <p:cxnSp>
          <p:nvCxnSpPr>
            <p:cNvPr id="70" name="Straight Connector 69"/>
            <p:cNvCxnSpPr/>
            <p:nvPr/>
          </p:nvCxnSpPr>
          <p:spPr>
            <a:xfrm>
              <a:off x="990338" y="5195214"/>
              <a:ext cx="151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a:spLocks noChangeAspect="1"/>
            </p:cNvSpPr>
            <p:nvPr/>
          </p:nvSpPr>
          <p:spPr>
            <a:xfrm>
              <a:off x="1692128" y="5141214"/>
              <a:ext cx="108000" cy="1080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72" name="Group 71"/>
          <p:cNvGrpSpPr/>
          <p:nvPr/>
        </p:nvGrpSpPr>
        <p:grpSpPr>
          <a:xfrm>
            <a:off x="4499673" y="2156249"/>
            <a:ext cx="4431012" cy="3723955"/>
            <a:chOff x="108442" y="2241313"/>
            <a:chExt cx="4431012" cy="3723955"/>
          </a:xfrm>
        </p:grpSpPr>
        <p:sp>
          <p:nvSpPr>
            <p:cNvPr id="73" name="Freeform 72"/>
            <p:cNvSpPr>
              <a:spLocks/>
            </p:cNvSpPr>
            <p:nvPr/>
          </p:nvSpPr>
          <p:spPr bwMode="auto">
            <a:xfrm>
              <a:off x="917518" y="2372521"/>
              <a:ext cx="2943368" cy="22211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 name="Line 6"/>
            <p:cNvSpPr>
              <a:spLocks noChangeShapeType="1"/>
            </p:cNvSpPr>
            <p:nvPr/>
          </p:nvSpPr>
          <p:spPr bwMode="auto">
            <a:xfrm>
              <a:off x="848889" y="237252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7"/>
            <p:cNvSpPr>
              <a:spLocks noChangeShapeType="1"/>
            </p:cNvSpPr>
            <p:nvPr/>
          </p:nvSpPr>
          <p:spPr bwMode="auto">
            <a:xfrm>
              <a:off x="848889" y="280317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8"/>
            <p:cNvSpPr>
              <a:spLocks noChangeShapeType="1"/>
            </p:cNvSpPr>
            <p:nvPr/>
          </p:nvSpPr>
          <p:spPr bwMode="auto">
            <a:xfrm>
              <a:off x="848889" y="3233830"/>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9"/>
            <p:cNvSpPr>
              <a:spLocks noChangeShapeType="1"/>
            </p:cNvSpPr>
            <p:nvPr/>
          </p:nvSpPr>
          <p:spPr bwMode="auto">
            <a:xfrm>
              <a:off x="848889" y="3671309"/>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Line 10"/>
            <p:cNvSpPr>
              <a:spLocks noChangeShapeType="1"/>
            </p:cNvSpPr>
            <p:nvPr/>
          </p:nvSpPr>
          <p:spPr bwMode="auto">
            <a:xfrm>
              <a:off x="848889" y="4101964"/>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Line 11"/>
            <p:cNvSpPr>
              <a:spLocks noChangeShapeType="1"/>
            </p:cNvSpPr>
            <p:nvPr/>
          </p:nvSpPr>
          <p:spPr bwMode="auto">
            <a:xfrm>
              <a:off x="848889" y="4525795"/>
              <a:ext cx="6862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 name="Line 13"/>
            <p:cNvSpPr>
              <a:spLocks noChangeShapeType="1"/>
            </p:cNvSpPr>
            <p:nvPr/>
          </p:nvSpPr>
          <p:spPr bwMode="auto">
            <a:xfrm>
              <a:off x="258565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14"/>
            <p:cNvSpPr>
              <a:spLocks noChangeShapeType="1"/>
            </p:cNvSpPr>
            <p:nvPr/>
          </p:nvSpPr>
          <p:spPr bwMode="auto">
            <a:xfrm>
              <a:off x="3417053"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15"/>
            <p:cNvSpPr>
              <a:spLocks noChangeShapeType="1"/>
            </p:cNvSpPr>
            <p:nvPr/>
          </p:nvSpPr>
          <p:spPr bwMode="auto">
            <a:xfrm>
              <a:off x="299378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17"/>
            <p:cNvSpPr>
              <a:spLocks noChangeShapeType="1"/>
            </p:cNvSpPr>
            <p:nvPr/>
          </p:nvSpPr>
          <p:spPr bwMode="auto">
            <a:xfrm>
              <a:off x="3843525"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18"/>
            <p:cNvSpPr>
              <a:spLocks noChangeShapeType="1"/>
            </p:cNvSpPr>
            <p:nvPr/>
          </p:nvSpPr>
          <p:spPr bwMode="auto">
            <a:xfrm>
              <a:off x="2162382"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19"/>
            <p:cNvSpPr>
              <a:spLocks noChangeShapeType="1"/>
            </p:cNvSpPr>
            <p:nvPr/>
          </p:nvSpPr>
          <p:spPr bwMode="auto">
            <a:xfrm>
              <a:off x="1746599"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20"/>
            <p:cNvSpPr>
              <a:spLocks noChangeShapeType="1"/>
            </p:cNvSpPr>
            <p:nvPr/>
          </p:nvSpPr>
          <p:spPr bwMode="auto">
            <a:xfrm>
              <a:off x="1324501"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21"/>
            <p:cNvSpPr>
              <a:spLocks noChangeShapeType="1"/>
            </p:cNvSpPr>
            <p:nvPr/>
          </p:nvSpPr>
          <p:spPr bwMode="auto">
            <a:xfrm>
              <a:off x="917518" y="4594035"/>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TextBox 87"/>
            <p:cNvSpPr txBox="1"/>
            <p:nvPr/>
          </p:nvSpPr>
          <p:spPr>
            <a:xfrm rot="16200000">
              <a:off x="217489" y="3329225"/>
              <a:ext cx="407007" cy="276999"/>
            </a:xfrm>
            <a:prstGeom prst="rect">
              <a:avLst/>
            </a:prstGeom>
            <a:noFill/>
          </p:spPr>
          <p:txBody>
            <a:bodyPr wrap="none" rtlCol="0">
              <a:spAutoFit/>
            </a:bodyPr>
            <a:lstStyle/>
            <a:p>
              <a:pPr algn="ctr"/>
              <a:r>
                <a:rPr lang="fr-FR" sz="1200" dirty="0" smtClean="0">
                  <a:solidFill>
                    <a:srgbClr val="4D4D4D"/>
                  </a:solidFill>
                </a:rPr>
                <a:t>SG</a:t>
              </a:r>
              <a:endParaRPr lang="fr-FR" sz="1200" dirty="0">
                <a:solidFill>
                  <a:srgbClr val="4D4D4D"/>
                </a:solidFill>
              </a:endParaRPr>
            </a:p>
          </p:txBody>
        </p:sp>
        <p:sp>
          <p:nvSpPr>
            <p:cNvPr id="89" name="TextBox 88"/>
            <p:cNvSpPr txBox="1"/>
            <p:nvPr/>
          </p:nvSpPr>
          <p:spPr>
            <a:xfrm>
              <a:off x="2139057" y="4834524"/>
              <a:ext cx="508474" cy="276999"/>
            </a:xfrm>
            <a:prstGeom prst="rect">
              <a:avLst/>
            </a:prstGeom>
            <a:noFill/>
          </p:spPr>
          <p:txBody>
            <a:bodyPr wrap="none" rtlCol="0">
              <a:spAutoFit/>
            </a:bodyPr>
            <a:lstStyle/>
            <a:p>
              <a:pPr algn="ctr"/>
              <a:r>
                <a:rPr lang="fr-FR" sz="1200" dirty="0" smtClean="0">
                  <a:solidFill>
                    <a:srgbClr val="4D4D4D"/>
                  </a:solidFill>
                </a:rPr>
                <a:t>Mois</a:t>
              </a:r>
              <a:endParaRPr lang="fr-FR" sz="1200" dirty="0">
                <a:solidFill>
                  <a:srgbClr val="4D4D4D"/>
                </a:solidFill>
              </a:endParaRPr>
            </a:p>
          </p:txBody>
        </p:sp>
        <p:sp>
          <p:nvSpPr>
            <p:cNvPr id="90" name="TextBox 89"/>
            <p:cNvSpPr txBox="1"/>
            <p:nvPr/>
          </p:nvSpPr>
          <p:spPr>
            <a:xfrm>
              <a:off x="504174" y="2241313"/>
              <a:ext cx="397866" cy="276999"/>
            </a:xfrm>
            <a:prstGeom prst="rect">
              <a:avLst/>
            </a:prstGeom>
            <a:noFill/>
          </p:spPr>
          <p:txBody>
            <a:bodyPr wrap="none" rtlCol="0" anchor="ctr" anchorCtr="0">
              <a:spAutoFit/>
            </a:bodyPr>
            <a:lstStyle/>
            <a:p>
              <a:pPr algn="r"/>
              <a:r>
                <a:rPr lang="fr-FR" sz="1200" smtClean="0">
                  <a:solidFill>
                    <a:srgbClr val="4D4D4D"/>
                  </a:solidFill>
                </a:rPr>
                <a:t>1.0</a:t>
              </a:r>
              <a:endParaRPr lang="fr-FR" sz="1200">
                <a:solidFill>
                  <a:srgbClr val="4D4D4D"/>
                </a:solidFill>
              </a:endParaRPr>
            </a:p>
          </p:txBody>
        </p:sp>
        <p:sp>
          <p:nvSpPr>
            <p:cNvPr id="91" name="TextBox 90"/>
            <p:cNvSpPr txBox="1"/>
            <p:nvPr/>
          </p:nvSpPr>
          <p:spPr>
            <a:xfrm>
              <a:off x="504174" y="2663956"/>
              <a:ext cx="397866" cy="276999"/>
            </a:xfrm>
            <a:prstGeom prst="rect">
              <a:avLst/>
            </a:prstGeom>
            <a:noFill/>
          </p:spPr>
          <p:txBody>
            <a:bodyPr wrap="none" rtlCol="0" anchor="ctr" anchorCtr="0">
              <a:spAutoFit/>
            </a:bodyPr>
            <a:lstStyle/>
            <a:p>
              <a:pPr algn="r"/>
              <a:r>
                <a:rPr lang="fr-FR" sz="1200" smtClean="0">
                  <a:solidFill>
                    <a:srgbClr val="4D4D4D"/>
                  </a:solidFill>
                </a:rPr>
                <a:t>0.8</a:t>
              </a:r>
              <a:endParaRPr lang="fr-FR" sz="1200">
                <a:solidFill>
                  <a:srgbClr val="4D4D4D"/>
                </a:solidFill>
              </a:endParaRPr>
            </a:p>
          </p:txBody>
        </p:sp>
        <p:sp>
          <p:nvSpPr>
            <p:cNvPr id="92" name="TextBox 91"/>
            <p:cNvSpPr txBox="1"/>
            <p:nvPr/>
          </p:nvSpPr>
          <p:spPr>
            <a:xfrm>
              <a:off x="504174" y="3094413"/>
              <a:ext cx="397866" cy="276999"/>
            </a:xfrm>
            <a:prstGeom prst="rect">
              <a:avLst/>
            </a:prstGeom>
            <a:noFill/>
          </p:spPr>
          <p:txBody>
            <a:bodyPr wrap="none" rtlCol="0" anchor="ctr" anchorCtr="0">
              <a:spAutoFit/>
            </a:bodyPr>
            <a:lstStyle/>
            <a:p>
              <a:pPr algn="r"/>
              <a:r>
                <a:rPr lang="fr-FR" sz="1200" smtClean="0">
                  <a:solidFill>
                    <a:srgbClr val="4D4D4D"/>
                  </a:solidFill>
                </a:rPr>
                <a:t>0.6</a:t>
              </a:r>
              <a:endParaRPr lang="fr-FR" sz="1200">
                <a:solidFill>
                  <a:srgbClr val="4D4D4D"/>
                </a:solidFill>
              </a:endParaRPr>
            </a:p>
          </p:txBody>
        </p:sp>
        <p:sp>
          <p:nvSpPr>
            <p:cNvPr id="93" name="TextBox 92"/>
            <p:cNvSpPr txBox="1"/>
            <p:nvPr/>
          </p:nvSpPr>
          <p:spPr>
            <a:xfrm>
              <a:off x="504174" y="3531695"/>
              <a:ext cx="397866" cy="276999"/>
            </a:xfrm>
            <a:prstGeom prst="rect">
              <a:avLst/>
            </a:prstGeom>
            <a:noFill/>
          </p:spPr>
          <p:txBody>
            <a:bodyPr wrap="none" rtlCol="0" anchor="ctr" anchorCtr="0">
              <a:spAutoFit/>
            </a:bodyPr>
            <a:lstStyle/>
            <a:p>
              <a:pPr algn="r"/>
              <a:r>
                <a:rPr lang="fr-FR" sz="1200" smtClean="0">
                  <a:solidFill>
                    <a:srgbClr val="4D4D4D"/>
                  </a:solidFill>
                </a:rPr>
                <a:t>0.4</a:t>
              </a:r>
              <a:endParaRPr lang="fr-FR" sz="1200">
                <a:solidFill>
                  <a:srgbClr val="4D4D4D"/>
                </a:solidFill>
              </a:endParaRPr>
            </a:p>
          </p:txBody>
        </p:sp>
        <p:sp>
          <p:nvSpPr>
            <p:cNvPr id="94" name="TextBox 93"/>
            <p:cNvSpPr txBox="1"/>
            <p:nvPr/>
          </p:nvSpPr>
          <p:spPr>
            <a:xfrm>
              <a:off x="504174" y="3962152"/>
              <a:ext cx="397866" cy="276999"/>
            </a:xfrm>
            <a:prstGeom prst="rect">
              <a:avLst/>
            </a:prstGeom>
            <a:noFill/>
          </p:spPr>
          <p:txBody>
            <a:bodyPr wrap="none" rtlCol="0" anchor="ctr" anchorCtr="0">
              <a:spAutoFit/>
            </a:bodyPr>
            <a:lstStyle/>
            <a:p>
              <a:pPr algn="r"/>
              <a:r>
                <a:rPr lang="fr-FR" sz="1200" smtClean="0">
                  <a:solidFill>
                    <a:srgbClr val="4D4D4D"/>
                  </a:solidFill>
                </a:rPr>
                <a:t>0.2</a:t>
              </a:r>
              <a:endParaRPr lang="fr-FR" sz="1200">
                <a:solidFill>
                  <a:srgbClr val="4D4D4D"/>
                </a:solidFill>
              </a:endParaRPr>
            </a:p>
          </p:txBody>
        </p:sp>
        <p:sp>
          <p:nvSpPr>
            <p:cNvPr id="95" name="TextBox 94"/>
            <p:cNvSpPr txBox="1"/>
            <p:nvPr/>
          </p:nvSpPr>
          <p:spPr>
            <a:xfrm>
              <a:off x="632414" y="4385785"/>
              <a:ext cx="269626" cy="27699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96" name="TextBox 95"/>
            <p:cNvSpPr txBox="1"/>
            <p:nvPr/>
          </p:nvSpPr>
          <p:spPr>
            <a:xfrm>
              <a:off x="786451" y="4653325"/>
              <a:ext cx="269626" cy="276999"/>
            </a:xfrm>
            <a:prstGeom prst="rect">
              <a:avLst/>
            </a:prstGeom>
            <a:noFill/>
          </p:spPr>
          <p:txBody>
            <a:bodyPr wrap="none"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97" name="TextBox 96"/>
            <p:cNvSpPr txBox="1"/>
            <p:nvPr/>
          </p:nvSpPr>
          <p:spPr>
            <a:xfrm>
              <a:off x="1146968" y="4653325"/>
              <a:ext cx="354584" cy="276999"/>
            </a:xfrm>
            <a:prstGeom prst="rect">
              <a:avLst/>
            </a:prstGeom>
            <a:noFill/>
          </p:spPr>
          <p:txBody>
            <a:bodyPr wrap="none" rtlCol="0" anchor="ctr" anchorCtr="0">
              <a:spAutoFit/>
            </a:bodyPr>
            <a:lstStyle/>
            <a:p>
              <a:pPr algn="ctr"/>
              <a:r>
                <a:rPr lang="fr-FR" sz="1200" smtClean="0">
                  <a:solidFill>
                    <a:srgbClr val="4D4D4D"/>
                  </a:solidFill>
                </a:rPr>
                <a:t>10</a:t>
              </a:r>
              <a:endParaRPr lang="fr-FR" sz="1200">
                <a:solidFill>
                  <a:srgbClr val="4D4D4D"/>
                </a:solidFill>
              </a:endParaRPr>
            </a:p>
          </p:txBody>
        </p:sp>
        <p:sp>
          <p:nvSpPr>
            <p:cNvPr id="98" name="TextBox 97"/>
            <p:cNvSpPr txBox="1"/>
            <p:nvPr/>
          </p:nvSpPr>
          <p:spPr>
            <a:xfrm>
              <a:off x="1570726" y="4653325"/>
              <a:ext cx="354584" cy="276999"/>
            </a:xfrm>
            <a:prstGeom prst="rect">
              <a:avLst/>
            </a:prstGeom>
            <a:noFill/>
          </p:spPr>
          <p:txBody>
            <a:bodyPr wrap="none"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99" name="TextBox 98"/>
            <p:cNvSpPr txBox="1"/>
            <p:nvPr/>
          </p:nvSpPr>
          <p:spPr>
            <a:xfrm>
              <a:off x="1991844" y="4653325"/>
              <a:ext cx="354584" cy="276999"/>
            </a:xfrm>
            <a:prstGeom prst="rect">
              <a:avLst/>
            </a:prstGeom>
            <a:noFill/>
          </p:spPr>
          <p:txBody>
            <a:bodyPr wrap="none" rtlCol="0" anchor="ctr" anchorCtr="0">
              <a:spAutoFit/>
            </a:bodyPr>
            <a:lstStyle/>
            <a:p>
              <a:pPr algn="ctr"/>
              <a:r>
                <a:rPr lang="fr-FR" sz="1200" smtClean="0">
                  <a:solidFill>
                    <a:srgbClr val="4D4D4D"/>
                  </a:solidFill>
                </a:rPr>
                <a:t>30</a:t>
              </a:r>
              <a:endParaRPr lang="fr-FR" sz="1200">
                <a:solidFill>
                  <a:srgbClr val="4D4D4D"/>
                </a:solidFill>
              </a:endParaRPr>
            </a:p>
          </p:txBody>
        </p:sp>
        <p:sp>
          <p:nvSpPr>
            <p:cNvPr id="100" name="TextBox 99"/>
            <p:cNvSpPr txBox="1"/>
            <p:nvPr/>
          </p:nvSpPr>
          <p:spPr>
            <a:xfrm>
              <a:off x="2405479" y="4653325"/>
              <a:ext cx="354584" cy="276999"/>
            </a:xfrm>
            <a:prstGeom prst="rect">
              <a:avLst/>
            </a:prstGeom>
            <a:noFill/>
          </p:spPr>
          <p:txBody>
            <a:bodyPr wrap="none" rtlCol="0" anchor="ctr" anchorCtr="0">
              <a:spAutoFit/>
            </a:bodyPr>
            <a:lstStyle/>
            <a:p>
              <a:pPr algn="ctr"/>
              <a:r>
                <a:rPr lang="fr-FR" sz="1200" smtClean="0">
                  <a:solidFill>
                    <a:srgbClr val="4D4D4D"/>
                  </a:solidFill>
                </a:rPr>
                <a:t>40</a:t>
              </a:r>
              <a:endParaRPr lang="fr-FR" sz="1200">
                <a:solidFill>
                  <a:srgbClr val="4D4D4D"/>
                </a:solidFill>
              </a:endParaRPr>
            </a:p>
          </p:txBody>
        </p:sp>
        <p:sp>
          <p:nvSpPr>
            <p:cNvPr id="101" name="TextBox 100"/>
            <p:cNvSpPr txBox="1"/>
            <p:nvPr/>
          </p:nvSpPr>
          <p:spPr>
            <a:xfrm>
              <a:off x="2819383" y="4653325"/>
              <a:ext cx="354584" cy="276999"/>
            </a:xfrm>
            <a:prstGeom prst="rect">
              <a:avLst/>
            </a:prstGeom>
            <a:noFill/>
          </p:spPr>
          <p:txBody>
            <a:bodyPr wrap="none" rtlCol="0" anchor="ctr" anchorCtr="0">
              <a:spAutoFit/>
            </a:bodyPr>
            <a:lstStyle/>
            <a:p>
              <a:pPr algn="ctr"/>
              <a:r>
                <a:rPr lang="fr-FR" sz="1200" smtClean="0">
                  <a:solidFill>
                    <a:srgbClr val="4D4D4D"/>
                  </a:solidFill>
                </a:rPr>
                <a:t>50</a:t>
              </a:r>
              <a:endParaRPr lang="fr-FR" sz="1200">
                <a:solidFill>
                  <a:srgbClr val="4D4D4D"/>
                </a:solidFill>
              </a:endParaRPr>
            </a:p>
          </p:txBody>
        </p:sp>
        <p:sp>
          <p:nvSpPr>
            <p:cNvPr id="102" name="TextBox 101"/>
            <p:cNvSpPr txBox="1"/>
            <p:nvPr/>
          </p:nvSpPr>
          <p:spPr>
            <a:xfrm>
              <a:off x="3238665" y="4653325"/>
              <a:ext cx="354584" cy="276999"/>
            </a:xfrm>
            <a:prstGeom prst="rect">
              <a:avLst/>
            </a:prstGeom>
            <a:noFill/>
          </p:spPr>
          <p:txBody>
            <a:bodyPr wrap="none" rtlCol="0" anchor="ctr" anchorCtr="0">
              <a:spAutoFit/>
            </a:bodyPr>
            <a:lstStyle/>
            <a:p>
              <a:pPr algn="ctr"/>
              <a:r>
                <a:rPr lang="fr-FR" sz="1200" smtClean="0">
                  <a:solidFill>
                    <a:srgbClr val="4D4D4D"/>
                  </a:solidFill>
                </a:rPr>
                <a:t>60</a:t>
              </a:r>
              <a:endParaRPr lang="fr-FR" sz="1200">
                <a:solidFill>
                  <a:srgbClr val="4D4D4D"/>
                </a:solidFill>
              </a:endParaRPr>
            </a:p>
          </p:txBody>
        </p:sp>
        <p:sp>
          <p:nvSpPr>
            <p:cNvPr id="103" name="TextBox 102"/>
            <p:cNvSpPr txBox="1"/>
            <p:nvPr/>
          </p:nvSpPr>
          <p:spPr>
            <a:xfrm>
              <a:off x="3668579" y="4653325"/>
              <a:ext cx="354584" cy="276999"/>
            </a:xfrm>
            <a:prstGeom prst="rect">
              <a:avLst/>
            </a:prstGeom>
            <a:noFill/>
          </p:spPr>
          <p:txBody>
            <a:bodyPr wrap="none" rtlCol="0" anchor="ctr" anchorCtr="0">
              <a:spAutoFit/>
            </a:bodyPr>
            <a:lstStyle/>
            <a:p>
              <a:pPr algn="ctr"/>
              <a:r>
                <a:rPr lang="fr-FR" sz="1200" smtClean="0">
                  <a:solidFill>
                    <a:srgbClr val="4D4D4D"/>
                  </a:solidFill>
                </a:rPr>
                <a:t>70</a:t>
              </a:r>
              <a:endParaRPr lang="fr-FR" sz="1200">
                <a:solidFill>
                  <a:srgbClr val="4D4D4D"/>
                </a:solidFill>
              </a:endParaRPr>
            </a:p>
          </p:txBody>
        </p:sp>
        <p:sp>
          <p:nvSpPr>
            <p:cNvPr id="104" name="TextBox 103"/>
            <p:cNvSpPr txBox="1"/>
            <p:nvPr/>
          </p:nvSpPr>
          <p:spPr>
            <a:xfrm>
              <a:off x="2317623" y="2311762"/>
              <a:ext cx="2154932" cy="646331"/>
            </a:xfrm>
            <a:prstGeom prst="rect">
              <a:avLst/>
            </a:prstGeom>
            <a:noFill/>
          </p:spPr>
          <p:txBody>
            <a:bodyPr wrap="none" rtlCol="0">
              <a:spAutoFit/>
            </a:bodyPr>
            <a:lstStyle/>
            <a:p>
              <a:r>
                <a:rPr lang="fr-FR" sz="1200" b="1" dirty="0" err="1" smtClean="0">
                  <a:solidFill>
                    <a:srgbClr val="4D4D4D"/>
                  </a:solidFill>
                </a:rPr>
                <a:t>SGm</a:t>
              </a:r>
              <a:endParaRPr lang="fr-FR" sz="1200" b="1" dirty="0" smtClean="0">
                <a:solidFill>
                  <a:srgbClr val="4D4D4D"/>
                </a:solidFill>
              </a:endParaRPr>
            </a:p>
            <a:p>
              <a:r>
                <a:rPr lang="fr-FR" sz="1200" dirty="0" smtClean="0">
                  <a:solidFill>
                    <a:srgbClr val="4D4D4D"/>
                  </a:solidFill>
                </a:rPr>
                <a:t>BEV: 20,1 mois (14,5 – 30,8)</a:t>
              </a:r>
            </a:p>
            <a:p>
              <a:r>
                <a:rPr lang="fr-FR" sz="1200" dirty="0" smtClean="0">
                  <a:solidFill>
                    <a:srgbClr val="4D4D4D"/>
                  </a:solidFill>
                </a:rPr>
                <a:t>CET: 20,3 mois (14,7 – 27,1)</a:t>
              </a:r>
              <a:endParaRPr lang="fr-FR" sz="1200" dirty="0">
                <a:solidFill>
                  <a:srgbClr val="4D4D4D"/>
                </a:solidFill>
              </a:endParaRPr>
            </a:p>
          </p:txBody>
        </p:sp>
        <p:cxnSp>
          <p:nvCxnSpPr>
            <p:cNvPr id="105" name="Straight Connector 104"/>
            <p:cNvCxnSpPr/>
            <p:nvPr/>
          </p:nvCxnSpPr>
          <p:spPr>
            <a:xfrm>
              <a:off x="2089813" y="2627544"/>
              <a:ext cx="22594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089813" y="2805312"/>
              <a:ext cx="22594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7227" y="5486400"/>
              <a:ext cx="3199131"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08" name="Line 20"/>
            <p:cNvSpPr>
              <a:spLocks noChangeShapeType="1"/>
            </p:cNvSpPr>
            <p:nvPr/>
          </p:nvSpPr>
          <p:spPr bwMode="auto">
            <a:xfrm>
              <a:off x="76565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09" name="Line 20"/>
            <p:cNvSpPr>
              <a:spLocks noChangeShapeType="1"/>
            </p:cNvSpPr>
            <p:nvPr/>
          </p:nvSpPr>
          <p:spPr bwMode="auto">
            <a:xfrm>
              <a:off x="1402605"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endParaRPr>
            </a:p>
          </p:txBody>
        </p:sp>
        <p:sp>
          <p:nvSpPr>
            <p:cNvPr id="110" name="Line 20"/>
            <p:cNvSpPr>
              <a:spLocks noChangeShapeType="1"/>
            </p:cNvSpPr>
            <p:nvPr/>
          </p:nvSpPr>
          <p:spPr bwMode="auto">
            <a:xfrm>
              <a:off x="203956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20"/>
            <p:cNvSpPr>
              <a:spLocks noChangeShapeType="1"/>
            </p:cNvSpPr>
            <p:nvPr/>
          </p:nvSpPr>
          <p:spPr bwMode="auto">
            <a:xfrm>
              <a:off x="2676515" y="5082640"/>
              <a:ext cx="0" cy="50211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20"/>
            <p:cNvSpPr>
              <a:spLocks noChangeShapeType="1"/>
            </p:cNvSpPr>
            <p:nvPr/>
          </p:nvSpPr>
          <p:spPr bwMode="auto">
            <a:xfrm>
              <a:off x="3313470"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20"/>
            <p:cNvSpPr>
              <a:spLocks noChangeShapeType="1"/>
            </p:cNvSpPr>
            <p:nvPr/>
          </p:nvSpPr>
          <p:spPr bwMode="auto">
            <a:xfrm>
              <a:off x="3968239" y="5486400"/>
              <a:ext cx="0" cy="983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TextBox 113"/>
            <p:cNvSpPr txBox="1"/>
            <p:nvPr/>
          </p:nvSpPr>
          <p:spPr>
            <a:xfrm>
              <a:off x="558810" y="5560309"/>
              <a:ext cx="431528" cy="246221"/>
            </a:xfrm>
            <a:prstGeom prst="rect">
              <a:avLst/>
            </a:prstGeom>
            <a:noFill/>
          </p:spPr>
          <p:txBody>
            <a:bodyPr wrap="none" rtlCol="0" anchor="ctr" anchorCtr="0">
              <a:spAutoFit/>
            </a:bodyPr>
            <a:lstStyle/>
            <a:p>
              <a:pPr algn="ctr"/>
              <a:r>
                <a:rPr lang="fr-FR" sz="1000" smtClean="0">
                  <a:solidFill>
                    <a:srgbClr val="4D4D4D"/>
                  </a:solidFill>
                </a:rPr>
                <a:t>0.35</a:t>
              </a:r>
              <a:endParaRPr lang="fr-FR" sz="1000">
                <a:solidFill>
                  <a:srgbClr val="4D4D4D"/>
                </a:solidFill>
              </a:endParaRPr>
            </a:p>
          </p:txBody>
        </p:sp>
        <p:sp>
          <p:nvSpPr>
            <p:cNvPr id="115" name="TextBox 114"/>
            <p:cNvSpPr txBox="1"/>
            <p:nvPr/>
          </p:nvSpPr>
          <p:spPr>
            <a:xfrm>
              <a:off x="108442" y="5719047"/>
              <a:ext cx="1531940" cy="246221"/>
            </a:xfrm>
            <a:prstGeom prst="rect">
              <a:avLst/>
            </a:prstGeom>
            <a:noFill/>
          </p:spPr>
          <p:txBody>
            <a:bodyPr wrap="none" rtlCol="0" anchor="ctr" anchorCtr="0">
              <a:spAutoFit/>
            </a:bodyPr>
            <a:lstStyle/>
            <a:p>
              <a:pPr algn="ctr"/>
              <a:r>
                <a:rPr lang="fr-FR" sz="1000" dirty="0">
                  <a:solidFill>
                    <a:srgbClr val="4D4D4D"/>
                  </a:solidFill>
                </a:rPr>
                <a:t>En faveur du </a:t>
              </a:r>
              <a:r>
                <a:rPr lang="fr-FR" sz="1000" dirty="0" err="1" smtClean="0">
                  <a:solidFill>
                    <a:srgbClr val="4D4D4D"/>
                  </a:solidFill>
                </a:rPr>
                <a:t>cetuximab</a:t>
              </a:r>
              <a:endParaRPr lang="fr-FR" sz="1000" dirty="0">
                <a:solidFill>
                  <a:srgbClr val="4D4D4D"/>
                </a:solidFill>
              </a:endParaRPr>
            </a:p>
          </p:txBody>
        </p:sp>
        <p:sp>
          <p:nvSpPr>
            <p:cNvPr id="116" name="TextBox 115"/>
            <p:cNvSpPr txBox="1"/>
            <p:nvPr/>
          </p:nvSpPr>
          <p:spPr>
            <a:xfrm>
              <a:off x="2836381" y="5719047"/>
              <a:ext cx="1703073" cy="246221"/>
            </a:xfrm>
            <a:prstGeom prst="rect">
              <a:avLst/>
            </a:prstGeom>
            <a:noFill/>
          </p:spPr>
          <p:txBody>
            <a:bodyPr wrap="none" rtlCol="0" anchor="ctr" anchorCtr="0">
              <a:spAutoFit/>
            </a:bodyPr>
            <a:lstStyle/>
            <a:p>
              <a:pPr algn="ctr"/>
              <a:r>
                <a:rPr lang="fr-FR" sz="1000" dirty="0">
                  <a:solidFill>
                    <a:srgbClr val="4D4D4D"/>
                  </a:solidFill>
                </a:rPr>
                <a:t>En faveur du </a:t>
              </a:r>
              <a:r>
                <a:rPr lang="fr-FR" sz="1000" dirty="0" smtClean="0">
                  <a:solidFill>
                    <a:srgbClr val="4D4D4D"/>
                  </a:solidFill>
                </a:rPr>
                <a:t>bevacizumab</a:t>
              </a:r>
              <a:endParaRPr lang="fr-FR" sz="1000" dirty="0">
                <a:solidFill>
                  <a:srgbClr val="4D4D4D"/>
                </a:solidFill>
              </a:endParaRPr>
            </a:p>
          </p:txBody>
        </p:sp>
        <p:sp>
          <p:nvSpPr>
            <p:cNvPr id="117" name="TextBox 116"/>
            <p:cNvSpPr txBox="1"/>
            <p:nvPr/>
          </p:nvSpPr>
          <p:spPr>
            <a:xfrm>
              <a:off x="1186840" y="5560309"/>
              <a:ext cx="431529" cy="246221"/>
            </a:xfrm>
            <a:prstGeom prst="rect">
              <a:avLst/>
            </a:prstGeom>
            <a:noFill/>
          </p:spPr>
          <p:txBody>
            <a:bodyPr wrap="none" rtlCol="0" anchor="ctr" anchorCtr="0">
              <a:spAutoFit/>
            </a:bodyPr>
            <a:lstStyle/>
            <a:p>
              <a:pPr algn="ctr"/>
              <a:r>
                <a:rPr lang="fr-FR" sz="1000" smtClean="0">
                  <a:solidFill>
                    <a:srgbClr val="4D4D4D"/>
                  </a:solidFill>
                </a:rPr>
                <a:t>0.50</a:t>
              </a:r>
              <a:endParaRPr lang="fr-FR" sz="1000">
                <a:solidFill>
                  <a:srgbClr val="4D4D4D"/>
                </a:solidFill>
              </a:endParaRPr>
            </a:p>
          </p:txBody>
        </p:sp>
        <p:sp>
          <p:nvSpPr>
            <p:cNvPr id="118" name="TextBox 117"/>
            <p:cNvSpPr txBox="1"/>
            <p:nvPr/>
          </p:nvSpPr>
          <p:spPr>
            <a:xfrm>
              <a:off x="1814870" y="5560309"/>
              <a:ext cx="431529" cy="246221"/>
            </a:xfrm>
            <a:prstGeom prst="rect">
              <a:avLst/>
            </a:prstGeom>
            <a:noFill/>
          </p:spPr>
          <p:txBody>
            <a:bodyPr wrap="none" rtlCol="0" anchor="ctr" anchorCtr="0">
              <a:spAutoFit/>
            </a:bodyPr>
            <a:lstStyle/>
            <a:p>
              <a:pPr algn="ctr"/>
              <a:r>
                <a:rPr lang="fr-FR" sz="1000" smtClean="0">
                  <a:solidFill>
                    <a:srgbClr val="4D4D4D"/>
                  </a:solidFill>
                </a:rPr>
                <a:t>0.71</a:t>
              </a:r>
              <a:endParaRPr lang="fr-FR" sz="1000">
                <a:solidFill>
                  <a:srgbClr val="4D4D4D"/>
                </a:solidFill>
              </a:endParaRPr>
            </a:p>
          </p:txBody>
        </p:sp>
        <p:sp>
          <p:nvSpPr>
            <p:cNvPr id="119" name="TextBox 118"/>
            <p:cNvSpPr txBox="1"/>
            <p:nvPr/>
          </p:nvSpPr>
          <p:spPr>
            <a:xfrm>
              <a:off x="2501918" y="5560309"/>
              <a:ext cx="360996" cy="246221"/>
            </a:xfrm>
            <a:prstGeom prst="rect">
              <a:avLst/>
            </a:prstGeom>
            <a:noFill/>
          </p:spPr>
          <p:txBody>
            <a:bodyPr wrap="none" rtlCol="0" anchor="ctr" anchorCtr="0">
              <a:spAutoFit/>
            </a:bodyPr>
            <a:lstStyle/>
            <a:p>
              <a:pPr algn="ctr"/>
              <a:r>
                <a:rPr lang="fr-FR" sz="1000" smtClean="0">
                  <a:solidFill>
                    <a:srgbClr val="4D4D4D"/>
                  </a:solidFill>
                </a:rPr>
                <a:t>1.0</a:t>
              </a:r>
              <a:endParaRPr lang="fr-FR" sz="1000">
                <a:solidFill>
                  <a:srgbClr val="4D4D4D"/>
                </a:solidFill>
              </a:endParaRPr>
            </a:p>
          </p:txBody>
        </p:sp>
        <p:sp>
          <p:nvSpPr>
            <p:cNvPr id="120" name="TextBox 119"/>
            <p:cNvSpPr txBox="1"/>
            <p:nvPr/>
          </p:nvSpPr>
          <p:spPr>
            <a:xfrm>
              <a:off x="3106085" y="5560309"/>
              <a:ext cx="431529" cy="246221"/>
            </a:xfrm>
            <a:prstGeom prst="rect">
              <a:avLst/>
            </a:prstGeom>
            <a:noFill/>
          </p:spPr>
          <p:txBody>
            <a:bodyPr wrap="none" rtlCol="0" anchor="ctr" anchorCtr="0">
              <a:spAutoFit/>
            </a:bodyPr>
            <a:lstStyle/>
            <a:p>
              <a:pPr algn="ctr"/>
              <a:r>
                <a:rPr lang="fr-FR" sz="1000" smtClean="0">
                  <a:solidFill>
                    <a:srgbClr val="4D4D4D"/>
                  </a:solidFill>
                </a:rPr>
                <a:t>1.41</a:t>
              </a:r>
              <a:endParaRPr lang="fr-FR" sz="1000">
                <a:solidFill>
                  <a:srgbClr val="4D4D4D"/>
                </a:solidFill>
              </a:endParaRPr>
            </a:p>
          </p:txBody>
        </p:sp>
        <p:sp>
          <p:nvSpPr>
            <p:cNvPr id="121" name="TextBox 120"/>
            <p:cNvSpPr txBox="1"/>
            <p:nvPr/>
          </p:nvSpPr>
          <p:spPr>
            <a:xfrm>
              <a:off x="3787084" y="5560309"/>
              <a:ext cx="360997" cy="246221"/>
            </a:xfrm>
            <a:prstGeom prst="rect">
              <a:avLst/>
            </a:prstGeom>
            <a:noFill/>
          </p:spPr>
          <p:txBody>
            <a:bodyPr wrap="none" rtlCol="0" anchor="ctr" anchorCtr="0">
              <a:spAutoFit/>
            </a:bodyPr>
            <a:lstStyle/>
            <a:p>
              <a:pPr algn="ctr"/>
              <a:r>
                <a:rPr lang="fr-FR" sz="1000" smtClean="0">
                  <a:solidFill>
                    <a:srgbClr val="4D4D4D"/>
                  </a:solidFill>
                </a:rPr>
                <a:t>2.0</a:t>
              </a:r>
              <a:endParaRPr lang="fr-FR" sz="1000">
                <a:solidFill>
                  <a:srgbClr val="4D4D4D"/>
                </a:solidFill>
              </a:endParaRPr>
            </a:p>
          </p:txBody>
        </p:sp>
        <p:cxnSp>
          <p:nvCxnSpPr>
            <p:cNvPr id="122" name="Straight Connector 121"/>
            <p:cNvCxnSpPr/>
            <p:nvPr/>
          </p:nvCxnSpPr>
          <p:spPr>
            <a:xfrm>
              <a:off x="1930572" y="5195214"/>
              <a:ext cx="2025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2"/>
            <p:cNvSpPr>
              <a:spLocks noChangeAspect="1"/>
            </p:cNvSpPr>
            <p:nvPr/>
          </p:nvSpPr>
          <p:spPr>
            <a:xfrm>
              <a:off x="2917020" y="5141214"/>
              <a:ext cx="108000" cy="1080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24" name="Group 123"/>
          <p:cNvGrpSpPr/>
          <p:nvPr/>
        </p:nvGrpSpPr>
        <p:grpSpPr>
          <a:xfrm>
            <a:off x="921262" y="2297264"/>
            <a:ext cx="2898000" cy="1962000"/>
            <a:chOff x="3484563" y="2686050"/>
            <a:chExt cx="2171700" cy="1485900"/>
          </a:xfrm>
        </p:grpSpPr>
        <p:sp>
          <p:nvSpPr>
            <p:cNvPr id="125" name="Line 2"/>
            <p:cNvSpPr>
              <a:spLocks noChangeShapeType="1"/>
            </p:cNvSpPr>
            <p:nvPr/>
          </p:nvSpPr>
          <p:spPr bwMode="auto">
            <a:xfrm>
              <a:off x="3656013" y="27527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3"/>
            <p:cNvSpPr>
              <a:spLocks noChangeShapeType="1"/>
            </p:cNvSpPr>
            <p:nvPr/>
          </p:nvSpPr>
          <p:spPr bwMode="auto">
            <a:xfrm>
              <a:off x="4827588" y="38957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4"/>
            <p:cNvSpPr>
              <a:spLocks noChangeShapeType="1"/>
            </p:cNvSpPr>
            <p:nvPr/>
          </p:nvSpPr>
          <p:spPr bwMode="auto">
            <a:xfrm>
              <a:off x="4046538" y="315277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5"/>
            <p:cNvSpPr>
              <a:spLocks noChangeShapeType="1"/>
            </p:cNvSpPr>
            <p:nvPr/>
          </p:nvSpPr>
          <p:spPr bwMode="auto">
            <a:xfrm>
              <a:off x="3722688" y="277177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6"/>
            <p:cNvSpPr>
              <a:spLocks noChangeShapeType="1"/>
            </p:cNvSpPr>
            <p:nvPr/>
          </p:nvSpPr>
          <p:spPr bwMode="auto">
            <a:xfrm>
              <a:off x="3951288" y="30289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7"/>
            <p:cNvSpPr>
              <a:spLocks noChangeShapeType="1"/>
            </p:cNvSpPr>
            <p:nvPr/>
          </p:nvSpPr>
          <p:spPr bwMode="auto">
            <a:xfrm>
              <a:off x="3817938" y="2828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Line 8"/>
            <p:cNvSpPr>
              <a:spLocks noChangeShapeType="1"/>
            </p:cNvSpPr>
            <p:nvPr/>
          </p:nvSpPr>
          <p:spPr bwMode="auto">
            <a:xfrm>
              <a:off x="3913188" y="29527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9"/>
            <p:cNvSpPr>
              <a:spLocks noChangeShapeType="1"/>
            </p:cNvSpPr>
            <p:nvPr/>
          </p:nvSpPr>
          <p:spPr bwMode="auto">
            <a:xfrm>
              <a:off x="3856038" y="2876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10"/>
            <p:cNvSpPr>
              <a:spLocks noChangeShapeType="1"/>
            </p:cNvSpPr>
            <p:nvPr/>
          </p:nvSpPr>
          <p:spPr bwMode="auto">
            <a:xfrm>
              <a:off x="4198938" y="334327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11"/>
            <p:cNvSpPr>
              <a:spLocks noChangeShapeType="1"/>
            </p:cNvSpPr>
            <p:nvPr/>
          </p:nvSpPr>
          <p:spPr bwMode="auto">
            <a:xfrm>
              <a:off x="3932238" y="293370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12"/>
            <p:cNvSpPr>
              <a:spLocks noChangeShapeType="1"/>
            </p:cNvSpPr>
            <p:nvPr/>
          </p:nvSpPr>
          <p:spPr bwMode="auto">
            <a:xfrm>
              <a:off x="4303713" y="3486150"/>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13"/>
            <p:cNvSpPr>
              <a:spLocks noChangeShapeType="1"/>
            </p:cNvSpPr>
            <p:nvPr/>
          </p:nvSpPr>
          <p:spPr bwMode="auto">
            <a:xfrm>
              <a:off x="3970338" y="30194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14"/>
            <p:cNvSpPr>
              <a:spLocks noChangeShapeType="1"/>
            </p:cNvSpPr>
            <p:nvPr/>
          </p:nvSpPr>
          <p:spPr bwMode="auto">
            <a:xfrm>
              <a:off x="4360863" y="3581400"/>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15"/>
            <p:cNvSpPr>
              <a:spLocks noChangeShapeType="1"/>
            </p:cNvSpPr>
            <p:nvPr/>
          </p:nvSpPr>
          <p:spPr bwMode="auto">
            <a:xfrm>
              <a:off x="4027488" y="3057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16"/>
            <p:cNvSpPr>
              <a:spLocks noChangeShapeType="1"/>
            </p:cNvSpPr>
            <p:nvPr/>
          </p:nvSpPr>
          <p:spPr bwMode="auto">
            <a:xfrm>
              <a:off x="565626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17"/>
            <p:cNvSpPr>
              <a:spLocks noChangeShapeType="1"/>
            </p:cNvSpPr>
            <p:nvPr/>
          </p:nvSpPr>
          <p:spPr bwMode="auto">
            <a:xfrm>
              <a:off x="4484688" y="3705225"/>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18"/>
            <p:cNvSpPr>
              <a:spLocks noChangeShapeType="1"/>
            </p:cNvSpPr>
            <p:nvPr/>
          </p:nvSpPr>
          <p:spPr bwMode="auto">
            <a:xfrm>
              <a:off x="4027488" y="3057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Line 19"/>
            <p:cNvSpPr>
              <a:spLocks noChangeShapeType="1"/>
            </p:cNvSpPr>
            <p:nvPr/>
          </p:nvSpPr>
          <p:spPr bwMode="auto">
            <a:xfrm>
              <a:off x="531336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Line 20"/>
            <p:cNvSpPr>
              <a:spLocks noChangeShapeType="1"/>
            </p:cNvSpPr>
            <p:nvPr/>
          </p:nvSpPr>
          <p:spPr bwMode="auto">
            <a:xfrm>
              <a:off x="4122738" y="318135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21"/>
            <p:cNvSpPr>
              <a:spLocks noChangeShapeType="1"/>
            </p:cNvSpPr>
            <p:nvPr/>
          </p:nvSpPr>
          <p:spPr bwMode="auto">
            <a:xfrm>
              <a:off x="5294313"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22"/>
            <p:cNvSpPr>
              <a:spLocks noChangeShapeType="1"/>
            </p:cNvSpPr>
            <p:nvPr/>
          </p:nvSpPr>
          <p:spPr bwMode="auto">
            <a:xfrm>
              <a:off x="4179888" y="3257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Line 23"/>
            <p:cNvSpPr>
              <a:spLocks noChangeShapeType="1"/>
            </p:cNvSpPr>
            <p:nvPr/>
          </p:nvSpPr>
          <p:spPr bwMode="auto">
            <a:xfrm>
              <a:off x="5265738" y="4124325"/>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Line 24"/>
            <p:cNvSpPr>
              <a:spLocks noChangeShapeType="1"/>
            </p:cNvSpPr>
            <p:nvPr/>
          </p:nvSpPr>
          <p:spPr bwMode="auto">
            <a:xfrm>
              <a:off x="4989513" y="3971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25"/>
            <p:cNvSpPr>
              <a:spLocks noChangeShapeType="1"/>
            </p:cNvSpPr>
            <p:nvPr/>
          </p:nvSpPr>
          <p:spPr bwMode="auto">
            <a:xfrm>
              <a:off x="4884738" y="39719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26"/>
            <p:cNvSpPr>
              <a:spLocks noChangeShapeType="1"/>
            </p:cNvSpPr>
            <p:nvPr/>
          </p:nvSpPr>
          <p:spPr bwMode="auto">
            <a:xfrm>
              <a:off x="4760913" y="387667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27"/>
            <p:cNvSpPr>
              <a:spLocks noChangeShapeType="1"/>
            </p:cNvSpPr>
            <p:nvPr/>
          </p:nvSpPr>
          <p:spPr bwMode="auto">
            <a:xfrm>
              <a:off x="4741863" y="387667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28"/>
            <p:cNvSpPr>
              <a:spLocks noChangeShapeType="1"/>
            </p:cNvSpPr>
            <p:nvPr/>
          </p:nvSpPr>
          <p:spPr bwMode="auto">
            <a:xfrm>
              <a:off x="4694238" y="3819525"/>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29"/>
            <p:cNvSpPr>
              <a:spLocks noChangeShapeType="1"/>
            </p:cNvSpPr>
            <p:nvPr/>
          </p:nvSpPr>
          <p:spPr bwMode="auto">
            <a:xfrm>
              <a:off x="4322763" y="346710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30"/>
            <p:cNvSpPr>
              <a:spLocks noChangeShapeType="1"/>
            </p:cNvSpPr>
            <p:nvPr/>
          </p:nvSpPr>
          <p:spPr bwMode="auto">
            <a:xfrm>
              <a:off x="4475163" y="3638550"/>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31"/>
            <p:cNvSpPr>
              <a:spLocks noChangeShapeType="1"/>
            </p:cNvSpPr>
            <p:nvPr/>
          </p:nvSpPr>
          <p:spPr bwMode="auto">
            <a:xfrm>
              <a:off x="4275138" y="339090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32"/>
            <p:cNvSpPr>
              <a:spLocks noChangeShapeType="1"/>
            </p:cNvSpPr>
            <p:nvPr/>
          </p:nvSpPr>
          <p:spPr bwMode="auto">
            <a:xfrm>
              <a:off x="4408488" y="3600450"/>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Freeform 33"/>
            <p:cNvSpPr>
              <a:spLocks/>
            </p:cNvSpPr>
            <p:nvPr/>
          </p:nvSpPr>
          <p:spPr bwMode="auto">
            <a:xfrm>
              <a:off x="3484563" y="2686050"/>
              <a:ext cx="2171700" cy="1466850"/>
            </a:xfrm>
            <a:custGeom>
              <a:avLst/>
              <a:gdLst>
                <a:gd name="T0" fmla="*/ 182 w 228"/>
                <a:gd name="T1" fmla="*/ 154 h 154"/>
                <a:gd name="T2" fmla="*/ 167 w 228"/>
                <a:gd name="T3" fmla="*/ 150 h 154"/>
                <a:gd name="T4" fmla="*/ 166 w 228"/>
                <a:gd name="T5" fmla="*/ 145 h 154"/>
                <a:gd name="T6" fmla="*/ 163 w 228"/>
                <a:gd name="T7" fmla="*/ 141 h 154"/>
                <a:gd name="T8" fmla="*/ 145 w 228"/>
                <a:gd name="T9" fmla="*/ 137 h 154"/>
                <a:gd name="T10" fmla="*/ 143 w 228"/>
                <a:gd name="T11" fmla="*/ 133 h 154"/>
                <a:gd name="T12" fmla="*/ 138 w 228"/>
                <a:gd name="T13" fmla="*/ 129 h 154"/>
                <a:gd name="T14" fmla="*/ 131 w 228"/>
                <a:gd name="T15" fmla="*/ 127 h 154"/>
                <a:gd name="T16" fmla="*/ 128 w 228"/>
                <a:gd name="T17" fmla="*/ 123 h 154"/>
                <a:gd name="T18" fmla="*/ 125 w 228"/>
                <a:gd name="T19" fmla="*/ 121 h 154"/>
                <a:gd name="T20" fmla="*/ 124 w 228"/>
                <a:gd name="T21" fmla="*/ 119 h 154"/>
                <a:gd name="T22" fmla="*/ 118 w 228"/>
                <a:gd name="T23" fmla="*/ 117 h 154"/>
                <a:gd name="T24" fmla="*/ 109 w 228"/>
                <a:gd name="T25" fmla="*/ 112 h 154"/>
                <a:gd name="T26" fmla="*/ 107 w 228"/>
                <a:gd name="T27" fmla="*/ 109 h 154"/>
                <a:gd name="T28" fmla="*/ 105 w 228"/>
                <a:gd name="T29" fmla="*/ 105 h 154"/>
                <a:gd name="T30" fmla="*/ 100 w 228"/>
                <a:gd name="T31" fmla="*/ 103 h 154"/>
                <a:gd name="T32" fmla="*/ 98 w 228"/>
                <a:gd name="T33" fmla="*/ 100 h 154"/>
                <a:gd name="T34" fmla="*/ 94 w 228"/>
                <a:gd name="T35" fmla="*/ 98 h 154"/>
                <a:gd name="T36" fmla="*/ 93 w 228"/>
                <a:gd name="T37" fmla="*/ 94 h 154"/>
                <a:gd name="T38" fmla="*/ 91 w 228"/>
                <a:gd name="T39" fmla="*/ 92 h 154"/>
                <a:gd name="T40" fmla="*/ 90 w 228"/>
                <a:gd name="T41" fmla="*/ 90 h 154"/>
                <a:gd name="T42" fmla="*/ 88 w 228"/>
                <a:gd name="T43" fmla="*/ 85 h 154"/>
                <a:gd name="T44" fmla="*/ 86 w 228"/>
                <a:gd name="T45" fmla="*/ 84 h 154"/>
                <a:gd name="T46" fmla="*/ 85 w 228"/>
                <a:gd name="T47" fmla="*/ 82 h 154"/>
                <a:gd name="T48" fmla="*/ 84 w 228"/>
                <a:gd name="T49" fmla="*/ 78 h 154"/>
                <a:gd name="T50" fmla="*/ 81 w 228"/>
                <a:gd name="T51" fmla="*/ 76 h 154"/>
                <a:gd name="T52" fmla="*/ 80 w 228"/>
                <a:gd name="T53" fmla="*/ 74 h 154"/>
                <a:gd name="T54" fmla="*/ 78 w 228"/>
                <a:gd name="T55" fmla="*/ 72 h 154"/>
                <a:gd name="T56" fmla="*/ 76 w 228"/>
                <a:gd name="T57" fmla="*/ 71 h 154"/>
                <a:gd name="T58" fmla="*/ 76 w 228"/>
                <a:gd name="T59" fmla="*/ 67 h 154"/>
                <a:gd name="T60" fmla="*/ 75 w 228"/>
                <a:gd name="T61" fmla="*/ 66 h 154"/>
                <a:gd name="T62" fmla="*/ 73 w 228"/>
                <a:gd name="T63" fmla="*/ 62 h 154"/>
                <a:gd name="T64" fmla="*/ 70 w 228"/>
                <a:gd name="T65" fmla="*/ 60 h 154"/>
                <a:gd name="T66" fmla="*/ 69 w 228"/>
                <a:gd name="T67" fmla="*/ 59 h 154"/>
                <a:gd name="T68" fmla="*/ 67 w 228"/>
                <a:gd name="T69" fmla="*/ 56 h 154"/>
                <a:gd name="T70" fmla="*/ 64 w 228"/>
                <a:gd name="T71" fmla="*/ 54 h 154"/>
                <a:gd name="T72" fmla="*/ 62 w 228"/>
                <a:gd name="T73" fmla="*/ 50 h 154"/>
                <a:gd name="T74" fmla="*/ 61 w 228"/>
                <a:gd name="T75" fmla="*/ 48 h 154"/>
                <a:gd name="T76" fmla="*/ 60 w 228"/>
                <a:gd name="T77" fmla="*/ 45 h 154"/>
                <a:gd name="T78" fmla="*/ 60 w 228"/>
                <a:gd name="T79" fmla="*/ 41 h 154"/>
                <a:gd name="T80" fmla="*/ 56 w 228"/>
                <a:gd name="T81" fmla="*/ 38 h 154"/>
                <a:gd name="T82" fmla="*/ 51 w 228"/>
                <a:gd name="T83" fmla="*/ 36 h 154"/>
                <a:gd name="T84" fmla="*/ 50 w 228"/>
                <a:gd name="T85" fmla="*/ 33 h 154"/>
                <a:gd name="T86" fmla="*/ 49 w 228"/>
                <a:gd name="T87" fmla="*/ 32 h 154"/>
                <a:gd name="T88" fmla="*/ 48 w 228"/>
                <a:gd name="T89" fmla="*/ 29 h 154"/>
                <a:gd name="T90" fmla="*/ 45 w 228"/>
                <a:gd name="T91" fmla="*/ 26 h 154"/>
                <a:gd name="T92" fmla="*/ 44 w 228"/>
                <a:gd name="T93" fmla="*/ 23 h 154"/>
                <a:gd name="T94" fmla="*/ 38 w 228"/>
                <a:gd name="T95" fmla="*/ 21 h 154"/>
                <a:gd name="T96" fmla="*/ 36 w 228"/>
                <a:gd name="T97" fmla="*/ 17 h 154"/>
                <a:gd name="T98" fmla="*/ 35 w 228"/>
                <a:gd name="T99" fmla="*/ 15 h 154"/>
                <a:gd name="T100" fmla="*/ 33 w 228"/>
                <a:gd name="T101" fmla="*/ 12 h 154"/>
                <a:gd name="T102" fmla="*/ 30 w 228"/>
                <a:gd name="T103" fmla="*/ 11 h 154"/>
                <a:gd name="T104" fmla="*/ 24 w 228"/>
                <a:gd name="T105" fmla="*/ 9 h 154"/>
                <a:gd name="T106" fmla="*/ 16 w 228"/>
                <a:gd name="T107" fmla="*/ 6 h 154"/>
                <a:gd name="T108" fmla="*/ 12 w 228"/>
                <a:gd name="T109" fmla="*/ 5 h 154"/>
                <a:gd name="T110" fmla="*/ 6 w 228"/>
                <a:gd name="T111" fmla="*/ 4 h 154"/>
                <a:gd name="T112" fmla="*/ 5 w 228"/>
                <a:gd name="T113" fmla="*/ 3 h 154"/>
                <a:gd name="T114" fmla="*/ 2 w 228"/>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154">
                  <a:moveTo>
                    <a:pt x="228" y="154"/>
                  </a:moveTo>
                  <a:lnTo>
                    <a:pt x="182" y="154"/>
                  </a:lnTo>
                  <a:lnTo>
                    <a:pt x="182" y="150"/>
                  </a:lnTo>
                  <a:lnTo>
                    <a:pt x="167" y="150"/>
                  </a:lnTo>
                  <a:lnTo>
                    <a:pt x="167" y="145"/>
                  </a:lnTo>
                  <a:lnTo>
                    <a:pt x="166" y="145"/>
                  </a:lnTo>
                  <a:lnTo>
                    <a:pt x="166" y="141"/>
                  </a:lnTo>
                  <a:lnTo>
                    <a:pt x="163" y="141"/>
                  </a:lnTo>
                  <a:lnTo>
                    <a:pt x="163" y="137"/>
                  </a:lnTo>
                  <a:lnTo>
                    <a:pt x="145" y="137"/>
                  </a:lnTo>
                  <a:lnTo>
                    <a:pt x="145" y="133"/>
                  </a:lnTo>
                  <a:lnTo>
                    <a:pt x="143" y="133"/>
                  </a:lnTo>
                  <a:lnTo>
                    <a:pt x="143" y="129"/>
                  </a:lnTo>
                  <a:lnTo>
                    <a:pt x="138" y="129"/>
                  </a:lnTo>
                  <a:lnTo>
                    <a:pt x="138" y="127"/>
                  </a:lnTo>
                  <a:lnTo>
                    <a:pt x="131" y="127"/>
                  </a:lnTo>
                  <a:lnTo>
                    <a:pt x="131" y="123"/>
                  </a:lnTo>
                  <a:lnTo>
                    <a:pt x="128" y="123"/>
                  </a:lnTo>
                  <a:lnTo>
                    <a:pt x="128" y="121"/>
                  </a:lnTo>
                  <a:lnTo>
                    <a:pt x="125" y="121"/>
                  </a:lnTo>
                  <a:lnTo>
                    <a:pt x="125" y="119"/>
                  </a:lnTo>
                  <a:lnTo>
                    <a:pt x="124" y="119"/>
                  </a:lnTo>
                  <a:lnTo>
                    <a:pt x="124" y="117"/>
                  </a:lnTo>
                  <a:lnTo>
                    <a:pt x="118" y="117"/>
                  </a:lnTo>
                  <a:lnTo>
                    <a:pt x="118" y="112"/>
                  </a:lnTo>
                  <a:lnTo>
                    <a:pt x="109" y="112"/>
                  </a:lnTo>
                  <a:lnTo>
                    <a:pt x="109" y="109"/>
                  </a:lnTo>
                  <a:lnTo>
                    <a:pt x="107" y="109"/>
                  </a:lnTo>
                  <a:lnTo>
                    <a:pt x="107" y="105"/>
                  </a:lnTo>
                  <a:lnTo>
                    <a:pt x="105" y="105"/>
                  </a:lnTo>
                  <a:lnTo>
                    <a:pt x="105" y="103"/>
                  </a:lnTo>
                  <a:lnTo>
                    <a:pt x="100" y="103"/>
                  </a:lnTo>
                  <a:lnTo>
                    <a:pt x="100" y="100"/>
                  </a:lnTo>
                  <a:lnTo>
                    <a:pt x="98" y="100"/>
                  </a:lnTo>
                  <a:lnTo>
                    <a:pt x="98" y="98"/>
                  </a:lnTo>
                  <a:lnTo>
                    <a:pt x="94" y="98"/>
                  </a:lnTo>
                  <a:lnTo>
                    <a:pt x="94" y="94"/>
                  </a:lnTo>
                  <a:lnTo>
                    <a:pt x="93" y="94"/>
                  </a:lnTo>
                  <a:lnTo>
                    <a:pt x="93" y="92"/>
                  </a:lnTo>
                  <a:lnTo>
                    <a:pt x="91" y="92"/>
                  </a:lnTo>
                  <a:lnTo>
                    <a:pt x="91" y="90"/>
                  </a:lnTo>
                  <a:lnTo>
                    <a:pt x="90" y="90"/>
                  </a:lnTo>
                  <a:lnTo>
                    <a:pt x="90" y="85"/>
                  </a:lnTo>
                  <a:lnTo>
                    <a:pt x="88" y="85"/>
                  </a:lnTo>
                  <a:lnTo>
                    <a:pt x="88" y="84"/>
                  </a:lnTo>
                  <a:lnTo>
                    <a:pt x="86" y="84"/>
                  </a:lnTo>
                  <a:lnTo>
                    <a:pt x="86" y="82"/>
                  </a:lnTo>
                  <a:lnTo>
                    <a:pt x="85" y="82"/>
                  </a:lnTo>
                  <a:lnTo>
                    <a:pt x="85" y="78"/>
                  </a:lnTo>
                  <a:lnTo>
                    <a:pt x="84" y="78"/>
                  </a:lnTo>
                  <a:lnTo>
                    <a:pt x="84" y="76"/>
                  </a:lnTo>
                  <a:lnTo>
                    <a:pt x="81" y="76"/>
                  </a:lnTo>
                  <a:lnTo>
                    <a:pt x="81" y="74"/>
                  </a:lnTo>
                  <a:lnTo>
                    <a:pt x="80" y="74"/>
                  </a:lnTo>
                  <a:lnTo>
                    <a:pt x="80" y="72"/>
                  </a:lnTo>
                  <a:lnTo>
                    <a:pt x="78" y="72"/>
                  </a:lnTo>
                  <a:lnTo>
                    <a:pt x="78" y="71"/>
                  </a:lnTo>
                  <a:lnTo>
                    <a:pt x="76" y="71"/>
                  </a:lnTo>
                  <a:lnTo>
                    <a:pt x="76" y="67"/>
                  </a:lnTo>
                  <a:lnTo>
                    <a:pt x="76" y="67"/>
                  </a:lnTo>
                  <a:lnTo>
                    <a:pt x="76" y="66"/>
                  </a:lnTo>
                  <a:lnTo>
                    <a:pt x="75" y="66"/>
                  </a:lnTo>
                  <a:lnTo>
                    <a:pt x="75" y="62"/>
                  </a:lnTo>
                  <a:lnTo>
                    <a:pt x="73" y="62"/>
                  </a:lnTo>
                  <a:lnTo>
                    <a:pt x="73" y="60"/>
                  </a:lnTo>
                  <a:lnTo>
                    <a:pt x="70" y="60"/>
                  </a:lnTo>
                  <a:lnTo>
                    <a:pt x="70" y="59"/>
                  </a:lnTo>
                  <a:lnTo>
                    <a:pt x="69" y="59"/>
                  </a:lnTo>
                  <a:lnTo>
                    <a:pt x="69" y="56"/>
                  </a:lnTo>
                  <a:lnTo>
                    <a:pt x="67" y="56"/>
                  </a:lnTo>
                  <a:lnTo>
                    <a:pt x="67" y="54"/>
                  </a:lnTo>
                  <a:lnTo>
                    <a:pt x="64" y="54"/>
                  </a:lnTo>
                  <a:lnTo>
                    <a:pt x="64" y="50"/>
                  </a:lnTo>
                  <a:lnTo>
                    <a:pt x="62" y="50"/>
                  </a:lnTo>
                  <a:lnTo>
                    <a:pt x="62" y="48"/>
                  </a:lnTo>
                  <a:lnTo>
                    <a:pt x="61" y="48"/>
                  </a:lnTo>
                  <a:lnTo>
                    <a:pt x="61" y="45"/>
                  </a:lnTo>
                  <a:lnTo>
                    <a:pt x="60" y="45"/>
                  </a:lnTo>
                  <a:lnTo>
                    <a:pt x="60" y="42"/>
                  </a:lnTo>
                  <a:lnTo>
                    <a:pt x="60" y="41"/>
                  </a:lnTo>
                  <a:lnTo>
                    <a:pt x="56" y="41"/>
                  </a:lnTo>
                  <a:lnTo>
                    <a:pt x="56" y="38"/>
                  </a:lnTo>
                  <a:lnTo>
                    <a:pt x="51" y="38"/>
                  </a:lnTo>
                  <a:lnTo>
                    <a:pt x="51" y="36"/>
                  </a:lnTo>
                  <a:lnTo>
                    <a:pt x="50" y="36"/>
                  </a:lnTo>
                  <a:lnTo>
                    <a:pt x="50" y="33"/>
                  </a:lnTo>
                  <a:lnTo>
                    <a:pt x="49" y="33"/>
                  </a:lnTo>
                  <a:lnTo>
                    <a:pt x="49" y="32"/>
                  </a:lnTo>
                  <a:lnTo>
                    <a:pt x="48" y="32"/>
                  </a:lnTo>
                  <a:lnTo>
                    <a:pt x="48" y="29"/>
                  </a:lnTo>
                  <a:lnTo>
                    <a:pt x="45" y="29"/>
                  </a:lnTo>
                  <a:lnTo>
                    <a:pt x="45" y="26"/>
                  </a:lnTo>
                  <a:lnTo>
                    <a:pt x="44" y="26"/>
                  </a:lnTo>
                  <a:lnTo>
                    <a:pt x="44" y="23"/>
                  </a:lnTo>
                  <a:lnTo>
                    <a:pt x="38" y="23"/>
                  </a:lnTo>
                  <a:lnTo>
                    <a:pt x="38" y="21"/>
                  </a:lnTo>
                  <a:lnTo>
                    <a:pt x="36" y="21"/>
                  </a:lnTo>
                  <a:lnTo>
                    <a:pt x="36" y="17"/>
                  </a:lnTo>
                  <a:lnTo>
                    <a:pt x="35" y="17"/>
                  </a:lnTo>
                  <a:lnTo>
                    <a:pt x="35" y="15"/>
                  </a:lnTo>
                  <a:lnTo>
                    <a:pt x="33" y="15"/>
                  </a:lnTo>
                  <a:lnTo>
                    <a:pt x="33" y="12"/>
                  </a:lnTo>
                  <a:lnTo>
                    <a:pt x="30" y="12"/>
                  </a:lnTo>
                  <a:lnTo>
                    <a:pt x="30" y="11"/>
                  </a:lnTo>
                  <a:lnTo>
                    <a:pt x="24" y="11"/>
                  </a:lnTo>
                  <a:lnTo>
                    <a:pt x="24" y="9"/>
                  </a:lnTo>
                  <a:lnTo>
                    <a:pt x="16" y="9"/>
                  </a:lnTo>
                  <a:lnTo>
                    <a:pt x="16" y="6"/>
                  </a:lnTo>
                  <a:lnTo>
                    <a:pt x="12" y="6"/>
                  </a:lnTo>
                  <a:lnTo>
                    <a:pt x="12" y="5"/>
                  </a:lnTo>
                  <a:lnTo>
                    <a:pt x="6" y="5"/>
                  </a:lnTo>
                  <a:lnTo>
                    <a:pt x="6" y="4"/>
                  </a:lnTo>
                  <a:lnTo>
                    <a:pt x="5" y="4"/>
                  </a:lnTo>
                  <a:lnTo>
                    <a:pt x="5" y="3"/>
                  </a:lnTo>
                  <a:lnTo>
                    <a:pt x="2" y="3"/>
                  </a:lnTo>
                  <a:lnTo>
                    <a:pt x="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7" name="Group 156"/>
          <p:cNvGrpSpPr/>
          <p:nvPr/>
        </p:nvGrpSpPr>
        <p:grpSpPr>
          <a:xfrm>
            <a:off x="921264" y="2292220"/>
            <a:ext cx="2882103" cy="1836387"/>
            <a:chOff x="3487738" y="2736850"/>
            <a:chExt cx="2162175" cy="1381125"/>
          </a:xfrm>
        </p:grpSpPr>
        <p:sp>
          <p:nvSpPr>
            <p:cNvPr id="158" name="Line 34"/>
            <p:cNvSpPr>
              <a:spLocks noChangeShapeType="1"/>
            </p:cNvSpPr>
            <p:nvPr/>
          </p:nvSpPr>
          <p:spPr bwMode="auto">
            <a:xfrm>
              <a:off x="3668713" y="27940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35"/>
            <p:cNvSpPr>
              <a:spLocks noChangeShapeType="1"/>
            </p:cNvSpPr>
            <p:nvPr/>
          </p:nvSpPr>
          <p:spPr bwMode="auto">
            <a:xfrm>
              <a:off x="4335463" y="32797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36"/>
            <p:cNvSpPr>
              <a:spLocks noChangeShapeType="1"/>
            </p:cNvSpPr>
            <p:nvPr/>
          </p:nvSpPr>
          <p:spPr bwMode="auto">
            <a:xfrm>
              <a:off x="3630613" y="27749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Line 37"/>
            <p:cNvSpPr>
              <a:spLocks noChangeShapeType="1"/>
            </p:cNvSpPr>
            <p:nvPr/>
          </p:nvSpPr>
          <p:spPr bwMode="auto">
            <a:xfrm>
              <a:off x="4316413" y="32797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Line 38"/>
            <p:cNvSpPr>
              <a:spLocks noChangeShapeType="1"/>
            </p:cNvSpPr>
            <p:nvPr/>
          </p:nvSpPr>
          <p:spPr bwMode="auto">
            <a:xfrm>
              <a:off x="37068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39"/>
            <p:cNvSpPr>
              <a:spLocks noChangeShapeType="1"/>
            </p:cNvSpPr>
            <p:nvPr/>
          </p:nvSpPr>
          <p:spPr bwMode="auto">
            <a:xfrm>
              <a:off x="4402138" y="33369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40"/>
            <p:cNvSpPr>
              <a:spLocks noChangeShapeType="1"/>
            </p:cNvSpPr>
            <p:nvPr/>
          </p:nvSpPr>
          <p:spPr bwMode="auto">
            <a:xfrm>
              <a:off x="372586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41"/>
            <p:cNvSpPr>
              <a:spLocks noChangeShapeType="1"/>
            </p:cNvSpPr>
            <p:nvPr/>
          </p:nvSpPr>
          <p:spPr bwMode="auto">
            <a:xfrm>
              <a:off x="4364038" y="32797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42"/>
            <p:cNvSpPr>
              <a:spLocks noChangeShapeType="1"/>
            </p:cNvSpPr>
            <p:nvPr/>
          </p:nvSpPr>
          <p:spPr bwMode="auto">
            <a:xfrm>
              <a:off x="3735388"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Line 43"/>
            <p:cNvSpPr>
              <a:spLocks noChangeShapeType="1"/>
            </p:cNvSpPr>
            <p:nvPr/>
          </p:nvSpPr>
          <p:spPr bwMode="auto">
            <a:xfrm>
              <a:off x="37449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Line 44"/>
            <p:cNvSpPr>
              <a:spLocks noChangeShapeType="1"/>
            </p:cNvSpPr>
            <p:nvPr/>
          </p:nvSpPr>
          <p:spPr bwMode="auto">
            <a:xfrm>
              <a:off x="4478338" y="33845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Line 45"/>
            <p:cNvSpPr>
              <a:spLocks noChangeShapeType="1"/>
            </p:cNvSpPr>
            <p:nvPr/>
          </p:nvSpPr>
          <p:spPr bwMode="auto">
            <a:xfrm>
              <a:off x="3783013" y="28035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46"/>
            <p:cNvSpPr>
              <a:spLocks noChangeShapeType="1"/>
            </p:cNvSpPr>
            <p:nvPr/>
          </p:nvSpPr>
          <p:spPr bwMode="auto">
            <a:xfrm>
              <a:off x="4525963" y="33845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47"/>
            <p:cNvSpPr>
              <a:spLocks noChangeShapeType="1"/>
            </p:cNvSpPr>
            <p:nvPr/>
          </p:nvSpPr>
          <p:spPr bwMode="auto">
            <a:xfrm>
              <a:off x="3859213" y="28416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48"/>
            <p:cNvSpPr>
              <a:spLocks noChangeShapeType="1"/>
            </p:cNvSpPr>
            <p:nvPr/>
          </p:nvSpPr>
          <p:spPr bwMode="auto">
            <a:xfrm>
              <a:off x="4583113" y="3403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49"/>
            <p:cNvSpPr>
              <a:spLocks noChangeShapeType="1"/>
            </p:cNvSpPr>
            <p:nvPr/>
          </p:nvSpPr>
          <p:spPr bwMode="auto">
            <a:xfrm>
              <a:off x="5307013" y="400367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50"/>
            <p:cNvSpPr>
              <a:spLocks noChangeShapeType="1"/>
            </p:cNvSpPr>
            <p:nvPr/>
          </p:nvSpPr>
          <p:spPr bwMode="auto">
            <a:xfrm>
              <a:off x="3878263" y="28416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51"/>
            <p:cNvSpPr>
              <a:spLocks noChangeShapeType="1"/>
            </p:cNvSpPr>
            <p:nvPr/>
          </p:nvSpPr>
          <p:spPr bwMode="auto">
            <a:xfrm>
              <a:off x="4545013" y="34131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52"/>
            <p:cNvSpPr>
              <a:spLocks noChangeShapeType="1"/>
            </p:cNvSpPr>
            <p:nvPr/>
          </p:nvSpPr>
          <p:spPr bwMode="auto">
            <a:xfrm>
              <a:off x="4792663" y="36417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53"/>
            <p:cNvSpPr>
              <a:spLocks noChangeShapeType="1"/>
            </p:cNvSpPr>
            <p:nvPr/>
          </p:nvSpPr>
          <p:spPr bwMode="auto">
            <a:xfrm>
              <a:off x="3944938" y="28797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54"/>
            <p:cNvSpPr>
              <a:spLocks noChangeShapeType="1"/>
            </p:cNvSpPr>
            <p:nvPr/>
          </p:nvSpPr>
          <p:spPr bwMode="auto">
            <a:xfrm>
              <a:off x="4649788"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55"/>
            <p:cNvSpPr>
              <a:spLocks noChangeShapeType="1"/>
            </p:cNvSpPr>
            <p:nvPr/>
          </p:nvSpPr>
          <p:spPr bwMode="auto">
            <a:xfrm>
              <a:off x="4706938" y="35655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56"/>
            <p:cNvSpPr>
              <a:spLocks noChangeShapeType="1"/>
            </p:cNvSpPr>
            <p:nvPr/>
          </p:nvSpPr>
          <p:spPr bwMode="auto">
            <a:xfrm>
              <a:off x="5335588"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57"/>
            <p:cNvSpPr>
              <a:spLocks noChangeShapeType="1"/>
            </p:cNvSpPr>
            <p:nvPr/>
          </p:nvSpPr>
          <p:spPr bwMode="auto">
            <a:xfrm>
              <a:off x="3916363" y="28606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58"/>
            <p:cNvSpPr>
              <a:spLocks noChangeShapeType="1"/>
            </p:cNvSpPr>
            <p:nvPr/>
          </p:nvSpPr>
          <p:spPr bwMode="auto">
            <a:xfrm>
              <a:off x="462121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59"/>
            <p:cNvSpPr>
              <a:spLocks noChangeShapeType="1"/>
            </p:cNvSpPr>
            <p:nvPr/>
          </p:nvSpPr>
          <p:spPr bwMode="auto">
            <a:xfrm>
              <a:off x="4602163" y="34607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60"/>
            <p:cNvSpPr>
              <a:spLocks noChangeShapeType="1"/>
            </p:cNvSpPr>
            <p:nvPr/>
          </p:nvSpPr>
          <p:spPr bwMode="auto">
            <a:xfrm>
              <a:off x="5183188" y="38322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61"/>
            <p:cNvSpPr>
              <a:spLocks noChangeShapeType="1"/>
            </p:cNvSpPr>
            <p:nvPr/>
          </p:nvSpPr>
          <p:spPr bwMode="auto">
            <a:xfrm>
              <a:off x="3983038" y="29368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62"/>
            <p:cNvSpPr>
              <a:spLocks noChangeShapeType="1"/>
            </p:cNvSpPr>
            <p:nvPr/>
          </p:nvSpPr>
          <p:spPr bwMode="auto">
            <a:xfrm>
              <a:off x="464026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63"/>
            <p:cNvSpPr>
              <a:spLocks noChangeShapeType="1"/>
            </p:cNvSpPr>
            <p:nvPr/>
          </p:nvSpPr>
          <p:spPr bwMode="auto">
            <a:xfrm>
              <a:off x="5211763" y="38322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64"/>
            <p:cNvSpPr>
              <a:spLocks noChangeShapeType="1"/>
            </p:cNvSpPr>
            <p:nvPr/>
          </p:nvSpPr>
          <p:spPr bwMode="auto">
            <a:xfrm>
              <a:off x="3963988" y="292735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65"/>
            <p:cNvSpPr>
              <a:spLocks noChangeShapeType="1"/>
            </p:cNvSpPr>
            <p:nvPr/>
          </p:nvSpPr>
          <p:spPr bwMode="auto">
            <a:xfrm>
              <a:off x="4659313" y="3441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66"/>
            <p:cNvSpPr>
              <a:spLocks noChangeShapeType="1"/>
            </p:cNvSpPr>
            <p:nvPr/>
          </p:nvSpPr>
          <p:spPr bwMode="auto">
            <a:xfrm>
              <a:off x="5316538" y="39751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67"/>
            <p:cNvSpPr>
              <a:spLocks noChangeShapeType="1"/>
            </p:cNvSpPr>
            <p:nvPr/>
          </p:nvSpPr>
          <p:spPr bwMode="auto">
            <a:xfrm>
              <a:off x="4040188" y="29749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Line 68"/>
            <p:cNvSpPr>
              <a:spLocks noChangeShapeType="1"/>
            </p:cNvSpPr>
            <p:nvPr/>
          </p:nvSpPr>
          <p:spPr bwMode="auto">
            <a:xfrm>
              <a:off x="4811713" y="36131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69"/>
            <p:cNvSpPr>
              <a:spLocks noChangeShapeType="1"/>
            </p:cNvSpPr>
            <p:nvPr/>
          </p:nvSpPr>
          <p:spPr bwMode="auto">
            <a:xfrm>
              <a:off x="4125913" y="31464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Line 70"/>
            <p:cNvSpPr>
              <a:spLocks noChangeShapeType="1"/>
            </p:cNvSpPr>
            <p:nvPr/>
          </p:nvSpPr>
          <p:spPr bwMode="auto">
            <a:xfrm>
              <a:off x="5459413"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71"/>
            <p:cNvSpPr>
              <a:spLocks noChangeShapeType="1"/>
            </p:cNvSpPr>
            <p:nvPr/>
          </p:nvSpPr>
          <p:spPr bwMode="auto">
            <a:xfrm>
              <a:off x="5630863" y="40703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6" name="Line 72"/>
            <p:cNvSpPr>
              <a:spLocks noChangeShapeType="1"/>
            </p:cNvSpPr>
            <p:nvPr/>
          </p:nvSpPr>
          <p:spPr bwMode="auto">
            <a:xfrm>
              <a:off x="4173538" y="31273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73"/>
            <p:cNvSpPr>
              <a:spLocks noChangeShapeType="1"/>
            </p:cNvSpPr>
            <p:nvPr/>
          </p:nvSpPr>
          <p:spPr bwMode="auto">
            <a:xfrm>
              <a:off x="4106863" y="31178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8" name="Line 74"/>
            <p:cNvSpPr>
              <a:spLocks noChangeShapeType="1"/>
            </p:cNvSpPr>
            <p:nvPr/>
          </p:nvSpPr>
          <p:spPr bwMode="auto">
            <a:xfrm>
              <a:off x="4049713" y="299402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75"/>
            <p:cNvSpPr>
              <a:spLocks noChangeShapeType="1"/>
            </p:cNvSpPr>
            <p:nvPr/>
          </p:nvSpPr>
          <p:spPr bwMode="auto">
            <a:xfrm>
              <a:off x="5040313" y="37750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0" name="Line 76"/>
            <p:cNvSpPr>
              <a:spLocks noChangeShapeType="1"/>
            </p:cNvSpPr>
            <p:nvPr/>
          </p:nvSpPr>
          <p:spPr bwMode="auto">
            <a:xfrm>
              <a:off x="4040188" y="3032125"/>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77"/>
            <p:cNvSpPr>
              <a:spLocks noChangeShapeType="1"/>
            </p:cNvSpPr>
            <p:nvPr/>
          </p:nvSpPr>
          <p:spPr bwMode="auto">
            <a:xfrm>
              <a:off x="4144963" y="31273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2" name="Line 78"/>
            <p:cNvSpPr>
              <a:spLocks noChangeShapeType="1"/>
            </p:cNvSpPr>
            <p:nvPr/>
          </p:nvSpPr>
          <p:spPr bwMode="auto">
            <a:xfrm>
              <a:off x="5097463" y="37750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3" name="Line 79"/>
            <p:cNvSpPr>
              <a:spLocks noChangeShapeType="1"/>
            </p:cNvSpPr>
            <p:nvPr/>
          </p:nvSpPr>
          <p:spPr bwMode="auto">
            <a:xfrm>
              <a:off x="3935413" y="2927350"/>
              <a:ext cx="38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4" name="Freeform 80"/>
            <p:cNvSpPr>
              <a:spLocks/>
            </p:cNvSpPr>
            <p:nvPr/>
          </p:nvSpPr>
          <p:spPr bwMode="auto">
            <a:xfrm>
              <a:off x="3487738" y="2736850"/>
              <a:ext cx="2162175" cy="1352550"/>
            </a:xfrm>
            <a:custGeom>
              <a:avLst/>
              <a:gdLst>
                <a:gd name="T0" fmla="*/ 193 w 227"/>
                <a:gd name="T1" fmla="*/ 142 h 142"/>
                <a:gd name="T2" fmla="*/ 183 w 227"/>
                <a:gd name="T3" fmla="*/ 133 h 142"/>
                <a:gd name="T4" fmla="*/ 181 w 227"/>
                <a:gd name="T5" fmla="*/ 124 h 142"/>
                <a:gd name="T6" fmla="*/ 170 w 227"/>
                <a:gd name="T7" fmla="*/ 117 h 142"/>
                <a:gd name="T8" fmla="*/ 156 w 227"/>
                <a:gd name="T9" fmla="*/ 111 h 142"/>
                <a:gd name="T10" fmla="*/ 146 w 227"/>
                <a:gd name="T11" fmla="*/ 107 h 142"/>
                <a:gd name="T12" fmla="*/ 143 w 227"/>
                <a:gd name="T13" fmla="*/ 103 h 142"/>
                <a:gd name="T14" fmla="*/ 139 w 227"/>
                <a:gd name="T15" fmla="*/ 99 h 142"/>
                <a:gd name="T16" fmla="*/ 133 w 227"/>
                <a:gd name="T17" fmla="*/ 95 h 142"/>
                <a:gd name="T18" fmla="*/ 130 w 227"/>
                <a:gd name="T19" fmla="*/ 91 h 142"/>
                <a:gd name="T20" fmla="*/ 129 w 227"/>
                <a:gd name="T21" fmla="*/ 87 h 142"/>
                <a:gd name="T22" fmla="*/ 126 w 227"/>
                <a:gd name="T23" fmla="*/ 84 h 142"/>
                <a:gd name="T24" fmla="*/ 125 w 227"/>
                <a:gd name="T25" fmla="*/ 80 h 142"/>
                <a:gd name="T26" fmla="*/ 118 w 227"/>
                <a:gd name="T27" fmla="*/ 76 h 142"/>
                <a:gd name="T28" fmla="*/ 110 w 227"/>
                <a:gd name="T29" fmla="*/ 73 h 142"/>
                <a:gd name="T30" fmla="*/ 101 w 227"/>
                <a:gd name="T31" fmla="*/ 70 h 142"/>
                <a:gd name="T32" fmla="*/ 97 w 227"/>
                <a:gd name="T33" fmla="*/ 67 h 142"/>
                <a:gd name="T34" fmla="*/ 94 w 227"/>
                <a:gd name="T35" fmla="*/ 65 h 142"/>
                <a:gd name="T36" fmla="*/ 92 w 227"/>
                <a:gd name="T37" fmla="*/ 62 h 142"/>
                <a:gd name="T38" fmla="*/ 82 w 227"/>
                <a:gd name="T39" fmla="*/ 59 h 142"/>
                <a:gd name="T40" fmla="*/ 81 w 227"/>
                <a:gd name="T41" fmla="*/ 57 h 142"/>
                <a:gd name="T42" fmla="*/ 80 w 227"/>
                <a:gd name="T43" fmla="*/ 55 h 142"/>
                <a:gd name="T44" fmla="*/ 78 w 227"/>
                <a:gd name="T45" fmla="*/ 50 h 142"/>
                <a:gd name="T46" fmla="*/ 74 w 227"/>
                <a:gd name="T47" fmla="*/ 47 h 142"/>
                <a:gd name="T48" fmla="*/ 68 w 227"/>
                <a:gd name="T49" fmla="*/ 43 h 142"/>
                <a:gd name="T50" fmla="*/ 67 w 227"/>
                <a:gd name="T51" fmla="*/ 41 h 142"/>
                <a:gd name="T52" fmla="*/ 66 w 227"/>
                <a:gd name="T53" fmla="*/ 39 h 142"/>
                <a:gd name="T54" fmla="*/ 65 w 227"/>
                <a:gd name="T55" fmla="*/ 38 h 142"/>
                <a:gd name="T56" fmla="*/ 63 w 227"/>
                <a:gd name="T57" fmla="*/ 36 h 142"/>
                <a:gd name="T58" fmla="*/ 61 w 227"/>
                <a:gd name="T59" fmla="*/ 34 h 142"/>
                <a:gd name="T60" fmla="*/ 60 w 227"/>
                <a:gd name="T61" fmla="*/ 33 h 142"/>
                <a:gd name="T62" fmla="*/ 58 w 227"/>
                <a:gd name="T63" fmla="*/ 29 h 142"/>
                <a:gd name="T64" fmla="*/ 56 w 227"/>
                <a:gd name="T65" fmla="*/ 27 h 142"/>
                <a:gd name="T66" fmla="*/ 53 w 227"/>
                <a:gd name="T67" fmla="*/ 25 h 142"/>
                <a:gd name="T68" fmla="*/ 51 w 227"/>
                <a:gd name="T69" fmla="*/ 23 h 142"/>
                <a:gd name="T70" fmla="*/ 49 w 227"/>
                <a:gd name="T71" fmla="*/ 22 h 142"/>
                <a:gd name="T72" fmla="*/ 47 w 227"/>
                <a:gd name="T73" fmla="*/ 18 h 142"/>
                <a:gd name="T74" fmla="*/ 46 w 227"/>
                <a:gd name="T75" fmla="*/ 16 h 142"/>
                <a:gd name="T76" fmla="*/ 44 w 227"/>
                <a:gd name="T77" fmla="*/ 15 h 142"/>
                <a:gd name="T78" fmla="*/ 33 w 227"/>
                <a:gd name="T79" fmla="*/ 13 h 142"/>
                <a:gd name="T80" fmla="*/ 20 w 227"/>
                <a:gd name="T81" fmla="*/ 9 h 142"/>
                <a:gd name="T82" fmla="*/ 16 w 227"/>
                <a:gd name="T83" fmla="*/ 8 h 142"/>
                <a:gd name="T84" fmla="*/ 12 w 227"/>
                <a:gd name="T85" fmla="*/ 7 h 142"/>
                <a:gd name="T86" fmla="*/ 10 w 227"/>
                <a:gd name="T87" fmla="*/ 3 h 142"/>
                <a:gd name="T88" fmla="*/ 7 w 227"/>
                <a:gd name="T89" fmla="*/ 2 h 142"/>
                <a:gd name="T90" fmla="*/ 0 w 227"/>
                <a:gd name="T9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42">
                  <a:moveTo>
                    <a:pt x="227" y="142"/>
                  </a:moveTo>
                  <a:lnTo>
                    <a:pt x="193" y="142"/>
                  </a:lnTo>
                  <a:lnTo>
                    <a:pt x="193" y="133"/>
                  </a:lnTo>
                  <a:lnTo>
                    <a:pt x="183" y="133"/>
                  </a:lnTo>
                  <a:lnTo>
                    <a:pt x="183" y="124"/>
                  </a:lnTo>
                  <a:lnTo>
                    <a:pt x="181" y="124"/>
                  </a:lnTo>
                  <a:lnTo>
                    <a:pt x="181" y="117"/>
                  </a:lnTo>
                  <a:lnTo>
                    <a:pt x="170" y="117"/>
                  </a:lnTo>
                  <a:lnTo>
                    <a:pt x="170" y="111"/>
                  </a:lnTo>
                  <a:lnTo>
                    <a:pt x="156" y="111"/>
                  </a:lnTo>
                  <a:lnTo>
                    <a:pt x="156" y="107"/>
                  </a:lnTo>
                  <a:lnTo>
                    <a:pt x="146" y="107"/>
                  </a:lnTo>
                  <a:lnTo>
                    <a:pt x="146" y="103"/>
                  </a:lnTo>
                  <a:lnTo>
                    <a:pt x="143" y="103"/>
                  </a:lnTo>
                  <a:lnTo>
                    <a:pt x="143" y="99"/>
                  </a:lnTo>
                  <a:lnTo>
                    <a:pt x="139" y="99"/>
                  </a:lnTo>
                  <a:lnTo>
                    <a:pt x="139" y="95"/>
                  </a:lnTo>
                  <a:lnTo>
                    <a:pt x="133" y="95"/>
                  </a:lnTo>
                  <a:lnTo>
                    <a:pt x="133" y="91"/>
                  </a:lnTo>
                  <a:lnTo>
                    <a:pt x="130" y="91"/>
                  </a:lnTo>
                  <a:lnTo>
                    <a:pt x="130" y="87"/>
                  </a:lnTo>
                  <a:lnTo>
                    <a:pt x="129" y="87"/>
                  </a:lnTo>
                  <a:lnTo>
                    <a:pt x="129" y="84"/>
                  </a:lnTo>
                  <a:lnTo>
                    <a:pt x="126" y="84"/>
                  </a:lnTo>
                  <a:lnTo>
                    <a:pt x="126" y="80"/>
                  </a:lnTo>
                  <a:lnTo>
                    <a:pt x="125" y="80"/>
                  </a:lnTo>
                  <a:lnTo>
                    <a:pt x="125" y="76"/>
                  </a:lnTo>
                  <a:lnTo>
                    <a:pt x="118" y="76"/>
                  </a:lnTo>
                  <a:lnTo>
                    <a:pt x="118" y="73"/>
                  </a:lnTo>
                  <a:lnTo>
                    <a:pt x="110" y="73"/>
                  </a:lnTo>
                  <a:lnTo>
                    <a:pt x="110" y="70"/>
                  </a:lnTo>
                  <a:lnTo>
                    <a:pt x="101" y="70"/>
                  </a:lnTo>
                  <a:lnTo>
                    <a:pt x="101" y="67"/>
                  </a:lnTo>
                  <a:lnTo>
                    <a:pt x="97" y="67"/>
                  </a:lnTo>
                  <a:lnTo>
                    <a:pt x="97" y="65"/>
                  </a:lnTo>
                  <a:lnTo>
                    <a:pt x="94" y="65"/>
                  </a:lnTo>
                  <a:lnTo>
                    <a:pt x="94" y="62"/>
                  </a:lnTo>
                  <a:lnTo>
                    <a:pt x="92" y="62"/>
                  </a:lnTo>
                  <a:lnTo>
                    <a:pt x="92" y="59"/>
                  </a:lnTo>
                  <a:lnTo>
                    <a:pt x="82" y="59"/>
                  </a:lnTo>
                  <a:lnTo>
                    <a:pt x="82" y="57"/>
                  </a:lnTo>
                  <a:lnTo>
                    <a:pt x="81" y="57"/>
                  </a:lnTo>
                  <a:lnTo>
                    <a:pt x="81" y="55"/>
                  </a:lnTo>
                  <a:lnTo>
                    <a:pt x="80" y="55"/>
                  </a:lnTo>
                  <a:lnTo>
                    <a:pt x="80" y="50"/>
                  </a:lnTo>
                  <a:lnTo>
                    <a:pt x="78" y="50"/>
                  </a:lnTo>
                  <a:lnTo>
                    <a:pt x="78" y="47"/>
                  </a:lnTo>
                  <a:lnTo>
                    <a:pt x="74" y="47"/>
                  </a:lnTo>
                  <a:lnTo>
                    <a:pt x="74" y="43"/>
                  </a:lnTo>
                  <a:lnTo>
                    <a:pt x="68" y="43"/>
                  </a:lnTo>
                  <a:lnTo>
                    <a:pt x="68" y="41"/>
                  </a:lnTo>
                  <a:lnTo>
                    <a:pt x="67" y="41"/>
                  </a:lnTo>
                  <a:lnTo>
                    <a:pt x="67" y="39"/>
                  </a:lnTo>
                  <a:lnTo>
                    <a:pt x="66" y="39"/>
                  </a:lnTo>
                  <a:lnTo>
                    <a:pt x="66" y="38"/>
                  </a:lnTo>
                  <a:lnTo>
                    <a:pt x="65" y="38"/>
                  </a:lnTo>
                  <a:lnTo>
                    <a:pt x="65" y="36"/>
                  </a:lnTo>
                  <a:lnTo>
                    <a:pt x="63" y="36"/>
                  </a:lnTo>
                  <a:lnTo>
                    <a:pt x="63" y="34"/>
                  </a:lnTo>
                  <a:lnTo>
                    <a:pt x="61" y="34"/>
                  </a:lnTo>
                  <a:lnTo>
                    <a:pt x="61" y="33"/>
                  </a:lnTo>
                  <a:lnTo>
                    <a:pt x="60" y="33"/>
                  </a:lnTo>
                  <a:lnTo>
                    <a:pt x="60" y="29"/>
                  </a:lnTo>
                  <a:lnTo>
                    <a:pt x="58" y="29"/>
                  </a:lnTo>
                  <a:lnTo>
                    <a:pt x="58" y="27"/>
                  </a:lnTo>
                  <a:lnTo>
                    <a:pt x="56" y="27"/>
                  </a:lnTo>
                  <a:lnTo>
                    <a:pt x="56" y="25"/>
                  </a:lnTo>
                  <a:lnTo>
                    <a:pt x="53" y="25"/>
                  </a:lnTo>
                  <a:lnTo>
                    <a:pt x="53" y="23"/>
                  </a:lnTo>
                  <a:lnTo>
                    <a:pt x="51" y="23"/>
                  </a:lnTo>
                  <a:lnTo>
                    <a:pt x="51" y="22"/>
                  </a:lnTo>
                  <a:lnTo>
                    <a:pt x="49" y="22"/>
                  </a:lnTo>
                  <a:lnTo>
                    <a:pt x="49" y="18"/>
                  </a:lnTo>
                  <a:lnTo>
                    <a:pt x="47" y="18"/>
                  </a:lnTo>
                  <a:lnTo>
                    <a:pt x="47" y="16"/>
                  </a:lnTo>
                  <a:lnTo>
                    <a:pt x="46" y="16"/>
                  </a:lnTo>
                  <a:lnTo>
                    <a:pt x="46" y="15"/>
                  </a:lnTo>
                  <a:lnTo>
                    <a:pt x="44" y="15"/>
                  </a:lnTo>
                  <a:lnTo>
                    <a:pt x="44" y="13"/>
                  </a:lnTo>
                  <a:lnTo>
                    <a:pt x="33" y="13"/>
                  </a:lnTo>
                  <a:lnTo>
                    <a:pt x="33" y="9"/>
                  </a:lnTo>
                  <a:lnTo>
                    <a:pt x="20" y="9"/>
                  </a:lnTo>
                  <a:lnTo>
                    <a:pt x="20" y="8"/>
                  </a:lnTo>
                  <a:lnTo>
                    <a:pt x="16" y="8"/>
                  </a:lnTo>
                  <a:lnTo>
                    <a:pt x="16" y="7"/>
                  </a:lnTo>
                  <a:lnTo>
                    <a:pt x="12" y="7"/>
                  </a:lnTo>
                  <a:lnTo>
                    <a:pt x="12" y="3"/>
                  </a:lnTo>
                  <a:lnTo>
                    <a:pt x="10" y="3"/>
                  </a:lnTo>
                  <a:lnTo>
                    <a:pt x="10" y="2"/>
                  </a:lnTo>
                  <a:lnTo>
                    <a:pt x="7" y="2"/>
                  </a:lnTo>
                  <a:lnTo>
                    <a:pt x="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05" name="Group 204"/>
          <p:cNvGrpSpPr/>
          <p:nvPr/>
        </p:nvGrpSpPr>
        <p:grpSpPr>
          <a:xfrm>
            <a:off x="5317296" y="2287369"/>
            <a:ext cx="2988000" cy="2052000"/>
            <a:chOff x="3444875" y="2670175"/>
            <a:chExt cx="2247900" cy="1543050"/>
          </a:xfrm>
        </p:grpSpPr>
        <p:sp>
          <p:nvSpPr>
            <p:cNvPr id="206" name="Line 81"/>
            <p:cNvSpPr>
              <a:spLocks noChangeShapeType="1"/>
            </p:cNvSpPr>
            <p:nvPr/>
          </p:nvSpPr>
          <p:spPr bwMode="auto">
            <a:xfrm>
              <a:off x="3463925" y="2679700"/>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7" name="Line 82"/>
            <p:cNvSpPr>
              <a:spLocks noChangeShapeType="1"/>
            </p:cNvSpPr>
            <p:nvPr/>
          </p:nvSpPr>
          <p:spPr bwMode="auto">
            <a:xfrm>
              <a:off x="3568700" y="27463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8" name="Line 83"/>
            <p:cNvSpPr>
              <a:spLocks noChangeShapeType="1"/>
            </p:cNvSpPr>
            <p:nvPr/>
          </p:nvSpPr>
          <p:spPr bwMode="auto">
            <a:xfrm>
              <a:off x="3616325" y="28606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9" name="Line 84"/>
            <p:cNvSpPr>
              <a:spLocks noChangeShapeType="1"/>
            </p:cNvSpPr>
            <p:nvPr/>
          </p:nvSpPr>
          <p:spPr bwMode="auto">
            <a:xfrm>
              <a:off x="4197350" y="37084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0" name="Line 85"/>
            <p:cNvSpPr>
              <a:spLocks noChangeShapeType="1"/>
            </p:cNvSpPr>
            <p:nvPr/>
          </p:nvSpPr>
          <p:spPr bwMode="auto">
            <a:xfrm>
              <a:off x="3816350" y="316547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1" name="Line 86"/>
            <p:cNvSpPr>
              <a:spLocks noChangeShapeType="1"/>
            </p:cNvSpPr>
            <p:nvPr/>
          </p:nvSpPr>
          <p:spPr bwMode="auto">
            <a:xfrm>
              <a:off x="4454525" y="3889375"/>
              <a:ext cx="0" cy="381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87"/>
            <p:cNvSpPr>
              <a:spLocks noChangeShapeType="1"/>
            </p:cNvSpPr>
            <p:nvPr/>
          </p:nvSpPr>
          <p:spPr bwMode="auto">
            <a:xfrm>
              <a:off x="4730750" y="39846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88"/>
            <p:cNvSpPr>
              <a:spLocks noChangeShapeType="1"/>
            </p:cNvSpPr>
            <p:nvPr/>
          </p:nvSpPr>
          <p:spPr bwMode="auto">
            <a:xfrm>
              <a:off x="4883150" y="403225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4" name="Line 89"/>
            <p:cNvSpPr>
              <a:spLocks noChangeShapeType="1"/>
            </p:cNvSpPr>
            <p:nvPr/>
          </p:nvSpPr>
          <p:spPr bwMode="auto">
            <a:xfrm>
              <a:off x="4235450" y="3717925"/>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5" name="Line 90"/>
            <p:cNvSpPr>
              <a:spLocks noChangeShapeType="1"/>
            </p:cNvSpPr>
            <p:nvPr/>
          </p:nvSpPr>
          <p:spPr bwMode="auto">
            <a:xfrm>
              <a:off x="5378450"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6" name="Line 91"/>
            <p:cNvSpPr>
              <a:spLocks noChangeShapeType="1"/>
            </p:cNvSpPr>
            <p:nvPr/>
          </p:nvSpPr>
          <p:spPr bwMode="auto">
            <a:xfrm>
              <a:off x="5549900"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7" name="Line 92"/>
            <p:cNvSpPr>
              <a:spLocks noChangeShapeType="1"/>
            </p:cNvSpPr>
            <p:nvPr/>
          </p:nvSpPr>
          <p:spPr bwMode="auto">
            <a:xfrm>
              <a:off x="5673725" y="4165600"/>
              <a:ext cx="0" cy="476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8" name="Freeform 93"/>
            <p:cNvSpPr>
              <a:spLocks/>
            </p:cNvSpPr>
            <p:nvPr/>
          </p:nvSpPr>
          <p:spPr bwMode="auto">
            <a:xfrm>
              <a:off x="3444875" y="2670175"/>
              <a:ext cx="2247900" cy="1524000"/>
            </a:xfrm>
            <a:custGeom>
              <a:avLst/>
              <a:gdLst>
                <a:gd name="T0" fmla="*/ 200 w 236"/>
                <a:gd name="T1" fmla="*/ 160 h 160"/>
                <a:gd name="T2" fmla="*/ 193 w 236"/>
                <a:gd name="T3" fmla="*/ 156 h 160"/>
                <a:gd name="T4" fmla="*/ 164 w 236"/>
                <a:gd name="T5" fmla="*/ 149 h 160"/>
                <a:gd name="T6" fmla="*/ 136 w 236"/>
                <a:gd name="T7" fmla="*/ 144 h 160"/>
                <a:gd name="T8" fmla="*/ 122 w 236"/>
                <a:gd name="T9" fmla="*/ 141 h 160"/>
                <a:gd name="T10" fmla="*/ 112 w 236"/>
                <a:gd name="T11" fmla="*/ 135 h 160"/>
                <a:gd name="T12" fmla="*/ 100 w 236"/>
                <a:gd name="T13" fmla="*/ 130 h 160"/>
                <a:gd name="T14" fmla="*/ 91 w 236"/>
                <a:gd name="T15" fmla="*/ 125 h 160"/>
                <a:gd name="T16" fmla="*/ 89 w 236"/>
                <a:gd name="T17" fmla="*/ 116 h 160"/>
                <a:gd name="T18" fmla="*/ 78 w 236"/>
                <a:gd name="T19" fmla="*/ 112 h 160"/>
                <a:gd name="T20" fmla="*/ 77 w 236"/>
                <a:gd name="T21" fmla="*/ 108 h 160"/>
                <a:gd name="T22" fmla="*/ 73 w 236"/>
                <a:gd name="T23" fmla="*/ 103 h 160"/>
                <a:gd name="T24" fmla="*/ 71 w 236"/>
                <a:gd name="T25" fmla="*/ 99 h 160"/>
                <a:gd name="T26" fmla="*/ 70 w 236"/>
                <a:gd name="T27" fmla="*/ 97 h 160"/>
                <a:gd name="T28" fmla="*/ 67 w 236"/>
                <a:gd name="T29" fmla="*/ 91 h 160"/>
                <a:gd name="T30" fmla="*/ 59 w 236"/>
                <a:gd name="T31" fmla="*/ 83 h 160"/>
                <a:gd name="T32" fmla="*/ 57 w 236"/>
                <a:gd name="T33" fmla="*/ 79 h 160"/>
                <a:gd name="T34" fmla="*/ 54 w 236"/>
                <a:gd name="T35" fmla="*/ 75 h 160"/>
                <a:gd name="T36" fmla="*/ 47 w 236"/>
                <a:gd name="T37" fmla="*/ 71 h 160"/>
                <a:gd name="T38" fmla="*/ 46 w 236"/>
                <a:gd name="T39" fmla="*/ 62 h 160"/>
                <a:gd name="T40" fmla="*/ 43 w 236"/>
                <a:gd name="T41" fmla="*/ 60 h 160"/>
                <a:gd name="T42" fmla="*/ 39 w 236"/>
                <a:gd name="T43" fmla="*/ 55 h 160"/>
                <a:gd name="T44" fmla="*/ 37 w 236"/>
                <a:gd name="T45" fmla="*/ 52 h 160"/>
                <a:gd name="T46" fmla="*/ 33 w 236"/>
                <a:gd name="T47" fmla="*/ 45 h 160"/>
                <a:gd name="T48" fmla="*/ 32 w 236"/>
                <a:gd name="T49" fmla="*/ 42 h 160"/>
                <a:gd name="T50" fmla="*/ 31 w 236"/>
                <a:gd name="T51" fmla="*/ 38 h 160"/>
                <a:gd name="T52" fmla="*/ 23 w 236"/>
                <a:gd name="T53" fmla="*/ 35 h 160"/>
                <a:gd name="T54" fmla="*/ 19 w 236"/>
                <a:gd name="T55" fmla="*/ 29 h 160"/>
                <a:gd name="T56" fmla="*/ 18 w 236"/>
                <a:gd name="T57" fmla="*/ 25 h 160"/>
                <a:gd name="T58" fmla="*/ 17 w 236"/>
                <a:gd name="T59" fmla="*/ 22 h 160"/>
                <a:gd name="T60" fmla="*/ 16 w 236"/>
                <a:gd name="T61" fmla="*/ 19 h 160"/>
                <a:gd name="T62" fmla="*/ 14 w 236"/>
                <a:gd name="T63" fmla="*/ 16 h 160"/>
                <a:gd name="T64" fmla="*/ 13 w 236"/>
                <a:gd name="T65" fmla="*/ 14 h 160"/>
                <a:gd name="T66" fmla="*/ 12 w 236"/>
                <a:gd name="T67" fmla="*/ 11 h 160"/>
                <a:gd name="T68" fmla="*/ 10 w 236"/>
                <a:gd name="T69" fmla="*/ 8 h 160"/>
                <a:gd name="T70" fmla="*/ 7 w 236"/>
                <a:gd name="T71" fmla="*/ 6 h 160"/>
                <a:gd name="T72" fmla="*/ 2 w 236"/>
                <a:gd name="T73" fmla="*/ 3 h 160"/>
                <a:gd name="T74" fmla="*/ 0 w 236"/>
                <a:gd name="T7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 h="160">
                  <a:moveTo>
                    <a:pt x="236" y="160"/>
                  </a:moveTo>
                  <a:lnTo>
                    <a:pt x="200" y="160"/>
                  </a:lnTo>
                  <a:lnTo>
                    <a:pt x="200" y="156"/>
                  </a:lnTo>
                  <a:lnTo>
                    <a:pt x="193" y="156"/>
                  </a:lnTo>
                  <a:lnTo>
                    <a:pt x="193" y="149"/>
                  </a:lnTo>
                  <a:lnTo>
                    <a:pt x="164" y="149"/>
                  </a:lnTo>
                  <a:lnTo>
                    <a:pt x="164" y="144"/>
                  </a:lnTo>
                  <a:lnTo>
                    <a:pt x="136" y="144"/>
                  </a:lnTo>
                  <a:lnTo>
                    <a:pt x="136" y="141"/>
                  </a:lnTo>
                  <a:lnTo>
                    <a:pt x="122" y="141"/>
                  </a:lnTo>
                  <a:lnTo>
                    <a:pt x="122" y="135"/>
                  </a:lnTo>
                  <a:lnTo>
                    <a:pt x="112" y="135"/>
                  </a:lnTo>
                  <a:lnTo>
                    <a:pt x="112" y="130"/>
                  </a:lnTo>
                  <a:lnTo>
                    <a:pt x="100" y="130"/>
                  </a:lnTo>
                  <a:lnTo>
                    <a:pt x="100" y="125"/>
                  </a:lnTo>
                  <a:lnTo>
                    <a:pt x="91" y="125"/>
                  </a:lnTo>
                  <a:lnTo>
                    <a:pt x="91" y="116"/>
                  </a:lnTo>
                  <a:lnTo>
                    <a:pt x="89" y="116"/>
                  </a:lnTo>
                  <a:lnTo>
                    <a:pt x="89" y="112"/>
                  </a:lnTo>
                  <a:lnTo>
                    <a:pt x="78" y="112"/>
                  </a:lnTo>
                  <a:lnTo>
                    <a:pt x="78" y="108"/>
                  </a:lnTo>
                  <a:lnTo>
                    <a:pt x="77" y="108"/>
                  </a:lnTo>
                  <a:lnTo>
                    <a:pt x="77" y="103"/>
                  </a:lnTo>
                  <a:lnTo>
                    <a:pt x="73" y="103"/>
                  </a:lnTo>
                  <a:lnTo>
                    <a:pt x="73" y="99"/>
                  </a:lnTo>
                  <a:lnTo>
                    <a:pt x="71" y="99"/>
                  </a:lnTo>
                  <a:lnTo>
                    <a:pt x="71" y="97"/>
                  </a:lnTo>
                  <a:lnTo>
                    <a:pt x="70" y="97"/>
                  </a:lnTo>
                  <a:lnTo>
                    <a:pt x="70" y="91"/>
                  </a:lnTo>
                  <a:lnTo>
                    <a:pt x="67" y="91"/>
                  </a:lnTo>
                  <a:lnTo>
                    <a:pt x="67" y="83"/>
                  </a:lnTo>
                  <a:lnTo>
                    <a:pt x="59" y="83"/>
                  </a:lnTo>
                  <a:lnTo>
                    <a:pt x="59" y="79"/>
                  </a:lnTo>
                  <a:lnTo>
                    <a:pt x="57" y="79"/>
                  </a:lnTo>
                  <a:lnTo>
                    <a:pt x="57" y="75"/>
                  </a:lnTo>
                  <a:lnTo>
                    <a:pt x="54" y="75"/>
                  </a:lnTo>
                  <a:lnTo>
                    <a:pt x="54" y="71"/>
                  </a:lnTo>
                  <a:lnTo>
                    <a:pt x="47" y="71"/>
                  </a:lnTo>
                  <a:lnTo>
                    <a:pt x="47" y="62"/>
                  </a:lnTo>
                  <a:lnTo>
                    <a:pt x="46" y="62"/>
                  </a:lnTo>
                  <a:lnTo>
                    <a:pt x="46" y="60"/>
                  </a:lnTo>
                  <a:lnTo>
                    <a:pt x="43" y="60"/>
                  </a:lnTo>
                  <a:lnTo>
                    <a:pt x="43" y="55"/>
                  </a:lnTo>
                  <a:lnTo>
                    <a:pt x="39" y="55"/>
                  </a:lnTo>
                  <a:lnTo>
                    <a:pt x="39" y="52"/>
                  </a:lnTo>
                  <a:lnTo>
                    <a:pt x="37" y="52"/>
                  </a:lnTo>
                  <a:lnTo>
                    <a:pt x="37" y="45"/>
                  </a:lnTo>
                  <a:lnTo>
                    <a:pt x="33" y="45"/>
                  </a:lnTo>
                  <a:lnTo>
                    <a:pt x="33" y="42"/>
                  </a:lnTo>
                  <a:lnTo>
                    <a:pt x="32" y="42"/>
                  </a:lnTo>
                  <a:lnTo>
                    <a:pt x="32" y="38"/>
                  </a:lnTo>
                  <a:lnTo>
                    <a:pt x="31" y="38"/>
                  </a:lnTo>
                  <a:lnTo>
                    <a:pt x="31" y="35"/>
                  </a:lnTo>
                  <a:lnTo>
                    <a:pt x="23" y="35"/>
                  </a:lnTo>
                  <a:lnTo>
                    <a:pt x="23" y="29"/>
                  </a:lnTo>
                  <a:lnTo>
                    <a:pt x="19" y="29"/>
                  </a:lnTo>
                  <a:lnTo>
                    <a:pt x="19" y="25"/>
                  </a:lnTo>
                  <a:lnTo>
                    <a:pt x="18" y="25"/>
                  </a:lnTo>
                  <a:lnTo>
                    <a:pt x="18" y="22"/>
                  </a:lnTo>
                  <a:lnTo>
                    <a:pt x="17" y="22"/>
                  </a:lnTo>
                  <a:lnTo>
                    <a:pt x="17" y="19"/>
                  </a:lnTo>
                  <a:lnTo>
                    <a:pt x="16" y="19"/>
                  </a:lnTo>
                  <a:lnTo>
                    <a:pt x="16" y="16"/>
                  </a:lnTo>
                  <a:lnTo>
                    <a:pt x="14" y="16"/>
                  </a:lnTo>
                  <a:lnTo>
                    <a:pt x="14" y="14"/>
                  </a:lnTo>
                  <a:lnTo>
                    <a:pt x="13" y="14"/>
                  </a:lnTo>
                  <a:lnTo>
                    <a:pt x="13" y="11"/>
                  </a:lnTo>
                  <a:lnTo>
                    <a:pt x="12" y="11"/>
                  </a:lnTo>
                  <a:lnTo>
                    <a:pt x="12" y="8"/>
                  </a:lnTo>
                  <a:lnTo>
                    <a:pt x="10" y="8"/>
                  </a:lnTo>
                  <a:lnTo>
                    <a:pt x="10" y="6"/>
                  </a:lnTo>
                  <a:lnTo>
                    <a:pt x="7" y="6"/>
                  </a:lnTo>
                  <a:lnTo>
                    <a:pt x="7" y="3"/>
                  </a:lnTo>
                  <a:lnTo>
                    <a:pt x="2" y="3"/>
                  </a:lnTo>
                  <a:lnTo>
                    <a:pt x="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19" name="AutoShape 94"/>
          <p:cNvSpPr>
            <a:spLocks noChangeAspect="1" noChangeArrowheads="1"/>
          </p:cNvSpPr>
          <p:nvPr/>
        </p:nvSpPr>
        <p:spPr bwMode="auto">
          <a:xfrm>
            <a:off x="6481044" y="2421491"/>
            <a:ext cx="204946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20" name="Group 219"/>
          <p:cNvGrpSpPr/>
          <p:nvPr/>
        </p:nvGrpSpPr>
        <p:grpSpPr>
          <a:xfrm>
            <a:off x="5364360" y="2305223"/>
            <a:ext cx="2628979" cy="2160000"/>
            <a:chOff x="3557588" y="2674938"/>
            <a:chExt cx="2028825" cy="1628775"/>
          </a:xfrm>
        </p:grpSpPr>
        <p:sp>
          <p:nvSpPr>
            <p:cNvPr id="221" name="Line 122"/>
            <p:cNvSpPr>
              <a:spLocks noChangeShapeType="1"/>
            </p:cNvSpPr>
            <p:nvPr/>
          </p:nvSpPr>
          <p:spPr bwMode="auto">
            <a:xfrm>
              <a:off x="4167188" y="3446463"/>
              <a:ext cx="0" cy="381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2" name="Line 123"/>
            <p:cNvSpPr>
              <a:spLocks noChangeShapeType="1"/>
            </p:cNvSpPr>
            <p:nvPr/>
          </p:nvSpPr>
          <p:spPr bwMode="auto">
            <a:xfrm>
              <a:off x="3729038" y="27130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3" name="Line 124"/>
            <p:cNvSpPr>
              <a:spLocks noChangeShapeType="1"/>
            </p:cNvSpPr>
            <p:nvPr/>
          </p:nvSpPr>
          <p:spPr bwMode="auto">
            <a:xfrm>
              <a:off x="4271963" y="35607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4" name="Line 125"/>
            <p:cNvSpPr>
              <a:spLocks noChangeShapeType="1"/>
            </p:cNvSpPr>
            <p:nvPr/>
          </p:nvSpPr>
          <p:spPr bwMode="auto">
            <a:xfrm>
              <a:off x="4319588" y="369411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5" name="Line 126"/>
            <p:cNvSpPr>
              <a:spLocks noChangeShapeType="1"/>
            </p:cNvSpPr>
            <p:nvPr/>
          </p:nvSpPr>
          <p:spPr bwMode="auto">
            <a:xfrm>
              <a:off x="4443413" y="37131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6" name="Line 127"/>
            <p:cNvSpPr>
              <a:spLocks noChangeShapeType="1"/>
            </p:cNvSpPr>
            <p:nvPr/>
          </p:nvSpPr>
          <p:spPr bwMode="auto">
            <a:xfrm>
              <a:off x="4119563" y="3436938"/>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7" name="Line 128"/>
            <p:cNvSpPr>
              <a:spLocks noChangeShapeType="1"/>
            </p:cNvSpPr>
            <p:nvPr/>
          </p:nvSpPr>
          <p:spPr bwMode="auto">
            <a:xfrm>
              <a:off x="4510088" y="3713163"/>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8" name="Line 129"/>
            <p:cNvSpPr>
              <a:spLocks noChangeShapeType="1"/>
            </p:cNvSpPr>
            <p:nvPr/>
          </p:nvSpPr>
          <p:spPr bwMode="auto">
            <a:xfrm>
              <a:off x="3624263" y="267493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130"/>
            <p:cNvSpPr>
              <a:spLocks noChangeShapeType="1"/>
            </p:cNvSpPr>
            <p:nvPr/>
          </p:nvSpPr>
          <p:spPr bwMode="auto">
            <a:xfrm>
              <a:off x="3748088" y="2827338"/>
              <a:ext cx="476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131"/>
            <p:cNvSpPr>
              <a:spLocks noChangeShapeType="1"/>
            </p:cNvSpPr>
            <p:nvPr/>
          </p:nvSpPr>
          <p:spPr bwMode="auto">
            <a:xfrm>
              <a:off x="3776663" y="293211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132"/>
            <p:cNvSpPr>
              <a:spLocks noChangeShapeType="1"/>
            </p:cNvSpPr>
            <p:nvPr/>
          </p:nvSpPr>
          <p:spPr bwMode="auto">
            <a:xfrm>
              <a:off x="4843463" y="3989388"/>
              <a:ext cx="0" cy="4762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133"/>
            <p:cNvSpPr>
              <a:spLocks noChangeShapeType="1"/>
            </p:cNvSpPr>
            <p:nvPr/>
          </p:nvSpPr>
          <p:spPr bwMode="auto">
            <a:xfrm>
              <a:off x="3881438" y="3065463"/>
              <a:ext cx="381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Freeform 134"/>
            <p:cNvSpPr>
              <a:spLocks/>
            </p:cNvSpPr>
            <p:nvPr/>
          </p:nvSpPr>
          <p:spPr bwMode="auto">
            <a:xfrm>
              <a:off x="3557588" y="2674938"/>
              <a:ext cx="2028825" cy="1628775"/>
            </a:xfrm>
            <a:custGeom>
              <a:avLst/>
              <a:gdLst>
                <a:gd name="T0" fmla="*/ 213 w 213"/>
                <a:gd name="T1" fmla="*/ 155 h 171"/>
                <a:gd name="T2" fmla="*/ 193 w 213"/>
                <a:gd name="T3" fmla="*/ 147 h 171"/>
                <a:gd name="T4" fmla="*/ 150 w 213"/>
                <a:gd name="T5" fmla="*/ 140 h 171"/>
                <a:gd name="T6" fmla="*/ 115 w 213"/>
                <a:gd name="T7" fmla="*/ 136 h 171"/>
                <a:gd name="T8" fmla="*/ 113 w 213"/>
                <a:gd name="T9" fmla="*/ 129 h 171"/>
                <a:gd name="T10" fmla="*/ 107 w 213"/>
                <a:gd name="T11" fmla="*/ 124 h 171"/>
                <a:gd name="T12" fmla="*/ 104 w 213"/>
                <a:gd name="T13" fmla="*/ 118 h 171"/>
                <a:gd name="T14" fmla="*/ 102 w 213"/>
                <a:gd name="T15" fmla="*/ 112 h 171"/>
                <a:gd name="T16" fmla="*/ 84 w 213"/>
                <a:gd name="T17" fmla="*/ 108 h 171"/>
                <a:gd name="T18" fmla="*/ 80 w 213"/>
                <a:gd name="T19" fmla="*/ 99 h 171"/>
                <a:gd name="T20" fmla="*/ 78 w 213"/>
                <a:gd name="T21" fmla="*/ 95 h 171"/>
                <a:gd name="T22" fmla="*/ 71 w 213"/>
                <a:gd name="T23" fmla="*/ 89 h 171"/>
                <a:gd name="T24" fmla="*/ 65 w 213"/>
                <a:gd name="T25" fmla="*/ 83 h 171"/>
                <a:gd name="T26" fmla="*/ 62 w 213"/>
                <a:gd name="T27" fmla="*/ 77 h 171"/>
                <a:gd name="T28" fmla="*/ 55 w 213"/>
                <a:gd name="T29" fmla="*/ 73 h 171"/>
                <a:gd name="T30" fmla="*/ 52 w 213"/>
                <a:gd name="T31" fmla="*/ 70 h 171"/>
                <a:gd name="T32" fmla="*/ 48 w 213"/>
                <a:gd name="T33" fmla="*/ 61 h 171"/>
                <a:gd name="T34" fmla="*/ 45 w 213"/>
                <a:gd name="T35" fmla="*/ 58 h 171"/>
                <a:gd name="T36" fmla="*/ 43 w 213"/>
                <a:gd name="T37" fmla="*/ 54 h 171"/>
                <a:gd name="T38" fmla="*/ 40 w 213"/>
                <a:gd name="T39" fmla="*/ 51 h 171"/>
                <a:gd name="T40" fmla="*/ 37 w 213"/>
                <a:gd name="T41" fmla="*/ 48 h 171"/>
                <a:gd name="T42" fmla="*/ 35 w 213"/>
                <a:gd name="T43" fmla="*/ 41 h 171"/>
                <a:gd name="T44" fmla="*/ 32 w 213"/>
                <a:gd name="T45" fmla="*/ 37 h 171"/>
                <a:gd name="T46" fmla="*/ 28 w 213"/>
                <a:gd name="T47" fmla="*/ 32 h 171"/>
                <a:gd name="T48" fmla="*/ 25 w 213"/>
                <a:gd name="T49" fmla="*/ 29 h 171"/>
                <a:gd name="T50" fmla="*/ 25 w 213"/>
                <a:gd name="T51" fmla="*/ 21 h 171"/>
                <a:gd name="T52" fmla="*/ 23 w 213"/>
                <a:gd name="T53" fmla="*/ 14 h 171"/>
                <a:gd name="T54" fmla="*/ 21 w 213"/>
                <a:gd name="T55" fmla="*/ 7 h 171"/>
                <a:gd name="T56" fmla="*/ 10 w 213"/>
                <a:gd name="T57" fmla="*/ 5 h 171"/>
                <a:gd name="T58" fmla="*/ 8 w 213"/>
                <a:gd name="T59" fmla="*/ 5 h 171"/>
                <a:gd name="T60" fmla="*/ 5 w 213"/>
                <a:gd name="T61" fmla="*/ 2 h 171"/>
                <a:gd name="T62" fmla="*/ 0 w 213"/>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 h="171">
                  <a:moveTo>
                    <a:pt x="213" y="171"/>
                  </a:moveTo>
                  <a:lnTo>
                    <a:pt x="213" y="155"/>
                  </a:lnTo>
                  <a:lnTo>
                    <a:pt x="193" y="155"/>
                  </a:lnTo>
                  <a:lnTo>
                    <a:pt x="193" y="147"/>
                  </a:lnTo>
                  <a:lnTo>
                    <a:pt x="150" y="147"/>
                  </a:lnTo>
                  <a:lnTo>
                    <a:pt x="150" y="140"/>
                  </a:lnTo>
                  <a:lnTo>
                    <a:pt x="115" y="140"/>
                  </a:lnTo>
                  <a:lnTo>
                    <a:pt x="115" y="136"/>
                  </a:lnTo>
                  <a:lnTo>
                    <a:pt x="113" y="136"/>
                  </a:lnTo>
                  <a:lnTo>
                    <a:pt x="113" y="129"/>
                  </a:lnTo>
                  <a:lnTo>
                    <a:pt x="107" y="129"/>
                  </a:lnTo>
                  <a:lnTo>
                    <a:pt x="107" y="124"/>
                  </a:lnTo>
                  <a:lnTo>
                    <a:pt x="104" y="124"/>
                  </a:lnTo>
                  <a:lnTo>
                    <a:pt x="104" y="118"/>
                  </a:lnTo>
                  <a:lnTo>
                    <a:pt x="102" y="118"/>
                  </a:lnTo>
                  <a:lnTo>
                    <a:pt x="102" y="112"/>
                  </a:lnTo>
                  <a:lnTo>
                    <a:pt x="84" y="112"/>
                  </a:lnTo>
                  <a:lnTo>
                    <a:pt x="84" y="108"/>
                  </a:lnTo>
                  <a:lnTo>
                    <a:pt x="80" y="108"/>
                  </a:lnTo>
                  <a:lnTo>
                    <a:pt x="80" y="99"/>
                  </a:lnTo>
                  <a:lnTo>
                    <a:pt x="78" y="99"/>
                  </a:lnTo>
                  <a:lnTo>
                    <a:pt x="78" y="95"/>
                  </a:lnTo>
                  <a:lnTo>
                    <a:pt x="71" y="95"/>
                  </a:lnTo>
                  <a:lnTo>
                    <a:pt x="71" y="89"/>
                  </a:lnTo>
                  <a:lnTo>
                    <a:pt x="65" y="89"/>
                  </a:lnTo>
                  <a:lnTo>
                    <a:pt x="65" y="83"/>
                  </a:lnTo>
                  <a:lnTo>
                    <a:pt x="62" y="83"/>
                  </a:lnTo>
                  <a:lnTo>
                    <a:pt x="62" y="77"/>
                  </a:lnTo>
                  <a:lnTo>
                    <a:pt x="55" y="77"/>
                  </a:lnTo>
                  <a:lnTo>
                    <a:pt x="55" y="73"/>
                  </a:lnTo>
                  <a:lnTo>
                    <a:pt x="52" y="73"/>
                  </a:lnTo>
                  <a:lnTo>
                    <a:pt x="52" y="70"/>
                  </a:lnTo>
                  <a:lnTo>
                    <a:pt x="48" y="70"/>
                  </a:lnTo>
                  <a:lnTo>
                    <a:pt x="48" y="61"/>
                  </a:lnTo>
                  <a:lnTo>
                    <a:pt x="45" y="61"/>
                  </a:lnTo>
                  <a:lnTo>
                    <a:pt x="45" y="58"/>
                  </a:lnTo>
                  <a:lnTo>
                    <a:pt x="43" y="58"/>
                  </a:lnTo>
                  <a:lnTo>
                    <a:pt x="43" y="54"/>
                  </a:lnTo>
                  <a:lnTo>
                    <a:pt x="40" y="54"/>
                  </a:lnTo>
                  <a:lnTo>
                    <a:pt x="40" y="51"/>
                  </a:lnTo>
                  <a:lnTo>
                    <a:pt x="37" y="51"/>
                  </a:lnTo>
                  <a:lnTo>
                    <a:pt x="37" y="48"/>
                  </a:lnTo>
                  <a:lnTo>
                    <a:pt x="35" y="48"/>
                  </a:lnTo>
                  <a:lnTo>
                    <a:pt x="35" y="41"/>
                  </a:lnTo>
                  <a:lnTo>
                    <a:pt x="35" y="37"/>
                  </a:lnTo>
                  <a:lnTo>
                    <a:pt x="32" y="37"/>
                  </a:lnTo>
                  <a:lnTo>
                    <a:pt x="32" y="32"/>
                  </a:lnTo>
                  <a:lnTo>
                    <a:pt x="28" y="32"/>
                  </a:lnTo>
                  <a:lnTo>
                    <a:pt x="28" y="29"/>
                  </a:lnTo>
                  <a:lnTo>
                    <a:pt x="25" y="29"/>
                  </a:lnTo>
                  <a:lnTo>
                    <a:pt x="25" y="23"/>
                  </a:lnTo>
                  <a:lnTo>
                    <a:pt x="25" y="21"/>
                  </a:lnTo>
                  <a:lnTo>
                    <a:pt x="23" y="21"/>
                  </a:lnTo>
                  <a:lnTo>
                    <a:pt x="23" y="14"/>
                  </a:lnTo>
                  <a:lnTo>
                    <a:pt x="21" y="14"/>
                  </a:lnTo>
                  <a:lnTo>
                    <a:pt x="21" y="7"/>
                  </a:lnTo>
                  <a:lnTo>
                    <a:pt x="10" y="7"/>
                  </a:lnTo>
                  <a:lnTo>
                    <a:pt x="10" y="5"/>
                  </a:lnTo>
                  <a:lnTo>
                    <a:pt x="6" y="5"/>
                  </a:lnTo>
                  <a:lnTo>
                    <a:pt x="8" y="5"/>
                  </a:lnTo>
                  <a:lnTo>
                    <a:pt x="8" y="2"/>
                  </a:lnTo>
                  <a:lnTo>
                    <a:pt x="5" y="2"/>
                  </a:lnTo>
                  <a:lnTo>
                    <a:pt x="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Tree>
    <p:extLst>
      <p:ext uri="{BB962C8B-B14F-4D97-AF65-F5344CB8AC3E}">
        <p14:creationId xmlns:p14="http://schemas.microsoft.com/office/powerpoint/2010/main" val="3710214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3516: </a:t>
            </a:r>
            <a:r>
              <a:rPr lang="fr-FR" dirty="0" err="1" smtClean="0"/>
              <a:t>MiR</a:t>
            </a:r>
            <a:r>
              <a:rPr lang="fr-FR" dirty="0" smtClean="0"/>
              <a:t> 31 3p, </a:t>
            </a:r>
            <a:r>
              <a:rPr lang="fr-FR" dirty="0" err="1" smtClean="0"/>
              <a:t>biomarqueur</a:t>
            </a:r>
            <a:r>
              <a:rPr lang="fr-FR" dirty="0" smtClean="0"/>
              <a:t> prédictif de l’efficacité du cetuximab chez les patients avec </a:t>
            </a:r>
            <a:r>
              <a:rPr lang="fr-FR" dirty="0" err="1" smtClean="0"/>
              <a:t>CRCm</a:t>
            </a:r>
            <a:r>
              <a:rPr lang="fr-FR" dirty="0" smtClean="0"/>
              <a:t> inclus dans l’étude FIRE-3 </a:t>
            </a:r>
            <a:br>
              <a:rPr lang="fr-FR" dirty="0" smtClean="0"/>
            </a:br>
            <a:r>
              <a:rPr lang="fr-FR" dirty="0" smtClean="0"/>
              <a:t>– Laurent-</a:t>
            </a:r>
            <a:r>
              <a:rPr lang="fr-FR" dirty="0" err="1" smtClean="0"/>
              <a:t>Puig</a:t>
            </a:r>
            <a:r>
              <a:rPr lang="fr-FR" dirty="0" smtClean="0"/>
              <a:t> P, et al</a:t>
            </a:r>
            <a:endParaRPr lang="fr-FR" dirty="0"/>
          </a:p>
        </p:txBody>
      </p:sp>
      <p:sp>
        <p:nvSpPr>
          <p:cNvPr id="5" name="Text Placeholder 4"/>
          <p:cNvSpPr>
            <a:spLocks noGrp="1"/>
          </p:cNvSpPr>
          <p:nvPr>
            <p:ph type="body" sz="quarter" idx="11"/>
          </p:nvPr>
        </p:nvSpPr>
        <p:spPr/>
        <p:txBody>
          <a:bodyPr/>
          <a:lstStyle/>
          <a:p>
            <a:r>
              <a:rPr lang="fr-FR" smtClean="0"/>
              <a:t>Laurent-Puig, et al. J Clin Oncol 2016; 34 (suppl): abstr 3516</a:t>
            </a:r>
            <a:endParaRPr lang="fr-FR"/>
          </a:p>
        </p:txBody>
      </p:sp>
      <p:sp>
        <p:nvSpPr>
          <p:cNvPr id="9" name="Content Placeholder 8"/>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1200"/>
              </a:spcBef>
            </a:pPr>
            <a:r>
              <a:rPr lang="fr-FR" dirty="0" smtClean="0"/>
              <a:t>TRG, miR-31-3p bas: 63% avec bevacizumab vs 85% avec </a:t>
            </a:r>
            <a:r>
              <a:rPr lang="fr-FR" dirty="0" err="1" smtClean="0"/>
              <a:t>cetuximab</a:t>
            </a:r>
            <a:r>
              <a:rPr lang="fr-FR" dirty="0" smtClean="0"/>
              <a:t> </a:t>
            </a:r>
          </a:p>
          <a:p>
            <a:r>
              <a:rPr lang="fr-FR" dirty="0" smtClean="0"/>
              <a:t>TRG, miR-31-3p haut: 55% avec bevacizumab vs 64% avec </a:t>
            </a:r>
            <a:r>
              <a:rPr lang="fr-FR" dirty="0" err="1" smtClean="0"/>
              <a:t>cetuximab</a:t>
            </a:r>
            <a:endParaRPr lang="fr-FR" dirty="0" smtClean="0"/>
          </a:p>
          <a:p>
            <a:endParaRPr lang="fr-FR" dirty="0" smtClean="0"/>
          </a:p>
          <a:p>
            <a:pPr marL="0" indent="0">
              <a:buNone/>
            </a:pPr>
            <a:r>
              <a:rPr lang="fr-FR" b="1" dirty="0" smtClean="0"/>
              <a:t>Conclusions</a:t>
            </a:r>
          </a:p>
          <a:p>
            <a:r>
              <a:rPr lang="fr-FR" b="1" dirty="0" smtClean="0"/>
              <a:t>Le miR-31-3p a prédit l’effet du </a:t>
            </a:r>
            <a:r>
              <a:rPr lang="fr-FR" b="1" dirty="0" err="1" smtClean="0"/>
              <a:t>cetuximab</a:t>
            </a:r>
            <a:r>
              <a:rPr lang="fr-FR" b="1" dirty="0" smtClean="0"/>
              <a:t> sur la SG, la SSP et le TRG chez les patients avec </a:t>
            </a:r>
            <a:r>
              <a:rPr lang="fr-FR" b="1" dirty="0" err="1" smtClean="0"/>
              <a:t>CRCm</a:t>
            </a:r>
            <a:r>
              <a:rPr lang="fr-FR" b="1" dirty="0" smtClean="0"/>
              <a:t> </a:t>
            </a:r>
          </a:p>
          <a:p>
            <a:r>
              <a:rPr lang="fr-FR" b="1" dirty="0" smtClean="0"/>
              <a:t>Le bénéfice du </a:t>
            </a:r>
            <a:r>
              <a:rPr lang="fr-FR" b="1" dirty="0" err="1" smtClean="0"/>
              <a:t>cetuximab</a:t>
            </a:r>
            <a:r>
              <a:rPr lang="fr-FR" b="1" dirty="0" smtClean="0"/>
              <a:t> observé dans l’étude FIRE-3 était limité aux patients avec niveaux d’expression de miR-31-3p bas</a:t>
            </a:r>
          </a:p>
          <a:p>
            <a:r>
              <a:rPr lang="fr-FR" b="1" dirty="0" smtClean="0"/>
              <a:t>L’expression de miR-31-3p est cliniquement utile dans la sélection des patients pour un traitement anti EGFR de 1</a:t>
            </a:r>
            <a:r>
              <a:rPr lang="fr-FR" b="1" baseline="30000" dirty="0" smtClean="0"/>
              <a:t>e</a:t>
            </a:r>
            <a:r>
              <a:rPr lang="fr-FR" b="1" dirty="0" smtClean="0"/>
              <a:t> ligne</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379287354"/>
              </p:ext>
            </p:extLst>
          </p:nvPr>
        </p:nvGraphicFramePr>
        <p:xfrm>
          <a:off x="369888" y="1643741"/>
          <a:ext cx="8408987" cy="1752600"/>
        </p:xfrm>
        <a:graphic>
          <a:graphicData uri="http://schemas.openxmlformats.org/drawingml/2006/table">
            <a:tbl>
              <a:tblPr firstRow="1" bandRow="1">
                <a:tableStyleId>{69012ECD-51FC-41F1-AA8D-1B2483CD663E}</a:tableStyleId>
              </a:tblPr>
              <a:tblGrid>
                <a:gridCol w="784612"/>
                <a:gridCol w="2049237"/>
                <a:gridCol w="1457556"/>
                <a:gridCol w="2335032"/>
                <a:gridCol w="1782550"/>
              </a:tblGrid>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miR-31-3p bas (n=245)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miR-31-3p haut (n=125)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SSP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0,82 (0,59 –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1,27 (0,81 – 2,02)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3,37 (1,70 – 6,67)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1,25 (0,56 – 2,77)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1904674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3517: Validation de l’amplification de HER2 comme </a:t>
            </a:r>
            <a:r>
              <a:rPr lang="fr-FR" dirty="0" err="1" smtClean="0"/>
              <a:t>biomarqueur</a:t>
            </a:r>
            <a:r>
              <a:rPr lang="fr-FR" dirty="0" smtClean="0"/>
              <a:t> prédictif négatif pour le traitement anti EGFR dans le </a:t>
            </a:r>
            <a:r>
              <a:rPr lang="fr-FR" dirty="0" err="1" smtClean="0"/>
              <a:t>CRCm</a:t>
            </a:r>
            <a:r>
              <a:rPr lang="fr-FR" dirty="0" smtClean="0"/>
              <a:t> </a:t>
            </a:r>
            <a:br>
              <a:rPr lang="fr-FR" dirty="0" smtClean="0"/>
            </a:br>
            <a:r>
              <a:rPr lang="fr-FR" dirty="0" smtClean="0"/>
              <a:t>– </a:t>
            </a:r>
            <a:r>
              <a:rPr lang="fr-FR" dirty="0" err="1" smtClean="0"/>
              <a:t>Raghav</a:t>
            </a:r>
            <a:r>
              <a:rPr lang="fr-FR" dirty="0" smtClean="0"/>
              <a:t> KP,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endParaRPr lang="fr-FR" dirty="0" smtClean="0"/>
          </a:p>
          <a:p>
            <a:r>
              <a:rPr lang="fr-FR" dirty="0" smtClean="0"/>
              <a:t>Evaluer l’impact de l’amplification de HER2 sur la survie chez les patients avec </a:t>
            </a:r>
            <a:r>
              <a:rPr lang="fr-FR" dirty="0" err="1" smtClean="0"/>
              <a:t>CRCm</a:t>
            </a:r>
            <a:r>
              <a:rPr lang="fr-FR" dirty="0" smtClean="0"/>
              <a:t> traités par anti-EGFR</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a:p>
            <a:pPr marL="0" indent="0">
              <a:spcBef>
                <a:spcPts val="1200"/>
              </a:spcBef>
              <a:buNone/>
            </a:pPr>
            <a:endParaRPr lang="fr-FR" sz="200" dirty="0" smtClean="0"/>
          </a:p>
          <a:p>
            <a:pPr>
              <a:spcAft>
                <a:spcPts val="300"/>
              </a:spcAft>
            </a:pPr>
            <a:endParaRPr lang="fr-FR" b="1" dirty="0" smtClean="0"/>
          </a:p>
          <a:p>
            <a:pPr>
              <a:spcAft>
                <a:spcPts val="300"/>
              </a:spcAft>
            </a:pPr>
            <a:r>
              <a:rPr lang="fr-FR" b="1" dirty="0" smtClean="0"/>
              <a:t>Cohorte 1: </a:t>
            </a:r>
            <a:r>
              <a:rPr lang="fr-FR" dirty="0" smtClean="0"/>
              <a:t>l’amplification de HER2 a été évaluée par IHC et double hybridation in-situ </a:t>
            </a:r>
          </a:p>
          <a:p>
            <a:pPr lvl="1">
              <a:spcAft>
                <a:spcPts val="300"/>
              </a:spcAft>
            </a:pPr>
            <a:r>
              <a:rPr lang="fr-FR" dirty="0" smtClean="0"/>
              <a:t>L’amplification de HER2 était définie par HER2/CEP17 ≥2.2</a:t>
            </a:r>
          </a:p>
          <a:p>
            <a:pPr>
              <a:spcBef>
                <a:spcPts val="600"/>
              </a:spcBef>
              <a:spcAft>
                <a:spcPts val="300"/>
              </a:spcAft>
            </a:pPr>
            <a:r>
              <a:rPr lang="fr-FR" b="1" dirty="0" smtClean="0"/>
              <a:t>Cohorte 2: </a:t>
            </a:r>
            <a:r>
              <a:rPr lang="fr-FR" dirty="0" smtClean="0"/>
              <a:t>l’amplification de HER2 avait été préalablement identifiée par séquençage de nouvelle génération</a:t>
            </a:r>
          </a:p>
          <a:p>
            <a:pPr lvl="1">
              <a:spcAft>
                <a:spcPts val="300"/>
              </a:spcAft>
            </a:pPr>
            <a:r>
              <a:rPr lang="fr-FR" dirty="0" smtClean="0"/>
              <a:t>HER2</a:t>
            </a:r>
            <a:r>
              <a:rPr lang="fr-FR" baseline="30000" dirty="0" smtClean="0"/>
              <a:t>+</a:t>
            </a:r>
            <a:r>
              <a:rPr lang="fr-FR" dirty="0" smtClean="0"/>
              <a:t> défini par ≥4 copies</a:t>
            </a:r>
          </a:p>
          <a:p>
            <a:endParaRPr lang="fr-FR" dirty="0"/>
          </a:p>
        </p:txBody>
      </p:sp>
      <p:sp>
        <p:nvSpPr>
          <p:cNvPr id="5" name="Text Placeholder 4"/>
          <p:cNvSpPr>
            <a:spLocks noGrp="1"/>
          </p:cNvSpPr>
          <p:nvPr>
            <p:ph type="body" sz="quarter" idx="11"/>
          </p:nvPr>
        </p:nvSpPr>
        <p:spPr/>
        <p:txBody>
          <a:bodyPr/>
          <a:lstStyle/>
          <a:p>
            <a:r>
              <a:rPr lang="fr-FR" smtClean="0"/>
              <a:t>Raghav et al. J Clin Oncol 2016; 34 (suppl): abstr 3517</a:t>
            </a:r>
            <a:endParaRPr lang="fr-FR"/>
          </a:p>
        </p:txBody>
      </p:sp>
      <p:cxnSp>
        <p:nvCxnSpPr>
          <p:cNvPr id="11" name="AutoShape 19"/>
          <p:cNvCxnSpPr>
            <a:cxnSpLocks noChangeShapeType="1"/>
          </p:cNvCxnSpPr>
          <p:nvPr/>
        </p:nvCxnSpPr>
        <p:spPr bwMode="auto">
          <a:xfrm>
            <a:off x="3354130" y="2720371"/>
            <a:ext cx="360000"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712027" y="2362200"/>
            <a:ext cx="5066847" cy="72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ea typeface="SimSun" pitchFamily="2" charset="-122"/>
              </a:rPr>
              <a:t>Cohorte 1: </a:t>
            </a:r>
            <a:r>
              <a:rPr lang="fr-FR" altLang="zh-CN" dirty="0" smtClean="0">
                <a:solidFill>
                  <a:srgbClr val="FFFFFF"/>
                </a:solidFill>
                <a:ea typeface="SimSun" pitchFamily="2" charset="-122"/>
              </a:rPr>
              <a:t>amplification de HER2 testée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(n=114)</a:t>
            </a:r>
            <a:endParaRPr lang="fr-FR" altLang="zh-CN" dirty="0">
              <a:solidFill>
                <a:srgbClr val="FFFFFF"/>
              </a:solidFill>
              <a:ea typeface="SimSun" pitchFamily="2" charset="-122"/>
            </a:endParaRPr>
          </a:p>
        </p:txBody>
      </p:sp>
      <p:sp>
        <p:nvSpPr>
          <p:cNvPr id="14" name="AutoShape 9"/>
          <p:cNvSpPr>
            <a:spLocks noChangeArrowheads="1"/>
          </p:cNvSpPr>
          <p:nvPr/>
        </p:nvSpPr>
        <p:spPr bwMode="auto">
          <a:xfrm>
            <a:off x="365124" y="2624982"/>
            <a:ext cx="2987676"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err="1" smtClean="0">
                <a:solidFill>
                  <a:srgbClr val="FFFFFF"/>
                </a:solidFill>
                <a:ea typeface="SimSun" pitchFamily="2" charset="-122"/>
              </a:rPr>
              <a:t>CRCm</a:t>
            </a:r>
            <a:r>
              <a:rPr lang="fr-FR" altLang="zh-CN" dirty="0" smtClean="0">
                <a:solidFill>
                  <a:srgbClr val="FFFFFF"/>
                </a:solidFill>
                <a:ea typeface="SimSun" pitchFamily="2" charset="-122"/>
              </a:rPr>
              <a:t> RAS + BRAF WT </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(n=213)</a:t>
            </a:r>
            <a:endParaRPr lang="fr-FR" altLang="zh-CN" dirty="0">
              <a:solidFill>
                <a:srgbClr val="FFFFFF"/>
              </a:solidFill>
              <a:ea typeface="SimSun" pitchFamily="2" charset="-122"/>
            </a:endParaRPr>
          </a:p>
        </p:txBody>
      </p:sp>
      <p:sp>
        <p:nvSpPr>
          <p:cNvPr id="15" name="Rectangle 9"/>
          <p:cNvSpPr txBox="1">
            <a:spLocks noChangeArrowheads="1"/>
          </p:cNvSpPr>
          <p:nvPr/>
        </p:nvSpPr>
        <p:spPr bwMode="auto">
          <a:xfrm>
            <a:off x="365124" y="4084328"/>
            <a:ext cx="4130676" cy="64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a:t>
            </a:r>
          </a:p>
        </p:txBody>
      </p:sp>
      <p:sp>
        <p:nvSpPr>
          <p:cNvPr id="16" name="Content Placeholder 26"/>
          <p:cNvSpPr txBox="1">
            <a:spLocks/>
          </p:cNvSpPr>
          <p:nvPr/>
        </p:nvSpPr>
        <p:spPr>
          <a:xfrm>
            <a:off x="4648200" y="4084328"/>
            <a:ext cx="4130675" cy="6400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secondaire</a:t>
            </a:r>
          </a:p>
          <a:p>
            <a:pPr>
              <a:buClr>
                <a:srgbClr val="043882"/>
              </a:buClr>
            </a:pPr>
            <a:r>
              <a:rPr lang="fr-FR" kern="0" dirty="0" smtClean="0"/>
              <a:t>SG</a:t>
            </a:r>
          </a:p>
        </p:txBody>
      </p:sp>
      <p:sp>
        <p:nvSpPr>
          <p:cNvPr id="20" name="AutoShape 12"/>
          <p:cNvSpPr>
            <a:spLocks noChangeArrowheads="1"/>
          </p:cNvSpPr>
          <p:nvPr/>
        </p:nvSpPr>
        <p:spPr bwMode="auto">
          <a:xfrm>
            <a:off x="3712801" y="3200400"/>
            <a:ext cx="5066074" cy="7584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ea typeface="SimSun" pitchFamily="2" charset="-122"/>
              </a:rPr>
              <a:t>Cohorte 2: </a:t>
            </a:r>
            <a:r>
              <a:rPr lang="fr-FR" altLang="zh-CN" dirty="0" smtClean="0">
                <a:solidFill>
                  <a:srgbClr val="4D4D4D"/>
                </a:solidFill>
                <a:ea typeface="SimSun" pitchFamily="2" charset="-122"/>
              </a:rPr>
              <a:t>amplification de </a:t>
            </a:r>
            <a:r>
              <a:rPr lang="fr-FR" dirty="0" smtClean="0">
                <a:solidFill>
                  <a:srgbClr val="4D4D4D"/>
                </a:solidFill>
              </a:rPr>
              <a:t>HER2 validée</a:t>
            </a:r>
            <a:endParaRPr lang="fr-FR" altLang="zh-CN" dirty="0" smtClean="0">
              <a:solidFill>
                <a:srgbClr val="4D4D4D"/>
              </a:solidFill>
              <a:ea typeface="SimSun" pitchFamily="2" charset="-122"/>
            </a:endParaRPr>
          </a:p>
          <a:p>
            <a:pPr algn="ctr" defTabSz="892175" eaLnBrk="0" hangingPunct="0"/>
            <a:r>
              <a:rPr lang="fr-FR" altLang="zh-CN" dirty="0" smtClean="0">
                <a:solidFill>
                  <a:srgbClr val="4D4D4D"/>
                </a:solidFill>
                <a:ea typeface="SimSun" pitchFamily="2" charset="-122"/>
              </a:rPr>
              <a:t>(HER2</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[n=37], HER2</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[n=62]) (n=99)</a:t>
            </a:r>
          </a:p>
        </p:txBody>
      </p:sp>
      <p:cxnSp>
        <p:nvCxnSpPr>
          <p:cNvPr id="21" name="AutoShape 19"/>
          <p:cNvCxnSpPr>
            <a:cxnSpLocks noChangeShapeType="1"/>
          </p:cNvCxnSpPr>
          <p:nvPr/>
        </p:nvCxnSpPr>
        <p:spPr bwMode="auto">
          <a:xfrm>
            <a:off x="3354130" y="3579600"/>
            <a:ext cx="360000"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233156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CANCER COLORECTAL </a:t>
            </a:r>
            <a:endParaRPr lang="en-GB" dirty="0"/>
          </a:p>
        </p:txBody>
      </p:sp>
    </p:spTree>
    <p:extLst>
      <p:ext uri="{BB962C8B-B14F-4D97-AF65-F5344CB8AC3E}">
        <p14:creationId xmlns:p14="http://schemas.microsoft.com/office/powerpoint/2010/main" val="39041162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3517: Validation de l’amplification de HER2 comme </a:t>
            </a:r>
            <a:r>
              <a:rPr lang="fr-FR" dirty="0" err="1" smtClean="0"/>
              <a:t>biomarqueur</a:t>
            </a:r>
            <a:r>
              <a:rPr lang="fr-FR" dirty="0" smtClean="0"/>
              <a:t> prédictif négatif pour le traitement anti EGFR dans le </a:t>
            </a:r>
            <a:r>
              <a:rPr lang="fr-FR" dirty="0" err="1" smtClean="0"/>
              <a:t>CRCm</a:t>
            </a:r>
            <a:r>
              <a:rPr lang="fr-FR" dirty="0" smtClean="0"/>
              <a:t> </a:t>
            </a:r>
            <a:br>
              <a:rPr lang="fr-FR" dirty="0" smtClean="0"/>
            </a:br>
            <a:r>
              <a:rPr lang="fr-FR" dirty="0" smtClean="0"/>
              <a:t>– </a:t>
            </a:r>
            <a:r>
              <a:rPr lang="fr-FR" dirty="0" err="1" smtClean="0"/>
              <a:t>Raghav</a:t>
            </a:r>
            <a:r>
              <a:rPr lang="fr-FR" dirty="0" smtClean="0"/>
              <a:t> KP,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p:txBody>
      </p:sp>
      <p:sp>
        <p:nvSpPr>
          <p:cNvPr id="5" name="Text Placeholder 4"/>
          <p:cNvSpPr>
            <a:spLocks noGrp="1"/>
          </p:cNvSpPr>
          <p:nvPr>
            <p:ph type="body" sz="quarter" idx="11"/>
          </p:nvPr>
        </p:nvSpPr>
        <p:spPr/>
        <p:txBody>
          <a:bodyPr/>
          <a:lstStyle/>
          <a:p>
            <a:r>
              <a:rPr lang="fr-FR" smtClean="0"/>
              <a:t>Raghav et al. J Clin Oncol 2016; 34 (suppl): abstr 3517</a:t>
            </a:r>
            <a:endParaRPr lang="fr-FR"/>
          </a:p>
        </p:txBody>
      </p:sp>
      <p:sp>
        <p:nvSpPr>
          <p:cNvPr id="241" name="TextBox 240"/>
          <p:cNvSpPr txBox="1"/>
          <p:nvPr/>
        </p:nvSpPr>
        <p:spPr>
          <a:xfrm>
            <a:off x="1842448" y="1316666"/>
            <a:ext cx="2453683" cy="338554"/>
          </a:xfrm>
          <a:prstGeom prst="rect">
            <a:avLst/>
          </a:prstGeom>
          <a:noFill/>
        </p:spPr>
        <p:txBody>
          <a:bodyPr wrap="none" rtlCol="0">
            <a:spAutoFit/>
          </a:bodyPr>
          <a:lstStyle/>
          <a:p>
            <a:r>
              <a:rPr lang="fr-FR" sz="1600" b="1" dirty="0" smtClean="0">
                <a:solidFill>
                  <a:srgbClr val="4D4D4D"/>
                </a:solidFill>
              </a:rPr>
              <a:t>SSP: anti EGFR 2</a:t>
            </a:r>
            <a:r>
              <a:rPr lang="fr-FR" sz="1600" b="1" baseline="30000" dirty="0" smtClean="0">
                <a:solidFill>
                  <a:srgbClr val="4D4D4D"/>
                </a:solidFill>
              </a:rPr>
              <a:t>e</a:t>
            </a:r>
            <a:r>
              <a:rPr lang="fr-FR" sz="1600" b="1" dirty="0" smtClean="0">
                <a:solidFill>
                  <a:srgbClr val="4D4D4D"/>
                </a:solidFill>
              </a:rPr>
              <a:t>L/3</a:t>
            </a:r>
            <a:r>
              <a:rPr lang="fr-FR" sz="1600" b="1" baseline="30000" dirty="0" smtClean="0">
                <a:solidFill>
                  <a:srgbClr val="4D4D4D"/>
                </a:solidFill>
              </a:rPr>
              <a:t>e</a:t>
            </a:r>
            <a:r>
              <a:rPr lang="fr-FR" sz="1600" b="1" dirty="0" smtClean="0">
                <a:solidFill>
                  <a:srgbClr val="4D4D4D"/>
                </a:solidFill>
              </a:rPr>
              <a:t>L</a:t>
            </a:r>
            <a:endParaRPr lang="fr-FR" sz="1600" b="1" dirty="0">
              <a:solidFill>
                <a:srgbClr val="4D4D4D"/>
              </a:solidFill>
            </a:endParaRPr>
          </a:p>
        </p:txBody>
      </p:sp>
      <p:sp>
        <p:nvSpPr>
          <p:cNvPr id="242" name="TextBox 241"/>
          <p:cNvSpPr txBox="1"/>
          <p:nvPr/>
        </p:nvSpPr>
        <p:spPr>
          <a:xfrm>
            <a:off x="251520" y="2131735"/>
            <a:ext cx="1142260" cy="338554"/>
          </a:xfrm>
          <a:prstGeom prst="rect">
            <a:avLst/>
          </a:prstGeom>
          <a:noFill/>
        </p:spPr>
        <p:txBody>
          <a:bodyPr wrap="none" rtlCol="0">
            <a:spAutoFit/>
          </a:bodyPr>
          <a:lstStyle/>
          <a:p>
            <a:r>
              <a:rPr lang="fr-FR" sz="1600" b="1" dirty="0" smtClean="0">
                <a:solidFill>
                  <a:srgbClr val="4D4D4D"/>
                </a:solidFill>
              </a:rPr>
              <a:t>Cohorte 1</a:t>
            </a:r>
            <a:endParaRPr lang="fr-FR" sz="1600" b="1" dirty="0">
              <a:solidFill>
                <a:srgbClr val="4D4D4D"/>
              </a:solidFill>
            </a:endParaRPr>
          </a:p>
        </p:txBody>
      </p:sp>
      <p:sp>
        <p:nvSpPr>
          <p:cNvPr id="243" name="TextBox 242"/>
          <p:cNvSpPr txBox="1"/>
          <p:nvPr/>
        </p:nvSpPr>
        <p:spPr>
          <a:xfrm>
            <a:off x="251520" y="4593178"/>
            <a:ext cx="1142260" cy="338554"/>
          </a:xfrm>
          <a:prstGeom prst="rect">
            <a:avLst/>
          </a:prstGeom>
          <a:noFill/>
        </p:spPr>
        <p:txBody>
          <a:bodyPr wrap="none" rtlCol="0">
            <a:spAutoFit/>
          </a:bodyPr>
          <a:lstStyle/>
          <a:p>
            <a:r>
              <a:rPr lang="fr-FR" sz="1600" b="1" dirty="0" smtClean="0">
                <a:solidFill>
                  <a:srgbClr val="4D4D4D"/>
                </a:solidFill>
              </a:rPr>
              <a:t>Cohorte 2</a:t>
            </a:r>
            <a:endParaRPr lang="fr-FR" sz="1600" b="1" dirty="0">
              <a:solidFill>
                <a:srgbClr val="4D4D4D"/>
              </a:solidFill>
            </a:endParaRPr>
          </a:p>
        </p:txBody>
      </p:sp>
      <p:sp>
        <p:nvSpPr>
          <p:cNvPr id="244" name="TextBox 243"/>
          <p:cNvSpPr txBox="1"/>
          <p:nvPr/>
        </p:nvSpPr>
        <p:spPr>
          <a:xfrm>
            <a:off x="5808251" y="1318099"/>
            <a:ext cx="2856003" cy="338554"/>
          </a:xfrm>
          <a:prstGeom prst="rect">
            <a:avLst/>
          </a:prstGeom>
          <a:noFill/>
        </p:spPr>
        <p:txBody>
          <a:bodyPr wrap="none" rtlCol="0">
            <a:spAutoFit/>
          </a:bodyPr>
          <a:lstStyle/>
          <a:p>
            <a:r>
              <a:rPr lang="fr-FR" sz="1600" b="1" dirty="0" smtClean="0">
                <a:solidFill>
                  <a:srgbClr val="4D4D4D"/>
                </a:solidFill>
              </a:rPr>
              <a:t>SSP: CT non anti-EGFR 1</a:t>
            </a:r>
            <a:r>
              <a:rPr lang="fr-FR" sz="1600" b="1" baseline="30000" dirty="0" smtClean="0">
                <a:solidFill>
                  <a:srgbClr val="4D4D4D"/>
                </a:solidFill>
              </a:rPr>
              <a:t>e</a:t>
            </a:r>
            <a:r>
              <a:rPr lang="fr-FR" sz="1600" b="1" dirty="0">
                <a:solidFill>
                  <a:srgbClr val="4D4D4D"/>
                </a:solidFill>
              </a:rPr>
              <a:t>L</a:t>
            </a:r>
          </a:p>
        </p:txBody>
      </p:sp>
      <p:sp>
        <p:nvSpPr>
          <p:cNvPr id="245" name="TextBox 244"/>
          <p:cNvSpPr txBox="1"/>
          <p:nvPr/>
        </p:nvSpPr>
        <p:spPr>
          <a:xfrm>
            <a:off x="1828800" y="3832407"/>
            <a:ext cx="2453683" cy="338554"/>
          </a:xfrm>
          <a:prstGeom prst="rect">
            <a:avLst/>
          </a:prstGeom>
          <a:noFill/>
        </p:spPr>
        <p:txBody>
          <a:bodyPr wrap="none" rtlCol="0">
            <a:spAutoFit/>
          </a:bodyPr>
          <a:lstStyle/>
          <a:p>
            <a:r>
              <a:rPr lang="fr-FR" sz="1600" b="1" dirty="0">
                <a:solidFill>
                  <a:srgbClr val="4D4D4D"/>
                </a:solidFill>
              </a:rPr>
              <a:t>SSP: anti EGFR 2</a:t>
            </a:r>
            <a:r>
              <a:rPr lang="fr-FR" sz="1600" b="1" baseline="30000" dirty="0">
                <a:solidFill>
                  <a:srgbClr val="4D4D4D"/>
                </a:solidFill>
              </a:rPr>
              <a:t>e</a:t>
            </a:r>
            <a:r>
              <a:rPr lang="fr-FR" sz="1600" b="1" dirty="0">
                <a:solidFill>
                  <a:srgbClr val="4D4D4D"/>
                </a:solidFill>
              </a:rPr>
              <a:t>L/</a:t>
            </a:r>
            <a:r>
              <a:rPr lang="fr-FR" sz="1600" b="1" dirty="0" smtClean="0">
                <a:solidFill>
                  <a:srgbClr val="4D4D4D"/>
                </a:solidFill>
              </a:rPr>
              <a:t>3</a:t>
            </a:r>
            <a:r>
              <a:rPr lang="fr-FR" sz="1600" b="1" baseline="30000" dirty="0" smtClean="0">
                <a:solidFill>
                  <a:srgbClr val="4D4D4D"/>
                </a:solidFill>
              </a:rPr>
              <a:t>e</a:t>
            </a:r>
            <a:r>
              <a:rPr lang="fr-FR" sz="1600" b="1" dirty="0" smtClean="0">
                <a:solidFill>
                  <a:srgbClr val="4D4D4D"/>
                </a:solidFill>
              </a:rPr>
              <a:t>L</a:t>
            </a:r>
            <a:endParaRPr lang="fr-FR" sz="1600" b="1" dirty="0">
              <a:solidFill>
                <a:srgbClr val="4D4D4D"/>
              </a:solidFill>
            </a:endParaRPr>
          </a:p>
        </p:txBody>
      </p:sp>
      <p:sp>
        <p:nvSpPr>
          <p:cNvPr id="246" name="TextBox 245"/>
          <p:cNvSpPr txBox="1"/>
          <p:nvPr/>
        </p:nvSpPr>
        <p:spPr>
          <a:xfrm>
            <a:off x="5794603" y="3833840"/>
            <a:ext cx="2856003" cy="338554"/>
          </a:xfrm>
          <a:prstGeom prst="rect">
            <a:avLst/>
          </a:prstGeom>
          <a:noFill/>
        </p:spPr>
        <p:txBody>
          <a:bodyPr wrap="none" rtlCol="0">
            <a:spAutoFit/>
          </a:bodyPr>
          <a:lstStyle/>
          <a:p>
            <a:r>
              <a:rPr lang="fr-FR" sz="1600" b="1" dirty="0">
                <a:solidFill>
                  <a:srgbClr val="4D4D4D"/>
                </a:solidFill>
              </a:rPr>
              <a:t>SSP: CT non anti-EGFR </a:t>
            </a:r>
            <a:r>
              <a:rPr lang="fr-FR" sz="1600" b="1" dirty="0" smtClean="0">
                <a:solidFill>
                  <a:srgbClr val="4D4D4D"/>
                </a:solidFill>
              </a:rPr>
              <a:t>1</a:t>
            </a:r>
            <a:r>
              <a:rPr lang="fr-FR" sz="1600" b="1" baseline="30000" dirty="0" smtClean="0">
                <a:solidFill>
                  <a:srgbClr val="4D4D4D"/>
                </a:solidFill>
              </a:rPr>
              <a:t>e</a:t>
            </a:r>
            <a:r>
              <a:rPr lang="fr-FR" sz="1600" b="1" dirty="0">
                <a:solidFill>
                  <a:srgbClr val="4D4D4D"/>
                </a:solidFill>
              </a:rPr>
              <a:t>L</a:t>
            </a:r>
          </a:p>
        </p:txBody>
      </p:sp>
      <p:grpSp>
        <p:nvGrpSpPr>
          <p:cNvPr id="247" name="Group 246"/>
          <p:cNvGrpSpPr/>
          <p:nvPr/>
        </p:nvGrpSpPr>
        <p:grpSpPr>
          <a:xfrm>
            <a:off x="1358394" y="1621853"/>
            <a:ext cx="3572916" cy="2181484"/>
            <a:chOff x="1358394" y="1694982"/>
            <a:chExt cx="3572916" cy="2181484"/>
          </a:xfrm>
        </p:grpSpPr>
        <p:sp>
          <p:nvSpPr>
            <p:cNvPr id="248" name="TextBox 247"/>
            <p:cNvSpPr txBox="1"/>
            <p:nvPr/>
          </p:nvSpPr>
          <p:spPr>
            <a:xfrm>
              <a:off x="3292881" y="2091970"/>
              <a:ext cx="1547181" cy="415498"/>
            </a:xfrm>
            <a:prstGeom prst="rect">
              <a:avLst/>
            </a:prstGeom>
            <a:noFill/>
          </p:spPr>
          <p:txBody>
            <a:bodyPr wrap="none" rtlCol="0" anchor="ctr" anchorCtr="0">
              <a:spAutoFit/>
            </a:bodyPr>
            <a:lstStyle/>
            <a:p>
              <a:pPr algn="r"/>
              <a:r>
                <a:rPr lang="fr-FR" sz="1050" dirty="0" err="1" smtClean="0">
                  <a:solidFill>
                    <a:srgbClr val="4D4D4D"/>
                  </a:solidFill>
                </a:rPr>
                <a:t>SSPm</a:t>
              </a:r>
              <a:r>
                <a:rPr lang="fr-FR" sz="1050" dirty="0" smtClean="0">
                  <a:solidFill>
                    <a:srgbClr val="4D4D4D"/>
                  </a:solidFill>
                </a:rPr>
                <a:t>: 2,9 vs 8,1 mois</a:t>
              </a:r>
              <a:br>
                <a:rPr lang="fr-FR" sz="1050" dirty="0" smtClean="0">
                  <a:solidFill>
                    <a:srgbClr val="4D4D4D"/>
                  </a:solidFill>
                </a:rPr>
              </a:br>
              <a:r>
                <a:rPr lang="fr-FR" sz="1050" dirty="0" smtClean="0">
                  <a:solidFill>
                    <a:srgbClr val="4D4D4D"/>
                  </a:solidFill>
                </a:rPr>
                <a:t>p&lt;0,001</a:t>
              </a:r>
              <a:endParaRPr lang="fr-FR" sz="1050" dirty="0">
                <a:solidFill>
                  <a:srgbClr val="4D4D4D"/>
                </a:solidFill>
              </a:endParaRPr>
            </a:p>
          </p:txBody>
        </p:sp>
        <p:sp>
          <p:nvSpPr>
            <p:cNvPr id="249" name="TextBox 248"/>
            <p:cNvSpPr txBox="1"/>
            <p:nvPr/>
          </p:nvSpPr>
          <p:spPr>
            <a:xfrm>
              <a:off x="1523518" y="1694982"/>
              <a:ext cx="256756" cy="184666"/>
            </a:xfrm>
            <a:prstGeom prst="rect">
              <a:avLst/>
            </a:prstGeom>
            <a:noFill/>
          </p:spPr>
          <p:txBody>
            <a:bodyPr wrap="none" lIns="0" tIns="0" rIns="0" bIns="0"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250" name="TextBox 249"/>
            <p:cNvSpPr txBox="1"/>
            <p:nvPr/>
          </p:nvSpPr>
          <p:spPr>
            <a:xfrm rot="16200000">
              <a:off x="1074459" y="2508748"/>
              <a:ext cx="752535"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Survie (%)</a:t>
              </a:r>
              <a:endParaRPr lang="fr-FR" sz="1200" b="1" dirty="0">
                <a:solidFill>
                  <a:srgbClr val="4D4D4D"/>
                </a:solidFill>
              </a:endParaRPr>
            </a:p>
          </p:txBody>
        </p:sp>
        <p:sp>
          <p:nvSpPr>
            <p:cNvPr id="251" name="TextBox 250"/>
            <p:cNvSpPr txBox="1"/>
            <p:nvPr/>
          </p:nvSpPr>
          <p:spPr>
            <a:xfrm>
              <a:off x="1694688" y="3344741"/>
              <a:ext cx="85585" cy="184666"/>
            </a:xfrm>
            <a:prstGeom prst="rect">
              <a:avLst/>
            </a:prstGeom>
            <a:noFill/>
          </p:spPr>
          <p:txBody>
            <a:bodyPr wrap="none" lIns="0" tIns="0" rIns="0" bIns="0"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52" name="TextBox 251"/>
            <p:cNvSpPr txBox="1"/>
            <p:nvPr/>
          </p:nvSpPr>
          <p:spPr>
            <a:xfrm>
              <a:off x="1609103" y="2519862"/>
              <a:ext cx="171171" cy="184666"/>
            </a:xfrm>
            <a:prstGeom prst="rect">
              <a:avLst/>
            </a:prstGeom>
            <a:noFill/>
          </p:spPr>
          <p:txBody>
            <a:bodyPr wrap="none" lIns="0" tIns="0" rIns="0" bIns="0" rtlCol="0" anchor="ctr" anchorCtr="0">
              <a:spAutoFit/>
            </a:bodyPr>
            <a:lstStyle/>
            <a:p>
              <a:pPr algn="r"/>
              <a:r>
                <a:rPr lang="fr-FR" sz="1200" smtClean="0">
                  <a:solidFill>
                    <a:srgbClr val="4D4D4D"/>
                  </a:solidFill>
                </a:rPr>
                <a:t>50</a:t>
              </a:r>
              <a:endParaRPr lang="fr-FR" sz="1200">
                <a:solidFill>
                  <a:srgbClr val="4D4D4D"/>
                </a:solidFill>
              </a:endParaRPr>
            </a:p>
          </p:txBody>
        </p:sp>
        <p:cxnSp>
          <p:nvCxnSpPr>
            <p:cNvPr id="253" name="Straight Connector 252"/>
            <p:cNvCxnSpPr/>
            <p:nvPr/>
          </p:nvCxnSpPr>
          <p:spPr>
            <a:xfrm>
              <a:off x="1801264" y="1785219"/>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801264" y="261217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801264" y="343913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Freeform 255"/>
            <p:cNvSpPr/>
            <p:nvPr/>
          </p:nvSpPr>
          <p:spPr>
            <a:xfrm>
              <a:off x="1864386" y="1777760"/>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a:solidFill>
                  <a:srgbClr val="4D4D4D"/>
                </a:solidFill>
              </a:endParaRPr>
            </a:p>
          </p:txBody>
        </p:sp>
        <p:cxnSp>
          <p:nvCxnSpPr>
            <p:cNvPr id="257" name="Straight Connector 256"/>
            <p:cNvCxnSpPr/>
            <p:nvPr/>
          </p:nvCxnSpPr>
          <p:spPr>
            <a:xfrm rot="16200000">
              <a:off x="1834209"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6200000">
              <a:off x="3019753"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a:off x="4205297"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a:off x="4798068" y="347009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1822250" y="3511366"/>
              <a:ext cx="85585" cy="184666"/>
            </a:xfrm>
            <a:prstGeom prst="rect">
              <a:avLst/>
            </a:prstGeom>
            <a:noFill/>
          </p:spPr>
          <p:txBody>
            <a:bodyPr wrap="none" lIns="0" tIns="0" rIns="0" bIns="0"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262" name="TextBox 261"/>
            <p:cNvSpPr txBox="1"/>
            <p:nvPr/>
          </p:nvSpPr>
          <p:spPr>
            <a:xfrm>
              <a:off x="2964182"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10</a:t>
              </a:r>
              <a:endParaRPr lang="fr-FR" sz="1200">
                <a:solidFill>
                  <a:srgbClr val="4D4D4D"/>
                </a:solidFill>
              </a:endParaRPr>
            </a:p>
          </p:txBody>
        </p:sp>
        <p:sp>
          <p:nvSpPr>
            <p:cNvPr id="263" name="TextBox 262"/>
            <p:cNvSpPr txBox="1"/>
            <p:nvPr/>
          </p:nvSpPr>
          <p:spPr>
            <a:xfrm>
              <a:off x="4149765"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264" name="TextBox 263"/>
            <p:cNvSpPr txBox="1"/>
            <p:nvPr/>
          </p:nvSpPr>
          <p:spPr>
            <a:xfrm>
              <a:off x="4743628"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25</a:t>
              </a:r>
              <a:endParaRPr lang="fr-FR" sz="1200">
                <a:solidFill>
                  <a:srgbClr val="4D4D4D"/>
                </a:solidFill>
              </a:endParaRPr>
            </a:p>
          </p:txBody>
        </p:sp>
        <p:sp>
          <p:nvSpPr>
            <p:cNvPr id="265" name="TextBox 264"/>
            <p:cNvSpPr txBox="1"/>
            <p:nvPr/>
          </p:nvSpPr>
          <p:spPr>
            <a:xfrm>
              <a:off x="3171551" y="3691800"/>
              <a:ext cx="350532"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Mois</a:t>
              </a:r>
              <a:endParaRPr lang="fr-FR" sz="1200" b="1" dirty="0">
                <a:solidFill>
                  <a:srgbClr val="4D4D4D"/>
                </a:solidFill>
              </a:endParaRPr>
            </a:p>
          </p:txBody>
        </p:sp>
        <p:sp>
          <p:nvSpPr>
            <p:cNvPr id="266" name="TextBox 265"/>
            <p:cNvSpPr txBox="1"/>
            <p:nvPr/>
          </p:nvSpPr>
          <p:spPr>
            <a:xfrm>
              <a:off x="4456821" y="1715269"/>
              <a:ext cx="474489" cy="369332"/>
            </a:xfrm>
            <a:prstGeom prst="rect">
              <a:avLst/>
            </a:prstGeom>
            <a:noFill/>
          </p:spPr>
          <p:txBody>
            <a:bodyPr wrap="none" lIns="0" tIns="0" rIns="0" bIns="0" rtlCol="0" anchor="ctr" anchorCtr="0">
              <a:spAutoFit/>
            </a:bodyPr>
            <a:lstStyle/>
            <a:p>
              <a:r>
                <a:rPr lang="fr-FR" sz="1200" smtClean="0">
                  <a:solidFill>
                    <a:srgbClr val="4D4D4D"/>
                  </a:solidFill>
                </a:rPr>
                <a:t>HER2</a:t>
              </a:r>
              <a:r>
                <a:rPr lang="fr-FR" sz="1200" baseline="30000" smtClean="0">
                  <a:solidFill>
                    <a:srgbClr val="4D4D4D"/>
                  </a:solidFill>
                </a:rPr>
                <a:t>+</a:t>
              </a:r>
              <a:r>
                <a:rPr lang="fr-FR" sz="1200" smtClean="0">
                  <a:solidFill>
                    <a:srgbClr val="4D4D4D"/>
                  </a:solidFill>
                </a:rPr>
                <a:t/>
              </a:r>
              <a:br>
                <a:rPr lang="fr-FR" sz="1200" smtClean="0">
                  <a:solidFill>
                    <a:srgbClr val="4D4D4D"/>
                  </a:solidFill>
                </a:rPr>
              </a:br>
              <a:r>
                <a:rPr lang="fr-FR" sz="1200" smtClean="0">
                  <a:solidFill>
                    <a:srgbClr val="4D4D4D"/>
                  </a:solidFill>
                </a:rPr>
                <a:t>HER2</a:t>
              </a:r>
              <a:r>
                <a:rPr lang="fr-FR" sz="1200" baseline="30000" smtClean="0">
                  <a:solidFill>
                    <a:srgbClr val="4D4D4D"/>
                  </a:solidFill>
                </a:rPr>
                <a:t>−</a:t>
              </a:r>
              <a:endParaRPr lang="fr-FR" sz="1200" baseline="30000">
                <a:solidFill>
                  <a:srgbClr val="4D4D4D"/>
                </a:solidFill>
              </a:endParaRPr>
            </a:p>
          </p:txBody>
        </p:sp>
        <p:cxnSp>
          <p:nvCxnSpPr>
            <p:cNvPr id="267" name="Straight Connector 266"/>
            <p:cNvCxnSpPr/>
            <p:nvPr/>
          </p:nvCxnSpPr>
          <p:spPr>
            <a:xfrm>
              <a:off x="4195758" y="1823013"/>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195758" y="1971274"/>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200000">
              <a:off x="2426981"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2413946" y="3508390"/>
              <a:ext cx="84960" cy="184666"/>
            </a:xfrm>
            <a:prstGeom prst="rect">
              <a:avLst/>
            </a:prstGeom>
            <a:noFill/>
          </p:spPr>
          <p:txBody>
            <a:bodyPr wrap="none" lIns="0" tIns="0" rIns="0" bIns="0" rtlCol="0" anchor="ctr" anchorCtr="0">
              <a:spAutoFit/>
            </a:bodyPr>
            <a:lstStyle/>
            <a:p>
              <a:pPr algn="ctr"/>
              <a:r>
                <a:rPr lang="fr-FR" sz="1200" smtClean="0">
                  <a:solidFill>
                    <a:srgbClr val="4D4D4D"/>
                  </a:solidFill>
                </a:rPr>
                <a:t>5</a:t>
              </a:r>
              <a:endParaRPr lang="fr-FR" sz="1200">
                <a:solidFill>
                  <a:srgbClr val="4D4D4D"/>
                </a:solidFill>
              </a:endParaRPr>
            </a:p>
          </p:txBody>
        </p:sp>
        <p:cxnSp>
          <p:nvCxnSpPr>
            <p:cNvPr id="271" name="Straight Connector 270"/>
            <p:cNvCxnSpPr/>
            <p:nvPr/>
          </p:nvCxnSpPr>
          <p:spPr>
            <a:xfrm rot="16200000">
              <a:off x="3612525"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3555644"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15</a:t>
              </a:r>
              <a:endParaRPr lang="fr-FR" sz="1200">
                <a:solidFill>
                  <a:srgbClr val="4D4D4D"/>
                </a:solidFill>
              </a:endParaRPr>
            </a:p>
          </p:txBody>
        </p:sp>
        <p:grpSp>
          <p:nvGrpSpPr>
            <p:cNvPr id="273" name="Group 272"/>
            <p:cNvGrpSpPr/>
            <p:nvPr/>
          </p:nvGrpSpPr>
          <p:grpSpPr>
            <a:xfrm>
              <a:off x="1879020" y="1789509"/>
              <a:ext cx="712665" cy="1654966"/>
              <a:chOff x="1879020" y="1789509"/>
              <a:chExt cx="712665" cy="1654966"/>
            </a:xfrm>
          </p:grpSpPr>
          <p:sp>
            <p:nvSpPr>
              <p:cNvPr id="278" name="Line 7"/>
              <p:cNvSpPr>
                <a:spLocks noChangeShapeType="1"/>
              </p:cNvSpPr>
              <p:nvPr/>
            </p:nvSpPr>
            <p:spPr bwMode="auto">
              <a:xfrm>
                <a:off x="2120534" y="2343804"/>
                <a:ext cx="0" cy="4117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9" name="Freeform 8"/>
              <p:cNvSpPr>
                <a:spLocks/>
              </p:cNvSpPr>
              <p:nvPr/>
            </p:nvSpPr>
            <p:spPr bwMode="auto">
              <a:xfrm>
                <a:off x="1879020" y="1789509"/>
                <a:ext cx="712665" cy="1654966"/>
              </a:xfrm>
              <a:custGeom>
                <a:avLst/>
                <a:gdLst>
                  <a:gd name="T0" fmla="*/ 0 w 900"/>
                  <a:gd name="T1" fmla="*/ 0 h 2090"/>
                  <a:gd name="T2" fmla="*/ 48 w 900"/>
                  <a:gd name="T3" fmla="*/ 0 h 2090"/>
                  <a:gd name="T4" fmla="*/ 48 w 900"/>
                  <a:gd name="T5" fmla="*/ 187 h 2090"/>
                  <a:gd name="T6" fmla="*/ 64 w 900"/>
                  <a:gd name="T7" fmla="*/ 187 h 2090"/>
                  <a:gd name="T8" fmla="*/ 64 w 900"/>
                  <a:gd name="T9" fmla="*/ 381 h 2090"/>
                  <a:gd name="T10" fmla="*/ 267 w 900"/>
                  <a:gd name="T11" fmla="*/ 381 h 2090"/>
                  <a:gd name="T12" fmla="*/ 267 w 900"/>
                  <a:gd name="T13" fmla="*/ 562 h 2090"/>
                  <a:gd name="T14" fmla="*/ 285 w 900"/>
                  <a:gd name="T15" fmla="*/ 562 h 2090"/>
                  <a:gd name="T16" fmla="*/ 285 w 900"/>
                  <a:gd name="T17" fmla="*/ 756 h 2090"/>
                  <a:gd name="T18" fmla="*/ 325 w 900"/>
                  <a:gd name="T19" fmla="*/ 756 h 2090"/>
                  <a:gd name="T20" fmla="*/ 325 w 900"/>
                  <a:gd name="T21" fmla="*/ 977 h 2090"/>
                  <a:gd name="T22" fmla="*/ 433 w 900"/>
                  <a:gd name="T23" fmla="*/ 977 h 2090"/>
                  <a:gd name="T24" fmla="*/ 433 w 900"/>
                  <a:gd name="T25" fmla="*/ 1193 h 2090"/>
                  <a:gd name="T26" fmla="*/ 453 w 900"/>
                  <a:gd name="T27" fmla="*/ 1193 h 2090"/>
                  <a:gd name="T28" fmla="*/ 453 w 900"/>
                  <a:gd name="T29" fmla="*/ 1426 h 2090"/>
                  <a:gd name="T30" fmla="*/ 525 w 900"/>
                  <a:gd name="T31" fmla="*/ 1426 h 2090"/>
                  <a:gd name="T32" fmla="*/ 525 w 900"/>
                  <a:gd name="T33" fmla="*/ 1641 h 2090"/>
                  <a:gd name="T34" fmla="*/ 641 w 900"/>
                  <a:gd name="T35" fmla="*/ 1641 h 2090"/>
                  <a:gd name="T36" fmla="*/ 641 w 900"/>
                  <a:gd name="T37" fmla="*/ 1863 h 2090"/>
                  <a:gd name="T38" fmla="*/ 900 w 900"/>
                  <a:gd name="T39" fmla="*/ 1863 h 2090"/>
                  <a:gd name="T40" fmla="*/ 900 w 900"/>
                  <a:gd name="T41" fmla="*/ 209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0" h="2090">
                    <a:moveTo>
                      <a:pt x="0" y="0"/>
                    </a:moveTo>
                    <a:lnTo>
                      <a:pt x="48" y="0"/>
                    </a:lnTo>
                    <a:lnTo>
                      <a:pt x="48" y="187"/>
                    </a:lnTo>
                    <a:lnTo>
                      <a:pt x="64" y="187"/>
                    </a:lnTo>
                    <a:lnTo>
                      <a:pt x="64" y="381"/>
                    </a:lnTo>
                    <a:lnTo>
                      <a:pt x="267" y="381"/>
                    </a:lnTo>
                    <a:lnTo>
                      <a:pt x="267" y="562"/>
                    </a:lnTo>
                    <a:lnTo>
                      <a:pt x="285" y="562"/>
                    </a:lnTo>
                    <a:lnTo>
                      <a:pt x="285" y="756"/>
                    </a:lnTo>
                    <a:lnTo>
                      <a:pt x="325" y="756"/>
                    </a:lnTo>
                    <a:lnTo>
                      <a:pt x="325" y="977"/>
                    </a:lnTo>
                    <a:lnTo>
                      <a:pt x="433" y="977"/>
                    </a:lnTo>
                    <a:lnTo>
                      <a:pt x="433" y="1193"/>
                    </a:lnTo>
                    <a:lnTo>
                      <a:pt x="453" y="1193"/>
                    </a:lnTo>
                    <a:lnTo>
                      <a:pt x="453" y="1426"/>
                    </a:lnTo>
                    <a:lnTo>
                      <a:pt x="525" y="1426"/>
                    </a:lnTo>
                    <a:lnTo>
                      <a:pt x="525" y="1641"/>
                    </a:lnTo>
                    <a:lnTo>
                      <a:pt x="641" y="1641"/>
                    </a:lnTo>
                    <a:lnTo>
                      <a:pt x="641" y="1863"/>
                    </a:lnTo>
                    <a:lnTo>
                      <a:pt x="900" y="1863"/>
                    </a:lnTo>
                    <a:lnTo>
                      <a:pt x="900" y="209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74" name="Group 273"/>
            <p:cNvGrpSpPr/>
            <p:nvPr/>
          </p:nvGrpSpPr>
          <p:grpSpPr>
            <a:xfrm>
              <a:off x="1879020" y="1789509"/>
              <a:ext cx="2849075" cy="1647048"/>
              <a:chOff x="1879020" y="1789509"/>
              <a:chExt cx="2849075" cy="1647048"/>
            </a:xfrm>
          </p:grpSpPr>
          <p:sp>
            <p:nvSpPr>
              <p:cNvPr id="275" name="Line 5"/>
              <p:cNvSpPr>
                <a:spLocks noChangeShapeType="1"/>
              </p:cNvSpPr>
              <p:nvPr/>
            </p:nvSpPr>
            <p:spPr bwMode="auto">
              <a:xfrm>
                <a:off x="2617024" y="2415070"/>
                <a:ext cx="0" cy="4117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6" name="Line 6"/>
              <p:cNvSpPr>
                <a:spLocks noChangeShapeType="1"/>
              </p:cNvSpPr>
              <p:nvPr/>
            </p:nvSpPr>
            <p:spPr bwMode="auto">
              <a:xfrm>
                <a:off x="2391347" y="2236112"/>
                <a:ext cx="0" cy="4117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7" name="Freeform 9"/>
              <p:cNvSpPr>
                <a:spLocks/>
              </p:cNvSpPr>
              <p:nvPr/>
            </p:nvSpPr>
            <p:spPr bwMode="auto">
              <a:xfrm>
                <a:off x="1879020" y="1789509"/>
                <a:ext cx="2849075" cy="1647048"/>
              </a:xfrm>
              <a:custGeom>
                <a:avLst/>
                <a:gdLst>
                  <a:gd name="T0" fmla="*/ 3598 w 3598"/>
                  <a:gd name="T1" fmla="*/ 2042 h 2080"/>
                  <a:gd name="T2" fmla="*/ 2995 w 3598"/>
                  <a:gd name="T3" fmla="*/ 2004 h 2080"/>
                  <a:gd name="T4" fmla="*/ 2943 w 3598"/>
                  <a:gd name="T5" fmla="*/ 1964 h 2080"/>
                  <a:gd name="T6" fmla="*/ 2865 w 3598"/>
                  <a:gd name="T7" fmla="*/ 1922 h 2080"/>
                  <a:gd name="T8" fmla="*/ 2676 w 3598"/>
                  <a:gd name="T9" fmla="*/ 1877 h 2080"/>
                  <a:gd name="T10" fmla="*/ 2600 w 3598"/>
                  <a:gd name="T11" fmla="*/ 1839 h 2080"/>
                  <a:gd name="T12" fmla="*/ 2420 w 3598"/>
                  <a:gd name="T13" fmla="*/ 1795 h 2080"/>
                  <a:gd name="T14" fmla="*/ 2276 w 3598"/>
                  <a:gd name="T15" fmla="*/ 1755 h 2080"/>
                  <a:gd name="T16" fmla="*/ 2232 w 3598"/>
                  <a:gd name="T17" fmla="*/ 1713 h 2080"/>
                  <a:gd name="T18" fmla="*/ 2106 w 3598"/>
                  <a:gd name="T19" fmla="*/ 1667 h 2080"/>
                  <a:gd name="T20" fmla="*/ 1939 w 3598"/>
                  <a:gd name="T21" fmla="*/ 1631 h 2080"/>
                  <a:gd name="T22" fmla="*/ 1863 w 3598"/>
                  <a:gd name="T23" fmla="*/ 1591 h 2080"/>
                  <a:gd name="T24" fmla="*/ 1807 w 3598"/>
                  <a:gd name="T25" fmla="*/ 1506 h 2080"/>
                  <a:gd name="T26" fmla="*/ 1757 w 3598"/>
                  <a:gd name="T27" fmla="*/ 1464 h 2080"/>
                  <a:gd name="T28" fmla="*/ 1677 w 3598"/>
                  <a:gd name="T29" fmla="*/ 1430 h 2080"/>
                  <a:gd name="T30" fmla="*/ 1665 w 3598"/>
                  <a:gd name="T31" fmla="*/ 1346 h 2080"/>
                  <a:gd name="T32" fmla="*/ 1561 w 3598"/>
                  <a:gd name="T33" fmla="*/ 1314 h 2080"/>
                  <a:gd name="T34" fmla="*/ 1495 w 3598"/>
                  <a:gd name="T35" fmla="*/ 1274 h 2080"/>
                  <a:gd name="T36" fmla="*/ 1452 w 3598"/>
                  <a:gd name="T37" fmla="*/ 1234 h 2080"/>
                  <a:gd name="T38" fmla="*/ 1418 w 3598"/>
                  <a:gd name="T39" fmla="*/ 1193 h 2080"/>
                  <a:gd name="T40" fmla="*/ 1382 w 3598"/>
                  <a:gd name="T41" fmla="*/ 1159 h 2080"/>
                  <a:gd name="T42" fmla="*/ 1308 w 3598"/>
                  <a:gd name="T43" fmla="*/ 1117 h 2080"/>
                  <a:gd name="T44" fmla="*/ 1202 w 3598"/>
                  <a:gd name="T45" fmla="*/ 1077 h 2080"/>
                  <a:gd name="T46" fmla="*/ 1194 w 3598"/>
                  <a:gd name="T47" fmla="*/ 1033 h 2080"/>
                  <a:gd name="T48" fmla="*/ 1182 w 3598"/>
                  <a:gd name="T49" fmla="*/ 1001 h 2080"/>
                  <a:gd name="T50" fmla="*/ 1170 w 3598"/>
                  <a:gd name="T51" fmla="*/ 955 h 2080"/>
                  <a:gd name="T52" fmla="*/ 1100 w 3598"/>
                  <a:gd name="T53" fmla="*/ 921 h 2080"/>
                  <a:gd name="T54" fmla="*/ 1050 w 3598"/>
                  <a:gd name="T55" fmla="*/ 885 h 2080"/>
                  <a:gd name="T56" fmla="*/ 950 w 3598"/>
                  <a:gd name="T57" fmla="*/ 844 h 2080"/>
                  <a:gd name="T58" fmla="*/ 882 w 3598"/>
                  <a:gd name="T59" fmla="*/ 812 h 2080"/>
                  <a:gd name="T60" fmla="*/ 825 w 3598"/>
                  <a:gd name="T61" fmla="*/ 764 h 2080"/>
                  <a:gd name="T62" fmla="*/ 787 w 3598"/>
                  <a:gd name="T63" fmla="*/ 734 h 2080"/>
                  <a:gd name="T64" fmla="*/ 749 w 3598"/>
                  <a:gd name="T65" fmla="*/ 696 h 2080"/>
                  <a:gd name="T66" fmla="*/ 715 w 3598"/>
                  <a:gd name="T67" fmla="*/ 652 h 2080"/>
                  <a:gd name="T68" fmla="*/ 685 w 3598"/>
                  <a:gd name="T69" fmla="*/ 618 h 2080"/>
                  <a:gd name="T70" fmla="*/ 613 w 3598"/>
                  <a:gd name="T71" fmla="*/ 582 h 2080"/>
                  <a:gd name="T72" fmla="*/ 601 w 3598"/>
                  <a:gd name="T73" fmla="*/ 483 h 2080"/>
                  <a:gd name="T74" fmla="*/ 583 w 3598"/>
                  <a:gd name="T75" fmla="*/ 447 h 2080"/>
                  <a:gd name="T76" fmla="*/ 551 w 3598"/>
                  <a:gd name="T77" fmla="*/ 405 h 2080"/>
                  <a:gd name="T78" fmla="*/ 537 w 3598"/>
                  <a:gd name="T79" fmla="*/ 375 h 2080"/>
                  <a:gd name="T80" fmla="*/ 511 w 3598"/>
                  <a:gd name="T81" fmla="*/ 341 h 2080"/>
                  <a:gd name="T82" fmla="*/ 495 w 3598"/>
                  <a:gd name="T83" fmla="*/ 307 h 2080"/>
                  <a:gd name="T84" fmla="*/ 437 w 3598"/>
                  <a:gd name="T85" fmla="*/ 271 h 2080"/>
                  <a:gd name="T86" fmla="*/ 427 w 3598"/>
                  <a:gd name="T87" fmla="*/ 199 h 2080"/>
                  <a:gd name="T88" fmla="*/ 395 w 3598"/>
                  <a:gd name="T89" fmla="*/ 167 h 2080"/>
                  <a:gd name="T90" fmla="*/ 361 w 3598"/>
                  <a:gd name="T91" fmla="*/ 94 h 2080"/>
                  <a:gd name="T92" fmla="*/ 309 w 3598"/>
                  <a:gd name="T93" fmla="*/ 66 h 2080"/>
                  <a:gd name="T94" fmla="*/ 240 w 3598"/>
                  <a:gd name="T95" fmla="*/ 30 h 2080"/>
                  <a:gd name="T96" fmla="*/ 56 w 3598"/>
                  <a:gd name="T97" fmla="*/ 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8" h="2080">
                    <a:moveTo>
                      <a:pt x="3598" y="2080"/>
                    </a:moveTo>
                    <a:lnTo>
                      <a:pt x="3598" y="2042"/>
                    </a:lnTo>
                    <a:lnTo>
                      <a:pt x="2995" y="2042"/>
                    </a:lnTo>
                    <a:lnTo>
                      <a:pt x="2995" y="2004"/>
                    </a:lnTo>
                    <a:lnTo>
                      <a:pt x="2943" y="2004"/>
                    </a:lnTo>
                    <a:lnTo>
                      <a:pt x="2943" y="1964"/>
                    </a:lnTo>
                    <a:lnTo>
                      <a:pt x="2865" y="1964"/>
                    </a:lnTo>
                    <a:lnTo>
                      <a:pt x="2865" y="1922"/>
                    </a:lnTo>
                    <a:lnTo>
                      <a:pt x="2676" y="1922"/>
                    </a:lnTo>
                    <a:lnTo>
                      <a:pt x="2676" y="1877"/>
                    </a:lnTo>
                    <a:lnTo>
                      <a:pt x="2600" y="1877"/>
                    </a:lnTo>
                    <a:lnTo>
                      <a:pt x="2600" y="1839"/>
                    </a:lnTo>
                    <a:lnTo>
                      <a:pt x="2420" y="1839"/>
                    </a:lnTo>
                    <a:lnTo>
                      <a:pt x="2420" y="1795"/>
                    </a:lnTo>
                    <a:lnTo>
                      <a:pt x="2276" y="1795"/>
                    </a:lnTo>
                    <a:lnTo>
                      <a:pt x="2276" y="1755"/>
                    </a:lnTo>
                    <a:lnTo>
                      <a:pt x="2232" y="1755"/>
                    </a:lnTo>
                    <a:lnTo>
                      <a:pt x="2232" y="1713"/>
                    </a:lnTo>
                    <a:lnTo>
                      <a:pt x="2106" y="1713"/>
                    </a:lnTo>
                    <a:lnTo>
                      <a:pt x="2106" y="1667"/>
                    </a:lnTo>
                    <a:lnTo>
                      <a:pt x="1939" y="1667"/>
                    </a:lnTo>
                    <a:lnTo>
                      <a:pt x="1939" y="1631"/>
                    </a:lnTo>
                    <a:lnTo>
                      <a:pt x="1863" y="1631"/>
                    </a:lnTo>
                    <a:lnTo>
                      <a:pt x="1863" y="1591"/>
                    </a:lnTo>
                    <a:lnTo>
                      <a:pt x="1807" y="1591"/>
                    </a:lnTo>
                    <a:lnTo>
                      <a:pt x="1807" y="1506"/>
                    </a:lnTo>
                    <a:lnTo>
                      <a:pt x="1757" y="1506"/>
                    </a:lnTo>
                    <a:lnTo>
                      <a:pt x="1757" y="1464"/>
                    </a:lnTo>
                    <a:lnTo>
                      <a:pt x="1677" y="1464"/>
                    </a:lnTo>
                    <a:lnTo>
                      <a:pt x="1677" y="1430"/>
                    </a:lnTo>
                    <a:lnTo>
                      <a:pt x="1665" y="1430"/>
                    </a:lnTo>
                    <a:lnTo>
                      <a:pt x="1665" y="1346"/>
                    </a:lnTo>
                    <a:lnTo>
                      <a:pt x="1561" y="1346"/>
                    </a:lnTo>
                    <a:lnTo>
                      <a:pt x="1561" y="1314"/>
                    </a:lnTo>
                    <a:lnTo>
                      <a:pt x="1495" y="1314"/>
                    </a:lnTo>
                    <a:lnTo>
                      <a:pt x="1495" y="1274"/>
                    </a:lnTo>
                    <a:lnTo>
                      <a:pt x="1452" y="1274"/>
                    </a:lnTo>
                    <a:lnTo>
                      <a:pt x="1452" y="1234"/>
                    </a:lnTo>
                    <a:lnTo>
                      <a:pt x="1418" y="1234"/>
                    </a:lnTo>
                    <a:lnTo>
                      <a:pt x="1418" y="1193"/>
                    </a:lnTo>
                    <a:lnTo>
                      <a:pt x="1382" y="1193"/>
                    </a:lnTo>
                    <a:lnTo>
                      <a:pt x="1382" y="1159"/>
                    </a:lnTo>
                    <a:lnTo>
                      <a:pt x="1308" y="1159"/>
                    </a:lnTo>
                    <a:lnTo>
                      <a:pt x="1308" y="1117"/>
                    </a:lnTo>
                    <a:lnTo>
                      <a:pt x="1202" y="1117"/>
                    </a:lnTo>
                    <a:lnTo>
                      <a:pt x="1202" y="1077"/>
                    </a:lnTo>
                    <a:lnTo>
                      <a:pt x="1194" y="1077"/>
                    </a:lnTo>
                    <a:lnTo>
                      <a:pt x="1194" y="1033"/>
                    </a:lnTo>
                    <a:lnTo>
                      <a:pt x="1182" y="1033"/>
                    </a:lnTo>
                    <a:lnTo>
                      <a:pt x="1182" y="1001"/>
                    </a:lnTo>
                    <a:lnTo>
                      <a:pt x="1170" y="1001"/>
                    </a:lnTo>
                    <a:lnTo>
                      <a:pt x="1170" y="955"/>
                    </a:lnTo>
                    <a:lnTo>
                      <a:pt x="1100" y="955"/>
                    </a:lnTo>
                    <a:lnTo>
                      <a:pt x="1100" y="921"/>
                    </a:lnTo>
                    <a:lnTo>
                      <a:pt x="1050" y="921"/>
                    </a:lnTo>
                    <a:lnTo>
                      <a:pt x="1050" y="885"/>
                    </a:lnTo>
                    <a:lnTo>
                      <a:pt x="950" y="885"/>
                    </a:lnTo>
                    <a:lnTo>
                      <a:pt x="950" y="844"/>
                    </a:lnTo>
                    <a:lnTo>
                      <a:pt x="882" y="844"/>
                    </a:lnTo>
                    <a:lnTo>
                      <a:pt x="882" y="812"/>
                    </a:lnTo>
                    <a:lnTo>
                      <a:pt x="825" y="812"/>
                    </a:lnTo>
                    <a:lnTo>
                      <a:pt x="825" y="764"/>
                    </a:lnTo>
                    <a:lnTo>
                      <a:pt x="787" y="764"/>
                    </a:lnTo>
                    <a:lnTo>
                      <a:pt x="787" y="734"/>
                    </a:lnTo>
                    <a:lnTo>
                      <a:pt x="749" y="734"/>
                    </a:lnTo>
                    <a:lnTo>
                      <a:pt x="749" y="696"/>
                    </a:lnTo>
                    <a:lnTo>
                      <a:pt x="715" y="696"/>
                    </a:lnTo>
                    <a:lnTo>
                      <a:pt x="715" y="652"/>
                    </a:lnTo>
                    <a:lnTo>
                      <a:pt x="685" y="652"/>
                    </a:lnTo>
                    <a:lnTo>
                      <a:pt x="685" y="618"/>
                    </a:lnTo>
                    <a:lnTo>
                      <a:pt x="613" y="618"/>
                    </a:lnTo>
                    <a:lnTo>
                      <a:pt x="613" y="582"/>
                    </a:lnTo>
                    <a:lnTo>
                      <a:pt x="601" y="582"/>
                    </a:lnTo>
                    <a:lnTo>
                      <a:pt x="601" y="483"/>
                    </a:lnTo>
                    <a:lnTo>
                      <a:pt x="583" y="483"/>
                    </a:lnTo>
                    <a:lnTo>
                      <a:pt x="583" y="447"/>
                    </a:lnTo>
                    <a:lnTo>
                      <a:pt x="551" y="447"/>
                    </a:lnTo>
                    <a:lnTo>
                      <a:pt x="551" y="405"/>
                    </a:lnTo>
                    <a:lnTo>
                      <a:pt x="537" y="405"/>
                    </a:lnTo>
                    <a:lnTo>
                      <a:pt x="537" y="375"/>
                    </a:lnTo>
                    <a:lnTo>
                      <a:pt x="511" y="375"/>
                    </a:lnTo>
                    <a:lnTo>
                      <a:pt x="511" y="341"/>
                    </a:lnTo>
                    <a:lnTo>
                      <a:pt x="495" y="341"/>
                    </a:lnTo>
                    <a:lnTo>
                      <a:pt x="495" y="307"/>
                    </a:lnTo>
                    <a:lnTo>
                      <a:pt x="437" y="307"/>
                    </a:lnTo>
                    <a:lnTo>
                      <a:pt x="437" y="271"/>
                    </a:lnTo>
                    <a:lnTo>
                      <a:pt x="427" y="271"/>
                    </a:lnTo>
                    <a:lnTo>
                      <a:pt x="427" y="199"/>
                    </a:lnTo>
                    <a:lnTo>
                      <a:pt x="395" y="199"/>
                    </a:lnTo>
                    <a:lnTo>
                      <a:pt x="395" y="167"/>
                    </a:lnTo>
                    <a:lnTo>
                      <a:pt x="361" y="167"/>
                    </a:lnTo>
                    <a:lnTo>
                      <a:pt x="361" y="94"/>
                    </a:lnTo>
                    <a:lnTo>
                      <a:pt x="309" y="94"/>
                    </a:lnTo>
                    <a:lnTo>
                      <a:pt x="309" y="66"/>
                    </a:lnTo>
                    <a:lnTo>
                      <a:pt x="240" y="66"/>
                    </a:lnTo>
                    <a:lnTo>
                      <a:pt x="240" y="30"/>
                    </a:lnTo>
                    <a:lnTo>
                      <a:pt x="56" y="30"/>
                    </a:lnTo>
                    <a:lnTo>
                      <a:pt x="56"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280" name="Group 279"/>
          <p:cNvGrpSpPr/>
          <p:nvPr/>
        </p:nvGrpSpPr>
        <p:grpSpPr>
          <a:xfrm>
            <a:off x="5256360" y="1621853"/>
            <a:ext cx="3572916" cy="2191299"/>
            <a:chOff x="5256360" y="1694982"/>
            <a:chExt cx="3572916" cy="2191299"/>
          </a:xfrm>
        </p:grpSpPr>
        <p:sp>
          <p:nvSpPr>
            <p:cNvPr id="281" name="TextBox 280"/>
            <p:cNvSpPr txBox="1"/>
            <p:nvPr/>
          </p:nvSpPr>
          <p:spPr>
            <a:xfrm>
              <a:off x="7113903" y="2091970"/>
              <a:ext cx="1624125" cy="415498"/>
            </a:xfrm>
            <a:prstGeom prst="rect">
              <a:avLst/>
            </a:prstGeom>
            <a:noFill/>
          </p:spPr>
          <p:txBody>
            <a:bodyPr wrap="none" rtlCol="0" anchor="ctr" anchorCtr="0">
              <a:spAutoFit/>
            </a:bodyPr>
            <a:lstStyle/>
            <a:p>
              <a:pPr algn="r"/>
              <a:r>
                <a:rPr lang="fr-FR" sz="1050" dirty="0" err="1" smtClean="0">
                  <a:solidFill>
                    <a:srgbClr val="4D4D4D"/>
                  </a:solidFill>
                </a:rPr>
                <a:t>SSPm</a:t>
              </a:r>
              <a:r>
                <a:rPr lang="fr-FR" sz="1050" dirty="0" smtClean="0">
                  <a:solidFill>
                    <a:srgbClr val="4D4D4D"/>
                  </a:solidFill>
                </a:rPr>
                <a:t>: 9,7 vs 10,1 mois</a:t>
              </a:r>
              <a:br>
                <a:rPr lang="fr-FR" sz="1050" dirty="0" smtClean="0">
                  <a:solidFill>
                    <a:srgbClr val="4D4D4D"/>
                  </a:solidFill>
                </a:rPr>
              </a:br>
              <a:r>
                <a:rPr lang="fr-FR" sz="1050" dirty="0" smtClean="0">
                  <a:solidFill>
                    <a:srgbClr val="4D4D4D"/>
                  </a:solidFill>
                </a:rPr>
                <a:t>p=0,848</a:t>
              </a:r>
              <a:endParaRPr lang="fr-FR" sz="1050" dirty="0">
                <a:solidFill>
                  <a:srgbClr val="4D4D4D"/>
                </a:solidFill>
              </a:endParaRPr>
            </a:p>
          </p:txBody>
        </p:sp>
        <p:sp>
          <p:nvSpPr>
            <p:cNvPr id="282" name="TextBox 281"/>
            <p:cNvSpPr txBox="1"/>
            <p:nvPr/>
          </p:nvSpPr>
          <p:spPr>
            <a:xfrm>
              <a:off x="5421484" y="1694982"/>
              <a:ext cx="256756" cy="184666"/>
            </a:xfrm>
            <a:prstGeom prst="rect">
              <a:avLst/>
            </a:prstGeom>
            <a:noFill/>
          </p:spPr>
          <p:txBody>
            <a:bodyPr wrap="none" lIns="0" tIns="0" rIns="0" bIns="0"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283" name="TextBox 282"/>
            <p:cNvSpPr txBox="1"/>
            <p:nvPr/>
          </p:nvSpPr>
          <p:spPr>
            <a:xfrm rot="16200000">
              <a:off x="4972425" y="2523378"/>
              <a:ext cx="752535"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Survie (%)</a:t>
              </a:r>
              <a:endParaRPr lang="fr-FR" sz="1200" b="1" dirty="0">
                <a:solidFill>
                  <a:srgbClr val="4D4D4D"/>
                </a:solidFill>
              </a:endParaRPr>
            </a:p>
          </p:txBody>
        </p:sp>
        <p:sp>
          <p:nvSpPr>
            <p:cNvPr id="284" name="TextBox 283"/>
            <p:cNvSpPr txBox="1"/>
            <p:nvPr/>
          </p:nvSpPr>
          <p:spPr>
            <a:xfrm>
              <a:off x="5592654" y="3344741"/>
              <a:ext cx="85585" cy="184666"/>
            </a:xfrm>
            <a:prstGeom prst="rect">
              <a:avLst/>
            </a:prstGeom>
            <a:noFill/>
          </p:spPr>
          <p:txBody>
            <a:bodyPr wrap="none" lIns="0" tIns="0" rIns="0" bIns="0"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85" name="TextBox 284"/>
            <p:cNvSpPr txBox="1"/>
            <p:nvPr/>
          </p:nvSpPr>
          <p:spPr>
            <a:xfrm>
              <a:off x="5507069" y="2519862"/>
              <a:ext cx="171171" cy="184666"/>
            </a:xfrm>
            <a:prstGeom prst="rect">
              <a:avLst/>
            </a:prstGeom>
            <a:noFill/>
          </p:spPr>
          <p:txBody>
            <a:bodyPr wrap="none" lIns="0" tIns="0" rIns="0" bIns="0" rtlCol="0" anchor="ctr" anchorCtr="0">
              <a:spAutoFit/>
            </a:bodyPr>
            <a:lstStyle/>
            <a:p>
              <a:pPr algn="r"/>
              <a:r>
                <a:rPr lang="fr-FR" sz="1200" smtClean="0">
                  <a:solidFill>
                    <a:srgbClr val="4D4D4D"/>
                  </a:solidFill>
                </a:rPr>
                <a:t>50</a:t>
              </a:r>
              <a:endParaRPr lang="fr-FR" sz="1200">
                <a:solidFill>
                  <a:srgbClr val="4D4D4D"/>
                </a:solidFill>
              </a:endParaRPr>
            </a:p>
          </p:txBody>
        </p:sp>
        <p:cxnSp>
          <p:nvCxnSpPr>
            <p:cNvPr id="286" name="Straight Connector 285"/>
            <p:cNvCxnSpPr/>
            <p:nvPr/>
          </p:nvCxnSpPr>
          <p:spPr>
            <a:xfrm>
              <a:off x="5699230" y="1785219"/>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699230" y="261217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699230" y="343913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Freeform 288"/>
            <p:cNvSpPr/>
            <p:nvPr/>
          </p:nvSpPr>
          <p:spPr>
            <a:xfrm>
              <a:off x="5762352" y="1777760"/>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a:solidFill>
                  <a:srgbClr val="4D4D4D"/>
                </a:solidFill>
              </a:endParaRPr>
            </a:p>
          </p:txBody>
        </p:sp>
        <p:cxnSp>
          <p:nvCxnSpPr>
            <p:cNvPr id="290" name="Straight Connector 289"/>
            <p:cNvCxnSpPr/>
            <p:nvPr/>
          </p:nvCxnSpPr>
          <p:spPr>
            <a:xfrm rot="16200000">
              <a:off x="5732175"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200000">
              <a:off x="6917719"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a:off x="8103263"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200000">
              <a:off x="8696034" y="347009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5720216" y="3511366"/>
              <a:ext cx="85585" cy="184666"/>
            </a:xfrm>
            <a:prstGeom prst="rect">
              <a:avLst/>
            </a:prstGeom>
            <a:noFill/>
          </p:spPr>
          <p:txBody>
            <a:bodyPr wrap="none" lIns="0" tIns="0" rIns="0" bIns="0"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295" name="TextBox 294"/>
            <p:cNvSpPr txBox="1"/>
            <p:nvPr/>
          </p:nvSpPr>
          <p:spPr>
            <a:xfrm>
              <a:off x="6862148"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10</a:t>
              </a:r>
              <a:endParaRPr lang="fr-FR" sz="1200">
                <a:solidFill>
                  <a:srgbClr val="4D4D4D"/>
                </a:solidFill>
              </a:endParaRPr>
            </a:p>
          </p:txBody>
        </p:sp>
        <p:sp>
          <p:nvSpPr>
            <p:cNvPr id="296" name="TextBox 295"/>
            <p:cNvSpPr txBox="1"/>
            <p:nvPr/>
          </p:nvSpPr>
          <p:spPr>
            <a:xfrm>
              <a:off x="8047731"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297" name="TextBox 296"/>
            <p:cNvSpPr txBox="1"/>
            <p:nvPr/>
          </p:nvSpPr>
          <p:spPr>
            <a:xfrm>
              <a:off x="8641594"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25</a:t>
              </a:r>
              <a:endParaRPr lang="fr-FR" sz="1200">
                <a:solidFill>
                  <a:srgbClr val="4D4D4D"/>
                </a:solidFill>
              </a:endParaRPr>
            </a:p>
          </p:txBody>
        </p:sp>
        <p:sp>
          <p:nvSpPr>
            <p:cNvPr id="298" name="TextBox 297"/>
            <p:cNvSpPr txBox="1"/>
            <p:nvPr/>
          </p:nvSpPr>
          <p:spPr>
            <a:xfrm>
              <a:off x="7069517" y="3701615"/>
              <a:ext cx="350532"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Mois</a:t>
              </a:r>
              <a:endParaRPr lang="fr-FR" sz="1200" b="1" dirty="0">
                <a:solidFill>
                  <a:srgbClr val="4D4D4D"/>
                </a:solidFill>
              </a:endParaRPr>
            </a:p>
          </p:txBody>
        </p:sp>
        <p:sp>
          <p:nvSpPr>
            <p:cNvPr id="299" name="TextBox 298"/>
            <p:cNvSpPr txBox="1"/>
            <p:nvPr/>
          </p:nvSpPr>
          <p:spPr>
            <a:xfrm>
              <a:off x="8354787" y="1715269"/>
              <a:ext cx="474489" cy="369332"/>
            </a:xfrm>
            <a:prstGeom prst="rect">
              <a:avLst/>
            </a:prstGeom>
            <a:noFill/>
          </p:spPr>
          <p:txBody>
            <a:bodyPr wrap="none" lIns="0" tIns="0" rIns="0" bIns="0" rtlCol="0" anchor="ctr" anchorCtr="0">
              <a:spAutoFit/>
            </a:bodyPr>
            <a:lstStyle/>
            <a:p>
              <a:r>
                <a:rPr lang="fr-FR" sz="1200" smtClean="0">
                  <a:solidFill>
                    <a:srgbClr val="4D4D4D"/>
                  </a:solidFill>
                </a:rPr>
                <a:t>HER2</a:t>
              </a:r>
              <a:r>
                <a:rPr lang="fr-FR" sz="1200" baseline="30000" smtClean="0">
                  <a:solidFill>
                    <a:srgbClr val="4D4D4D"/>
                  </a:solidFill>
                </a:rPr>
                <a:t>+</a:t>
              </a:r>
              <a:r>
                <a:rPr lang="fr-FR" sz="1200" smtClean="0">
                  <a:solidFill>
                    <a:srgbClr val="4D4D4D"/>
                  </a:solidFill>
                </a:rPr>
                <a:t/>
              </a:r>
              <a:br>
                <a:rPr lang="fr-FR" sz="1200" smtClean="0">
                  <a:solidFill>
                    <a:srgbClr val="4D4D4D"/>
                  </a:solidFill>
                </a:rPr>
              </a:br>
              <a:r>
                <a:rPr lang="fr-FR" sz="1200" smtClean="0">
                  <a:solidFill>
                    <a:srgbClr val="4D4D4D"/>
                  </a:solidFill>
                </a:rPr>
                <a:t>HER2</a:t>
              </a:r>
              <a:r>
                <a:rPr lang="fr-FR" sz="1200" baseline="30000" smtClean="0">
                  <a:solidFill>
                    <a:srgbClr val="4D4D4D"/>
                  </a:solidFill>
                </a:rPr>
                <a:t>−</a:t>
              </a:r>
              <a:endParaRPr lang="fr-FR" sz="1200" baseline="30000">
                <a:solidFill>
                  <a:srgbClr val="4D4D4D"/>
                </a:solidFill>
              </a:endParaRPr>
            </a:p>
          </p:txBody>
        </p:sp>
        <p:cxnSp>
          <p:nvCxnSpPr>
            <p:cNvPr id="300" name="Straight Connector 299"/>
            <p:cNvCxnSpPr/>
            <p:nvPr/>
          </p:nvCxnSpPr>
          <p:spPr>
            <a:xfrm rot="16200000">
              <a:off x="6324947"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6311912" y="3508390"/>
              <a:ext cx="84960" cy="184666"/>
            </a:xfrm>
            <a:prstGeom prst="rect">
              <a:avLst/>
            </a:prstGeom>
            <a:noFill/>
          </p:spPr>
          <p:txBody>
            <a:bodyPr wrap="none" lIns="0" tIns="0" rIns="0" bIns="0" rtlCol="0" anchor="ctr" anchorCtr="0">
              <a:spAutoFit/>
            </a:bodyPr>
            <a:lstStyle/>
            <a:p>
              <a:pPr algn="ctr"/>
              <a:r>
                <a:rPr lang="fr-FR" sz="1200" smtClean="0">
                  <a:solidFill>
                    <a:srgbClr val="4D4D4D"/>
                  </a:solidFill>
                </a:rPr>
                <a:t>5</a:t>
              </a:r>
              <a:endParaRPr lang="fr-FR" sz="1200">
                <a:solidFill>
                  <a:srgbClr val="4D4D4D"/>
                </a:solidFill>
              </a:endParaRPr>
            </a:p>
          </p:txBody>
        </p:sp>
        <p:cxnSp>
          <p:nvCxnSpPr>
            <p:cNvPr id="302" name="Straight Connector 301"/>
            <p:cNvCxnSpPr/>
            <p:nvPr/>
          </p:nvCxnSpPr>
          <p:spPr>
            <a:xfrm rot="16200000">
              <a:off x="7510491" y="347009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7453610" y="3508390"/>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15</a:t>
              </a:r>
              <a:endParaRPr lang="fr-FR" sz="1200">
                <a:solidFill>
                  <a:srgbClr val="4D4D4D"/>
                </a:solidFill>
              </a:endParaRPr>
            </a:p>
          </p:txBody>
        </p:sp>
        <p:grpSp>
          <p:nvGrpSpPr>
            <p:cNvPr id="304" name="Group 303"/>
            <p:cNvGrpSpPr/>
            <p:nvPr/>
          </p:nvGrpSpPr>
          <p:grpSpPr>
            <a:xfrm>
              <a:off x="5764611" y="1744241"/>
              <a:ext cx="1695874" cy="1696665"/>
              <a:chOff x="5764611" y="1744241"/>
              <a:chExt cx="1695874" cy="1696665"/>
            </a:xfrm>
          </p:grpSpPr>
          <p:sp>
            <p:nvSpPr>
              <p:cNvPr id="332" name="Line 36"/>
              <p:cNvSpPr>
                <a:spLocks noChangeShapeType="1"/>
              </p:cNvSpPr>
              <p:nvPr/>
            </p:nvSpPr>
            <p:spPr bwMode="auto">
              <a:xfrm>
                <a:off x="633992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3" name="Line 37"/>
              <p:cNvSpPr>
                <a:spLocks noChangeShapeType="1"/>
              </p:cNvSpPr>
              <p:nvPr/>
            </p:nvSpPr>
            <p:spPr bwMode="auto">
              <a:xfrm>
                <a:off x="6278200"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4" name="Line 38"/>
              <p:cNvSpPr>
                <a:spLocks noChangeShapeType="1"/>
              </p:cNvSpPr>
              <p:nvPr/>
            </p:nvSpPr>
            <p:spPr bwMode="auto">
              <a:xfrm>
                <a:off x="6243381"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5" name="Line 39"/>
              <p:cNvSpPr>
                <a:spLocks noChangeShapeType="1"/>
              </p:cNvSpPr>
              <p:nvPr/>
            </p:nvSpPr>
            <p:spPr bwMode="auto">
              <a:xfrm>
                <a:off x="6230719"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6" name="Line 40"/>
              <p:cNvSpPr>
                <a:spLocks noChangeShapeType="1"/>
              </p:cNvSpPr>
              <p:nvPr/>
            </p:nvSpPr>
            <p:spPr bwMode="auto">
              <a:xfrm>
                <a:off x="6116764"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7" name="Line 41"/>
              <p:cNvSpPr>
                <a:spLocks noChangeShapeType="1"/>
              </p:cNvSpPr>
              <p:nvPr/>
            </p:nvSpPr>
            <p:spPr bwMode="auto">
              <a:xfrm>
                <a:off x="6093023"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8" name="Line 42"/>
              <p:cNvSpPr>
                <a:spLocks noChangeShapeType="1"/>
              </p:cNvSpPr>
              <p:nvPr/>
            </p:nvSpPr>
            <p:spPr bwMode="auto">
              <a:xfrm>
                <a:off x="607719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9" name="Line 43"/>
              <p:cNvSpPr>
                <a:spLocks noChangeShapeType="1"/>
              </p:cNvSpPr>
              <p:nvPr/>
            </p:nvSpPr>
            <p:spPr bwMode="auto">
              <a:xfrm>
                <a:off x="5861156" y="1744241"/>
                <a:ext cx="0" cy="411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0" name="Freeform 44"/>
              <p:cNvSpPr>
                <a:spLocks/>
              </p:cNvSpPr>
              <p:nvPr/>
            </p:nvSpPr>
            <p:spPr bwMode="auto">
              <a:xfrm>
                <a:off x="5764611" y="1785391"/>
                <a:ext cx="1695874" cy="1655515"/>
              </a:xfrm>
              <a:custGeom>
                <a:avLst/>
                <a:gdLst>
                  <a:gd name="T0" fmla="*/ 0 w 2143"/>
                  <a:gd name="T1" fmla="*/ 0 h 2092"/>
                  <a:gd name="T2" fmla="*/ 961 w 2143"/>
                  <a:gd name="T3" fmla="*/ 0 h 2092"/>
                  <a:gd name="T4" fmla="*/ 961 w 2143"/>
                  <a:gd name="T5" fmla="*/ 259 h 2092"/>
                  <a:gd name="T6" fmla="*/ 1274 w 2143"/>
                  <a:gd name="T7" fmla="*/ 259 h 2092"/>
                  <a:gd name="T8" fmla="*/ 1274 w 2143"/>
                  <a:gd name="T9" fmla="*/ 524 h 2092"/>
                  <a:gd name="T10" fmla="*/ 1290 w 2143"/>
                  <a:gd name="T11" fmla="*/ 524 h 2092"/>
                  <a:gd name="T12" fmla="*/ 1290 w 2143"/>
                  <a:gd name="T13" fmla="*/ 782 h 2092"/>
                  <a:gd name="T14" fmla="*/ 1336 w 2143"/>
                  <a:gd name="T15" fmla="*/ 782 h 2092"/>
                  <a:gd name="T16" fmla="*/ 1336 w 2143"/>
                  <a:gd name="T17" fmla="*/ 1045 h 2092"/>
                  <a:gd name="T18" fmla="*/ 1540 w 2143"/>
                  <a:gd name="T19" fmla="*/ 1045 h 2092"/>
                  <a:gd name="T20" fmla="*/ 1540 w 2143"/>
                  <a:gd name="T21" fmla="*/ 1571 h 2092"/>
                  <a:gd name="T22" fmla="*/ 2143 w 2143"/>
                  <a:gd name="T23" fmla="*/ 1571 h 2092"/>
                  <a:gd name="T24" fmla="*/ 2143 w 2143"/>
                  <a:gd name="T25" fmla="*/ 2092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3" h="2092">
                    <a:moveTo>
                      <a:pt x="0" y="0"/>
                    </a:moveTo>
                    <a:lnTo>
                      <a:pt x="961" y="0"/>
                    </a:lnTo>
                    <a:lnTo>
                      <a:pt x="961" y="259"/>
                    </a:lnTo>
                    <a:lnTo>
                      <a:pt x="1274" y="259"/>
                    </a:lnTo>
                    <a:lnTo>
                      <a:pt x="1274" y="524"/>
                    </a:lnTo>
                    <a:lnTo>
                      <a:pt x="1290" y="524"/>
                    </a:lnTo>
                    <a:lnTo>
                      <a:pt x="1290" y="782"/>
                    </a:lnTo>
                    <a:lnTo>
                      <a:pt x="1336" y="782"/>
                    </a:lnTo>
                    <a:lnTo>
                      <a:pt x="1336" y="1045"/>
                    </a:lnTo>
                    <a:lnTo>
                      <a:pt x="1540" y="1045"/>
                    </a:lnTo>
                    <a:lnTo>
                      <a:pt x="1540" y="1571"/>
                    </a:lnTo>
                    <a:lnTo>
                      <a:pt x="2143" y="1571"/>
                    </a:lnTo>
                    <a:lnTo>
                      <a:pt x="2143" y="2092"/>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305" name="Group 304"/>
            <p:cNvGrpSpPr/>
            <p:nvPr/>
          </p:nvGrpSpPr>
          <p:grpSpPr>
            <a:xfrm>
              <a:off x="5764611" y="1785391"/>
              <a:ext cx="2969164" cy="1584293"/>
              <a:chOff x="5764611" y="1785391"/>
              <a:chExt cx="2969164" cy="1584293"/>
            </a:xfrm>
          </p:grpSpPr>
          <p:cxnSp>
            <p:nvCxnSpPr>
              <p:cNvPr id="306" name="Straight Connector 305"/>
              <p:cNvCxnSpPr/>
              <p:nvPr/>
            </p:nvCxnSpPr>
            <p:spPr>
              <a:xfrm>
                <a:off x="8093724" y="1823013"/>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8093724" y="1971274"/>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Line 13"/>
              <p:cNvSpPr>
                <a:spLocks noChangeShapeType="1"/>
              </p:cNvSpPr>
              <p:nvPr/>
            </p:nvSpPr>
            <p:spPr bwMode="auto">
              <a:xfrm>
                <a:off x="8055584" y="318846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9" name="Line 14"/>
              <p:cNvSpPr>
                <a:spLocks noChangeShapeType="1"/>
              </p:cNvSpPr>
              <p:nvPr/>
            </p:nvSpPr>
            <p:spPr bwMode="auto">
              <a:xfrm>
                <a:off x="7424082" y="2915446"/>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0" name="Line 15"/>
              <p:cNvSpPr>
                <a:spLocks noChangeShapeType="1"/>
              </p:cNvSpPr>
              <p:nvPr/>
            </p:nvSpPr>
            <p:spPr bwMode="auto">
              <a:xfrm>
                <a:off x="6861429" y="2526891"/>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1" name="Line 16"/>
              <p:cNvSpPr>
                <a:spLocks noChangeShapeType="1"/>
              </p:cNvSpPr>
              <p:nvPr/>
            </p:nvSpPr>
            <p:spPr bwMode="auto">
              <a:xfrm>
                <a:off x="6728481" y="2484158"/>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2" name="Line 17"/>
              <p:cNvSpPr>
                <a:spLocks noChangeShapeType="1"/>
              </p:cNvSpPr>
              <p:nvPr/>
            </p:nvSpPr>
            <p:spPr bwMode="auto">
              <a:xfrm>
                <a:off x="6807617"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3" name="Line 18"/>
              <p:cNvSpPr>
                <a:spLocks noChangeShapeType="1"/>
              </p:cNvSpPr>
              <p:nvPr/>
            </p:nvSpPr>
            <p:spPr bwMode="auto">
              <a:xfrm>
                <a:off x="6794955"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4" name="Line 19"/>
              <p:cNvSpPr>
                <a:spLocks noChangeShapeType="1"/>
              </p:cNvSpPr>
              <p:nvPr/>
            </p:nvSpPr>
            <p:spPr bwMode="auto">
              <a:xfrm>
                <a:off x="6780711" y="252847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5" name="Line 20"/>
              <p:cNvSpPr>
                <a:spLocks noChangeShapeType="1"/>
              </p:cNvSpPr>
              <p:nvPr/>
            </p:nvSpPr>
            <p:spPr bwMode="auto">
              <a:xfrm>
                <a:off x="6578124"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6" name="Line 21"/>
              <p:cNvSpPr>
                <a:spLocks noChangeShapeType="1"/>
              </p:cNvSpPr>
              <p:nvPr/>
            </p:nvSpPr>
            <p:spPr bwMode="auto">
              <a:xfrm>
                <a:off x="656388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7" name="Line 22"/>
              <p:cNvSpPr>
                <a:spLocks noChangeShapeType="1"/>
              </p:cNvSpPr>
              <p:nvPr/>
            </p:nvSpPr>
            <p:spPr bwMode="auto">
              <a:xfrm>
                <a:off x="654647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8" name="Line 23"/>
              <p:cNvSpPr>
                <a:spLocks noChangeShapeType="1"/>
              </p:cNvSpPr>
              <p:nvPr/>
            </p:nvSpPr>
            <p:spPr bwMode="auto">
              <a:xfrm>
                <a:off x="6523520" y="2282362"/>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9" name="Line 24"/>
              <p:cNvSpPr>
                <a:spLocks noChangeShapeType="1"/>
              </p:cNvSpPr>
              <p:nvPr/>
            </p:nvSpPr>
            <p:spPr bwMode="auto">
              <a:xfrm>
                <a:off x="6469708" y="221272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0" name="Line 25"/>
              <p:cNvSpPr>
                <a:spLocks noChangeShapeType="1"/>
              </p:cNvSpPr>
              <p:nvPr/>
            </p:nvSpPr>
            <p:spPr bwMode="auto">
              <a:xfrm>
                <a:off x="6431723" y="218423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1" name="Line 26"/>
              <p:cNvSpPr>
                <a:spLocks noChangeShapeType="1"/>
              </p:cNvSpPr>
              <p:nvPr/>
            </p:nvSpPr>
            <p:spPr bwMode="auto">
              <a:xfrm>
                <a:off x="6417479" y="2184234"/>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2" name="Line 27"/>
              <p:cNvSpPr>
                <a:spLocks noChangeShapeType="1"/>
              </p:cNvSpPr>
              <p:nvPr/>
            </p:nvSpPr>
            <p:spPr bwMode="auto">
              <a:xfrm>
                <a:off x="6282949" y="2063157"/>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3" name="Line 28"/>
              <p:cNvSpPr>
                <a:spLocks noChangeShapeType="1"/>
              </p:cNvSpPr>
              <p:nvPr/>
            </p:nvSpPr>
            <p:spPr bwMode="auto">
              <a:xfrm>
                <a:off x="6270287" y="2063157"/>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4" name="Line 29"/>
              <p:cNvSpPr>
                <a:spLocks noChangeShapeType="1"/>
              </p:cNvSpPr>
              <p:nvPr/>
            </p:nvSpPr>
            <p:spPr bwMode="auto">
              <a:xfrm>
                <a:off x="6195899" y="20315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5" name="Line 30"/>
              <p:cNvSpPr>
                <a:spLocks noChangeShapeType="1"/>
              </p:cNvSpPr>
              <p:nvPr/>
            </p:nvSpPr>
            <p:spPr bwMode="auto">
              <a:xfrm>
                <a:off x="6183238" y="20315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6" name="Line 31"/>
              <p:cNvSpPr>
                <a:spLocks noChangeShapeType="1"/>
              </p:cNvSpPr>
              <p:nvPr/>
            </p:nvSpPr>
            <p:spPr bwMode="auto">
              <a:xfrm>
                <a:off x="6105685"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7" name="Line 32"/>
              <p:cNvSpPr>
                <a:spLocks noChangeShapeType="1"/>
              </p:cNvSpPr>
              <p:nvPr/>
            </p:nvSpPr>
            <p:spPr bwMode="auto">
              <a:xfrm>
                <a:off x="6094606"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8" name="Line 33"/>
              <p:cNvSpPr>
                <a:spLocks noChangeShapeType="1"/>
              </p:cNvSpPr>
              <p:nvPr/>
            </p:nvSpPr>
            <p:spPr bwMode="auto">
              <a:xfrm>
                <a:off x="6081944"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9" name="Line 34"/>
              <p:cNvSpPr>
                <a:spLocks noChangeShapeType="1"/>
              </p:cNvSpPr>
              <p:nvPr/>
            </p:nvSpPr>
            <p:spPr bwMode="auto">
              <a:xfrm>
                <a:off x="6066117" y="192071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0" name="Line 35"/>
              <p:cNvSpPr>
                <a:spLocks noChangeShapeType="1"/>
              </p:cNvSpPr>
              <p:nvPr/>
            </p:nvSpPr>
            <p:spPr bwMode="auto">
              <a:xfrm>
                <a:off x="6038420" y="1903303"/>
                <a:ext cx="0" cy="4115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1" name="Freeform 45"/>
              <p:cNvSpPr>
                <a:spLocks/>
              </p:cNvSpPr>
              <p:nvPr/>
            </p:nvSpPr>
            <p:spPr bwMode="auto">
              <a:xfrm>
                <a:off x="5764611" y="1785391"/>
                <a:ext cx="2969164" cy="1584293"/>
              </a:xfrm>
              <a:custGeom>
                <a:avLst/>
                <a:gdLst>
                  <a:gd name="T0" fmla="*/ 3752 w 3752"/>
                  <a:gd name="T1" fmla="*/ 1916 h 2002"/>
                  <a:gd name="T2" fmla="*/ 3029 w 3752"/>
                  <a:gd name="T3" fmla="*/ 1825 h 2002"/>
                  <a:gd name="T4" fmla="*/ 2660 w 3752"/>
                  <a:gd name="T5" fmla="*/ 1753 h 2002"/>
                  <a:gd name="T6" fmla="*/ 2596 w 3752"/>
                  <a:gd name="T7" fmla="*/ 1689 h 2002"/>
                  <a:gd name="T8" fmla="*/ 2298 w 3752"/>
                  <a:gd name="T9" fmla="*/ 1619 h 2002"/>
                  <a:gd name="T10" fmla="*/ 2274 w 3752"/>
                  <a:gd name="T11" fmla="*/ 1548 h 2002"/>
                  <a:gd name="T12" fmla="*/ 2193 w 3752"/>
                  <a:gd name="T13" fmla="*/ 1478 h 2002"/>
                  <a:gd name="T14" fmla="*/ 2063 w 3752"/>
                  <a:gd name="T15" fmla="*/ 1420 h 2002"/>
                  <a:gd name="T16" fmla="*/ 2013 w 3752"/>
                  <a:gd name="T17" fmla="*/ 1360 h 2002"/>
                  <a:gd name="T18" fmla="*/ 1967 w 3752"/>
                  <a:gd name="T19" fmla="*/ 1300 h 2002"/>
                  <a:gd name="T20" fmla="*/ 1671 w 3752"/>
                  <a:gd name="T21" fmla="*/ 1226 h 2002"/>
                  <a:gd name="T22" fmla="*/ 1657 w 3752"/>
                  <a:gd name="T23" fmla="*/ 1115 h 2002"/>
                  <a:gd name="T24" fmla="*/ 1542 w 3752"/>
                  <a:gd name="T25" fmla="*/ 1045 h 2002"/>
                  <a:gd name="T26" fmla="*/ 1508 w 3752"/>
                  <a:gd name="T27" fmla="*/ 989 h 2002"/>
                  <a:gd name="T28" fmla="*/ 1242 w 3752"/>
                  <a:gd name="T29" fmla="*/ 933 h 2002"/>
                  <a:gd name="T30" fmla="*/ 1146 w 3752"/>
                  <a:gd name="T31" fmla="*/ 889 h 2002"/>
                  <a:gd name="T32" fmla="*/ 1114 w 3752"/>
                  <a:gd name="T33" fmla="*/ 836 h 2002"/>
                  <a:gd name="T34" fmla="*/ 1076 w 3752"/>
                  <a:gd name="T35" fmla="*/ 786 h 2002"/>
                  <a:gd name="T36" fmla="*/ 1052 w 3752"/>
                  <a:gd name="T37" fmla="*/ 682 h 2002"/>
                  <a:gd name="T38" fmla="*/ 913 w 3752"/>
                  <a:gd name="T39" fmla="*/ 640 h 2002"/>
                  <a:gd name="T40" fmla="*/ 899 w 3752"/>
                  <a:gd name="T41" fmla="*/ 594 h 2002"/>
                  <a:gd name="T42" fmla="*/ 845 w 3752"/>
                  <a:gd name="T43" fmla="*/ 554 h 2002"/>
                  <a:gd name="T44" fmla="*/ 757 w 3752"/>
                  <a:gd name="T45" fmla="*/ 435 h 2002"/>
                  <a:gd name="T46" fmla="*/ 739 w 3752"/>
                  <a:gd name="T47" fmla="*/ 403 h 2002"/>
                  <a:gd name="T48" fmla="*/ 601 w 3752"/>
                  <a:gd name="T49" fmla="*/ 363 h 2002"/>
                  <a:gd name="T50" fmla="*/ 511 w 3752"/>
                  <a:gd name="T51" fmla="*/ 335 h 2002"/>
                  <a:gd name="T52" fmla="*/ 483 w 3752"/>
                  <a:gd name="T53" fmla="*/ 293 h 2002"/>
                  <a:gd name="T54" fmla="*/ 449 w 3752"/>
                  <a:gd name="T55" fmla="*/ 261 h 2002"/>
                  <a:gd name="T56" fmla="*/ 435 w 3752"/>
                  <a:gd name="T57" fmla="*/ 223 h 2002"/>
                  <a:gd name="T58" fmla="*/ 365 w 3752"/>
                  <a:gd name="T59" fmla="*/ 203 h 2002"/>
                  <a:gd name="T60" fmla="*/ 330 w 3752"/>
                  <a:gd name="T61" fmla="*/ 137 h 2002"/>
                  <a:gd name="T62" fmla="*/ 302 w 3752"/>
                  <a:gd name="T63" fmla="*/ 104 h 2002"/>
                  <a:gd name="T64" fmla="*/ 294 w 3752"/>
                  <a:gd name="T65" fmla="*/ 78 h 2002"/>
                  <a:gd name="T66" fmla="*/ 268 w 3752"/>
                  <a:gd name="T67" fmla="*/ 52 h 2002"/>
                  <a:gd name="T68" fmla="*/ 170 w 3752"/>
                  <a:gd name="T69" fmla="*/ 26 h 2002"/>
                  <a:gd name="T70" fmla="*/ 128 w 3752"/>
                  <a:gd name="T71" fmla="*/ 0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52" h="2002">
                    <a:moveTo>
                      <a:pt x="3752" y="2002"/>
                    </a:moveTo>
                    <a:lnTo>
                      <a:pt x="3752" y="1916"/>
                    </a:lnTo>
                    <a:lnTo>
                      <a:pt x="3029" y="1916"/>
                    </a:lnTo>
                    <a:lnTo>
                      <a:pt x="3029" y="1825"/>
                    </a:lnTo>
                    <a:lnTo>
                      <a:pt x="2660" y="1825"/>
                    </a:lnTo>
                    <a:lnTo>
                      <a:pt x="2660" y="1753"/>
                    </a:lnTo>
                    <a:lnTo>
                      <a:pt x="2596" y="1753"/>
                    </a:lnTo>
                    <a:lnTo>
                      <a:pt x="2596" y="1689"/>
                    </a:lnTo>
                    <a:lnTo>
                      <a:pt x="2298" y="1689"/>
                    </a:lnTo>
                    <a:lnTo>
                      <a:pt x="2298" y="1619"/>
                    </a:lnTo>
                    <a:lnTo>
                      <a:pt x="2274" y="1619"/>
                    </a:lnTo>
                    <a:lnTo>
                      <a:pt x="2274" y="1548"/>
                    </a:lnTo>
                    <a:lnTo>
                      <a:pt x="2193" y="1548"/>
                    </a:lnTo>
                    <a:lnTo>
                      <a:pt x="2193" y="1478"/>
                    </a:lnTo>
                    <a:lnTo>
                      <a:pt x="2063" y="1478"/>
                    </a:lnTo>
                    <a:lnTo>
                      <a:pt x="2063" y="1420"/>
                    </a:lnTo>
                    <a:lnTo>
                      <a:pt x="2013" y="1420"/>
                    </a:lnTo>
                    <a:lnTo>
                      <a:pt x="2013" y="1360"/>
                    </a:lnTo>
                    <a:lnTo>
                      <a:pt x="1967" y="1360"/>
                    </a:lnTo>
                    <a:lnTo>
                      <a:pt x="1967" y="1300"/>
                    </a:lnTo>
                    <a:lnTo>
                      <a:pt x="1671" y="1300"/>
                    </a:lnTo>
                    <a:lnTo>
                      <a:pt x="1671" y="1226"/>
                    </a:lnTo>
                    <a:lnTo>
                      <a:pt x="1657" y="1226"/>
                    </a:lnTo>
                    <a:lnTo>
                      <a:pt x="1657" y="1115"/>
                    </a:lnTo>
                    <a:lnTo>
                      <a:pt x="1542" y="1115"/>
                    </a:lnTo>
                    <a:lnTo>
                      <a:pt x="1542" y="1045"/>
                    </a:lnTo>
                    <a:lnTo>
                      <a:pt x="1508" y="1045"/>
                    </a:lnTo>
                    <a:lnTo>
                      <a:pt x="1508" y="989"/>
                    </a:lnTo>
                    <a:lnTo>
                      <a:pt x="1242" y="989"/>
                    </a:lnTo>
                    <a:lnTo>
                      <a:pt x="1242" y="933"/>
                    </a:lnTo>
                    <a:lnTo>
                      <a:pt x="1146" y="933"/>
                    </a:lnTo>
                    <a:lnTo>
                      <a:pt x="1146" y="889"/>
                    </a:lnTo>
                    <a:lnTo>
                      <a:pt x="1114" y="889"/>
                    </a:lnTo>
                    <a:lnTo>
                      <a:pt x="1114" y="836"/>
                    </a:lnTo>
                    <a:lnTo>
                      <a:pt x="1076" y="836"/>
                    </a:lnTo>
                    <a:lnTo>
                      <a:pt x="1076" y="786"/>
                    </a:lnTo>
                    <a:lnTo>
                      <a:pt x="1052" y="786"/>
                    </a:lnTo>
                    <a:lnTo>
                      <a:pt x="1052" y="682"/>
                    </a:lnTo>
                    <a:lnTo>
                      <a:pt x="913" y="682"/>
                    </a:lnTo>
                    <a:lnTo>
                      <a:pt x="913" y="640"/>
                    </a:lnTo>
                    <a:lnTo>
                      <a:pt x="899" y="640"/>
                    </a:lnTo>
                    <a:lnTo>
                      <a:pt x="899" y="594"/>
                    </a:lnTo>
                    <a:lnTo>
                      <a:pt x="845" y="594"/>
                    </a:lnTo>
                    <a:lnTo>
                      <a:pt x="845" y="554"/>
                    </a:lnTo>
                    <a:lnTo>
                      <a:pt x="757" y="554"/>
                    </a:lnTo>
                    <a:lnTo>
                      <a:pt x="757" y="435"/>
                    </a:lnTo>
                    <a:lnTo>
                      <a:pt x="739" y="435"/>
                    </a:lnTo>
                    <a:lnTo>
                      <a:pt x="739" y="403"/>
                    </a:lnTo>
                    <a:lnTo>
                      <a:pt x="601" y="403"/>
                    </a:lnTo>
                    <a:lnTo>
                      <a:pt x="601" y="363"/>
                    </a:lnTo>
                    <a:lnTo>
                      <a:pt x="511" y="363"/>
                    </a:lnTo>
                    <a:lnTo>
                      <a:pt x="511" y="335"/>
                    </a:lnTo>
                    <a:lnTo>
                      <a:pt x="483" y="335"/>
                    </a:lnTo>
                    <a:lnTo>
                      <a:pt x="483" y="293"/>
                    </a:lnTo>
                    <a:lnTo>
                      <a:pt x="449" y="293"/>
                    </a:lnTo>
                    <a:lnTo>
                      <a:pt x="449" y="261"/>
                    </a:lnTo>
                    <a:lnTo>
                      <a:pt x="435" y="261"/>
                    </a:lnTo>
                    <a:lnTo>
                      <a:pt x="435" y="223"/>
                    </a:lnTo>
                    <a:lnTo>
                      <a:pt x="365" y="223"/>
                    </a:lnTo>
                    <a:lnTo>
                      <a:pt x="365" y="203"/>
                    </a:lnTo>
                    <a:lnTo>
                      <a:pt x="330" y="203"/>
                    </a:lnTo>
                    <a:lnTo>
                      <a:pt x="330" y="137"/>
                    </a:lnTo>
                    <a:lnTo>
                      <a:pt x="302" y="137"/>
                    </a:lnTo>
                    <a:lnTo>
                      <a:pt x="302" y="104"/>
                    </a:lnTo>
                    <a:lnTo>
                      <a:pt x="294" y="104"/>
                    </a:lnTo>
                    <a:lnTo>
                      <a:pt x="294" y="78"/>
                    </a:lnTo>
                    <a:lnTo>
                      <a:pt x="268" y="78"/>
                    </a:lnTo>
                    <a:lnTo>
                      <a:pt x="268" y="52"/>
                    </a:lnTo>
                    <a:lnTo>
                      <a:pt x="170" y="52"/>
                    </a:lnTo>
                    <a:lnTo>
                      <a:pt x="170" y="26"/>
                    </a:lnTo>
                    <a:lnTo>
                      <a:pt x="128" y="26"/>
                    </a:lnTo>
                    <a:lnTo>
                      <a:pt x="128"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341" name="Group 340"/>
          <p:cNvGrpSpPr/>
          <p:nvPr/>
        </p:nvGrpSpPr>
        <p:grpSpPr>
          <a:xfrm>
            <a:off x="1358394" y="4132542"/>
            <a:ext cx="3572916" cy="2200890"/>
            <a:chOff x="1358394" y="4205671"/>
            <a:chExt cx="3572916" cy="2200890"/>
          </a:xfrm>
        </p:grpSpPr>
        <p:sp>
          <p:nvSpPr>
            <p:cNvPr id="342" name="TextBox 341"/>
            <p:cNvSpPr txBox="1"/>
            <p:nvPr/>
          </p:nvSpPr>
          <p:spPr>
            <a:xfrm>
              <a:off x="3292881" y="4602659"/>
              <a:ext cx="1547181" cy="415498"/>
            </a:xfrm>
            <a:prstGeom prst="rect">
              <a:avLst/>
            </a:prstGeom>
            <a:noFill/>
          </p:spPr>
          <p:txBody>
            <a:bodyPr wrap="none" rtlCol="0" anchor="ctr" anchorCtr="0">
              <a:spAutoFit/>
            </a:bodyPr>
            <a:lstStyle/>
            <a:p>
              <a:pPr algn="r"/>
              <a:r>
                <a:rPr lang="fr-FR" sz="1050" dirty="0" err="1" smtClean="0">
                  <a:solidFill>
                    <a:srgbClr val="4D4D4D"/>
                  </a:solidFill>
                </a:rPr>
                <a:t>SSPm</a:t>
              </a:r>
              <a:r>
                <a:rPr lang="fr-FR" sz="1050" dirty="0" smtClean="0">
                  <a:solidFill>
                    <a:srgbClr val="4D4D4D"/>
                  </a:solidFill>
                </a:rPr>
                <a:t>: 2,9 vs 9,3 mois</a:t>
              </a:r>
              <a:br>
                <a:rPr lang="fr-FR" sz="1050" dirty="0" smtClean="0">
                  <a:solidFill>
                    <a:srgbClr val="4D4D4D"/>
                  </a:solidFill>
                </a:rPr>
              </a:br>
              <a:r>
                <a:rPr lang="fr-FR" sz="1050" dirty="0" smtClean="0">
                  <a:solidFill>
                    <a:srgbClr val="4D4D4D"/>
                  </a:solidFill>
                </a:rPr>
                <a:t>p&lt;0,001</a:t>
              </a:r>
              <a:endParaRPr lang="fr-FR" sz="1050" dirty="0">
                <a:solidFill>
                  <a:srgbClr val="4D4D4D"/>
                </a:solidFill>
              </a:endParaRPr>
            </a:p>
          </p:txBody>
        </p:sp>
        <p:sp>
          <p:nvSpPr>
            <p:cNvPr id="343" name="TextBox 342"/>
            <p:cNvSpPr txBox="1"/>
            <p:nvPr/>
          </p:nvSpPr>
          <p:spPr>
            <a:xfrm>
              <a:off x="1523518" y="4205671"/>
              <a:ext cx="256756" cy="184666"/>
            </a:xfrm>
            <a:prstGeom prst="rect">
              <a:avLst/>
            </a:prstGeom>
            <a:noFill/>
          </p:spPr>
          <p:txBody>
            <a:bodyPr wrap="none" lIns="0" tIns="0" rIns="0" bIns="0"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344" name="TextBox 343"/>
            <p:cNvSpPr txBox="1"/>
            <p:nvPr/>
          </p:nvSpPr>
          <p:spPr>
            <a:xfrm rot="16200000">
              <a:off x="1074459" y="5034067"/>
              <a:ext cx="752535"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Survie (%)</a:t>
              </a:r>
              <a:endParaRPr lang="fr-FR" sz="1200" b="1" dirty="0">
                <a:solidFill>
                  <a:srgbClr val="4D4D4D"/>
                </a:solidFill>
              </a:endParaRPr>
            </a:p>
          </p:txBody>
        </p:sp>
        <p:sp>
          <p:nvSpPr>
            <p:cNvPr id="345" name="TextBox 344"/>
            <p:cNvSpPr txBox="1"/>
            <p:nvPr/>
          </p:nvSpPr>
          <p:spPr>
            <a:xfrm>
              <a:off x="1694688" y="5855430"/>
              <a:ext cx="85585" cy="184666"/>
            </a:xfrm>
            <a:prstGeom prst="rect">
              <a:avLst/>
            </a:prstGeom>
            <a:noFill/>
          </p:spPr>
          <p:txBody>
            <a:bodyPr wrap="none" lIns="0" tIns="0" rIns="0" bIns="0" rtlCol="0" anchor="ctr" anchorCtr="0">
              <a:spAutoFit/>
            </a:bodyPr>
            <a:lstStyle/>
            <a:p>
              <a:pPr algn="r"/>
              <a:r>
                <a:rPr lang="fr-FR" sz="1200" smtClean="0">
                  <a:solidFill>
                    <a:srgbClr val="4D4D4D"/>
                  </a:solidFill>
                </a:rPr>
                <a:t>0</a:t>
              </a:r>
              <a:endParaRPr lang="fr-FR" sz="1200">
                <a:solidFill>
                  <a:srgbClr val="4D4D4D"/>
                </a:solidFill>
              </a:endParaRPr>
            </a:p>
          </p:txBody>
        </p:sp>
        <p:sp>
          <p:nvSpPr>
            <p:cNvPr id="346" name="TextBox 345"/>
            <p:cNvSpPr txBox="1"/>
            <p:nvPr/>
          </p:nvSpPr>
          <p:spPr>
            <a:xfrm>
              <a:off x="1609103" y="5030551"/>
              <a:ext cx="171171" cy="184666"/>
            </a:xfrm>
            <a:prstGeom prst="rect">
              <a:avLst/>
            </a:prstGeom>
            <a:noFill/>
          </p:spPr>
          <p:txBody>
            <a:bodyPr wrap="none" lIns="0" tIns="0" rIns="0" bIns="0" rtlCol="0" anchor="ctr" anchorCtr="0">
              <a:spAutoFit/>
            </a:bodyPr>
            <a:lstStyle/>
            <a:p>
              <a:pPr algn="r"/>
              <a:r>
                <a:rPr lang="fr-FR" sz="1200" smtClean="0">
                  <a:solidFill>
                    <a:srgbClr val="4D4D4D"/>
                  </a:solidFill>
                </a:rPr>
                <a:t>50</a:t>
              </a:r>
              <a:endParaRPr lang="fr-FR" sz="1200">
                <a:solidFill>
                  <a:srgbClr val="4D4D4D"/>
                </a:solidFill>
              </a:endParaRPr>
            </a:p>
          </p:txBody>
        </p:sp>
        <p:cxnSp>
          <p:nvCxnSpPr>
            <p:cNvPr id="347" name="Straight Connector 346"/>
            <p:cNvCxnSpPr/>
            <p:nvPr/>
          </p:nvCxnSpPr>
          <p:spPr>
            <a:xfrm>
              <a:off x="1801264" y="429590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1801264" y="512286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1801264" y="594982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0" name="Freeform 349"/>
            <p:cNvSpPr/>
            <p:nvPr/>
          </p:nvSpPr>
          <p:spPr>
            <a:xfrm>
              <a:off x="1864386" y="4288449"/>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a:solidFill>
                  <a:srgbClr val="4D4D4D"/>
                </a:solidFill>
              </a:endParaRPr>
            </a:p>
          </p:txBody>
        </p:sp>
        <p:cxnSp>
          <p:nvCxnSpPr>
            <p:cNvPr id="351" name="Straight Connector 350"/>
            <p:cNvCxnSpPr/>
            <p:nvPr/>
          </p:nvCxnSpPr>
          <p:spPr>
            <a:xfrm rot="16200000">
              <a:off x="1834209"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3019753"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6200000">
              <a:off x="4205297"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16200000">
              <a:off x="4798068" y="598078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1822250" y="6022055"/>
              <a:ext cx="85585" cy="184666"/>
            </a:xfrm>
            <a:prstGeom prst="rect">
              <a:avLst/>
            </a:prstGeom>
            <a:noFill/>
          </p:spPr>
          <p:txBody>
            <a:bodyPr wrap="none" lIns="0" tIns="0" rIns="0" bIns="0"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356" name="TextBox 355"/>
            <p:cNvSpPr txBox="1"/>
            <p:nvPr/>
          </p:nvSpPr>
          <p:spPr>
            <a:xfrm>
              <a:off x="2964182"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10</a:t>
              </a:r>
              <a:endParaRPr lang="fr-FR" sz="1200">
                <a:solidFill>
                  <a:srgbClr val="4D4D4D"/>
                </a:solidFill>
              </a:endParaRPr>
            </a:p>
          </p:txBody>
        </p:sp>
        <p:sp>
          <p:nvSpPr>
            <p:cNvPr id="357" name="TextBox 356"/>
            <p:cNvSpPr txBox="1"/>
            <p:nvPr/>
          </p:nvSpPr>
          <p:spPr>
            <a:xfrm>
              <a:off x="4149765"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358" name="TextBox 357"/>
            <p:cNvSpPr txBox="1"/>
            <p:nvPr/>
          </p:nvSpPr>
          <p:spPr>
            <a:xfrm>
              <a:off x="4743628"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25</a:t>
              </a:r>
              <a:endParaRPr lang="fr-FR" sz="1200">
                <a:solidFill>
                  <a:srgbClr val="4D4D4D"/>
                </a:solidFill>
              </a:endParaRPr>
            </a:p>
          </p:txBody>
        </p:sp>
        <p:sp>
          <p:nvSpPr>
            <p:cNvPr id="359" name="TextBox 358"/>
            <p:cNvSpPr txBox="1"/>
            <p:nvPr/>
          </p:nvSpPr>
          <p:spPr>
            <a:xfrm>
              <a:off x="3171551" y="6221895"/>
              <a:ext cx="350532"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Mois</a:t>
              </a:r>
              <a:endParaRPr lang="fr-FR" sz="1200" b="1" dirty="0">
                <a:solidFill>
                  <a:srgbClr val="4D4D4D"/>
                </a:solidFill>
              </a:endParaRPr>
            </a:p>
          </p:txBody>
        </p:sp>
        <p:sp>
          <p:nvSpPr>
            <p:cNvPr id="360" name="TextBox 359"/>
            <p:cNvSpPr txBox="1"/>
            <p:nvPr/>
          </p:nvSpPr>
          <p:spPr>
            <a:xfrm>
              <a:off x="4456821" y="4225958"/>
              <a:ext cx="474489" cy="369332"/>
            </a:xfrm>
            <a:prstGeom prst="rect">
              <a:avLst/>
            </a:prstGeom>
            <a:noFill/>
          </p:spPr>
          <p:txBody>
            <a:bodyPr wrap="none" lIns="0" tIns="0" rIns="0" bIns="0" rtlCol="0" anchor="ctr" anchorCtr="0">
              <a:spAutoFit/>
            </a:bodyPr>
            <a:lstStyle/>
            <a:p>
              <a:r>
                <a:rPr lang="fr-FR" sz="1200" smtClean="0">
                  <a:solidFill>
                    <a:srgbClr val="4D4D4D"/>
                  </a:solidFill>
                </a:rPr>
                <a:t>HER2</a:t>
              </a:r>
              <a:r>
                <a:rPr lang="fr-FR" sz="1200" baseline="30000" smtClean="0">
                  <a:solidFill>
                    <a:srgbClr val="4D4D4D"/>
                  </a:solidFill>
                </a:rPr>
                <a:t>+</a:t>
              </a:r>
              <a:r>
                <a:rPr lang="fr-FR" sz="1200" smtClean="0">
                  <a:solidFill>
                    <a:srgbClr val="4D4D4D"/>
                  </a:solidFill>
                </a:rPr>
                <a:t/>
              </a:r>
              <a:br>
                <a:rPr lang="fr-FR" sz="1200" smtClean="0">
                  <a:solidFill>
                    <a:srgbClr val="4D4D4D"/>
                  </a:solidFill>
                </a:rPr>
              </a:br>
              <a:r>
                <a:rPr lang="fr-FR" sz="1200" smtClean="0">
                  <a:solidFill>
                    <a:srgbClr val="4D4D4D"/>
                  </a:solidFill>
                </a:rPr>
                <a:t>HER2</a:t>
              </a:r>
              <a:r>
                <a:rPr lang="fr-FR" sz="1200" baseline="30000" smtClean="0">
                  <a:solidFill>
                    <a:srgbClr val="4D4D4D"/>
                  </a:solidFill>
                </a:rPr>
                <a:t>−</a:t>
              </a:r>
              <a:endParaRPr lang="fr-FR" sz="1200" baseline="30000">
                <a:solidFill>
                  <a:srgbClr val="4D4D4D"/>
                </a:solidFill>
              </a:endParaRPr>
            </a:p>
          </p:txBody>
        </p:sp>
        <p:cxnSp>
          <p:nvCxnSpPr>
            <p:cNvPr id="361" name="Straight Connector 360"/>
            <p:cNvCxnSpPr/>
            <p:nvPr/>
          </p:nvCxnSpPr>
          <p:spPr>
            <a:xfrm>
              <a:off x="4195758" y="4333702"/>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195758" y="4481963"/>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a:off x="2426981"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TextBox 363"/>
            <p:cNvSpPr txBox="1"/>
            <p:nvPr/>
          </p:nvSpPr>
          <p:spPr>
            <a:xfrm>
              <a:off x="2413946" y="6019079"/>
              <a:ext cx="84960" cy="184666"/>
            </a:xfrm>
            <a:prstGeom prst="rect">
              <a:avLst/>
            </a:prstGeom>
            <a:noFill/>
          </p:spPr>
          <p:txBody>
            <a:bodyPr wrap="none" lIns="0" tIns="0" rIns="0" bIns="0" rtlCol="0" anchor="ctr" anchorCtr="0">
              <a:spAutoFit/>
            </a:bodyPr>
            <a:lstStyle/>
            <a:p>
              <a:pPr algn="ctr"/>
              <a:r>
                <a:rPr lang="fr-FR" sz="1200" smtClean="0">
                  <a:solidFill>
                    <a:srgbClr val="4D4D4D"/>
                  </a:solidFill>
                </a:rPr>
                <a:t>5</a:t>
              </a:r>
              <a:endParaRPr lang="fr-FR" sz="1200">
                <a:solidFill>
                  <a:srgbClr val="4D4D4D"/>
                </a:solidFill>
              </a:endParaRPr>
            </a:p>
          </p:txBody>
        </p:sp>
        <p:cxnSp>
          <p:nvCxnSpPr>
            <p:cNvPr id="365" name="Straight Connector 364"/>
            <p:cNvCxnSpPr/>
            <p:nvPr/>
          </p:nvCxnSpPr>
          <p:spPr>
            <a:xfrm rot="16200000">
              <a:off x="3612525"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TextBox 365"/>
            <p:cNvSpPr txBox="1"/>
            <p:nvPr/>
          </p:nvSpPr>
          <p:spPr>
            <a:xfrm>
              <a:off x="3555644"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15</a:t>
              </a:r>
              <a:endParaRPr lang="fr-FR" sz="1200">
                <a:solidFill>
                  <a:srgbClr val="4D4D4D"/>
                </a:solidFill>
              </a:endParaRPr>
            </a:p>
          </p:txBody>
        </p:sp>
        <p:grpSp>
          <p:nvGrpSpPr>
            <p:cNvPr id="367" name="Group 366"/>
            <p:cNvGrpSpPr/>
            <p:nvPr/>
          </p:nvGrpSpPr>
          <p:grpSpPr>
            <a:xfrm>
              <a:off x="1862139" y="4255294"/>
              <a:ext cx="839308" cy="1693069"/>
              <a:chOff x="1862139" y="4255294"/>
              <a:chExt cx="839308" cy="1693069"/>
            </a:xfrm>
          </p:grpSpPr>
          <p:sp>
            <p:nvSpPr>
              <p:cNvPr id="390" name="Line 69"/>
              <p:cNvSpPr>
                <a:spLocks noChangeShapeType="1"/>
              </p:cNvSpPr>
              <p:nvPr/>
            </p:nvSpPr>
            <p:spPr bwMode="auto">
              <a:xfrm>
                <a:off x="1906012" y="4255294"/>
                <a:ext cx="0" cy="41646"/>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1" name="Freeform 70"/>
              <p:cNvSpPr>
                <a:spLocks/>
              </p:cNvSpPr>
              <p:nvPr/>
            </p:nvSpPr>
            <p:spPr bwMode="auto">
              <a:xfrm>
                <a:off x="1862139" y="4296940"/>
                <a:ext cx="839308" cy="1651423"/>
              </a:xfrm>
              <a:custGeom>
                <a:avLst/>
                <a:gdLst>
                  <a:gd name="T0" fmla="*/ 880 w 880"/>
                  <a:gd name="T1" fmla="*/ 2062 h 2062"/>
                  <a:gd name="T2" fmla="*/ 880 w 880"/>
                  <a:gd name="T3" fmla="*/ 1717 h 2062"/>
                  <a:gd name="T4" fmla="*/ 507 w 880"/>
                  <a:gd name="T5" fmla="*/ 1717 h 2062"/>
                  <a:gd name="T6" fmla="*/ 507 w 880"/>
                  <a:gd name="T7" fmla="*/ 1538 h 2062"/>
                  <a:gd name="T8" fmla="*/ 463 w 880"/>
                  <a:gd name="T9" fmla="*/ 1538 h 2062"/>
                  <a:gd name="T10" fmla="*/ 463 w 880"/>
                  <a:gd name="T11" fmla="*/ 1374 h 2062"/>
                  <a:gd name="T12" fmla="*/ 407 w 880"/>
                  <a:gd name="T13" fmla="*/ 1374 h 2062"/>
                  <a:gd name="T14" fmla="*/ 407 w 880"/>
                  <a:gd name="T15" fmla="*/ 1198 h 2062"/>
                  <a:gd name="T16" fmla="*/ 357 w 880"/>
                  <a:gd name="T17" fmla="*/ 1198 h 2062"/>
                  <a:gd name="T18" fmla="*/ 357 w 880"/>
                  <a:gd name="T19" fmla="*/ 1023 h 2062"/>
                  <a:gd name="T20" fmla="*/ 347 w 880"/>
                  <a:gd name="T21" fmla="*/ 1023 h 2062"/>
                  <a:gd name="T22" fmla="*/ 347 w 880"/>
                  <a:gd name="T23" fmla="*/ 855 h 2062"/>
                  <a:gd name="T24" fmla="*/ 235 w 880"/>
                  <a:gd name="T25" fmla="*/ 855 h 2062"/>
                  <a:gd name="T26" fmla="*/ 235 w 880"/>
                  <a:gd name="T27" fmla="*/ 684 h 2062"/>
                  <a:gd name="T28" fmla="*/ 218 w 880"/>
                  <a:gd name="T29" fmla="*/ 684 h 2062"/>
                  <a:gd name="T30" fmla="*/ 218 w 880"/>
                  <a:gd name="T31" fmla="*/ 512 h 2062"/>
                  <a:gd name="T32" fmla="*/ 200 w 880"/>
                  <a:gd name="T33" fmla="*/ 512 h 2062"/>
                  <a:gd name="T34" fmla="*/ 200 w 880"/>
                  <a:gd name="T35" fmla="*/ 331 h 2062"/>
                  <a:gd name="T36" fmla="*/ 188 w 880"/>
                  <a:gd name="T37" fmla="*/ 331 h 2062"/>
                  <a:gd name="T38" fmla="*/ 188 w 880"/>
                  <a:gd name="T39" fmla="*/ 167 h 2062"/>
                  <a:gd name="T40" fmla="*/ 178 w 880"/>
                  <a:gd name="T41" fmla="*/ 167 h 2062"/>
                  <a:gd name="T42" fmla="*/ 178 w 880"/>
                  <a:gd name="T43" fmla="*/ 0 h 2062"/>
                  <a:gd name="T44" fmla="*/ 0 w 880"/>
                  <a:gd name="T45"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0" h="2062">
                    <a:moveTo>
                      <a:pt x="880" y="2062"/>
                    </a:moveTo>
                    <a:lnTo>
                      <a:pt x="880" y="1717"/>
                    </a:lnTo>
                    <a:lnTo>
                      <a:pt x="507" y="1717"/>
                    </a:lnTo>
                    <a:lnTo>
                      <a:pt x="507" y="1538"/>
                    </a:lnTo>
                    <a:lnTo>
                      <a:pt x="463" y="1538"/>
                    </a:lnTo>
                    <a:lnTo>
                      <a:pt x="463" y="1374"/>
                    </a:lnTo>
                    <a:lnTo>
                      <a:pt x="407" y="1374"/>
                    </a:lnTo>
                    <a:lnTo>
                      <a:pt x="407" y="1198"/>
                    </a:lnTo>
                    <a:lnTo>
                      <a:pt x="357" y="1198"/>
                    </a:lnTo>
                    <a:lnTo>
                      <a:pt x="357" y="1023"/>
                    </a:lnTo>
                    <a:lnTo>
                      <a:pt x="347" y="1023"/>
                    </a:lnTo>
                    <a:lnTo>
                      <a:pt x="347" y="855"/>
                    </a:lnTo>
                    <a:lnTo>
                      <a:pt x="235" y="855"/>
                    </a:lnTo>
                    <a:lnTo>
                      <a:pt x="235" y="684"/>
                    </a:lnTo>
                    <a:lnTo>
                      <a:pt x="218" y="684"/>
                    </a:lnTo>
                    <a:lnTo>
                      <a:pt x="218" y="512"/>
                    </a:lnTo>
                    <a:lnTo>
                      <a:pt x="200" y="512"/>
                    </a:lnTo>
                    <a:lnTo>
                      <a:pt x="200" y="331"/>
                    </a:lnTo>
                    <a:lnTo>
                      <a:pt x="188" y="331"/>
                    </a:lnTo>
                    <a:lnTo>
                      <a:pt x="188" y="167"/>
                    </a:lnTo>
                    <a:lnTo>
                      <a:pt x="178" y="167"/>
                    </a:lnTo>
                    <a:lnTo>
                      <a:pt x="178"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368" name="Group 367"/>
            <p:cNvGrpSpPr/>
            <p:nvPr/>
          </p:nvGrpSpPr>
          <p:grpSpPr>
            <a:xfrm>
              <a:off x="1864047" y="4255294"/>
              <a:ext cx="2342432" cy="1693069"/>
              <a:chOff x="1864047" y="4255294"/>
              <a:chExt cx="2342432" cy="1693069"/>
            </a:xfrm>
          </p:grpSpPr>
          <p:sp>
            <p:nvSpPr>
              <p:cNvPr id="369" name="Line 49"/>
              <p:cNvSpPr>
                <a:spLocks noChangeShapeType="1"/>
              </p:cNvSpPr>
              <p:nvPr/>
            </p:nvSpPr>
            <p:spPr bwMode="auto">
              <a:xfrm>
                <a:off x="3523587"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0" name="Line 50"/>
              <p:cNvSpPr>
                <a:spLocks noChangeShapeType="1"/>
              </p:cNvSpPr>
              <p:nvPr/>
            </p:nvSpPr>
            <p:spPr bwMode="auto">
              <a:xfrm>
                <a:off x="3508327"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1" name="Line 51"/>
              <p:cNvSpPr>
                <a:spLocks noChangeShapeType="1"/>
              </p:cNvSpPr>
              <p:nvPr/>
            </p:nvSpPr>
            <p:spPr bwMode="auto">
              <a:xfrm>
                <a:off x="3426304" y="526280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2" name="Line 52"/>
              <p:cNvSpPr>
                <a:spLocks noChangeShapeType="1"/>
              </p:cNvSpPr>
              <p:nvPr/>
            </p:nvSpPr>
            <p:spPr bwMode="auto">
              <a:xfrm>
                <a:off x="2804453"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3" name="Line 53"/>
              <p:cNvSpPr>
                <a:spLocks noChangeShapeType="1"/>
              </p:cNvSpPr>
              <p:nvPr/>
            </p:nvSpPr>
            <p:spPr bwMode="auto">
              <a:xfrm>
                <a:off x="2791100"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4" name="Line 54"/>
              <p:cNvSpPr>
                <a:spLocks noChangeShapeType="1"/>
              </p:cNvSpPr>
              <p:nvPr/>
            </p:nvSpPr>
            <p:spPr bwMode="auto">
              <a:xfrm>
                <a:off x="2775840" y="487998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5" name="Line 55"/>
              <p:cNvSpPr>
                <a:spLocks noChangeShapeType="1"/>
              </p:cNvSpPr>
              <p:nvPr/>
            </p:nvSpPr>
            <p:spPr bwMode="auto">
              <a:xfrm>
                <a:off x="2602256" y="4653333"/>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6" name="Line 56"/>
              <p:cNvSpPr>
                <a:spLocks noChangeShapeType="1"/>
              </p:cNvSpPr>
              <p:nvPr/>
            </p:nvSpPr>
            <p:spPr bwMode="auto">
              <a:xfrm>
                <a:off x="2456331" y="4510776"/>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7" name="Line 57"/>
              <p:cNvSpPr>
                <a:spLocks noChangeShapeType="1"/>
              </p:cNvSpPr>
              <p:nvPr/>
            </p:nvSpPr>
            <p:spPr bwMode="auto">
              <a:xfrm>
                <a:off x="234760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8" name="Line 58"/>
              <p:cNvSpPr>
                <a:spLocks noChangeShapeType="1"/>
              </p:cNvSpPr>
              <p:nvPr/>
            </p:nvSpPr>
            <p:spPr bwMode="auto">
              <a:xfrm>
                <a:off x="2225521"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9" name="Line 59"/>
              <p:cNvSpPr>
                <a:spLocks noChangeShapeType="1"/>
              </p:cNvSpPr>
              <p:nvPr/>
            </p:nvSpPr>
            <p:spPr bwMode="auto">
              <a:xfrm>
                <a:off x="2248411"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0" name="Line 60"/>
              <p:cNvSpPr>
                <a:spLocks noChangeShapeType="1"/>
              </p:cNvSpPr>
              <p:nvPr/>
            </p:nvSpPr>
            <p:spPr bwMode="auto">
              <a:xfrm>
                <a:off x="226367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1" name="Line 61"/>
              <p:cNvSpPr>
                <a:spLocks noChangeShapeType="1"/>
              </p:cNvSpPr>
              <p:nvPr/>
            </p:nvSpPr>
            <p:spPr bwMode="auto">
              <a:xfrm>
                <a:off x="2317082"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2" name="Line 62"/>
              <p:cNvSpPr>
                <a:spLocks noChangeShapeType="1"/>
              </p:cNvSpPr>
              <p:nvPr/>
            </p:nvSpPr>
            <p:spPr bwMode="auto">
              <a:xfrm>
                <a:off x="2307545"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3" name="Line 63"/>
              <p:cNvSpPr>
                <a:spLocks noChangeShapeType="1"/>
              </p:cNvSpPr>
              <p:nvPr/>
            </p:nvSpPr>
            <p:spPr bwMode="auto">
              <a:xfrm>
                <a:off x="2298007" y="4381834"/>
                <a:ext cx="0" cy="4244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4" name="Line 64"/>
              <p:cNvSpPr>
                <a:spLocks noChangeShapeType="1"/>
              </p:cNvSpPr>
              <p:nvPr/>
            </p:nvSpPr>
            <p:spPr bwMode="auto">
              <a:xfrm>
                <a:off x="2137775" y="4277719"/>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5" name="Line 65"/>
              <p:cNvSpPr>
                <a:spLocks noChangeShapeType="1"/>
              </p:cNvSpPr>
              <p:nvPr/>
            </p:nvSpPr>
            <p:spPr bwMode="auto">
              <a:xfrm>
                <a:off x="2030001"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6" name="Line 66"/>
              <p:cNvSpPr>
                <a:spLocks noChangeShapeType="1"/>
              </p:cNvSpPr>
              <p:nvPr/>
            </p:nvSpPr>
            <p:spPr bwMode="auto">
              <a:xfrm>
                <a:off x="1946070"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7" name="Line 67"/>
              <p:cNvSpPr>
                <a:spLocks noChangeShapeType="1"/>
              </p:cNvSpPr>
              <p:nvPr/>
            </p:nvSpPr>
            <p:spPr bwMode="auto">
              <a:xfrm>
                <a:off x="1936532"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8" name="Line 68"/>
              <p:cNvSpPr>
                <a:spLocks noChangeShapeType="1"/>
              </p:cNvSpPr>
              <p:nvPr/>
            </p:nvSpPr>
            <p:spPr bwMode="auto">
              <a:xfrm>
                <a:off x="1921272" y="4255294"/>
                <a:ext cx="0" cy="41646"/>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9" name="Freeform 71"/>
              <p:cNvSpPr>
                <a:spLocks/>
              </p:cNvSpPr>
              <p:nvPr/>
            </p:nvSpPr>
            <p:spPr bwMode="auto">
              <a:xfrm>
                <a:off x="1864047" y="4296940"/>
                <a:ext cx="2342432" cy="1651423"/>
              </a:xfrm>
              <a:custGeom>
                <a:avLst/>
                <a:gdLst>
                  <a:gd name="T0" fmla="*/ 2456 w 2456"/>
                  <a:gd name="T1" fmla="*/ 2062 h 2062"/>
                  <a:gd name="T2" fmla="*/ 2456 w 2456"/>
                  <a:gd name="T3" fmla="*/ 1962 h 2062"/>
                  <a:gd name="T4" fmla="*/ 2260 w 2456"/>
                  <a:gd name="T5" fmla="*/ 1962 h 2062"/>
                  <a:gd name="T6" fmla="*/ 2260 w 2456"/>
                  <a:gd name="T7" fmla="*/ 1861 h 2062"/>
                  <a:gd name="T8" fmla="*/ 2153 w 2456"/>
                  <a:gd name="T9" fmla="*/ 1861 h 2062"/>
                  <a:gd name="T10" fmla="*/ 2153 w 2456"/>
                  <a:gd name="T11" fmla="*/ 1761 h 2062"/>
                  <a:gd name="T12" fmla="*/ 2069 w 2456"/>
                  <a:gd name="T13" fmla="*/ 1761 h 2062"/>
                  <a:gd name="T14" fmla="*/ 2069 w 2456"/>
                  <a:gd name="T15" fmla="*/ 1665 h 2062"/>
                  <a:gd name="T16" fmla="*/ 2009 w 2456"/>
                  <a:gd name="T17" fmla="*/ 1665 h 2062"/>
                  <a:gd name="T18" fmla="*/ 2009 w 2456"/>
                  <a:gd name="T19" fmla="*/ 1565 h 2062"/>
                  <a:gd name="T20" fmla="*/ 1891 w 2456"/>
                  <a:gd name="T21" fmla="*/ 1565 h 2062"/>
                  <a:gd name="T22" fmla="*/ 1891 w 2456"/>
                  <a:gd name="T23" fmla="*/ 1464 h 2062"/>
                  <a:gd name="T24" fmla="*/ 1861 w 2456"/>
                  <a:gd name="T25" fmla="*/ 1464 h 2062"/>
                  <a:gd name="T26" fmla="*/ 1861 w 2456"/>
                  <a:gd name="T27" fmla="*/ 1364 h 2062"/>
                  <a:gd name="T28" fmla="*/ 1760 w 2456"/>
                  <a:gd name="T29" fmla="*/ 1364 h 2062"/>
                  <a:gd name="T30" fmla="*/ 1760 w 2456"/>
                  <a:gd name="T31" fmla="*/ 1260 h 2062"/>
                  <a:gd name="T32" fmla="*/ 1508 w 2456"/>
                  <a:gd name="T33" fmla="*/ 1260 h 2062"/>
                  <a:gd name="T34" fmla="*/ 1508 w 2456"/>
                  <a:gd name="T35" fmla="*/ 1183 h 2062"/>
                  <a:gd name="T36" fmla="*/ 1159 w 2456"/>
                  <a:gd name="T37" fmla="*/ 1183 h 2062"/>
                  <a:gd name="T38" fmla="*/ 1159 w 2456"/>
                  <a:gd name="T39" fmla="*/ 1025 h 2062"/>
                  <a:gd name="T40" fmla="*/ 1129 w 2456"/>
                  <a:gd name="T41" fmla="*/ 1025 h 2062"/>
                  <a:gd name="T42" fmla="*/ 1129 w 2456"/>
                  <a:gd name="T43" fmla="*/ 943 h 2062"/>
                  <a:gd name="T44" fmla="*/ 1099 w 2456"/>
                  <a:gd name="T45" fmla="*/ 943 h 2062"/>
                  <a:gd name="T46" fmla="*/ 1099 w 2456"/>
                  <a:gd name="T47" fmla="*/ 859 h 2062"/>
                  <a:gd name="T48" fmla="*/ 1087 w 2456"/>
                  <a:gd name="T49" fmla="*/ 859 h 2062"/>
                  <a:gd name="T50" fmla="*/ 1087 w 2456"/>
                  <a:gd name="T51" fmla="*/ 782 h 2062"/>
                  <a:gd name="T52" fmla="*/ 934 w 2456"/>
                  <a:gd name="T53" fmla="*/ 782 h 2062"/>
                  <a:gd name="T54" fmla="*/ 934 w 2456"/>
                  <a:gd name="T55" fmla="*/ 712 h 2062"/>
                  <a:gd name="T56" fmla="*/ 922 w 2456"/>
                  <a:gd name="T57" fmla="*/ 712 h 2062"/>
                  <a:gd name="T58" fmla="*/ 922 w 2456"/>
                  <a:gd name="T59" fmla="*/ 640 h 2062"/>
                  <a:gd name="T60" fmla="*/ 884 w 2456"/>
                  <a:gd name="T61" fmla="*/ 640 h 2062"/>
                  <a:gd name="T62" fmla="*/ 884 w 2456"/>
                  <a:gd name="T63" fmla="*/ 570 h 2062"/>
                  <a:gd name="T64" fmla="*/ 802 w 2456"/>
                  <a:gd name="T65" fmla="*/ 570 h 2062"/>
                  <a:gd name="T66" fmla="*/ 802 w 2456"/>
                  <a:gd name="T67" fmla="*/ 496 h 2062"/>
                  <a:gd name="T68" fmla="*/ 742 w 2456"/>
                  <a:gd name="T69" fmla="*/ 496 h 2062"/>
                  <a:gd name="T70" fmla="*/ 742 w 2456"/>
                  <a:gd name="T71" fmla="*/ 433 h 2062"/>
                  <a:gd name="T72" fmla="*/ 670 w 2456"/>
                  <a:gd name="T73" fmla="*/ 433 h 2062"/>
                  <a:gd name="T74" fmla="*/ 670 w 2456"/>
                  <a:gd name="T75" fmla="*/ 367 h 2062"/>
                  <a:gd name="T76" fmla="*/ 623 w 2456"/>
                  <a:gd name="T77" fmla="*/ 367 h 2062"/>
                  <a:gd name="T78" fmla="*/ 623 w 2456"/>
                  <a:gd name="T79" fmla="*/ 319 h 2062"/>
                  <a:gd name="T80" fmla="*/ 577 w 2456"/>
                  <a:gd name="T81" fmla="*/ 319 h 2062"/>
                  <a:gd name="T82" fmla="*/ 577 w 2456"/>
                  <a:gd name="T83" fmla="*/ 263 h 2062"/>
                  <a:gd name="T84" fmla="*/ 541 w 2456"/>
                  <a:gd name="T85" fmla="*/ 263 h 2062"/>
                  <a:gd name="T86" fmla="*/ 541 w 2456"/>
                  <a:gd name="T87" fmla="*/ 213 h 2062"/>
                  <a:gd name="T88" fmla="*/ 529 w 2456"/>
                  <a:gd name="T89" fmla="*/ 213 h 2062"/>
                  <a:gd name="T90" fmla="*/ 529 w 2456"/>
                  <a:gd name="T91" fmla="*/ 159 h 2062"/>
                  <a:gd name="T92" fmla="*/ 321 w 2456"/>
                  <a:gd name="T93" fmla="*/ 159 h 2062"/>
                  <a:gd name="T94" fmla="*/ 321 w 2456"/>
                  <a:gd name="T95" fmla="*/ 112 h 2062"/>
                  <a:gd name="T96" fmla="*/ 305 w 2456"/>
                  <a:gd name="T97" fmla="*/ 112 h 2062"/>
                  <a:gd name="T98" fmla="*/ 305 w 2456"/>
                  <a:gd name="T99" fmla="*/ 72 h 2062"/>
                  <a:gd name="T100" fmla="*/ 295 w 2456"/>
                  <a:gd name="T101" fmla="*/ 72 h 2062"/>
                  <a:gd name="T102" fmla="*/ 295 w 2456"/>
                  <a:gd name="T103" fmla="*/ 28 h 2062"/>
                  <a:gd name="T104" fmla="*/ 249 w 2456"/>
                  <a:gd name="T105" fmla="*/ 28 h 2062"/>
                  <a:gd name="T106" fmla="*/ 249 w 2456"/>
                  <a:gd name="T107" fmla="*/ 0 h 2062"/>
                  <a:gd name="T108" fmla="*/ 0 w 2456"/>
                  <a:gd name="T109"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56" h="2062">
                    <a:moveTo>
                      <a:pt x="2456" y="2062"/>
                    </a:moveTo>
                    <a:lnTo>
                      <a:pt x="2456" y="1962"/>
                    </a:lnTo>
                    <a:lnTo>
                      <a:pt x="2260" y="1962"/>
                    </a:lnTo>
                    <a:lnTo>
                      <a:pt x="2260" y="1861"/>
                    </a:lnTo>
                    <a:lnTo>
                      <a:pt x="2153" y="1861"/>
                    </a:lnTo>
                    <a:lnTo>
                      <a:pt x="2153" y="1761"/>
                    </a:lnTo>
                    <a:lnTo>
                      <a:pt x="2069" y="1761"/>
                    </a:lnTo>
                    <a:lnTo>
                      <a:pt x="2069" y="1665"/>
                    </a:lnTo>
                    <a:lnTo>
                      <a:pt x="2009" y="1665"/>
                    </a:lnTo>
                    <a:lnTo>
                      <a:pt x="2009" y="1565"/>
                    </a:lnTo>
                    <a:lnTo>
                      <a:pt x="1891" y="1565"/>
                    </a:lnTo>
                    <a:lnTo>
                      <a:pt x="1891" y="1464"/>
                    </a:lnTo>
                    <a:lnTo>
                      <a:pt x="1861" y="1464"/>
                    </a:lnTo>
                    <a:lnTo>
                      <a:pt x="1861" y="1364"/>
                    </a:lnTo>
                    <a:lnTo>
                      <a:pt x="1760" y="1364"/>
                    </a:lnTo>
                    <a:lnTo>
                      <a:pt x="1760" y="1260"/>
                    </a:lnTo>
                    <a:lnTo>
                      <a:pt x="1508" y="1260"/>
                    </a:lnTo>
                    <a:lnTo>
                      <a:pt x="1508" y="1183"/>
                    </a:lnTo>
                    <a:lnTo>
                      <a:pt x="1159" y="1183"/>
                    </a:lnTo>
                    <a:lnTo>
                      <a:pt x="1159" y="1025"/>
                    </a:lnTo>
                    <a:lnTo>
                      <a:pt x="1129" y="1025"/>
                    </a:lnTo>
                    <a:lnTo>
                      <a:pt x="1129" y="943"/>
                    </a:lnTo>
                    <a:lnTo>
                      <a:pt x="1099" y="943"/>
                    </a:lnTo>
                    <a:lnTo>
                      <a:pt x="1099" y="859"/>
                    </a:lnTo>
                    <a:lnTo>
                      <a:pt x="1087" y="859"/>
                    </a:lnTo>
                    <a:lnTo>
                      <a:pt x="1087" y="782"/>
                    </a:lnTo>
                    <a:lnTo>
                      <a:pt x="934" y="782"/>
                    </a:lnTo>
                    <a:lnTo>
                      <a:pt x="934" y="712"/>
                    </a:lnTo>
                    <a:lnTo>
                      <a:pt x="922" y="712"/>
                    </a:lnTo>
                    <a:lnTo>
                      <a:pt x="922" y="640"/>
                    </a:lnTo>
                    <a:lnTo>
                      <a:pt x="884" y="640"/>
                    </a:lnTo>
                    <a:lnTo>
                      <a:pt x="884" y="570"/>
                    </a:lnTo>
                    <a:lnTo>
                      <a:pt x="802" y="570"/>
                    </a:lnTo>
                    <a:lnTo>
                      <a:pt x="802" y="496"/>
                    </a:lnTo>
                    <a:lnTo>
                      <a:pt x="742" y="496"/>
                    </a:lnTo>
                    <a:lnTo>
                      <a:pt x="742" y="433"/>
                    </a:lnTo>
                    <a:lnTo>
                      <a:pt x="670" y="433"/>
                    </a:lnTo>
                    <a:lnTo>
                      <a:pt x="670" y="367"/>
                    </a:lnTo>
                    <a:lnTo>
                      <a:pt x="623" y="367"/>
                    </a:lnTo>
                    <a:lnTo>
                      <a:pt x="623" y="319"/>
                    </a:lnTo>
                    <a:lnTo>
                      <a:pt x="577" y="319"/>
                    </a:lnTo>
                    <a:lnTo>
                      <a:pt x="577" y="263"/>
                    </a:lnTo>
                    <a:lnTo>
                      <a:pt x="541" y="263"/>
                    </a:lnTo>
                    <a:lnTo>
                      <a:pt x="541" y="213"/>
                    </a:lnTo>
                    <a:lnTo>
                      <a:pt x="529" y="213"/>
                    </a:lnTo>
                    <a:lnTo>
                      <a:pt x="529" y="159"/>
                    </a:lnTo>
                    <a:lnTo>
                      <a:pt x="321" y="159"/>
                    </a:lnTo>
                    <a:lnTo>
                      <a:pt x="321" y="112"/>
                    </a:lnTo>
                    <a:lnTo>
                      <a:pt x="305" y="112"/>
                    </a:lnTo>
                    <a:lnTo>
                      <a:pt x="305" y="72"/>
                    </a:lnTo>
                    <a:lnTo>
                      <a:pt x="295" y="72"/>
                    </a:lnTo>
                    <a:lnTo>
                      <a:pt x="295" y="28"/>
                    </a:lnTo>
                    <a:lnTo>
                      <a:pt x="249" y="28"/>
                    </a:lnTo>
                    <a:lnTo>
                      <a:pt x="249"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392" name="Group 391"/>
          <p:cNvGrpSpPr/>
          <p:nvPr/>
        </p:nvGrpSpPr>
        <p:grpSpPr>
          <a:xfrm>
            <a:off x="5256360" y="4132542"/>
            <a:ext cx="3572916" cy="2200890"/>
            <a:chOff x="5256360" y="4205671"/>
            <a:chExt cx="3572916" cy="2200890"/>
          </a:xfrm>
        </p:grpSpPr>
        <p:sp>
          <p:nvSpPr>
            <p:cNvPr id="393" name="TextBox 392"/>
            <p:cNvSpPr txBox="1"/>
            <p:nvPr/>
          </p:nvSpPr>
          <p:spPr>
            <a:xfrm>
              <a:off x="7049783" y="4602659"/>
              <a:ext cx="1688245" cy="415498"/>
            </a:xfrm>
            <a:prstGeom prst="rect">
              <a:avLst/>
            </a:prstGeom>
            <a:noFill/>
          </p:spPr>
          <p:txBody>
            <a:bodyPr wrap="none" rtlCol="0" anchor="ctr" anchorCtr="0">
              <a:spAutoFit/>
            </a:bodyPr>
            <a:lstStyle/>
            <a:p>
              <a:pPr algn="r"/>
              <a:r>
                <a:rPr lang="fr-FR" sz="1050" dirty="0" err="1" smtClean="0">
                  <a:solidFill>
                    <a:srgbClr val="4D4D4D"/>
                  </a:solidFill>
                </a:rPr>
                <a:t>SSPm</a:t>
              </a:r>
              <a:r>
                <a:rPr lang="fr-FR" sz="1050" dirty="0" smtClean="0">
                  <a:solidFill>
                    <a:srgbClr val="4D4D4D"/>
                  </a:solidFill>
                </a:rPr>
                <a:t>: 13,7 vs 11,3 mois</a:t>
              </a:r>
              <a:br>
                <a:rPr lang="fr-FR" sz="1050" dirty="0" smtClean="0">
                  <a:solidFill>
                    <a:srgbClr val="4D4D4D"/>
                  </a:solidFill>
                </a:rPr>
              </a:br>
              <a:r>
                <a:rPr lang="fr-FR" sz="1050" dirty="0" smtClean="0">
                  <a:solidFill>
                    <a:srgbClr val="4D4D4D"/>
                  </a:solidFill>
                </a:rPr>
                <a:t>p&lt;0,616</a:t>
              </a:r>
              <a:endParaRPr lang="fr-FR" sz="1050" dirty="0">
                <a:solidFill>
                  <a:srgbClr val="4D4D4D"/>
                </a:solidFill>
              </a:endParaRPr>
            </a:p>
          </p:txBody>
        </p:sp>
        <p:sp>
          <p:nvSpPr>
            <p:cNvPr id="394" name="TextBox 393"/>
            <p:cNvSpPr txBox="1"/>
            <p:nvPr/>
          </p:nvSpPr>
          <p:spPr>
            <a:xfrm>
              <a:off x="5421484" y="4205671"/>
              <a:ext cx="256756" cy="184666"/>
            </a:xfrm>
            <a:prstGeom prst="rect">
              <a:avLst/>
            </a:prstGeom>
            <a:noFill/>
          </p:spPr>
          <p:txBody>
            <a:bodyPr wrap="none" lIns="0" tIns="0" rIns="0" bIns="0" rtlCol="0" anchor="ctr" anchorCtr="0">
              <a:spAutoFit/>
            </a:bodyPr>
            <a:lstStyle/>
            <a:p>
              <a:pPr algn="r"/>
              <a:r>
                <a:rPr lang="fr-FR" sz="1200" smtClean="0">
                  <a:solidFill>
                    <a:srgbClr val="4D4D4D"/>
                  </a:solidFill>
                </a:rPr>
                <a:t>100</a:t>
              </a:r>
              <a:endParaRPr lang="fr-FR" sz="1200">
                <a:solidFill>
                  <a:srgbClr val="4D4D4D"/>
                </a:solidFill>
              </a:endParaRPr>
            </a:p>
          </p:txBody>
        </p:sp>
        <p:sp>
          <p:nvSpPr>
            <p:cNvPr id="395" name="TextBox 394"/>
            <p:cNvSpPr txBox="1"/>
            <p:nvPr/>
          </p:nvSpPr>
          <p:spPr>
            <a:xfrm rot="16200000">
              <a:off x="4972425" y="5026752"/>
              <a:ext cx="752535"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Survie (%)</a:t>
              </a:r>
              <a:endParaRPr lang="fr-FR" sz="1200" b="1" dirty="0">
                <a:solidFill>
                  <a:srgbClr val="4D4D4D"/>
                </a:solidFill>
              </a:endParaRPr>
            </a:p>
          </p:txBody>
        </p:sp>
        <p:sp>
          <p:nvSpPr>
            <p:cNvPr id="396" name="TextBox 395"/>
            <p:cNvSpPr txBox="1"/>
            <p:nvPr/>
          </p:nvSpPr>
          <p:spPr>
            <a:xfrm>
              <a:off x="5592654" y="5855430"/>
              <a:ext cx="85585" cy="184666"/>
            </a:xfrm>
            <a:prstGeom prst="rect">
              <a:avLst/>
            </a:prstGeom>
            <a:noFill/>
          </p:spPr>
          <p:txBody>
            <a:bodyPr wrap="none" lIns="0" tIns="0" rIns="0" bIns="0" rtlCol="0" anchor="ctr" anchorCtr="0">
              <a:spAutoFit/>
            </a:bodyPr>
            <a:lstStyle/>
            <a:p>
              <a:pPr algn="r"/>
              <a:r>
                <a:rPr lang="fr-FR" sz="1200" smtClean="0">
                  <a:solidFill>
                    <a:srgbClr val="4D4D4D"/>
                  </a:solidFill>
                </a:rPr>
                <a:t>0</a:t>
              </a:r>
              <a:endParaRPr lang="fr-FR" sz="1200">
                <a:solidFill>
                  <a:srgbClr val="4D4D4D"/>
                </a:solidFill>
              </a:endParaRPr>
            </a:p>
          </p:txBody>
        </p:sp>
        <p:sp>
          <p:nvSpPr>
            <p:cNvPr id="397" name="TextBox 396"/>
            <p:cNvSpPr txBox="1"/>
            <p:nvPr/>
          </p:nvSpPr>
          <p:spPr>
            <a:xfrm>
              <a:off x="5507069" y="5030551"/>
              <a:ext cx="171171" cy="184666"/>
            </a:xfrm>
            <a:prstGeom prst="rect">
              <a:avLst/>
            </a:prstGeom>
            <a:noFill/>
          </p:spPr>
          <p:txBody>
            <a:bodyPr wrap="none" lIns="0" tIns="0" rIns="0" bIns="0" rtlCol="0" anchor="ctr" anchorCtr="0">
              <a:spAutoFit/>
            </a:bodyPr>
            <a:lstStyle/>
            <a:p>
              <a:pPr algn="r"/>
              <a:r>
                <a:rPr lang="fr-FR" sz="1200" smtClean="0">
                  <a:solidFill>
                    <a:srgbClr val="4D4D4D"/>
                  </a:solidFill>
                </a:rPr>
                <a:t>50</a:t>
              </a:r>
              <a:endParaRPr lang="fr-FR" sz="1200">
                <a:solidFill>
                  <a:srgbClr val="4D4D4D"/>
                </a:solidFill>
              </a:endParaRPr>
            </a:p>
          </p:txBody>
        </p:sp>
        <p:cxnSp>
          <p:nvCxnSpPr>
            <p:cNvPr id="398" name="Straight Connector 397"/>
            <p:cNvCxnSpPr/>
            <p:nvPr/>
          </p:nvCxnSpPr>
          <p:spPr>
            <a:xfrm>
              <a:off x="5699230" y="4295908"/>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5699230" y="5122867"/>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5699230" y="5949826"/>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Freeform 400"/>
            <p:cNvSpPr/>
            <p:nvPr/>
          </p:nvSpPr>
          <p:spPr>
            <a:xfrm>
              <a:off x="5762352" y="4288449"/>
              <a:ext cx="2971884" cy="1661376"/>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fr-FR">
                <a:solidFill>
                  <a:srgbClr val="4D4D4D"/>
                </a:solidFill>
              </a:endParaRPr>
            </a:p>
          </p:txBody>
        </p:sp>
        <p:cxnSp>
          <p:nvCxnSpPr>
            <p:cNvPr id="402" name="Straight Connector 401"/>
            <p:cNvCxnSpPr/>
            <p:nvPr/>
          </p:nvCxnSpPr>
          <p:spPr>
            <a:xfrm rot="16200000">
              <a:off x="5732175"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200000">
              <a:off x="6917719"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200000">
              <a:off x="8103263"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16200000">
              <a:off x="8696034" y="5980785"/>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6" name="TextBox 405"/>
            <p:cNvSpPr txBox="1"/>
            <p:nvPr/>
          </p:nvSpPr>
          <p:spPr>
            <a:xfrm>
              <a:off x="5720216" y="6022055"/>
              <a:ext cx="85585" cy="184666"/>
            </a:xfrm>
            <a:prstGeom prst="rect">
              <a:avLst/>
            </a:prstGeom>
            <a:noFill/>
          </p:spPr>
          <p:txBody>
            <a:bodyPr wrap="none" lIns="0" tIns="0" rIns="0" bIns="0" rtlCol="0" anchor="ctr" anchorCtr="0">
              <a:spAutoFit/>
            </a:bodyPr>
            <a:lstStyle/>
            <a:p>
              <a:pPr algn="ctr"/>
              <a:r>
                <a:rPr lang="fr-FR" sz="1200" smtClean="0">
                  <a:solidFill>
                    <a:srgbClr val="4D4D4D"/>
                  </a:solidFill>
                </a:rPr>
                <a:t>0</a:t>
              </a:r>
              <a:endParaRPr lang="fr-FR" sz="1200">
                <a:solidFill>
                  <a:srgbClr val="4D4D4D"/>
                </a:solidFill>
              </a:endParaRPr>
            </a:p>
          </p:txBody>
        </p:sp>
        <p:sp>
          <p:nvSpPr>
            <p:cNvPr id="407" name="TextBox 406"/>
            <p:cNvSpPr txBox="1"/>
            <p:nvPr/>
          </p:nvSpPr>
          <p:spPr>
            <a:xfrm>
              <a:off x="6862148"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10</a:t>
              </a:r>
              <a:endParaRPr lang="fr-FR" sz="1200">
                <a:solidFill>
                  <a:srgbClr val="4D4D4D"/>
                </a:solidFill>
              </a:endParaRPr>
            </a:p>
          </p:txBody>
        </p:sp>
        <p:sp>
          <p:nvSpPr>
            <p:cNvPr id="408" name="TextBox 407"/>
            <p:cNvSpPr txBox="1"/>
            <p:nvPr/>
          </p:nvSpPr>
          <p:spPr>
            <a:xfrm>
              <a:off x="8047731"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20</a:t>
              </a:r>
              <a:endParaRPr lang="fr-FR" sz="1200">
                <a:solidFill>
                  <a:srgbClr val="4D4D4D"/>
                </a:solidFill>
              </a:endParaRPr>
            </a:p>
          </p:txBody>
        </p:sp>
        <p:sp>
          <p:nvSpPr>
            <p:cNvPr id="409" name="TextBox 408"/>
            <p:cNvSpPr txBox="1"/>
            <p:nvPr/>
          </p:nvSpPr>
          <p:spPr>
            <a:xfrm>
              <a:off x="8641594"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25</a:t>
              </a:r>
              <a:endParaRPr lang="fr-FR" sz="1200">
                <a:solidFill>
                  <a:srgbClr val="4D4D4D"/>
                </a:solidFill>
              </a:endParaRPr>
            </a:p>
          </p:txBody>
        </p:sp>
        <p:sp>
          <p:nvSpPr>
            <p:cNvPr id="410" name="TextBox 409"/>
            <p:cNvSpPr txBox="1"/>
            <p:nvPr/>
          </p:nvSpPr>
          <p:spPr>
            <a:xfrm>
              <a:off x="7069517" y="6221895"/>
              <a:ext cx="350532" cy="184666"/>
            </a:xfrm>
            <a:prstGeom prst="rect">
              <a:avLst/>
            </a:prstGeom>
            <a:noFill/>
          </p:spPr>
          <p:txBody>
            <a:bodyPr wrap="none" lIns="0" tIns="0" rIns="0" bIns="0" rtlCol="0" anchor="ctr" anchorCtr="0">
              <a:spAutoFit/>
            </a:bodyPr>
            <a:lstStyle/>
            <a:p>
              <a:pPr algn="ctr"/>
              <a:r>
                <a:rPr lang="fr-FR" sz="1200" b="1" dirty="0" smtClean="0">
                  <a:solidFill>
                    <a:srgbClr val="4D4D4D"/>
                  </a:solidFill>
                </a:rPr>
                <a:t>Mois</a:t>
              </a:r>
              <a:endParaRPr lang="fr-FR" sz="1200" b="1" dirty="0">
                <a:solidFill>
                  <a:srgbClr val="4D4D4D"/>
                </a:solidFill>
              </a:endParaRPr>
            </a:p>
          </p:txBody>
        </p:sp>
        <p:sp>
          <p:nvSpPr>
            <p:cNvPr id="411" name="TextBox 410"/>
            <p:cNvSpPr txBox="1"/>
            <p:nvPr/>
          </p:nvSpPr>
          <p:spPr>
            <a:xfrm>
              <a:off x="8354787" y="4225958"/>
              <a:ext cx="474489" cy="369332"/>
            </a:xfrm>
            <a:prstGeom prst="rect">
              <a:avLst/>
            </a:prstGeom>
            <a:noFill/>
          </p:spPr>
          <p:txBody>
            <a:bodyPr wrap="none" lIns="0" tIns="0" rIns="0" bIns="0" rtlCol="0" anchor="ctr" anchorCtr="0">
              <a:spAutoFit/>
            </a:bodyPr>
            <a:lstStyle/>
            <a:p>
              <a:r>
                <a:rPr lang="fr-FR" sz="1200" smtClean="0">
                  <a:solidFill>
                    <a:srgbClr val="4D4D4D"/>
                  </a:solidFill>
                </a:rPr>
                <a:t>HER2</a:t>
              </a:r>
              <a:r>
                <a:rPr lang="fr-FR" sz="1200" baseline="30000" smtClean="0">
                  <a:solidFill>
                    <a:srgbClr val="4D4D4D"/>
                  </a:solidFill>
                </a:rPr>
                <a:t>+</a:t>
              </a:r>
              <a:r>
                <a:rPr lang="fr-FR" sz="1200" smtClean="0">
                  <a:solidFill>
                    <a:srgbClr val="4D4D4D"/>
                  </a:solidFill>
                </a:rPr>
                <a:t/>
              </a:r>
              <a:br>
                <a:rPr lang="fr-FR" sz="1200" smtClean="0">
                  <a:solidFill>
                    <a:srgbClr val="4D4D4D"/>
                  </a:solidFill>
                </a:rPr>
              </a:br>
              <a:r>
                <a:rPr lang="fr-FR" sz="1200" smtClean="0">
                  <a:solidFill>
                    <a:srgbClr val="4D4D4D"/>
                  </a:solidFill>
                </a:rPr>
                <a:t>HER2</a:t>
              </a:r>
              <a:r>
                <a:rPr lang="fr-FR" sz="1200" baseline="30000" smtClean="0">
                  <a:solidFill>
                    <a:srgbClr val="4D4D4D"/>
                  </a:solidFill>
                </a:rPr>
                <a:t>−</a:t>
              </a:r>
              <a:endParaRPr lang="fr-FR" sz="1200" baseline="30000">
                <a:solidFill>
                  <a:srgbClr val="4D4D4D"/>
                </a:solidFill>
              </a:endParaRPr>
            </a:p>
          </p:txBody>
        </p:sp>
        <p:cxnSp>
          <p:nvCxnSpPr>
            <p:cNvPr id="412" name="Straight Connector 411"/>
            <p:cNvCxnSpPr/>
            <p:nvPr/>
          </p:nvCxnSpPr>
          <p:spPr>
            <a:xfrm>
              <a:off x="8093724" y="4333702"/>
              <a:ext cx="209921"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8093724" y="4481963"/>
              <a:ext cx="2099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a:off x="6324947"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TextBox 414"/>
            <p:cNvSpPr txBox="1"/>
            <p:nvPr/>
          </p:nvSpPr>
          <p:spPr>
            <a:xfrm>
              <a:off x="6311912" y="6019079"/>
              <a:ext cx="84960" cy="184666"/>
            </a:xfrm>
            <a:prstGeom prst="rect">
              <a:avLst/>
            </a:prstGeom>
            <a:noFill/>
          </p:spPr>
          <p:txBody>
            <a:bodyPr wrap="none" lIns="0" tIns="0" rIns="0" bIns="0" rtlCol="0" anchor="ctr" anchorCtr="0">
              <a:spAutoFit/>
            </a:bodyPr>
            <a:lstStyle/>
            <a:p>
              <a:pPr algn="ctr"/>
              <a:r>
                <a:rPr lang="fr-FR" sz="1200" smtClean="0">
                  <a:solidFill>
                    <a:srgbClr val="4D4D4D"/>
                  </a:solidFill>
                </a:rPr>
                <a:t>5</a:t>
              </a:r>
              <a:endParaRPr lang="fr-FR" sz="1200">
                <a:solidFill>
                  <a:srgbClr val="4D4D4D"/>
                </a:solidFill>
              </a:endParaRPr>
            </a:p>
          </p:txBody>
        </p:sp>
        <p:cxnSp>
          <p:nvCxnSpPr>
            <p:cNvPr id="416" name="Straight Connector 415"/>
            <p:cNvCxnSpPr/>
            <p:nvPr/>
          </p:nvCxnSpPr>
          <p:spPr>
            <a:xfrm rot="16200000">
              <a:off x="7510491" y="5980784"/>
              <a:ext cx="599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7453610" y="6019079"/>
              <a:ext cx="169918" cy="184666"/>
            </a:xfrm>
            <a:prstGeom prst="rect">
              <a:avLst/>
            </a:prstGeom>
            <a:noFill/>
          </p:spPr>
          <p:txBody>
            <a:bodyPr wrap="none" lIns="0" tIns="0" rIns="0" bIns="0" rtlCol="0" anchor="ctr" anchorCtr="0">
              <a:spAutoFit/>
            </a:bodyPr>
            <a:lstStyle/>
            <a:p>
              <a:pPr algn="ctr"/>
              <a:r>
                <a:rPr lang="fr-FR" sz="1200" smtClean="0">
                  <a:solidFill>
                    <a:srgbClr val="4D4D4D"/>
                  </a:solidFill>
                </a:rPr>
                <a:t>15</a:t>
              </a:r>
              <a:endParaRPr lang="fr-FR" sz="1200">
                <a:solidFill>
                  <a:srgbClr val="4D4D4D"/>
                </a:solidFill>
              </a:endParaRPr>
            </a:p>
          </p:txBody>
        </p:sp>
        <p:grpSp>
          <p:nvGrpSpPr>
            <p:cNvPr id="418" name="Group 417"/>
            <p:cNvGrpSpPr/>
            <p:nvPr/>
          </p:nvGrpSpPr>
          <p:grpSpPr>
            <a:xfrm>
              <a:off x="5781981" y="4255617"/>
              <a:ext cx="2436902" cy="1690366"/>
              <a:chOff x="5781981" y="4255617"/>
              <a:chExt cx="2436902" cy="1690366"/>
            </a:xfrm>
          </p:grpSpPr>
          <p:sp>
            <p:nvSpPr>
              <p:cNvPr id="446" name="Line 100"/>
              <p:cNvSpPr>
                <a:spLocks noChangeShapeType="1"/>
              </p:cNvSpPr>
              <p:nvPr/>
            </p:nvSpPr>
            <p:spPr bwMode="auto">
              <a:xfrm>
                <a:off x="6764925"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7" name="Line 101"/>
              <p:cNvSpPr>
                <a:spLocks noChangeShapeType="1"/>
              </p:cNvSpPr>
              <p:nvPr/>
            </p:nvSpPr>
            <p:spPr bwMode="auto">
              <a:xfrm>
                <a:off x="6700220"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8" name="Line 102"/>
              <p:cNvSpPr>
                <a:spLocks noChangeShapeType="1"/>
              </p:cNvSpPr>
              <p:nvPr/>
            </p:nvSpPr>
            <p:spPr bwMode="auto">
              <a:xfrm>
                <a:off x="6657400"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9" name="Line 103"/>
              <p:cNvSpPr>
                <a:spLocks noChangeShapeType="1"/>
              </p:cNvSpPr>
              <p:nvPr/>
            </p:nvSpPr>
            <p:spPr bwMode="auto">
              <a:xfrm>
                <a:off x="6645982" y="4981771"/>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0" name="Line 104"/>
              <p:cNvSpPr>
                <a:spLocks noChangeShapeType="1"/>
              </p:cNvSpPr>
              <p:nvPr/>
            </p:nvSpPr>
            <p:spPr bwMode="auto">
              <a:xfrm>
                <a:off x="6554634" y="4798835"/>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1" name="Line 105"/>
              <p:cNvSpPr>
                <a:spLocks noChangeShapeType="1"/>
              </p:cNvSpPr>
              <p:nvPr/>
            </p:nvSpPr>
            <p:spPr bwMode="auto">
              <a:xfrm>
                <a:off x="6392871" y="4798835"/>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2" name="Line 106"/>
              <p:cNvSpPr>
                <a:spLocks noChangeShapeType="1"/>
              </p:cNvSpPr>
              <p:nvPr/>
            </p:nvSpPr>
            <p:spPr bwMode="auto">
              <a:xfrm>
                <a:off x="6360519"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3" name="Line 107"/>
              <p:cNvSpPr>
                <a:spLocks noChangeShapeType="1"/>
              </p:cNvSpPr>
              <p:nvPr/>
            </p:nvSpPr>
            <p:spPr bwMode="auto">
              <a:xfrm>
                <a:off x="6349100"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4" name="Line 108"/>
              <p:cNvSpPr>
                <a:spLocks noChangeShapeType="1"/>
              </p:cNvSpPr>
              <p:nvPr/>
            </p:nvSpPr>
            <p:spPr bwMode="auto">
              <a:xfrm>
                <a:off x="6281541"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5" name="Line 109"/>
              <p:cNvSpPr>
                <a:spLocks noChangeShapeType="1"/>
              </p:cNvSpPr>
              <p:nvPr/>
            </p:nvSpPr>
            <p:spPr bwMode="auto">
              <a:xfrm>
                <a:off x="6272025"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6" name="Line 110"/>
              <p:cNvSpPr>
                <a:spLocks noChangeShapeType="1"/>
              </p:cNvSpPr>
              <p:nvPr/>
            </p:nvSpPr>
            <p:spPr bwMode="auto">
              <a:xfrm>
                <a:off x="612168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7" name="Line 111"/>
              <p:cNvSpPr>
                <a:spLocks noChangeShapeType="1"/>
              </p:cNvSpPr>
              <p:nvPr/>
            </p:nvSpPr>
            <p:spPr bwMode="auto">
              <a:xfrm>
                <a:off x="6112166"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8" name="Line 112"/>
              <p:cNvSpPr>
                <a:spLocks noChangeShapeType="1"/>
              </p:cNvSpPr>
              <p:nvPr/>
            </p:nvSpPr>
            <p:spPr bwMode="auto">
              <a:xfrm>
                <a:off x="610265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9" name="Line 113"/>
              <p:cNvSpPr>
                <a:spLocks noChangeShapeType="1"/>
              </p:cNvSpPr>
              <p:nvPr/>
            </p:nvSpPr>
            <p:spPr bwMode="auto">
              <a:xfrm>
                <a:off x="6091232"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0" name="Line 114"/>
              <p:cNvSpPr>
                <a:spLocks noChangeShapeType="1"/>
              </p:cNvSpPr>
              <p:nvPr/>
            </p:nvSpPr>
            <p:spPr bwMode="auto">
              <a:xfrm>
                <a:off x="6062686"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1" name="Line 115"/>
              <p:cNvSpPr>
                <a:spLocks noChangeShapeType="1"/>
              </p:cNvSpPr>
              <p:nvPr/>
            </p:nvSpPr>
            <p:spPr bwMode="auto">
              <a:xfrm>
                <a:off x="5990369"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2" name="Line 116"/>
              <p:cNvSpPr>
                <a:spLocks noChangeShapeType="1"/>
              </p:cNvSpPr>
              <p:nvPr/>
            </p:nvSpPr>
            <p:spPr bwMode="auto">
              <a:xfrm>
                <a:off x="5831461" y="4255617"/>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3" name="Line 117"/>
              <p:cNvSpPr>
                <a:spLocks noChangeShapeType="1"/>
              </p:cNvSpPr>
              <p:nvPr/>
            </p:nvSpPr>
            <p:spPr bwMode="auto">
              <a:xfrm>
                <a:off x="6243479" y="4518439"/>
                <a:ext cx="0" cy="4154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4" name="Freeform 118"/>
              <p:cNvSpPr>
                <a:spLocks/>
              </p:cNvSpPr>
              <p:nvPr/>
            </p:nvSpPr>
            <p:spPr bwMode="auto">
              <a:xfrm>
                <a:off x="5781981" y="4295559"/>
                <a:ext cx="2436902" cy="1650424"/>
              </a:xfrm>
              <a:custGeom>
                <a:avLst/>
                <a:gdLst>
                  <a:gd name="T0" fmla="*/ 2561 w 2561"/>
                  <a:gd name="T1" fmla="*/ 2066 h 2066"/>
                  <a:gd name="T2" fmla="*/ 2561 w 2561"/>
                  <a:gd name="T3" fmla="*/ 1486 h 2066"/>
                  <a:gd name="T4" fmla="*/ 1689 w 2561"/>
                  <a:gd name="T5" fmla="*/ 1486 h 2066"/>
                  <a:gd name="T6" fmla="*/ 1689 w 2561"/>
                  <a:gd name="T7" fmla="*/ 909 h 2066"/>
                  <a:gd name="T8" fmla="*/ 816 w 2561"/>
                  <a:gd name="T9" fmla="*/ 909 h 2066"/>
                  <a:gd name="T10" fmla="*/ 816 w 2561"/>
                  <a:gd name="T11" fmla="*/ 680 h 2066"/>
                  <a:gd name="T12" fmla="*/ 624 w 2561"/>
                  <a:gd name="T13" fmla="*/ 680 h 2066"/>
                  <a:gd name="T14" fmla="*/ 624 w 2561"/>
                  <a:gd name="T15" fmla="*/ 504 h 2066"/>
                  <a:gd name="T16" fmla="*/ 610 w 2561"/>
                  <a:gd name="T17" fmla="*/ 504 h 2066"/>
                  <a:gd name="T18" fmla="*/ 610 w 2561"/>
                  <a:gd name="T19" fmla="*/ 331 h 2066"/>
                  <a:gd name="T20" fmla="*/ 409 w 2561"/>
                  <a:gd name="T21" fmla="*/ 331 h 2066"/>
                  <a:gd name="T22" fmla="*/ 409 w 2561"/>
                  <a:gd name="T23" fmla="*/ 215 h 2066"/>
                  <a:gd name="T24" fmla="*/ 391 w 2561"/>
                  <a:gd name="T25" fmla="*/ 215 h 2066"/>
                  <a:gd name="T26" fmla="*/ 391 w 2561"/>
                  <a:gd name="T27" fmla="*/ 0 h 2066"/>
                  <a:gd name="T28" fmla="*/ 0 w 2561"/>
                  <a:gd name="T29" fmla="*/ 0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1" h="2066">
                    <a:moveTo>
                      <a:pt x="2561" y="2066"/>
                    </a:moveTo>
                    <a:lnTo>
                      <a:pt x="2561" y="1486"/>
                    </a:lnTo>
                    <a:lnTo>
                      <a:pt x="1689" y="1486"/>
                    </a:lnTo>
                    <a:lnTo>
                      <a:pt x="1689" y="909"/>
                    </a:lnTo>
                    <a:lnTo>
                      <a:pt x="816" y="909"/>
                    </a:lnTo>
                    <a:lnTo>
                      <a:pt x="816" y="680"/>
                    </a:lnTo>
                    <a:lnTo>
                      <a:pt x="624" y="680"/>
                    </a:lnTo>
                    <a:lnTo>
                      <a:pt x="624" y="504"/>
                    </a:lnTo>
                    <a:lnTo>
                      <a:pt x="610" y="504"/>
                    </a:lnTo>
                    <a:lnTo>
                      <a:pt x="610" y="331"/>
                    </a:lnTo>
                    <a:lnTo>
                      <a:pt x="409" y="331"/>
                    </a:lnTo>
                    <a:lnTo>
                      <a:pt x="409" y="215"/>
                    </a:lnTo>
                    <a:lnTo>
                      <a:pt x="391" y="215"/>
                    </a:lnTo>
                    <a:lnTo>
                      <a:pt x="391"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419" name="Group 418"/>
            <p:cNvGrpSpPr/>
            <p:nvPr/>
          </p:nvGrpSpPr>
          <p:grpSpPr>
            <a:xfrm>
              <a:off x="5770562" y="4292364"/>
              <a:ext cx="1996338" cy="1533792"/>
              <a:chOff x="5770562" y="4292364"/>
              <a:chExt cx="1996338" cy="1533792"/>
            </a:xfrm>
          </p:grpSpPr>
          <p:sp>
            <p:nvSpPr>
              <p:cNvPr id="420" name="Line 75"/>
              <p:cNvSpPr>
                <a:spLocks noChangeShapeType="1"/>
              </p:cNvSpPr>
              <p:nvPr/>
            </p:nvSpPr>
            <p:spPr bwMode="auto">
              <a:xfrm>
                <a:off x="7763094" y="5783817"/>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1" name="Line 76"/>
              <p:cNvSpPr>
                <a:spLocks noChangeShapeType="1"/>
              </p:cNvSpPr>
              <p:nvPr/>
            </p:nvSpPr>
            <p:spPr bwMode="auto">
              <a:xfrm>
                <a:off x="7062758" y="4947421"/>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2" name="Line 77"/>
              <p:cNvSpPr>
                <a:spLocks noChangeShapeType="1"/>
              </p:cNvSpPr>
              <p:nvPr/>
            </p:nvSpPr>
            <p:spPr bwMode="auto">
              <a:xfrm>
                <a:off x="6719251" y="4947421"/>
                <a:ext cx="0" cy="42339"/>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3" name="Line 78"/>
              <p:cNvSpPr>
                <a:spLocks noChangeShapeType="1"/>
              </p:cNvSpPr>
              <p:nvPr/>
            </p:nvSpPr>
            <p:spPr bwMode="auto">
              <a:xfrm>
                <a:off x="6653594" y="485635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4" name="Line 79"/>
              <p:cNvSpPr>
                <a:spLocks noChangeShapeType="1"/>
              </p:cNvSpPr>
              <p:nvPr/>
            </p:nvSpPr>
            <p:spPr bwMode="auto">
              <a:xfrm>
                <a:off x="6571761"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5" name="Line 80"/>
              <p:cNvSpPr>
                <a:spLocks noChangeShapeType="1"/>
              </p:cNvSpPr>
              <p:nvPr/>
            </p:nvSpPr>
            <p:spPr bwMode="auto">
              <a:xfrm>
                <a:off x="6558440"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6" name="Line 81"/>
              <p:cNvSpPr>
                <a:spLocks noChangeShapeType="1"/>
              </p:cNvSpPr>
              <p:nvPr/>
            </p:nvSpPr>
            <p:spPr bwMode="auto">
              <a:xfrm>
                <a:off x="6541312" y="4768479"/>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7" name="Line 82"/>
              <p:cNvSpPr>
                <a:spLocks noChangeShapeType="1"/>
              </p:cNvSpPr>
              <p:nvPr/>
            </p:nvSpPr>
            <p:spPr bwMode="auto">
              <a:xfrm>
                <a:off x="6457576" y="4690191"/>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8" name="Line 83"/>
              <p:cNvSpPr>
                <a:spLocks noChangeShapeType="1"/>
              </p:cNvSpPr>
              <p:nvPr/>
            </p:nvSpPr>
            <p:spPr bwMode="auto">
              <a:xfrm>
                <a:off x="6292959" y="4617496"/>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9" name="Line 84"/>
              <p:cNvSpPr>
                <a:spLocks noChangeShapeType="1"/>
              </p:cNvSpPr>
              <p:nvPr/>
            </p:nvSpPr>
            <p:spPr bwMode="auto">
              <a:xfrm>
                <a:off x="6272025"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0" name="Line 85"/>
              <p:cNvSpPr>
                <a:spLocks noChangeShapeType="1"/>
              </p:cNvSpPr>
              <p:nvPr/>
            </p:nvSpPr>
            <p:spPr bwMode="auto">
              <a:xfrm>
                <a:off x="6262510"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1" name="Line 86"/>
              <p:cNvSpPr>
                <a:spLocks noChangeShapeType="1"/>
              </p:cNvSpPr>
              <p:nvPr/>
            </p:nvSpPr>
            <p:spPr bwMode="auto">
              <a:xfrm>
                <a:off x="6251091" y="4553588"/>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2" name="Line 87"/>
              <p:cNvSpPr>
                <a:spLocks noChangeShapeType="1"/>
              </p:cNvSpPr>
              <p:nvPr/>
            </p:nvSpPr>
            <p:spPr bwMode="auto">
              <a:xfrm>
                <a:off x="6178774"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3" name="Line 88"/>
              <p:cNvSpPr>
                <a:spLocks noChangeShapeType="1"/>
              </p:cNvSpPr>
              <p:nvPr/>
            </p:nvSpPr>
            <p:spPr bwMode="auto">
              <a:xfrm>
                <a:off x="6161646"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4" name="Line 89"/>
              <p:cNvSpPr>
                <a:spLocks noChangeShapeType="1"/>
              </p:cNvSpPr>
              <p:nvPr/>
            </p:nvSpPr>
            <p:spPr bwMode="auto">
              <a:xfrm>
                <a:off x="6146422"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5" name="Line 90"/>
              <p:cNvSpPr>
                <a:spLocks noChangeShapeType="1"/>
              </p:cNvSpPr>
              <p:nvPr/>
            </p:nvSpPr>
            <p:spPr bwMode="auto">
              <a:xfrm>
                <a:off x="6129294"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6" name="Line 91"/>
              <p:cNvSpPr>
                <a:spLocks noChangeShapeType="1"/>
              </p:cNvSpPr>
              <p:nvPr/>
            </p:nvSpPr>
            <p:spPr bwMode="auto">
              <a:xfrm>
                <a:off x="6115972" y="449447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7" name="Line 92"/>
              <p:cNvSpPr>
                <a:spLocks noChangeShapeType="1"/>
              </p:cNvSpPr>
              <p:nvPr/>
            </p:nvSpPr>
            <p:spPr bwMode="auto">
              <a:xfrm>
                <a:off x="6077910"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8" name="Line 93"/>
              <p:cNvSpPr>
                <a:spLocks noChangeShapeType="1"/>
              </p:cNvSpPr>
              <p:nvPr/>
            </p:nvSpPr>
            <p:spPr bwMode="auto">
              <a:xfrm>
                <a:off x="6068395"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9" name="Line 94"/>
              <p:cNvSpPr>
                <a:spLocks noChangeShapeType="1"/>
              </p:cNvSpPr>
              <p:nvPr/>
            </p:nvSpPr>
            <p:spPr bwMode="auto">
              <a:xfrm>
                <a:off x="6017012"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0" name="Line 95"/>
              <p:cNvSpPr>
                <a:spLocks noChangeShapeType="1"/>
              </p:cNvSpPr>
              <p:nvPr/>
            </p:nvSpPr>
            <p:spPr bwMode="auto">
              <a:xfrm>
                <a:off x="5999884" y="4446542"/>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1" name="Line 96"/>
              <p:cNvSpPr>
                <a:spLocks noChangeShapeType="1"/>
              </p:cNvSpPr>
              <p:nvPr/>
            </p:nvSpPr>
            <p:spPr bwMode="auto">
              <a:xfrm>
                <a:off x="5970386"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2" name="Line 97"/>
              <p:cNvSpPr>
                <a:spLocks noChangeShapeType="1"/>
              </p:cNvSpPr>
              <p:nvPr/>
            </p:nvSpPr>
            <p:spPr bwMode="auto">
              <a:xfrm>
                <a:off x="5938034"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3" name="Line 98"/>
              <p:cNvSpPr>
                <a:spLocks noChangeShapeType="1"/>
              </p:cNvSpPr>
              <p:nvPr/>
            </p:nvSpPr>
            <p:spPr bwMode="auto">
              <a:xfrm>
                <a:off x="5892360"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4" name="Line 99"/>
              <p:cNvSpPr>
                <a:spLocks noChangeShapeType="1"/>
              </p:cNvSpPr>
              <p:nvPr/>
            </p:nvSpPr>
            <p:spPr bwMode="auto">
              <a:xfrm>
                <a:off x="5880941" y="4321123"/>
                <a:ext cx="0" cy="4154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5" name="Freeform 119"/>
              <p:cNvSpPr>
                <a:spLocks/>
              </p:cNvSpPr>
              <p:nvPr/>
            </p:nvSpPr>
            <p:spPr bwMode="auto">
              <a:xfrm>
                <a:off x="5770562" y="4292364"/>
                <a:ext cx="1996338" cy="1532194"/>
              </a:xfrm>
              <a:custGeom>
                <a:avLst/>
                <a:gdLst>
                  <a:gd name="T0" fmla="*/ 2098 w 2098"/>
                  <a:gd name="T1" fmla="*/ 1918 h 1918"/>
                  <a:gd name="T2" fmla="*/ 1993 w 2098"/>
                  <a:gd name="T3" fmla="*/ 1918 h 1918"/>
                  <a:gd name="T4" fmla="*/ 1993 w 2098"/>
                  <a:gd name="T5" fmla="*/ 1769 h 1918"/>
                  <a:gd name="T6" fmla="*/ 1933 w 2098"/>
                  <a:gd name="T7" fmla="*/ 1769 h 1918"/>
                  <a:gd name="T8" fmla="*/ 1933 w 2098"/>
                  <a:gd name="T9" fmla="*/ 1621 h 1918"/>
                  <a:gd name="T10" fmla="*/ 1897 w 2098"/>
                  <a:gd name="T11" fmla="*/ 1621 h 1918"/>
                  <a:gd name="T12" fmla="*/ 1897 w 2098"/>
                  <a:gd name="T13" fmla="*/ 1472 h 1918"/>
                  <a:gd name="T14" fmla="*/ 1765 w 2098"/>
                  <a:gd name="T15" fmla="*/ 1472 h 1918"/>
                  <a:gd name="T16" fmla="*/ 1765 w 2098"/>
                  <a:gd name="T17" fmla="*/ 1328 h 1918"/>
                  <a:gd name="T18" fmla="*/ 1699 w 2098"/>
                  <a:gd name="T19" fmla="*/ 1328 h 1918"/>
                  <a:gd name="T20" fmla="*/ 1699 w 2098"/>
                  <a:gd name="T21" fmla="*/ 1175 h 1918"/>
                  <a:gd name="T22" fmla="*/ 1396 w 2098"/>
                  <a:gd name="T23" fmla="*/ 1175 h 1918"/>
                  <a:gd name="T24" fmla="*/ 1396 w 2098"/>
                  <a:gd name="T25" fmla="*/ 1023 h 1918"/>
                  <a:gd name="T26" fmla="*/ 1384 w 2098"/>
                  <a:gd name="T27" fmla="*/ 1023 h 1918"/>
                  <a:gd name="T28" fmla="*/ 1384 w 2098"/>
                  <a:gd name="T29" fmla="*/ 873 h 1918"/>
                  <a:gd name="T30" fmla="*/ 979 w 2098"/>
                  <a:gd name="T31" fmla="*/ 873 h 1918"/>
                  <a:gd name="T32" fmla="*/ 979 w 2098"/>
                  <a:gd name="T33" fmla="*/ 758 h 1918"/>
                  <a:gd name="T34" fmla="*/ 882 w 2098"/>
                  <a:gd name="T35" fmla="*/ 758 h 1918"/>
                  <a:gd name="T36" fmla="*/ 882 w 2098"/>
                  <a:gd name="T37" fmla="*/ 648 h 1918"/>
                  <a:gd name="T38" fmla="*/ 748 w 2098"/>
                  <a:gd name="T39" fmla="*/ 648 h 1918"/>
                  <a:gd name="T40" fmla="*/ 748 w 2098"/>
                  <a:gd name="T41" fmla="*/ 550 h 1918"/>
                  <a:gd name="T42" fmla="*/ 632 w 2098"/>
                  <a:gd name="T43" fmla="*/ 550 h 1918"/>
                  <a:gd name="T44" fmla="*/ 632 w 2098"/>
                  <a:gd name="T45" fmla="*/ 459 h 1918"/>
                  <a:gd name="T46" fmla="*/ 529 w 2098"/>
                  <a:gd name="T47" fmla="*/ 459 h 1918"/>
                  <a:gd name="T48" fmla="*/ 529 w 2098"/>
                  <a:gd name="T49" fmla="*/ 377 h 1918"/>
                  <a:gd name="T50" fmla="*/ 477 w 2098"/>
                  <a:gd name="T51" fmla="*/ 377 h 1918"/>
                  <a:gd name="T52" fmla="*/ 477 w 2098"/>
                  <a:gd name="T53" fmla="*/ 305 h 1918"/>
                  <a:gd name="T54" fmla="*/ 333 w 2098"/>
                  <a:gd name="T55" fmla="*/ 305 h 1918"/>
                  <a:gd name="T56" fmla="*/ 333 w 2098"/>
                  <a:gd name="T57" fmla="*/ 245 h 1918"/>
                  <a:gd name="T58" fmla="*/ 231 w 2098"/>
                  <a:gd name="T59" fmla="*/ 245 h 1918"/>
                  <a:gd name="T60" fmla="*/ 231 w 2098"/>
                  <a:gd name="T61" fmla="*/ 189 h 1918"/>
                  <a:gd name="T62" fmla="*/ 221 w 2098"/>
                  <a:gd name="T63" fmla="*/ 189 h 1918"/>
                  <a:gd name="T64" fmla="*/ 221 w 2098"/>
                  <a:gd name="T65" fmla="*/ 86 h 1918"/>
                  <a:gd name="T66" fmla="*/ 54 w 2098"/>
                  <a:gd name="T67" fmla="*/ 86 h 1918"/>
                  <a:gd name="T68" fmla="*/ 54 w 2098"/>
                  <a:gd name="T69" fmla="*/ 44 h 1918"/>
                  <a:gd name="T70" fmla="*/ 22 w 2098"/>
                  <a:gd name="T71" fmla="*/ 44 h 1918"/>
                  <a:gd name="T72" fmla="*/ 22 w 2098"/>
                  <a:gd name="T73" fmla="*/ 0 h 1918"/>
                  <a:gd name="T74" fmla="*/ 0 w 2098"/>
                  <a:gd name="T75"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8" h="1918">
                    <a:moveTo>
                      <a:pt x="2098" y="1918"/>
                    </a:moveTo>
                    <a:lnTo>
                      <a:pt x="1993" y="1918"/>
                    </a:lnTo>
                    <a:lnTo>
                      <a:pt x="1993" y="1769"/>
                    </a:lnTo>
                    <a:lnTo>
                      <a:pt x="1933" y="1769"/>
                    </a:lnTo>
                    <a:lnTo>
                      <a:pt x="1933" y="1621"/>
                    </a:lnTo>
                    <a:lnTo>
                      <a:pt x="1897" y="1621"/>
                    </a:lnTo>
                    <a:lnTo>
                      <a:pt x="1897" y="1472"/>
                    </a:lnTo>
                    <a:lnTo>
                      <a:pt x="1765" y="1472"/>
                    </a:lnTo>
                    <a:lnTo>
                      <a:pt x="1765" y="1328"/>
                    </a:lnTo>
                    <a:lnTo>
                      <a:pt x="1699" y="1328"/>
                    </a:lnTo>
                    <a:lnTo>
                      <a:pt x="1699" y="1175"/>
                    </a:lnTo>
                    <a:lnTo>
                      <a:pt x="1396" y="1175"/>
                    </a:lnTo>
                    <a:lnTo>
                      <a:pt x="1396" y="1023"/>
                    </a:lnTo>
                    <a:lnTo>
                      <a:pt x="1384" y="1023"/>
                    </a:lnTo>
                    <a:lnTo>
                      <a:pt x="1384" y="873"/>
                    </a:lnTo>
                    <a:lnTo>
                      <a:pt x="979" y="873"/>
                    </a:lnTo>
                    <a:lnTo>
                      <a:pt x="979" y="758"/>
                    </a:lnTo>
                    <a:lnTo>
                      <a:pt x="882" y="758"/>
                    </a:lnTo>
                    <a:lnTo>
                      <a:pt x="882" y="648"/>
                    </a:lnTo>
                    <a:lnTo>
                      <a:pt x="748" y="648"/>
                    </a:lnTo>
                    <a:lnTo>
                      <a:pt x="748" y="550"/>
                    </a:lnTo>
                    <a:lnTo>
                      <a:pt x="632" y="550"/>
                    </a:lnTo>
                    <a:lnTo>
                      <a:pt x="632" y="459"/>
                    </a:lnTo>
                    <a:lnTo>
                      <a:pt x="529" y="459"/>
                    </a:lnTo>
                    <a:lnTo>
                      <a:pt x="529" y="377"/>
                    </a:lnTo>
                    <a:lnTo>
                      <a:pt x="477" y="377"/>
                    </a:lnTo>
                    <a:lnTo>
                      <a:pt x="477" y="305"/>
                    </a:lnTo>
                    <a:lnTo>
                      <a:pt x="333" y="305"/>
                    </a:lnTo>
                    <a:lnTo>
                      <a:pt x="333" y="245"/>
                    </a:lnTo>
                    <a:lnTo>
                      <a:pt x="231" y="245"/>
                    </a:lnTo>
                    <a:lnTo>
                      <a:pt x="231" y="189"/>
                    </a:lnTo>
                    <a:lnTo>
                      <a:pt x="221" y="189"/>
                    </a:lnTo>
                    <a:lnTo>
                      <a:pt x="221" y="86"/>
                    </a:lnTo>
                    <a:lnTo>
                      <a:pt x="54" y="86"/>
                    </a:lnTo>
                    <a:lnTo>
                      <a:pt x="54" y="44"/>
                    </a:lnTo>
                    <a:lnTo>
                      <a:pt x="22" y="44"/>
                    </a:lnTo>
                    <a:lnTo>
                      <a:pt x="22"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Tree>
    <p:extLst>
      <p:ext uri="{BB962C8B-B14F-4D97-AF65-F5344CB8AC3E}">
        <p14:creationId xmlns:p14="http://schemas.microsoft.com/office/powerpoint/2010/main" val="3133703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3517: Validation de l’amplification de HER2 comme </a:t>
            </a:r>
            <a:r>
              <a:rPr lang="fr-FR" dirty="0" err="1" smtClean="0"/>
              <a:t>biomarqueur</a:t>
            </a:r>
            <a:r>
              <a:rPr lang="fr-FR" dirty="0" smtClean="0"/>
              <a:t> prédictif négatif pour le traitement anti EGFR dans le </a:t>
            </a:r>
            <a:r>
              <a:rPr lang="fr-FR" dirty="0" err="1" smtClean="0"/>
              <a:t>CRCm</a:t>
            </a:r>
            <a:r>
              <a:rPr lang="fr-FR" dirty="0" smtClean="0"/>
              <a:t> </a:t>
            </a:r>
            <a:br>
              <a:rPr lang="fr-FR" dirty="0" smtClean="0"/>
            </a:br>
            <a:r>
              <a:rPr lang="fr-FR" dirty="0" smtClean="0"/>
              <a:t>– </a:t>
            </a:r>
            <a:r>
              <a:rPr lang="fr-FR" dirty="0" err="1" smtClean="0"/>
              <a:t>Raghav</a:t>
            </a:r>
            <a:r>
              <a:rPr lang="fr-FR" dirty="0" smtClean="0"/>
              <a:t> KP,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800"/>
              </a:spcBef>
              <a:spcAft>
                <a:spcPts val="300"/>
              </a:spcAft>
              <a:buNone/>
            </a:pPr>
            <a:r>
              <a:rPr lang="fr-FR" b="1" dirty="0" smtClean="0"/>
              <a:t>Conclusions</a:t>
            </a:r>
          </a:p>
          <a:p>
            <a:pPr>
              <a:spcAft>
                <a:spcPts val="300"/>
              </a:spcAft>
            </a:pPr>
            <a:r>
              <a:rPr lang="fr-FR" b="1" dirty="0" smtClean="0"/>
              <a:t>Des amplifications de HER2 sont observées dans un sous-groupe particulier de patients avec </a:t>
            </a:r>
            <a:r>
              <a:rPr lang="fr-FR" b="1" dirty="0" err="1" smtClean="0"/>
              <a:t>CRCm</a:t>
            </a:r>
            <a:endParaRPr lang="fr-FR" b="1" dirty="0" smtClean="0"/>
          </a:p>
          <a:p>
            <a:pPr lvl="1">
              <a:spcAft>
                <a:spcPts val="300"/>
              </a:spcAft>
            </a:pPr>
            <a:r>
              <a:rPr lang="fr-FR" b="1" dirty="0" smtClean="0"/>
              <a:t>Elle sont largement indépendantes des mutations RAS et BRAF V600E</a:t>
            </a:r>
          </a:p>
          <a:p>
            <a:pPr>
              <a:spcAft>
                <a:spcPts val="300"/>
              </a:spcAft>
            </a:pPr>
            <a:r>
              <a:rPr lang="fr-FR" b="1" dirty="0" smtClean="0"/>
              <a:t>L’amplification de HER2 est un marqueur prédictif négatif robuste de l’efficacité des anti-EGFR</a:t>
            </a:r>
          </a:p>
          <a:p>
            <a:pPr lvl="1">
              <a:spcAft>
                <a:spcPts val="300"/>
              </a:spcAft>
            </a:pPr>
            <a:r>
              <a:rPr lang="fr-FR" b="1" dirty="0" smtClean="0"/>
              <a:t>La magnitude de son effet est comparable à celle des mutations RAS</a:t>
            </a:r>
            <a:endParaRPr lang="fr-FR" dirty="0"/>
          </a:p>
        </p:txBody>
      </p:sp>
      <p:sp>
        <p:nvSpPr>
          <p:cNvPr id="5" name="Text Placeholder 4"/>
          <p:cNvSpPr>
            <a:spLocks noGrp="1"/>
          </p:cNvSpPr>
          <p:nvPr>
            <p:ph type="body" sz="quarter" idx="11"/>
          </p:nvPr>
        </p:nvSpPr>
        <p:spPr/>
        <p:txBody>
          <a:bodyPr/>
          <a:lstStyle/>
          <a:p>
            <a:r>
              <a:rPr lang="fr-FR" dirty="0" err="1" smtClean="0"/>
              <a:t>Raghav</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3517</a:t>
            </a:r>
            <a:endParaRPr lang="fr-FR" dirty="0"/>
          </a:p>
        </p:txBody>
      </p:sp>
      <p:sp>
        <p:nvSpPr>
          <p:cNvPr id="10" name="TextBox 9"/>
          <p:cNvSpPr txBox="1"/>
          <p:nvPr/>
        </p:nvSpPr>
        <p:spPr>
          <a:xfrm>
            <a:off x="729842" y="1601969"/>
            <a:ext cx="3920478" cy="338554"/>
          </a:xfrm>
          <a:prstGeom prst="rect">
            <a:avLst/>
          </a:prstGeom>
          <a:noFill/>
        </p:spPr>
        <p:txBody>
          <a:bodyPr wrap="square" rtlCol="0">
            <a:spAutoFit/>
          </a:bodyPr>
          <a:lstStyle/>
          <a:p>
            <a:pPr algn="ctr"/>
            <a:r>
              <a:rPr lang="fr-FR" sz="1600" b="1" smtClean="0">
                <a:solidFill>
                  <a:srgbClr val="4D4D4D"/>
                </a:solidFill>
              </a:rPr>
              <a:t>SG: Cohorte 1 (population totale)</a:t>
            </a:r>
            <a:endParaRPr lang="fr-FR" sz="1600" b="1">
              <a:solidFill>
                <a:srgbClr val="4D4D4D"/>
              </a:solidFill>
            </a:endParaRPr>
          </a:p>
        </p:txBody>
      </p:sp>
      <p:sp>
        <p:nvSpPr>
          <p:cNvPr id="11" name="TextBox 10"/>
          <p:cNvSpPr txBox="1"/>
          <p:nvPr/>
        </p:nvSpPr>
        <p:spPr>
          <a:xfrm>
            <a:off x="4953000" y="1601969"/>
            <a:ext cx="4036873" cy="338554"/>
          </a:xfrm>
          <a:prstGeom prst="rect">
            <a:avLst/>
          </a:prstGeom>
          <a:noFill/>
        </p:spPr>
        <p:txBody>
          <a:bodyPr wrap="square" rtlCol="0">
            <a:spAutoFit/>
          </a:bodyPr>
          <a:lstStyle/>
          <a:p>
            <a:pPr algn="ctr"/>
            <a:r>
              <a:rPr lang="fr-FR" sz="1600" b="1" smtClean="0">
                <a:solidFill>
                  <a:srgbClr val="4D4D4D"/>
                </a:solidFill>
              </a:rPr>
              <a:t>SG: Cohorte 2 (population totale)</a:t>
            </a:r>
            <a:endParaRPr lang="fr-FR" sz="1600" b="1">
              <a:solidFill>
                <a:srgbClr val="4D4D4D"/>
              </a:solidFill>
            </a:endParaRPr>
          </a:p>
        </p:txBody>
      </p:sp>
      <p:grpSp>
        <p:nvGrpSpPr>
          <p:cNvPr id="12" name="Group 11"/>
          <p:cNvGrpSpPr/>
          <p:nvPr/>
        </p:nvGrpSpPr>
        <p:grpSpPr>
          <a:xfrm>
            <a:off x="326865" y="1951109"/>
            <a:ext cx="4274726" cy="2553922"/>
            <a:chOff x="326865" y="2107720"/>
            <a:chExt cx="4274726" cy="2553922"/>
          </a:xfrm>
        </p:grpSpPr>
        <p:sp>
          <p:nvSpPr>
            <p:cNvPr id="13" name="TextBox 12"/>
            <p:cNvSpPr txBox="1"/>
            <p:nvPr/>
          </p:nvSpPr>
          <p:spPr>
            <a:xfrm>
              <a:off x="3361882" y="2607421"/>
              <a:ext cx="1126045" cy="577081"/>
            </a:xfrm>
            <a:prstGeom prst="rect">
              <a:avLst/>
            </a:prstGeom>
            <a:noFill/>
          </p:spPr>
          <p:txBody>
            <a:bodyPr wrap="none" rtlCol="0">
              <a:spAutoFit/>
            </a:bodyPr>
            <a:lstStyle/>
            <a:p>
              <a:pPr algn="r"/>
              <a:r>
                <a:rPr lang="fr-FR" sz="1050" smtClean="0">
                  <a:solidFill>
                    <a:srgbClr val="4D4D4D"/>
                  </a:solidFill>
                </a:rPr>
                <a:t>HR 1,13 </a:t>
              </a:r>
              <a:br>
                <a:rPr lang="fr-FR" sz="1050" smtClean="0">
                  <a:solidFill>
                    <a:srgbClr val="4D4D4D"/>
                  </a:solidFill>
                </a:rPr>
              </a:br>
              <a:r>
                <a:rPr lang="fr-FR" sz="1050" smtClean="0">
                  <a:solidFill>
                    <a:srgbClr val="4D4D4D"/>
                  </a:solidFill>
                </a:rPr>
                <a:t>(IC95 0,5 – 2,3)</a:t>
              </a:r>
            </a:p>
            <a:p>
              <a:pPr algn="r"/>
              <a:r>
                <a:rPr lang="fr-FR" sz="1050" smtClean="0">
                  <a:solidFill>
                    <a:srgbClr val="4D4D4D"/>
                  </a:solidFill>
                </a:rPr>
                <a:t>p=0,78</a:t>
              </a:r>
              <a:endParaRPr lang="fr-FR" sz="1050">
                <a:solidFill>
                  <a:srgbClr val="4D4D4D"/>
                </a:solidFill>
              </a:endParaRPr>
            </a:p>
          </p:txBody>
        </p:sp>
        <p:sp>
          <p:nvSpPr>
            <p:cNvPr id="14" name="TextBox 13"/>
            <p:cNvSpPr txBox="1"/>
            <p:nvPr/>
          </p:nvSpPr>
          <p:spPr>
            <a:xfrm>
              <a:off x="559924" y="2107720"/>
              <a:ext cx="254878" cy="184666"/>
            </a:xfrm>
            <a:prstGeom prst="rect">
              <a:avLst/>
            </a:prstGeom>
            <a:noFill/>
          </p:spPr>
          <p:txBody>
            <a:bodyPr wrap="none" lIns="0" tIns="0" rIns="0" bIns="0" rtlCol="0">
              <a:spAutoFit/>
            </a:bodyPr>
            <a:lstStyle/>
            <a:p>
              <a:pPr algn="r"/>
              <a:r>
                <a:rPr lang="fr-FR" sz="1200" smtClean="0">
                  <a:solidFill>
                    <a:srgbClr val="4D4D4D"/>
                  </a:solidFill>
                </a:rPr>
                <a:t>100</a:t>
              </a:r>
              <a:endParaRPr lang="fr-FR" sz="1200">
                <a:solidFill>
                  <a:srgbClr val="4D4D4D"/>
                </a:solidFill>
              </a:endParaRPr>
            </a:p>
          </p:txBody>
        </p:sp>
        <p:sp>
          <p:nvSpPr>
            <p:cNvPr id="15" name="TextBox 14"/>
            <p:cNvSpPr txBox="1"/>
            <p:nvPr/>
          </p:nvSpPr>
          <p:spPr>
            <a:xfrm rot="16200000">
              <a:off x="42930" y="3090487"/>
              <a:ext cx="752535" cy="184666"/>
            </a:xfrm>
            <a:prstGeom prst="rect">
              <a:avLst/>
            </a:prstGeom>
            <a:noFill/>
          </p:spPr>
          <p:txBody>
            <a:bodyPr wrap="none" lIns="0" tIns="0" rIns="0" bIns="0" rtlCol="0">
              <a:spAutoFit/>
            </a:bodyPr>
            <a:lstStyle/>
            <a:p>
              <a:pPr algn="ctr"/>
              <a:r>
                <a:rPr lang="fr-FR" sz="1200" b="1" smtClean="0">
                  <a:solidFill>
                    <a:srgbClr val="4D4D4D"/>
                  </a:solidFill>
                </a:rPr>
                <a:t>Survie (%)</a:t>
              </a:r>
              <a:endParaRPr lang="fr-FR" sz="1200" b="1">
                <a:solidFill>
                  <a:srgbClr val="4D4D4D"/>
                </a:solidFill>
              </a:endParaRPr>
            </a:p>
          </p:txBody>
        </p:sp>
        <p:sp>
          <p:nvSpPr>
            <p:cNvPr id="16" name="TextBox 15"/>
            <p:cNvSpPr txBox="1"/>
            <p:nvPr/>
          </p:nvSpPr>
          <p:spPr>
            <a:xfrm>
              <a:off x="729842" y="4088174"/>
              <a:ext cx="84960" cy="184666"/>
            </a:xfrm>
            <a:prstGeom prst="rect">
              <a:avLst/>
            </a:prstGeom>
            <a:noFill/>
          </p:spPr>
          <p:txBody>
            <a:bodyPr wrap="none" lIns="0" tIns="0" rIns="0" bIns="0" rtlCol="0">
              <a:spAutoFit/>
            </a:bodyPr>
            <a:lstStyle/>
            <a:p>
              <a:pPr algn="r"/>
              <a:r>
                <a:rPr lang="fr-FR" sz="1200" smtClean="0">
                  <a:solidFill>
                    <a:srgbClr val="4D4D4D"/>
                  </a:solidFill>
                </a:rPr>
                <a:t>0</a:t>
              </a:r>
              <a:endParaRPr lang="fr-FR" sz="1200">
                <a:solidFill>
                  <a:srgbClr val="4D4D4D"/>
                </a:solidFill>
              </a:endParaRPr>
            </a:p>
          </p:txBody>
        </p:sp>
        <p:sp>
          <p:nvSpPr>
            <p:cNvPr id="17" name="TextBox 16"/>
            <p:cNvSpPr txBox="1"/>
            <p:nvPr/>
          </p:nvSpPr>
          <p:spPr>
            <a:xfrm>
              <a:off x="644883" y="3097947"/>
              <a:ext cx="169919" cy="184666"/>
            </a:xfrm>
            <a:prstGeom prst="rect">
              <a:avLst/>
            </a:prstGeom>
            <a:noFill/>
          </p:spPr>
          <p:txBody>
            <a:bodyPr wrap="none" lIns="0" tIns="0" rIns="0" bIns="0" rtlCol="0">
              <a:spAutoFit/>
            </a:bodyPr>
            <a:lstStyle/>
            <a:p>
              <a:pPr algn="r"/>
              <a:r>
                <a:rPr lang="fr-FR" sz="1200" smtClean="0">
                  <a:solidFill>
                    <a:srgbClr val="4D4D4D"/>
                  </a:solidFill>
                </a:rPr>
                <a:t>50</a:t>
              </a:r>
              <a:endParaRPr lang="fr-FR" sz="1200">
                <a:solidFill>
                  <a:srgbClr val="4D4D4D"/>
                </a:solidFill>
              </a:endParaRPr>
            </a:p>
          </p:txBody>
        </p:sp>
        <p:cxnSp>
          <p:nvCxnSpPr>
            <p:cNvPr id="18" name="Straight Connector 17"/>
            <p:cNvCxnSpPr/>
            <p:nvPr/>
          </p:nvCxnSpPr>
          <p:spPr>
            <a:xfrm>
              <a:off x="840000"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40000" y="319026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0000"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915775"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grpSp>
          <p:nvGrpSpPr>
            <p:cNvPr id="22" name="Group 21"/>
            <p:cNvGrpSpPr/>
            <p:nvPr/>
          </p:nvGrpSpPr>
          <p:grpSpPr>
            <a:xfrm>
              <a:off x="915553" y="4184144"/>
              <a:ext cx="3557966" cy="72009"/>
              <a:chOff x="915553" y="4184144"/>
              <a:chExt cx="3557966" cy="72009"/>
            </a:xfrm>
          </p:grpSpPr>
          <p:cxnSp>
            <p:nvCxnSpPr>
              <p:cNvPr id="60" name="Straight Connector 59"/>
              <p:cNvCxnSpPr/>
              <p:nvPr/>
            </p:nvCxnSpPr>
            <p:spPr>
              <a:xfrm rot="16200000">
                <a:off x="879549"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2065538"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3251527"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4437515" y="422014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74083" y="4288199"/>
              <a:ext cx="84959" cy="184666"/>
            </a:xfrm>
            <a:prstGeom prst="rect">
              <a:avLst/>
            </a:prstGeom>
            <a:noFill/>
          </p:spPr>
          <p:txBody>
            <a:bodyPr wrap="none" lIns="0" tIns="0" rIns="0" bIns="0" rtlCol="0">
              <a:spAutoFit/>
            </a:bodyPr>
            <a:lstStyle/>
            <a:p>
              <a:pPr algn="ctr"/>
              <a:r>
                <a:rPr lang="fr-FR" sz="1200" smtClean="0">
                  <a:solidFill>
                    <a:srgbClr val="4D4D4D"/>
                  </a:solidFill>
                </a:rPr>
                <a:t>0</a:t>
              </a:r>
              <a:endParaRPr lang="fr-FR" sz="1200">
                <a:solidFill>
                  <a:srgbClr val="4D4D4D"/>
                </a:solidFill>
              </a:endParaRPr>
            </a:p>
          </p:txBody>
        </p:sp>
        <p:sp>
          <p:nvSpPr>
            <p:cNvPr id="24" name="TextBox 23"/>
            <p:cNvSpPr txBox="1"/>
            <p:nvPr/>
          </p:nvSpPr>
          <p:spPr>
            <a:xfrm>
              <a:off x="2017228" y="4284627"/>
              <a:ext cx="169918" cy="184666"/>
            </a:xfrm>
            <a:prstGeom prst="rect">
              <a:avLst/>
            </a:prstGeom>
            <a:noFill/>
          </p:spPr>
          <p:txBody>
            <a:bodyPr wrap="none" lIns="0" tIns="0" rIns="0" bIns="0" rtlCol="0">
              <a:spAutoFit/>
            </a:bodyPr>
            <a:lstStyle/>
            <a:p>
              <a:pPr algn="ctr"/>
              <a:r>
                <a:rPr lang="fr-FR" sz="1200" smtClean="0">
                  <a:solidFill>
                    <a:srgbClr val="4D4D4D"/>
                  </a:solidFill>
                </a:rPr>
                <a:t>50</a:t>
              </a:r>
              <a:endParaRPr lang="fr-FR" sz="1200">
                <a:solidFill>
                  <a:srgbClr val="4D4D4D"/>
                </a:solidFill>
              </a:endParaRPr>
            </a:p>
          </p:txBody>
        </p:sp>
        <p:sp>
          <p:nvSpPr>
            <p:cNvPr id="25" name="TextBox 24"/>
            <p:cNvSpPr txBox="1"/>
            <p:nvPr/>
          </p:nvSpPr>
          <p:spPr>
            <a:xfrm>
              <a:off x="3159777" y="4284627"/>
              <a:ext cx="254877" cy="184666"/>
            </a:xfrm>
            <a:prstGeom prst="rect">
              <a:avLst/>
            </a:prstGeom>
            <a:noFill/>
          </p:spPr>
          <p:txBody>
            <a:bodyPr wrap="none" lIns="0" tIns="0" rIns="0" bIns="0" rtlCol="0">
              <a:spAutoFit/>
            </a:bodyPr>
            <a:lstStyle/>
            <a:p>
              <a:pPr algn="ctr"/>
              <a:r>
                <a:rPr lang="fr-FR" sz="1200" smtClean="0">
                  <a:solidFill>
                    <a:srgbClr val="4D4D4D"/>
                  </a:solidFill>
                </a:rPr>
                <a:t>100</a:t>
              </a:r>
              <a:endParaRPr lang="fr-FR" sz="1200">
                <a:solidFill>
                  <a:srgbClr val="4D4D4D"/>
                </a:solidFill>
              </a:endParaRPr>
            </a:p>
          </p:txBody>
        </p:sp>
        <p:sp>
          <p:nvSpPr>
            <p:cNvPr id="26" name="TextBox 25"/>
            <p:cNvSpPr txBox="1"/>
            <p:nvPr/>
          </p:nvSpPr>
          <p:spPr>
            <a:xfrm>
              <a:off x="4346713" y="4284627"/>
              <a:ext cx="254878" cy="184666"/>
            </a:xfrm>
            <a:prstGeom prst="rect">
              <a:avLst/>
            </a:prstGeom>
            <a:noFill/>
          </p:spPr>
          <p:txBody>
            <a:bodyPr wrap="none" lIns="0" tIns="0" rIns="0" bIns="0" rtlCol="0">
              <a:spAutoFit/>
            </a:bodyPr>
            <a:lstStyle/>
            <a:p>
              <a:pPr algn="ctr"/>
              <a:r>
                <a:rPr lang="fr-FR" sz="1200" smtClean="0">
                  <a:solidFill>
                    <a:srgbClr val="4D4D4D"/>
                  </a:solidFill>
                </a:rPr>
                <a:t>150</a:t>
              </a:r>
              <a:endParaRPr lang="fr-FR" sz="1200">
                <a:solidFill>
                  <a:srgbClr val="4D4D4D"/>
                </a:solidFill>
              </a:endParaRPr>
            </a:p>
          </p:txBody>
        </p:sp>
        <p:sp>
          <p:nvSpPr>
            <p:cNvPr id="27" name="TextBox 26"/>
            <p:cNvSpPr txBox="1"/>
            <p:nvPr/>
          </p:nvSpPr>
          <p:spPr>
            <a:xfrm>
              <a:off x="2520093" y="4476976"/>
              <a:ext cx="350532" cy="184666"/>
            </a:xfrm>
            <a:prstGeom prst="rect">
              <a:avLst/>
            </a:prstGeom>
            <a:noFill/>
          </p:spPr>
          <p:txBody>
            <a:bodyPr wrap="none" lIns="0" tIns="0" rIns="0" bIns="0" rtlCol="0">
              <a:spAutoFit/>
            </a:bodyPr>
            <a:lstStyle/>
            <a:p>
              <a:pPr algn="ctr"/>
              <a:r>
                <a:rPr lang="fr-FR" sz="1200" b="1" smtClean="0">
                  <a:solidFill>
                    <a:srgbClr val="4D4D4D"/>
                  </a:solidFill>
                </a:rPr>
                <a:t>Mois</a:t>
              </a:r>
              <a:endParaRPr lang="fr-FR" sz="1200" b="1">
                <a:solidFill>
                  <a:srgbClr val="4D4D4D"/>
                </a:solidFill>
              </a:endParaRPr>
            </a:p>
          </p:txBody>
        </p:sp>
        <p:sp>
          <p:nvSpPr>
            <p:cNvPr id="28" name="TextBox 27"/>
            <p:cNvSpPr txBox="1"/>
            <p:nvPr/>
          </p:nvSpPr>
          <p:spPr>
            <a:xfrm>
              <a:off x="4027865" y="2150582"/>
              <a:ext cx="474489" cy="369332"/>
            </a:xfrm>
            <a:prstGeom prst="rect">
              <a:avLst/>
            </a:prstGeom>
            <a:noFill/>
          </p:spPr>
          <p:txBody>
            <a:bodyPr wrap="none" lIns="0" tIns="0" rIns="0" bIns="0" rtlCol="0">
              <a:spAutoFit/>
            </a:bodyPr>
            <a:lstStyle/>
            <a:p>
              <a:r>
                <a:rPr lang="fr-FR" sz="1200" smtClean="0">
                  <a:solidFill>
                    <a:srgbClr val="4D4D4D"/>
                  </a:solidFill>
                </a:rPr>
                <a:t>HER2</a:t>
              </a:r>
              <a:r>
                <a:rPr lang="fr-FR" sz="1200" baseline="30000" smtClean="0">
                  <a:solidFill>
                    <a:srgbClr val="4D4D4D"/>
                  </a:solidFill>
                </a:rPr>
                <a:t>+</a:t>
              </a:r>
              <a:r>
                <a:rPr lang="fr-FR" sz="1200" smtClean="0">
                  <a:solidFill>
                    <a:srgbClr val="4D4D4D"/>
                  </a:solidFill>
                </a:rPr>
                <a:t/>
              </a:r>
              <a:br>
                <a:rPr lang="fr-FR" sz="1200" smtClean="0">
                  <a:solidFill>
                    <a:srgbClr val="4D4D4D"/>
                  </a:solidFill>
                </a:rPr>
              </a:br>
              <a:r>
                <a:rPr lang="fr-FR" sz="1200" smtClean="0">
                  <a:solidFill>
                    <a:srgbClr val="4D4D4D"/>
                  </a:solidFill>
                </a:rPr>
                <a:t>HER2</a:t>
              </a:r>
              <a:r>
                <a:rPr lang="fr-FR" sz="1200" baseline="30000" smtClean="0">
                  <a:solidFill>
                    <a:srgbClr val="4D4D4D"/>
                  </a:solidFill>
                </a:rPr>
                <a:t>−</a:t>
              </a:r>
              <a:endParaRPr lang="fr-FR" sz="1200" baseline="30000">
                <a:solidFill>
                  <a:srgbClr val="4D4D4D"/>
                </a:solidFill>
              </a:endParaRPr>
            </a:p>
          </p:txBody>
        </p:sp>
        <p:cxnSp>
          <p:nvCxnSpPr>
            <p:cNvPr id="29" name="Straight Connector 28"/>
            <p:cNvCxnSpPr/>
            <p:nvPr/>
          </p:nvCxnSpPr>
          <p:spPr>
            <a:xfrm>
              <a:off x="3714471" y="2242907"/>
              <a:ext cx="25200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14471" y="2420888"/>
              <a:ext cx="25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924755" y="2201517"/>
              <a:ext cx="3541281" cy="1736924"/>
              <a:chOff x="924755" y="2201517"/>
              <a:chExt cx="3541281" cy="1736924"/>
            </a:xfrm>
          </p:grpSpPr>
          <p:sp>
            <p:nvSpPr>
              <p:cNvPr id="54" name="Freeform 5"/>
              <p:cNvSpPr>
                <a:spLocks/>
              </p:cNvSpPr>
              <p:nvPr/>
            </p:nvSpPr>
            <p:spPr bwMode="auto">
              <a:xfrm>
                <a:off x="924755" y="2201517"/>
                <a:ext cx="3541281" cy="1736924"/>
              </a:xfrm>
              <a:custGeom>
                <a:avLst/>
                <a:gdLst>
                  <a:gd name="T0" fmla="*/ 0 w 4472"/>
                  <a:gd name="T1" fmla="*/ 0 h 2204"/>
                  <a:gd name="T2" fmla="*/ 298 w 4472"/>
                  <a:gd name="T3" fmla="*/ 0 h 2204"/>
                  <a:gd name="T4" fmla="*/ 298 w 4472"/>
                  <a:gd name="T5" fmla="*/ 174 h 2204"/>
                  <a:gd name="T6" fmla="*/ 531 w 4472"/>
                  <a:gd name="T7" fmla="*/ 174 h 2204"/>
                  <a:gd name="T8" fmla="*/ 531 w 4472"/>
                  <a:gd name="T9" fmla="*/ 385 h 2204"/>
                  <a:gd name="T10" fmla="*/ 563 w 4472"/>
                  <a:gd name="T11" fmla="*/ 385 h 2204"/>
                  <a:gd name="T12" fmla="*/ 563 w 4472"/>
                  <a:gd name="T13" fmla="*/ 600 h 2204"/>
                  <a:gd name="T14" fmla="*/ 647 w 4472"/>
                  <a:gd name="T15" fmla="*/ 600 h 2204"/>
                  <a:gd name="T16" fmla="*/ 647 w 4472"/>
                  <a:gd name="T17" fmla="*/ 812 h 2204"/>
                  <a:gd name="T18" fmla="*/ 725 w 4472"/>
                  <a:gd name="T19" fmla="*/ 812 h 2204"/>
                  <a:gd name="T20" fmla="*/ 725 w 4472"/>
                  <a:gd name="T21" fmla="*/ 1055 h 2204"/>
                  <a:gd name="T22" fmla="*/ 862 w 4472"/>
                  <a:gd name="T23" fmla="*/ 1055 h 2204"/>
                  <a:gd name="T24" fmla="*/ 862 w 4472"/>
                  <a:gd name="T25" fmla="*/ 1301 h 2204"/>
                  <a:gd name="T26" fmla="*/ 948 w 4472"/>
                  <a:gd name="T27" fmla="*/ 1301 h 2204"/>
                  <a:gd name="T28" fmla="*/ 948 w 4472"/>
                  <a:gd name="T29" fmla="*/ 1594 h 2204"/>
                  <a:gd name="T30" fmla="*/ 1344 w 4472"/>
                  <a:gd name="T31" fmla="*/ 1594 h 2204"/>
                  <a:gd name="T32" fmla="*/ 1344 w 4472"/>
                  <a:gd name="T33" fmla="*/ 1905 h 2204"/>
                  <a:gd name="T34" fmla="*/ 4169 w 4472"/>
                  <a:gd name="T35" fmla="*/ 1905 h 2204"/>
                  <a:gd name="T36" fmla="*/ 4169 w 4472"/>
                  <a:gd name="T37" fmla="*/ 2204 h 2204"/>
                  <a:gd name="T38" fmla="*/ 4472 w 4472"/>
                  <a:gd name="T39" fmla="*/ 220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2" h="2204">
                    <a:moveTo>
                      <a:pt x="0" y="0"/>
                    </a:moveTo>
                    <a:lnTo>
                      <a:pt x="298" y="0"/>
                    </a:lnTo>
                    <a:lnTo>
                      <a:pt x="298" y="174"/>
                    </a:lnTo>
                    <a:lnTo>
                      <a:pt x="531" y="174"/>
                    </a:lnTo>
                    <a:lnTo>
                      <a:pt x="531" y="385"/>
                    </a:lnTo>
                    <a:lnTo>
                      <a:pt x="563" y="385"/>
                    </a:lnTo>
                    <a:lnTo>
                      <a:pt x="563" y="600"/>
                    </a:lnTo>
                    <a:lnTo>
                      <a:pt x="647" y="600"/>
                    </a:lnTo>
                    <a:lnTo>
                      <a:pt x="647" y="812"/>
                    </a:lnTo>
                    <a:lnTo>
                      <a:pt x="725" y="812"/>
                    </a:lnTo>
                    <a:lnTo>
                      <a:pt x="725" y="1055"/>
                    </a:lnTo>
                    <a:lnTo>
                      <a:pt x="862" y="1055"/>
                    </a:lnTo>
                    <a:lnTo>
                      <a:pt x="862" y="1301"/>
                    </a:lnTo>
                    <a:lnTo>
                      <a:pt x="948" y="1301"/>
                    </a:lnTo>
                    <a:lnTo>
                      <a:pt x="948" y="1594"/>
                    </a:lnTo>
                    <a:lnTo>
                      <a:pt x="1344" y="1594"/>
                    </a:lnTo>
                    <a:lnTo>
                      <a:pt x="1344" y="1905"/>
                    </a:lnTo>
                    <a:lnTo>
                      <a:pt x="4169" y="1905"/>
                    </a:lnTo>
                    <a:lnTo>
                      <a:pt x="4169" y="2204"/>
                    </a:lnTo>
                    <a:lnTo>
                      <a:pt x="4472" y="2204"/>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6"/>
              <p:cNvSpPr>
                <a:spLocks noChangeShapeType="1"/>
              </p:cNvSpPr>
              <p:nvPr/>
            </p:nvSpPr>
            <p:spPr bwMode="auto">
              <a:xfrm>
                <a:off x="1267638"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Line 7"/>
              <p:cNvSpPr>
                <a:spLocks noChangeShapeType="1"/>
              </p:cNvSpPr>
              <p:nvPr/>
            </p:nvSpPr>
            <p:spPr bwMode="auto">
              <a:xfrm>
                <a:off x="1281892"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8"/>
              <p:cNvSpPr>
                <a:spLocks noChangeShapeType="1"/>
              </p:cNvSpPr>
              <p:nvPr/>
            </p:nvSpPr>
            <p:spPr bwMode="auto">
              <a:xfrm>
                <a:off x="1296146" y="2299239"/>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Line 9"/>
              <p:cNvSpPr>
                <a:spLocks noChangeShapeType="1"/>
              </p:cNvSpPr>
              <p:nvPr/>
            </p:nvSpPr>
            <p:spPr bwMode="auto">
              <a:xfrm>
                <a:off x="1459273" y="2800456"/>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10"/>
              <p:cNvSpPr>
                <a:spLocks noChangeShapeType="1"/>
              </p:cNvSpPr>
              <p:nvPr/>
            </p:nvSpPr>
            <p:spPr bwMode="auto">
              <a:xfrm>
                <a:off x="1653283" y="3185826"/>
                <a:ext cx="0" cy="4098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32" name="Group 31"/>
            <p:cNvGrpSpPr/>
            <p:nvPr/>
          </p:nvGrpSpPr>
          <p:grpSpPr>
            <a:xfrm>
              <a:off x="924755" y="2201517"/>
              <a:ext cx="3541281" cy="1771599"/>
              <a:chOff x="924755" y="2201517"/>
              <a:chExt cx="3541281" cy="1771599"/>
            </a:xfrm>
          </p:grpSpPr>
          <p:sp>
            <p:nvSpPr>
              <p:cNvPr id="33" name="Freeform 11"/>
              <p:cNvSpPr>
                <a:spLocks/>
              </p:cNvSpPr>
              <p:nvPr/>
            </p:nvSpPr>
            <p:spPr bwMode="auto">
              <a:xfrm>
                <a:off x="924755" y="2201517"/>
                <a:ext cx="3541281" cy="1770023"/>
              </a:xfrm>
              <a:custGeom>
                <a:avLst/>
                <a:gdLst>
                  <a:gd name="T0" fmla="*/ 1319 w 2232"/>
                  <a:gd name="T1" fmla="*/ 1120 h 1120"/>
                  <a:gd name="T2" fmla="*/ 1251 w 2232"/>
                  <a:gd name="T3" fmla="*/ 1080 h 1120"/>
                  <a:gd name="T4" fmla="*/ 1153 w 2232"/>
                  <a:gd name="T5" fmla="*/ 1036 h 1120"/>
                  <a:gd name="T6" fmla="*/ 939 w 2232"/>
                  <a:gd name="T7" fmla="*/ 1000 h 1120"/>
                  <a:gd name="T8" fmla="*/ 921 w 2232"/>
                  <a:gd name="T9" fmla="*/ 976 h 1120"/>
                  <a:gd name="T10" fmla="*/ 893 w 2232"/>
                  <a:gd name="T11" fmla="*/ 901 h 1120"/>
                  <a:gd name="T12" fmla="*/ 876 w 2232"/>
                  <a:gd name="T13" fmla="*/ 875 h 1120"/>
                  <a:gd name="T14" fmla="*/ 836 w 2232"/>
                  <a:gd name="T15" fmla="*/ 852 h 1120"/>
                  <a:gd name="T16" fmla="*/ 775 w 2232"/>
                  <a:gd name="T17" fmla="*/ 824 h 1120"/>
                  <a:gd name="T18" fmla="*/ 763 w 2232"/>
                  <a:gd name="T19" fmla="*/ 804 h 1120"/>
                  <a:gd name="T20" fmla="*/ 757 w 2232"/>
                  <a:gd name="T21" fmla="*/ 786 h 1120"/>
                  <a:gd name="T22" fmla="*/ 751 w 2232"/>
                  <a:gd name="T23" fmla="*/ 760 h 1120"/>
                  <a:gd name="T24" fmla="*/ 747 w 2232"/>
                  <a:gd name="T25" fmla="*/ 740 h 1120"/>
                  <a:gd name="T26" fmla="*/ 705 w 2232"/>
                  <a:gd name="T27" fmla="*/ 720 h 1120"/>
                  <a:gd name="T28" fmla="*/ 687 w 2232"/>
                  <a:gd name="T29" fmla="*/ 701 h 1120"/>
                  <a:gd name="T30" fmla="*/ 677 w 2232"/>
                  <a:gd name="T31" fmla="*/ 678 h 1120"/>
                  <a:gd name="T32" fmla="*/ 671 w 2232"/>
                  <a:gd name="T33" fmla="*/ 656 h 1120"/>
                  <a:gd name="T34" fmla="*/ 665 w 2232"/>
                  <a:gd name="T35" fmla="*/ 634 h 1120"/>
                  <a:gd name="T36" fmla="*/ 653 w 2232"/>
                  <a:gd name="T37" fmla="*/ 595 h 1120"/>
                  <a:gd name="T38" fmla="*/ 646 w 2232"/>
                  <a:gd name="T39" fmla="*/ 573 h 1120"/>
                  <a:gd name="T40" fmla="*/ 621 w 2232"/>
                  <a:gd name="T41" fmla="*/ 556 h 1120"/>
                  <a:gd name="T42" fmla="*/ 613 w 2232"/>
                  <a:gd name="T43" fmla="*/ 520 h 1120"/>
                  <a:gd name="T44" fmla="*/ 574 w 2232"/>
                  <a:gd name="T45" fmla="*/ 499 h 1120"/>
                  <a:gd name="T46" fmla="*/ 537 w 2232"/>
                  <a:gd name="T47" fmla="*/ 478 h 1120"/>
                  <a:gd name="T48" fmla="*/ 519 w 2232"/>
                  <a:gd name="T49" fmla="*/ 462 h 1120"/>
                  <a:gd name="T50" fmla="*/ 509 w 2232"/>
                  <a:gd name="T51" fmla="*/ 450 h 1120"/>
                  <a:gd name="T52" fmla="*/ 499 w 2232"/>
                  <a:gd name="T53" fmla="*/ 435 h 1120"/>
                  <a:gd name="T54" fmla="*/ 481 w 2232"/>
                  <a:gd name="T55" fmla="*/ 418 h 1120"/>
                  <a:gd name="T56" fmla="*/ 465 w 2232"/>
                  <a:gd name="T57" fmla="*/ 402 h 1120"/>
                  <a:gd name="T58" fmla="*/ 395 w 2232"/>
                  <a:gd name="T59" fmla="*/ 390 h 1120"/>
                  <a:gd name="T60" fmla="*/ 381 w 2232"/>
                  <a:gd name="T61" fmla="*/ 373 h 1120"/>
                  <a:gd name="T62" fmla="*/ 359 w 2232"/>
                  <a:gd name="T63" fmla="*/ 344 h 1120"/>
                  <a:gd name="T64" fmla="*/ 340 w 2232"/>
                  <a:gd name="T65" fmla="*/ 334 h 1120"/>
                  <a:gd name="T66" fmla="*/ 333 w 2232"/>
                  <a:gd name="T67" fmla="*/ 318 h 1120"/>
                  <a:gd name="T68" fmla="*/ 283 w 2232"/>
                  <a:gd name="T69" fmla="*/ 276 h 1120"/>
                  <a:gd name="T70" fmla="*/ 269 w 2232"/>
                  <a:gd name="T71" fmla="*/ 222 h 1120"/>
                  <a:gd name="T72" fmla="*/ 257 w 2232"/>
                  <a:gd name="T73" fmla="*/ 212 h 1120"/>
                  <a:gd name="T74" fmla="*/ 226 w 2232"/>
                  <a:gd name="T75" fmla="*/ 196 h 1120"/>
                  <a:gd name="T76" fmla="*/ 219 w 2232"/>
                  <a:gd name="T77" fmla="*/ 186 h 1120"/>
                  <a:gd name="T78" fmla="*/ 197 w 2232"/>
                  <a:gd name="T79" fmla="*/ 162 h 1120"/>
                  <a:gd name="T80" fmla="*/ 189 w 2232"/>
                  <a:gd name="T81" fmla="*/ 148 h 1120"/>
                  <a:gd name="T82" fmla="*/ 178 w 2232"/>
                  <a:gd name="T83" fmla="*/ 135 h 1120"/>
                  <a:gd name="T84" fmla="*/ 171 w 2232"/>
                  <a:gd name="T85" fmla="*/ 122 h 1120"/>
                  <a:gd name="T86" fmla="*/ 162 w 2232"/>
                  <a:gd name="T87" fmla="*/ 108 h 1120"/>
                  <a:gd name="T88" fmla="*/ 139 w 2232"/>
                  <a:gd name="T89" fmla="*/ 99 h 1120"/>
                  <a:gd name="T90" fmla="*/ 127 w 2232"/>
                  <a:gd name="T91" fmla="*/ 86 h 1120"/>
                  <a:gd name="T92" fmla="*/ 112 w 2232"/>
                  <a:gd name="T93" fmla="*/ 75 h 1120"/>
                  <a:gd name="T94" fmla="*/ 87 w 2232"/>
                  <a:gd name="T95" fmla="*/ 34 h 1120"/>
                  <a:gd name="T96" fmla="*/ 68 w 2232"/>
                  <a:gd name="T97" fmla="*/ 23 h 1120"/>
                  <a:gd name="T98" fmla="*/ 9 w 2232"/>
                  <a:gd name="T99" fmla="*/ 11 h 1120"/>
                  <a:gd name="T100" fmla="*/ 0 w 2232"/>
                  <a:gd name="T101"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32" h="1120">
                    <a:moveTo>
                      <a:pt x="2232" y="1120"/>
                    </a:moveTo>
                    <a:cubicBezTo>
                      <a:pt x="1319" y="1120"/>
                      <a:pt x="1319" y="1120"/>
                      <a:pt x="1319" y="1120"/>
                    </a:cubicBezTo>
                    <a:cubicBezTo>
                      <a:pt x="1319" y="1080"/>
                      <a:pt x="1319" y="1080"/>
                      <a:pt x="1319" y="1080"/>
                    </a:cubicBezTo>
                    <a:cubicBezTo>
                      <a:pt x="1251" y="1080"/>
                      <a:pt x="1251" y="1080"/>
                      <a:pt x="1251" y="1080"/>
                    </a:cubicBezTo>
                    <a:cubicBezTo>
                      <a:pt x="1251" y="1036"/>
                      <a:pt x="1251" y="1036"/>
                      <a:pt x="1251" y="1036"/>
                    </a:cubicBezTo>
                    <a:cubicBezTo>
                      <a:pt x="1251" y="1036"/>
                      <a:pt x="1155" y="1034"/>
                      <a:pt x="1153" y="1036"/>
                    </a:cubicBezTo>
                    <a:cubicBezTo>
                      <a:pt x="1151" y="1038"/>
                      <a:pt x="1153" y="1000"/>
                      <a:pt x="1153" y="1000"/>
                    </a:cubicBezTo>
                    <a:cubicBezTo>
                      <a:pt x="939" y="1000"/>
                      <a:pt x="939" y="1000"/>
                      <a:pt x="939" y="1000"/>
                    </a:cubicBezTo>
                    <a:cubicBezTo>
                      <a:pt x="939" y="976"/>
                      <a:pt x="939" y="976"/>
                      <a:pt x="939" y="976"/>
                    </a:cubicBezTo>
                    <a:cubicBezTo>
                      <a:pt x="921" y="976"/>
                      <a:pt x="921" y="976"/>
                      <a:pt x="921" y="976"/>
                    </a:cubicBezTo>
                    <a:cubicBezTo>
                      <a:pt x="921" y="901"/>
                      <a:pt x="921" y="901"/>
                      <a:pt x="921" y="901"/>
                    </a:cubicBezTo>
                    <a:cubicBezTo>
                      <a:pt x="893" y="901"/>
                      <a:pt x="893" y="901"/>
                      <a:pt x="893" y="901"/>
                    </a:cubicBezTo>
                    <a:cubicBezTo>
                      <a:pt x="893" y="875"/>
                      <a:pt x="893" y="875"/>
                      <a:pt x="893" y="875"/>
                    </a:cubicBezTo>
                    <a:cubicBezTo>
                      <a:pt x="876" y="875"/>
                      <a:pt x="876" y="875"/>
                      <a:pt x="876" y="875"/>
                    </a:cubicBezTo>
                    <a:cubicBezTo>
                      <a:pt x="876" y="852"/>
                      <a:pt x="876" y="852"/>
                      <a:pt x="876" y="852"/>
                    </a:cubicBezTo>
                    <a:cubicBezTo>
                      <a:pt x="836" y="852"/>
                      <a:pt x="836" y="852"/>
                      <a:pt x="836" y="852"/>
                    </a:cubicBezTo>
                    <a:cubicBezTo>
                      <a:pt x="836" y="824"/>
                      <a:pt x="836" y="824"/>
                      <a:pt x="836" y="824"/>
                    </a:cubicBezTo>
                    <a:cubicBezTo>
                      <a:pt x="775" y="824"/>
                      <a:pt x="775" y="824"/>
                      <a:pt x="775" y="824"/>
                    </a:cubicBezTo>
                    <a:cubicBezTo>
                      <a:pt x="775" y="804"/>
                      <a:pt x="775" y="804"/>
                      <a:pt x="775" y="804"/>
                    </a:cubicBezTo>
                    <a:cubicBezTo>
                      <a:pt x="763" y="804"/>
                      <a:pt x="763" y="804"/>
                      <a:pt x="763" y="804"/>
                    </a:cubicBezTo>
                    <a:cubicBezTo>
                      <a:pt x="763" y="786"/>
                      <a:pt x="763" y="786"/>
                      <a:pt x="763" y="786"/>
                    </a:cubicBezTo>
                    <a:cubicBezTo>
                      <a:pt x="757" y="786"/>
                      <a:pt x="757" y="786"/>
                      <a:pt x="757" y="786"/>
                    </a:cubicBezTo>
                    <a:cubicBezTo>
                      <a:pt x="757" y="760"/>
                      <a:pt x="757" y="760"/>
                      <a:pt x="757" y="760"/>
                    </a:cubicBezTo>
                    <a:cubicBezTo>
                      <a:pt x="751" y="760"/>
                      <a:pt x="751" y="760"/>
                      <a:pt x="751" y="760"/>
                    </a:cubicBezTo>
                    <a:cubicBezTo>
                      <a:pt x="751" y="740"/>
                      <a:pt x="751" y="740"/>
                      <a:pt x="751" y="740"/>
                    </a:cubicBezTo>
                    <a:cubicBezTo>
                      <a:pt x="747" y="740"/>
                      <a:pt x="747" y="740"/>
                      <a:pt x="747" y="740"/>
                    </a:cubicBezTo>
                    <a:cubicBezTo>
                      <a:pt x="747" y="720"/>
                      <a:pt x="747" y="720"/>
                      <a:pt x="747" y="720"/>
                    </a:cubicBezTo>
                    <a:cubicBezTo>
                      <a:pt x="705" y="720"/>
                      <a:pt x="705" y="720"/>
                      <a:pt x="705" y="720"/>
                    </a:cubicBezTo>
                    <a:cubicBezTo>
                      <a:pt x="705" y="701"/>
                      <a:pt x="705" y="701"/>
                      <a:pt x="705" y="701"/>
                    </a:cubicBezTo>
                    <a:cubicBezTo>
                      <a:pt x="687" y="701"/>
                      <a:pt x="687" y="701"/>
                      <a:pt x="687" y="701"/>
                    </a:cubicBezTo>
                    <a:cubicBezTo>
                      <a:pt x="687" y="678"/>
                      <a:pt x="687" y="678"/>
                      <a:pt x="687" y="678"/>
                    </a:cubicBezTo>
                    <a:cubicBezTo>
                      <a:pt x="677" y="678"/>
                      <a:pt x="677" y="678"/>
                      <a:pt x="677" y="678"/>
                    </a:cubicBezTo>
                    <a:cubicBezTo>
                      <a:pt x="677" y="656"/>
                      <a:pt x="677" y="656"/>
                      <a:pt x="677" y="656"/>
                    </a:cubicBezTo>
                    <a:cubicBezTo>
                      <a:pt x="671" y="656"/>
                      <a:pt x="671" y="656"/>
                      <a:pt x="671" y="656"/>
                    </a:cubicBezTo>
                    <a:cubicBezTo>
                      <a:pt x="671" y="634"/>
                      <a:pt x="671" y="634"/>
                      <a:pt x="671" y="634"/>
                    </a:cubicBezTo>
                    <a:cubicBezTo>
                      <a:pt x="665" y="634"/>
                      <a:pt x="665" y="634"/>
                      <a:pt x="665" y="634"/>
                    </a:cubicBezTo>
                    <a:cubicBezTo>
                      <a:pt x="665" y="595"/>
                      <a:pt x="665" y="595"/>
                      <a:pt x="665" y="595"/>
                    </a:cubicBezTo>
                    <a:cubicBezTo>
                      <a:pt x="653" y="595"/>
                      <a:pt x="653" y="595"/>
                      <a:pt x="653" y="595"/>
                    </a:cubicBezTo>
                    <a:cubicBezTo>
                      <a:pt x="653" y="573"/>
                      <a:pt x="653" y="573"/>
                      <a:pt x="653" y="573"/>
                    </a:cubicBezTo>
                    <a:cubicBezTo>
                      <a:pt x="646" y="573"/>
                      <a:pt x="646" y="573"/>
                      <a:pt x="646" y="573"/>
                    </a:cubicBezTo>
                    <a:cubicBezTo>
                      <a:pt x="646" y="556"/>
                      <a:pt x="646" y="556"/>
                      <a:pt x="646" y="556"/>
                    </a:cubicBezTo>
                    <a:cubicBezTo>
                      <a:pt x="621" y="556"/>
                      <a:pt x="621" y="556"/>
                      <a:pt x="621" y="556"/>
                    </a:cubicBezTo>
                    <a:cubicBezTo>
                      <a:pt x="621" y="520"/>
                      <a:pt x="621" y="520"/>
                      <a:pt x="621" y="520"/>
                    </a:cubicBezTo>
                    <a:cubicBezTo>
                      <a:pt x="613" y="520"/>
                      <a:pt x="613" y="520"/>
                      <a:pt x="613" y="520"/>
                    </a:cubicBezTo>
                    <a:cubicBezTo>
                      <a:pt x="613" y="499"/>
                      <a:pt x="613" y="499"/>
                      <a:pt x="613" y="499"/>
                    </a:cubicBezTo>
                    <a:cubicBezTo>
                      <a:pt x="574" y="499"/>
                      <a:pt x="574" y="499"/>
                      <a:pt x="574" y="499"/>
                    </a:cubicBezTo>
                    <a:cubicBezTo>
                      <a:pt x="574" y="478"/>
                      <a:pt x="574" y="478"/>
                      <a:pt x="574" y="478"/>
                    </a:cubicBezTo>
                    <a:cubicBezTo>
                      <a:pt x="537" y="478"/>
                      <a:pt x="537" y="478"/>
                      <a:pt x="537" y="478"/>
                    </a:cubicBezTo>
                    <a:cubicBezTo>
                      <a:pt x="537" y="462"/>
                      <a:pt x="537" y="462"/>
                      <a:pt x="537" y="462"/>
                    </a:cubicBezTo>
                    <a:cubicBezTo>
                      <a:pt x="519" y="462"/>
                      <a:pt x="519" y="462"/>
                      <a:pt x="519" y="462"/>
                    </a:cubicBezTo>
                    <a:cubicBezTo>
                      <a:pt x="519" y="450"/>
                      <a:pt x="519" y="450"/>
                      <a:pt x="519" y="450"/>
                    </a:cubicBezTo>
                    <a:cubicBezTo>
                      <a:pt x="509" y="450"/>
                      <a:pt x="509" y="450"/>
                      <a:pt x="509" y="450"/>
                    </a:cubicBezTo>
                    <a:cubicBezTo>
                      <a:pt x="509" y="435"/>
                      <a:pt x="509" y="435"/>
                      <a:pt x="509" y="435"/>
                    </a:cubicBezTo>
                    <a:cubicBezTo>
                      <a:pt x="499" y="435"/>
                      <a:pt x="499" y="435"/>
                      <a:pt x="499" y="435"/>
                    </a:cubicBezTo>
                    <a:cubicBezTo>
                      <a:pt x="499" y="418"/>
                      <a:pt x="499" y="418"/>
                      <a:pt x="499" y="418"/>
                    </a:cubicBezTo>
                    <a:cubicBezTo>
                      <a:pt x="481" y="418"/>
                      <a:pt x="481" y="418"/>
                      <a:pt x="481" y="418"/>
                    </a:cubicBezTo>
                    <a:cubicBezTo>
                      <a:pt x="481" y="402"/>
                      <a:pt x="481" y="402"/>
                      <a:pt x="481" y="402"/>
                    </a:cubicBezTo>
                    <a:cubicBezTo>
                      <a:pt x="465" y="402"/>
                      <a:pt x="465" y="402"/>
                      <a:pt x="465" y="402"/>
                    </a:cubicBezTo>
                    <a:cubicBezTo>
                      <a:pt x="465" y="390"/>
                      <a:pt x="465" y="390"/>
                      <a:pt x="465" y="390"/>
                    </a:cubicBezTo>
                    <a:cubicBezTo>
                      <a:pt x="395" y="390"/>
                      <a:pt x="395" y="390"/>
                      <a:pt x="395" y="390"/>
                    </a:cubicBezTo>
                    <a:cubicBezTo>
                      <a:pt x="395" y="373"/>
                      <a:pt x="395" y="373"/>
                      <a:pt x="395" y="373"/>
                    </a:cubicBezTo>
                    <a:cubicBezTo>
                      <a:pt x="381" y="373"/>
                      <a:pt x="381" y="373"/>
                      <a:pt x="381" y="373"/>
                    </a:cubicBezTo>
                    <a:cubicBezTo>
                      <a:pt x="381" y="344"/>
                      <a:pt x="381" y="344"/>
                      <a:pt x="381" y="344"/>
                    </a:cubicBezTo>
                    <a:cubicBezTo>
                      <a:pt x="359" y="344"/>
                      <a:pt x="359" y="344"/>
                      <a:pt x="359" y="344"/>
                    </a:cubicBezTo>
                    <a:cubicBezTo>
                      <a:pt x="359" y="334"/>
                      <a:pt x="359" y="334"/>
                      <a:pt x="359" y="334"/>
                    </a:cubicBezTo>
                    <a:cubicBezTo>
                      <a:pt x="340" y="334"/>
                      <a:pt x="340" y="334"/>
                      <a:pt x="340" y="334"/>
                    </a:cubicBezTo>
                    <a:cubicBezTo>
                      <a:pt x="340" y="318"/>
                      <a:pt x="340" y="318"/>
                      <a:pt x="340" y="318"/>
                    </a:cubicBezTo>
                    <a:cubicBezTo>
                      <a:pt x="333" y="318"/>
                      <a:pt x="333" y="318"/>
                      <a:pt x="333" y="318"/>
                    </a:cubicBezTo>
                    <a:cubicBezTo>
                      <a:pt x="333" y="276"/>
                      <a:pt x="333" y="276"/>
                      <a:pt x="333" y="276"/>
                    </a:cubicBezTo>
                    <a:cubicBezTo>
                      <a:pt x="283" y="276"/>
                      <a:pt x="283" y="276"/>
                      <a:pt x="283" y="276"/>
                    </a:cubicBezTo>
                    <a:cubicBezTo>
                      <a:pt x="283" y="222"/>
                      <a:pt x="283" y="222"/>
                      <a:pt x="283" y="222"/>
                    </a:cubicBezTo>
                    <a:cubicBezTo>
                      <a:pt x="269" y="222"/>
                      <a:pt x="269" y="222"/>
                      <a:pt x="269" y="222"/>
                    </a:cubicBezTo>
                    <a:cubicBezTo>
                      <a:pt x="269" y="212"/>
                      <a:pt x="269" y="212"/>
                      <a:pt x="269" y="212"/>
                    </a:cubicBezTo>
                    <a:cubicBezTo>
                      <a:pt x="257" y="212"/>
                      <a:pt x="257" y="212"/>
                      <a:pt x="257" y="212"/>
                    </a:cubicBezTo>
                    <a:cubicBezTo>
                      <a:pt x="257" y="196"/>
                      <a:pt x="257" y="196"/>
                      <a:pt x="257" y="196"/>
                    </a:cubicBezTo>
                    <a:cubicBezTo>
                      <a:pt x="226" y="196"/>
                      <a:pt x="226" y="196"/>
                      <a:pt x="226" y="196"/>
                    </a:cubicBezTo>
                    <a:cubicBezTo>
                      <a:pt x="226" y="186"/>
                      <a:pt x="226" y="186"/>
                      <a:pt x="226" y="186"/>
                    </a:cubicBezTo>
                    <a:cubicBezTo>
                      <a:pt x="219" y="186"/>
                      <a:pt x="219" y="186"/>
                      <a:pt x="219" y="186"/>
                    </a:cubicBezTo>
                    <a:cubicBezTo>
                      <a:pt x="219" y="162"/>
                      <a:pt x="219" y="162"/>
                      <a:pt x="219" y="162"/>
                    </a:cubicBezTo>
                    <a:cubicBezTo>
                      <a:pt x="197" y="162"/>
                      <a:pt x="197" y="162"/>
                      <a:pt x="197" y="162"/>
                    </a:cubicBezTo>
                    <a:cubicBezTo>
                      <a:pt x="197" y="148"/>
                      <a:pt x="197" y="148"/>
                      <a:pt x="197" y="148"/>
                    </a:cubicBezTo>
                    <a:cubicBezTo>
                      <a:pt x="189" y="148"/>
                      <a:pt x="189" y="148"/>
                      <a:pt x="189" y="148"/>
                    </a:cubicBezTo>
                    <a:cubicBezTo>
                      <a:pt x="189" y="135"/>
                      <a:pt x="189" y="135"/>
                      <a:pt x="189" y="135"/>
                    </a:cubicBezTo>
                    <a:cubicBezTo>
                      <a:pt x="178" y="135"/>
                      <a:pt x="178" y="135"/>
                      <a:pt x="178" y="135"/>
                    </a:cubicBezTo>
                    <a:cubicBezTo>
                      <a:pt x="178" y="122"/>
                      <a:pt x="178" y="122"/>
                      <a:pt x="178" y="122"/>
                    </a:cubicBezTo>
                    <a:cubicBezTo>
                      <a:pt x="171" y="122"/>
                      <a:pt x="171" y="122"/>
                      <a:pt x="171" y="122"/>
                    </a:cubicBezTo>
                    <a:cubicBezTo>
                      <a:pt x="171" y="108"/>
                      <a:pt x="171" y="108"/>
                      <a:pt x="171" y="108"/>
                    </a:cubicBezTo>
                    <a:cubicBezTo>
                      <a:pt x="162" y="108"/>
                      <a:pt x="162" y="108"/>
                      <a:pt x="162" y="108"/>
                    </a:cubicBezTo>
                    <a:cubicBezTo>
                      <a:pt x="162" y="99"/>
                      <a:pt x="162" y="99"/>
                      <a:pt x="162" y="99"/>
                    </a:cubicBezTo>
                    <a:cubicBezTo>
                      <a:pt x="139" y="99"/>
                      <a:pt x="139" y="99"/>
                      <a:pt x="139" y="99"/>
                    </a:cubicBezTo>
                    <a:cubicBezTo>
                      <a:pt x="139" y="86"/>
                      <a:pt x="139" y="86"/>
                      <a:pt x="139" y="86"/>
                    </a:cubicBezTo>
                    <a:cubicBezTo>
                      <a:pt x="127" y="86"/>
                      <a:pt x="127" y="86"/>
                      <a:pt x="127" y="86"/>
                    </a:cubicBezTo>
                    <a:cubicBezTo>
                      <a:pt x="127" y="75"/>
                      <a:pt x="127" y="75"/>
                      <a:pt x="127" y="75"/>
                    </a:cubicBezTo>
                    <a:cubicBezTo>
                      <a:pt x="112" y="75"/>
                      <a:pt x="112" y="75"/>
                      <a:pt x="112" y="75"/>
                    </a:cubicBezTo>
                    <a:cubicBezTo>
                      <a:pt x="112" y="34"/>
                      <a:pt x="112" y="34"/>
                      <a:pt x="112" y="34"/>
                    </a:cubicBezTo>
                    <a:cubicBezTo>
                      <a:pt x="87" y="34"/>
                      <a:pt x="87" y="34"/>
                      <a:pt x="87" y="34"/>
                    </a:cubicBezTo>
                    <a:cubicBezTo>
                      <a:pt x="87" y="23"/>
                      <a:pt x="87" y="23"/>
                      <a:pt x="87" y="23"/>
                    </a:cubicBezTo>
                    <a:cubicBezTo>
                      <a:pt x="68" y="23"/>
                      <a:pt x="68" y="23"/>
                      <a:pt x="68" y="23"/>
                    </a:cubicBezTo>
                    <a:cubicBezTo>
                      <a:pt x="68" y="11"/>
                      <a:pt x="68" y="11"/>
                      <a:pt x="68" y="11"/>
                    </a:cubicBezTo>
                    <a:cubicBezTo>
                      <a:pt x="9" y="11"/>
                      <a:pt x="9" y="11"/>
                      <a:pt x="9" y="11"/>
                    </a:cubicBezTo>
                    <a:cubicBezTo>
                      <a:pt x="9" y="0"/>
                      <a:pt x="9" y="0"/>
                      <a:pt x="9" y="0"/>
                    </a:cubicBezTo>
                    <a:cubicBezTo>
                      <a:pt x="0" y="0"/>
                      <a:pt x="0" y="0"/>
                      <a:pt x="0" y="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Line 12"/>
              <p:cNvSpPr>
                <a:spLocks noChangeShapeType="1"/>
              </p:cNvSpPr>
              <p:nvPr/>
            </p:nvSpPr>
            <p:spPr bwMode="auto">
              <a:xfrm>
                <a:off x="1319902" y="246709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Line 13"/>
              <p:cNvSpPr>
                <a:spLocks noChangeShapeType="1"/>
              </p:cNvSpPr>
              <p:nvPr/>
            </p:nvSpPr>
            <p:spPr bwMode="auto">
              <a:xfrm>
                <a:off x="1364248" y="2514384"/>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 name="Line 14"/>
              <p:cNvSpPr>
                <a:spLocks noChangeShapeType="1"/>
              </p:cNvSpPr>
              <p:nvPr/>
            </p:nvSpPr>
            <p:spPr bwMode="auto">
              <a:xfrm>
                <a:off x="1430765" y="2597920"/>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 name="Line 15"/>
              <p:cNvSpPr>
                <a:spLocks noChangeShapeType="1"/>
              </p:cNvSpPr>
              <p:nvPr/>
            </p:nvSpPr>
            <p:spPr bwMode="auto">
              <a:xfrm>
                <a:off x="1502034" y="2704311"/>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 name="Line 16"/>
              <p:cNvSpPr>
                <a:spLocks noChangeShapeType="1"/>
              </p:cNvSpPr>
              <p:nvPr/>
            </p:nvSpPr>
            <p:spPr bwMode="auto">
              <a:xfrm>
                <a:off x="1517872" y="2704311"/>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 name="Line 17"/>
              <p:cNvSpPr>
                <a:spLocks noChangeShapeType="1"/>
              </p:cNvSpPr>
              <p:nvPr/>
            </p:nvSpPr>
            <p:spPr bwMode="auto">
              <a:xfrm>
                <a:off x="1565385"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 name="Line 18"/>
              <p:cNvSpPr>
                <a:spLocks noChangeShapeType="1"/>
              </p:cNvSpPr>
              <p:nvPr/>
            </p:nvSpPr>
            <p:spPr bwMode="auto">
              <a:xfrm>
                <a:off x="1581222"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Line 19"/>
              <p:cNvSpPr>
                <a:spLocks noChangeShapeType="1"/>
              </p:cNvSpPr>
              <p:nvPr/>
            </p:nvSpPr>
            <p:spPr bwMode="auto">
              <a:xfrm>
                <a:off x="1597060" y="277523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 name="Line 20"/>
              <p:cNvSpPr>
                <a:spLocks noChangeShapeType="1"/>
              </p:cNvSpPr>
              <p:nvPr/>
            </p:nvSpPr>
            <p:spPr bwMode="auto">
              <a:xfrm>
                <a:off x="1789486"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 name="Line 21"/>
              <p:cNvSpPr>
                <a:spLocks noChangeShapeType="1"/>
              </p:cNvSpPr>
              <p:nvPr/>
            </p:nvSpPr>
            <p:spPr bwMode="auto">
              <a:xfrm>
                <a:off x="1805324"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 name="Line 22"/>
              <p:cNvSpPr>
                <a:spLocks noChangeShapeType="1"/>
              </p:cNvSpPr>
              <p:nvPr/>
            </p:nvSpPr>
            <p:spPr bwMode="auto">
              <a:xfrm>
                <a:off x="1821162" y="291551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 name="Line 23"/>
              <p:cNvSpPr>
                <a:spLocks noChangeShapeType="1"/>
              </p:cNvSpPr>
              <p:nvPr/>
            </p:nvSpPr>
            <p:spPr bwMode="auto">
              <a:xfrm>
                <a:off x="1851253" y="2950191"/>
                <a:ext cx="0" cy="4176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 name="Line 24"/>
              <p:cNvSpPr>
                <a:spLocks noChangeShapeType="1"/>
              </p:cNvSpPr>
              <p:nvPr/>
            </p:nvSpPr>
            <p:spPr bwMode="auto">
              <a:xfrm>
                <a:off x="1895598" y="2950191"/>
                <a:ext cx="0" cy="41768"/>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 name="Line 25"/>
              <p:cNvSpPr>
                <a:spLocks noChangeShapeType="1"/>
              </p:cNvSpPr>
              <p:nvPr/>
            </p:nvSpPr>
            <p:spPr bwMode="auto">
              <a:xfrm>
                <a:off x="2271740" y="3506574"/>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Line 26"/>
              <p:cNvSpPr>
                <a:spLocks noChangeShapeType="1"/>
              </p:cNvSpPr>
              <p:nvPr/>
            </p:nvSpPr>
            <p:spPr bwMode="auto">
              <a:xfrm>
                <a:off x="2453873"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Line 27"/>
              <p:cNvSpPr>
                <a:spLocks noChangeShapeType="1"/>
              </p:cNvSpPr>
              <p:nvPr/>
            </p:nvSpPr>
            <p:spPr bwMode="auto">
              <a:xfrm>
                <a:off x="2480796"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Line 28"/>
              <p:cNvSpPr>
                <a:spLocks noChangeShapeType="1"/>
              </p:cNvSpPr>
              <p:nvPr/>
            </p:nvSpPr>
            <p:spPr bwMode="auto">
              <a:xfrm>
                <a:off x="2749243" y="3742209"/>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Line 29"/>
              <p:cNvSpPr>
                <a:spLocks noChangeShapeType="1"/>
              </p:cNvSpPr>
              <p:nvPr/>
            </p:nvSpPr>
            <p:spPr bwMode="auto">
              <a:xfrm>
                <a:off x="2799923" y="3795798"/>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 name="Line 30"/>
              <p:cNvSpPr>
                <a:spLocks noChangeShapeType="1"/>
              </p:cNvSpPr>
              <p:nvPr/>
            </p:nvSpPr>
            <p:spPr bwMode="auto">
              <a:xfrm>
                <a:off x="3788188" y="393213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Line 31"/>
              <p:cNvSpPr>
                <a:spLocks noChangeShapeType="1"/>
              </p:cNvSpPr>
              <p:nvPr/>
            </p:nvSpPr>
            <p:spPr bwMode="auto">
              <a:xfrm>
                <a:off x="4078807" y="3932136"/>
                <a:ext cx="0" cy="4098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64" name="Group 63"/>
          <p:cNvGrpSpPr/>
          <p:nvPr/>
        </p:nvGrpSpPr>
        <p:grpSpPr>
          <a:xfrm>
            <a:off x="4557988" y="1951109"/>
            <a:ext cx="4274725" cy="2553922"/>
            <a:chOff x="4557988" y="2107720"/>
            <a:chExt cx="4274725" cy="2553922"/>
          </a:xfrm>
        </p:grpSpPr>
        <p:sp>
          <p:nvSpPr>
            <p:cNvPr id="65" name="TextBox 64"/>
            <p:cNvSpPr txBox="1"/>
            <p:nvPr/>
          </p:nvSpPr>
          <p:spPr>
            <a:xfrm>
              <a:off x="7591576" y="2607421"/>
              <a:ext cx="1127473" cy="577081"/>
            </a:xfrm>
            <a:prstGeom prst="rect">
              <a:avLst/>
            </a:prstGeom>
            <a:noFill/>
          </p:spPr>
          <p:txBody>
            <a:bodyPr wrap="none" rtlCol="0">
              <a:spAutoFit/>
            </a:bodyPr>
            <a:lstStyle/>
            <a:p>
              <a:pPr algn="r"/>
              <a:r>
                <a:rPr lang="fr-FR" sz="1050" dirty="0" smtClean="0">
                  <a:solidFill>
                    <a:srgbClr val="4D4D4D"/>
                  </a:solidFill>
                </a:rPr>
                <a:t>HR 1,09</a:t>
              </a:r>
              <a:br>
                <a:rPr lang="fr-FR" sz="1050" dirty="0" smtClean="0">
                  <a:solidFill>
                    <a:srgbClr val="4D4D4D"/>
                  </a:solidFill>
                </a:rPr>
              </a:br>
              <a:r>
                <a:rPr lang="fr-FR" sz="1050" dirty="0" smtClean="0">
                  <a:solidFill>
                    <a:srgbClr val="4D4D4D"/>
                  </a:solidFill>
                </a:rPr>
                <a:t>(IC95 0,4 – 2,7)</a:t>
              </a:r>
            </a:p>
            <a:p>
              <a:pPr algn="r"/>
              <a:r>
                <a:rPr lang="fr-FR" sz="1050" dirty="0" smtClean="0">
                  <a:solidFill>
                    <a:srgbClr val="4D4D4D"/>
                  </a:solidFill>
                </a:rPr>
                <a:t>p=0,86</a:t>
              </a:r>
              <a:endParaRPr lang="fr-FR" sz="1050" dirty="0">
                <a:solidFill>
                  <a:srgbClr val="4D4D4D"/>
                </a:solidFill>
              </a:endParaRPr>
            </a:p>
          </p:txBody>
        </p:sp>
        <p:sp>
          <p:nvSpPr>
            <p:cNvPr id="66" name="TextBox 65"/>
            <p:cNvSpPr txBox="1"/>
            <p:nvPr/>
          </p:nvSpPr>
          <p:spPr>
            <a:xfrm>
              <a:off x="4791046" y="2107720"/>
              <a:ext cx="254878" cy="184666"/>
            </a:xfrm>
            <a:prstGeom prst="rect">
              <a:avLst/>
            </a:prstGeom>
            <a:noFill/>
          </p:spPr>
          <p:txBody>
            <a:bodyPr wrap="none" lIns="0" tIns="0" rIns="0" bIns="0" rtlCol="0">
              <a:spAutoFit/>
            </a:bodyPr>
            <a:lstStyle/>
            <a:p>
              <a:pPr algn="r"/>
              <a:r>
                <a:rPr lang="fr-FR" sz="1200" smtClean="0">
                  <a:solidFill>
                    <a:srgbClr val="4D4D4D"/>
                  </a:solidFill>
                </a:rPr>
                <a:t>100</a:t>
              </a:r>
              <a:endParaRPr lang="fr-FR" sz="1200">
                <a:solidFill>
                  <a:srgbClr val="4D4D4D"/>
                </a:solidFill>
              </a:endParaRPr>
            </a:p>
          </p:txBody>
        </p:sp>
        <p:sp>
          <p:nvSpPr>
            <p:cNvPr id="67" name="TextBox 66"/>
            <p:cNvSpPr txBox="1"/>
            <p:nvPr/>
          </p:nvSpPr>
          <p:spPr>
            <a:xfrm rot="16200000">
              <a:off x="4210296" y="3097802"/>
              <a:ext cx="880049" cy="184666"/>
            </a:xfrm>
            <a:prstGeom prst="rect">
              <a:avLst/>
            </a:prstGeom>
            <a:noFill/>
          </p:spPr>
          <p:txBody>
            <a:bodyPr wrap="none" lIns="0" tIns="0" rIns="0" bIns="0" rtlCol="0">
              <a:spAutoFit/>
            </a:bodyPr>
            <a:lstStyle/>
            <a:p>
              <a:pPr algn="ctr"/>
              <a:r>
                <a:rPr lang="fr-FR" sz="1200" b="1" smtClean="0">
                  <a:solidFill>
                    <a:srgbClr val="4D4D4D"/>
                  </a:solidFill>
                </a:rPr>
                <a:t>Survival (%)</a:t>
              </a:r>
              <a:endParaRPr lang="fr-FR" sz="1200" b="1">
                <a:solidFill>
                  <a:srgbClr val="4D4D4D"/>
                </a:solidFill>
              </a:endParaRPr>
            </a:p>
          </p:txBody>
        </p:sp>
        <p:sp>
          <p:nvSpPr>
            <p:cNvPr id="68" name="TextBox 67"/>
            <p:cNvSpPr txBox="1"/>
            <p:nvPr/>
          </p:nvSpPr>
          <p:spPr>
            <a:xfrm>
              <a:off x="4960964" y="4088174"/>
              <a:ext cx="84960" cy="184666"/>
            </a:xfrm>
            <a:prstGeom prst="rect">
              <a:avLst/>
            </a:prstGeom>
            <a:noFill/>
          </p:spPr>
          <p:txBody>
            <a:bodyPr wrap="none" lIns="0" tIns="0" rIns="0" bIns="0" rtlCol="0">
              <a:spAutoFit/>
            </a:bodyPr>
            <a:lstStyle/>
            <a:p>
              <a:pPr algn="r"/>
              <a:r>
                <a:rPr lang="fr-FR" sz="1200" smtClean="0">
                  <a:solidFill>
                    <a:srgbClr val="4D4D4D"/>
                  </a:solidFill>
                </a:rPr>
                <a:t>0</a:t>
              </a:r>
              <a:endParaRPr lang="fr-FR" sz="1200">
                <a:solidFill>
                  <a:srgbClr val="4D4D4D"/>
                </a:solidFill>
              </a:endParaRPr>
            </a:p>
          </p:txBody>
        </p:sp>
        <p:sp>
          <p:nvSpPr>
            <p:cNvPr id="69" name="TextBox 68"/>
            <p:cNvSpPr txBox="1"/>
            <p:nvPr/>
          </p:nvSpPr>
          <p:spPr>
            <a:xfrm>
              <a:off x="4876005" y="3097947"/>
              <a:ext cx="169919" cy="184666"/>
            </a:xfrm>
            <a:prstGeom prst="rect">
              <a:avLst/>
            </a:prstGeom>
            <a:noFill/>
          </p:spPr>
          <p:txBody>
            <a:bodyPr wrap="none" lIns="0" tIns="0" rIns="0" bIns="0" rtlCol="0">
              <a:spAutoFit/>
            </a:bodyPr>
            <a:lstStyle/>
            <a:p>
              <a:pPr algn="r"/>
              <a:r>
                <a:rPr lang="fr-FR" sz="1200" smtClean="0">
                  <a:solidFill>
                    <a:srgbClr val="4D4D4D"/>
                  </a:solidFill>
                </a:rPr>
                <a:t>50</a:t>
              </a:r>
              <a:endParaRPr lang="fr-FR" sz="1200">
                <a:solidFill>
                  <a:srgbClr val="4D4D4D"/>
                </a:solidFill>
              </a:endParaRPr>
            </a:p>
          </p:txBody>
        </p:sp>
        <p:cxnSp>
          <p:nvCxnSpPr>
            <p:cNvPr id="70" name="Straight Connector 69"/>
            <p:cNvCxnSpPr/>
            <p:nvPr/>
          </p:nvCxnSpPr>
          <p:spPr>
            <a:xfrm>
              <a:off x="5071122"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71122" y="319026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071122"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a:off x="5146897"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grpSp>
          <p:nvGrpSpPr>
            <p:cNvPr id="74" name="Group 73"/>
            <p:cNvGrpSpPr/>
            <p:nvPr/>
          </p:nvGrpSpPr>
          <p:grpSpPr>
            <a:xfrm>
              <a:off x="5146675" y="4184144"/>
              <a:ext cx="3557966" cy="72009"/>
              <a:chOff x="915553" y="4184144"/>
              <a:chExt cx="3557966" cy="72009"/>
            </a:xfrm>
          </p:grpSpPr>
          <p:cxnSp>
            <p:nvCxnSpPr>
              <p:cNvPr id="127" name="Straight Connector 126"/>
              <p:cNvCxnSpPr/>
              <p:nvPr/>
            </p:nvCxnSpPr>
            <p:spPr>
              <a:xfrm rot="16200000">
                <a:off x="879549"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a:off x="2065538"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a:off x="3251527" y="422014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a:off x="4437515" y="422014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5105205" y="4288199"/>
              <a:ext cx="84959" cy="184666"/>
            </a:xfrm>
            <a:prstGeom prst="rect">
              <a:avLst/>
            </a:prstGeom>
            <a:noFill/>
          </p:spPr>
          <p:txBody>
            <a:bodyPr wrap="none" lIns="0" tIns="0" rIns="0" bIns="0" rtlCol="0">
              <a:spAutoFit/>
            </a:bodyPr>
            <a:lstStyle/>
            <a:p>
              <a:pPr algn="ctr"/>
              <a:r>
                <a:rPr lang="fr-FR" sz="1200" smtClean="0">
                  <a:solidFill>
                    <a:srgbClr val="4D4D4D"/>
                  </a:solidFill>
                </a:rPr>
                <a:t>0</a:t>
              </a:r>
              <a:endParaRPr lang="fr-FR" sz="1200">
                <a:solidFill>
                  <a:srgbClr val="4D4D4D"/>
                </a:solidFill>
              </a:endParaRPr>
            </a:p>
          </p:txBody>
        </p:sp>
        <p:sp>
          <p:nvSpPr>
            <p:cNvPr id="76" name="TextBox 75"/>
            <p:cNvSpPr txBox="1"/>
            <p:nvPr/>
          </p:nvSpPr>
          <p:spPr>
            <a:xfrm>
              <a:off x="6248350" y="4284627"/>
              <a:ext cx="169918" cy="184666"/>
            </a:xfrm>
            <a:prstGeom prst="rect">
              <a:avLst/>
            </a:prstGeom>
            <a:noFill/>
          </p:spPr>
          <p:txBody>
            <a:bodyPr wrap="none" lIns="0" tIns="0" rIns="0" bIns="0" rtlCol="0">
              <a:spAutoFit/>
            </a:bodyPr>
            <a:lstStyle/>
            <a:p>
              <a:pPr algn="ctr"/>
              <a:r>
                <a:rPr lang="fr-FR" sz="1200" smtClean="0">
                  <a:solidFill>
                    <a:srgbClr val="4D4D4D"/>
                  </a:solidFill>
                </a:rPr>
                <a:t>50</a:t>
              </a:r>
              <a:endParaRPr lang="fr-FR" sz="1200">
                <a:solidFill>
                  <a:srgbClr val="4D4D4D"/>
                </a:solidFill>
              </a:endParaRPr>
            </a:p>
          </p:txBody>
        </p:sp>
        <p:sp>
          <p:nvSpPr>
            <p:cNvPr id="77" name="TextBox 76"/>
            <p:cNvSpPr txBox="1"/>
            <p:nvPr/>
          </p:nvSpPr>
          <p:spPr>
            <a:xfrm>
              <a:off x="7390899" y="4284627"/>
              <a:ext cx="254877" cy="184666"/>
            </a:xfrm>
            <a:prstGeom prst="rect">
              <a:avLst/>
            </a:prstGeom>
            <a:noFill/>
          </p:spPr>
          <p:txBody>
            <a:bodyPr wrap="none" lIns="0" tIns="0" rIns="0" bIns="0" rtlCol="0">
              <a:spAutoFit/>
            </a:bodyPr>
            <a:lstStyle/>
            <a:p>
              <a:pPr algn="ctr"/>
              <a:r>
                <a:rPr lang="fr-FR" sz="1200" smtClean="0">
                  <a:solidFill>
                    <a:srgbClr val="4D4D4D"/>
                  </a:solidFill>
                </a:rPr>
                <a:t>100</a:t>
              </a:r>
              <a:endParaRPr lang="fr-FR" sz="1200">
                <a:solidFill>
                  <a:srgbClr val="4D4D4D"/>
                </a:solidFill>
              </a:endParaRPr>
            </a:p>
          </p:txBody>
        </p:sp>
        <p:sp>
          <p:nvSpPr>
            <p:cNvPr id="78" name="TextBox 77"/>
            <p:cNvSpPr txBox="1"/>
            <p:nvPr/>
          </p:nvSpPr>
          <p:spPr>
            <a:xfrm>
              <a:off x="8577835" y="4284627"/>
              <a:ext cx="254878" cy="184666"/>
            </a:xfrm>
            <a:prstGeom prst="rect">
              <a:avLst/>
            </a:prstGeom>
            <a:noFill/>
          </p:spPr>
          <p:txBody>
            <a:bodyPr wrap="none" lIns="0" tIns="0" rIns="0" bIns="0" rtlCol="0">
              <a:spAutoFit/>
            </a:bodyPr>
            <a:lstStyle/>
            <a:p>
              <a:pPr algn="ctr"/>
              <a:r>
                <a:rPr lang="fr-FR" sz="1200" smtClean="0">
                  <a:solidFill>
                    <a:srgbClr val="4D4D4D"/>
                  </a:solidFill>
                </a:rPr>
                <a:t>150</a:t>
              </a:r>
              <a:endParaRPr lang="fr-FR" sz="1200">
                <a:solidFill>
                  <a:srgbClr val="4D4D4D"/>
                </a:solidFill>
              </a:endParaRPr>
            </a:p>
          </p:txBody>
        </p:sp>
        <p:sp>
          <p:nvSpPr>
            <p:cNvPr id="79" name="TextBox 78"/>
            <p:cNvSpPr txBox="1"/>
            <p:nvPr/>
          </p:nvSpPr>
          <p:spPr>
            <a:xfrm>
              <a:off x="6751215" y="4476976"/>
              <a:ext cx="350532" cy="184666"/>
            </a:xfrm>
            <a:prstGeom prst="rect">
              <a:avLst/>
            </a:prstGeom>
            <a:noFill/>
          </p:spPr>
          <p:txBody>
            <a:bodyPr wrap="none" lIns="0" tIns="0" rIns="0" bIns="0" rtlCol="0">
              <a:spAutoFit/>
            </a:bodyPr>
            <a:lstStyle/>
            <a:p>
              <a:pPr algn="ctr"/>
              <a:r>
                <a:rPr lang="fr-FR" sz="1200" b="1" smtClean="0">
                  <a:solidFill>
                    <a:srgbClr val="4D4D4D"/>
                  </a:solidFill>
                </a:rPr>
                <a:t>Mois</a:t>
              </a:r>
              <a:endParaRPr lang="fr-FR" sz="1200" b="1">
                <a:solidFill>
                  <a:srgbClr val="4D4D4D"/>
                </a:solidFill>
              </a:endParaRPr>
            </a:p>
          </p:txBody>
        </p:sp>
        <p:sp>
          <p:nvSpPr>
            <p:cNvPr id="80" name="TextBox 79"/>
            <p:cNvSpPr txBox="1"/>
            <p:nvPr/>
          </p:nvSpPr>
          <p:spPr>
            <a:xfrm>
              <a:off x="8258987" y="2150582"/>
              <a:ext cx="474489" cy="369332"/>
            </a:xfrm>
            <a:prstGeom prst="rect">
              <a:avLst/>
            </a:prstGeom>
            <a:noFill/>
          </p:spPr>
          <p:txBody>
            <a:bodyPr wrap="none" lIns="0" tIns="0" rIns="0" bIns="0" rtlCol="0">
              <a:spAutoFit/>
            </a:bodyPr>
            <a:lstStyle/>
            <a:p>
              <a:r>
                <a:rPr lang="fr-FR" sz="1200" smtClean="0">
                  <a:solidFill>
                    <a:srgbClr val="4D4D4D"/>
                  </a:solidFill>
                </a:rPr>
                <a:t>HER2</a:t>
              </a:r>
              <a:r>
                <a:rPr lang="fr-FR" sz="1200" baseline="30000" smtClean="0">
                  <a:solidFill>
                    <a:srgbClr val="4D4D4D"/>
                  </a:solidFill>
                </a:rPr>
                <a:t>+</a:t>
              </a:r>
              <a:r>
                <a:rPr lang="fr-FR" sz="1200" smtClean="0">
                  <a:solidFill>
                    <a:srgbClr val="4D4D4D"/>
                  </a:solidFill>
                </a:rPr>
                <a:t/>
              </a:r>
              <a:br>
                <a:rPr lang="fr-FR" sz="1200" smtClean="0">
                  <a:solidFill>
                    <a:srgbClr val="4D4D4D"/>
                  </a:solidFill>
                </a:rPr>
              </a:br>
              <a:r>
                <a:rPr lang="fr-FR" sz="1200" smtClean="0">
                  <a:solidFill>
                    <a:srgbClr val="4D4D4D"/>
                  </a:solidFill>
                </a:rPr>
                <a:t>HER2</a:t>
              </a:r>
              <a:r>
                <a:rPr lang="fr-FR" sz="1200" baseline="30000" smtClean="0">
                  <a:solidFill>
                    <a:srgbClr val="4D4D4D"/>
                  </a:solidFill>
                </a:rPr>
                <a:t>−</a:t>
              </a:r>
              <a:endParaRPr lang="fr-FR" sz="1200" baseline="30000">
                <a:solidFill>
                  <a:srgbClr val="4D4D4D"/>
                </a:solidFill>
              </a:endParaRPr>
            </a:p>
          </p:txBody>
        </p:sp>
        <p:cxnSp>
          <p:nvCxnSpPr>
            <p:cNvPr id="81" name="Straight Connector 80"/>
            <p:cNvCxnSpPr/>
            <p:nvPr/>
          </p:nvCxnSpPr>
          <p:spPr>
            <a:xfrm>
              <a:off x="7945593" y="2242907"/>
              <a:ext cx="25200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945593" y="2420888"/>
              <a:ext cx="25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5156794" y="2162613"/>
              <a:ext cx="2155505" cy="857132"/>
              <a:chOff x="5156794" y="2162613"/>
              <a:chExt cx="2155505" cy="857132"/>
            </a:xfrm>
          </p:grpSpPr>
          <p:sp>
            <p:nvSpPr>
              <p:cNvPr id="97" name="Freeform 35"/>
              <p:cNvSpPr>
                <a:spLocks/>
              </p:cNvSpPr>
              <p:nvPr/>
            </p:nvSpPr>
            <p:spPr bwMode="auto">
              <a:xfrm>
                <a:off x="5156794" y="2198649"/>
                <a:ext cx="2155505" cy="817523"/>
              </a:xfrm>
              <a:custGeom>
                <a:avLst/>
                <a:gdLst>
                  <a:gd name="T0" fmla="*/ 2721 w 2721"/>
                  <a:gd name="T1" fmla="*/ 1032 h 1032"/>
                  <a:gd name="T2" fmla="*/ 992 w 2721"/>
                  <a:gd name="T3" fmla="*/ 1032 h 1032"/>
                  <a:gd name="T4" fmla="*/ 992 w 2721"/>
                  <a:gd name="T5" fmla="*/ 788 h 1032"/>
                  <a:gd name="T6" fmla="*/ 858 w 2721"/>
                  <a:gd name="T7" fmla="*/ 788 h 1032"/>
                  <a:gd name="T8" fmla="*/ 858 w 2721"/>
                  <a:gd name="T9" fmla="*/ 589 h 1032"/>
                  <a:gd name="T10" fmla="*/ 737 w 2721"/>
                  <a:gd name="T11" fmla="*/ 589 h 1032"/>
                  <a:gd name="T12" fmla="*/ 737 w 2721"/>
                  <a:gd name="T13" fmla="*/ 409 h 1032"/>
                  <a:gd name="T14" fmla="*/ 659 w 2721"/>
                  <a:gd name="T15" fmla="*/ 409 h 1032"/>
                  <a:gd name="T16" fmla="*/ 659 w 2721"/>
                  <a:gd name="T17" fmla="*/ 215 h 1032"/>
                  <a:gd name="T18" fmla="*/ 313 w 2721"/>
                  <a:gd name="T19" fmla="*/ 215 h 1032"/>
                  <a:gd name="T20" fmla="*/ 313 w 2721"/>
                  <a:gd name="T21" fmla="*/ 108 h 1032"/>
                  <a:gd name="T22" fmla="*/ 294 w 2721"/>
                  <a:gd name="T23" fmla="*/ 108 h 1032"/>
                  <a:gd name="T24" fmla="*/ 294 w 2721"/>
                  <a:gd name="T25" fmla="*/ 0 h 1032"/>
                  <a:gd name="T26" fmla="*/ 0 w 2721"/>
                  <a:gd name="T27"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1" h="1032">
                    <a:moveTo>
                      <a:pt x="2721" y="1032"/>
                    </a:moveTo>
                    <a:lnTo>
                      <a:pt x="992" y="1032"/>
                    </a:lnTo>
                    <a:lnTo>
                      <a:pt x="992" y="788"/>
                    </a:lnTo>
                    <a:lnTo>
                      <a:pt x="858" y="788"/>
                    </a:lnTo>
                    <a:lnTo>
                      <a:pt x="858" y="589"/>
                    </a:lnTo>
                    <a:lnTo>
                      <a:pt x="737" y="589"/>
                    </a:lnTo>
                    <a:lnTo>
                      <a:pt x="737" y="409"/>
                    </a:lnTo>
                    <a:lnTo>
                      <a:pt x="659" y="409"/>
                    </a:lnTo>
                    <a:lnTo>
                      <a:pt x="659" y="215"/>
                    </a:lnTo>
                    <a:lnTo>
                      <a:pt x="313" y="215"/>
                    </a:lnTo>
                    <a:lnTo>
                      <a:pt x="313" y="108"/>
                    </a:lnTo>
                    <a:lnTo>
                      <a:pt x="294" y="108"/>
                    </a:lnTo>
                    <a:lnTo>
                      <a:pt x="294" y="0"/>
                    </a:lnTo>
                    <a:lnTo>
                      <a:pt x="0" y="0"/>
                    </a:lnTo>
                  </a:path>
                </a:pathLst>
              </a:custGeom>
              <a:noFill/>
              <a:ln w="254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36"/>
              <p:cNvSpPr>
                <a:spLocks noChangeShapeType="1"/>
              </p:cNvSpPr>
              <p:nvPr/>
            </p:nvSpPr>
            <p:spPr bwMode="auto">
              <a:xfrm>
                <a:off x="7309131"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37"/>
              <p:cNvSpPr>
                <a:spLocks noChangeShapeType="1"/>
              </p:cNvSpPr>
              <p:nvPr/>
            </p:nvSpPr>
            <p:spPr bwMode="auto">
              <a:xfrm>
                <a:off x="680451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38"/>
              <p:cNvSpPr>
                <a:spLocks noChangeShapeType="1"/>
              </p:cNvSpPr>
              <p:nvPr/>
            </p:nvSpPr>
            <p:spPr bwMode="auto">
              <a:xfrm>
                <a:off x="6383872"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39"/>
              <p:cNvSpPr>
                <a:spLocks noChangeShapeType="1"/>
              </p:cNvSpPr>
              <p:nvPr/>
            </p:nvSpPr>
            <p:spPr bwMode="auto">
              <a:xfrm>
                <a:off x="595530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40"/>
              <p:cNvSpPr>
                <a:spLocks noChangeShapeType="1"/>
              </p:cNvSpPr>
              <p:nvPr/>
            </p:nvSpPr>
            <p:spPr bwMode="auto">
              <a:xfrm>
                <a:off x="6064626"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41"/>
              <p:cNvSpPr>
                <a:spLocks noChangeShapeType="1"/>
              </p:cNvSpPr>
              <p:nvPr/>
            </p:nvSpPr>
            <p:spPr bwMode="auto">
              <a:xfrm>
                <a:off x="6215931"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42"/>
              <p:cNvSpPr>
                <a:spLocks noChangeShapeType="1"/>
              </p:cNvSpPr>
              <p:nvPr/>
            </p:nvSpPr>
            <p:spPr bwMode="auto">
              <a:xfrm>
                <a:off x="6225437" y="297855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43"/>
              <p:cNvSpPr>
                <a:spLocks noChangeShapeType="1"/>
              </p:cNvSpPr>
              <p:nvPr/>
            </p:nvSpPr>
            <p:spPr bwMode="auto">
              <a:xfrm>
                <a:off x="5866582"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Line 44"/>
              <p:cNvSpPr>
                <a:spLocks noChangeShapeType="1"/>
              </p:cNvSpPr>
              <p:nvPr/>
            </p:nvSpPr>
            <p:spPr bwMode="auto">
              <a:xfrm>
                <a:off x="5855492"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45"/>
              <p:cNvSpPr>
                <a:spLocks noChangeShapeType="1"/>
              </p:cNvSpPr>
              <p:nvPr/>
            </p:nvSpPr>
            <p:spPr bwMode="auto">
              <a:xfrm>
                <a:off x="5283542"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46"/>
              <p:cNvSpPr>
                <a:spLocks noChangeShapeType="1"/>
              </p:cNvSpPr>
              <p:nvPr/>
            </p:nvSpPr>
            <p:spPr bwMode="auto">
              <a:xfrm>
                <a:off x="5372266"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47"/>
              <p:cNvSpPr>
                <a:spLocks noChangeShapeType="1"/>
              </p:cNvSpPr>
              <p:nvPr/>
            </p:nvSpPr>
            <p:spPr bwMode="auto">
              <a:xfrm>
                <a:off x="5331073"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48"/>
              <p:cNvSpPr>
                <a:spLocks noChangeShapeType="1"/>
              </p:cNvSpPr>
              <p:nvPr/>
            </p:nvSpPr>
            <p:spPr bwMode="auto">
              <a:xfrm>
                <a:off x="5255024"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49"/>
              <p:cNvSpPr>
                <a:spLocks noChangeShapeType="1"/>
              </p:cNvSpPr>
              <p:nvPr/>
            </p:nvSpPr>
            <p:spPr bwMode="auto">
              <a:xfrm>
                <a:off x="5239180"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50"/>
              <p:cNvSpPr>
                <a:spLocks noChangeShapeType="1"/>
              </p:cNvSpPr>
              <p:nvPr/>
            </p:nvSpPr>
            <p:spPr bwMode="auto">
              <a:xfrm>
                <a:off x="5178975"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51"/>
              <p:cNvSpPr>
                <a:spLocks noChangeShapeType="1"/>
              </p:cNvSpPr>
              <p:nvPr/>
            </p:nvSpPr>
            <p:spPr bwMode="auto">
              <a:xfrm>
                <a:off x="5163132" y="2162613"/>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52"/>
              <p:cNvSpPr>
                <a:spLocks noChangeShapeType="1"/>
              </p:cNvSpPr>
              <p:nvPr/>
            </p:nvSpPr>
            <p:spPr bwMode="auto">
              <a:xfrm>
                <a:off x="546970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53"/>
              <p:cNvSpPr>
                <a:spLocks noChangeShapeType="1"/>
              </p:cNvSpPr>
              <p:nvPr/>
            </p:nvSpPr>
            <p:spPr bwMode="auto">
              <a:xfrm>
                <a:off x="5455444"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54"/>
              <p:cNvSpPr>
                <a:spLocks noChangeShapeType="1"/>
              </p:cNvSpPr>
              <p:nvPr/>
            </p:nvSpPr>
            <p:spPr bwMode="auto">
              <a:xfrm>
                <a:off x="5514065"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55"/>
              <p:cNvSpPr>
                <a:spLocks noChangeShapeType="1"/>
              </p:cNvSpPr>
              <p:nvPr/>
            </p:nvSpPr>
            <p:spPr bwMode="auto">
              <a:xfrm>
                <a:off x="5499806"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56"/>
              <p:cNvSpPr>
                <a:spLocks noChangeShapeType="1"/>
              </p:cNvSpPr>
              <p:nvPr/>
            </p:nvSpPr>
            <p:spPr bwMode="auto">
              <a:xfrm>
                <a:off x="5545752"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57"/>
              <p:cNvSpPr>
                <a:spLocks noChangeShapeType="1"/>
              </p:cNvSpPr>
              <p:nvPr/>
            </p:nvSpPr>
            <p:spPr bwMode="auto">
              <a:xfrm>
                <a:off x="5529908"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58"/>
              <p:cNvSpPr>
                <a:spLocks noChangeShapeType="1"/>
              </p:cNvSpPr>
              <p:nvPr/>
            </p:nvSpPr>
            <p:spPr bwMode="auto">
              <a:xfrm>
                <a:off x="5574270"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59"/>
              <p:cNvSpPr>
                <a:spLocks noChangeShapeType="1"/>
              </p:cNvSpPr>
              <p:nvPr/>
            </p:nvSpPr>
            <p:spPr bwMode="auto">
              <a:xfrm>
                <a:off x="5560011"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60"/>
              <p:cNvSpPr>
                <a:spLocks noChangeShapeType="1"/>
              </p:cNvSpPr>
              <p:nvPr/>
            </p:nvSpPr>
            <p:spPr bwMode="auto">
              <a:xfrm>
                <a:off x="5628138"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61"/>
              <p:cNvSpPr>
                <a:spLocks noChangeShapeType="1"/>
              </p:cNvSpPr>
              <p:nvPr/>
            </p:nvSpPr>
            <p:spPr bwMode="auto">
              <a:xfrm>
                <a:off x="5642397"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62"/>
              <p:cNvSpPr>
                <a:spLocks noChangeShapeType="1"/>
              </p:cNvSpPr>
              <p:nvPr/>
            </p:nvSpPr>
            <p:spPr bwMode="auto">
              <a:xfrm>
                <a:off x="567725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63"/>
              <p:cNvSpPr>
                <a:spLocks noChangeShapeType="1"/>
              </p:cNvSpPr>
              <p:nvPr/>
            </p:nvSpPr>
            <p:spPr bwMode="auto">
              <a:xfrm>
                <a:off x="5590113" y="2330554"/>
                <a:ext cx="0" cy="4198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64"/>
              <p:cNvSpPr>
                <a:spLocks noChangeShapeType="1"/>
              </p:cNvSpPr>
              <p:nvPr/>
            </p:nvSpPr>
            <p:spPr bwMode="auto">
              <a:xfrm>
                <a:off x="5876088" y="2785262"/>
                <a:ext cx="0" cy="41193"/>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84" name="Group 83"/>
            <p:cNvGrpSpPr/>
            <p:nvPr/>
          </p:nvGrpSpPr>
          <p:grpSpPr>
            <a:xfrm>
              <a:off x="5155210" y="2157860"/>
              <a:ext cx="3230485" cy="2020043"/>
              <a:chOff x="5155210" y="2157860"/>
              <a:chExt cx="3230485" cy="2020043"/>
            </a:xfrm>
          </p:grpSpPr>
          <p:sp>
            <p:nvSpPr>
              <p:cNvPr id="85" name="Freeform 65"/>
              <p:cNvSpPr>
                <a:spLocks/>
              </p:cNvSpPr>
              <p:nvPr/>
            </p:nvSpPr>
            <p:spPr bwMode="auto">
              <a:xfrm>
                <a:off x="5155210" y="2199053"/>
                <a:ext cx="3230485" cy="1978850"/>
              </a:xfrm>
              <a:custGeom>
                <a:avLst/>
                <a:gdLst>
                  <a:gd name="T0" fmla="*/ 4078 w 4078"/>
                  <a:gd name="T1" fmla="*/ 2185 h 2498"/>
                  <a:gd name="T2" fmla="*/ 3136 w 4078"/>
                  <a:gd name="T3" fmla="*/ 2081 h 2498"/>
                  <a:gd name="T4" fmla="*/ 2625 w 4078"/>
                  <a:gd name="T5" fmla="*/ 1991 h 2498"/>
                  <a:gd name="T6" fmla="*/ 2525 w 4078"/>
                  <a:gd name="T7" fmla="*/ 1929 h 2498"/>
                  <a:gd name="T8" fmla="*/ 2457 w 4078"/>
                  <a:gd name="T9" fmla="*/ 1846 h 2498"/>
                  <a:gd name="T10" fmla="*/ 2363 w 4078"/>
                  <a:gd name="T11" fmla="*/ 1756 h 2498"/>
                  <a:gd name="T12" fmla="*/ 2349 w 4078"/>
                  <a:gd name="T13" fmla="*/ 1670 h 2498"/>
                  <a:gd name="T14" fmla="*/ 2304 w 4078"/>
                  <a:gd name="T15" fmla="*/ 1592 h 2498"/>
                  <a:gd name="T16" fmla="*/ 1972 w 4078"/>
                  <a:gd name="T17" fmla="*/ 1520 h 2498"/>
                  <a:gd name="T18" fmla="*/ 1950 w 4078"/>
                  <a:gd name="T19" fmla="*/ 1471 h 2498"/>
                  <a:gd name="T20" fmla="*/ 1930 w 4078"/>
                  <a:gd name="T21" fmla="*/ 1397 h 2498"/>
                  <a:gd name="T22" fmla="*/ 1878 w 4078"/>
                  <a:gd name="T23" fmla="*/ 1345 h 2498"/>
                  <a:gd name="T24" fmla="*/ 1797 w 4078"/>
                  <a:gd name="T25" fmla="*/ 1277 h 2498"/>
                  <a:gd name="T26" fmla="*/ 1781 w 4078"/>
                  <a:gd name="T27" fmla="*/ 1211 h 2498"/>
                  <a:gd name="T28" fmla="*/ 1765 w 4078"/>
                  <a:gd name="T29" fmla="*/ 1087 h 2498"/>
                  <a:gd name="T30" fmla="*/ 1733 w 4078"/>
                  <a:gd name="T31" fmla="*/ 1014 h 2498"/>
                  <a:gd name="T32" fmla="*/ 1591 w 4078"/>
                  <a:gd name="T33" fmla="*/ 950 h 2498"/>
                  <a:gd name="T34" fmla="*/ 1529 w 4078"/>
                  <a:gd name="T35" fmla="*/ 886 h 2498"/>
                  <a:gd name="T36" fmla="*/ 1509 w 4078"/>
                  <a:gd name="T37" fmla="*/ 824 h 2498"/>
                  <a:gd name="T38" fmla="*/ 1473 w 4078"/>
                  <a:gd name="T39" fmla="*/ 766 h 2498"/>
                  <a:gd name="T40" fmla="*/ 1341 w 4078"/>
                  <a:gd name="T41" fmla="*/ 712 h 2498"/>
                  <a:gd name="T42" fmla="*/ 1325 w 4078"/>
                  <a:gd name="T43" fmla="*/ 652 h 2498"/>
                  <a:gd name="T44" fmla="*/ 1288 w 4078"/>
                  <a:gd name="T45" fmla="*/ 591 h 2498"/>
                  <a:gd name="T46" fmla="*/ 1242 w 4078"/>
                  <a:gd name="T47" fmla="*/ 539 h 2498"/>
                  <a:gd name="T48" fmla="*/ 1190 w 4078"/>
                  <a:gd name="T49" fmla="*/ 479 h 2498"/>
                  <a:gd name="T50" fmla="*/ 1172 w 4078"/>
                  <a:gd name="T51" fmla="*/ 421 h 2498"/>
                  <a:gd name="T52" fmla="*/ 1152 w 4078"/>
                  <a:gd name="T53" fmla="*/ 369 h 2498"/>
                  <a:gd name="T54" fmla="*/ 968 w 4078"/>
                  <a:gd name="T55" fmla="*/ 311 h 2498"/>
                  <a:gd name="T56" fmla="*/ 799 w 4078"/>
                  <a:gd name="T57" fmla="*/ 261 h 2498"/>
                  <a:gd name="T58" fmla="*/ 675 w 4078"/>
                  <a:gd name="T59" fmla="*/ 213 h 2498"/>
                  <a:gd name="T60" fmla="*/ 641 w 4078"/>
                  <a:gd name="T61" fmla="*/ 152 h 2498"/>
                  <a:gd name="T62" fmla="*/ 535 w 4078"/>
                  <a:gd name="T63" fmla="*/ 100 h 2498"/>
                  <a:gd name="T64" fmla="*/ 491 w 4078"/>
                  <a:gd name="T65" fmla="*/ 50 h 2498"/>
                  <a:gd name="T66" fmla="*/ 383 w 4078"/>
                  <a:gd name="T67" fmla="*/ 0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8" h="2498">
                    <a:moveTo>
                      <a:pt x="4078" y="2498"/>
                    </a:moveTo>
                    <a:lnTo>
                      <a:pt x="4078" y="2185"/>
                    </a:lnTo>
                    <a:lnTo>
                      <a:pt x="3136" y="2185"/>
                    </a:lnTo>
                    <a:lnTo>
                      <a:pt x="3136" y="2081"/>
                    </a:lnTo>
                    <a:lnTo>
                      <a:pt x="2625" y="2081"/>
                    </a:lnTo>
                    <a:lnTo>
                      <a:pt x="2625" y="1991"/>
                    </a:lnTo>
                    <a:lnTo>
                      <a:pt x="2525" y="1991"/>
                    </a:lnTo>
                    <a:lnTo>
                      <a:pt x="2525" y="1929"/>
                    </a:lnTo>
                    <a:lnTo>
                      <a:pt x="2457" y="1929"/>
                    </a:lnTo>
                    <a:lnTo>
                      <a:pt x="2457" y="1846"/>
                    </a:lnTo>
                    <a:lnTo>
                      <a:pt x="2363" y="1846"/>
                    </a:lnTo>
                    <a:lnTo>
                      <a:pt x="2363" y="1756"/>
                    </a:lnTo>
                    <a:lnTo>
                      <a:pt x="2349" y="1756"/>
                    </a:lnTo>
                    <a:lnTo>
                      <a:pt x="2349" y="1670"/>
                    </a:lnTo>
                    <a:lnTo>
                      <a:pt x="2304" y="1670"/>
                    </a:lnTo>
                    <a:lnTo>
                      <a:pt x="2304" y="1592"/>
                    </a:lnTo>
                    <a:lnTo>
                      <a:pt x="1972" y="1592"/>
                    </a:lnTo>
                    <a:lnTo>
                      <a:pt x="1972" y="1520"/>
                    </a:lnTo>
                    <a:lnTo>
                      <a:pt x="1950" y="1520"/>
                    </a:lnTo>
                    <a:lnTo>
                      <a:pt x="1950" y="1471"/>
                    </a:lnTo>
                    <a:lnTo>
                      <a:pt x="1930" y="1471"/>
                    </a:lnTo>
                    <a:lnTo>
                      <a:pt x="1930" y="1397"/>
                    </a:lnTo>
                    <a:lnTo>
                      <a:pt x="1878" y="1397"/>
                    </a:lnTo>
                    <a:lnTo>
                      <a:pt x="1878" y="1345"/>
                    </a:lnTo>
                    <a:lnTo>
                      <a:pt x="1797" y="1345"/>
                    </a:lnTo>
                    <a:lnTo>
                      <a:pt x="1797" y="1277"/>
                    </a:lnTo>
                    <a:lnTo>
                      <a:pt x="1781" y="1277"/>
                    </a:lnTo>
                    <a:lnTo>
                      <a:pt x="1781" y="1211"/>
                    </a:lnTo>
                    <a:lnTo>
                      <a:pt x="1765" y="1211"/>
                    </a:lnTo>
                    <a:lnTo>
                      <a:pt x="1765" y="1087"/>
                    </a:lnTo>
                    <a:lnTo>
                      <a:pt x="1733" y="1087"/>
                    </a:lnTo>
                    <a:lnTo>
                      <a:pt x="1733" y="1014"/>
                    </a:lnTo>
                    <a:lnTo>
                      <a:pt x="1591" y="1014"/>
                    </a:lnTo>
                    <a:lnTo>
                      <a:pt x="1591" y="950"/>
                    </a:lnTo>
                    <a:lnTo>
                      <a:pt x="1529" y="950"/>
                    </a:lnTo>
                    <a:lnTo>
                      <a:pt x="1529" y="886"/>
                    </a:lnTo>
                    <a:lnTo>
                      <a:pt x="1509" y="886"/>
                    </a:lnTo>
                    <a:lnTo>
                      <a:pt x="1509" y="824"/>
                    </a:lnTo>
                    <a:lnTo>
                      <a:pt x="1473" y="824"/>
                    </a:lnTo>
                    <a:lnTo>
                      <a:pt x="1473" y="766"/>
                    </a:lnTo>
                    <a:lnTo>
                      <a:pt x="1341" y="766"/>
                    </a:lnTo>
                    <a:lnTo>
                      <a:pt x="1341" y="712"/>
                    </a:lnTo>
                    <a:lnTo>
                      <a:pt x="1325" y="712"/>
                    </a:lnTo>
                    <a:lnTo>
                      <a:pt x="1325" y="652"/>
                    </a:lnTo>
                    <a:lnTo>
                      <a:pt x="1288" y="652"/>
                    </a:lnTo>
                    <a:lnTo>
                      <a:pt x="1288" y="591"/>
                    </a:lnTo>
                    <a:lnTo>
                      <a:pt x="1242" y="591"/>
                    </a:lnTo>
                    <a:lnTo>
                      <a:pt x="1242" y="539"/>
                    </a:lnTo>
                    <a:lnTo>
                      <a:pt x="1190" y="539"/>
                    </a:lnTo>
                    <a:lnTo>
                      <a:pt x="1190" y="479"/>
                    </a:lnTo>
                    <a:lnTo>
                      <a:pt x="1172" y="479"/>
                    </a:lnTo>
                    <a:lnTo>
                      <a:pt x="1172" y="421"/>
                    </a:lnTo>
                    <a:lnTo>
                      <a:pt x="1152" y="421"/>
                    </a:lnTo>
                    <a:lnTo>
                      <a:pt x="1152" y="369"/>
                    </a:lnTo>
                    <a:lnTo>
                      <a:pt x="968" y="369"/>
                    </a:lnTo>
                    <a:lnTo>
                      <a:pt x="968" y="311"/>
                    </a:lnTo>
                    <a:lnTo>
                      <a:pt x="799" y="311"/>
                    </a:lnTo>
                    <a:lnTo>
                      <a:pt x="799" y="261"/>
                    </a:lnTo>
                    <a:lnTo>
                      <a:pt x="675" y="261"/>
                    </a:lnTo>
                    <a:lnTo>
                      <a:pt x="675" y="213"/>
                    </a:lnTo>
                    <a:lnTo>
                      <a:pt x="641" y="213"/>
                    </a:lnTo>
                    <a:lnTo>
                      <a:pt x="641" y="152"/>
                    </a:lnTo>
                    <a:lnTo>
                      <a:pt x="535" y="152"/>
                    </a:lnTo>
                    <a:lnTo>
                      <a:pt x="535" y="100"/>
                    </a:lnTo>
                    <a:lnTo>
                      <a:pt x="491" y="100"/>
                    </a:lnTo>
                    <a:lnTo>
                      <a:pt x="491" y="50"/>
                    </a:lnTo>
                    <a:lnTo>
                      <a:pt x="383" y="50"/>
                    </a:lnTo>
                    <a:lnTo>
                      <a:pt x="383" y="0"/>
                    </a:lnTo>
                    <a:lnTo>
                      <a:pt x="0" y="0"/>
                    </a:ln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66"/>
              <p:cNvSpPr>
                <a:spLocks noChangeShapeType="1"/>
              </p:cNvSpPr>
              <p:nvPr/>
            </p:nvSpPr>
            <p:spPr bwMode="auto">
              <a:xfrm>
                <a:off x="8311231" y="3891928"/>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67"/>
              <p:cNvSpPr>
                <a:spLocks noChangeShapeType="1"/>
              </p:cNvSpPr>
              <p:nvPr/>
            </p:nvSpPr>
            <p:spPr bwMode="auto">
              <a:xfrm>
                <a:off x="8139329" y="3891928"/>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68"/>
              <p:cNvSpPr>
                <a:spLocks noChangeShapeType="1"/>
              </p:cNvSpPr>
              <p:nvPr/>
            </p:nvSpPr>
            <p:spPr bwMode="auto">
              <a:xfrm>
                <a:off x="7248926" y="3809542"/>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69"/>
              <p:cNvSpPr>
                <a:spLocks noChangeShapeType="1"/>
              </p:cNvSpPr>
              <p:nvPr/>
            </p:nvSpPr>
            <p:spPr bwMode="auto">
              <a:xfrm>
                <a:off x="6858384" y="3420585"/>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70"/>
              <p:cNvSpPr>
                <a:spLocks noChangeShapeType="1"/>
              </p:cNvSpPr>
              <p:nvPr/>
            </p:nvSpPr>
            <p:spPr bwMode="auto">
              <a:xfrm>
                <a:off x="5972733" y="2451756"/>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71"/>
              <p:cNvSpPr>
                <a:spLocks noChangeShapeType="1"/>
              </p:cNvSpPr>
              <p:nvPr/>
            </p:nvSpPr>
            <p:spPr bwMode="auto">
              <a:xfrm>
                <a:off x="5830142"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72"/>
              <p:cNvSpPr>
                <a:spLocks noChangeShapeType="1"/>
              </p:cNvSpPr>
              <p:nvPr/>
            </p:nvSpPr>
            <p:spPr bwMode="auto">
              <a:xfrm>
                <a:off x="5858660"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73"/>
              <p:cNvSpPr>
                <a:spLocks noChangeShapeType="1"/>
              </p:cNvSpPr>
              <p:nvPr/>
            </p:nvSpPr>
            <p:spPr bwMode="auto">
              <a:xfrm>
                <a:off x="5457028"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74"/>
              <p:cNvSpPr>
                <a:spLocks noChangeShapeType="1"/>
              </p:cNvSpPr>
              <p:nvPr/>
            </p:nvSpPr>
            <p:spPr bwMode="auto">
              <a:xfrm>
                <a:off x="5444353"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75"/>
              <p:cNvSpPr>
                <a:spLocks noChangeShapeType="1"/>
              </p:cNvSpPr>
              <p:nvPr/>
            </p:nvSpPr>
            <p:spPr bwMode="auto">
              <a:xfrm>
                <a:off x="5313645" y="215786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76"/>
              <p:cNvSpPr>
                <a:spLocks noChangeShapeType="1"/>
              </p:cNvSpPr>
              <p:nvPr/>
            </p:nvSpPr>
            <p:spPr bwMode="auto">
              <a:xfrm>
                <a:off x="5817467" y="2405810"/>
                <a:ext cx="0" cy="41193"/>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Tree>
    <p:extLst>
      <p:ext uri="{BB962C8B-B14F-4D97-AF65-F5344CB8AC3E}">
        <p14:creationId xmlns:p14="http://schemas.microsoft.com/office/powerpoint/2010/main" val="767825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019" cy="807720"/>
          </a:xfrm>
        </p:spPr>
        <p:txBody>
          <a:bodyPr/>
          <a:lstStyle/>
          <a:p>
            <a:pPr>
              <a:lnSpc>
                <a:spcPct val="90000"/>
              </a:lnSpc>
            </a:pPr>
            <a:r>
              <a:rPr lang="fr-FR" dirty="0" smtClean="0"/>
              <a:t>3520: Profil immunologique selon la classification moléculaire consensus (CMS) d’échantillons de tumeurs primitives et métastases hépatiques de CRC: implications pour le ciblage immunologique des CRC </a:t>
            </a:r>
            <a:r>
              <a:rPr lang="fr-FR" dirty="0" err="1" smtClean="0"/>
              <a:t>proficients</a:t>
            </a:r>
            <a:r>
              <a:rPr lang="fr-FR" dirty="0" smtClean="0"/>
              <a:t> pour le </a:t>
            </a:r>
            <a:r>
              <a:rPr lang="fr-FR" dirty="0" err="1" smtClean="0"/>
              <a:t>mismatch</a:t>
            </a:r>
            <a:r>
              <a:rPr lang="fr-FR" dirty="0" smtClean="0"/>
              <a:t> </a:t>
            </a:r>
            <a:r>
              <a:rPr lang="fr-FR" dirty="0" err="1" smtClean="0"/>
              <a:t>repair</a:t>
            </a:r>
            <a:r>
              <a:rPr lang="fr-FR" dirty="0" smtClean="0"/>
              <a:t> – </a:t>
            </a:r>
            <a:r>
              <a:rPr lang="fr-FR" dirty="0" err="1" smtClean="0"/>
              <a:t>Reilley</a:t>
            </a:r>
            <a:r>
              <a:rPr lang="fr-FR" dirty="0" smtClean="0"/>
              <a:t> M, et al</a:t>
            </a:r>
            <a:endParaRPr lang="fr-FR" dirty="0"/>
          </a:p>
        </p:txBody>
      </p:sp>
      <p:sp>
        <p:nvSpPr>
          <p:cNvPr id="11" name="Content Placeholder 2"/>
          <p:cNvSpPr>
            <a:spLocks noGrp="1"/>
          </p:cNvSpPr>
          <p:nvPr>
            <p:ph idx="1"/>
          </p:nvPr>
        </p:nvSpPr>
        <p:spPr>
          <a:xfrm>
            <a:off x="365124" y="1254035"/>
            <a:ext cx="8413751" cy="4746172"/>
          </a:xfrm>
        </p:spPr>
        <p:txBody>
          <a:bodyPr/>
          <a:lstStyle/>
          <a:p>
            <a:pPr marL="0" indent="0">
              <a:spcAft>
                <a:spcPts val="300"/>
              </a:spcAft>
              <a:buNone/>
            </a:pPr>
            <a:r>
              <a:rPr lang="fr-FR" b="1" dirty="0" smtClean="0"/>
              <a:t>Objectifs</a:t>
            </a:r>
            <a:r>
              <a:rPr lang="fr-FR" dirty="0" smtClean="0"/>
              <a:t> </a:t>
            </a:r>
          </a:p>
          <a:p>
            <a:pPr>
              <a:spcAft>
                <a:spcPts val="300"/>
              </a:spcAft>
            </a:pPr>
            <a:r>
              <a:rPr lang="fr-FR" dirty="0" smtClean="0"/>
              <a:t>Réaliser un profil immunologique des tumeurs primitives (MSI + MSS) et des échantillons de </a:t>
            </a:r>
            <a:r>
              <a:rPr lang="fr-FR" dirty="0" err="1" smtClean="0"/>
              <a:t>métastasectomies</a:t>
            </a:r>
            <a:r>
              <a:rPr lang="fr-FR" dirty="0" smtClean="0"/>
              <a:t> hépatiques chez les patients avec CRC</a:t>
            </a:r>
          </a:p>
          <a:p>
            <a:pPr marL="0" indent="0">
              <a:spcBef>
                <a:spcPts val="1200"/>
              </a:spcBef>
              <a:spcAft>
                <a:spcPts val="300"/>
              </a:spcAft>
              <a:buNone/>
            </a:pPr>
            <a:r>
              <a:rPr lang="fr-FR" b="1" dirty="0" smtClean="0"/>
              <a:t>Méthodologie</a:t>
            </a:r>
          </a:p>
          <a:p>
            <a:pPr>
              <a:spcAft>
                <a:spcPts val="300"/>
              </a:spcAft>
            </a:pPr>
            <a:r>
              <a:rPr lang="fr-FR" dirty="0" smtClean="0"/>
              <a:t>Echantillons tumoraux archivés analysés par IHC: </a:t>
            </a:r>
          </a:p>
          <a:p>
            <a:pPr lvl="1">
              <a:spcAft>
                <a:spcPts val="300"/>
              </a:spcAft>
            </a:pPr>
            <a:r>
              <a:rPr lang="fr-FR" dirty="0" smtClean="0"/>
              <a:t>23 tumeurs primitives MSI</a:t>
            </a:r>
          </a:p>
          <a:p>
            <a:pPr lvl="1">
              <a:spcAft>
                <a:spcPts val="300"/>
              </a:spcAft>
            </a:pPr>
            <a:r>
              <a:rPr lang="fr-FR" dirty="0"/>
              <a:t>45 tumeurs primitives </a:t>
            </a:r>
            <a:r>
              <a:rPr lang="fr-FR" dirty="0" smtClean="0"/>
              <a:t>MSS </a:t>
            </a:r>
          </a:p>
          <a:p>
            <a:pPr lvl="1">
              <a:spcAft>
                <a:spcPts val="300"/>
              </a:spcAft>
            </a:pPr>
            <a:r>
              <a:rPr lang="fr-FR" dirty="0" smtClean="0"/>
              <a:t>34 métastases hépatiques non traitées</a:t>
            </a:r>
          </a:p>
          <a:p>
            <a:pPr>
              <a:spcBef>
                <a:spcPts val="700"/>
              </a:spcBef>
              <a:spcAft>
                <a:spcPts val="300"/>
              </a:spcAft>
            </a:pPr>
            <a:r>
              <a:rPr lang="fr-FR" dirty="0" smtClean="0"/>
              <a:t>Utilisation de marqueurs des cellules </a:t>
            </a:r>
            <a:r>
              <a:rPr lang="fr-FR" dirty="0" err="1" smtClean="0"/>
              <a:t>T</a:t>
            </a:r>
            <a:r>
              <a:rPr lang="fr-FR" dirty="0" smtClean="0"/>
              <a:t>, B, et des lignées myéloïdes </a:t>
            </a:r>
          </a:p>
          <a:p>
            <a:pPr>
              <a:spcBef>
                <a:spcPts val="700"/>
              </a:spcBef>
              <a:spcAft>
                <a:spcPts val="300"/>
              </a:spcAft>
            </a:pPr>
            <a:r>
              <a:rPr lang="fr-FR" dirty="0" smtClean="0"/>
              <a:t>Evaluation des marqueurs immunitaires régulateurs de surface et du CMS pour étude d’éventuelles corrélations:</a:t>
            </a:r>
          </a:p>
          <a:p>
            <a:pPr lvl="1" defTabSz="1436688">
              <a:spcAft>
                <a:spcPts val="300"/>
              </a:spcAft>
            </a:pPr>
            <a:r>
              <a:rPr lang="fr-FR" dirty="0" smtClean="0"/>
              <a:t>CMS1: 	MSI immune, 14%</a:t>
            </a:r>
          </a:p>
          <a:p>
            <a:pPr lvl="1" defTabSz="1436688">
              <a:spcAft>
                <a:spcPts val="300"/>
              </a:spcAft>
            </a:pPr>
            <a:r>
              <a:rPr lang="fr-FR" dirty="0" smtClean="0"/>
              <a:t>CMS2: 	Canonique, 37%</a:t>
            </a:r>
          </a:p>
          <a:p>
            <a:pPr lvl="1" defTabSz="1436688">
              <a:spcAft>
                <a:spcPts val="300"/>
              </a:spcAft>
            </a:pPr>
            <a:r>
              <a:rPr lang="fr-FR" dirty="0" smtClean="0"/>
              <a:t>CMS3: 	Métabolique, 13%</a:t>
            </a:r>
          </a:p>
          <a:p>
            <a:pPr lvl="1" defTabSz="1436688">
              <a:spcAft>
                <a:spcPts val="300"/>
              </a:spcAft>
            </a:pPr>
            <a:r>
              <a:rPr lang="fr-FR" dirty="0" smtClean="0"/>
              <a:t>CMS4: 	Mésenchymateux, 23%</a:t>
            </a:r>
          </a:p>
          <a:p>
            <a:pPr>
              <a:spcBef>
                <a:spcPts val="700"/>
              </a:spcBef>
              <a:spcAft>
                <a:spcPts val="300"/>
              </a:spcAft>
            </a:pPr>
            <a:r>
              <a:rPr lang="fr-FR" dirty="0" smtClean="0"/>
              <a:t>Le pourcentage d’expression moyen des marqueurs de surface a été calculé pour chaque groupe</a:t>
            </a:r>
            <a:endParaRPr lang="fr-FR" dirty="0"/>
          </a:p>
        </p:txBody>
      </p:sp>
      <p:sp>
        <p:nvSpPr>
          <p:cNvPr id="12" name="Text Placeholder 4"/>
          <p:cNvSpPr>
            <a:spLocks noGrp="1"/>
          </p:cNvSpPr>
          <p:nvPr>
            <p:ph type="body" sz="quarter" idx="11"/>
          </p:nvPr>
        </p:nvSpPr>
        <p:spPr>
          <a:xfrm>
            <a:off x="4648200" y="6096000"/>
            <a:ext cx="4130675" cy="487363"/>
          </a:xfrm>
        </p:spPr>
        <p:txBody>
          <a:bodyPr/>
          <a:lstStyle/>
          <a:p>
            <a:r>
              <a:rPr lang="fr-FR" smtClean="0"/>
              <a:t>Reilley et al. J Clin Oncol 2016; 34 (suppl): abstr 3520</a:t>
            </a:r>
            <a:endParaRPr lang="fr-FR"/>
          </a:p>
        </p:txBody>
      </p:sp>
    </p:spTree>
    <p:extLst>
      <p:ext uri="{BB962C8B-B14F-4D97-AF65-F5344CB8AC3E}">
        <p14:creationId xmlns:p14="http://schemas.microsoft.com/office/powerpoint/2010/main" val="809873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019" cy="807720"/>
          </a:xfrm>
        </p:spPr>
        <p:txBody>
          <a:bodyPr/>
          <a:lstStyle/>
          <a:p>
            <a:pPr>
              <a:lnSpc>
                <a:spcPct val="90000"/>
              </a:lnSpc>
            </a:pPr>
            <a:r>
              <a:rPr lang="fr-FR" dirty="0" smtClean="0"/>
              <a:t>3520: Profil immunologique selon la classification moléculaire consensus (CMS) d’échantillons de tumeurs primitives et métastases hépatiques de CRC: implications pour le ciblage immunologique des CRC </a:t>
            </a:r>
            <a:r>
              <a:rPr lang="fr-FR" dirty="0" err="1" smtClean="0"/>
              <a:t>proficients</a:t>
            </a:r>
            <a:r>
              <a:rPr lang="fr-FR" dirty="0" smtClean="0"/>
              <a:t> pour le </a:t>
            </a:r>
            <a:r>
              <a:rPr lang="fr-FR" dirty="0" err="1" smtClean="0"/>
              <a:t>mismatch</a:t>
            </a:r>
            <a:r>
              <a:rPr lang="fr-FR" dirty="0" smtClean="0"/>
              <a:t> </a:t>
            </a:r>
            <a:r>
              <a:rPr lang="fr-FR" dirty="0" err="1" smtClean="0"/>
              <a:t>repair</a:t>
            </a:r>
            <a:r>
              <a:rPr lang="fr-FR" dirty="0" smtClean="0"/>
              <a:t> – </a:t>
            </a:r>
            <a:r>
              <a:rPr lang="fr-FR" dirty="0" err="1" smtClean="0"/>
              <a:t>Reilley</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b="1" dirty="0" smtClean="0"/>
              <a:t>Infiltrats de cellules T et macrophages </a:t>
            </a:r>
          </a:p>
          <a:p>
            <a:pPr lvl="1"/>
            <a:r>
              <a:rPr lang="fr-FR" dirty="0" smtClean="0"/>
              <a:t>Les métastases hépatiques contenaient significativement plus de macrophages que les tumeurs primitives (TP) (p&lt;0,01)</a:t>
            </a:r>
          </a:p>
          <a:p>
            <a:pPr lvl="1"/>
            <a:r>
              <a:rPr lang="fr-FR" dirty="0" smtClean="0"/>
              <a:t>Les TP MSI avaient des niveaux de cellules CD8+ plus élevés (p&lt;0,01) et des niveaux similaires de cellules CD4+</a:t>
            </a:r>
          </a:p>
          <a:p>
            <a:pPr lvl="1"/>
            <a:r>
              <a:rPr lang="fr-FR" dirty="0" smtClean="0"/>
              <a:t>Les TP contenaient plus d’infiltrats de cellules T que les métastases (p&lt;0,01)</a:t>
            </a:r>
          </a:p>
          <a:p>
            <a:r>
              <a:rPr lang="fr-FR" b="1" dirty="0" smtClean="0"/>
              <a:t>PD-1/PD-L1 dans les tumeurs MSI-H et par sous-type CMS</a:t>
            </a:r>
          </a:p>
          <a:p>
            <a:pPr lvl="1"/>
            <a:r>
              <a:rPr lang="fr-FR" dirty="0" smtClean="0"/>
              <a:t>L’expression de PD-L1 était significativement plus élevée dans les infiltrats MSI-H (p&lt;0,01)</a:t>
            </a:r>
          </a:p>
          <a:p>
            <a:pPr lvl="1"/>
            <a:r>
              <a:rPr lang="fr-FR" dirty="0" smtClean="0"/>
              <a:t>L’infiltrat par les cellules T CD8+ était le plus important dans les CMS1 (p&lt;0,01)</a:t>
            </a:r>
          </a:p>
          <a:p>
            <a:pPr lvl="1"/>
            <a:r>
              <a:rPr lang="fr-FR" dirty="0" smtClean="0"/>
              <a:t>Les tumeurs CMS1 avaient des niveaux significativement plus élevés d’expression de PD-L1 (p&lt;0,01)</a:t>
            </a:r>
          </a:p>
          <a:p>
            <a:r>
              <a:rPr lang="fr-FR" b="1" dirty="0" smtClean="0"/>
              <a:t>OX40 et ICOS selon le sous-type CMS </a:t>
            </a:r>
          </a:p>
          <a:p>
            <a:pPr lvl="1"/>
            <a:r>
              <a:rPr lang="fr-FR" dirty="0" smtClean="0"/>
              <a:t>Les CMS3 avaient des niveaux plus élevés de OX40 dans le centre de la tumeur (p=0,05) et les marges d’invasion (p&lt;0,01) que les autres sous-types</a:t>
            </a:r>
          </a:p>
          <a:p>
            <a:pPr lvl="1"/>
            <a:r>
              <a:rPr lang="fr-FR" dirty="0" smtClean="0"/>
              <a:t>Les CMS3 avaient aussi une expression plus élevée de ICOS dans le centre de la tumeur (p&lt;0,05) par rapport aux autres sous-types</a:t>
            </a:r>
            <a:endParaRPr lang="fr-FR" dirty="0"/>
          </a:p>
        </p:txBody>
      </p:sp>
      <p:sp>
        <p:nvSpPr>
          <p:cNvPr id="5" name="Text Placeholder 4"/>
          <p:cNvSpPr>
            <a:spLocks noGrp="1"/>
          </p:cNvSpPr>
          <p:nvPr>
            <p:ph type="body" sz="quarter" idx="11"/>
          </p:nvPr>
        </p:nvSpPr>
        <p:spPr/>
        <p:txBody>
          <a:bodyPr/>
          <a:lstStyle/>
          <a:p>
            <a:r>
              <a:rPr lang="fr-FR" smtClean="0"/>
              <a:t>Reilley et al. J Clin Oncol 2016; 34 (suppl): abstr 3520</a:t>
            </a:r>
            <a:endParaRPr lang="fr-FR"/>
          </a:p>
        </p:txBody>
      </p:sp>
    </p:spTree>
    <p:extLst>
      <p:ext uri="{BB962C8B-B14F-4D97-AF65-F5344CB8AC3E}">
        <p14:creationId xmlns:p14="http://schemas.microsoft.com/office/powerpoint/2010/main" val="1151550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6019" cy="807720"/>
          </a:xfrm>
        </p:spPr>
        <p:txBody>
          <a:bodyPr/>
          <a:lstStyle/>
          <a:p>
            <a:pPr>
              <a:lnSpc>
                <a:spcPct val="90000"/>
              </a:lnSpc>
            </a:pPr>
            <a:r>
              <a:rPr lang="fr-FR" dirty="0" smtClean="0"/>
              <a:t>3520: Profil immunologique selon la classification moléculaire consensus (CMS) d’échantillons de tumeurs primitives et métastases hépatiques de CRC: implications pour le ciblage immunologique des CRC </a:t>
            </a:r>
            <a:r>
              <a:rPr lang="fr-FR" dirty="0" err="1" smtClean="0"/>
              <a:t>proficients</a:t>
            </a:r>
            <a:r>
              <a:rPr lang="fr-FR" dirty="0" smtClean="0"/>
              <a:t> pour le </a:t>
            </a:r>
            <a:r>
              <a:rPr lang="fr-FR" dirty="0" err="1" smtClean="0"/>
              <a:t>mismatch</a:t>
            </a:r>
            <a:r>
              <a:rPr lang="fr-FR" dirty="0" smtClean="0"/>
              <a:t> </a:t>
            </a:r>
            <a:r>
              <a:rPr lang="fr-FR" dirty="0" err="1" smtClean="0"/>
              <a:t>repair</a:t>
            </a:r>
            <a:r>
              <a:rPr lang="fr-FR" dirty="0" smtClean="0"/>
              <a:t> – </a:t>
            </a:r>
            <a:r>
              <a:rPr lang="fr-FR" dirty="0" err="1" smtClean="0"/>
              <a:t>Reilley</a:t>
            </a:r>
            <a:r>
              <a:rPr lang="fr-FR" dirty="0" smtClean="0"/>
              <a:t> M, et al</a:t>
            </a:r>
            <a:endParaRPr lang="fr-FR" dirty="0"/>
          </a:p>
        </p:txBody>
      </p:sp>
      <p:sp>
        <p:nvSpPr>
          <p:cNvPr id="3" name="Content Placeholder 2"/>
          <p:cNvSpPr>
            <a:spLocks noGrp="1"/>
          </p:cNvSpPr>
          <p:nvPr>
            <p:ph idx="1"/>
          </p:nvPr>
        </p:nvSpPr>
        <p:spPr>
          <a:xfrm>
            <a:off x="365124" y="1254035"/>
            <a:ext cx="8648247" cy="4746172"/>
          </a:xfrm>
        </p:spPr>
        <p:txBody>
          <a:bodyPr/>
          <a:lstStyle/>
          <a:p>
            <a:pPr marL="0" indent="0">
              <a:buNone/>
            </a:pPr>
            <a:r>
              <a:rPr lang="fr-FR" b="1" dirty="0" smtClean="0"/>
              <a:t>Résultats</a:t>
            </a:r>
          </a:p>
          <a:p>
            <a:r>
              <a:rPr lang="fr-FR" dirty="0" smtClean="0"/>
              <a:t>Infiltrat de cellules T régulatrices</a:t>
            </a:r>
          </a:p>
          <a:p>
            <a:pPr lvl="1"/>
            <a:r>
              <a:rPr lang="fr-FR" dirty="0" smtClean="0"/>
              <a:t>Une proportion plus importante de cellules </a:t>
            </a:r>
            <a:r>
              <a:rPr lang="fr-FR" dirty="0" err="1" smtClean="0"/>
              <a:t>Treg</a:t>
            </a:r>
            <a:r>
              <a:rPr lang="fr-FR" dirty="0" smtClean="0"/>
              <a:t> était présente dans les TP que dans les métastases (p&lt;0,01)</a:t>
            </a:r>
          </a:p>
          <a:p>
            <a:endParaRPr lang="fr-FR" dirty="0" smtClean="0"/>
          </a:p>
          <a:p>
            <a:pPr marL="0" indent="0">
              <a:buNone/>
            </a:pPr>
            <a:r>
              <a:rPr lang="fr-FR" b="1" dirty="0" smtClean="0"/>
              <a:t>Conclusions</a:t>
            </a:r>
          </a:p>
          <a:p>
            <a:r>
              <a:rPr lang="fr-FR" b="1" dirty="0" smtClean="0"/>
              <a:t>Ces données sont en faveur du blocage de PD-1/PD-L1 dans les tumeurs CMS1 et MSI </a:t>
            </a:r>
          </a:p>
          <a:p>
            <a:r>
              <a:rPr lang="fr-FR" b="1" dirty="0" smtClean="0"/>
              <a:t>Les métastases hépatiques semblent avoir des infiltrats de cellules myéloïdes prédominants, distincts de ceux des TP</a:t>
            </a:r>
          </a:p>
          <a:p>
            <a:r>
              <a:rPr lang="fr-FR" b="1" dirty="0" smtClean="0"/>
              <a:t>Le sous-type CMS3 de CRC avait une expression augmentée de OX40 + ICOS</a:t>
            </a:r>
          </a:p>
          <a:p>
            <a:pPr lvl="1"/>
            <a:r>
              <a:rPr lang="fr-FR" b="1" dirty="0" smtClean="0"/>
              <a:t>Ce schéma d’expression des marqueurs immunitaires de surface suggère un bénéfice potentiel des combinaisons des nouvelles immunothérapies</a:t>
            </a:r>
          </a:p>
          <a:p>
            <a:r>
              <a:rPr lang="fr-FR" b="1" dirty="0" smtClean="0"/>
              <a:t>La proportion plus importante de </a:t>
            </a:r>
            <a:r>
              <a:rPr lang="fr-FR" b="1" dirty="0" err="1" smtClean="0"/>
              <a:t>Tregs</a:t>
            </a:r>
            <a:r>
              <a:rPr lang="fr-FR" b="1" dirty="0" smtClean="0"/>
              <a:t> dans les TP par rapport aux métastases hépatiques peut avoir des implications thérapeutiques</a:t>
            </a:r>
          </a:p>
        </p:txBody>
      </p:sp>
      <p:sp>
        <p:nvSpPr>
          <p:cNvPr id="5" name="Text Placeholder 4"/>
          <p:cNvSpPr>
            <a:spLocks noGrp="1"/>
          </p:cNvSpPr>
          <p:nvPr>
            <p:ph type="body" sz="quarter" idx="11"/>
          </p:nvPr>
        </p:nvSpPr>
        <p:spPr/>
        <p:txBody>
          <a:bodyPr/>
          <a:lstStyle/>
          <a:p>
            <a:r>
              <a:rPr lang="fr-FR" smtClean="0"/>
              <a:t>Reilley et al. J Clin Oncol 2016; 34 (suppl): abstr 3520</a:t>
            </a:r>
            <a:endParaRPr lang="fr-FR"/>
          </a:p>
        </p:txBody>
      </p:sp>
    </p:spTree>
    <p:extLst>
      <p:ext uri="{BB962C8B-B14F-4D97-AF65-F5344CB8AC3E}">
        <p14:creationId xmlns:p14="http://schemas.microsoft.com/office/powerpoint/2010/main" val="399110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EndoscopIE</a:t>
            </a:r>
            <a:r>
              <a:rPr lang="en-US" dirty="0" smtClean="0"/>
              <a:t> ET CHIRURGIE</a:t>
            </a:r>
            <a:endParaRPr lang="en-GB" dirty="0"/>
          </a:p>
        </p:txBody>
      </p:sp>
      <p:sp>
        <p:nvSpPr>
          <p:cNvPr id="2" name="Text Placeholder 1"/>
          <p:cNvSpPr>
            <a:spLocks noGrp="1"/>
          </p:cNvSpPr>
          <p:nvPr>
            <p:ph type="body" idx="1"/>
          </p:nvPr>
        </p:nvSpPr>
        <p:spPr/>
        <p:txBody>
          <a:bodyPr/>
          <a:lstStyle/>
          <a:p>
            <a:r>
              <a:rPr lang="en-US" dirty="0" smtClean="0"/>
              <a:t>CANCER COLORECTAL </a:t>
            </a:r>
            <a:endParaRPr lang="en-GB" dirty="0"/>
          </a:p>
        </p:txBody>
      </p:sp>
    </p:spTree>
    <p:extLst>
      <p:ext uri="{BB962C8B-B14F-4D97-AF65-F5344CB8AC3E}">
        <p14:creationId xmlns:p14="http://schemas.microsoft.com/office/powerpoint/2010/main" val="2881200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3507: CREST: étude randomisée de phase III de </a:t>
            </a:r>
            <a:r>
              <a:rPr lang="fr-FR" dirty="0" err="1" smtClean="0"/>
              <a:t>stent</a:t>
            </a:r>
            <a:r>
              <a:rPr lang="fr-FR" dirty="0" smtClean="0"/>
              <a:t> colique comme pont jusqu’à la chirurgie dans le CRC obstructif – résultats de l’étude </a:t>
            </a:r>
            <a:r>
              <a:rPr lang="fr-FR" dirty="0" err="1" smtClean="0"/>
              <a:t>ColoRectal</a:t>
            </a:r>
            <a:r>
              <a:rPr lang="fr-FR" dirty="0" smtClean="0"/>
              <a:t> </a:t>
            </a:r>
            <a:r>
              <a:rPr lang="fr-FR" dirty="0" err="1" smtClean="0"/>
              <a:t>Endoscopic</a:t>
            </a:r>
            <a:r>
              <a:rPr lang="fr-FR" dirty="0" smtClean="0"/>
              <a:t> </a:t>
            </a:r>
            <a:r>
              <a:rPr lang="fr-FR" dirty="0" err="1" smtClean="0"/>
              <a:t>Stenting</a:t>
            </a:r>
            <a:r>
              <a:rPr lang="fr-FR" dirty="0" smtClean="0"/>
              <a:t> Trial (CREST) du Royaume Uni – Hill 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les effets du </a:t>
            </a:r>
            <a:r>
              <a:rPr lang="fr-FR" dirty="0" err="1" smtClean="0"/>
              <a:t>stent</a:t>
            </a:r>
            <a:r>
              <a:rPr lang="fr-FR" dirty="0" smtClean="0"/>
              <a:t> </a:t>
            </a:r>
            <a:r>
              <a:rPr lang="fr-FR" dirty="0" err="1" smtClean="0"/>
              <a:t>endoluminal</a:t>
            </a:r>
            <a:r>
              <a:rPr lang="fr-FR" dirty="0" smtClean="0"/>
              <a:t> vs chirurgie en urgence sur les résultats et la qualité de vie (</a:t>
            </a:r>
            <a:r>
              <a:rPr lang="fr-FR" dirty="0" err="1" smtClean="0"/>
              <a:t>QoL</a:t>
            </a:r>
            <a:r>
              <a:rPr lang="fr-FR" dirty="0" smtClean="0"/>
              <a:t>) chez des patients avec CRC potentiellement curable</a:t>
            </a:r>
            <a:endParaRPr lang="fr-FR" dirty="0"/>
          </a:p>
        </p:txBody>
      </p:sp>
      <p:sp>
        <p:nvSpPr>
          <p:cNvPr id="4" name="Text Placeholder 3"/>
          <p:cNvSpPr>
            <a:spLocks noGrp="1"/>
          </p:cNvSpPr>
          <p:nvPr>
            <p:ph type="body" sz="quarter" idx="10"/>
          </p:nvPr>
        </p:nvSpPr>
        <p:spPr>
          <a:xfrm>
            <a:off x="365124" y="6324600"/>
            <a:ext cx="4320000" cy="258763"/>
          </a:xfrm>
        </p:spPr>
        <p:txBody>
          <a:bodyPr/>
          <a:lstStyle/>
          <a:p>
            <a:r>
              <a:rPr lang="fr-FR" dirty="0" smtClean="0"/>
              <a:t>*Technique endoscopique/fluoroscopique avec chirurgie élective 1-4 semaines plus tard</a:t>
            </a:r>
            <a:endParaRPr lang="fr-FR" dirty="0"/>
          </a:p>
        </p:txBody>
      </p:sp>
      <p:sp>
        <p:nvSpPr>
          <p:cNvPr id="5" name="Text Placeholder 4"/>
          <p:cNvSpPr>
            <a:spLocks noGrp="1"/>
          </p:cNvSpPr>
          <p:nvPr>
            <p:ph type="body" sz="quarter" idx="11"/>
          </p:nvPr>
        </p:nvSpPr>
        <p:spPr>
          <a:xfrm>
            <a:off x="4233334" y="6096000"/>
            <a:ext cx="4545541" cy="487363"/>
          </a:xfrm>
        </p:spPr>
        <p:txBody>
          <a:bodyPr/>
          <a:lstStyle/>
          <a:p>
            <a:r>
              <a:rPr lang="fr-FR" smtClean="0"/>
              <a:t> Hill et al. J Clin Oncol 2016; 34 (suppl): abstr 3507</a:t>
            </a:r>
            <a:endParaRPr lang="fr-FR"/>
          </a:p>
        </p:txBody>
      </p:sp>
      <p:sp>
        <p:nvSpPr>
          <p:cNvPr id="6" name="Oval 14"/>
          <p:cNvSpPr>
            <a:spLocks noChangeArrowheads="1"/>
          </p:cNvSpPr>
          <p:nvPr/>
        </p:nvSpPr>
        <p:spPr bwMode="auto">
          <a:xfrm>
            <a:off x="3941537" y="31949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547007"/>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4" y="2266722"/>
            <a:ext cx="832313"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4855935" y="3025178"/>
            <a:ext cx="4135665"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Intention curative basée sur les examens de </a:t>
            </a:r>
            <a:r>
              <a:rPr lang="fr-FR" sz="1600" dirty="0" err="1" smtClean="0">
                <a:solidFill>
                  <a:srgbClr val="4D4D4D"/>
                </a:solidFill>
                <a:latin typeface="Arial"/>
              </a:rPr>
              <a:t>staging</a:t>
            </a:r>
            <a:r>
              <a:rPr lang="fr-FR" sz="1600" dirty="0" smtClean="0">
                <a:solidFill>
                  <a:srgbClr val="4D4D4D"/>
                </a:solidFill>
                <a:latin typeface="Arial"/>
              </a:rPr>
              <a:t> préopératoires</a:t>
            </a:r>
            <a:endParaRPr lang="fr-FR" sz="1600" dirty="0">
              <a:solidFill>
                <a:srgbClr val="4D4D4D"/>
              </a:solidFill>
              <a:latin typeface="Arial"/>
            </a:endParaRPr>
          </a:p>
        </p:txBody>
      </p:sp>
      <p:cxnSp>
        <p:nvCxnSpPr>
          <p:cNvPr id="10" name="AutoShape 19"/>
          <p:cNvCxnSpPr>
            <a:cxnSpLocks noChangeShapeType="1"/>
          </p:cNvCxnSpPr>
          <p:nvPr/>
        </p:nvCxnSpPr>
        <p:spPr bwMode="auto">
          <a:xfrm>
            <a:off x="3684814" y="348704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531041"/>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12067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Endoprothèse</a:t>
            </a:r>
            <a:r>
              <a:rPr lang="fr-FR" altLang="zh-CN" dirty="0" smtClean="0">
                <a:solidFill>
                  <a:srgbClr val="FFFFFF"/>
                </a:solidFill>
                <a:ea typeface="SimSun" pitchFamily="2" charset="-122"/>
              </a:rPr>
              <a:t>*</a:t>
            </a:r>
          </a:p>
          <a:p>
            <a:pPr algn="ctr" defTabSz="892175" eaLnBrk="0" hangingPunct="0"/>
            <a:r>
              <a:rPr lang="fr-FR" altLang="zh-CN" dirty="0" smtClean="0">
                <a:solidFill>
                  <a:srgbClr val="FFFFFF"/>
                </a:solidFill>
                <a:ea typeface="SimSun" pitchFamily="2" charset="-122"/>
              </a:rPr>
              <a:t>(n=123)</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307728"/>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spc="-20" dirty="0" smtClean="0">
                <a:solidFill>
                  <a:srgbClr val="FFFFFF"/>
                </a:solidFill>
                <a:ea typeface="SimSun" pitchFamily="2" charset="-122"/>
              </a:rPr>
              <a:t>CRC gauche </a:t>
            </a:r>
          </a:p>
          <a:p>
            <a:pPr marL="228600" indent="-228600" defTabSz="892175" eaLnBrk="0" hangingPunct="0">
              <a:spcAft>
                <a:spcPct val="30000"/>
              </a:spcAft>
              <a:buFont typeface="Arial" pitchFamily="34" charset="0"/>
              <a:buChar char="•"/>
            </a:pPr>
            <a:r>
              <a:rPr lang="fr-FR" altLang="zh-CN" spc="-20" dirty="0" smtClean="0">
                <a:solidFill>
                  <a:srgbClr val="FFFFFF"/>
                </a:solidFill>
                <a:ea typeface="SimSun" pitchFamily="2" charset="-122"/>
              </a:rPr>
              <a:t>Preuve radiologique d’occlusion</a:t>
            </a:r>
          </a:p>
          <a:p>
            <a:pPr marL="228600" indent="-228600" defTabSz="892175" eaLnBrk="0" hangingPunct="0">
              <a:spcAft>
                <a:spcPct val="30000"/>
              </a:spcAft>
              <a:buFont typeface="Arial" pitchFamily="34" charset="0"/>
              <a:buChar char="•"/>
            </a:pPr>
            <a:r>
              <a:rPr lang="fr-FR" altLang="zh-CN" spc="-20" dirty="0" smtClean="0">
                <a:solidFill>
                  <a:srgbClr val="FFFFFF"/>
                </a:solidFill>
                <a:ea typeface="SimSun" pitchFamily="2" charset="-122"/>
              </a:rPr>
              <a:t>Absence de péritonite ou de perforation</a:t>
            </a:r>
            <a:endParaRPr lang="fr-FR" altLang="zh-CN" dirty="0" smtClean="0">
              <a:solidFill>
                <a:srgbClr val="FFFFFF"/>
              </a:solidFill>
              <a:ea typeface="SimSun" pitchFamily="2" charset="-122"/>
            </a:endParaRPr>
          </a:p>
          <a:p>
            <a:pPr defTabSz="892175" eaLnBrk="0" hangingPunct="0">
              <a:spcAft>
                <a:spcPct val="30000"/>
              </a:spcAft>
            </a:pPr>
            <a:r>
              <a:rPr lang="fr-FR" altLang="zh-CN" dirty="0" smtClean="0">
                <a:solidFill>
                  <a:srgbClr val="FFFFFF"/>
                </a:solidFill>
                <a:ea typeface="SimSun" pitchFamily="2" charset="-122"/>
              </a:rPr>
              <a:t>(n=245)</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4969966"/>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kern="0" dirty="0" smtClean="0">
                <a:solidFill>
                  <a:srgbClr val="A0A0A0"/>
                </a:solidFill>
              </a:rPr>
              <a:t>Critères principaux</a:t>
            </a:r>
          </a:p>
          <a:p>
            <a:pPr>
              <a:spcAft>
                <a:spcPts val="0"/>
              </a:spcAft>
              <a:buClr>
                <a:srgbClr val="043882"/>
              </a:buClr>
            </a:pPr>
            <a:r>
              <a:rPr lang="fr-FR" kern="0" dirty="0" smtClean="0"/>
              <a:t>Durée de séjour à l’hôpital</a:t>
            </a:r>
          </a:p>
          <a:p>
            <a:pPr>
              <a:spcAft>
                <a:spcPts val="0"/>
              </a:spcAft>
              <a:buClr>
                <a:srgbClr val="043882"/>
              </a:buClr>
            </a:pPr>
            <a:r>
              <a:rPr lang="fr-FR" kern="0" dirty="0" smtClean="0"/>
              <a:t>Mortalité à 30 jours </a:t>
            </a:r>
          </a:p>
        </p:txBody>
      </p:sp>
      <p:sp>
        <p:nvSpPr>
          <p:cNvPr id="15" name="Content Placeholder 26"/>
          <p:cNvSpPr txBox="1">
            <a:spLocks/>
          </p:cNvSpPr>
          <p:nvPr/>
        </p:nvSpPr>
        <p:spPr>
          <a:xfrm>
            <a:off x="4343400" y="4969966"/>
            <a:ext cx="4800600" cy="145370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Pose complète du </a:t>
            </a:r>
            <a:r>
              <a:rPr lang="fr-FR" kern="0" dirty="0" err="1" smtClean="0"/>
              <a:t>stent</a:t>
            </a:r>
            <a:r>
              <a:rPr lang="fr-FR" kern="0" dirty="0" smtClean="0"/>
              <a:t>, taux de complications </a:t>
            </a:r>
          </a:p>
          <a:p>
            <a:pPr>
              <a:spcAft>
                <a:spcPts val="0"/>
              </a:spcAft>
              <a:buClr>
                <a:srgbClr val="043882"/>
              </a:buClr>
            </a:pPr>
            <a:r>
              <a:rPr lang="fr-FR" kern="0" dirty="0" smtClean="0"/>
              <a:t>Présence/durée de </a:t>
            </a:r>
            <a:r>
              <a:rPr lang="fr-FR" kern="0" dirty="0" err="1" smtClean="0"/>
              <a:t>stomie</a:t>
            </a:r>
            <a:r>
              <a:rPr lang="fr-FR" kern="0" dirty="0" smtClean="0"/>
              <a:t>/anastomose</a:t>
            </a:r>
          </a:p>
          <a:p>
            <a:pPr>
              <a:spcAft>
                <a:spcPts val="0"/>
              </a:spcAft>
              <a:buClr>
                <a:srgbClr val="043882"/>
              </a:buClr>
            </a:pPr>
            <a:r>
              <a:rPr lang="fr-FR" kern="0" dirty="0" smtClean="0"/>
              <a:t>SG à 6 mois; SSM à 3 ans</a:t>
            </a:r>
          </a:p>
          <a:p>
            <a:pPr>
              <a:spcAft>
                <a:spcPts val="0"/>
              </a:spcAft>
              <a:buClr>
                <a:srgbClr val="043882"/>
              </a:buClr>
            </a:pPr>
            <a:r>
              <a:rPr lang="fr-FR" kern="0" dirty="0" err="1" smtClean="0"/>
              <a:t>QoL</a:t>
            </a:r>
            <a:r>
              <a:rPr lang="fr-FR" kern="0" dirty="0" smtClean="0"/>
              <a:t>, morbidité </a:t>
            </a:r>
            <a:r>
              <a:rPr lang="fr-FR" kern="0" dirty="0" err="1" smtClean="0"/>
              <a:t>périopératoire</a:t>
            </a:r>
            <a:endParaRPr lang="fr-FR" kern="0" dirty="0" smtClean="0"/>
          </a:p>
        </p:txBody>
      </p:sp>
      <p:cxnSp>
        <p:nvCxnSpPr>
          <p:cNvPr id="16" name="AutoShape 16"/>
          <p:cNvCxnSpPr>
            <a:cxnSpLocks noChangeShapeType="1"/>
            <a:endCxn id="19" idx="1"/>
          </p:cNvCxnSpPr>
          <p:nvPr/>
        </p:nvCxnSpPr>
        <p:spPr bwMode="auto">
          <a:xfrm rot="16200000" flipH="1">
            <a:off x="4215319" y="3797161"/>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182833"/>
            <a:ext cx="81771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44715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03678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Chirurgie de levée de l’occlusion</a:t>
            </a:r>
          </a:p>
          <a:p>
            <a:pPr algn="ctr" defTabSz="892175" eaLnBrk="0" hangingPunct="0"/>
            <a:r>
              <a:rPr lang="fr-FR" altLang="zh-CN" dirty="0" smtClean="0">
                <a:solidFill>
                  <a:srgbClr val="4D4D4D"/>
                </a:solidFill>
                <a:ea typeface="SimSun" pitchFamily="2" charset="-122"/>
              </a:rPr>
              <a:t>(n=122)</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1692891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3507: CREST: étude randomisée de phase III de </a:t>
            </a:r>
            <a:r>
              <a:rPr lang="fr-FR" dirty="0" err="1" smtClean="0"/>
              <a:t>stent</a:t>
            </a:r>
            <a:r>
              <a:rPr lang="fr-FR" dirty="0" smtClean="0"/>
              <a:t> colique comme pont jusqu’à la chirurgie dans le CRC obstructif – résultats de l’étude </a:t>
            </a:r>
            <a:r>
              <a:rPr lang="fr-FR" dirty="0" err="1" smtClean="0"/>
              <a:t>ColoRectal</a:t>
            </a:r>
            <a:r>
              <a:rPr lang="fr-FR" dirty="0" smtClean="0"/>
              <a:t> </a:t>
            </a:r>
            <a:r>
              <a:rPr lang="fr-FR" dirty="0" err="1" smtClean="0"/>
              <a:t>Endoscopic</a:t>
            </a:r>
            <a:r>
              <a:rPr lang="fr-FR" dirty="0" smtClean="0"/>
              <a:t> </a:t>
            </a:r>
            <a:r>
              <a:rPr lang="fr-FR" dirty="0" err="1" smtClean="0"/>
              <a:t>Stenting</a:t>
            </a:r>
            <a:r>
              <a:rPr lang="fr-FR" dirty="0" smtClean="0"/>
              <a:t> Trial (CREST) du Royaume Uni – Hill J, et al</a:t>
            </a:r>
            <a:endParaRPr lang="fr-FR" dirty="0"/>
          </a:p>
        </p:txBody>
      </p:sp>
      <p:sp>
        <p:nvSpPr>
          <p:cNvPr id="3" name="Content Placeholder 2"/>
          <p:cNvSpPr>
            <a:spLocks noGrp="1"/>
          </p:cNvSpPr>
          <p:nvPr>
            <p:ph idx="1"/>
          </p:nvPr>
        </p:nvSpPr>
        <p:spPr>
          <a:xfrm>
            <a:off x="352424" y="1183895"/>
            <a:ext cx="8413751" cy="4746172"/>
          </a:xfrm>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 Hill et al. J Clin Oncol 2016; 34 (suppl): abstr 3507</a:t>
            </a:r>
            <a:endParaRPr lang="fr-FR"/>
          </a:p>
        </p:txBody>
      </p:sp>
      <p:sp>
        <p:nvSpPr>
          <p:cNvPr id="9" name="TextBox 8"/>
          <p:cNvSpPr txBox="1"/>
          <p:nvPr/>
        </p:nvSpPr>
        <p:spPr>
          <a:xfrm rot="16200000">
            <a:off x="3316325" y="3134439"/>
            <a:ext cx="1838965" cy="246221"/>
          </a:xfrm>
          <a:prstGeom prst="rect">
            <a:avLst/>
          </a:prstGeom>
          <a:noFill/>
        </p:spPr>
        <p:txBody>
          <a:bodyPr wrap="none" rtlCol="0">
            <a:spAutoFit/>
          </a:bodyPr>
          <a:lstStyle/>
          <a:p>
            <a:pPr algn="ctr"/>
            <a:r>
              <a:rPr lang="fr-FR" sz="1000" b="1" dirty="0" smtClean="0">
                <a:solidFill>
                  <a:srgbClr val="4D4D4D"/>
                </a:solidFill>
              </a:rPr>
              <a:t>Durée d’hospitalisation (%)</a:t>
            </a:r>
            <a:endParaRPr lang="fr-FR" sz="1000" b="1" dirty="0">
              <a:solidFill>
                <a:srgbClr val="4D4D4D"/>
              </a:solidFill>
            </a:endParaRPr>
          </a:p>
        </p:txBody>
      </p:sp>
      <p:sp>
        <p:nvSpPr>
          <p:cNvPr id="29" name="TextBox 28"/>
          <p:cNvSpPr txBox="1"/>
          <p:nvPr/>
        </p:nvSpPr>
        <p:spPr>
          <a:xfrm>
            <a:off x="4370164" y="4613220"/>
            <a:ext cx="255198" cy="246221"/>
          </a:xfrm>
          <a:prstGeom prst="rect">
            <a:avLst/>
          </a:prstGeom>
          <a:noFill/>
        </p:spPr>
        <p:txBody>
          <a:bodyPr wrap="none" rtlCol="0">
            <a:spAutoFit/>
          </a:bodyPr>
          <a:lstStyle/>
          <a:p>
            <a:pPr algn="r"/>
            <a:r>
              <a:rPr lang="fr-FR" sz="1000" smtClean="0">
                <a:solidFill>
                  <a:srgbClr val="4D4D4D"/>
                </a:solidFill>
              </a:rPr>
              <a:t>0</a:t>
            </a:r>
            <a:endParaRPr lang="fr-FR" sz="1000">
              <a:solidFill>
                <a:srgbClr val="4D4D4D"/>
              </a:solidFill>
            </a:endParaRPr>
          </a:p>
        </p:txBody>
      </p:sp>
      <p:sp>
        <p:nvSpPr>
          <p:cNvPr id="33" name="TextBox 32"/>
          <p:cNvSpPr txBox="1"/>
          <p:nvPr/>
        </p:nvSpPr>
        <p:spPr>
          <a:xfrm>
            <a:off x="4299632" y="4318000"/>
            <a:ext cx="325730"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34" name="TextBox 33"/>
          <p:cNvSpPr txBox="1"/>
          <p:nvPr/>
        </p:nvSpPr>
        <p:spPr>
          <a:xfrm>
            <a:off x="4299632" y="4022778"/>
            <a:ext cx="325730" cy="246221"/>
          </a:xfrm>
          <a:prstGeom prst="rect">
            <a:avLst/>
          </a:prstGeom>
          <a:noFill/>
        </p:spPr>
        <p:txBody>
          <a:bodyPr wrap="none" rtlCol="0">
            <a:spAutoFit/>
          </a:bodyPr>
          <a:lstStyle/>
          <a:p>
            <a:pPr algn="r"/>
            <a:r>
              <a:rPr lang="fr-FR" sz="1000" smtClean="0">
                <a:solidFill>
                  <a:srgbClr val="4D4D4D"/>
                </a:solidFill>
              </a:rPr>
              <a:t>20</a:t>
            </a:r>
            <a:endParaRPr lang="fr-FR" sz="1000">
              <a:solidFill>
                <a:srgbClr val="4D4D4D"/>
              </a:solidFill>
            </a:endParaRPr>
          </a:p>
        </p:txBody>
      </p:sp>
      <p:sp>
        <p:nvSpPr>
          <p:cNvPr id="35" name="TextBox 34"/>
          <p:cNvSpPr txBox="1"/>
          <p:nvPr/>
        </p:nvSpPr>
        <p:spPr>
          <a:xfrm>
            <a:off x="4299632" y="3727556"/>
            <a:ext cx="325730" cy="246221"/>
          </a:xfrm>
          <a:prstGeom prst="rect">
            <a:avLst/>
          </a:prstGeom>
          <a:noFill/>
        </p:spPr>
        <p:txBody>
          <a:bodyPr wrap="none" rtlCol="0">
            <a:spAutoFit/>
          </a:bodyPr>
          <a:lstStyle/>
          <a:p>
            <a:pPr algn="r"/>
            <a:r>
              <a:rPr lang="fr-FR" sz="1000" smtClean="0">
                <a:solidFill>
                  <a:srgbClr val="4D4D4D"/>
                </a:solidFill>
              </a:rPr>
              <a:t>30</a:t>
            </a:r>
            <a:endParaRPr lang="fr-FR" sz="1000">
              <a:solidFill>
                <a:srgbClr val="4D4D4D"/>
              </a:solidFill>
            </a:endParaRPr>
          </a:p>
        </p:txBody>
      </p:sp>
      <p:sp>
        <p:nvSpPr>
          <p:cNvPr id="40" name="TextBox 39"/>
          <p:cNvSpPr txBox="1"/>
          <p:nvPr/>
        </p:nvSpPr>
        <p:spPr>
          <a:xfrm>
            <a:off x="4299632" y="3432334"/>
            <a:ext cx="325730" cy="246221"/>
          </a:xfrm>
          <a:prstGeom prst="rect">
            <a:avLst/>
          </a:prstGeom>
          <a:noFill/>
        </p:spPr>
        <p:txBody>
          <a:bodyPr wrap="none" rtlCol="0">
            <a:spAutoFit/>
          </a:bodyPr>
          <a:lstStyle/>
          <a:p>
            <a:pPr algn="r"/>
            <a:r>
              <a:rPr lang="fr-FR" sz="1000" smtClean="0">
                <a:solidFill>
                  <a:srgbClr val="4D4D4D"/>
                </a:solidFill>
              </a:rPr>
              <a:t>40</a:t>
            </a:r>
            <a:endParaRPr lang="fr-FR" sz="1000">
              <a:solidFill>
                <a:srgbClr val="4D4D4D"/>
              </a:solidFill>
            </a:endParaRPr>
          </a:p>
        </p:txBody>
      </p:sp>
      <p:sp>
        <p:nvSpPr>
          <p:cNvPr id="41" name="TextBox 40"/>
          <p:cNvSpPr txBox="1"/>
          <p:nvPr/>
        </p:nvSpPr>
        <p:spPr>
          <a:xfrm>
            <a:off x="4299632" y="3137112"/>
            <a:ext cx="325730" cy="246221"/>
          </a:xfrm>
          <a:prstGeom prst="rect">
            <a:avLst/>
          </a:prstGeom>
          <a:noFill/>
        </p:spPr>
        <p:txBody>
          <a:bodyPr wrap="none" rtlCol="0">
            <a:spAutoFit/>
          </a:bodyPr>
          <a:lstStyle/>
          <a:p>
            <a:pPr algn="r"/>
            <a:r>
              <a:rPr lang="fr-FR" sz="1000" smtClean="0">
                <a:solidFill>
                  <a:srgbClr val="4D4D4D"/>
                </a:solidFill>
              </a:rPr>
              <a:t>50</a:t>
            </a:r>
            <a:endParaRPr lang="fr-FR" sz="1000">
              <a:solidFill>
                <a:srgbClr val="4D4D4D"/>
              </a:solidFill>
            </a:endParaRPr>
          </a:p>
        </p:txBody>
      </p:sp>
      <p:sp>
        <p:nvSpPr>
          <p:cNvPr id="42" name="TextBox 41"/>
          <p:cNvSpPr txBox="1"/>
          <p:nvPr/>
        </p:nvSpPr>
        <p:spPr>
          <a:xfrm>
            <a:off x="4299632" y="2841890"/>
            <a:ext cx="325730" cy="246221"/>
          </a:xfrm>
          <a:prstGeom prst="rect">
            <a:avLst/>
          </a:prstGeom>
          <a:noFill/>
        </p:spPr>
        <p:txBody>
          <a:bodyPr wrap="none" rtlCol="0">
            <a:spAutoFit/>
          </a:bodyPr>
          <a:lstStyle/>
          <a:p>
            <a:pPr algn="r"/>
            <a:r>
              <a:rPr lang="fr-FR" sz="1000" smtClean="0">
                <a:solidFill>
                  <a:srgbClr val="4D4D4D"/>
                </a:solidFill>
              </a:rPr>
              <a:t>60</a:t>
            </a:r>
            <a:endParaRPr lang="fr-FR" sz="1000">
              <a:solidFill>
                <a:srgbClr val="4D4D4D"/>
              </a:solidFill>
            </a:endParaRPr>
          </a:p>
        </p:txBody>
      </p:sp>
      <p:sp>
        <p:nvSpPr>
          <p:cNvPr id="43" name="TextBox 42"/>
          <p:cNvSpPr txBox="1"/>
          <p:nvPr/>
        </p:nvSpPr>
        <p:spPr>
          <a:xfrm>
            <a:off x="4299632" y="2546668"/>
            <a:ext cx="325730" cy="246221"/>
          </a:xfrm>
          <a:prstGeom prst="rect">
            <a:avLst/>
          </a:prstGeom>
          <a:noFill/>
        </p:spPr>
        <p:txBody>
          <a:bodyPr wrap="none" rtlCol="0">
            <a:spAutoFit/>
          </a:bodyPr>
          <a:lstStyle/>
          <a:p>
            <a:pPr algn="r"/>
            <a:r>
              <a:rPr lang="fr-FR" sz="1000" smtClean="0">
                <a:solidFill>
                  <a:srgbClr val="4D4D4D"/>
                </a:solidFill>
              </a:rPr>
              <a:t>70</a:t>
            </a:r>
            <a:endParaRPr lang="fr-FR" sz="1000">
              <a:solidFill>
                <a:srgbClr val="4D4D4D"/>
              </a:solidFill>
            </a:endParaRPr>
          </a:p>
        </p:txBody>
      </p:sp>
      <p:sp>
        <p:nvSpPr>
          <p:cNvPr id="44" name="TextBox 43"/>
          <p:cNvSpPr txBox="1"/>
          <p:nvPr/>
        </p:nvSpPr>
        <p:spPr>
          <a:xfrm>
            <a:off x="4299632" y="2251446"/>
            <a:ext cx="325730" cy="246221"/>
          </a:xfrm>
          <a:prstGeom prst="rect">
            <a:avLst/>
          </a:prstGeom>
          <a:noFill/>
        </p:spPr>
        <p:txBody>
          <a:bodyPr wrap="none" rtlCol="0">
            <a:spAutoFit/>
          </a:bodyPr>
          <a:lstStyle/>
          <a:p>
            <a:pPr algn="r"/>
            <a:r>
              <a:rPr lang="fr-FR" sz="1000" smtClean="0">
                <a:solidFill>
                  <a:srgbClr val="4D4D4D"/>
                </a:solidFill>
              </a:rPr>
              <a:t>80</a:t>
            </a:r>
            <a:endParaRPr lang="fr-FR" sz="1000">
              <a:solidFill>
                <a:srgbClr val="4D4D4D"/>
              </a:solidFill>
            </a:endParaRPr>
          </a:p>
        </p:txBody>
      </p:sp>
      <p:sp>
        <p:nvSpPr>
          <p:cNvPr id="45" name="TextBox 44"/>
          <p:cNvSpPr txBox="1"/>
          <p:nvPr/>
        </p:nvSpPr>
        <p:spPr>
          <a:xfrm>
            <a:off x="4299632" y="1956224"/>
            <a:ext cx="325730" cy="246221"/>
          </a:xfrm>
          <a:prstGeom prst="rect">
            <a:avLst/>
          </a:prstGeom>
          <a:noFill/>
        </p:spPr>
        <p:txBody>
          <a:bodyPr wrap="none" rtlCol="0">
            <a:spAutoFit/>
          </a:bodyPr>
          <a:lstStyle/>
          <a:p>
            <a:pPr algn="r"/>
            <a:r>
              <a:rPr lang="fr-FR" sz="1000" smtClean="0">
                <a:solidFill>
                  <a:srgbClr val="4D4D4D"/>
                </a:solidFill>
              </a:rPr>
              <a:t>90</a:t>
            </a:r>
            <a:endParaRPr lang="fr-FR" sz="1000">
              <a:solidFill>
                <a:srgbClr val="4D4D4D"/>
              </a:solidFill>
            </a:endParaRPr>
          </a:p>
        </p:txBody>
      </p:sp>
      <p:sp>
        <p:nvSpPr>
          <p:cNvPr id="46" name="TextBox 45"/>
          <p:cNvSpPr txBox="1"/>
          <p:nvPr/>
        </p:nvSpPr>
        <p:spPr>
          <a:xfrm>
            <a:off x="4229100" y="1661002"/>
            <a:ext cx="396262" cy="246221"/>
          </a:xfrm>
          <a:prstGeom prst="rect">
            <a:avLst/>
          </a:prstGeom>
          <a:noFill/>
        </p:spPr>
        <p:txBody>
          <a:bodyPr wrap="none" rtlCol="0">
            <a:spAutoFit/>
          </a:bodyPr>
          <a:lstStyle/>
          <a:p>
            <a:pPr algn="r"/>
            <a:r>
              <a:rPr lang="fr-FR" sz="1000" smtClean="0">
                <a:solidFill>
                  <a:srgbClr val="4D4D4D"/>
                </a:solidFill>
              </a:rPr>
              <a:t>100</a:t>
            </a:r>
            <a:endParaRPr lang="fr-FR" sz="1000">
              <a:solidFill>
                <a:srgbClr val="4D4D4D"/>
              </a:solidFill>
            </a:endParaRPr>
          </a:p>
        </p:txBody>
      </p:sp>
      <p:cxnSp>
        <p:nvCxnSpPr>
          <p:cNvPr id="49" name="Straight Connector 48"/>
          <p:cNvCxnSpPr/>
          <p:nvPr/>
        </p:nvCxnSpPr>
        <p:spPr>
          <a:xfrm>
            <a:off x="4559300" y="17868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4559300" y="208183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a:off x="4559300" y="237686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a:off x="4559300" y="26718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a:off x="4559300" y="296692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559300" y="326195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a:off x="4559300" y="3556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559300" y="385201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559300" y="41470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559300" y="473710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559300" y="444207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4527714" y="4791020"/>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8" name="TextBox 7"/>
          <p:cNvSpPr txBox="1"/>
          <p:nvPr/>
        </p:nvSpPr>
        <p:spPr>
          <a:xfrm>
            <a:off x="6382687" y="5045020"/>
            <a:ext cx="533883" cy="246221"/>
          </a:xfrm>
          <a:prstGeom prst="rect">
            <a:avLst/>
          </a:prstGeom>
          <a:noFill/>
        </p:spPr>
        <p:txBody>
          <a:bodyPr wrap="none" rtlCol="0">
            <a:spAutoFit/>
          </a:bodyPr>
          <a:lstStyle/>
          <a:p>
            <a:pPr algn="ctr"/>
            <a:r>
              <a:rPr lang="fr-FR" sz="1000" b="1" dirty="0" smtClean="0">
                <a:solidFill>
                  <a:srgbClr val="4D4D4D"/>
                </a:solidFill>
              </a:rPr>
              <a:t>Jours</a:t>
            </a:r>
            <a:endParaRPr lang="fr-FR" sz="1000" b="1" dirty="0">
              <a:solidFill>
                <a:srgbClr val="4D4D4D"/>
              </a:solidFill>
            </a:endParaRPr>
          </a:p>
        </p:txBody>
      </p:sp>
      <p:sp>
        <p:nvSpPr>
          <p:cNvPr id="12" name="TextBox 11"/>
          <p:cNvSpPr txBox="1"/>
          <p:nvPr/>
        </p:nvSpPr>
        <p:spPr>
          <a:xfrm>
            <a:off x="4930338" y="4791020"/>
            <a:ext cx="331878" cy="246221"/>
          </a:xfrm>
          <a:prstGeom prst="rect">
            <a:avLst/>
          </a:prstGeom>
          <a:noFill/>
        </p:spPr>
        <p:txBody>
          <a:bodyPr wrap="none" rtlCol="0">
            <a:spAutoFit/>
          </a:bodyPr>
          <a:lstStyle/>
          <a:p>
            <a:pPr algn="ctr"/>
            <a:r>
              <a:rPr lang="fr-FR" sz="1000" smtClean="0">
                <a:solidFill>
                  <a:srgbClr val="4D4D4D"/>
                </a:solidFill>
              </a:rPr>
              <a:t>20</a:t>
            </a:r>
            <a:endParaRPr lang="fr-FR" sz="1000">
              <a:solidFill>
                <a:srgbClr val="4D4D4D"/>
              </a:solidFill>
            </a:endParaRPr>
          </a:p>
        </p:txBody>
      </p:sp>
      <p:sp>
        <p:nvSpPr>
          <p:cNvPr id="14" name="TextBox 13"/>
          <p:cNvSpPr txBox="1"/>
          <p:nvPr/>
        </p:nvSpPr>
        <p:spPr>
          <a:xfrm>
            <a:off x="5372720" y="4791020"/>
            <a:ext cx="331878" cy="246221"/>
          </a:xfrm>
          <a:prstGeom prst="rect">
            <a:avLst/>
          </a:prstGeom>
          <a:noFill/>
        </p:spPr>
        <p:txBody>
          <a:bodyPr wrap="none" rtlCol="0">
            <a:spAutoFit/>
          </a:bodyPr>
          <a:lstStyle/>
          <a:p>
            <a:pPr algn="ctr"/>
            <a:r>
              <a:rPr lang="fr-FR" sz="1000" smtClean="0">
                <a:solidFill>
                  <a:srgbClr val="4D4D4D"/>
                </a:solidFill>
              </a:rPr>
              <a:t>40</a:t>
            </a:r>
            <a:endParaRPr lang="fr-FR" sz="1000">
              <a:solidFill>
                <a:srgbClr val="4D4D4D"/>
              </a:solidFill>
            </a:endParaRPr>
          </a:p>
        </p:txBody>
      </p:sp>
      <p:sp>
        <p:nvSpPr>
          <p:cNvPr id="16" name="TextBox 15"/>
          <p:cNvSpPr txBox="1"/>
          <p:nvPr/>
        </p:nvSpPr>
        <p:spPr>
          <a:xfrm>
            <a:off x="5815103" y="4791020"/>
            <a:ext cx="331878" cy="246221"/>
          </a:xfrm>
          <a:prstGeom prst="rect">
            <a:avLst/>
          </a:prstGeom>
          <a:noFill/>
        </p:spPr>
        <p:txBody>
          <a:bodyPr wrap="none" rtlCol="0">
            <a:spAutoFit/>
          </a:bodyPr>
          <a:lstStyle/>
          <a:p>
            <a:pPr algn="ctr"/>
            <a:r>
              <a:rPr lang="fr-FR" sz="1000" smtClean="0">
                <a:solidFill>
                  <a:srgbClr val="4D4D4D"/>
                </a:solidFill>
              </a:rPr>
              <a:t>60</a:t>
            </a:r>
            <a:endParaRPr lang="fr-FR" sz="1000">
              <a:solidFill>
                <a:srgbClr val="4D4D4D"/>
              </a:solidFill>
            </a:endParaRPr>
          </a:p>
        </p:txBody>
      </p:sp>
      <p:sp>
        <p:nvSpPr>
          <p:cNvPr id="18" name="TextBox 17"/>
          <p:cNvSpPr txBox="1"/>
          <p:nvPr/>
        </p:nvSpPr>
        <p:spPr>
          <a:xfrm>
            <a:off x="6257486" y="4791020"/>
            <a:ext cx="331878" cy="246221"/>
          </a:xfrm>
          <a:prstGeom prst="rect">
            <a:avLst/>
          </a:prstGeom>
          <a:noFill/>
        </p:spPr>
        <p:txBody>
          <a:bodyPr wrap="none" rtlCol="0">
            <a:spAutoFit/>
          </a:bodyPr>
          <a:lstStyle/>
          <a:p>
            <a:pPr algn="ctr"/>
            <a:r>
              <a:rPr lang="fr-FR" sz="1000" smtClean="0">
                <a:solidFill>
                  <a:srgbClr val="4D4D4D"/>
                </a:solidFill>
              </a:rPr>
              <a:t>80</a:t>
            </a:r>
            <a:endParaRPr lang="fr-FR" sz="1000">
              <a:solidFill>
                <a:srgbClr val="4D4D4D"/>
              </a:solidFill>
            </a:endParaRPr>
          </a:p>
        </p:txBody>
      </p:sp>
      <p:sp>
        <p:nvSpPr>
          <p:cNvPr id="20" name="TextBox 19"/>
          <p:cNvSpPr txBox="1"/>
          <p:nvPr/>
        </p:nvSpPr>
        <p:spPr>
          <a:xfrm>
            <a:off x="6663937" y="4791020"/>
            <a:ext cx="403741" cy="246221"/>
          </a:xfrm>
          <a:prstGeom prst="rect">
            <a:avLst/>
          </a:prstGeom>
          <a:noFill/>
        </p:spPr>
        <p:txBody>
          <a:bodyPr wrap="none" rtlCol="0">
            <a:spAutoFit/>
          </a:bodyPr>
          <a:lstStyle/>
          <a:p>
            <a:pPr algn="ctr"/>
            <a:r>
              <a:rPr lang="fr-FR" sz="1000" smtClean="0">
                <a:solidFill>
                  <a:srgbClr val="4D4D4D"/>
                </a:solidFill>
              </a:rPr>
              <a:t>100</a:t>
            </a:r>
            <a:endParaRPr lang="fr-FR" sz="1000">
              <a:solidFill>
                <a:srgbClr val="4D4D4D"/>
              </a:solidFill>
            </a:endParaRPr>
          </a:p>
        </p:txBody>
      </p:sp>
      <p:sp>
        <p:nvSpPr>
          <p:cNvPr id="22" name="TextBox 21"/>
          <p:cNvSpPr txBox="1"/>
          <p:nvPr/>
        </p:nvSpPr>
        <p:spPr>
          <a:xfrm>
            <a:off x="7106319" y="4791020"/>
            <a:ext cx="403741" cy="246221"/>
          </a:xfrm>
          <a:prstGeom prst="rect">
            <a:avLst/>
          </a:prstGeom>
          <a:noFill/>
        </p:spPr>
        <p:txBody>
          <a:bodyPr wrap="none" rtlCol="0">
            <a:spAutoFit/>
          </a:bodyPr>
          <a:lstStyle/>
          <a:p>
            <a:pPr algn="ctr"/>
            <a:r>
              <a:rPr lang="fr-FR" sz="1000" smtClean="0">
                <a:solidFill>
                  <a:srgbClr val="4D4D4D"/>
                </a:solidFill>
              </a:rPr>
              <a:t>120</a:t>
            </a:r>
            <a:endParaRPr lang="fr-FR" sz="1000">
              <a:solidFill>
                <a:srgbClr val="4D4D4D"/>
              </a:solidFill>
            </a:endParaRPr>
          </a:p>
        </p:txBody>
      </p:sp>
      <p:sp>
        <p:nvSpPr>
          <p:cNvPr id="24" name="TextBox 23"/>
          <p:cNvSpPr txBox="1"/>
          <p:nvPr/>
        </p:nvSpPr>
        <p:spPr>
          <a:xfrm>
            <a:off x="7548702" y="4791020"/>
            <a:ext cx="403741" cy="246221"/>
          </a:xfrm>
          <a:prstGeom prst="rect">
            <a:avLst/>
          </a:prstGeom>
          <a:noFill/>
        </p:spPr>
        <p:txBody>
          <a:bodyPr wrap="none" rtlCol="0">
            <a:spAutoFit/>
          </a:bodyPr>
          <a:lstStyle/>
          <a:p>
            <a:pPr algn="ctr"/>
            <a:r>
              <a:rPr lang="fr-FR" sz="1000" smtClean="0">
                <a:solidFill>
                  <a:srgbClr val="4D4D4D"/>
                </a:solidFill>
              </a:rPr>
              <a:t>140</a:t>
            </a:r>
            <a:endParaRPr lang="fr-FR" sz="1000">
              <a:solidFill>
                <a:srgbClr val="4D4D4D"/>
              </a:solidFill>
            </a:endParaRPr>
          </a:p>
        </p:txBody>
      </p:sp>
      <p:sp>
        <p:nvSpPr>
          <p:cNvPr id="26" name="TextBox 25"/>
          <p:cNvSpPr txBox="1"/>
          <p:nvPr/>
        </p:nvSpPr>
        <p:spPr>
          <a:xfrm>
            <a:off x="7994825" y="4791020"/>
            <a:ext cx="396262" cy="246221"/>
          </a:xfrm>
          <a:prstGeom prst="rect">
            <a:avLst/>
          </a:prstGeom>
          <a:noFill/>
        </p:spPr>
        <p:txBody>
          <a:bodyPr wrap="none" rtlCol="0">
            <a:spAutoFit/>
          </a:bodyPr>
          <a:lstStyle/>
          <a:p>
            <a:pPr algn="ctr"/>
            <a:r>
              <a:rPr lang="fr-FR" sz="1000" smtClean="0">
                <a:solidFill>
                  <a:srgbClr val="4D4D4D"/>
                </a:solidFill>
              </a:rPr>
              <a:t>160</a:t>
            </a:r>
            <a:endParaRPr lang="fr-FR" sz="1000">
              <a:solidFill>
                <a:srgbClr val="4D4D4D"/>
              </a:solidFill>
            </a:endParaRPr>
          </a:p>
        </p:txBody>
      </p:sp>
      <p:sp>
        <p:nvSpPr>
          <p:cNvPr id="28" name="TextBox 27"/>
          <p:cNvSpPr txBox="1"/>
          <p:nvPr/>
        </p:nvSpPr>
        <p:spPr>
          <a:xfrm>
            <a:off x="8439595" y="4791020"/>
            <a:ext cx="396262" cy="246221"/>
          </a:xfrm>
          <a:prstGeom prst="rect">
            <a:avLst/>
          </a:prstGeom>
          <a:noFill/>
        </p:spPr>
        <p:txBody>
          <a:bodyPr wrap="none" rtlCol="0">
            <a:spAutoFit/>
          </a:bodyPr>
          <a:lstStyle/>
          <a:p>
            <a:pPr algn="ctr"/>
            <a:r>
              <a:rPr lang="fr-FR" sz="1000" smtClean="0">
                <a:solidFill>
                  <a:srgbClr val="4D4D4D"/>
                </a:solidFill>
              </a:rPr>
              <a:t>180</a:t>
            </a:r>
            <a:endParaRPr lang="fr-FR" sz="1000">
              <a:solidFill>
                <a:srgbClr val="4D4D4D"/>
              </a:solidFill>
            </a:endParaRPr>
          </a:p>
        </p:txBody>
      </p:sp>
      <p:sp>
        <p:nvSpPr>
          <p:cNvPr id="47" name="Freeform 46"/>
          <p:cNvSpPr/>
          <p:nvPr/>
        </p:nvSpPr>
        <p:spPr>
          <a:xfrm>
            <a:off x="4654550" y="1778000"/>
            <a:ext cx="3990161" cy="2959100"/>
          </a:xfrm>
          <a:custGeom>
            <a:avLst/>
            <a:gdLst>
              <a:gd name="connsiteX0" fmla="*/ 0 w 3638550"/>
              <a:gd name="connsiteY0" fmla="*/ 0 h 2959100"/>
              <a:gd name="connsiteX1" fmla="*/ 0 w 3638550"/>
              <a:gd name="connsiteY1" fmla="*/ 2959100 h 2959100"/>
              <a:gd name="connsiteX2" fmla="*/ 3638550 w 3638550"/>
              <a:gd name="connsiteY2" fmla="*/ 2959100 h 2959100"/>
            </a:gdLst>
            <a:ahLst/>
            <a:cxnLst>
              <a:cxn ang="0">
                <a:pos x="connsiteX0" y="connsiteY0"/>
              </a:cxn>
              <a:cxn ang="0">
                <a:pos x="connsiteX1" y="connsiteY1"/>
              </a:cxn>
              <a:cxn ang="0">
                <a:pos x="connsiteX2" y="connsiteY2"/>
              </a:cxn>
            </a:cxnLst>
            <a:rect l="l" t="t" r="r" b="b"/>
            <a:pathLst>
              <a:path w="3638550" h="2959100">
                <a:moveTo>
                  <a:pt x="0" y="0"/>
                </a:moveTo>
                <a:lnTo>
                  <a:pt x="0" y="2959100"/>
                </a:lnTo>
                <a:lnTo>
                  <a:pt x="3638550" y="295910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fr-FR" sz="1200">
              <a:solidFill>
                <a:srgbClr val="4D4D4D"/>
              </a:solidFill>
            </a:endParaRPr>
          </a:p>
        </p:txBody>
      </p:sp>
      <p:cxnSp>
        <p:nvCxnSpPr>
          <p:cNvPr id="62" name="Straight Connector 61"/>
          <p:cNvCxnSpPr/>
          <p:nvPr/>
        </p:nvCxnSpPr>
        <p:spPr>
          <a:xfrm rot="16200000">
            <a:off x="4609550"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16200000">
            <a:off x="483070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16200000">
            <a:off x="505186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16200000">
            <a:off x="527301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16200000">
            <a:off x="5494170"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16200000">
            <a:off x="571532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16200000">
            <a:off x="5936482"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16200000">
            <a:off x="615763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a:off x="637879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16200000">
            <a:off x="6599945"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16200000">
            <a:off x="682110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rot="16200000">
            <a:off x="7042257"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rot="16200000">
            <a:off x="726341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rot="16200000">
            <a:off x="748456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rot="16200000">
            <a:off x="7705722"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rot="16200000">
            <a:off x="7926876"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rot="16200000">
            <a:off x="8148031"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rot="16200000">
            <a:off x="8369187"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16200000">
            <a:off x="8590344" y="47847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4" name="TextBox 83"/>
          <p:cNvSpPr txBox="1"/>
          <p:nvPr/>
        </p:nvSpPr>
        <p:spPr>
          <a:xfrm>
            <a:off x="6229075" y="1891348"/>
            <a:ext cx="704953" cy="707886"/>
          </a:xfrm>
          <a:prstGeom prst="rect">
            <a:avLst/>
          </a:prstGeom>
          <a:noFill/>
        </p:spPr>
        <p:txBody>
          <a:bodyPr wrap="none" rtlCol="0">
            <a:spAutoFit/>
          </a:bodyPr>
          <a:lstStyle/>
          <a:p>
            <a:endParaRPr lang="fr-FR" sz="1000" dirty="0" smtClean="0">
              <a:solidFill>
                <a:srgbClr val="4D4D4D"/>
              </a:solidFill>
            </a:endParaRPr>
          </a:p>
          <a:p>
            <a:endParaRPr lang="fr-FR" sz="1000" dirty="0" smtClean="0">
              <a:solidFill>
                <a:srgbClr val="4D4D4D"/>
              </a:solidFill>
            </a:endParaRPr>
          </a:p>
          <a:p>
            <a:r>
              <a:rPr lang="fr-FR" sz="1000" dirty="0" smtClean="0">
                <a:solidFill>
                  <a:srgbClr val="4D4D4D"/>
                </a:solidFill>
              </a:rPr>
              <a:t>Chirurgie</a:t>
            </a:r>
          </a:p>
          <a:p>
            <a:r>
              <a:rPr lang="fr-FR" sz="1000" dirty="0" err="1" smtClean="0">
                <a:solidFill>
                  <a:srgbClr val="4D4D4D"/>
                </a:solidFill>
              </a:rPr>
              <a:t>Stent</a:t>
            </a:r>
            <a:endParaRPr lang="fr-FR" sz="1000" dirty="0">
              <a:solidFill>
                <a:srgbClr val="4D4D4D"/>
              </a:solidFill>
            </a:endParaRPr>
          </a:p>
        </p:txBody>
      </p:sp>
      <p:sp>
        <p:nvSpPr>
          <p:cNvPr id="85" name="TextBox 84"/>
          <p:cNvSpPr txBox="1"/>
          <p:nvPr/>
        </p:nvSpPr>
        <p:spPr>
          <a:xfrm>
            <a:off x="6768529" y="1888723"/>
            <a:ext cx="630301" cy="707886"/>
          </a:xfrm>
          <a:prstGeom prst="rect">
            <a:avLst/>
          </a:prstGeom>
          <a:noFill/>
        </p:spPr>
        <p:txBody>
          <a:bodyPr wrap="none" rtlCol="0">
            <a:spAutoFit/>
          </a:bodyPr>
          <a:lstStyle/>
          <a:p>
            <a:pPr algn="ctr"/>
            <a:r>
              <a:rPr lang="fr-FR" sz="1000" smtClean="0">
                <a:solidFill>
                  <a:srgbClr val="4D4D4D"/>
                </a:solidFill>
              </a:rPr>
              <a:t>No.</a:t>
            </a:r>
            <a:br>
              <a:rPr lang="fr-FR" sz="1000" smtClean="0">
                <a:solidFill>
                  <a:srgbClr val="4D4D4D"/>
                </a:solidFill>
              </a:rPr>
            </a:br>
            <a:r>
              <a:rPr lang="fr-FR" sz="1000" smtClean="0">
                <a:solidFill>
                  <a:srgbClr val="4D4D4D"/>
                </a:solidFill>
              </a:rPr>
              <a:t>patients</a:t>
            </a:r>
          </a:p>
          <a:p>
            <a:pPr algn="ctr"/>
            <a:r>
              <a:rPr lang="fr-FR" sz="1000" smtClean="0">
                <a:solidFill>
                  <a:srgbClr val="4D4D4D"/>
                </a:solidFill>
              </a:rPr>
              <a:t>133</a:t>
            </a:r>
          </a:p>
          <a:p>
            <a:pPr algn="ctr"/>
            <a:r>
              <a:rPr lang="fr-FR" sz="1000" smtClean="0">
                <a:solidFill>
                  <a:srgbClr val="4D4D4D"/>
                </a:solidFill>
              </a:rPr>
              <a:t>133</a:t>
            </a:r>
            <a:endParaRPr lang="fr-FR" sz="1000">
              <a:solidFill>
                <a:srgbClr val="4D4D4D"/>
              </a:solidFill>
            </a:endParaRPr>
          </a:p>
        </p:txBody>
      </p:sp>
      <p:sp>
        <p:nvSpPr>
          <p:cNvPr id="86" name="TextBox 85"/>
          <p:cNvSpPr txBox="1"/>
          <p:nvPr/>
        </p:nvSpPr>
        <p:spPr>
          <a:xfrm>
            <a:off x="7332944" y="1891348"/>
            <a:ext cx="453970" cy="707886"/>
          </a:xfrm>
          <a:prstGeom prst="rect">
            <a:avLst/>
          </a:prstGeom>
          <a:noFill/>
        </p:spPr>
        <p:txBody>
          <a:bodyPr wrap="none" rtlCol="0">
            <a:spAutoFit/>
          </a:bodyPr>
          <a:lstStyle/>
          <a:p>
            <a:pPr algn="ctr"/>
            <a:endParaRPr lang="fr-FR" sz="1000" smtClean="0">
              <a:solidFill>
                <a:srgbClr val="4D4D4D"/>
              </a:solidFill>
            </a:endParaRPr>
          </a:p>
          <a:p>
            <a:pPr algn="ctr"/>
            <a:r>
              <a:rPr lang="fr-FR" sz="1000" smtClean="0">
                <a:solidFill>
                  <a:srgbClr val="4D4D4D"/>
                </a:solidFill>
              </a:rPr>
              <a:t>Obs.</a:t>
            </a:r>
          </a:p>
          <a:p>
            <a:pPr algn="ctr"/>
            <a:r>
              <a:rPr lang="fr-FR" sz="1000" smtClean="0">
                <a:solidFill>
                  <a:srgbClr val="4D4D4D"/>
                </a:solidFill>
              </a:rPr>
              <a:t>92</a:t>
            </a:r>
          </a:p>
          <a:p>
            <a:pPr algn="ctr"/>
            <a:r>
              <a:rPr lang="fr-FR" sz="1000" smtClean="0">
                <a:solidFill>
                  <a:srgbClr val="4D4D4D"/>
                </a:solidFill>
              </a:rPr>
              <a:t>86</a:t>
            </a:r>
            <a:endParaRPr lang="fr-FR" sz="1000">
              <a:solidFill>
                <a:srgbClr val="4D4D4D"/>
              </a:solidFill>
            </a:endParaRPr>
          </a:p>
        </p:txBody>
      </p:sp>
      <p:sp>
        <p:nvSpPr>
          <p:cNvPr id="88" name="TextBox 87"/>
          <p:cNvSpPr txBox="1"/>
          <p:nvPr/>
        </p:nvSpPr>
        <p:spPr>
          <a:xfrm>
            <a:off x="7386915" y="1888723"/>
            <a:ext cx="633632" cy="246221"/>
          </a:xfrm>
          <a:prstGeom prst="rect">
            <a:avLst/>
          </a:prstGeom>
          <a:noFill/>
        </p:spPr>
        <p:txBody>
          <a:bodyPr wrap="none" rtlCol="0">
            <a:spAutoFit/>
          </a:bodyPr>
          <a:lstStyle/>
          <a:p>
            <a:pPr algn="ctr"/>
            <a:r>
              <a:rPr lang="fr-FR" sz="1000" dirty="0" smtClean="0">
                <a:solidFill>
                  <a:srgbClr val="4D4D4D"/>
                </a:solidFill>
              </a:rPr>
              <a:t>No </a:t>
            </a:r>
            <a:r>
              <a:rPr lang="fr-FR" sz="1000" dirty="0" err="1" smtClean="0">
                <a:solidFill>
                  <a:srgbClr val="4D4D4D"/>
                </a:solidFill>
              </a:rPr>
              <a:t>Evts</a:t>
            </a:r>
            <a:endParaRPr lang="fr-FR" sz="1000" dirty="0">
              <a:solidFill>
                <a:srgbClr val="4D4D4D"/>
              </a:solidFill>
            </a:endParaRPr>
          </a:p>
        </p:txBody>
      </p:sp>
      <p:sp>
        <p:nvSpPr>
          <p:cNvPr id="89" name="TextBox 88"/>
          <p:cNvSpPr txBox="1"/>
          <p:nvPr/>
        </p:nvSpPr>
        <p:spPr>
          <a:xfrm>
            <a:off x="7589149" y="1891348"/>
            <a:ext cx="690864" cy="707886"/>
          </a:xfrm>
          <a:prstGeom prst="rect">
            <a:avLst/>
          </a:prstGeom>
          <a:noFill/>
        </p:spPr>
        <p:txBody>
          <a:bodyPr wrap="none" rtlCol="0">
            <a:spAutoFit/>
          </a:bodyPr>
          <a:lstStyle/>
          <a:p>
            <a:pPr algn="ctr"/>
            <a:endParaRPr lang="fr-FR" sz="1000" dirty="0" smtClean="0">
              <a:solidFill>
                <a:srgbClr val="4D4D4D"/>
              </a:solidFill>
            </a:endParaRPr>
          </a:p>
          <a:p>
            <a:pPr algn="ctr"/>
            <a:r>
              <a:rPr lang="fr-FR" sz="1000" dirty="0" smtClean="0">
                <a:solidFill>
                  <a:srgbClr val="4D4D4D"/>
                </a:solidFill>
              </a:rPr>
              <a:t>Attendus</a:t>
            </a:r>
          </a:p>
          <a:p>
            <a:pPr algn="ctr"/>
            <a:r>
              <a:rPr lang="fr-FR" sz="1000" dirty="0" smtClean="0">
                <a:solidFill>
                  <a:srgbClr val="4D4D4D"/>
                </a:solidFill>
              </a:rPr>
              <a:t>92,1</a:t>
            </a:r>
          </a:p>
          <a:p>
            <a:pPr algn="ctr"/>
            <a:r>
              <a:rPr lang="fr-FR" sz="1000" dirty="0" smtClean="0">
                <a:solidFill>
                  <a:srgbClr val="4D4D4D"/>
                </a:solidFill>
              </a:rPr>
              <a:t>85,9</a:t>
            </a:r>
            <a:endParaRPr lang="fr-FR" sz="1000" dirty="0">
              <a:solidFill>
                <a:srgbClr val="4D4D4D"/>
              </a:solidFill>
            </a:endParaRPr>
          </a:p>
        </p:txBody>
      </p:sp>
      <p:cxnSp>
        <p:nvCxnSpPr>
          <p:cNvPr id="93" name="Straight Connector 92"/>
          <p:cNvCxnSpPr/>
          <p:nvPr/>
        </p:nvCxnSpPr>
        <p:spPr>
          <a:xfrm>
            <a:off x="6127168" y="2319393"/>
            <a:ext cx="136006" cy="0"/>
          </a:xfrm>
          <a:prstGeom prst="line">
            <a:avLst/>
          </a:pr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6127168" y="2474174"/>
            <a:ext cx="136006" cy="0"/>
          </a:xfrm>
          <a:prstGeom prst="line">
            <a:avLst/>
          </a:pr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2" name="Freeform 5"/>
          <p:cNvSpPr>
            <a:spLocks/>
          </p:cNvSpPr>
          <p:nvPr/>
        </p:nvSpPr>
        <p:spPr bwMode="auto">
          <a:xfrm>
            <a:off x="4664085" y="1790669"/>
            <a:ext cx="4042691" cy="2867067"/>
          </a:xfrm>
          <a:custGeom>
            <a:avLst/>
            <a:gdLst>
              <a:gd name="T0" fmla="*/ 2049 w 2555"/>
              <a:gd name="T1" fmla="*/ 1812 h 1812"/>
              <a:gd name="T2" fmla="*/ 2015 w 2555"/>
              <a:gd name="T3" fmla="*/ 1766 h 1812"/>
              <a:gd name="T4" fmla="*/ 1735 w 2555"/>
              <a:gd name="T5" fmla="*/ 1714 h 1812"/>
              <a:gd name="T6" fmla="*/ 1573 w 2555"/>
              <a:gd name="T7" fmla="*/ 1679 h 1812"/>
              <a:gd name="T8" fmla="*/ 1354 w 2555"/>
              <a:gd name="T9" fmla="*/ 1649 h 1812"/>
              <a:gd name="T10" fmla="*/ 1195 w 2555"/>
              <a:gd name="T11" fmla="*/ 1623 h 1812"/>
              <a:gd name="T12" fmla="*/ 1099 w 2555"/>
              <a:gd name="T13" fmla="*/ 1597 h 1812"/>
              <a:gd name="T14" fmla="*/ 1069 w 2555"/>
              <a:gd name="T15" fmla="*/ 1571 h 1812"/>
              <a:gd name="T16" fmla="*/ 1038 w 2555"/>
              <a:gd name="T17" fmla="*/ 1475 h 1812"/>
              <a:gd name="T18" fmla="*/ 1006 w 2555"/>
              <a:gd name="T19" fmla="*/ 1452 h 1812"/>
              <a:gd name="T20" fmla="*/ 974 w 2555"/>
              <a:gd name="T21" fmla="*/ 1378 h 1812"/>
              <a:gd name="T22" fmla="*/ 850 w 2555"/>
              <a:gd name="T23" fmla="*/ 1354 h 1812"/>
              <a:gd name="T24" fmla="*/ 815 w 2555"/>
              <a:gd name="T25" fmla="*/ 1308 h 1812"/>
              <a:gd name="T26" fmla="*/ 783 w 2555"/>
              <a:gd name="T27" fmla="*/ 1286 h 1812"/>
              <a:gd name="T28" fmla="*/ 753 w 2555"/>
              <a:gd name="T29" fmla="*/ 1264 h 1812"/>
              <a:gd name="T30" fmla="*/ 721 w 2555"/>
              <a:gd name="T31" fmla="*/ 1217 h 1812"/>
              <a:gd name="T32" fmla="*/ 689 w 2555"/>
              <a:gd name="T33" fmla="*/ 1195 h 1812"/>
              <a:gd name="T34" fmla="*/ 657 w 2555"/>
              <a:gd name="T35" fmla="*/ 1153 h 1812"/>
              <a:gd name="T36" fmla="*/ 629 w 2555"/>
              <a:gd name="T37" fmla="*/ 1107 h 1812"/>
              <a:gd name="T38" fmla="*/ 594 w 2555"/>
              <a:gd name="T39" fmla="*/ 1087 h 1812"/>
              <a:gd name="T40" fmla="*/ 564 w 2555"/>
              <a:gd name="T41" fmla="*/ 1025 h 1812"/>
              <a:gd name="T42" fmla="*/ 498 w 2555"/>
              <a:gd name="T43" fmla="*/ 1006 h 1812"/>
              <a:gd name="T44" fmla="*/ 468 w 2555"/>
              <a:gd name="T45" fmla="*/ 902 h 1812"/>
              <a:gd name="T46" fmla="*/ 436 w 2555"/>
              <a:gd name="T47" fmla="*/ 802 h 1812"/>
              <a:gd name="T48" fmla="*/ 408 w 2555"/>
              <a:gd name="T49" fmla="*/ 741 h 1812"/>
              <a:gd name="T50" fmla="*/ 374 w 2555"/>
              <a:gd name="T51" fmla="*/ 683 h 1812"/>
              <a:gd name="T52" fmla="*/ 341 w 2555"/>
              <a:gd name="T53" fmla="*/ 621 h 1812"/>
              <a:gd name="T54" fmla="*/ 311 w 2555"/>
              <a:gd name="T55" fmla="*/ 544 h 1812"/>
              <a:gd name="T56" fmla="*/ 279 w 2555"/>
              <a:gd name="T57" fmla="*/ 488 h 1812"/>
              <a:gd name="T58" fmla="*/ 247 w 2555"/>
              <a:gd name="T59" fmla="*/ 317 h 1812"/>
              <a:gd name="T60" fmla="*/ 215 w 2555"/>
              <a:gd name="T61" fmla="*/ 281 h 1812"/>
              <a:gd name="T62" fmla="*/ 185 w 2555"/>
              <a:gd name="T63" fmla="*/ 193 h 1812"/>
              <a:gd name="T64" fmla="*/ 151 w 2555"/>
              <a:gd name="T65" fmla="*/ 139 h 1812"/>
              <a:gd name="T66" fmla="*/ 92 w 2555"/>
              <a:gd name="T67" fmla="*/ 34 h 1812"/>
              <a:gd name="T68" fmla="*/ 58 w 2555"/>
              <a:gd name="T69" fmla="*/ 20 h 1812"/>
              <a:gd name="T70" fmla="*/ 0 w 2555"/>
              <a:gd name="T71"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5" h="1812">
                <a:moveTo>
                  <a:pt x="2555" y="1812"/>
                </a:moveTo>
                <a:lnTo>
                  <a:pt x="2049" y="1812"/>
                </a:lnTo>
                <a:lnTo>
                  <a:pt x="2049" y="1766"/>
                </a:lnTo>
                <a:lnTo>
                  <a:pt x="2015" y="1766"/>
                </a:lnTo>
                <a:lnTo>
                  <a:pt x="2015" y="1714"/>
                </a:lnTo>
                <a:lnTo>
                  <a:pt x="1735" y="1714"/>
                </a:lnTo>
                <a:lnTo>
                  <a:pt x="1735" y="1679"/>
                </a:lnTo>
                <a:lnTo>
                  <a:pt x="1573" y="1679"/>
                </a:lnTo>
                <a:lnTo>
                  <a:pt x="1573" y="1649"/>
                </a:lnTo>
                <a:lnTo>
                  <a:pt x="1354" y="1649"/>
                </a:lnTo>
                <a:lnTo>
                  <a:pt x="1354" y="1623"/>
                </a:lnTo>
                <a:lnTo>
                  <a:pt x="1195" y="1623"/>
                </a:lnTo>
                <a:lnTo>
                  <a:pt x="1195" y="1597"/>
                </a:lnTo>
                <a:lnTo>
                  <a:pt x="1099" y="1597"/>
                </a:lnTo>
                <a:lnTo>
                  <a:pt x="1099" y="1571"/>
                </a:lnTo>
                <a:lnTo>
                  <a:pt x="1069" y="1571"/>
                </a:lnTo>
                <a:lnTo>
                  <a:pt x="1069" y="1475"/>
                </a:lnTo>
                <a:lnTo>
                  <a:pt x="1038" y="1475"/>
                </a:lnTo>
                <a:lnTo>
                  <a:pt x="1038" y="1452"/>
                </a:lnTo>
                <a:lnTo>
                  <a:pt x="1006" y="1452"/>
                </a:lnTo>
                <a:lnTo>
                  <a:pt x="1006" y="1378"/>
                </a:lnTo>
                <a:lnTo>
                  <a:pt x="974" y="1378"/>
                </a:lnTo>
                <a:lnTo>
                  <a:pt x="974" y="1354"/>
                </a:lnTo>
                <a:lnTo>
                  <a:pt x="850" y="1354"/>
                </a:lnTo>
                <a:lnTo>
                  <a:pt x="850" y="1308"/>
                </a:lnTo>
                <a:lnTo>
                  <a:pt x="815" y="1308"/>
                </a:lnTo>
                <a:lnTo>
                  <a:pt x="815" y="1286"/>
                </a:lnTo>
                <a:lnTo>
                  <a:pt x="783" y="1286"/>
                </a:lnTo>
                <a:lnTo>
                  <a:pt x="783" y="1264"/>
                </a:lnTo>
                <a:lnTo>
                  <a:pt x="753" y="1264"/>
                </a:lnTo>
                <a:lnTo>
                  <a:pt x="753" y="1217"/>
                </a:lnTo>
                <a:lnTo>
                  <a:pt x="721" y="1217"/>
                </a:lnTo>
                <a:lnTo>
                  <a:pt x="721" y="1195"/>
                </a:lnTo>
                <a:lnTo>
                  <a:pt x="689" y="1195"/>
                </a:lnTo>
                <a:lnTo>
                  <a:pt x="689" y="1153"/>
                </a:lnTo>
                <a:lnTo>
                  <a:pt x="657" y="1153"/>
                </a:lnTo>
                <a:lnTo>
                  <a:pt x="657" y="1107"/>
                </a:lnTo>
                <a:lnTo>
                  <a:pt x="629" y="1107"/>
                </a:lnTo>
                <a:lnTo>
                  <a:pt x="629" y="1087"/>
                </a:lnTo>
                <a:lnTo>
                  <a:pt x="594" y="1087"/>
                </a:lnTo>
                <a:lnTo>
                  <a:pt x="594" y="1025"/>
                </a:lnTo>
                <a:lnTo>
                  <a:pt x="564" y="1025"/>
                </a:lnTo>
                <a:lnTo>
                  <a:pt x="564" y="1006"/>
                </a:lnTo>
                <a:lnTo>
                  <a:pt x="498" y="1006"/>
                </a:lnTo>
                <a:lnTo>
                  <a:pt x="498" y="902"/>
                </a:lnTo>
                <a:lnTo>
                  <a:pt x="468" y="902"/>
                </a:lnTo>
                <a:lnTo>
                  <a:pt x="468" y="802"/>
                </a:lnTo>
                <a:lnTo>
                  <a:pt x="436" y="802"/>
                </a:lnTo>
                <a:lnTo>
                  <a:pt x="436" y="741"/>
                </a:lnTo>
                <a:lnTo>
                  <a:pt x="408" y="741"/>
                </a:lnTo>
                <a:lnTo>
                  <a:pt x="408" y="683"/>
                </a:lnTo>
                <a:lnTo>
                  <a:pt x="374" y="683"/>
                </a:lnTo>
                <a:lnTo>
                  <a:pt x="374" y="621"/>
                </a:lnTo>
                <a:lnTo>
                  <a:pt x="341" y="621"/>
                </a:lnTo>
                <a:lnTo>
                  <a:pt x="341" y="544"/>
                </a:lnTo>
                <a:lnTo>
                  <a:pt x="311" y="544"/>
                </a:lnTo>
                <a:lnTo>
                  <a:pt x="311" y="488"/>
                </a:lnTo>
                <a:lnTo>
                  <a:pt x="279" y="488"/>
                </a:lnTo>
                <a:lnTo>
                  <a:pt x="279" y="317"/>
                </a:lnTo>
                <a:lnTo>
                  <a:pt x="247" y="317"/>
                </a:lnTo>
                <a:lnTo>
                  <a:pt x="247" y="281"/>
                </a:lnTo>
                <a:lnTo>
                  <a:pt x="215" y="281"/>
                </a:lnTo>
                <a:lnTo>
                  <a:pt x="215" y="193"/>
                </a:lnTo>
                <a:lnTo>
                  <a:pt x="185" y="193"/>
                </a:lnTo>
                <a:lnTo>
                  <a:pt x="185" y="139"/>
                </a:lnTo>
                <a:lnTo>
                  <a:pt x="151" y="139"/>
                </a:lnTo>
                <a:lnTo>
                  <a:pt x="151" y="34"/>
                </a:lnTo>
                <a:lnTo>
                  <a:pt x="92" y="34"/>
                </a:lnTo>
                <a:lnTo>
                  <a:pt x="92" y="20"/>
                </a:lnTo>
                <a:lnTo>
                  <a:pt x="58" y="20"/>
                </a:lnTo>
                <a:lnTo>
                  <a:pt x="58"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Freeform 6"/>
          <p:cNvSpPr>
            <a:spLocks/>
          </p:cNvSpPr>
          <p:nvPr/>
        </p:nvSpPr>
        <p:spPr bwMode="auto">
          <a:xfrm>
            <a:off x="4686237" y="1790669"/>
            <a:ext cx="4020539" cy="2835422"/>
          </a:xfrm>
          <a:custGeom>
            <a:avLst/>
            <a:gdLst>
              <a:gd name="T0" fmla="*/ 2442 w 2541"/>
              <a:gd name="T1" fmla="*/ 1792 h 1792"/>
              <a:gd name="T2" fmla="*/ 2348 w 2541"/>
              <a:gd name="T3" fmla="*/ 1758 h 1792"/>
              <a:gd name="T4" fmla="*/ 1938 w 2541"/>
              <a:gd name="T5" fmla="*/ 1724 h 1792"/>
              <a:gd name="T6" fmla="*/ 1844 w 2541"/>
              <a:gd name="T7" fmla="*/ 1696 h 1792"/>
              <a:gd name="T8" fmla="*/ 1496 w 2541"/>
              <a:gd name="T9" fmla="*/ 1639 h 1792"/>
              <a:gd name="T10" fmla="*/ 1432 w 2541"/>
              <a:gd name="T11" fmla="*/ 1613 h 1792"/>
              <a:gd name="T12" fmla="*/ 1338 w 2541"/>
              <a:gd name="T13" fmla="*/ 1563 h 1792"/>
              <a:gd name="T14" fmla="*/ 1085 w 2541"/>
              <a:gd name="T15" fmla="*/ 1539 h 1792"/>
              <a:gd name="T16" fmla="*/ 990 w 2541"/>
              <a:gd name="T17" fmla="*/ 1515 h 1792"/>
              <a:gd name="T18" fmla="*/ 896 w 2541"/>
              <a:gd name="T19" fmla="*/ 1493 h 1792"/>
              <a:gd name="T20" fmla="*/ 834 w 2541"/>
              <a:gd name="T21" fmla="*/ 1471 h 1792"/>
              <a:gd name="T22" fmla="*/ 801 w 2541"/>
              <a:gd name="T23" fmla="*/ 1426 h 1792"/>
              <a:gd name="T24" fmla="*/ 769 w 2541"/>
              <a:gd name="T25" fmla="*/ 1384 h 1792"/>
              <a:gd name="T26" fmla="*/ 739 w 2541"/>
              <a:gd name="T27" fmla="*/ 1362 h 1792"/>
              <a:gd name="T28" fmla="*/ 709 w 2541"/>
              <a:gd name="T29" fmla="*/ 1298 h 1792"/>
              <a:gd name="T30" fmla="*/ 675 w 2541"/>
              <a:gd name="T31" fmla="*/ 1254 h 1792"/>
              <a:gd name="T32" fmla="*/ 643 w 2541"/>
              <a:gd name="T33" fmla="*/ 1213 h 1792"/>
              <a:gd name="T34" fmla="*/ 615 w 2541"/>
              <a:gd name="T35" fmla="*/ 1191 h 1792"/>
              <a:gd name="T36" fmla="*/ 580 w 2541"/>
              <a:gd name="T37" fmla="*/ 1115 h 1792"/>
              <a:gd name="T38" fmla="*/ 548 w 2541"/>
              <a:gd name="T39" fmla="*/ 1039 h 1792"/>
              <a:gd name="T40" fmla="*/ 516 w 2541"/>
              <a:gd name="T41" fmla="*/ 982 h 1792"/>
              <a:gd name="T42" fmla="*/ 484 w 2541"/>
              <a:gd name="T43" fmla="*/ 944 h 1792"/>
              <a:gd name="T44" fmla="*/ 454 w 2541"/>
              <a:gd name="T45" fmla="*/ 910 h 1792"/>
              <a:gd name="T46" fmla="*/ 424 w 2541"/>
              <a:gd name="T47" fmla="*/ 834 h 1792"/>
              <a:gd name="T48" fmla="*/ 392 w 2541"/>
              <a:gd name="T49" fmla="*/ 814 h 1792"/>
              <a:gd name="T50" fmla="*/ 360 w 2541"/>
              <a:gd name="T51" fmla="*/ 667 h 1792"/>
              <a:gd name="T52" fmla="*/ 327 w 2541"/>
              <a:gd name="T53" fmla="*/ 595 h 1792"/>
              <a:gd name="T54" fmla="*/ 297 w 2541"/>
              <a:gd name="T55" fmla="*/ 488 h 1792"/>
              <a:gd name="T56" fmla="*/ 265 w 2541"/>
              <a:gd name="T57" fmla="*/ 402 h 1792"/>
              <a:gd name="T58" fmla="*/ 233 w 2541"/>
              <a:gd name="T59" fmla="*/ 313 h 1792"/>
              <a:gd name="T60" fmla="*/ 201 w 2541"/>
              <a:gd name="T61" fmla="*/ 227 h 1792"/>
              <a:gd name="T62" fmla="*/ 169 w 2541"/>
              <a:gd name="T63" fmla="*/ 123 h 1792"/>
              <a:gd name="T64" fmla="*/ 137 w 2541"/>
              <a:gd name="T65" fmla="*/ 50 h 1792"/>
              <a:gd name="T66" fmla="*/ 0 w 2541"/>
              <a:gd name="T67" fmla="*/ 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1" h="1792">
                <a:moveTo>
                  <a:pt x="2541" y="1792"/>
                </a:moveTo>
                <a:lnTo>
                  <a:pt x="2442" y="1792"/>
                </a:lnTo>
                <a:lnTo>
                  <a:pt x="2442" y="1758"/>
                </a:lnTo>
                <a:lnTo>
                  <a:pt x="2348" y="1758"/>
                </a:lnTo>
                <a:lnTo>
                  <a:pt x="2348" y="1724"/>
                </a:lnTo>
                <a:lnTo>
                  <a:pt x="1938" y="1724"/>
                </a:lnTo>
                <a:lnTo>
                  <a:pt x="1938" y="1696"/>
                </a:lnTo>
                <a:lnTo>
                  <a:pt x="1844" y="1696"/>
                </a:lnTo>
                <a:lnTo>
                  <a:pt x="1844" y="1639"/>
                </a:lnTo>
                <a:lnTo>
                  <a:pt x="1496" y="1639"/>
                </a:lnTo>
                <a:lnTo>
                  <a:pt x="1496" y="1613"/>
                </a:lnTo>
                <a:lnTo>
                  <a:pt x="1432" y="1613"/>
                </a:lnTo>
                <a:lnTo>
                  <a:pt x="1432" y="1563"/>
                </a:lnTo>
                <a:lnTo>
                  <a:pt x="1338" y="1563"/>
                </a:lnTo>
                <a:lnTo>
                  <a:pt x="1338" y="1539"/>
                </a:lnTo>
                <a:lnTo>
                  <a:pt x="1085" y="1539"/>
                </a:lnTo>
                <a:lnTo>
                  <a:pt x="1085" y="1515"/>
                </a:lnTo>
                <a:lnTo>
                  <a:pt x="990" y="1515"/>
                </a:lnTo>
                <a:lnTo>
                  <a:pt x="990" y="1493"/>
                </a:lnTo>
                <a:lnTo>
                  <a:pt x="896" y="1493"/>
                </a:lnTo>
                <a:lnTo>
                  <a:pt x="896" y="1471"/>
                </a:lnTo>
                <a:lnTo>
                  <a:pt x="834" y="1471"/>
                </a:lnTo>
                <a:lnTo>
                  <a:pt x="834" y="1426"/>
                </a:lnTo>
                <a:lnTo>
                  <a:pt x="801" y="1426"/>
                </a:lnTo>
                <a:lnTo>
                  <a:pt x="801" y="1384"/>
                </a:lnTo>
                <a:lnTo>
                  <a:pt x="769" y="1384"/>
                </a:lnTo>
                <a:lnTo>
                  <a:pt x="769" y="1362"/>
                </a:lnTo>
                <a:lnTo>
                  <a:pt x="739" y="1362"/>
                </a:lnTo>
                <a:lnTo>
                  <a:pt x="739" y="1298"/>
                </a:lnTo>
                <a:lnTo>
                  <a:pt x="709" y="1298"/>
                </a:lnTo>
                <a:lnTo>
                  <a:pt x="709" y="1254"/>
                </a:lnTo>
                <a:lnTo>
                  <a:pt x="675" y="1254"/>
                </a:lnTo>
                <a:lnTo>
                  <a:pt x="675" y="1213"/>
                </a:lnTo>
                <a:lnTo>
                  <a:pt x="643" y="1213"/>
                </a:lnTo>
                <a:lnTo>
                  <a:pt x="643" y="1191"/>
                </a:lnTo>
                <a:lnTo>
                  <a:pt x="615" y="1191"/>
                </a:lnTo>
                <a:lnTo>
                  <a:pt x="615" y="1115"/>
                </a:lnTo>
                <a:lnTo>
                  <a:pt x="580" y="1115"/>
                </a:lnTo>
                <a:lnTo>
                  <a:pt x="580" y="1039"/>
                </a:lnTo>
                <a:lnTo>
                  <a:pt x="548" y="1039"/>
                </a:lnTo>
                <a:lnTo>
                  <a:pt x="548" y="982"/>
                </a:lnTo>
                <a:lnTo>
                  <a:pt x="516" y="982"/>
                </a:lnTo>
                <a:lnTo>
                  <a:pt x="516" y="944"/>
                </a:lnTo>
                <a:lnTo>
                  <a:pt x="484" y="944"/>
                </a:lnTo>
                <a:lnTo>
                  <a:pt x="484" y="910"/>
                </a:lnTo>
                <a:lnTo>
                  <a:pt x="454" y="910"/>
                </a:lnTo>
                <a:lnTo>
                  <a:pt x="454" y="834"/>
                </a:lnTo>
                <a:lnTo>
                  <a:pt x="424" y="834"/>
                </a:lnTo>
                <a:lnTo>
                  <a:pt x="424" y="814"/>
                </a:lnTo>
                <a:lnTo>
                  <a:pt x="392" y="814"/>
                </a:lnTo>
                <a:lnTo>
                  <a:pt x="392" y="667"/>
                </a:lnTo>
                <a:lnTo>
                  <a:pt x="360" y="667"/>
                </a:lnTo>
                <a:lnTo>
                  <a:pt x="360" y="595"/>
                </a:lnTo>
                <a:lnTo>
                  <a:pt x="327" y="595"/>
                </a:lnTo>
                <a:lnTo>
                  <a:pt x="327" y="488"/>
                </a:lnTo>
                <a:lnTo>
                  <a:pt x="297" y="488"/>
                </a:lnTo>
                <a:lnTo>
                  <a:pt x="297" y="402"/>
                </a:lnTo>
                <a:lnTo>
                  <a:pt x="265" y="402"/>
                </a:lnTo>
                <a:lnTo>
                  <a:pt x="265" y="313"/>
                </a:lnTo>
                <a:lnTo>
                  <a:pt x="233" y="313"/>
                </a:lnTo>
                <a:lnTo>
                  <a:pt x="233" y="227"/>
                </a:lnTo>
                <a:lnTo>
                  <a:pt x="201" y="227"/>
                </a:lnTo>
                <a:lnTo>
                  <a:pt x="201" y="123"/>
                </a:lnTo>
                <a:lnTo>
                  <a:pt x="169" y="123"/>
                </a:lnTo>
                <a:lnTo>
                  <a:pt x="169" y="50"/>
                </a:lnTo>
                <a:lnTo>
                  <a:pt x="137" y="50"/>
                </a:lnTo>
                <a:lnTo>
                  <a:pt x="137"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TextBox 124"/>
          <p:cNvSpPr txBox="1"/>
          <p:nvPr/>
        </p:nvSpPr>
        <p:spPr>
          <a:xfrm>
            <a:off x="7637237" y="2728110"/>
            <a:ext cx="594684" cy="246221"/>
          </a:xfrm>
          <a:prstGeom prst="rect">
            <a:avLst/>
          </a:prstGeom>
          <a:noFill/>
        </p:spPr>
        <p:txBody>
          <a:bodyPr wrap="none" rtlCol="0">
            <a:spAutoFit/>
          </a:bodyPr>
          <a:lstStyle/>
          <a:p>
            <a:pPr algn="ctr"/>
            <a:r>
              <a:rPr lang="fr-FR" sz="1000" dirty="0" smtClean="0">
                <a:solidFill>
                  <a:srgbClr val="4D4D4D"/>
                </a:solidFill>
              </a:rPr>
              <a:t>2P=1,0</a:t>
            </a:r>
            <a:endParaRPr lang="fr-FR" sz="1000" dirty="0">
              <a:solidFill>
                <a:srgbClr val="4D4D4D"/>
              </a:solidFill>
            </a:endParaRPr>
          </a:p>
        </p:txBody>
      </p:sp>
      <p:sp>
        <p:nvSpPr>
          <p:cNvPr id="105" name="TextBox 104"/>
          <p:cNvSpPr txBox="1"/>
          <p:nvPr/>
        </p:nvSpPr>
        <p:spPr>
          <a:xfrm>
            <a:off x="8664153" y="4534625"/>
            <a:ext cx="369011"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116" name="TextBox 115"/>
          <p:cNvSpPr txBox="1"/>
          <p:nvPr/>
        </p:nvSpPr>
        <p:spPr>
          <a:xfrm>
            <a:off x="8625949" y="4319541"/>
            <a:ext cx="369011"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graphicFrame>
        <p:nvGraphicFramePr>
          <p:cNvPr id="119" name="Group 88"/>
          <p:cNvGraphicFramePr>
            <a:graphicFrameLocks noGrp="1"/>
          </p:cNvGraphicFramePr>
          <p:nvPr>
            <p:extLst>
              <p:ext uri="{D42A27DB-BD31-4B8C-83A1-F6EECF244321}">
                <p14:modId xmlns:p14="http://schemas.microsoft.com/office/powerpoint/2010/main" val="3210291795"/>
              </p:ext>
            </p:extLst>
          </p:nvPr>
        </p:nvGraphicFramePr>
        <p:xfrm>
          <a:off x="152399" y="1807290"/>
          <a:ext cx="3938348" cy="3106037"/>
        </p:xfrm>
        <a:graphic>
          <a:graphicData uri="http://schemas.openxmlformats.org/drawingml/2006/table">
            <a:tbl>
              <a:tblPr firstRow="1" bandRow="1">
                <a:tableStyleId>{69012ECD-51FC-41F1-AA8D-1B2483CD663E}</a:tableStyleId>
              </a:tblPr>
              <a:tblGrid>
                <a:gridCol w="1313544"/>
                <a:gridCol w="1204686"/>
                <a:gridCol w="1420118"/>
              </a:tblGrid>
              <a:tr h="405409">
                <a:tc>
                  <a:txBody>
                    <a:bodyPr/>
                    <a:lstStyle/>
                    <a:p>
                      <a:endParaRPr lang="fr-FR"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Stent</a:t>
                      </a:r>
                      <a:endParaRPr kumimoji="0" lang="fr-FR" sz="1400" b="1" i="0" u="none" strike="noStrike" cap="none" normalizeH="0" baseline="0" noProof="0" dirty="0">
                        <a:ln>
                          <a:noFill/>
                        </a:ln>
                        <a:solidFill>
                          <a:schemeClr val="tx2"/>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Chirurgie</a:t>
                      </a:r>
                      <a:endParaRPr kumimoji="0" lang="fr-FR" sz="1400" b="1" i="0" u="none" strike="noStrike" cap="none" normalizeH="0" baseline="0" noProof="0" dirty="0">
                        <a:ln>
                          <a:noFill/>
                        </a:ln>
                        <a:solidFill>
                          <a:schemeClr val="tx2"/>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7801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Jours d’hospitalisation (patients en situation curative avec données à 1 an)</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r>
              <a:tr h="51737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N</a:t>
                      </a:r>
                    </a:p>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Médiane (IQR)</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14,5 (9 – 24)</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13,5 (9,5 – 22,5)</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5409">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altLang="zh-CN" sz="1400" noProof="0" dirty="0" smtClean="0">
                          <a:solidFill>
                            <a:srgbClr val="4D4D4D"/>
                          </a:solidFill>
                          <a:ea typeface="SimSun" pitchFamily="2" charset="-122"/>
                        </a:rPr>
                        <a:t>Mortalité à J30</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r>
              <a:tr h="40540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N</a:t>
                      </a:r>
                      <a:endParaRPr kumimoji="0" lang="fr-FR" sz="1400" b="0" i="0" u="none" strike="noStrike" cap="none" normalizeH="0" baseline="0" noProof="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5409">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Jours entre randomisation et décès</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tr>
              <a:tr h="405409">
                <a:tc>
                  <a:txBody>
                    <a:bodyPr/>
                    <a:lstStyle/>
                    <a:p>
                      <a:pPr marL="0" marR="0" lvl="0" indent="0" algn="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Médiane (IQR)</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 (6 – 15)</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(3 – 9)</a:t>
                      </a:r>
                      <a:endParaRPr kumimoji="0" lang="fr-FR" sz="1400" b="0" i="0" u="none" strike="noStrike" cap="none" normalizeH="0" baseline="0" noProof="0" dirty="0">
                        <a:ln>
                          <a:noFill/>
                        </a:ln>
                        <a:solidFill>
                          <a:schemeClr val="tx1"/>
                        </a:solidFill>
                        <a:effectLst/>
                        <a:latin typeface="Arial" charset="0"/>
                        <a:cs typeface="Arial" charset="0"/>
                      </a:endParaRPr>
                    </a:p>
                  </a:txBody>
                  <a:tcPr marL="54000" marR="54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
        <p:nvSpPr>
          <p:cNvPr id="6" name="Rectangle 5"/>
          <p:cNvSpPr/>
          <p:nvPr/>
        </p:nvSpPr>
        <p:spPr>
          <a:xfrm>
            <a:off x="4649300" y="1404905"/>
            <a:ext cx="3962979" cy="369332"/>
          </a:xfrm>
          <a:prstGeom prst="rect">
            <a:avLst/>
          </a:prstGeom>
        </p:spPr>
        <p:txBody>
          <a:bodyPr wrap="square">
            <a:spAutoFit/>
          </a:bodyPr>
          <a:lstStyle/>
          <a:p>
            <a:pPr algn="ctr"/>
            <a:r>
              <a:rPr lang="fr-FR" b="1" dirty="0" smtClean="0">
                <a:solidFill>
                  <a:srgbClr val="4D4D4D"/>
                </a:solidFill>
              </a:rPr>
              <a:t>Durée de séjour</a:t>
            </a:r>
            <a:endParaRPr lang="fr-FR" dirty="0">
              <a:solidFill>
                <a:srgbClr val="4D4D4D"/>
              </a:solidFill>
            </a:endParaRPr>
          </a:p>
        </p:txBody>
      </p:sp>
    </p:spTree>
    <p:extLst>
      <p:ext uri="{BB962C8B-B14F-4D97-AF65-F5344CB8AC3E}">
        <p14:creationId xmlns:p14="http://schemas.microsoft.com/office/powerpoint/2010/main" val="5244320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3507: CREST: étude randomisée de phase III de </a:t>
            </a:r>
            <a:r>
              <a:rPr lang="fr-FR" dirty="0" err="1" smtClean="0"/>
              <a:t>stent</a:t>
            </a:r>
            <a:r>
              <a:rPr lang="fr-FR" dirty="0" smtClean="0"/>
              <a:t> colique comme pont jusqu’à la chirurgie dans le CRC obstructif – résultats de l’étude </a:t>
            </a:r>
            <a:r>
              <a:rPr lang="fr-FR" dirty="0" err="1" smtClean="0"/>
              <a:t>ColoRectal</a:t>
            </a:r>
            <a:r>
              <a:rPr lang="fr-FR" dirty="0" smtClean="0"/>
              <a:t> </a:t>
            </a:r>
            <a:r>
              <a:rPr lang="fr-FR" dirty="0" err="1" smtClean="0"/>
              <a:t>Endoscopic</a:t>
            </a:r>
            <a:r>
              <a:rPr lang="fr-FR" dirty="0" smtClean="0"/>
              <a:t> </a:t>
            </a:r>
            <a:r>
              <a:rPr lang="fr-FR" dirty="0" err="1" smtClean="0"/>
              <a:t>Stenting</a:t>
            </a:r>
            <a:r>
              <a:rPr lang="fr-FR" dirty="0" smtClean="0"/>
              <a:t> Trial (CREST) du Royaume Uni – Hill J,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La </a:t>
            </a:r>
            <a:r>
              <a:rPr lang="fr-FR" dirty="0" err="1" smtClean="0"/>
              <a:t>QoL</a:t>
            </a:r>
            <a:r>
              <a:rPr lang="fr-FR" dirty="0" smtClean="0"/>
              <a:t> et les soins intensifs n’étaient pas significativement différents à 3 et à 12 mois</a:t>
            </a:r>
          </a:p>
          <a:p>
            <a:pPr marL="0" indent="0">
              <a:buNone/>
            </a:pPr>
            <a:endParaRPr lang="fr-FR" b="1" dirty="0" smtClean="0"/>
          </a:p>
          <a:p>
            <a:pPr marL="0" indent="0">
              <a:buNone/>
            </a:pPr>
            <a:r>
              <a:rPr lang="fr-FR" b="1" dirty="0" smtClean="0"/>
              <a:t>Conclusions</a:t>
            </a:r>
            <a:r>
              <a:rPr lang="fr-FR" dirty="0" smtClean="0"/>
              <a:t> </a:t>
            </a:r>
          </a:p>
          <a:p>
            <a:pPr>
              <a:buClrTx/>
            </a:pPr>
            <a:r>
              <a:rPr lang="fr-FR" b="1" dirty="0" smtClean="0"/>
              <a:t>Chez les patients avec un CRC potentiellement curable, l’</a:t>
            </a:r>
            <a:r>
              <a:rPr lang="fr-FR" b="1" dirty="0" err="1" smtClean="0"/>
              <a:t>endoprothèse</a:t>
            </a:r>
            <a:r>
              <a:rPr lang="fr-FR" b="1" dirty="0" smtClean="0"/>
              <a:t> comme pont jusqu’à la chirurgie a montré un taux de succès clinique de 80% et a significativement réduit les </a:t>
            </a:r>
            <a:r>
              <a:rPr lang="fr-FR" b="1" dirty="0" err="1" smtClean="0"/>
              <a:t>stomies</a:t>
            </a:r>
            <a:endParaRPr lang="fr-FR" b="1" dirty="0" smtClean="0"/>
          </a:p>
          <a:p>
            <a:pPr>
              <a:buClrTx/>
            </a:pPr>
            <a:r>
              <a:rPr lang="fr-FR" b="1" dirty="0" smtClean="0"/>
              <a:t>La mortalité, la durée de séjour et la </a:t>
            </a:r>
            <a:r>
              <a:rPr lang="fr-FR" b="1" dirty="0" err="1" smtClean="0"/>
              <a:t>QoL</a:t>
            </a:r>
            <a:r>
              <a:rPr lang="fr-FR" b="1" dirty="0" smtClean="0"/>
              <a:t> étaient similaires entre </a:t>
            </a:r>
            <a:r>
              <a:rPr lang="fr-FR" b="1" dirty="0" err="1" smtClean="0"/>
              <a:t>stent</a:t>
            </a:r>
            <a:r>
              <a:rPr lang="fr-FR" b="1" dirty="0" smtClean="0"/>
              <a:t> et chirurgie en urgence </a:t>
            </a:r>
          </a:p>
          <a:p>
            <a:pPr>
              <a:buClrTx/>
            </a:pPr>
            <a:r>
              <a:rPr lang="fr-FR" b="1" dirty="0" smtClean="0"/>
              <a:t>L’</a:t>
            </a:r>
            <a:r>
              <a:rPr lang="fr-FR" b="1" dirty="0" err="1" smtClean="0"/>
              <a:t>endoprothèse</a:t>
            </a:r>
            <a:r>
              <a:rPr lang="fr-FR" b="1" dirty="0" smtClean="0"/>
              <a:t> semble être une alternative raisonnable à la chirurgie en urgence</a:t>
            </a:r>
          </a:p>
          <a:p>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*Evaluées par la classification de </a:t>
            </a:r>
            <a:r>
              <a:rPr lang="fr-FR" dirty="0" err="1" smtClean="0"/>
              <a:t>Clavien-Dindo</a:t>
            </a:r>
            <a:r>
              <a:rPr lang="fr-FR" dirty="0" smtClean="0"/>
              <a:t>. </a:t>
            </a:r>
            <a:endParaRPr lang="fr-FR" dirty="0"/>
          </a:p>
        </p:txBody>
      </p:sp>
      <p:sp>
        <p:nvSpPr>
          <p:cNvPr id="5" name="Text Placeholder 4"/>
          <p:cNvSpPr>
            <a:spLocks noGrp="1"/>
          </p:cNvSpPr>
          <p:nvPr>
            <p:ph type="body" sz="quarter" idx="11"/>
          </p:nvPr>
        </p:nvSpPr>
        <p:spPr/>
        <p:txBody>
          <a:bodyPr/>
          <a:lstStyle/>
          <a:p>
            <a:r>
              <a:rPr lang="fr-FR" smtClean="0"/>
              <a:t> Hill et al. J Clin Oncol 2016; 34 (suppl): abstr 3507</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1078573375"/>
              </p:ext>
            </p:extLst>
          </p:nvPr>
        </p:nvGraphicFramePr>
        <p:xfrm>
          <a:off x="369888" y="1676400"/>
          <a:ext cx="8316914" cy="1828800"/>
        </p:xfrm>
        <a:graphic>
          <a:graphicData uri="http://schemas.openxmlformats.org/drawingml/2006/table">
            <a:tbl>
              <a:tblPr firstRow="1" bandRow="1">
                <a:tableStyleId>{69012ECD-51FC-41F1-AA8D-1B2483CD663E}</a:tableStyleId>
              </a:tblPr>
              <a:tblGrid>
                <a:gridCol w="3075307"/>
                <a:gridCol w="2269806"/>
                <a:gridCol w="2971801"/>
              </a:tblGrid>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Stent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Chirurgie en urgence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Stomies,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4984">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Tous décès, n/N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59/123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47/122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4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Décès, patients avec cancer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58/120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47/109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49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Complications chirurgicales*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782082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3508: Etude randomisée comparant excision </a:t>
            </a:r>
            <a:r>
              <a:rPr lang="fr-FR" dirty="0" err="1" smtClean="0"/>
              <a:t>mésorectale</a:t>
            </a:r>
            <a:r>
              <a:rPr lang="fr-FR" dirty="0" smtClean="0"/>
              <a:t> avec ou sans curage ganglionnaire latéral pour des cancers du bas rectum stade II, III: analyse du critère principal de l’étude du </a:t>
            </a:r>
            <a:r>
              <a:rPr lang="fr-FR" dirty="0" err="1" smtClean="0"/>
              <a:t>Japan</a:t>
            </a:r>
            <a:r>
              <a:rPr lang="fr-FR" dirty="0" smtClean="0"/>
              <a:t> </a:t>
            </a:r>
            <a:r>
              <a:rPr lang="fr-FR" dirty="0" err="1" smtClean="0"/>
              <a:t>Clinical</a:t>
            </a:r>
            <a:r>
              <a:rPr lang="fr-FR" dirty="0" smtClean="0"/>
              <a:t> </a:t>
            </a:r>
            <a:r>
              <a:rPr lang="fr-FR" dirty="0" err="1" smtClean="0"/>
              <a:t>Oncology</a:t>
            </a:r>
            <a:r>
              <a:rPr lang="fr-FR" dirty="0" smtClean="0"/>
              <a:t> Group JCOG0212 – </a:t>
            </a:r>
            <a:r>
              <a:rPr lang="fr-FR" dirty="0" err="1" smtClean="0"/>
              <a:t>Fujita</a:t>
            </a:r>
            <a:r>
              <a:rPr lang="fr-FR" dirty="0" smtClean="0"/>
              <a:t> S, et al</a:t>
            </a:r>
            <a:endParaRPr lang="fr-FR" dirty="0"/>
          </a:p>
        </p:txBody>
      </p:sp>
      <p:sp>
        <p:nvSpPr>
          <p:cNvPr id="3" name="Content Placeholder 2"/>
          <p:cNvSpPr>
            <a:spLocks noGrp="1"/>
          </p:cNvSpPr>
          <p:nvPr>
            <p:ph idx="1"/>
          </p:nvPr>
        </p:nvSpPr>
        <p:spPr>
          <a:xfrm>
            <a:off x="131551" y="1254035"/>
            <a:ext cx="9012449" cy="4746172"/>
          </a:xfrm>
        </p:spPr>
        <p:txBody>
          <a:bodyPr/>
          <a:lstStyle/>
          <a:p>
            <a:pPr marL="0" indent="0">
              <a:buNone/>
            </a:pPr>
            <a:r>
              <a:rPr lang="fr-FR" b="1" dirty="0" smtClean="0"/>
              <a:t>Objectifs</a:t>
            </a:r>
            <a:r>
              <a:rPr lang="fr-FR" dirty="0" smtClean="0"/>
              <a:t> </a:t>
            </a:r>
          </a:p>
          <a:p>
            <a:r>
              <a:rPr lang="fr-FR" dirty="0"/>
              <a:t>Evaluer si l’efficacité de l’excision </a:t>
            </a:r>
            <a:r>
              <a:rPr lang="fr-FR" dirty="0" err="1" smtClean="0"/>
              <a:t>mésorectale</a:t>
            </a:r>
            <a:r>
              <a:rPr lang="fr-FR" dirty="0" smtClean="0"/>
              <a:t> (EM) seule est non inférieure à EM + curage ganglionnaire latéral (CGL) chez des patients avec cancer du bas rectum stade II/III</a:t>
            </a:r>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*Marge de non-infériorité du HR: 1,34.</a:t>
            </a:r>
            <a:endParaRPr lang="fr-FR" dirty="0"/>
          </a:p>
        </p:txBody>
      </p:sp>
      <p:sp>
        <p:nvSpPr>
          <p:cNvPr id="5" name="Text Placeholder 4"/>
          <p:cNvSpPr>
            <a:spLocks noGrp="1"/>
          </p:cNvSpPr>
          <p:nvPr>
            <p:ph type="body" sz="quarter" idx="11"/>
          </p:nvPr>
        </p:nvSpPr>
        <p:spPr>
          <a:xfrm>
            <a:off x="4038600" y="6096000"/>
            <a:ext cx="4740275" cy="487363"/>
          </a:xfrm>
        </p:spPr>
        <p:txBody>
          <a:bodyPr/>
          <a:lstStyle/>
          <a:p>
            <a:r>
              <a:rPr lang="fr-FR" smtClean="0"/>
              <a:t> Fujita et al. J Clin Oncol 2016; 34 (suppl): abstr 3508</a:t>
            </a:r>
            <a:endParaRPr lang="fr-FR"/>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90530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EM seule</a:t>
            </a:r>
          </a:p>
          <a:p>
            <a:pPr algn="ctr" defTabSz="892175" eaLnBrk="0" hangingPunct="0"/>
            <a:r>
              <a:rPr lang="fr-FR" altLang="zh-CN" dirty="0" smtClean="0">
                <a:solidFill>
                  <a:srgbClr val="FFFFFF"/>
                </a:solidFill>
                <a:ea typeface="SimSun" pitchFamily="2" charset="-122"/>
              </a:rPr>
              <a:t>(n=350)</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244461"/>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Cancer du rectum stade II/III</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Lésion principale dans le rectum et sous le cul de sac péritonéal</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Absence d’hypertrophie des ganglions latéraux</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PS ≤1</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(n=701)</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292133" y="5279572"/>
            <a:ext cx="4130676" cy="53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kern="0" dirty="0" smtClean="0">
                <a:solidFill>
                  <a:srgbClr val="A0A0A0"/>
                </a:solidFill>
              </a:rPr>
              <a:t>Critère principal</a:t>
            </a:r>
          </a:p>
          <a:p>
            <a:pPr>
              <a:spcAft>
                <a:spcPts val="0"/>
              </a:spcAft>
              <a:buClr>
                <a:srgbClr val="043882"/>
              </a:buClr>
            </a:pPr>
            <a:r>
              <a:rPr lang="fr-FR" dirty="0" smtClean="0"/>
              <a:t>SSR*</a:t>
            </a:r>
            <a:endParaRPr lang="fr-FR" kern="0" dirty="0" smtClean="0"/>
          </a:p>
        </p:txBody>
      </p:sp>
      <p:sp>
        <p:nvSpPr>
          <p:cNvPr id="15" name="Content Placeholder 26"/>
          <p:cNvSpPr txBox="1">
            <a:spLocks/>
          </p:cNvSpPr>
          <p:nvPr/>
        </p:nvSpPr>
        <p:spPr>
          <a:xfrm>
            <a:off x="4648200" y="5279572"/>
            <a:ext cx="4130675" cy="5322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SG, SSR locale</a:t>
            </a:r>
          </a:p>
          <a:p>
            <a:pPr>
              <a:spcAft>
                <a:spcPts val="0"/>
              </a:spcAft>
              <a:buClr>
                <a:srgbClr val="043882"/>
              </a:buClr>
            </a:pPr>
            <a:r>
              <a:rPr lang="fr-FR" kern="0" dirty="0" smtClean="0"/>
              <a:t>Durée opératoire, perte sanguine</a:t>
            </a:r>
          </a:p>
          <a:p>
            <a:pPr>
              <a:spcAft>
                <a:spcPts val="0"/>
              </a:spcAft>
              <a:buClr>
                <a:srgbClr val="043882"/>
              </a:buClr>
            </a:pPr>
            <a:r>
              <a:rPr lang="fr-FR" kern="0" dirty="0" smtClean="0"/>
              <a:t>Tolérance </a:t>
            </a:r>
          </a:p>
        </p:txBody>
      </p:sp>
      <p:cxnSp>
        <p:nvCxnSpPr>
          <p:cNvPr id="16" name="AutoShape 16"/>
          <p:cNvCxnSpPr>
            <a:cxnSpLocks noChangeShapeType="1"/>
            <a:stCxn id="6" idx="4"/>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890706"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EM + CGL</a:t>
            </a:r>
          </a:p>
          <a:p>
            <a:pPr algn="ctr" defTabSz="892175" eaLnBrk="0" hangingPunct="0"/>
            <a:r>
              <a:rPr lang="fr-FR" altLang="zh-CN" dirty="0" smtClean="0">
                <a:solidFill>
                  <a:srgbClr val="4D4D4D"/>
                </a:solidFill>
                <a:ea typeface="SimSun" pitchFamily="2" charset="-122"/>
              </a:rPr>
              <a:t>(n=351)</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143065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a:solidFill>
                  <a:schemeClr val="accent1"/>
                </a:solidFill>
                <a:uFill>
                  <a:solidFill>
                    <a:schemeClr val="accent1"/>
                  </a:solidFill>
                </a:uFill>
              </a:rPr>
              <a:t>Stade précoce: traitement adjuvant</a:t>
            </a:r>
            <a:endParaRPr lang="en-GB" dirty="0"/>
          </a:p>
        </p:txBody>
      </p:sp>
      <p:sp>
        <p:nvSpPr>
          <p:cNvPr id="2" name="Text Placeholder 1"/>
          <p:cNvSpPr>
            <a:spLocks noGrp="1"/>
          </p:cNvSpPr>
          <p:nvPr>
            <p:ph type="body" idx="1"/>
          </p:nvPr>
        </p:nvSpPr>
        <p:spPr/>
        <p:txBody>
          <a:bodyPr/>
          <a:lstStyle/>
          <a:p>
            <a:r>
              <a:rPr lang="en-US" dirty="0" smtClean="0"/>
              <a:t>CANCER COLORECTAL </a:t>
            </a:r>
            <a:endParaRPr lang="en-GB" dirty="0"/>
          </a:p>
        </p:txBody>
      </p:sp>
    </p:spTree>
    <p:extLst>
      <p:ext uri="{BB962C8B-B14F-4D97-AF65-F5344CB8AC3E}">
        <p14:creationId xmlns:p14="http://schemas.microsoft.com/office/powerpoint/2010/main" val="41585144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err="1" smtClean="0"/>
              <a:t>Résultats</a:t>
            </a:r>
            <a:endParaRPr lang="en-GB" dirty="0"/>
          </a:p>
          <a:p>
            <a:endParaRPr lang="en-GB" dirty="0"/>
          </a:p>
          <a:p>
            <a:endParaRPr lang="en-GB" dirty="0"/>
          </a:p>
          <a:p>
            <a:endParaRPr lang="en-GB" dirty="0"/>
          </a:p>
          <a:p>
            <a:endParaRPr lang="en-GB" dirty="0"/>
          </a:p>
        </p:txBody>
      </p:sp>
      <p:grpSp>
        <p:nvGrpSpPr>
          <p:cNvPr id="557" name="Group 556"/>
          <p:cNvGrpSpPr/>
          <p:nvPr/>
        </p:nvGrpSpPr>
        <p:grpSpPr>
          <a:xfrm>
            <a:off x="1493838" y="2738564"/>
            <a:ext cx="6702425" cy="827564"/>
            <a:chOff x="1493838" y="2360541"/>
            <a:chExt cx="6702425" cy="827564"/>
          </a:xfrm>
        </p:grpSpPr>
        <p:sp>
          <p:nvSpPr>
            <p:cNvPr id="218" name="Freeform 5"/>
            <p:cNvSpPr>
              <a:spLocks/>
            </p:cNvSpPr>
            <p:nvPr/>
          </p:nvSpPr>
          <p:spPr bwMode="auto">
            <a:xfrm>
              <a:off x="1493838" y="2360541"/>
              <a:ext cx="6702425" cy="827564"/>
            </a:xfrm>
            <a:custGeom>
              <a:avLst/>
              <a:gdLst>
                <a:gd name="T0" fmla="*/ 3401 w 4252"/>
                <a:gd name="T1" fmla="*/ 525 h 525"/>
                <a:gd name="T2" fmla="*/ 2699 w 4252"/>
                <a:gd name="T3" fmla="*/ 482 h 525"/>
                <a:gd name="T4" fmla="*/ 2474 w 4252"/>
                <a:gd name="T5" fmla="*/ 474 h 525"/>
                <a:gd name="T6" fmla="*/ 2384 w 4252"/>
                <a:gd name="T7" fmla="*/ 444 h 525"/>
                <a:gd name="T8" fmla="*/ 2133 w 4252"/>
                <a:gd name="T9" fmla="*/ 438 h 525"/>
                <a:gd name="T10" fmla="*/ 1944 w 4252"/>
                <a:gd name="T11" fmla="*/ 432 h 525"/>
                <a:gd name="T12" fmla="*/ 1932 w 4252"/>
                <a:gd name="T13" fmla="*/ 428 h 525"/>
                <a:gd name="T14" fmla="*/ 1852 w 4252"/>
                <a:gd name="T15" fmla="*/ 422 h 525"/>
                <a:gd name="T16" fmla="*/ 1818 w 4252"/>
                <a:gd name="T17" fmla="*/ 415 h 525"/>
                <a:gd name="T18" fmla="*/ 1724 w 4252"/>
                <a:gd name="T19" fmla="*/ 407 h 525"/>
                <a:gd name="T20" fmla="*/ 1429 w 4252"/>
                <a:gd name="T21" fmla="*/ 401 h 525"/>
                <a:gd name="T22" fmla="*/ 1391 w 4252"/>
                <a:gd name="T23" fmla="*/ 397 h 525"/>
                <a:gd name="T24" fmla="*/ 1383 w 4252"/>
                <a:gd name="T25" fmla="*/ 383 h 525"/>
                <a:gd name="T26" fmla="*/ 1322 w 4252"/>
                <a:gd name="T27" fmla="*/ 373 h 525"/>
                <a:gd name="T28" fmla="*/ 1212 w 4252"/>
                <a:gd name="T29" fmla="*/ 365 h 525"/>
                <a:gd name="T30" fmla="*/ 1043 w 4252"/>
                <a:gd name="T31" fmla="*/ 361 h 525"/>
                <a:gd name="T32" fmla="*/ 1029 w 4252"/>
                <a:gd name="T33" fmla="*/ 353 h 525"/>
                <a:gd name="T34" fmla="*/ 943 w 4252"/>
                <a:gd name="T35" fmla="*/ 349 h 525"/>
                <a:gd name="T36" fmla="*/ 899 w 4252"/>
                <a:gd name="T37" fmla="*/ 341 h 525"/>
                <a:gd name="T38" fmla="*/ 847 w 4252"/>
                <a:gd name="T39" fmla="*/ 334 h 525"/>
                <a:gd name="T40" fmla="*/ 809 w 4252"/>
                <a:gd name="T41" fmla="*/ 330 h 525"/>
                <a:gd name="T42" fmla="*/ 807 w 4252"/>
                <a:gd name="T43" fmla="*/ 322 h 525"/>
                <a:gd name="T44" fmla="*/ 768 w 4252"/>
                <a:gd name="T45" fmla="*/ 312 h 525"/>
                <a:gd name="T46" fmla="*/ 766 w 4252"/>
                <a:gd name="T47" fmla="*/ 304 h 525"/>
                <a:gd name="T48" fmla="*/ 760 w 4252"/>
                <a:gd name="T49" fmla="*/ 296 h 525"/>
                <a:gd name="T50" fmla="*/ 696 w 4252"/>
                <a:gd name="T51" fmla="*/ 292 h 525"/>
                <a:gd name="T52" fmla="*/ 690 w 4252"/>
                <a:gd name="T53" fmla="*/ 286 h 525"/>
                <a:gd name="T54" fmla="*/ 656 w 4252"/>
                <a:gd name="T55" fmla="*/ 268 h 525"/>
                <a:gd name="T56" fmla="*/ 596 w 4252"/>
                <a:gd name="T57" fmla="*/ 261 h 525"/>
                <a:gd name="T58" fmla="*/ 576 w 4252"/>
                <a:gd name="T59" fmla="*/ 257 h 525"/>
                <a:gd name="T60" fmla="*/ 520 w 4252"/>
                <a:gd name="T61" fmla="*/ 249 h 525"/>
                <a:gd name="T62" fmla="*/ 455 w 4252"/>
                <a:gd name="T63" fmla="*/ 239 h 525"/>
                <a:gd name="T64" fmla="*/ 441 w 4252"/>
                <a:gd name="T65" fmla="*/ 221 h 525"/>
                <a:gd name="T66" fmla="*/ 423 w 4252"/>
                <a:gd name="T67" fmla="*/ 217 h 525"/>
                <a:gd name="T68" fmla="*/ 415 w 4252"/>
                <a:gd name="T69" fmla="*/ 213 h 525"/>
                <a:gd name="T70" fmla="*/ 403 w 4252"/>
                <a:gd name="T71" fmla="*/ 207 h 525"/>
                <a:gd name="T72" fmla="*/ 399 w 4252"/>
                <a:gd name="T73" fmla="*/ 201 h 525"/>
                <a:gd name="T74" fmla="*/ 385 w 4252"/>
                <a:gd name="T75" fmla="*/ 195 h 525"/>
                <a:gd name="T76" fmla="*/ 379 w 4252"/>
                <a:gd name="T77" fmla="*/ 184 h 525"/>
                <a:gd name="T78" fmla="*/ 371 w 4252"/>
                <a:gd name="T79" fmla="*/ 180 h 525"/>
                <a:gd name="T80" fmla="*/ 369 w 4252"/>
                <a:gd name="T81" fmla="*/ 172 h 525"/>
                <a:gd name="T82" fmla="*/ 355 w 4252"/>
                <a:gd name="T83" fmla="*/ 166 h 525"/>
                <a:gd name="T84" fmla="*/ 345 w 4252"/>
                <a:gd name="T85" fmla="*/ 158 h 525"/>
                <a:gd name="T86" fmla="*/ 335 w 4252"/>
                <a:gd name="T87" fmla="*/ 140 h 525"/>
                <a:gd name="T88" fmla="*/ 333 w 4252"/>
                <a:gd name="T89" fmla="*/ 136 h 525"/>
                <a:gd name="T90" fmla="*/ 303 w 4252"/>
                <a:gd name="T91" fmla="*/ 132 h 525"/>
                <a:gd name="T92" fmla="*/ 297 w 4252"/>
                <a:gd name="T93" fmla="*/ 126 h 525"/>
                <a:gd name="T94" fmla="*/ 289 w 4252"/>
                <a:gd name="T95" fmla="*/ 118 h 525"/>
                <a:gd name="T96" fmla="*/ 265 w 4252"/>
                <a:gd name="T97" fmla="*/ 114 h 525"/>
                <a:gd name="T98" fmla="*/ 255 w 4252"/>
                <a:gd name="T99" fmla="*/ 107 h 525"/>
                <a:gd name="T100" fmla="*/ 235 w 4252"/>
                <a:gd name="T101" fmla="*/ 93 h 525"/>
                <a:gd name="T102" fmla="*/ 227 w 4252"/>
                <a:gd name="T103" fmla="*/ 89 h 525"/>
                <a:gd name="T104" fmla="*/ 221 w 4252"/>
                <a:gd name="T105" fmla="*/ 77 h 525"/>
                <a:gd name="T106" fmla="*/ 207 w 4252"/>
                <a:gd name="T107" fmla="*/ 67 h 525"/>
                <a:gd name="T108" fmla="*/ 199 w 4252"/>
                <a:gd name="T109" fmla="*/ 61 h 525"/>
                <a:gd name="T110" fmla="*/ 187 w 4252"/>
                <a:gd name="T111" fmla="*/ 55 h 525"/>
                <a:gd name="T112" fmla="*/ 178 w 4252"/>
                <a:gd name="T113" fmla="*/ 49 h 525"/>
                <a:gd name="T114" fmla="*/ 160 w 4252"/>
                <a:gd name="T115" fmla="*/ 47 h 525"/>
                <a:gd name="T116" fmla="*/ 158 w 4252"/>
                <a:gd name="T117" fmla="*/ 41 h 525"/>
                <a:gd name="T118" fmla="*/ 128 w 4252"/>
                <a:gd name="T119" fmla="*/ 37 h 525"/>
                <a:gd name="T120" fmla="*/ 116 w 4252"/>
                <a:gd name="T121" fmla="*/ 32 h 525"/>
                <a:gd name="T122" fmla="*/ 108 w 4252"/>
                <a:gd name="T123" fmla="*/ 4 h 525"/>
                <a:gd name="T124" fmla="*/ 0 w 4252"/>
                <a:gd name="T1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2" h="525">
                  <a:moveTo>
                    <a:pt x="4252" y="525"/>
                  </a:moveTo>
                  <a:lnTo>
                    <a:pt x="3401" y="525"/>
                  </a:lnTo>
                  <a:lnTo>
                    <a:pt x="3401" y="482"/>
                  </a:lnTo>
                  <a:lnTo>
                    <a:pt x="2699" y="482"/>
                  </a:lnTo>
                  <a:lnTo>
                    <a:pt x="2699" y="474"/>
                  </a:lnTo>
                  <a:lnTo>
                    <a:pt x="2474" y="474"/>
                  </a:lnTo>
                  <a:lnTo>
                    <a:pt x="2474" y="444"/>
                  </a:lnTo>
                  <a:lnTo>
                    <a:pt x="2384" y="444"/>
                  </a:lnTo>
                  <a:lnTo>
                    <a:pt x="2384" y="438"/>
                  </a:lnTo>
                  <a:lnTo>
                    <a:pt x="2133" y="438"/>
                  </a:lnTo>
                  <a:lnTo>
                    <a:pt x="2133" y="432"/>
                  </a:lnTo>
                  <a:lnTo>
                    <a:pt x="1944" y="432"/>
                  </a:lnTo>
                  <a:lnTo>
                    <a:pt x="1944" y="428"/>
                  </a:lnTo>
                  <a:lnTo>
                    <a:pt x="1932" y="428"/>
                  </a:lnTo>
                  <a:lnTo>
                    <a:pt x="1932" y="422"/>
                  </a:lnTo>
                  <a:lnTo>
                    <a:pt x="1852" y="422"/>
                  </a:lnTo>
                  <a:lnTo>
                    <a:pt x="1852" y="415"/>
                  </a:lnTo>
                  <a:lnTo>
                    <a:pt x="1818" y="415"/>
                  </a:lnTo>
                  <a:lnTo>
                    <a:pt x="1818" y="407"/>
                  </a:lnTo>
                  <a:lnTo>
                    <a:pt x="1724" y="407"/>
                  </a:lnTo>
                  <a:lnTo>
                    <a:pt x="1724" y="401"/>
                  </a:lnTo>
                  <a:lnTo>
                    <a:pt x="1429" y="401"/>
                  </a:lnTo>
                  <a:lnTo>
                    <a:pt x="1429" y="397"/>
                  </a:lnTo>
                  <a:lnTo>
                    <a:pt x="1391" y="397"/>
                  </a:lnTo>
                  <a:lnTo>
                    <a:pt x="1391" y="383"/>
                  </a:lnTo>
                  <a:lnTo>
                    <a:pt x="1383" y="383"/>
                  </a:lnTo>
                  <a:lnTo>
                    <a:pt x="1383" y="373"/>
                  </a:lnTo>
                  <a:lnTo>
                    <a:pt x="1322" y="373"/>
                  </a:lnTo>
                  <a:lnTo>
                    <a:pt x="1322" y="365"/>
                  </a:lnTo>
                  <a:lnTo>
                    <a:pt x="1212" y="365"/>
                  </a:lnTo>
                  <a:lnTo>
                    <a:pt x="1212" y="361"/>
                  </a:lnTo>
                  <a:lnTo>
                    <a:pt x="1043" y="361"/>
                  </a:lnTo>
                  <a:lnTo>
                    <a:pt x="1043" y="353"/>
                  </a:lnTo>
                  <a:lnTo>
                    <a:pt x="1029" y="353"/>
                  </a:lnTo>
                  <a:lnTo>
                    <a:pt x="1029" y="349"/>
                  </a:lnTo>
                  <a:lnTo>
                    <a:pt x="943" y="349"/>
                  </a:lnTo>
                  <a:lnTo>
                    <a:pt x="943" y="341"/>
                  </a:lnTo>
                  <a:lnTo>
                    <a:pt x="899" y="341"/>
                  </a:lnTo>
                  <a:lnTo>
                    <a:pt x="899" y="334"/>
                  </a:lnTo>
                  <a:lnTo>
                    <a:pt x="847" y="334"/>
                  </a:lnTo>
                  <a:lnTo>
                    <a:pt x="847" y="330"/>
                  </a:lnTo>
                  <a:lnTo>
                    <a:pt x="809" y="330"/>
                  </a:lnTo>
                  <a:lnTo>
                    <a:pt x="809" y="322"/>
                  </a:lnTo>
                  <a:lnTo>
                    <a:pt x="807" y="322"/>
                  </a:lnTo>
                  <a:lnTo>
                    <a:pt x="807" y="312"/>
                  </a:lnTo>
                  <a:lnTo>
                    <a:pt x="768" y="312"/>
                  </a:lnTo>
                  <a:lnTo>
                    <a:pt x="768" y="304"/>
                  </a:lnTo>
                  <a:lnTo>
                    <a:pt x="766" y="304"/>
                  </a:lnTo>
                  <a:lnTo>
                    <a:pt x="766" y="296"/>
                  </a:lnTo>
                  <a:lnTo>
                    <a:pt x="760" y="296"/>
                  </a:lnTo>
                  <a:lnTo>
                    <a:pt x="760" y="292"/>
                  </a:lnTo>
                  <a:lnTo>
                    <a:pt x="696" y="292"/>
                  </a:lnTo>
                  <a:lnTo>
                    <a:pt x="696" y="286"/>
                  </a:lnTo>
                  <a:lnTo>
                    <a:pt x="690" y="286"/>
                  </a:lnTo>
                  <a:lnTo>
                    <a:pt x="690" y="268"/>
                  </a:lnTo>
                  <a:lnTo>
                    <a:pt x="656" y="268"/>
                  </a:lnTo>
                  <a:lnTo>
                    <a:pt x="656" y="261"/>
                  </a:lnTo>
                  <a:lnTo>
                    <a:pt x="596" y="261"/>
                  </a:lnTo>
                  <a:lnTo>
                    <a:pt x="596" y="257"/>
                  </a:lnTo>
                  <a:lnTo>
                    <a:pt x="576" y="257"/>
                  </a:lnTo>
                  <a:lnTo>
                    <a:pt x="576" y="249"/>
                  </a:lnTo>
                  <a:lnTo>
                    <a:pt x="520" y="249"/>
                  </a:lnTo>
                  <a:lnTo>
                    <a:pt x="520" y="239"/>
                  </a:lnTo>
                  <a:lnTo>
                    <a:pt x="455" y="239"/>
                  </a:lnTo>
                  <a:lnTo>
                    <a:pt x="455" y="221"/>
                  </a:lnTo>
                  <a:lnTo>
                    <a:pt x="441" y="221"/>
                  </a:lnTo>
                  <a:lnTo>
                    <a:pt x="441" y="217"/>
                  </a:lnTo>
                  <a:lnTo>
                    <a:pt x="423" y="217"/>
                  </a:lnTo>
                  <a:lnTo>
                    <a:pt x="423" y="213"/>
                  </a:lnTo>
                  <a:lnTo>
                    <a:pt x="415" y="213"/>
                  </a:lnTo>
                  <a:lnTo>
                    <a:pt x="415" y="207"/>
                  </a:lnTo>
                  <a:lnTo>
                    <a:pt x="403" y="207"/>
                  </a:lnTo>
                  <a:lnTo>
                    <a:pt x="403" y="201"/>
                  </a:lnTo>
                  <a:lnTo>
                    <a:pt x="399" y="201"/>
                  </a:lnTo>
                  <a:lnTo>
                    <a:pt x="399" y="195"/>
                  </a:lnTo>
                  <a:lnTo>
                    <a:pt x="385" y="195"/>
                  </a:lnTo>
                  <a:lnTo>
                    <a:pt x="385" y="184"/>
                  </a:lnTo>
                  <a:lnTo>
                    <a:pt x="379" y="184"/>
                  </a:lnTo>
                  <a:lnTo>
                    <a:pt x="379" y="180"/>
                  </a:lnTo>
                  <a:lnTo>
                    <a:pt x="371" y="180"/>
                  </a:lnTo>
                  <a:lnTo>
                    <a:pt x="371" y="172"/>
                  </a:lnTo>
                  <a:lnTo>
                    <a:pt x="369" y="172"/>
                  </a:lnTo>
                  <a:lnTo>
                    <a:pt x="369" y="166"/>
                  </a:lnTo>
                  <a:lnTo>
                    <a:pt x="355" y="166"/>
                  </a:lnTo>
                  <a:lnTo>
                    <a:pt x="355" y="158"/>
                  </a:lnTo>
                  <a:lnTo>
                    <a:pt x="345" y="158"/>
                  </a:lnTo>
                  <a:lnTo>
                    <a:pt x="345" y="140"/>
                  </a:lnTo>
                  <a:lnTo>
                    <a:pt x="335" y="140"/>
                  </a:lnTo>
                  <a:lnTo>
                    <a:pt x="335" y="136"/>
                  </a:lnTo>
                  <a:lnTo>
                    <a:pt x="333" y="136"/>
                  </a:lnTo>
                  <a:lnTo>
                    <a:pt x="333" y="132"/>
                  </a:lnTo>
                  <a:lnTo>
                    <a:pt x="303" y="132"/>
                  </a:lnTo>
                  <a:lnTo>
                    <a:pt x="303" y="126"/>
                  </a:lnTo>
                  <a:lnTo>
                    <a:pt x="297" y="126"/>
                  </a:lnTo>
                  <a:lnTo>
                    <a:pt x="297" y="118"/>
                  </a:lnTo>
                  <a:lnTo>
                    <a:pt x="289" y="118"/>
                  </a:lnTo>
                  <a:lnTo>
                    <a:pt x="289" y="114"/>
                  </a:lnTo>
                  <a:lnTo>
                    <a:pt x="265" y="114"/>
                  </a:lnTo>
                  <a:lnTo>
                    <a:pt x="265" y="107"/>
                  </a:lnTo>
                  <a:lnTo>
                    <a:pt x="255" y="107"/>
                  </a:lnTo>
                  <a:lnTo>
                    <a:pt x="255" y="93"/>
                  </a:lnTo>
                  <a:lnTo>
                    <a:pt x="235" y="93"/>
                  </a:lnTo>
                  <a:lnTo>
                    <a:pt x="235" y="89"/>
                  </a:lnTo>
                  <a:lnTo>
                    <a:pt x="227" y="89"/>
                  </a:lnTo>
                  <a:lnTo>
                    <a:pt x="227" y="77"/>
                  </a:lnTo>
                  <a:lnTo>
                    <a:pt x="221" y="77"/>
                  </a:lnTo>
                  <a:lnTo>
                    <a:pt x="221" y="67"/>
                  </a:lnTo>
                  <a:lnTo>
                    <a:pt x="207" y="67"/>
                  </a:lnTo>
                  <a:lnTo>
                    <a:pt x="207" y="61"/>
                  </a:lnTo>
                  <a:lnTo>
                    <a:pt x="199" y="61"/>
                  </a:lnTo>
                  <a:lnTo>
                    <a:pt x="199" y="55"/>
                  </a:lnTo>
                  <a:lnTo>
                    <a:pt x="187" y="55"/>
                  </a:lnTo>
                  <a:lnTo>
                    <a:pt x="187" y="49"/>
                  </a:lnTo>
                  <a:lnTo>
                    <a:pt x="178" y="49"/>
                  </a:lnTo>
                  <a:lnTo>
                    <a:pt x="178" y="47"/>
                  </a:lnTo>
                  <a:lnTo>
                    <a:pt x="160" y="47"/>
                  </a:lnTo>
                  <a:lnTo>
                    <a:pt x="160" y="41"/>
                  </a:lnTo>
                  <a:lnTo>
                    <a:pt x="158" y="41"/>
                  </a:lnTo>
                  <a:lnTo>
                    <a:pt x="158" y="37"/>
                  </a:lnTo>
                  <a:lnTo>
                    <a:pt x="128" y="37"/>
                  </a:lnTo>
                  <a:lnTo>
                    <a:pt x="128" y="32"/>
                  </a:lnTo>
                  <a:lnTo>
                    <a:pt x="116" y="32"/>
                  </a:lnTo>
                  <a:lnTo>
                    <a:pt x="116" y="4"/>
                  </a:lnTo>
                  <a:lnTo>
                    <a:pt x="108" y="4"/>
                  </a:lnTo>
                  <a:lnTo>
                    <a:pt x="10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6"/>
            <p:cNvSpPr>
              <a:spLocks noChangeShapeType="1"/>
            </p:cNvSpPr>
            <p:nvPr/>
          </p:nvSpPr>
          <p:spPr bwMode="auto">
            <a:xfrm>
              <a:off x="2669757" y="2762501"/>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7"/>
            <p:cNvSpPr>
              <a:spLocks noChangeShapeType="1"/>
            </p:cNvSpPr>
            <p:nvPr/>
          </p:nvSpPr>
          <p:spPr bwMode="auto">
            <a:xfrm>
              <a:off x="3137918" y="286811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8"/>
            <p:cNvSpPr>
              <a:spLocks noChangeShapeType="1"/>
            </p:cNvSpPr>
            <p:nvPr/>
          </p:nvSpPr>
          <p:spPr bwMode="auto">
            <a:xfrm>
              <a:off x="3194665" y="286811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9"/>
            <p:cNvSpPr>
              <a:spLocks noChangeShapeType="1"/>
            </p:cNvSpPr>
            <p:nvPr/>
          </p:nvSpPr>
          <p:spPr bwMode="auto">
            <a:xfrm>
              <a:off x="3584011" y="288703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10"/>
            <p:cNvSpPr>
              <a:spLocks noChangeShapeType="1"/>
            </p:cNvSpPr>
            <p:nvPr/>
          </p:nvSpPr>
          <p:spPr bwMode="auto">
            <a:xfrm>
              <a:off x="3749522"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11"/>
            <p:cNvSpPr>
              <a:spLocks noChangeShapeType="1"/>
            </p:cNvSpPr>
            <p:nvPr/>
          </p:nvSpPr>
          <p:spPr bwMode="auto">
            <a:xfrm>
              <a:off x="380626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12"/>
            <p:cNvSpPr>
              <a:spLocks noChangeShapeType="1"/>
            </p:cNvSpPr>
            <p:nvPr/>
          </p:nvSpPr>
          <p:spPr bwMode="auto">
            <a:xfrm>
              <a:off x="3941831"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13"/>
            <p:cNvSpPr>
              <a:spLocks noChangeShapeType="1"/>
            </p:cNvSpPr>
            <p:nvPr/>
          </p:nvSpPr>
          <p:spPr bwMode="auto">
            <a:xfrm>
              <a:off x="4001730"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14"/>
            <p:cNvSpPr>
              <a:spLocks noChangeShapeType="1"/>
            </p:cNvSpPr>
            <p:nvPr/>
          </p:nvSpPr>
          <p:spPr bwMode="auto">
            <a:xfrm>
              <a:off x="4033256"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15"/>
            <p:cNvSpPr>
              <a:spLocks noChangeShapeType="1"/>
            </p:cNvSpPr>
            <p:nvPr/>
          </p:nvSpPr>
          <p:spPr bwMode="auto">
            <a:xfrm>
              <a:off x="410891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16"/>
            <p:cNvSpPr>
              <a:spLocks noChangeShapeType="1"/>
            </p:cNvSpPr>
            <p:nvPr/>
          </p:nvSpPr>
          <p:spPr bwMode="auto">
            <a:xfrm>
              <a:off x="4164089"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17"/>
            <p:cNvSpPr>
              <a:spLocks noChangeShapeType="1"/>
            </p:cNvSpPr>
            <p:nvPr/>
          </p:nvSpPr>
          <p:spPr bwMode="auto">
            <a:xfrm>
              <a:off x="4176700"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18"/>
            <p:cNvSpPr>
              <a:spLocks noChangeShapeType="1"/>
            </p:cNvSpPr>
            <p:nvPr/>
          </p:nvSpPr>
          <p:spPr bwMode="auto">
            <a:xfrm>
              <a:off x="4195615"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19"/>
            <p:cNvSpPr>
              <a:spLocks noChangeShapeType="1"/>
            </p:cNvSpPr>
            <p:nvPr/>
          </p:nvSpPr>
          <p:spPr bwMode="auto">
            <a:xfrm>
              <a:off x="4211378" y="2935895"/>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20"/>
            <p:cNvSpPr>
              <a:spLocks noChangeShapeType="1"/>
            </p:cNvSpPr>
            <p:nvPr/>
          </p:nvSpPr>
          <p:spPr bwMode="auto">
            <a:xfrm>
              <a:off x="4227141"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21"/>
            <p:cNvSpPr>
              <a:spLocks noChangeShapeType="1"/>
            </p:cNvSpPr>
            <p:nvPr/>
          </p:nvSpPr>
          <p:spPr bwMode="auto">
            <a:xfrm>
              <a:off x="423975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22"/>
            <p:cNvSpPr>
              <a:spLocks noChangeShapeType="1"/>
            </p:cNvSpPr>
            <p:nvPr/>
          </p:nvSpPr>
          <p:spPr bwMode="auto">
            <a:xfrm>
              <a:off x="425236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23"/>
            <p:cNvSpPr>
              <a:spLocks noChangeShapeType="1"/>
            </p:cNvSpPr>
            <p:nvPr/>
          </p:nvSpPr>
          <p:spPr bwMode="auto">
            <a:xfrm>
              <a:off x="4264972"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24"/>
            <p:cNvSpPr>
              <a:spLocks noChangeShapeType="1"/>
            </p:cNvSpPr>
            <p:nvPr/>
          </p:nvSpPr>
          <p:spPr bwMode="auto">
            <a:xfrm>
              <a:off x="4290193"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25"/>
            <p:cNvSpPr>
              <a:spLocks noChangeShapeType="1"/>
            </p:cNvSpPr>
            <p:nvPr/>
          </p:nvSpPr>
          <p:spPr bwMode="auto">
            <a:xfrm>
              <a:off x="4277583"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26"/>
            <p:cNvSpPr>
              <a:spLocks noChangeShapeType="1"/>
            </p:cNvSpPr>
            <p:nvPr/>
          </p:nvSpPr>
          <p:spPr bwMode="auto">
            <a:xfrm>
              <a:off x="4302804"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27"/>
            <p:cNvSpPr>
              <a:spLocks noChangeShapeType="1"/>
            </p:cNvSpPr>
            <p:nvPr/>
          </p:nvSpPr>
          <p:spPr bwMode="auto">
            <a:xfrm>
              <a:off x="4318567" y="2945353"/>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29"/>
            <p:cNvSpPr>
              <a:spLocks noChangeShapeType="1"/>
            </p:cNvSpPr>
            <p:nvPr/>
          </p:nvSpPr>
          <p:spPr bwMode="auto">
            <a:xfrm>
              <a:off x="4413144"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30"/>
            <p:cNvSpPr>
              <a:spLocks noChangeShapeType="1"/>
            </p:cNvSpPr>
            <p:nvPr/>
          </p:nvSpPr>
          <p:spPr bwMode="auto">
            <a:xfrm>
              <a:off x="442575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31"/>
            <p:cNvSpPr>
              <a:spLocks noChangeShapeType="1"/>
            </p:cNvSpPr>
            <p:nvPr/>
          </p:nvSpPr>
          <p:spPr bwMode="auto">
            <a:xfrm>
              <a:off x="443836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32"/>
            <p:cNvSpPr>
              <a:spLocks noChangeShapeType="1"/>
            </p:cNvSpPr>
            <p:nvPr/>
          </p:nvSpPr>
          <p:spPr bwMode="auto">
            <a:xfrm>
              <a:off x="4450976"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33"/>
            <p:cNvSpPr>
              <a:spLocks noChangeShapeType="1"/>
            </p:cNvSpPr>
            <p:nvPr/>
          </p:nvSpPr>
          <p:spPr bwMode="auto">
            <a:xfrm>
              <a:off x="4488807"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34"/>
            <p:cNvSpPr>
              <a:spLocks noChangeShapeType="1"/>
            </p:cNvSpPr>
            <p:nvPr/>
          </p:nvSpPr>
          <p:spPr bwMode="auto">
            <a:xfrm>
              <a:off x="449826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35"/>
            <p:cNvSpPr>
              <a:spLocks noChangeShapeType="1"/>
            </p:cNvSpPr>
            <p:nvPr/>
          </p:nvSpPr>
          <p:spPr bwMode="auto">
            <a:xfrm>
              <a:off x="451087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36"/>
            <p:cNvSpPr>
              <a:spLocks noChangeShapeType="1"/>
            </p:cNvSpPr>
            <p:nvPr/>
          </p:nvSpPr>
          <p:spPr bwMode="auto">
            <a:xfrm>
              <a:off x="4523485"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37"/>
            <p:cNvSpPr>
              <a:spLocks noChangeShapeType="1"/>
            </p:cNvSpPr>
            <p:nvPr/>
          </p:nvSpPr>
          <p:spPr bwMode="auto">
            <a:xfrm>
              <a:off x="4536096" y="297057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38"/>
            <p:cNvSpPr>
              <a:spLocks noChangeShapeType="1"/>
            </p:cNvSpPr>
            <p:nvPr/>
          </p:nvSpPr>
          <p:spPr bwMode="auto">
            <a:xfrm>
              <a:off x="4570774"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39"/>
            <p:cNvSpPr>
              <a:spLocks noChangeShapeType="1"/>
            </p:cNvSpPr>
            <p:nvPr/>
          </p:nvSpPr>
          <p:spPr bwMode="auto">
            <a:xfrm>
              <a:off x="4632250"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41"/>
            <p:cNvSpPr>
              <a:spLocks noChangeShapeType="1"/>
            </p:cNvSpPr>
            <p:nvPr/>
          </p:nvSpPr>
          <p:spPr bwMode="auto">
            <a:xfrm>
              <a:off x="469530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42"/>
            <p:cNvSpPr>
              <a:spLocks noChangeShapeType="1"/>
            </p:cNvSpPr>
            <p:nvPr/>
          </p:nvSpPr>
          <p:spPr bwMode="auto">
            <a:xfrm>
              <a:off x="471106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43"/>
            <p:cNvSpPr>
              <a:spLocks noChangeShapeType="1"/>
            </p:cNvSpPr>
            <p:nvPr/>
          </p:nvSpPr>
          <p:spPr bwMode="auto">
            <a:xfrm>
              <a:off x="472367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44"/>
            <p:cNvSpPr>
              <a:spLocks noChangeShapeType="1"/>
            </p:cNvSpPr>
            <p:nvPr/>
          </p:nvSpPr>
          <p:spPr bwMode="auto">
            <a:xfrm>
              <a:off x="4739438"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45"/>
            <p:cNvSpPr>
              <a:spLocks noChangeShapeType="1"/>
            </p:cNvSpPr>
            <p:nvPr/>
          </p:nvSpPr>
          <p:spPr bwMode="auto">
            <a:xfrm>
              <a:off x="4755201"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46"/>
            <p:cNvSpPr>
              <a:spLocks noChangeShapeType="1"/>
            </p:cNvSpPr>
            <p:nvPr/>
          </p:nvSpPr>
          <p:spPr bwMode="auto">
            <a:xfrm>
              <a:off x="476781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47"/>
            <p:cNvSpPr>
              <a:spLocks noChangeShapeType="1"/>
            </p:cNvSpPr>
            <p:nvPr/>
          </p:nvSpPr>
          <p:spPr bwMode="auto">
            <a:xfrm>
              <a:off x="478357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48"/>
            <p:cNvSpPr>
              <a:spLocks noChangeShapeType="1"/>
            </p:cNvSpPr>
            <p:nvPr/>
          </p:nvSpPr>
          <p:spPr bwMode="auto">
            <a:xfrm>
              <a:off x="4796185"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9"/>
            <p:cNvSpPr>
              <a:spLocks noChangeShapeType="1"/>
            </p:cNvSpPr>
            <p:nvPr/>
          </p:nvSpPr>
          <p:spPr bwMode="auto">
            <a:xfrm>
              <a:off x="4827711"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50"/>
            <p:cNvSpPr>
              <a:spLocks noChangeShapeType="1"/>
            </p:cNvSpPr>
            <p:nvPr/>
          </p:nvSpPr>
          <p:spPr bwMode="auto">
            <a:xfrm>
              <a:off x="4811948"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51"/>
            <p:cNvSpPr>
              <a:spLocks noChangeShapeType="1"/>
            </p:cNvSpPr>
            <p:nvPr/>
          </p:nvSpPr>
          <p:spPr bwMode="auto">
            <a:xfrm>
              <a:off x="4840322" y="2989490"/>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52"/>
            <p:cNvSpPr>
              <a:spLocks noChangeShapeType="1"/>
            </p:cNvSpPr>
            <p:nvPr/>
          </p:nvSpPr>
          <p:spPr bwMode="auto">
            <a:xfrm>
              <a:off x="485608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53"/>
            <p:cNvSpPr>
              <a:spLocks noChangeShapeType="1"/>
            </p:cNvSpPr>
            <p:nvPr/>
          </p:nvSpPr>
          <p:spPr bwMode="auto">
            <a:xfrm>
              <a:off x="486869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54"/>
            <p:cNvSpPr>
              <a:spLocks noChangeShapeType="1"/>
            </p:cNvSpPr>
            <p:nvPr/>
          </p:nvSpPr>
          <p:spPr bwMode="auto">
            <a:xfrm>
              <a:off x="488445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55"/>
            <p:cNvSpPr>
              <a:spLocks noChangeShapeType="1"/>
            </p:cNvSpPr>
            <p:nvPr/>
          </p:nvSpPr>
          <p:spPr bwMode="auto">
            <a:xfrm>
              <a:off x="489706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56"/>
            <p:cNvSpPr>
              <a:spLocks noChangeShapeType="1"/>
            </p:cNvSpPr>
            <p:nvPr/>
          </p:nvSpPr>
          <p:spPr bwMode="auto">
            <a:xfrm>
              <a:off x="4912831"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57"/>
            <p:cNvSpPr>
              <a:spLocks noChangeShapeType="1"/>
            </p:cNvSpPr>
            <p:nvPr/>
          </p:nvSpPr>
          <p:spPr bwMode="auto">
            <a:xfrm>
              <a:off x="4925442"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58"/>
            <p:cNvSpPr>
              <a:spLocks noChangeShapeType="1"/>
            </p:cNvSpPr>
            <p:nvPr/>
          </p:nvSpPr>
          <p:spPr bwMode="auto">
            <a:xfrm>
              <a:off x="4956968"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59"/>
            <p:cNvSpPr>
              <a:spLocks noChangeShapeType="1"/>
            </p:cNvSpPr>
            <p:nvPr/>
          </p:nvSpPr>
          <p:spPr bwMode="auto">
            <a:xfrm>
              <a:off x="4972731"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60"/>
            <p:cNvSpPr>
              <a:spLocks noChangeShapeType="1"/>
            </p:cNvSpPr>
            <p:nvPr/>
          </p:nvSpPr>
          <p:spPr bwMode="auto">
            <a:xfrm>
              <a:off x="501371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61"/>
            <p:cNvSpPr>
              <a:spLocks noChangeShapeType="1"/>
            </p:cNvSpPr>
            <p:nvPr/>
          </p:nvSpPr>
          <p:spPr bwMode="auto">
            <a:xfrm>
              <a:off x="502632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62"/>
            <p:cNvSpPr>
              <a:spLocks noChangeShapeType="1"/>
            </p:cNvSpPr>
            <p:nvPr/>
          </p:nvSpPr>
          <p:spPr bwMode="auto">
            <a:xfrm>
              <a:off x="503893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63"/>
            <p:cNvSpPr>
              <a:spLocks noChangeShapeType="1"/>
            </p:cNvSpPr>
            <p:nvPr/>
          </p:nvSpPr>
          <p:spPr bwMode="auto">
            <a:xfrm>
              <a:off x="505154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64"/>
            <p:cNvSpPr>
              <a:spLocks noChangeShapeType="1"/>
            </p:cNvSpPr>
            <p:nvPr/>
          </p:nvSpPr>
          <p:spPr bwMode="auto">
            <a:xfrm>
              <a:off x="506415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65"/>
            <p:cNvSpPr>
              <a:spLocks noChangeShapeType="1"/>
            </p:cNvSpPr>
            <p:nvPr/>
          </p:nvSpPr>
          <p:spPr bwMode="auto">
            <a:xfrm>
              <a:off x="5076767"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66"/>
            <p:cNvSpPr>
              <a:spLocks noChangeShapeType="1"/>
            </p:cNvSpPr>
            <p:nvPr/>
          </p:nvSpPr>
          <p:spPr bwMode="auto">
            <a:xfrm>
              <a:off x="5089377"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67"/>
            <p:cNvSpPr>
              <a:spLocks noChangeShapeType="1"/>
            </p:cNvSpPr>
            <p:nvPr/>
          </p:nvSpPr>
          <p:spPr bwMode="auto">
            <a:xfrm>
              <a:off x="515400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68"/>
            <p:cNvSpPr>
              <a:spLocks noChangeShapeType="1"/>
            </p:cNvSpPr>
            <p:nvPr/>
          </p:nvSpPr>
          <p:spPr bwMode="auto">
            <a:xfrm>
              <a:off x="516661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69"/>
            <p:cNvSpPr>
              <a:spLocks noChangeShapeType="1"/>
            </p:cNvSpPr>
            <p:nvPr/>
          </p:nvSpPr>
          <p:spPr bwMode="auto">
            <a:xfrm>
              <a:off x="517922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70"/>
            <p:cNvSpPr>
              <a:spLocks noChangeShapeType="1"/>
            </p:cNvSpPr>
            <p:nvPr/>
          </p:nvSpPr>
          <p:spPr bwMode="auto">
            <a:xfrm>
              <a:off x="5191836"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71"/>
            <p:cNvSpPr>
              <a:spLocks noChangeShapeType="1"/>
            </p:cNvSpPr>
            <p:nvPr/>
          </p:nvSpPr>
          <p:spPr bwMode="auto">
            <a:xfrm>
              <a:off x="5213905"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72"/>
            <p:cNvSpPr>
              <a:spLocks noChangeShapeType="1"/>
            </p:cNvSpPr>
            <p:nvPr/>
          </p:nvSpPr>
          <p:spPr bwMode="auto">
            <a:xfrm>
              <a:off x="5201294" y="2998948"/>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73"/>
            <p:cNvSpPr>
              <a:spLocks noChangeShapeType="1"/>
            </p:cNvSpPr>
            <p:nvPr/>
          </p:nvSpPr>
          <p:spPr bwMode="auto">
            <a:xfrm>
              <a:off x="5248583"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74"/>
            <p:cNvSpPr>
              <a:spLocks noChangeShapeType="1"/>
            </p:cNvSpPr>
            <p:nvPr/>
          </p:nvSpPr>
          <p:spPr bwMode="auto">
            <a:xfrm>
              <a:off x="526119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75"/>
            <p:cNvSpPr>
              <a:spLocks noChangeShapeType="1"/>
            </p:cNvSpPr>
            <p:nvPr/>
          </p:nvSpPr>
          <p:spPr bwMode="auto">
            <a:xfrm>
              <a:off x="527380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76"/>
            <p:cNvSpPr>
              <a:spLocks noChangeShapeType="1"/>
            </p:cNvSpPr>
            <p:nvPr/>
          </p:nvSpPr>
          <p:spPr bwMode="auto">
            <a:xfrm>
              <a:off x="5286414"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77"/>
            <p:cNvSpPr>
              <a:spLocks noChangeShapeType="1"/>
            </p:cNvSpPr>
            <p:nvPr/>
          </p:nvSpPr>
          <p:spPr bwMode="auto">
            <a:xfrm>
              <a:off x="5311635"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78"/>
            <p:cNvSpPr>
              <a:spLocks noChangeShapeType="1"/>
            </p:cNvSpPr>
            <p:nvPr/>
          </p:nvSpPr>
          <p:spPr bwMode="auto">
            <a:xfrm>
              <a:off x="5299025"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79"/>
            <p:cNvSpPr>
              <a:spLocks noChangeShapeType="1"/>
            </p:cNvSpPr>
            <p:nvPr/>
          </p:nvSpPr>
          <p:spPr bwMode="auto">
            <a:xfrm>
              <a:off x="5324246"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80"/>
            <p:cNvSpPr>
              <a:spLocks noChangeShapeType="1"/>
            </p:cNvSpPr>
            <p:nvPr/>
          </p:nvSpPr>
          <p:spPr bwMode="auto">
            <a:xfrm>
              <a:off x="5336856"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81"/>
            <p:cNvSpPr>
              <a:spLocks noChangeShapeType="1"/>
            </p:cNvSpPr>
            <p:nvPr/>
          </p:nvSpPr>
          <p:spPr bwMode="auto">
            <a:xfrm>
              <a:off x="5352619"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82"/>
            <p:cNvSpPr>
              <a:spLocks noChangeShapeType="1"/>
            </p:cNvSpPr>
            <p:nvPr/>
          </p:nvSpPr>
          <p:spPr bwMode="auto">
            <a:xfrm>
              <a:off x="5365229"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83"/>
            <p:cNvSpPr>
              <a:spLocks noChangeShapeType="1"/>
            </p:cNvSpPr>
            <p:nvPr/>
          </p:nvSpPr>
          <p:spPr bwMode="auto">
            <a:xfrm>
              <a:off x="5390450"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84"/>
            <p:cNvSpPr>
              <a:spLocks noChangeShapeType="1"/>
            </p:cNvSpPr>
            <p:nvPr/>
          </p:nvSpPr>
          <p:spPr bwMode="auto">
            <a:xfrm>
              <a:off x="5406213"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85"/>
            <p:cNvSpPr>
              <a:spLocks noChangeShapeType="1"/>
            </p:cNvSpPr>
            <p:nvPr/>
          </p:nvSpPr>
          <p:spPr bwMode="auto">
            <a:xfrm>
              <a:off x="544404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86"/>
            <p:cNvSpPr>
              <a:spLocks noChangeShapeType="1"/>
            </p:cNvSpPr>
            <p:nvPr/>
          </p:nvSpPr>
          <p:spPr bwMode="auto">
            <a:xfrm>
              <a:off x="5459807"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87"/>
            <p:cNvSpPr>
              <a:spLocks noChangeShapeType="1"/>
            </p:cNvSpPr>
            <p:nvPr/>
          </p:nvSpPr>
          <p:spPr bwMode="auto">
            <a:xfrm>
              <a:off x="5472418"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88"/>
            <p:cNvSpPr>
              <a:spLocks noChangeShapeType="1"/>
            </p:cNvSpPr>
            <p:nvPr/>
          </p:nvSpPr>
          <p:spPr bwMode="auto">
            <a:xfrm>
              <a:off x="551655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89"/>
            <p:cNvSpPr>
              <a:spLocks noChangeShapeType="1"/>
            </p:cNvSpPr>
            <p:nvPr/>
          </p:nvSpPr>
          <p:spPr bwMode="auto">
            <a:xfrm>
              <a:off x="558433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90"/>
            <p:cNvSpPr>
              <a:spLocks noChangeShapeType="1"/>
            </p:cNvSpPr>
            <p:nvPr/>
          </p:nvSpPr>
          <p:spPr bwMode="auto">
            <a:xfrm>
              <a:off x="565684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91"/>
            <p:cNvSpPr>
              <a:spLocks noChangeShapeType="1"/>
            </p:cNvSpPr>
            <p:nvPr/>
          </p:nvSpPr>
          <p:spPr bwMode="auto">
            <a:xfrm>
              <a:off x="5669455"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92"/>
            <p:cNvSpPr>
              <a:spLocks noChangeShapeType="1"/>
            </p:cNvSpPr>
            <p:nvPr/>
          </p:nvSpPr>
          <p:spPr bwMode="auto">
            <a:xfrm>
              <a:off x="5707286"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93"/>
            <p:cNvSpPr>
              <a:spLocks noChangeShapeType="1"/>
            </p:cNvSpPr>
            <p:nvPr/>
          </p:nvSpPr>
          <p:spPr bwMode="auto">
            <a:xfrm>
              <a:off x="5716744"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94"/>
            <p:cNvSpPr>
              <a:spLocks noChangeShapeType="1"/>
            </p:cNvSpPr>
            <p:nvPr/>
          </p:nvSpPr>
          <p:spPr bwMode="auto">
            <a:xfrm>
              <a:off x="5726202" y="305096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95"/>
            <p:cNvSpPr>
              <a:spLocks noChangeShapeType="1"/>
            </p:cNvSpPr>
            <p:nvPr/>
          </p:nvSpPr>
          <p:spPr bwMode="auto">
            <a:xfrm>
              <a:off x="577349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96"/>
            <p:cNvSpPr>
              <a:spLocks noChangeShapeType="1"/>
            </p:cNvSpPr>
            <p:nvPr/>
          </p:nvSpPr>
          <p:spPr bwMode="auto">
            <a:xfrm>
              <a:off x="578610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97"/>
            <p:cNvSpPr>
              <a:spLocks noChangeShapeType="1"/>
            </p:cNvSpPr>
            <p:nvPr/>
          </p:nvSpPr>
          <p:spPr bwMode="auto">
            <a:xfrm>
              <a:off x="579871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98"/>
            <p:cNvSpPr>
              <a:spLocks noChangeShapeType="1"/>
            </p:cNvSpPr>
            <p:nvPr/>
          </p:nvSpPr>
          <p:spPr bwMode="auto">
            <a:xfrm>
              <a:off x="581447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99"/>
            <p:cNvSpPr>
              <a:spLocks noChangeShapeType="1"/>
            </p:cNvSpPr>
            <p:nvPr/>
          </p:nvSpPr>
          <p:spPr bwMode="auto">
            <a:xfrm>
              <a:off x="582708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100"/>
            <p:cNvSpPr>
              <a:spLocks noChangeShapeType="1"/>
            </p:cNvSpPr>
            <p:nvPr/>
          </p:nvSpPr>
          <p:spPr bwMode="auto">
            <a:xfrm>
              <a:off x="583969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101"/>
            <p:cNvSpPr>
              <a:spLocks noChangeShapeType="1"/>
            </p:cNvSpPr>
            <p:nvPr/>
          </p:nvSpPr>
          <p:spPr bwMode="auto">
            <a:xfrm>
              <a:off x="585230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102"/>
            <p:cNvSpPr>
              <a:spLocks noChangeShapeType="1"/>
            </p:cNvSpPr>
            <p:nvPr/>
          </p:nvSpPr>
          <p:spPr bwMode="auto">
            <a:xfrm>
              <a:off x="586491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103"/>
            <p:cNvSpPr>
              <a:spLocks noChangeShapeType="1"/>
            </p:cNvSpPr>
            <p:nvPr/>
          </p:nvSpPr>
          <p:spPr bwMode="auto">
            <a:xfrm>
              <a:off x="587752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104"/>
            <p:cNvSpPr>
              <a:spLocks noChangeShapeType="1"/>
            </p:cNvSpPr>
            <p:nvPr/>
          </p:nvSpPr>
          <p:spPr bwMode="auto">
            <a:xfrm>
              <a:off x="589329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105"/>
            <p:cNvSpPr>
              <a:spLocks noChangeShapeType="1"/>
            </p:cNvSpPr>
            <p:nvPr/>
          </p:nvSpPr>
          <p:spPr bwMode="auto">
            <a:xfrm>
              <a:off x="590590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106"/>
            <p:cNvSpPr>
              <a:spLocks noChangeShapeType="1"/>
            </p:cNvSpPr>
            <p:nvPr/>
          </p:nvSpPr>
          <p:spPr bwMode="auto">
            <a:xfrm>
              <a:off x="591851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107"/>
            <p:cNvSpPr>
              <a:spLocks noChangeShapeType="1"/>
            </p:cNvSpPr>
            <p:nvPr/>
          </p:nvSpPr>
          <p:spPr bwMode="auto">
            <a:xfrm>
              <a:off x="593112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108"/>
            <p:cNvSpPr>
              <a:spLocks noChangeShapeType="1"/>
            </p:cNvSpPr>
            <p:nvPr/>
          </p:nvSpPr>
          <p:spPr bwMode="auto">
            <a:xfrm>
              <a:off x="594373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109"/>
            <p:cNvSpPr>
              <a:spLocks noChangeShapeType="1"/>
            </p:cNvSpPr>
            <p:nvPr/>
          </p:nvSpPr>
          <p:spPr bwMode="auto">
            <a:xfrm>
              <a:off x="595634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110"/>
            <p:cNvSpPr>
              <a:spLocks noChangeShapeType="1"/>
            </p:cNvSpPr>
            <p:nvPr/>
          </p:nvSpPr>
          <p:spPr bwMode="auto">
            <a:xfrm>
              <a:off x="597210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111"/>
            <p:cNvSpPr>
              <a:spLocks noChangeShapeType="1"/>
            </p:cNvSpPr>
            <p:nvPr/>
          </p:nvSpPr>
          <p:spPr bwMode="auto">
            <a:xfrm>
              <a:off x="599417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112"/>
            <p:cNvSpPr>
              <a:spLocks noChangeShapeType="1"/>
            </p:cNvSpPr>
            <p:nvPr/>
          </p:nvSpPr>
          <p:spPr bwMode="auto">
            <a:xfrm>
              <a:off x="604934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113"/>
            <p:cNvSpPr>
              <a:spLocks noChangeShapeType="1"/>
            </p:cNvSpPr>
            <p:nvPr/>
          </p:nvSpPr>
          <p:spPr bwMode="auto">
            <a:xfrm>
              <a:off x="606195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14"/>
            <p:cNvSpPr>
              <a:spLocks noChangeShapeType="1"/>
            </p:cNvSpPr>
            <p:nvPr/>
          </p:nvSpPr>
          <p:spPr bwMode="auto">
            <a:xfrm>
              <a:off x="60777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15"/>
            <p:cNvSpPr>
              <a:spLocks noChangeShapeType="1"/>
            </p:cNvSpPr>
            <p:nvPr/>
          </p:nvSpPr>
          <p:spPr bwMode="auto">
            <a:xfrm>
              <a:off x="609348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116"/>
            <p:cNvSpPr>
              <a:spLocks noChangeShapeType="1"/>
            </p:cNvSpPr>
            <p:nvPr/>
          </p:nvSpPr>
          <p:spPr bwMode="auto">
            <a:xfrm>
              <a:off x="610609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117"/>
            <p:cNvSpPr>
              <a:spLocks noChangeShapeType="1"/>
            </p:cNvSpPr>
            <p:nvPr/>
          </p:nvSpPr>
          <p:spPr bwMode="auto">
            <a:xfrm>
              <a:off x="615968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118"/>
            <p:cNvSpPr>
              <a:spLocks noChangeShapeType="1"/>
            </p:cNvSpPr>
            <p:nvPr/>
          </p:nvSpPr>
          <p:spPr bwMode="auto">
            <a:xfrm>
              <a:off x="622904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119"/>
            <p:cNvSpPr>
              <a:spLocks noChangeShapeType="1"/>
            </p:cNvSpPr>
            <p:nvPr/>
          </p:nvSpPr>
          <p:spPr bwMode="auto">
            <a:xfrm>
              <a:off x="624165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120"/>
            <p:cNvSpPr>
              <a:spLocks noChangeShapeType="1"/>
            </p:cNvSpPr>
            <p:nvPr/>
          </p:nvSpPr>
          <p:spPr bwMode="auto">
            <a:xfrm>
              <a:off x="625741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121"/>
            <p:cNvSpPr>
              <a:spLocks noChangeShapeType="1"/>
            </p:cNvSpPr>
            <p:nvPr/>
          </p:nvSpPr>
          <p:spPr bwMode="auto">
            <a:xfrm>
              <a:off x="627002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122"/>
            <p:cNvSpPr>
              <a:spLocks noChangeShapeType="1"/>
            </p:cNvSpPr>
            <p:nvPr/>
          </p:nvSpPr>
          <p:spPr bwMode="auto">
            <a:xfrm>
              <a:off x="6304704"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123"/>
            <p:cNvSpPr>
              <a:spLocks noChangeShapeType="1"/>
            </p:cNvSpPr>
            <p:nvPr/>
          </p:nvSpPr>
          <p:spPr bwMode="auto">
            <a:xfrm>
              <a:off x="634253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124"/>
            <p:cNvSpPr>
              <a:spLocks noChangeShapeType="1"/>
            </p:cNvSpPr>
            <p:nvPr/>
          </p:nvSpPr>
          <p:spPr bwMode="auto">
            <a:xfrm>
              <a:off x="6355145"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125"/>
            <p:cNvSpPr>
              <a:spLocks noChangeShapeType="1"/>
            </p:cNvSpPr>
            <p:nvPr/>
          </p:nvSpPr>
          <p:spPr bwMode="auto">
            <a:xfrm>
              <a:off x="6370908"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126"/>
            <p:cNvSpPr>
              <a:spLocks noChangeShapeType="1"/>
            </p:cNvSpPr>
            <p:nvPr/>
          </p:nvSpPr>
          <p:spPr bwMode="auto">
            <a:xfrm>
              <a:off x="6383519"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127"/>
            <p:cNvSpPr>
              <a:spLocks noChangeShapeType="1"/>
            </p:cNvSpPr>
            <p:nvPr/>
          </p:nvSpPr>
          <p:spPr bwMode="auto">
            <a:xfrm>
              <a:off x="639928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128"/>
            <p:cNvSpPr>
              <a:spLocks noChangeShapeType="1"/>
            </p:cNvSpPr>
            <p:nvPr/>
          </p:nvSpPr>
          <p:spPr bwMode="auto">
            <a:xfrm>
              <a:off x="641189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129"/>
            <p:cNvSpPr>
              <a:spLocks noChangeShapeType="1"/>
            </p:cNvSpPr>
            <p:nvPr/>
          </p:nvSpPr>
          <p:spPr bwMode="auto">
            <a:xfrm>
              <a:off x="642450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130"/>
            <p:cNvSpPr>
              <a:spLocks noChangeShapeType="1"/>
            </p:cNvSpPr>
            <p:nvPr/>
          </p:nvSpPr>
          <p:spPr bwMode="auto">
            <a:xfrm>
              <a:off x="65033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131"/>
            <p:cNvSpPr>
              <a:spLocks noChangeShapeType="1"/>
            </p:cNvSpPr>
            <p:nvPr/>
          </p:nvSpPr>
          <p:spPr bwMode="auto">
            <a:xfrm>
              <a:off x="6509623"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132"/>
            <p:cNvSpPr>
              <a:spLocks noChangeShapeType="1"/>
            </p:cNvSpPr>
            <p:nvPr/>
          </p:nvSpPr>
          <p:spPr bwMode="auto">
            <a:xfrm>
              <a:off x="6571098"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133"/>
            <p:cNvSpPr>
              <a:spLocks noChangeShapeType="1"/>
            </p:cNvSpPr>
            <p:nvPr/>
          </p:nvSpPr>
          <p:spPr bwMode="auto">
            <a:xfrm>
              <a:off x="660577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134"/>
            <p:cNvSpPr>
              <a:spLocks noChangeShapeType="1"/>
            </p:cNvSpPr>
            <p:nvPr/>
          </p:nvSpPr>
          <p:spPr bwMode="auto">
            <a:xfrm>
              <a:off x="661838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135"/>
            <p:cNvSpPr>
              <a:spLocks noChangeShapeType="1"/>
            </p:cNvSpPr>
            <p:nvPr/>
          </p:nvSpPr>
          <p:spPr bwMode="auto">
            <a:xfrm>
              <a:off x="6634150"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136"/>
            <p:cNvSpPr>
              <a:spLocks noChangeShapeType="1"/>
            </p:cNvSpPr>
            <p:nvPr/>
          </p:nvSpPr>
          <p:spPr bwMode="auto">
            <a:xfrm>
              <a:off x="664676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137"/>
            <p:cNvSpPr>
              <a:spLocks noChangeShapeType="1"/>
            </p:cNvSpPr>
            <p:nvPr/>
          </p:nvSpPr>
          <p:spPr bwMode="auto">
            <a:xfrm>
              <a:off x="665937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138"/>
            <p:cNvSpPr>
              <a:spLocks noChangeShapeType="1"/>
            </p:cNvSpPr>
            <p:nvPr/>
          </p:nvSpPr>
          <p:spPr bwMode="auto">
            <a:xfrm>
              <a:off x="6671981"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139"/>
            <p:cNvSpPr>
              <a:spLocks noChangeShapeType="1"/>
            </p:cNvSpPr>
            <p:nvPr/>
          </p:nvSpPr>
          <p:spPr bwMode="auto">
            <a:xfrm>
              <a:off x="669720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140"/>
            <p:cNvSpPr>
              <a:spLocks noChangeShapeType="1"/>
            </p:cNvSpPr>
            <p:nvPr/>
          </p:nvSpPr>
          <p:spPr bwMode="auto">
            <a:xfrm>
              <a:off x="676971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141"/>
            <p:cNvSpPr>
              <a:spLocks noChangeShapeType="1"/>
            </p:cNvSpPr>
            <p:nvPr/>
          </p:nvSpPr>
          <p:spPr bwMode="auto">
            <a:xfrm>
              <a:off x="6823306"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142"/>
            <p:cNvSpPr>
              <a:spLocks noChangeShapeType="1"/>
            </p:cNvSpPr>
            <p:nvPr/>
          </p:nvSpPr>
          <p:spPr bwMode="auto">
            <a:xfrm>
              <a:off x="6835917"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143"/>
            <p:cNvSpPr>
              <a:spLocks noChangeShapeType="1"/>
            </p:cNvSpPr>
            <p:nvPr/>
          </p:nvSpPr>
          <p:spPr bwMode="auto">
            <a:xfrm>
              <a:off x="686429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144"/>
            <p:cNvSpPr>
              <a:spLocks noChangeShapeType="1"/>
            </p:cNvSpPr>
            <p:nvPr/>
          </p:nvSpPr>
          <p:spPr bwMode="auto">
            <a:xfrm>
              <a:off x="687690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145"/>
            <p:cNvSpPr>
              <a:spLocks noChangeShapeType="1"/>
            </p:cNvSpPr>
            <p:nvPr/>
          </p:nvSpPr>
          <p:spPr bwMode="auto">
            <a:xfrm>
              <a:off x="6889511"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146"/>
            <p:cNvSpPr>
              <a:spLocks noChangeShapeType="1"/>
            </p:cNvSpPr>
            <p:nvPr/>
          </p:nvSpPr>
          <p:spPr bwMode="auto">
            <a:xfrm>
              <a:off x="692103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147"/>
            <p:cNvSpPr>
              <a:spLocks noChangeShapeType="1"/>
            </p:cNvSpPr>
            <p:nvPr/>
          </p:nvSpPr>
          <p:spPr bwMode="auto">
            <a:xfrm>
              <a:off x="693680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148"/>
            <p:cNvSpPr>
              <a:spLocks noChangeShapeType="1"/>
            </p:cNvSpPr>
            <p:nvPr/>
          </p:nvSpPr>
          <p:spPr bwMode="auto">
            <a:xfrm>
              <a:off x="695256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149"/>
            <p:cNvSpPr>
              <a:spLocks noChangeShapeType="1"/>
            </p:cNvSpPr>
            <p:nvPr/>
          </p:nvSpPr>
          <p:spPr bwMode="auto">
            <a:xfrm>
              <a:off x="696517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150"/>
            <p:cNvSpPr>
              <a:spLocks noChangeShapeType="1"/>
            </p:cNvSpPr>
            <p:nvPr/>
          </p:nvSpPr>
          <p:spPr bwMode="auto">
            <a:xfrm>
              <a:off x="699512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151"/>
            <p:cNvSpPr>
              <a:spLocks noChangeShapeType="1"/>
            </p:cNvSpPr>
            <p:nvPr/>
          </p:nvSpPr>
          <p:spPr bwMode="auto">
            <a:xfrm>
              <a:off x="7010886"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152"/>
            <p:cNvSpPr>
              <a:spLocks noChangeShapeType="1"/>
            </p:cNvSpPr>
            <p:nvPr/>
          </p:nvSpPr>
          <p:spPr bwMode="auto">
            <a:xfrm>
              <a:off x="7023496"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153"/>
            <p:cNvSpPr>
              <a:spLocks noChangeShapeType="1"/>
            </p:cNvSpPr>
            <p:nvPr/>
          </p:nvSpPr>
          <p:spPr bwMode="auto">
            <a:xfrm>
              <a:off x="703610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154"/>
            <p:cNvSpPr>
              <a:spLocks noChangeShapeType="1"/>
            </p:cNvSpPr>
            <p:nvPr/>
          </p:nvSpPr>
          <p:spPr bwMode="auto">
            <a:xfrm>
              <a:off x="7259941"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155"/>
            <p:cNvSpPr>
              <a:spLocks noChangeShapeType="1"/>
            </p:cNvSpPr>
            <p:nvPr/>
          </p:nvSpPr>
          <p:spPr bwMode="auto">
            <a:xfrm>
              <a:off x="727255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156"/>
            <p:cNvSpPr>
              <a:spLocks noChangeShapeType="1"/>
            </p:cNvSpPr>
            <p:nvPr/>
          </p:nvSpPr>
          <p:spPr bwMode="auto">
            <a:xfrm>
              <a:off x="728516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157"/>
            <p:cNvSpPr>
              <a:spLocks noChangeShapeType="1"/>
            </p:cNvSpPr>
            <p:nvPr/>
          </p:nvSpPr>
          <p:spPr bwMode="auto">
            <a:xfrm>
              <a:off x="735136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158"/>
            <p:cNvSpPr>
              <a:spLocks noChangeShapeType="1"/>
            </p:cNvSpPr>
            <p:nvPr/>
          </p:nvSpPr>
          <p:spPr bwMode="auto">
            <a:xfrm>
              <a:off x="736397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159"/>
            <p:cNvSpPr>
              <a:spLocks noChangeShapeType="1"/>
            </p:cNvSpPr>
            <p:nvPr/>
          </p:nvSpPr>
          <p:spPr bwMode="auto">
            <a:xfrm>
              <a:off x="737658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60"/>
            <p:cNvSpPr>
              <a:spLocks noChangeShapeType="1"/>
            </p:cNvSpPr>
            <p:nvPr/>
          </p:nvSpPr>
          <p:spPr bwMode="auto">
            <a:xfrm>
              <a:off x="744909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161"/>
            <p:cNvSpPr>
              <a:spLocks noChangeShapeType="1"/>
            </p:cNvSpPr>
            <p:nvPr/>
          </p:nvSpPr>
          <p:spPr bwMode="auto">
            <a:xfrm>
              <a:off x="746170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62"/>
            <p:cNvSpPr>
              <a:spLocks noChangeShapeType="1"/>
            </p:cNvSpPr>
            <p:nvPr/>
          </p:nvSpPr>
          <p:spPr bwMode="auto">
            <a:xfrm>
              <a:off x="747904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63"/>
            <p:cNvSpPr>
              <a:spLocks noChangeShapeType="1"/>
            </p:cNvSpPr>
            <p:nvPr/>
          </p:nvSpPr>
          <p:spPr bwMode="auto">
            <a:xfrm>
              <a:off x="7491657"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64"/>
            <p:cNvSpPr>
              <a:spLocks noChangeShapeType="1"/>
            </p:cNvSpPr>
            <p:nvPr/>
          </p:nvSpPr>
          <p:spPr bwMode="auto">
            <a:xfrm>
              <a:off x="7507420"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65"/>
            <p:cNvSpPr>
              <a:spLocks noChangeShapeType="1"/>
            </p:cNvSpPr>
            <p:nvPr/>
          </p:nvSpPr>
          <p:spPr bwMode="auto">
            <a:xfrm>
              <a:off x="768081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66"/>
            <p:cNvSpPr>
              <a:spLocks noChangeShapeType="1"/>
            </p:cNvSpPr>
            <p:nvPr/>
          </p:nvSpPr>
          <p:spPr bwMode="auto">
            <a:xfrm>
              <a:off x="7740712"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67"/>
            <p:cNvSpPr>
              <a:spLocks noChangeShapeType="1"/>
            </p:cNvSpPr>
            <p:nvPr/>
          </p:nvSpPr>
          <p:spPr bwMode="auto">
            <a:xfrm>
              <a:off x="7876274"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68"/>
            <p:cNvSpPr>
              <a:spLocks noChangeShapeType="1"/>
            </p:cNvSpPr>
            <p:nvPr/>
          </p:nvSpPr>
          <p:spPr bwMode="auto">
            <a:xfrm>
              <a:off x="8196263"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69"/>
            <p:cNvSpPr>
              <a:spLocks noChangeShapeType="1"/>
            </p:cNvSpPr>
            <p:nvPr/>
          </p:nvSpPr>
          <p:spPr bwMode="auto">
            <a:xfrm>
              <a:off x="7146448" y="3132934"/>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70"/>
            <p:cNvSpPr>
              <a:spLocks noChangeShapeType="1"/>
            </p:cNvSpPr>
            <p:nvPr/>
          </p:nvSpPr>
          <p:spPr bwMode="auto">
            <a:xfrm>
              <a:off x="6684592" y="3073034"/>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71"/>
            <p:cNvSpPr>
              <a:spLocks noChangeShapeType="1"/>
            </p:cNvSpPr>
            <p:nvPr/>
          </p:nvSpPr>
          <p:spPr bwMode="auto">
            <a:xfrm>
              <a:off x="5377840" y="3008405"/>
              <a:ext cx="0" cy="55171"/>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72"/>
            <p:cNvSpPr>
              <a:spLocks noChangeShapeType="1"/>
            </p:cNvSpPr>
            <p:nvPr/>
          </p:nvSpPr>
          <p:spPr bwMode="auto">
            <a:xfrm>
              <a:off x="2376566" y="2696296"/>
              <a:ext cx="0" cy="53595"/>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 name="Title 1"/>
          <p:cNvSpPr>
            <a:spLocks noGrp="1"/>
          </p:cNvSpPr>
          <p:nvPr>
            <p:ph type="title"/>
          </p:nvPr>
        </p:nvSpPr>
        <p:spPr/>
        <p:txBody>
          <a:bodyPr/>
          <a:lstStyle/>
          <a:p>
            <a:pPr>
              <a:lnSpc>
                <a:spcPct val="90000"/>
              </a:lnSpc>
            </a:pPr>
            <a:r>
              <a:rPr lang="en-GB" dirty="0"/>
              <a:t>3508: </a:t>
            </a:r>
            <a:r>
              <a:rPr lang="fr-FR" dirty="0"/>
              <a:t>Etude randomisée comparant excision </a:t>
            </a:r>
            <a:r>
              <a:rPr lang="fr-FR" dirty="0" err="1"/>
              <a:t>mésorectale</a:t>
            </a:r>
            <a:r>
              <a:rPr lang="fr-FR" dirty="0"/>
              <a:t> avec ou sans curage ganglionnaire latéral pour des cancers du bas rectum stade II, III: analyse du critère principal de l’étude du </a:t>
            </a:r>
            <a:r>
              <a:rPr lang="fr-FR" dirty="0" err="1"/>
              <a:t>Japan</a:t>
            </a:r>
            <a:r>
              <a:rPr lang="fr-FR" dirty="0"/>
              <a:t> </a:t>
            </a:r>
            <a:r>
              <a:rPr lang="fr-FR" dirty="0" err="1"/>
              <a:t>Clinical</a:t>
            </a:r>
            <a:r>
              <a:rPr lang="fr-FR" dirty="0"/>
              <a:t> </a:t>
            </a:r>
            <a:r>
              <a:rPr lang="fr-FR" dirty="0" err="1"/>
              <a:t>Oncology</a:t>
            </a:r>
            <a:r>
              <a:rPr lang="fr-FR" dirty="0"/>
              <a:t> Group JCOG0212 – </a:t>
            </a:r>
            <a:r>
              <a:rPr lang="fr-FR" dirty="0" err="1"/>
              <a:t>Fujita</a:t>
            </a:r>
            <a:r>
              <a:rPr lang="fr-FR" dirty="0"/>
              <a:t> S, et al</a:t>
            </a:r>
            <a:endParaRPr lang="en-GB" dirty="0"/>
          </a:p>
        </p:txBody>
      </p:sp>
      <p:sp>
        <p:nvSpPr>
          <p:cNvPr id="4" name="Text Placeholder 3"/>
          <p:cNvSpPr>
            <a:spLocks noGrp="1"/>
          </p:cNvSpPr>
          <p:nvPr>
            <p:ph type="body" sz="quarter" idx="10"/>
          </p:nvPr>
        </p:nvSpPr>
        <p:spPr>
          <a:xfrm>
            <a:off x="102355" y="6306878"/>
            <a:ext cx="5080036" cy="276485"/>
          </a:xfrm>
        </p:spPr>
        <p:txBody>
          <a:bodyPr/>
          <a:lstStyle/>
          <a:p>
            <a:r>
              <a:rPr lang="en-GB" dirty="0" smtClean="0"/>
              <a:t>*</a:t>
            </a:r>
            <a:r>
              <a:rPr lang="en-GB" dirty="0" err="1" smtClean="0"/>
              <a:t>Modèle</a:t>
            </a:r>
            <a:r>
              <a:rPr lang="en-GB" dirty="0" smtClean="0"/>
              <a:t> </a:t>
            </a:r>
            <a:r>
              <a:rPr lang="en-GB" dirty="0" err="1" smtClean="0"/>
              <a:t>proportionnel</a:t>
            </a:r>
            <a:r>
              <a:rPr lang="en-GB" dirty="0" smtClean="0"/>
              <a:t> de Cox </a:t>
            </a:r>
            <a:r>
              <a:rPr lang="en-GB" dirty="0" err="1" smtClean="0"/>
              <a:t>ajusté</a:t>
            </a:r>
            <a:r>
              <a:rPr lang="en-GB" dirty="0" smtClean="0"/>
              <a:t> </a:t>
            </a:r>
            <a:r>
              <a:rPr lang="en-GB" dirty="0" err="1" smtClean="0"/>
              <a:t>sur</a:t>
            </a:r>
            <a:r>
              <a:rPr lang="en-GB" dirty="0" smtClean="0"/>
              <a:t> le </a:t>
            </a:r>
            <a:r>
              <a:rPr lang="en-GB" dirty="0" err="1" smtClean="0"/>
              <a:t>sexe</a:t>
            </a:r>
            <a:r>
              <a:rPr lang="en-GB" dirty="0" smtClean="0"/>
              <a:t> et le </a:t>
            </a:r>
            <a:r>
              <a:rPr lang="en-GB" dirty="0" err="1" smtClean="0"/>
              <a:t>stade</a:t>
            </a:r>
            <a:r>
              <a:rPr lang="en-GB" dirty="0" smtClean="0"/>
              <a:t> N </a:t>
            </a:r>
            <a:r>
              <a:rPr lang="en-GB" dirty="0"/>
              <a:t>(</a:t>
            </a:r>
            <a:r>
              <a:rPr lang="en-GB" dirty="0" smtClean="0"/>
              <a:t>N0/N1–2).</a:t>
            </a:r>
            <a:endParaRPr lang="en-GB" dirty="0"/>
          </a:p>
        </p:txBody>
      </p:sp>
      <p:sp>
        <p:nvSpPr>
          <p:cNvPr id="5" name="Text Placeholder 4"/>
          <p:cNvSpPr>
            <a:spLocks noGrp="1"/>
          </p:cNvSpPr>
          <p:nvPr>
            <p:ph type="body" sz="quarter" idx="11"/>
          </p:nvPr>
        </p:nvSpPr>
        <p:spPr/>
        <p:txBody>
          <a:bodyPr/>
          <a:lstStyle/>
          <a:p>
            <a:r>
              <a:rPr lang="en-GB" dirty="0"/>
              <a:t> </a:t>
            </a:r>
            <a:r>
              <a:rPr lang="en-US" dirty="0"/>
              <a:t>Fujita </a:t>
            </a:r>
            <a:r>
              <a:rPr lang="en-GB" dirty="0"/>
              <a:t>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3508</a:t>
            </a:r>
          </a:p>
        </p:txBody>
      </p:sp>
      <p:sp>
        <p:nvSpPr>
          <p:cNvPr id="7" name="TextBox 6"/>
          <p:cNvSpPr txBox="1"/>
          <p:nvPr/>
        </p:nvSpPr>
        <p:spPr>
          <a:xfrm rot="16200000">
            <a:off x="567120" y="3740765"/>
            <a:ext cx="556563" cy="307777"/>
          </a:xfrm>
          <a:prstGeom prst="rect">
            <a:avLst/>
          </a:prstGeom>
          <a:noFill/>
        </p:spPr>
        <p:txBody>
          <a:bodyPr wrap="none" rtlCol="0">
            <a:spAutoFit/>
          </a:bodyPr>
          <a:lstStyle/>
          <a:p>
            <a:r>
              <a:rPr lang="en-GB" sz="1400" b="1" dirty="0" smtClean="0">
                <a:solidFill>
                  <a:srgbClr val="4D4D4D"/>
                </a:solidFill>
              </a:rPr>
              <a:t>SSR</a:t>
            </a:r>
            <a:endParaRPr lang="en-GB" sz="1400" b="1" dirty="0">
              <a:solidFill>
                <a:srgbClr val="4D4D4D"/>
              </a:solidFill>
            </a:endParaRPr>
          </a:p>
        </p:txBody>
      </p:sp>
      <p:sp>
        <p:nvSpPr>
          <p:cNvPr id="8" name="TextBox 7"/>
          <p:cNvSpPr txBox="1"/>
          <p:nvPr/>
        </p:nvSpPr>
        <p:spPr>
          <a:xfrm>
            <a:off x="4643046" y="5483423"/>
            <a:ext cx="833206" cy="307777"/>
          </a:xfrm>
          <a:prstGeom prst="rect">
            <a:avLst/>
          </a:prstGeom>
          <a:noFill/>
        </p:spPr>
        <p:txBody>
          <a:bodyPr wrap="none" rtlCol="0">
            <a:spAutoFit/>
          </a:bodyPr>
          <a:lstStyle/>
          <a:p>
            <a:r>
              <a:rPr lang="en-GB" sz="1400" b="1" dirty="0" err="1" smtClean="0">
                <a:solidFill>
                  <a:srgbClr val="4D4D4D"/>
                </a:solidFill>
              </a:rPr>
              <a:t>Années</a:t>
            </a:r>
            <a:endParaRPr lang="en-GB" sz="1400" b="1" dirty="0">
              <a:solidFill>
                <a:srgbClr val="4D4D4D"/>
              </a:solidFill>
            </a:endParaRPr>
          </a:p>
        </p:txBody>
      </p:sp>
      <p:sp>
        <p:nvSpPr>
          <p:cNvPr id="11" name="TextBox 10"/>
          <p:cNvSpPr txBox="1"/>
          <p:nvPr/>
        </p:nvSpPr>
        <p:spPr>
          <a:xfrm>
            <a:off x="1343037" y="5274323"/>
            <a:ext cx="284052" cy="307777"/>
          </a:xfrm>
          <a:prstGeom prst="rect">
            <a:avLst/>
          </a:prstGeom>
          <a:noFill/>
        </p:spPr>
        <p:txBody>
          <a:bodyPr wrap="none" rtlCol="0">
            <a:spAutoFit/>
          </a:bodyPr>
          <a:lstStyle/>
          <a:p>
            <a:pPr algn="ctr"/>
            <a:r>
              <a:rPr lang="en-GB" sz="1400" dirty="0">
                <a:solidFill>
                  <a:srgbClr val="4D4D4D"/>
                </a:solidFill>
              </a:rPr>
              <a:t>0</a:t>
            </a:r>
          </a:p>
        </p:txBody>
      </p:sp>
      <p:sp>
        <p:nvSpPr>
          <p:cNvPr id="12" name="TextBox 11"/>
          <p:cNvSpPr txBox="1"/>
          <p:nvPr/>
        </p:nvSpPr>
        <p:spPr>
          <a:xfrm>
            <a:off x="1890166" y="5274323"/>
            <a:ext cx="284052" cy="307777"/>
          </a:xfrm>
          <a:prstGeom prst="rect">
            <a:avLst/>
          </a:prstGeom>
          <a:noFill/>
        </p:spPr>
        <p:txBody>
          <a:bodyPr wrap="none" rtlCol="0">
            <a:spAutoFit/>
          </a:bodyPr>
          <a:lstStyle/>
          <a:p>
            <a:pPr algn="ctr"/>
            <a:r>
              <a:rPr lang="en-GB" sz="1400" dirty="0">
                <a:solidFill>
                  <a:srgbClr val="4D4D4D"/>
                </a:solidFill>
              </a:rPr>
              <a:t>1</a:t>
            </a:r>
          </a:p>
        </p:txBody>
      </p:sp>
      <p:sp>
        <p:nvSpPr>
          <p:cNvPr id="13" name="TextBox 12"/>
          <p:cNvSpPr txBox="1"/>
          <p:nvPr/>
        </p:nvSpPr>
        <p:spPr>
          <a:xfrm>
            <a:off x="2437295" y="5274323"/>
            <a:ext cx="284052" cy="307777"/>
          </a:xfrm>
          <a:prstGeom prst="rect">
            <a:avLst/>
          </a:prstGeom>
          <a:noFill/>
        </p:spPr>
        <p:txBody>
          <a:bodyPr wrap="none" rtlCol="0">
            <a:spAutoFit/>
          </a:bodyPr>
          <a:lstStyle/>
          <a:p>
            <a:pPr algn="ctr"/>
            <a:r>
              <a:rPr lang="en-GB" sz="1400" dirty="0">
                <a:solidFill>
                  <a:srgbClr val="4D4D4D"/>
                </a:solidFill>
              </a:rPr>
              <a:t>2</a:t>
            </a:r>
          </a:p>
        </p:txBody>
      </p:sp>
      <p:sp>
        <p:nvSpPr>
          <p:cNvPr id="14" name="TextBox 13"/>
          <p:cNvSpPr txBox="1"/>
          <p:nvPr/>
        </p:nvSpPr>
        <p:spPr>
          <a:xfrm>
            <a:off x="2984424" y="5274323"/>
            <a:ext cx="284052" cy="307777"/>
          </a:xfrm>
          <a:prstGeom prst="rect">
            <a:avLst/>
          </a:prstGeom>
          <a:noFill/>
        </p:spPr>
        <p:txBody>
          <a:bodyPr wrap="none" rtlCol="0">
            <a:spAutoFit/>
          </a:bodyPr>
          <a:lstStyle/>
          <a:p>
            <a:pPr algn="ctr"/>
            <a:r>
              <a:rPr lang="en-GB" sz="1400" dirty="0">
                <a:solidFill>
                  <a:srgbClr val="4D4D4D"/>
                </a:solidFill>
              </a:rPr>
              <a:t>3</a:t>
            </a:r>
          </a:p>
        </p:txBody>
      </p:sp>
      <p:sp>
        <p:nvSpPr>
          <p:cNvPr id="15" name="TextBox 14"/>
          <p:cNvSpPr txBox="1"/>
          <p:nvPr/>
        </p:nvSpPr>
        <p:spPr>
          <a:xfrm>
            <a:off x="3531553" y="5274323"/>
            <a:ext cx="284052" cy="307777"/>
          </a:xfrm>
          <a:prstGeom prst="rect">
            <a:avLst/>
          </a:prstGeom>
          <a:noFill/>
        </p:spPr>
        <p:txBody>
          <a:bodyPr wrap="none" rtlCol="0">
            <a:spAutoFit/>
          </a:bodyPr>
          <a:lstStyle/>
          <a:p>
            <a:pPr algn="ctr"/>
            <a:r>
              <a:rPr lang="en-GB" sz="1400" dirty="0">
                <a:solidFill>
                  <a:srgbClr val="4D4D4D"/>
                </a:solidFill>
              </a:rPr>
              <a:t>4</a:t>
            </a:r>
          </a:p>
        </p:txBody>
      </p:sp>
      <p:sp>
        <p:nvSpPr>
          <p:cNvPr id="16" name="TextBox 15"/>
          <p:cNvSpPr txBox="1"/>
          <p:nvPr/>
        </p:nvSpPr>
        <p:spPr>
          <a:xfrm>
            <a:off x="4078682" y="5274323"/>
            <a:ext cx="284052" cy="307777"/>
          </a:xfrm>
          <a:prstGeom prst="rect">
            <a:avLst/>
          </a:prstGeom>
          <a:noFill/>
        </p:spPr>
        <p:txBody>
          <a:bodyPr wrap="none" rtlCol="0">
            <a:spAutoFit/>
          </a:bodyPr>
          <a:lstStyle/>
          <a:p>
            <a:pPr algn="ctr"/>
            <a:r>
              <a:rPr lang="en-GB" sz="1400" dirty="0">
                <a:solidFill>
                  <a:srgbClr val="4D4D4D"/>
                </a:solidFill>
              </a:rPr>
              <a:t>5</a:t>
            </a:r>
          </a:p>
        </p:txBody>
      </p:sp>
      <p:sp>
        <p:nvSpPr>
          <p:cNvPr id="17" name="TextBox 16"/>
          <p:cNvSpPr txBox="1"/>
          <p:nvPr/>
        </p:nvSpPr>
        <p:spPr>
          <a:xfrm>
            <a:off x="4625811" y="5274323"/>
            <a:ext cx="284052" cy="307777"/>
          </a:xfrm>
          <a:prstGeom prst="rect">
            <a:avLst/>
          </a:prstGeom>
          <a:noFill/>
        </p:spPr>
        <p:txBody>
          <a:bodyPr wrap="none" rtlCol="0">
            <a:spAutoFit/>
          </a:bodyPr>
          <a:lstStyle/>
          <a:p>
            <a:pPr algn="ctr"/>
            <a:r>
              <a:rPr lang="en-GB" sz="1400" dirty="0">
                <a:solidFill>
                  <a:srgbClr val="4D4D4D"/>
                </a:solidFill>
              </a:rPr>
              <a:t>6</a:t>
            </a:r>
          </a:p>
        </p:txBody>
      </p:sp>
      <p:sp>
        <p:nvSpPr>
          <p:cNvPr id="18" name="TextBox 17"/>
          <p:cNvSpPr txBox="1"/>
          <p:nvPr/>
        </p:nvSpPr>
        <p:spPr>
          <a:xfrm>
            <a:off x="5172940" y="5274323"/>
            <a:ext cx="284052" cy="307777"/>
          </a:xfrm>
          <a:prstGeom prst="rect">
            <a:avLst/>
          </a:prstGeom>
          <a:noFill/>
        </p:spPr>
        <p:txBody>
          <a:bodyPr wrap="none" rtlCol="0">
            <a:spAutoFit/>
          </a:bodyPr>
          <a:lstStyle/>
          <a:p>
            <a:pPr algn="ctr"/>
            <a:r>
              <a:rPr lang="en-GB" sz="1400" dirty="0">
                <a:solidFill>
                  <a:srgbClr val="4D4D4D"/>
                </a:solidFill>
              </a:rPr>
              <a:t>7</a:t>
            </a:r>
          </a:p>
        </p:txBody>
      </p:sp>
      <p:sp>
        <p:nvSpPr>
          <p:cNvPr id="19" name="TextBox 18"/>
          <p:cNvSpPr txBox="1"/>
          <p:nvPr/>
        </p:nvSpPr>
        <p:spPr>
          <a:xfrm>
            <a:off x="5720069" y="5274323"/>
            <a:ext cx="284052" cy="307777"/>
          </a:xfrm>
          <a:prstGeom prst="rect">
            <a:avLst/>
          </a:prstGeom>
          <a:noFill/>
        </p:spPr>
        <p:txBody>
          <a:bodyPr wrap="none" rtlCol="0">
            <a:spAutoFit/>
          </a:bodyPr>
          <a:lstStyle/>
          <a:p>
            <a:pPr algn="ctr"/>
            <a:r>
              <a:rPr lang="en-GB" sz="1400" dirty="0">
                <a:solidFill>
                  <a:srgbClr val="4D4D4D"/>
                </a:solidFill>
              </a:rPr>
              <a:t>8</a:t>
            </a:r>
          </a:p>
        </p:txBody>
      </p:sp>
      <p:sp>
        <p:nvSpPr>
          <p:cNvPr id="20" name="TextBox 19"/>
          <p:cNvSpPr txBox="1"/>
          <p:nvPr/>
        </p:nvSpPr>
        <p:spPr>
          <a:xfrm>
            <a:off x="6267198" y="5274323"/>
            <a:ext cx="284052" cy="307777"/>
          </a:xfrm>
          <a:prstGeom prst="rect">
            <a:avLst/>
          </a:prstGeom>
          <a:noFill/>
        </p:spPr>
        <p:txBody>
          <a:bodyPr wrap="none" rtlCol="0">
            <a:spAutoFit/>
          </a:bodyPr>
          <a:lstStyle/>
          <a:p>
            <a:pPr algn="ctr"/>
            <a:r>
              <a:rPr lang="en-GB" sz="1400" dirty="0">
                <a:solidFill>
                  <a:srgbClr val="4D4D4D"/>
                </a:solidFill>
              </a:rPr>
              <a:t>9</a:t>
            </a:r>
          </a:p>
        </p:txBody>
      </p:sp>
      <p:sp>
        <p:nvSpPr>
          <p:cNvPr id="21" name="TextBox 20"/>
          <p:cNvSpPr txBox="1"/>
          <p:nvPr/>
        </p:nvSpPr>
        <p:spPr>
          <a:xfrm>
            <a:off x="6764634" y="5274323"/>
            <a:ext cx="383438" cy="307777"/>
          </a:xfrm>
          <a:prstGeom prst="rect">
            <a:avLst/>
          </a:prstGeom>
          <a:noFill/>
        </p:spPr>
        <p:txBody>
          <a:bodyPr wrap="none" rtlCol="0">
            <a:spAutoFit/>
          </a:bodyPr>
          <a:lstStyle/>
          <a:p>
            <a:pPr algn="ctr"/>
            <a:r>
              <a:rPr lang="en-GB" sz="1400" dirty="0">
                <a:solidFill>
                  <a:srgbClr val="4D4D4D"/>
                </a:solidFill>
              </a:rPr>
              <a:t>10</a:t>
            </a:r>
          </a:p>
        </p:txBody>
      </p:sp>
      <p:sp>
        <p:nvSpPr>
          <p:cNvPr id="22" name="TextBox 21"/>
          <p:cNvSpPr txBox="1"/>
          <p:nvPr/>
        </p:nvSpPr>
        <p:spPr>
          <a:xfrm>
            <a:off x="7318432" y="5274323"/>
            <a:ext cx="370101" cy="307777"/>
          </a:xfrm>
          <a:prstGeom prst="rect">
            <a:avLst/>
          </a:prstGeom>
          <a:noFill/>
        </p:spPr>
        <p:txBody>
          <a:bodyPr wrap="none" rtlCol="0">
            <a:spAutoFit/>
          </a:bodyPr>
          <a:lstStyle/>
          <a:p>
            <a:pPr algn="ctr"/>
            <a:r>
              <a:rPr lang="en-GB" sz="1400" dirty="0">
                <a:solidFill>
                  <a:srgbClr val="4D4D4D"/>
                </a:solidFill>
              </a:rPr>
              <a:t>11</a:t>
            </a:r>
          </a:p>
        </p:txBody>
      </p:sp>
      <p:sp>
        <p:nvSpPr>
          <p:cNvPr id="23" name="TextBox 22"/>
          <p:cNvSpPr txBox="1"/>
          <p:nvPr/>
        </p:nvSpPr>
        <p:spPr>
          <a:xfrm>
            <a:off x="7858892" y="5274323"/>
            <a:ext cx="383438" cy="307777"/>
          </a:xfrm>
          <a:prstGeom prst="rect">
            <a:avLst/>
          </a:prstGeom>
          <a:noFill/>
        </p:spPr>
        <p:txBody>
          <a:bodyPr wrap="none" rtlCol="0">
            <a:spAutoFit/>
          </a:bodyPr>
          <a:lstStyle/>
          <a:p>
            <a:pPr algn="ctr"/>
            <a:r>
              <a:rPr lang="en-GB" sz="1400" dirty="0">
                <a:solidFill>
                  <a:srgbClr val="4D4D4D"/>
                </a:solidFill>
              </a:rPr>
              <a:t>12</a:t>
            </a:r>
          </a:p>
        </p:txBody>
      </p:sp>
      <p:sp>
        <p:nvSpPr>
          <p:cNvPr id="24" name="TextBox 23"/>
          <p:cNvSpPr txBox="1"/>
          <p:nvPr/>
        </p:nvSpPr>
        <p:spPr>
          <a:xfrm>
            <a:off x="8406021" y="5274323"/>
            <a:ext cx="383438" cy="307777"/>
          </a:xfrm>
          <a:prstGeom prst="rect">
            <a:avLst/>
          </a:prstGeom>
          <a:noFill/>
        </p:spPr>
        <p:txBody>
          <a:bodyPr wrap="none" rtlCol="0">
            <a:spAutoFit/>
          </a:bodyPr>
          <a:lstStyle/>
          <a:p>
            <a:pPr algn="ctr"/>
            <a:r>
              <a:rPr lang="en-GB" sz="1400" dirty="0">
                <a:solidFill>
                  <a:srgbClr val="4D4D4D"/>
                </a:solidFill>
              </a:rPr>
              <a:t>13</a:t>
            </a:r>
          </a:p>
        </p:txBody>
      </p:sp>
      <p:sp>
        <p:nvSpPr>
          <p:cNvPr id="25" name="TextBox 24"/>
          <p:cNvSpPr txBox="1"/>
          <p:nvPr/>
        </p:nvSpPr>
        <p:spPr>
          <a:xfrm>
            <a:off x="1012691" y="5064774"/>
            <a:ext cx="433132" cy="307777"/>
          </a:xfrm>
          <a:prstGeom prst="rect">
            <a:avLst/>
          </a:prstGeom>
          <a:noFill/>
        </p:spPr>
        <p:txBody>
          <a:bodyPr wrap="none" rtlCol="0">
            <a:spAutoFit/>
          </a:bodyPr>
          <a:lstStyle/>
          <a:p>
            <a:pPr algn="r"/>
            <a:r>
              <a:rPr lang="en-GB" sz="1400" dirty="0">
                <a:solidFill>
                  <a:srgbClr val="4D4D4D"/>
                </a:solidFill>
              </a:rPr>
              <a:t>0.0</a:t>
            </a:r>
          </a:p>
        </p:txBody>
      </p:sp>
      <p:sp>
        <p:nvSpPr>
          <p:cNvPr id="26" name="TextBox 25"/>
          <p:cNvSpPr txBox="1"/>
          <p:nvPr/>
        </p:nvSpPr>
        <p:spPr>
          <a:xfrm>
            <a:off x="1012691" y="4814232"/>
            <a:ext cx="433132" cy="307777"/>
          </a:xfrm>
          <a:prstGeom prst="rect">
            <a:avLst/>
          </a:prstGeom>
          <a:noFill/>
        </p:spPr>
        <p:txBody>
          <a:bodyPr wrap="none" rtlCol="0">
            <a:spAutoFit/>
          </a:bodyPr>
          <a:lstStyle/>
          <a:p>
            <a:pPr algn="r"/>
            <a:r>
              <a:rPr lang="en-GB" sz="1400" dirty="0">
                <a:solidFill>
                  <a:srgbClr val="4D4D4D"/>
                </a:solidFill>
              </a:rPr>
              <a:t>0.1</a:t>
            </a:r>
          </a:p>
        </p:txBody>
      </p:sp>
      <p:sp>
        <p:nvSpPr>
          <p:cNvPr id="27" name="TextBox 26"/>
          <p:cNvSpPr txBox="1"/>
          <p:nvPr/>
        </p:nvSpPr>
        <p:spPr>
          <a:xfrm>
            <a:off x="1012691" y="4563693"/>
            <a:ext cx="433132" cy="307777"/>
          </a:xfrm>
          <a:prstGeom prst="rect">
            <a:avLst/>
          </a:prstGeom>
          <a:noFill/>
        </p:spPr>
        <p:txBody>
          <a:bodyPr wrap="none" rtlCol="0">
            <a:spAutoFit/>
          </a:bodyPr>
          <a:lstStyle/>
          <a:p>
            <a:pPr algn="r"/>
            <a:r>
              <a:rPr lang="en-GB" sz="1400" dirty="0">
                <a:solidFill>
                  <a:srgbClr val="4D4D4D"/>
                </a:solidFill>
              </a:rPr>
              <a:t>0.2</a:t>
            </a:r>
          </a:p>
        </p:txBody>
      </p:sp>
      <p:sp>
        <p:nvSpPr>
          <p:cNvPr id="28" name="TextBox 27"/>
          <p:cNvSpPr txBox="1"/>
          <p:nvPr/>
        </p:nvSpPr>
        <p:spPr>
          <a:xfrm>
            <a:off x="1012691" y="4313154"/>
            <a:ext cx="433132" cy="307777"/>
          </a:xfrm>
          <a:prstGeom prst="rect">
            <a:avLst/>
          </a:prstGeom>
          <a:noFill/>
        </p:spPr>
        <p:txBody>
          <a:bodyPr wrap="none" rtlCol="0">
            <a:spAutoFit/>
          </a:bodyPr>
          <a:lstStyle/>
          <a:p>
            <a:pPr algn="r"/>
            <a:r>
              <a:rPr lang="en-GB" sz="1400" dirty="0">
                <a:solidFill>
                  <a:srgbClr val="4D4D4D"/>
                </a:solidFill>
              </a:rPr>
              <a:t>0.3</a:t>
            </a:r>
          </a:p>
        </p:txBody>
      </p:sp>
      <p:sp>
        <p:nvSpPr>
          <p:cNvPr id="29" name="TextBox 28"/>
          <p:cNvSpPr txBox="1"/>
          <p:nvPr/>
        </p:nvSpPr>
        <p:spPr>
          <a:xfrm>
            <a:off x="1012691" y="4062615"/>
            <a:ext cx="433132" cy="307777"/>
          </a:xfrm>
          <a:prstGeom prst="rect">
            <a:avLst/>
          </a:prstGeom>
          <a:noFill/>
        </p:spPr>
        <p:txBody>
          <a:bodyPr wrap="none" rtlCol="0">
            <a:spAutoFit/>
          </a:bodyPr>
          <a:lstStyle/>
          <a:p>
            <a:pPr algn="r"/>
            <a:r>
              <a:rPr lang="en-GB" sz="1400" dirty="0">
                <a:solidFill>
                  <a:srgbClr val="4D4D4D"/>
                </a:solidFill>
              </a:rPr>
              <a:t>0.4</a:t>
            </a:r>
          </a:p>
        </p:txBody>
      </p:sp>
      <p:sp>
        <p:nvSpPr>
          <p:cNvPr id="30" name="TextBox 29"/>
          <p:cNvSpPr txBox="1"/>
          <p:nvPr/>
        </p:nvSpPr>
        <p:spPr>
          <a:xfrm>
            <a:off x="1012691" y="3812076"/>
            <a:ext cx="433132" cy="307777"/>
          </a:xfrm>
          <a:prstGeom prst="rect">
            <a:avLst/>
          </a:prstGeom>
          <a:noFill/>
        </p:spPr>
        <p:txBody>
          <a:bodyPr wrap="none" rtlCol="0">
            <a:spAutoFit/>
          </a:bodyPr>
          <a:lstStyle/>
          <a:p>
            <a:pPr algn="r"/>
            <a:r>
              <a:rPr lang="en-GB" sz="1400" dirty="0">
                <a:solidFill>
                  <a:srgbClr val="4D4D4D"/>
                </a:solidFill>
              </a:rPr>
              <a:t>0.5</a:t>
            </a:r>
          </a:p>
        </p:txBody>
      </p:sp>
      <p:sp>
        <p:nvSpPr>
          <p:cNvPr id="31" name="TextBox 30"/>
          <p:cNvSpPr txBox="1"/>
          <p:nvPr/>
        </p:nvSpPr>
        <p:spPr>
          <a:xfrm>
            <a:off x="1012691" y="3561537"/>
            <a:ext cx="433132" cy="307777"/>
          </a:xfrm>
          <a:prstGeom prst="rect">
            <a:avLst/>
          </a:prstGeom>
          <a:noFill/>
        </p:spPr>
        <p:txBody>
          <a:bodyPr wrap="none" rtlCol="0">
            <a:spAutoFit/>
          </a:bodyPr>
          <a:lstStyle/>
          <a:p>
            <a:pPr algn="r"/>
            <a:r>
              <a:rPr lang="en-GB" sz="1400" dirty="0">
                <a:solidFill>
                  <a:srgbClr val="4D4D4D"/>
                </a:solidFill>
              </a:rPr>
              <a:t>0.6</a:t>
            </a:r>
          </a:p>
        </p:txBody>
      </p:sp>
      <p:sp>
        <p:nvSpPr>
          <p:cNvPr id="32" name="TextBox 31"/>
          <p:cNvSpPr txBox="1"/>
          <p:nvPr/>
        </p:nvSpPr>
        <p:spPr>
          <a:xfrm>
            <a:off x="1012691" y="3310998"/>
            <a:ext cx="433132" cy="307777"/>
          </a:xfrm>
          <a:prstGeom prst="rect">
            <a:avLst/>
          </a:prstGeom>
          <a:noFill/>
        </p:spPr>
        <p:txBody>
          <a:bodyPr wrap="none" rtlCol="0">
            <a:spAutoFit/>
          </a:bodyPr>
          <a:lstStyle/>
          <a:p>
            <a:pPr algn="r"/>
            <a:r>
              <a:rPr lang="en-GB" sz="1400" dirty="0">
                <a:solidFill>
                  <a:srgbClr val="4D4D4D"/>
                </a:solidFill>
              </a:rPr>
              <a:t>0.7</a:t>
            </a:r>
          </a:p>
        </p:txBody>
      </p:sp>
      <p:sp>
        <p:nvSpPr>
          <p:cNvPr id="33" name="TextBox 32"/>
          <p:cNvSpPr txBox="1"/>
          <p:nvPr/>
        </p:nvSpPr>
        <p:spPr>
          <a:xfrm>
            <a:off x="1012691" y="3060459"/>
            <a:ext cx="433132" cy="307777"/>
          </a:xfrm>
          <a:prstGeom prst="rect">
            <a:avLst/>
          </a:prstGeom>
          <a:noFill/>
        </p:spPr>
        <p:txBody>
          <a:bodyPr wrap="none" rtlCol="0">
            <a:spAutoFit/>
          </a:bodyPr>
          <a:lstStyle/>
          <a:p>
            <a:pPr algn="r"/>
            <a:r>
              <a:rPr lang="en-GB" sz="1400" dirty="0">
                <a:solidFill>
                  <a:srgbClr val="4D4D4D"/>
                </a:solidFill>
              </a:rPr>
              <a:t>0.8</a:t>
            </a:r>
          </a:p>
        </p:txBody>
      </p:sp>
      <p:sp>
        <p:nvSpPr>
          <p:cNvPr id="34" name="TextBox 33"/>
          <p:cNvSpPr txBox="1"/>
          <p:nvPr/>
        </p:nvSpPr>
        <p:spPr>
          <a:xfrm>
            <a:off x="1012691" y="2809920"/>
            <a:ext cx="433132" cy="307777"/>
          </a:xfrm>
          <a:prstGeom prst="rect">
            <a:avLst/>
          </a:prstGeom>
          <a:noFill/>
        </p:spPr>
        <p:txBody>
          <a:bodyPr wrap="none" rtlCol="0">
            <a:spAutoFit/>
          </a:bodyPr>
          <a:lstStyle/>
          <a:p>
            <a:pPr algn="r"/>
            <a:r>
              <a:rPr lang="en-GB" sz="1400" dirty="0">
                <a:solidFill>
                  <a:srgbClr val="4D4D4D"/>
                </a:solidFill>
              </a:rPr>
              <a:t>0.9</a:t>
            </a:r>
          </a:p>
        </p:txBody>
      </p:sp>
      <p:sp>
        <p:nvSpPr>
          <p:cNvPr id="35" name="TextBox 34"/>
          <p:cNvSpPr txBox="1"/>
          <p:nvPr/>
        </p:nvSpPr>
        <p:spPr>
          <a:xfrm>
            <a:off x="1012691" y="2559381"/>
            <a:ext cx="433132" cy="307777"/>
          </a:xfrm>
          <a:prstGeom prst="rect">
            <a:avLst/>
          </a:prstGeom>
          <a:noFill/>
        </p:spPr>
        <p:txBody>
          <a:bodyPr wrap="none" rtlCol="0">
            <a:spAutoFit/>
          </a:bodyPr>
          <a:lstStyle/>
          <a:p>
            <a:pPr algn="r"/>
            <a:r>
              <a:rPr lang="en-GB" sz="1400" dirty="0">
                <a:solidFill>
                  <a:srgbClr val="4D4D4D"/>
                </a:solidFill>
              </a:rPr>
              <a:t>1.0</a:t>
            </a:r>
          </a:p>
        </p:txBody>
      </p:sp>
      <p:sp>
        <p:nvSpPr>
          <p:cNvPr id="36" name="TextBox 35"/>
          <p:cNvSpPr txBox="1"/>
          <p:nvPr/>
        </p:nvSpPr>
        <p:spPr>
          <a:xfrm>
            <a:off x="1765186" y="4492823"/>
            <a:ext cx="4306462" cy="307777"/>
          </a:xfrm>
          <a:prstGeom prst="rect">
            <a:avLst/>
          </a:prstGeom>
          <a:noFill/>
        </p:spPr>
        <p:txBody>
          <a:bodyPr wrap="none" rtlCol="0">
            <a:spAutoFit/>
          </a:bodyPr>
          <a:lstStyle/>
          <a:p>
            <a:pPr>
              <a:spcAft>
                <a:spcPts val="600"/>
              </a:spcAft>
            </a:pPr>
            <a:r>
              <a:rPr lang="en-GB" sz="1400" dirty="0" smtClean="0">
                <a:solidFill>
                  <a:srgbClr val="4D4D4D"/>
                </a:solidFill>
                <a:latin typeface="Arial"/>
              </a:rPr>
              <a:t>HR</a:t>
            </a:r>
            <a:r>
              <a:rPr lang="en-GB" sz="1400" dirty="0">
                <a:solidFill>
                  <a:srgbClr val="4D4D4D"/>
                </a:solidFill>
                <a:latin typeface="Arial"/>
              </a:rPr>
              <a:t>: </a:t>
            </a:r>
            <a:r>
              <a:rPr lang="en-GB" sz="1400" dirty="0" smtClean="0">
                <a:solidFill>
                  <a:srgbClr val="4D4D4D"/>
                </a:solidFill>
                <a:latin typeface="Arial"/>
              </a:rPr>
              <a:t>1,07 (IC90,9% 0,84 – 1,36</a:t>
            </a:r>
            <a:r>
              <a:rPr lang="en-GB" sz="1400" dirty="0">
                <a:solidFill>
                  <a:srgbClr val="4D4D4D"/>
                </a:solidFill>
                <a:latin typeface="Arial"/>
              </a:rPr>
              <a:t>) </a:t>
            </a:r>
            <a:r>
              <a:rPr lang="en-GB" sz="1400" dirty="0" smtClean="0">
                <a:solidFill>
                  <a:srgbClr val="4D4D4D"/>
                </a:solidFill>
                <a:latin typeface="Arial"/>
              </a:rPr>
              <a:t>[&gt;1,34]) (p=0,055)*</a:t>
            </a:r>
            <a:endParaRPr lang="en-GB" sz="1400" dirty="0">
              <a:solidFill>
                <a:srgbClr val="4D4D4D"/>
              </a:solidFill>
              <a:latin typeface="Arial"/>
            </a:endParaRPr>
          </a:p>
        </p:txBody>
      </p:sp>
      <p:sp>
        <p:nvSpPr>
          <p:cNvPr id="37" name="Freeform 36"/>
          <p:cNvSpPr/>
          <p:nvPr/>
        </p:nvSpPr>
        <p:spPr>
          <a:xfrm>
            <a:off x="1485900" y="2572583"/>
            <a:ext cx="7120890" cy="2644140"/>
          </a:xfrm>
          <a:custGeom>
            <a:avLst/>
            <a:gdLst>
              <a:gd name="connsiteX0" fmla="*/ 0 w 7124700"/>
              <a:gd name="connsiteY0" fmla="*/ 0 h 2644140"/>
              <a:gd name="connsiteX1" fmla="*/ 0 w 7124700"/>
              <a:gd name="connsiteY1" fmla="*/ 2644140 h 2644140"/>
              <a:gd name="connsiteX2" fmla="*/ 7124700 w 7124700"/>
              <a:gd name="connsiteY2" fmla="*/ 2644140 h 2644140"/>
            </a:gdLst>
            <a:ahLst/>
            <a:cxnLst>
              <a:cxn ang="0">
                <a:pos x="connsiteX0" y="connsiteY0"/>
              </a:cxn>
              <a:cxn ang="0">
                <a:pos x="connsiteX1" y="connsiteY1"/>
              </a:cxn>
              <a:cxn ang="0">
                <a:pos x="connsiteX2" y="connsiteY2"/>
              </a:cxn>
            </a:cxnLst>
            <a:rect l="l" t="t" r="r" b="b"/>
            <a:pathLst>
              <a:path w="7124700" h="2644140">
                <a:moveTo>
                  <a:pt x="0" y="0"/>
                </a:moveTo>
                <a:lnTo>
                  <a:pt x="0" y="2644140"/>
                </a:lnTo>
                <a:lnTo>
                  <a:pt x="7124700" y="264414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9" name="Straight Connector 38"/>
          <p:cNvCxnSpPr/>
          <p:nvPr/>
        </p:nvCxnSpPr>
        <p:spPr>
          <a:xfrm>
            <a:off x="1395900" y="271326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1395900" y="296361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1395900" y="321395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1395900" y="346430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1395900" y="371464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1395900" y="396499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1395900" y="421533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1395900" y="446568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1395900" y="47160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1395900" y="4966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1395900" y="521672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144090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5400000">
            <a:off x="198796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5400000">
            <a:off x="253503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5400000">
            <a:off x="308209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5400000">
            <a:off x="362916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5400000">
            <a:off x="417622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5400000">
            <a:off x="472329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rot="5400000">
            <a:off x="527035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rot="5400000">
            <a:off x="581742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rot="5400000">
            <a:off x="636448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rot="5400000">
            <a:off x="691155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rot="5400000">
            <a:off x="7458615"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rot="5400000">
            <a:off x="800568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8552740" y="52667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58" name="Group 557"/>
          <p:cNvGrpSpPr/>
          <p:nvPr/>
        </p:nvGrpSpPr>
        <p:grpSpPr>
          <a:xfrm>
            <a:off x="1500143" y="2725954"/>
            <a:ext cx="6472285" cy="747172"/>
            <a:chOff x="1500143" y="2347931"/>
            <a:chExt cx="6472285" cy="747172"/>
          </a:xfrm>
        </p:grpSpPr>
        <p:sp>
          <p:nvSpPr>
            <p:cNvPr id="387" name="Line 174"/>
            <p:cNvSpPr>
              <a:spLocks noChangeShapeType="1"/>
            </p:cNvSpPr>
            <p:nvPr/>
          </p:nvSpPr>
          <p:spPr bwMode="auto">
            <a:xfrm>
              <a:off x="2263072" y="264112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Freeform 173"/>
            <p:cNvSpPr>
              <a:spLocks/>
            </p:cNvSpPr>
            <p:nvPr/>
          </p:nvSpPr>
          <p:spPr bwMode="auto">
            <a:xfrm>
              <a:off x="1500143" y="2347931"/>
              <a:ext cx="6472285" cy="747172"/>
            </a:xfrm>
            <a:custGeom>
              <a:avLst/>
              <a:gdLst>
                <a:gd name="T0" fmla="*/ 3042 w 4106"/>
                <a:gd name="T1" fmla="*/ 452 h 474"/>
                <a:gd name="T2" fmla="*/ 1978 w 4106"/>
                <a:gd name="T3" fmla="*/ 440 h 474"/>
                <a:gd name="T4" fmla="*/ 1848 w 4106"/>
                <a:gd name="T5" fmla="*/ 417 h 474"/>
                <a:gd name="T6" fmla="*/ 1551 w 4106"/>
                <a:gd name="T7" fmla="*/ 409 h 474"/>
                <a:gd name="T8" fmla="*/ 1397 w 4106"/>
                <a:gd name="T9" fmla="*/ 393 h 474"/>
                <a:gd name="T10" fmla="*/ 1218 w 4106"/>
                <a:gd name="T11" fmla="*/ 385 h 474"/>
                <a:gd name="T12" fmla="*/ 1152 w 4106"/>
                <a:gd name="T13" fmla="*/ 367 h 474"/>
                <a:gd name="T14" fmla="*/ 1090 w 4106"/>
                <a:gd name="T15" fmla="*/ 363 h 474"/>
                <a:gd name="T16" fmla="*/ 1033 w 4106"/>
                <a:gd name="T17" fmla="*/ 355 h 474"/>
                <a:gd name="T18" fmla="*/ 997 w 4106"/>
                <a:gd name="T19" fmla="*/ 344 h 474"/>
                <a:gd name="T20" fmla="*/ 897 w 4106"/>
                <a:gd name="T21" fmla="*/ 330 h 474"/>
                <a:gd name="T22" fmla="*/ 845 w 4106"/>
                <a:gd name="T23" fmla="*/ 320 h 474"/>
                <a:gd name="T24" fmla="*/ 839 w 4106"/>
                <a:gd name="T25" fmla="*/ 308 h 474"/>
                <a:gd name="T26" fmla="*/ 811 w 4106"/>
                <a:gd name="T27" fmla="*/ 304 h 474"/>
                <a:gd name="T28" fmla="*/ 698 w 4106"/>
                <a:gd name="T29" fmla="*/ 294 h 474"/>
                <a:gd name="T30" fmla="*/ 636 w 4106"/>
                <a:gd name="T31" fmla="*/ 286 h 474"/>
                <a:gd name="T32" fmla="*/ 628 w 4106"/>
                <a:gd name="T33" fmla="*/ 274 h 474"/>
                <a:gd name="T34" fmla="*/ 582 w 4106"/>
                <a:gd name="T35" fmla="*/ 269 h 474"/>
                <a:gd name="T36" fmla="*/ 580 w 4106"/>
                <a:gd name="T37" fmla="*/ 255 h 474"/>
                <a:gd name="T38" fmla="*/ 532 w 4106"/>
                <a:gd name="T39" fmla="*/ 251 h 474"/>
                <a:gd name="T40" fmla="*/ 494 w 4106"/>
                <a:gd name="T41" fmla="*/ 227 h 474"/>
                <a:gd name="T42" fmla="*/ 480 w 4106"/>
                <a:gd name="T43" fmla="*/ 219 h 474"/>
                <a:gd name="T44" fmla="*/ 467 w 4106"/>
                <a:gd name="T45" fmla="*/ 209 h 474"/>
                <a:gd name="T46" fmla="*/ 457 w 4106"/>
                <a:gd name="T47" fmla="*/ 203 h 474"/>
                <a:gd name="T48" fmla="*/ 451 w 4106"/>
                <a:gd name="T49" fmla="*/ 180 h 474"/>
                <a:gd name="T50" fmla="*/ 433 w 4106"/>
                <a:gd name="T51" fmla="*/ 174 h 474"/>
                <a:gd name="T52" fmla="*/ 417 w 4106"/>
                <a:gd name="T53" fmla="*/ 164 h 474"/>
                <a:gd name="T54" fmla="*/ 407 w 4106"/>
                <a:gd name="T55" fmla="*/ 160 h 474"/>
                <a:gd name="T56" fmla="*/ 379 w 4106"/>
                <a:gd name="T57" fmla="*/ 146 h 474"/>
                <a:gd name="T58" fmla="*/ 353 w 4106"/>
                <a:gd name="T59" fmla="*/ 140 h 474"/>
                <a:gd name="T60" fmla="*/ 345 w 4106"/>
                <a:gd name="T61" fmla="*/ 130 h 474"/>
                <a:gd name="T62" fmla="*/ 335 w 4106"/>
                <a:gd name="T63" fmla="*/ 118 h 474"/>
                <a:gd name="T64" fmla="*/ 329 w 4106"/>
                <a:gd name="T65" fmla="*/ 103 h 474"/>
                <a:gd name="T66" fmla="*/ 303 w 4106"/>
                <a:gd name="T67" fmla="*/ 99 h 474"/>
                <a:gd name="T68" fmla="*/ 295 w 4106"/>
                <a:gd name="T69" fmla="*/ 87 h 474"/>
                <a:gd name="T70" fmla="*/ 223 w 4106"/>
                <a:gd name="T71" fmla="*/ 79 h 474"/>
                <a:gd name="T72" fmla="*/ 219 w 4106"/>
                <a:gd name="T73" fmla="*/ 63 h 474"/>
                <a:gd name="T74" fmla="*/ 201 w 4106"/>
                <a:gd name="T75" fmla="*/ 55 h 474"/>
                <a:gd name="T76" fmla="*/ 189 w 4106"/>
                <a:gd name="T77" fmla="*/ 43 h 474"/>
                <a:gd name="T78" fmla="*/ 150 w 4106"/>
                <a:gd name="T79" fmla="*/ 36 h 474"/>
                <a:gd name="T80" fmla="*/ 140 w 4106"/>
                <a:gd name="T81" fmla="*/ 26 h 474"/>
                <a:gd name="T82" fmla="*/ 94 w 4106"/>
                <a:gd name="T83" fmla="*/ 16 h 474"/>
                <a:gd name="T84" fmla="*/ 52 w 4106"/>
                <a:gd name="T85" fmla="*/ 4 h 474"/>
                <a:gd name="T86" fmla="*/ 0 w 4106"/>
                <a:gd name="T8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6" h="474">
                  <a:moveTo>
                    <a:pt x="4106" y="474"/>
                  </a:moveTo>
                  <a:lnTo>
                    <a:pt x="3042" y="474"/>
                  </a:lnTo>
                  <a:lnTo>
                    <a:pt x="3042" y="452"/>
                  </a:lnTo>
                  <a:lnTo>
                    <a:pt x="2691" y="452"/>
                  </a:lnTo>
                  <a:lnTo>
                    <a:pt x="2691" y="440"/>
                  </a:lnTo>
                  <a:lnTo>
                    <a:pt x="1978" y="440"/>
                  </a:lnTo>
                  <a:lnTo>
                    <a:pt x="1978" y="423"/>
                  </a:lnTo>
                  <a:lnTo>
                    <a:pt x="1848" y="423"/>
                  </a:lnTo>
                  <a:lnTo>
                    <a:pt x="1848" y="417"/>
                  </a:lnTo>
                  <a:lnTo>
                    <a:pt x="1609" y="417"/>
                  </a:lnTo>
                  <a:lnTo>
                    <a:pt x="1609" y="409"/>
                  </a:lnTo>
                  <a:lnTo>
                    <a:pt x="1551" y="409"/>
                  </a:lnTo>
                  <a:lnTo>
                    <a:pt x="1551" y="397"/>
                  </a:lnTo>
                  <a:lnTo>
                    <a:pt x="1397" y="397"/>
                  </a:lnTo>
                  <a:lnTo>
                    <a:pt x="1397" y="393"/>
                  </a:lnTo>
                  <a:lnTo>
                    <a:pt x="1368" y="393"/>
                  </a:lnTo>
                  <a:lnTo>
                    <a:pt x="1368" y="385"/>
                  </a:lnTo>
                  <a:lnTo>
                    <a:pt x="1218" y="385"/>
                  </a:lnTo>
                  <a:lnTo>
                    <a:pt x="1218" y="375"/>
                  </a:lnTo>
                  <a:lnTo>
                    <a:pt x="1152" y="375"/>
                  </a:lnTo>
                  <a:lnTo>
                    <a:pt x="1152" y="367"/>
                  </a:lnTo>
                  <a:lnTo>
                    <a:pt x="1108" y="367"/>
                  </a:lnTo>
                  <a:lnTo>
                    <a:pt x="1108" y="363"/>
                  </a:lnTo>
                  <a:lnTo>
                    <a:pt x="1090" y="363"/>
                  </a:lnTo>
                  <a:lnTo>
                    <a:pt x="1090" y="361"/>
                  </a:lnTo>
                  <a:lnTo>
                    <a:pt x="1033" y="361"/>
                  </a:lnTo>
                  <a:lnTo>
                    <a:pt x="1033" y="355"/>
                  </a:lnTo>
                  <a:lnTo>
                    <a:pt x="1021" y="355"/>
                  </a:lnTo>
                  <a:lnTo>
                    <a:pt x="1021" y="344"/>
                  </a:lnTo>
                  <a:lnTo>
                    <a:pt x="997" y="344"/>
                  </a:lnTo>
                  <a:lnTo>
                    <a:pt x="997" y="340"/>
                  </a:lnTo>
                  <a:lnTo>
                    <a:pt x="897" y="340"/>
                  </a:lnTo>
                  <a:lnTo>
                    <a:pt x="897" y="330"/>
                  </a:lnTo>
                  <a:lnTo>
                    <a:pt x="849" y="330"/>
                  </a:lnTo>
                  <a:lnTo>
                    <a:pt x="849" y="320"/>
                  </a:lnTo>
                  <a:lnTo>
                    <a:pt x="845" y="320"/>
                  </a:lnTo>
                  <a:lnTo>
                    <a:pt x="845" y="314"/>
                  </a:lnTo>
                  <a:lnTo>
                    <a:pt x="839" y="314"/>
                  </a:lnTo>
                  <a:lnTo>
                    <a:pt x="839" y="308"/>
                  </a:lnTo>
                  <a:lnTo>
                    <a:pt x="829" y="308"/>
                  </a:lnTo>
                  <a:lnTo>
                    <a:pt x="829" y="304"/>
                  </a:lnTo>
                  <a:lnTo>
                    <a:pt x="811" y="304"/>
                  </a:lnTo>
                  <a:lnTo>
                    <a:pt x="811" y="300"/>
                  </a:lnTo>
                  <a:lnTo>
                    <a:pt x="698" y="300"/>
                  </a:lnTo>
                  <a:lnTo>
                    <a:pt x="698" y="294"/>
                  </a:lnTo>
                  <a:lnTo>
                    <a:pt x="686" y="294"/>
                  </a:lnTo>
                  <a:lnTo>
                    <a:pt x="686" y="286"/>
                  </a:lnTo>
                  <a:lnTo>
                    <a:pt x="636" y="286"/>
                  </a:lnTo>
                  <a:lnTo>
                    <a:pt x="636" y="280"/>
                  </a:lnTo>
                  <a:lnTo>
                    <a:pt x="628" y="280"/>
                  </a:lnTo>
                  <a:lnTo>
                    <a:pt x="628" y="274"/>
                  </a:lnTo>
                  <a:lnTo>
                    <a:pt x="612" y="274"/>
                  </a:lnTo>
                  <a:lnTo>
                    <a:pt x="612" y="269"/>
                  </a:lnTo>
                  <a:lnTo>
                    <a:pt x="582" y="269"/>
                  </a:lnTo>
                  <a:lnTo>
                    <a:pt x="582" y="263"/>
                  </a:lnTo>
                  <a:lnTo>
                    <a:pt x="580" y="263"/>
                  </a:lnTo>
                  <a:lnTo>
                    <a:pt x="580" y="255"/>
                  </a:lnTo>
                  <a:lnTo>
                    <a:pt x="568" y="255"/>
                  </a:lnTo>
                  <a:lnTo>
                    <a:pt x="568" y="251"/>
                  </a:lnTo>
                  <a:lnTo>
                    <a:pt x="532" y="251"/>
                  </a:lnTo>
                  <a:lnTo>
                    <a:pt x="532" y="237"/>
                  </a:lnTo>
                  <a:lnTo>
                    <a:pt x="494" y="237"/>
                  </a:lnTo>
                  <a:lnTo>
                    <a:pt x="494" y="227"/>
                  </a:lnTo>
                  <a:lnTo>
                    <a:pt x="484" y="227"/>
                  </a:lnTo>
                  <a:lnTo>
                    <a:pt x="484" y="219"/>
                  </a:lnTo>
                  <a:lnTo>
                    <a:pt x="480" y="219"/>
                  </a:lnTo>
                  <a:lnTo>
                    <a:pt x="480" y="213"/>
                  </a:lnTo>
                  <a:lnTo>
                    <a:pt x="467" y="213"/>
                  </a:lnTo>
                  <a:lnTo>
                    <a:pt x="467" y="209"/>
                  </a:lnTo>
                  <a:lnTo>
                    <a:pt x="461" y="209"/>
                  </a:lnTo>
                  <a:lnTo>
                    <a:pt x="461" y="203"/>
                  </a:lnTo>
                  <a:lnTo>
                    <a:pt x="457" y="203"/>
                  </a:lnTo>
                  <a:lnTo>
                    <a:pt x="457" y="190"/>
                  </a:lnTo>
                  <a:lnTo>
                    <a:pt x="451" y="190"/>
                  </a:lnTo>
                  <a:lnTo>
                    <a:pt x="451" y="180"/>
                  </a:lnTo>
                  <a:lnTo>
                    <a:pt x="443" y="180"/>
                  </a:lnTo>
                  <a:lnTo>
                    <a:pt x="443" y="174"/>
                  </a:lnTo>
                  <a:lnTo>
                    <a:pt x="433" y="174"/>
                  </a:lnTo>
                  <a:lnTo>
                    <a:pt x="433" y="170"/>
                  </a:lnTo>
                  <a:lnTo>
                    <a:pt x="417" y="170"/>
                  </a:lnTo>
                  <a:lnTo>
                    <a:pt x="417" y="164"/>
                  </a:lnTo>
                  <a:lnTo>
                    <a:pt x="413" y="164"/>
                  </a:lnTo>
                  <a:lnTo>
                    <a:pt x="413" y="160"/>
                  </a:lnTo>
                  <a:lnTo>
                    <a:pt x="407" y="160"/>
                  </a:lnTo>
                  <a:lnTo>
                    <a:pt x="407" y="156"/>
                  </a:lnTo>
                  <a:lnTo>
                    <a:pt x="379" y="156"/>
                  </a:lnTo>
                  <a:lnTo>
                    <a:pt x="379" y="146"/>
                  </a:lnTo>
                  <a:lnTo>
                    <a:pt x="367" y="146"/>
                  </a:lnTo>
                  <a:lnTo>
                    <a:pt x="367" y="140"/>
                  </a:lnTo>
                  <a:lnTo>
                    <a:pt x="353" y="140"/>
                  </a:lnTo>
                  <a:lnTo>
                    <a:pt x="353" y="134"/>
                  </a:lnTo>
                  <a:lnTo>
                    <a:pt x="345" y="134"/>
                  </a:lnTo>
                  <a:lnTo>
                    <a:pt x="345" y="130"/>
                  </a:lnTo>
                  <a:lnTo>
                    <a:pt x="341" y="130"/>
                  </a:lnTo>
                  <a:lnTo>
                    <a:pt x="341" y="118"/>
                  </a:lnTo>
                  <a:lnTo>
                    <a:pt x="335" y="118"/>
                  </a:lnTo>
                  <a:lnTo>
                    <a:pt x="335" y="109"/>
                  </a:lnTo>
                  <a:lnTo>
                    <a:pt x="329" y="109"/>
                  </a:lnTo>
                  <a:lnTo>
                    <a:pt x="329" y="103"/>
                  </a:lnTo>
                  <a:lnTo>
                    <a:pt x="317" y="103"/>
                  </a:lnTo>
                  <a:lnTo>
                    <a:pt x="317" y="99"/>
                  </a:lnTo>
                  <a:lnTo>
                    <a:pt x="303" y="99"/>
                  </a:lnTo>
                  <a:lnTo>
                    <a:pt x="303" y="93"/>
                  </a:lnTo>
                  <a:lnTo>
                    <a:pt x="295" y="93"/>
                  </a:lnTo>
                  <a:lnTo>
                    <a:pt x="295" y="87"/>
                  </a:lnTo>
                  <a:lnTo>
                    <a:pt x="231" y="87"/>
                  </a:lnTo>
                  <a:lnTo>
                    <a:pt x="231" y="79"/>
                  </a:lnTo>
                  <a:lnTo>
                    <a:pt x="223" y="79"/>
                  </a:lnTo>
                  <a:lnTo>
                    <a:pt x="223" y="71"/>
                  </a:lnTo>
                  <a:lnTo>
                    <a:pt x="219" y="71"/>
                  </a:lnTo>
                  <a:lnTo>
                    <a:pt x="219" y="63"/>
                  </a:lnTo>
                  <a:lnTo>
                    <a:pt x="211" y="63"/>
                  </a:lnTo>
                  <a:lnTo>
                    <a:pt x="211" y="55"/>
                  </a:lnTo>
                  <a:lnTo>
                    <a:pt x="201" y="55"/>
                  </a:lnTo>
                  <a:lnTo>
                    <a:pt x="201" y="49"/>
                  </a:lnTo>
                  <a:lnTo>
                    <a:pt x="189" y="49"/>
                  </a:lnTo>
                  <a:lnTo>
                    <a:pt x="189" y="43"/>
                  </a:lnTo>
                  <a:lnTo>
                    <a:pt x="168" y="43"/>
                  </a:lnTo>
                  <a:lnTo>
                    <a:pt x="168" y="36"/>
                  </a:lnTo>
                  <a:lnTo>
                    <a:pt x="150" y="36"/>
                  </a:lnTo>
                  <a:lnTo>
                    <a:pt x="150" y="32"/>
                  </a:lnTo>
                  <a:lnTo>
                    <a:pt x="140" y="32"/>
                  </a:lnTo>
                  <a:lnTo>
                    <a:pt x="140" y="26"/>
                  </a:lnTo>
                  <a:lnTo>
                    <a:pt x="108" y="26"/>
                  </a:lnTo>
                  <a:lnTo>
                    <a:pt x="108" y="16"/>
                  </a:lnTo>
                  <a:lnTo>
                    <a:pt x="94" y="16"/>
                  </a:lnTo>
                  <a:lnTo>
                    <a:pt x="94" y="8"/>
                  </a:lnTo>
                  <a:lnTo>
                    <a:pt x="52" y="8"/>
                  </a:lnTo>
                  <a:lnTo>
                    <a:pt x="52" y="4"/>
                  </a:lnTo>
                  <a:lnTo>
                    <a:pt x="42" y="4"/>
                  </a:lnTo>
                  <a:lnTo>
                    <a:pt x="42"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75"/>
            <p:cNvSpPr>
              <a:spLocks noChangeShapeType="1"/>
            </p:cNvSpPr>
            <p:nvPr/>
          </p:nvSpPr>
          <p:spPr bwMode="auto">
            <a:xfrm>
              <a:off x="3366482" y="2883877"/>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176"/>
            <p:cNvSpPr>
              <a:spLocks noChangeShapeType="1"/>
            </p:cNvSpPr>
            <p:nvPr/>
          </p:nvSpPr>
          <p:spPr bwMode="auto">
            <a:xfrm>
              <a:off x="3524112" y="2904369"/>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177"/>
            <p:cNvSpPr>
              <a:spLocks noChangeShapeType="1"/>
            </p:cNvSpPr>
            <p:nvPr/>
          </p:nvSpPr>
          <p:spPr bwMode="auto">
            <a:xfrm>
              <a:off x="3796811" y="2920132"/>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178"/>
            <p:cNvSpPr>
              <a:spLocks noChangeShapeType="1"/>
            </p:cNvSpPr>
            <p:nvPr/>
          </p:nvSpPr>
          <p:spPr bwMode="auto">
            <a:xfrm>
              <a:off x="3970204" y="293904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179"/>
            <p:cNvSpPr>
              <a:spLocks noChangeShapeType="1"/>
            </p:cNvSpPr>
            <p:nvPr/>
          </p:nvSpPr>
          <p:spPr bwMode="auto">
            <a:xfrm>
              <a:off x="4233446"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180"/>
            <p:cNvSpPr>
              <a:spLocks noChangeShapeType="1"/>
            </p:cNvSpPr>
            <p:nvPr/>
          </p:nvSpPr>
          <p:spPr bwMode="auto">
            <a:xfrm>
              <a:off x="4249209"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181"/>
            <p:cNvSpPr>
              <a:spLocks noChangeShapeType="1"/>
            </p:cNvSpPr>
            <p:nvPr/>
          </p:nvSpPr>
          <p:spPr bwMode="auto">
            <a:xfrm>
              <a:off x="4264972"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182"/>
            <p:cNvSpPr>
              <a:spLocks noChangeShapeType="1"/>
            </p:cNvSpPr>
            <p:nvPr/>
          </p:nvSpPr>
          <p:spPr bwMode="auto">
            <a:xfrm>
              <a:off x="4280735"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7" name="Line 184"/>
            <p:cNvSpPr>
              <a:spLocks noChangeShapeType="1"/>
            </p:cNvSpPr>
            <p:nvPr/>
          </p:nvSpPr>
          <p:spPr bwMode="auto">
            <a:xfrm>
              <a:off x="4309109"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28"/>
            <p:cNvSpPr>
              <a:spLocks noChangeShapeType="1"/>
            </p:cNvSpPr>
            <p:nvPr/>
          </p:nvSpPr>
          <p:spPr bwMode="auto">
            <a:xfrm>
              <a:off x="4331177" y="2945353"/>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40"/>
            <p:cNvSpPr>
              <a:spLocks noChangeShapeType="1"/>
            </p:cNvSpPr>
            <p:nvPr/>
          </p:nvSpPr>
          <p:spPr bwMode="auto">
            <a:xfrm>
              <a:off x="4666929" y="2989490"/>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6" name="Line 183"/>
            <p:cNvSpPr>
              <a:spLocks noChangeShapeType="1"/>
            </p:cNvSpPr>
            <p:nvPr/>
          </p:nvSpPr>
          <p:spPr bwMode="auto">
            <a:xfrm>
              <a:off x="4293346"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8" name="Line 185"/>
            <p:cNvSpPr>
              <a:spLocks noChangeShapeType="1"/>
            </p:cNvSpPr>
            <p:nvPr/>
          </p:nvSpPr>
          <p:spPr bwMode="auto">
            <a:xfrm>
              <a:off x="4340635"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9" name="Line 186"/>
            <p:cNvSpPr>
              <a:spLocks noChangeShapeType="1"/>
            </p:cNvSpPr>
            <p:nvPr/>
          </p:nvSpPr>
          <p:spPr bwMode="auto">
            <a:xfrm>
              <a:off x="4324872"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0" name="Line 187"/>
            <p:cNvSpPr>
              <a:spLocks noChangeShapeType="1"/>
            </p:cNvSpPr>
            <p:nvPr/>
          </p:nvSpPr>
          <p:spPr bwMode="auto">
            <a:xfrm>
              <a:off x="4356398"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1" name="Line 188"/>
            <p:cNvSpPr>
              <a:spLocks noChangeShapeType="1"/>
            </p:cNvSpPr>
            <p:nvPr/>
          </p:nvSpPr>
          <p:spPr bwMode="auto">
            <a:xfrm>
              <a:off x="4372161" y="2951658"/>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89"/>
            <p:cNvSpPr>
              <a:spLocks noChangeShapeType="1"/>
            </p:cNvSpPr>
            <p:nvPr/>
          </p:nvSpPr>
          <p:spPr bwMode="auto">
            <a:xfrm>
              <a:off x="4403687" y="2948506"/>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90"/>
            <p:cNvSpPr>
              <a:spLocks noChangeShapeType="1"/>
            </p:cNvSpPr>
            <p:nvPr/>
          </p:nvSpPr>
          <p:spPr bwMode="auto">
            <a:xfrm>
              <a:off x="442260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91"/>
            <p:cNvSpPr>
              <a:spLocks noChangeShapeType="1"/>
            </p:cNvSpPr>
            <p:nvPr/>
          </p:nvSpPr>
          <p:spPr bwMode="auto">
            <a:xfrm>
              <a:off x="443836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92"/>
            <p:cNvSpPr>
              <a:spLocks noChangeShapeType="1"/>
            </p:cNvSpPr>
            <p:nvPr/>
          </p:nvSpPr>
          <p:spPr bwMode="auto">
            <a:xfrm>
              <a:off x="4450976"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93"/>
            <p:cNvSpPr>
              <a:spLocks noChangeShapeType="1"/>
            </p:cNvSpPr>
            <p:nvPr/>
          </p:nvSpPr>
          <p:spPr bwMode="auto">
            <a:xfrm>
              <a:off x="446673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94"/>
            <p:cNvSpPr>
              <a:spLocks noChangeShapeType="1"/>
            </p:cNvSpPr>
            <p:nvPr/>
          </p:nvSpPr>
          <p:spPr bwMode="auto">
            <a:xfrm>
              <a:off x="447934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95"/>
            <p:cNvSpPr>
              <a:spLocks noChangeShapeType="1"/>
            </p:cNvSpPr>
            <p:nvPr/>
          </p:nvSpPr>
          <p:spPr bwMode="auto">
            <a:xfrm>
              <a:off x="449511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96"/>
            <p:cNvSpPr>
              <a:spLocks noChangeShapeType="1"/>
            </p:cNvSpPr>
            <p:nvPr/>
          </p:nvSpPr>
          <p:spPr bwMode="auto">
            <a:xfrm>
              <a:off x="451087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97"/>
            <p:cNvSpPr>
              <a:spLocks noChangeShapeType="1"/>
            </p:cNvSpPr>
            <p:nvPr/>
          </p:nvSpPr>
          <p:spPr bwMode="auto">
            <a:xfrm>
              <a:off x="452348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198"/>
            <p:cNvSpPr>
              <a:spLocks noChangeShapeType="1"/>
            </p:cNvSpPr>
            <p:nvPr/>
          </p:nvSpPr>
          <p:spPr bwMode="auto">
            <a:xfrm>
              <a:off x="4564469"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199"/>
            <p:cNvSpPr>
              <a:spLocks noChangeShapeType="1"/>
            </p:cNvSpPr>
            <p:nvPr/>
          </p:nvSpPr>
          <p:spPr bwMode="auto">
            <a:xfrm>
              <a:off x="4580232"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00"/>
            <p:cNvSpPr>
              <a:spLocks noChangeShapeType="1"/>
            </p:cNvSpPr>
            <p:nvPr/>
          </p:nvSpPr>
          <p:spPr bwMode="auto">
            <a:xfrm>
              <a:off x="4595995" y="2957964"/>
              <a:ext cx="0" cy="53595"/>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01"/>
            <p:cNvSpPr>
              <a:spLocks noChangeShapeType="1"/>
            </p:cNvSpPr>
            <p:nvPr/>
          </p:nvSpPr>
          <p:spPr bwMode="auto">
            <a:xfrm>
              <a:off x="4651166"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02"/>
            <p:cNvSpPr>
              <a:spLocks noChangeShapeType="1"/>
            </p:cNvSpPr>
            <p:nvPr/>
          </p:nvSpPr>
          <p:spPr bwMode="auto">
            <a:xfrm>
              <a:off x="4670081"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03"/>
            <p:cNvSpPr>
              <a:spLocks noChangeShapeType="1"/>
            </p:cNvSpPr>
            <p:nvPr/>
          </p:nvSpPr>
          <p:spPr bwMode="auto">
            <a:xfrm>
              <a:off x="4685844" y="2980032"/>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206"/>
            <p:cNvSpPr>
              <a:spLocks noChangeShapeType="1"/>
            </p:cNvSpPr>
            <p:nvPr/>
          </p:nvSpPr>
          <p:spPr bwMode="auto">
            <a:xfrm>
              <a:off x="4717370"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207"/>
            <p:cNvSpPr>
              <a:spLocks noChangeShapeType="1"/>
            </p:cNvSpPr>
            <p:nvPr/>
          </p:nvSpPr>
          <p:spPr bwMode="auto">
            <a:xfrm>
              <a:off x="4729981"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208"/>
            <p:cNvSpPr>
              <a:spLocks noChangeShapeType="1"/>
            </p:cNvSpPr>
            <p:nvPr/>
          </p:nvSpPr>
          <p:spPr bwMode="auto">
            <a:xfrm>
              <a:off x="4745744"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209"/>
            <p:cNvSpPr>
              <a:spLocks noChangeShapeType="1"/>
            </p:cNvSpPr>
            <p:nvPr/>
          </p:nvSpPr>
          <p:spPr bwMode="auto">
            <a:xfrm>
              <a:off x="4758354"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6" name="Line 210"/>
            <p:cNvSpPr>
              <a:spLocks noChangeShapeType="1"/>
            </p:cNvSpPr>
            <p:nvPr/>
          </p:nvSpPr>
          <p:spPr bwMode="auto">
            <a:xfrm>
              <a:off x="4774117" y="2980009"/>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211"/>
            <p:cNvSpPr>
              <a:spLocks noChangeShapeType="1"/>
            </p:cNvSpPr>
            <p:nvPr/>
          </p:nvSpPr>
          <p:spPr bwMode="auto">
            <a:xfrm>
              <a:off x="486239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212"/>
            <p:cNvSpPr>
              <a:spLocks noChangeShapeType="1"/>
            </p:cNvSpPr>
            <p:nvPr/>
          </p:nvSpPr>
          <p:spPr bwMode="auto">
            <a:xfrm>
              <a:off x="487815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213"/>
            <p:cNvSpPr>
              <a:spLocks noChangeShapeType="1"/>
            </p:cNvSpPr>
            <p:nvPr/>
          </p:nvSpPr>
          <p:spPr bwMode="auto">
            <a:xfrm>
              <a:off x="489076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214"/>
            <p:cNvSpPr>
              <a:spLocks noChangeShapeType="1"/>
            </p:cNvSpPr>
            <p:nvPr/>
          </p:nvSpPr>
          <p:spPr bwMode="auto">
            <a:xfrm>
              <a:off x="490337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215"/>
            <p:cNvSpPr>
              <a:spLocks noChangeShapeType="1"/>
            </p:cNvSpPr>
            <p:nvPr/>
          </p:nvSpPr>
          <p:spPr bwMode="auto">
            <a:xfrm>
              <a:off x="491598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216"/>
            <p:cNvSpPr>
              <a:spLocks noChangeShapeType="1"/>
            </p:cNvSpPr>
            <p:nvPr/>
          </p:nvSpPr>
          <p:spPr bwMode="auto">
            <a:xfrm>
              <a:off x="492859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217"/>
            <p:cNvSpPr>
              <a:spLocks noChangeShapeType="1"/>
            </p:cNvSpPr>
            <p:nvPr/>
          </p:nvSpPr>
          <p:spPr bwMode="auto">
            <a:xfrm>
              <a:off x="496327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218"/>
            <p:cNvSpPr>
              <a:spLocks noChangeShapeType="1"/>
            </p:cNvSpPr>
            <p:nvPr/>
          </p:nvSpPr>
          <p:spPr bwMode="auto">
            <a:xfrm>
              <a:off x="500110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219"/>
            <p:cNvSpPr>
              <a:spLocks noChangeShapeType="1"/>
            </p:cNvSpPr>
            <p:nvPr/>
          </p:nvSpPr>
          <p:spPr bwMode="auto">
            <a:xfrm>
              <a:off x="5016867"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220"/>
            <p:cNvSpPr>
              <a:spLocks noChangeShapeType="1"/>
            </p:cNvSpPr>
            <p:nvPr/>
          </p:nvSpPr>
          <p:spPr bwMode="auto">
            <a:xfrm>
              <a:off x="502947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221"/>
            <p:cNvSpPr>
              <a:spLocks noChangeShapeType="1"/>
            </p:cNvSpPr>
            <p:nvPr/>
          </p:nvSpPr>
          <p:spPr bwMode="auto">
            <a:xfrm>
              <a:off x="504208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222"/>
            <p:cNvSpPr>
              <a:spLocks noChangeShapeType="1"/>
            </p:cNvSpPr>
            <p:nvPr/>
          </p:nvSpPr>
          <p:spPr bwMode="auto">
            <a:xfrm>
              <a:off x="507046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223"/>
            <p:cNvSpPr>
              <a:spLocks noChangeShapeType="1"/>
            </p:cNvSpPr>
            <p:nvPr/>
          </p:nvSpPr>
          <p:spPr bwMode="auto">
            <a:xfrm>
              <a:off x="505469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224"/>
            <p:cNvSpPr>
              <a:spLocks noChangeShapeType="1"/>
            </p:cNvSpPr>
            <p:nvPr/>
          </p:nvSpPr>
          <p:spPr bwMode="auto">
            <a:xfrm>
              <a:off x="508307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225"/>
            <p:cNvSpPr>
              <a:spLocks noChangeShapeType="1"/>
            </p:cNvSpPr>
            <p:nvPr/>
          </p:nvSpPr>
          <p:spPr bwMode="auto">
            <a:xfrm>
              <a:off x="509725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226"/>
            <p:cNvSpPr>
              <a:spLocks noChangeShapeType="1"/>
            </p:cNvSpPr>
            <p:nvPr/>
          </p:nvSpPr>
          <p:spPr bwMode="auto">
            <a:xfrm>
              <a:off x="511302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227"/>
            <p:cNvSpPr>
              <a:spLocks noChangeShapeType="1"/>
            </p:cNvSpPr>
            <p:nvPr/>
          </p:nvSpPr>
          <p:spPr bwMode="auto">
            <a:xfrm>
              <a:off x="513509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228"/>
            <p:cNvSpPr>
              <a:spLocks noChangeShapeType="1"/>
            </p:cNvSpPr>
            <p:nvPr/>
          </p:nvSpPr>
          <p:spPr bwMode="auto">
            <a:xfrm>
              <a:off x="515085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229"/>
            <p:cNvSpPr>
              <a:spLocks noChangeShapeType="1"/>
            </p:cNvSpPr>
            <p:nvPr/>
          </p:nvSpPr>
          <p:spPr bwMode="auto">
            <a:xfrm>
              <a:off x="516976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230"/>
            <p:cNvSpPr>
              <a:spLocks noChangeShapeType="1"/>
            </p:cNvSpPr>
            <p:nvPr/>
          </p:nvSpPr>
          <p:spPr bwMode="auto">
            <a:xfrm>
              <a:off x="517922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231"/>
            <p:cNvSpPr>
              <a:spLocks noChangeShapeType="1"/>
            </p:cNvSpPr>
            <p:nvPr/>
          </p:nvSpPr>
          <p:spPr bwMode="auto">
            <a:xfrm>
              <a:off x="518868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232"/>
            <p:cNvSpPr>
              <a:spLocks noChangeShapeType="1"/>
            </p:cNvSpPr>
            <p:nvPr/>
          </p:nvSpPr>
          <p:spPr bwMode="auto">
            <a:xfrm>
              <a:off x="526119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233"/>
            <p:cNvSpPr>
              <a:spLocks noChangeShapeType="1"/>
            </p:cNvSpPr>
            <p:nvPr/>
          </p:nvSpPr>
          <p:spPr bwMode="auto">
            <a:xfrm>
              <a:off x="527380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234"/>
            <p:cNvSpPr>
              <a:spLocks noChangeShapeType="1"/>
            </p:cNvSpPr>
            <p:nvPr/>
          </p:nvSpPr>
          <p:spPr bwMode="auto">
            <a:xfrm>
              <a:off x="528641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235"/>
            <p:cNvSpPr>
              <a:spLocks noChangeShapeType="1"/>
            </p:cNvSpPr>
            <p:nvPr/>
          </p:nvSpPr>
          <p:spPr bwMode="auto">
            <a:xfrm>
              <a:off x="529587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236"/>
            <p:cNvSpPr>
              <a:spLocks noChangeShapeType="1"/>
            </p:cNvSpPr>
            <p:nvPr/>
          </p:nvSpPr>
          <p:spPr bwMode="auto">
            <a:xfrm>
              <a:off x="530848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237"/>
            <p:cNvSpPr>
              <a:spLocks noChangeShapeType="1"/>
            </p:cNvSpPr>
            <p:nvPr/>
          </p:nvSpPr>
          <p:spPr bwMode="auto">
            <a:xfrm>
              <a:off x="532109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238"/>
            <p:cNvSpPr>
              <a:spLocks noChangeShapeType="1"/>
            </p:cNvSpPr>
            <p:nvPr/>
          </p:nvSpPr>
          <p:spPr bwMode="auto">
            <a:xfrm>
              <a:off x="533370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39"/>
            <p:cNvSpPr>
              <a:spLocks noChangeShapeType="1"/>
            </p:cNvSpPr>
            <p:nvPr/>
          </p:nvSpPr>
          <p:spPr bwMode="auto">
            <a:xfrm>
              <a:off x="534631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40"/>
            <p:cNvSpPr>
              <a:spLocks noChangeShapeType="1"/>
            </p:cNvSpPr>
            <p:nvPr/>
          </p:nvSpPr>
          <p:spPr bwMode="auto">
            <a:xfrm>
              <a:off x="5371534"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41"/>
            <p:cNvSpPr>
              <a:spLocks noChangeShapeType="1"/>
            </p:cNvSpPr>
            <p:nvPr/>
          </p:nvSpPr>
          <p:spPr bwMode="auto">
            <a:xfrm>
              <a:off x="538414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42"/>
            <p:cNvSpPr>
              <a:spLocks noChangeShapeType="1"/>
            </p:cNvSpPr>
            <p:nvPr/>
          </p:nvSpPr>
          <p:spPr bwMode="auto">
            <a:xfrm>
              <a:off x="539675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43"/>
            <p:cNvSpPr>
              <a:spLocks noChangeShapeType="1"/>
            </p:cNvSpPr>
            <p:nvPr/>
          </p:nvSpPr>
          <p:spPr bwMode="auto">
            <a:xfrm>
              <a:off x="542197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44"/>
            <p:cNvSpPr>
              <a:spLocks noChangeShapeType="1"/>
            </p:cNvSpPr>
            <p:nvPr/>
          </p:nvSpPr>
          <p:spPr bwMode="auto">
            <a:xfrm>
              <a:off x="540936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45"/>
            <p:cNvSpPr>
              <a:spLocks noChangeShapeType="1"/>
            </p:cNvSpPr>
            <p:nvPr/>
          </p:nvSpPr>
          <p:spPr bwMode="auto">
            <a:xfrm>
              <a:off x="5459807"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46"/>
            <p:cNvSpPr>
              <a:spLocks noChangeShapeType="1"/>
            </p:cNvSpPr>
            <p:nvPr/>
          </p:nvSpPr>
          <p:spPr bwMode="auto">
            <a:xfrm>
              <a:off x="547241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47"/>
            <p:cNvSpPr>
              <a:spLocks noChangeShapeType="1"/>
            </p:cNvSpPr>
            <p:nvPr/>
          </p:nvSpPr>
          <p:spPr bwMode="auto">
            <a:xfrm>
              <a:off x="5485028"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48"/>
            <p:cNvSpPr>
              <a:spLocks noChangeShapeType="1"/>
            </p:cNvSpPr>
            <p:nvPr/>
          </p:nvSpPr>
          <p:spPr bwMode="auto">
            <a:xfrm>
              <a:off x="551340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249"/>
            <p:cNvSpPr>
              <a:spLocks noChangeShapeType="1"/>
            </p:cNvSpPr>
            <p:nvPr/>
          </p:nvSpPr>
          <p:spPr bwMode="auto">
            <a:xfrm>
              <a:off x="5500791"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250"/>
            <p:cNvSpPr>
              <a:spLocks noChangeShapeType="1"/>
            </p:cNvSpPr>
            <p:nvPr/>
          </p:nvSpPr>
          <p:spPr bwMode="auto">
            <a:xfrm>
              <a:off x="5554385"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251"/>
            <p:cNvSpPr>
              <a:spLocks noChangeShapeType="1"/>
            </p:cNvSpPr>
            <p:nvPr/>
          </p:nvSpPr>
          <p:spPr bwMode="auto">
            <a:xfrm>
              <a:off x="556699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252"/>
            <p:cNvSpPr>
              <a:spLocks noChangeShapeType="1"/>
            </p:cNvSpPr>
            <p:nvPr/>
          </p:nvSpPr>
          <p:spPr bwMode="auto">
            <a:xfrm>
              <a:off x="558118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253"/>
            <p:cNvSpPr>
              <a:spLocks noChangeShapeType="1"/>
            </p:cNvSpPr>
            <p:nvPr/>
          </p:nvSpPr>
          <p:spPr bwMode="auto">
            <a:xfrm>
              <a:off x="5609556"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254"/>
            <p:cNvSpPr>
              <a:spLocks noChangeShapeType="1"/>
            </p:cNvSpPr>
            <p:nvPr/>
          </p:nvSpPr>
          <p:spPr bwMode="auto">
            <a:xfrm>
              <a:off x="5637929"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255"/>
            <p:cNvSpPr>
              <a:spLocks noChangeShapeType="1"/>
            </p:cNvSpPr>
            <p:nvPr/>
          </p:nvSpPr>
          <p:spPr bwMode="auto">
            <a:xfrm>
              <a:off x="5593793"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256"/>
            <p:cNvSpPr>
              <a:spLocks noChangeShapeType="1"/>
            </p:cNvSpPr>
            <p:nvPr/>
          </p:nvSpPr>
          <p:spPr bwMode="auto">
            <a:xfrm>
              <a:off x="5650539"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257"/>
            <p:cNvSpPr>
              <a:spLocks noChangeShapeType="1"/>
            </p:cNvSpPr>
            <p:nvPr/>
          </p:nvSpPr>
          <p:spPr bwMode="auto">
            <a:xfrm>
              <a:off x="5757728"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258"/>
            <p:cNvSpPr>
              <a:spLocks noChangeShapeType="1"/>
            </p:cNvSpPr>
            <p:nvPr/>
          </p:nvSpPr>
          <p:spPr bwMode="auto">
            <a:xfrm>
              <a:off x="5823932"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259"/>
            <p:cNvSpPr>
              <a:spLocks noChangeShapeType="1"/>
            </p:cNvSpPr>
            <p:nvPr/>
          </p:nvSpPr>
          <p:spPr bwMode="auto">
            <a:xfrm>
              <a:off x="58081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260"/>
            <p:cNvSpPr>
              <a:spLocks noChangeShapeType="1"/>
            </p:cNvSpPr>
            <p:nvPr/>
          </p:nvSpPr>
          <p:spPr bwMode="auto">
            <a:xfrm>
              <a:off x="58365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261"/>
            <p:cNvSpPr>
              <a:spLocks noChangeShapeType="1"/>
            </p:cNvSpPr>
            <p:nvPr/>
          </p:nvSpPr>
          <p:spPr bwMode="auto">
            <a:xfrm>
              <a:off x="584915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262"/>
            <p:cNvSpPr>
              <a:spLocks noChangeShapeType="1"/>
            </p:cNvSpPr>
            <p:nvPr/>
          </p:nvSpPr>
          <p:spPr bwMode="auto">
            <a:xfrm>
              <a:off x="586491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263"/>
            <p:cNvSpPr>
              <a:spLocks noChangeShapeType="1"/>
            </p:cNvSpPr>
            <p:nvPr/>
          </p:nvSpPr>
          <p:spPr bwMode="auto">
            <a:xfrm>
              <a:off x="5877527"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264"/>
            <p:cNvSpPr>
              <a:spLocks noChangeShapeType="1"/>
            </p:cNvSpPr>
            <p:nvPr/>
          </p:nvSpPr>
          <p:spPr bwMode="auto">
            <a:xfrm>
              <a:off x="5890137"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265"/>
            <p:cNvSpPr>
              <a:spLocks noChangeShapeType="1"/>
            </p:cNvSpPr>
            <p:nvPr/>
          </p:nvSpPr>
          <p:spPr bwMode="auto">
            <a:xfrm>
              <a:off x="590590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266"/>
            <p:cNvSpPr>
              <a:spLocks noChangeShapeType="1"/>
            </p:cNvSpPr>
            <p:nvPr/>
          </p:nvSpPr>
          <p:spPr bwMode="auto">
            <a:xfrm>
              <a:off x="591851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267"/>
            <p:cNvSpPr>
              <a:spLocks noChangeShapeType="1"/>
            </p:cNvSpPr>
            <p:nvPr/>
          </p:nvSpPr>
          <p:spPr bwMode="auto">
            <a:xfrm>
              <a:off x="5931121"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268"/>
            <p:cNvSpPr>
              <a:spLocks noChangeShapeType="1"/>
            </p:cNvSpPr>
            <p:nvPr/>
          </p:nvSpPr>
          <p:spPr bwMode="auto">
            <a:xfrm>
              <a:off x="594688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269"/>
            <p:cNvSpPr>
              <a:spLocks noChangeShapeType="1"/>
            </p:cNvSpPr>
            <p:nvPr/>
          </p:nvSpPr>
          <p:spPr bwMode="auto">
            <a:xfrm>
              <a:off x="595949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270"/>
            <p:cNvSpPr>
              <a:spLocks noChangeShapeType="1"/>
            </p:cNvSpPr>
            <p:nvPr/>
          </p:nvSpPr>
          <p:spPr bwMode="auto">
            <a:xfrm>
              <a:off x="597210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271"/>
            <p:cNvSpPr>
              <a:spLocks noChangeShapeType="1"/>
            </p:cNvSpPr>
            <p:nvPr/>
          </p:nvSpPr>
          <p:spPr bwMode="auto">
            <a:xfrm>
              <a:off x="60493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272"/>
            <p:cNvSpPr>
              <a:spLocks noChangeShapeType="1"/>
            </p:cNvSpPr>
            <p:nvPr/>
          </p:nvSpPr>
          <p:spPr bwMode="auto">
            <a:xfrm>
              <a:off x="60808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273"/>
            <p:cNvSpPr>
              <a:spLocks noChangeShapeType="1"/>
            </p:cNvSpPr>
            <p:nvPr/>
          </p:nvSpPr>
          <p:spPr bwMode="auto">
            <a:xfrm>
              <a:off x="609348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274"/>
            <p:cNvSpPr>
              <a:spLocks noChangeShapeType="1"/>
            </p:cNvSpPr>
            <p:nvPr/>
          </p:nvSpPr>
          <p:spPr bwMode="auto">
            <a:xfrm>
              <a:off x="610924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275"/>
            <p:cNvSpPr>
              <a:spLocks noChangeShapeType="1"/>
            </p:cNvSpPr>
            <p:nvPr/>
          </p:nvSpPr>
          <p:spPr bwMode="auto">
            <a:xfrm>
              <a:off x="617860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276"/>
            <p:cNvSpPr>
              <a:spLocks noChangeShapeType="1"/>
            </p:cNvSpPr>
            <p:nvPr/>
          </p:nvSpPr>
          <p:spPr bwMode="auto">
            <a:xfrm>
              <a:off x="6191210"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277"/>
            <p:cNvSpPr>
              <a:spLocks noChangeShapeType="1"/>
            </p:cNvSpPr>
            <p:nvPr/>
          </p:nvSpPr>
          <p:spPr bwMode="auto">
            <a:xfrm>
              <a:off x="6206973"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278"/>
            <p:cNvSpPr>
              <a:spLocks noChangeShapeType="1"/>
            </p:cNvSpPr>
            <p:nvPr/>
          </p:nvSpPr>
          <p:spPr bwMode="auto">
            <a:xfrm>
              <a:off x="625741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279"/>
            <p:cNvSpPr>
              <a:spLocks noChangeShapeType="1"/>
            </p:cNvSpPr>
            <p:nvPr/>
          </p:nvSpPr>
          <p:spPr bwMode="auto">
            <a:xfrm>
              <a:off x="6270025"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280"/>
            <p:cNvSpPr>
              <a:spLocks noChangeShapeType="1"/>
            </p:cNvSpPr>
            <p:nvPr/>
          </p:nvSpPr>
          <p:spPr bwMode="auto">
            <a:xfrm>
              <a:off x="628263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281"/>
            <p:cNvSpPr>
              <a:spLocks noChangeShapeType="1"/>
            </p:cNvSpPr>
            <p:nvPr/>
          </p:nvSpPr>
          <p:spPr bwMode="auto">
            <a:xfrm>
              <a:off x="6295246"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282"/>
            <p:cNvSpPr>
              <a:spLocks noChangeShapeType="1"/>
            </p:cNvSpPr>
            <p:nvPr/>
          </p:nvSpPr>
          <p:spPr bwMode="auto">
            <a:xfrm>
              <a:off x="636145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283"/>
            <p:cNvSpPr>
              <a:spLocks noChangeShapeType="1"/>
            </p:cNvSpPr>
            <p:nvPr/>
          </p:nvSpPr>
          <p:spPr bwMode="auto">
            <a:xfrm>
              <a:off x="637406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284"/>
            <p:cNvSpPr>
              <a:spLocks noChangeShapeType="1"/>
            </p:cNvSpPr>
            <p:nvPr/>
          </p:nvSpPr>
          <p:spPr bwMode="auto">
            <a:xfrm>
              <a:off x="638982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285"/>
            <p:cNvSpPr>
              <a:spLocks noChangeShapeType="1"/>
            </p:cNvSpPr>
            <p:nvPr/>
          </p:nvSpPr>
          <p:spPr bwMode="auto">
            <a:xfrm>
              <a:off x="640243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286"/>
            <p:cNvSpPr>
              <a:spLocks noChangeShapeType="1"/>
            </p:cNvSpPr>
            <p:nvPr/>
          </p:nvSpPr>
          <p:spPr bwMode="auto">
            <a:xfrm>
              <a:off x="6415045"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287"/>
            <p:cNvSpPr>
              <a:spLocks noChangeShapeType="1"/>
            </p:cNvSpPr>
            <p:nvPr/>
          </p:nvSpPr>
          <p:spPr bwMode="auto">
            <a:xfrm>
              <a:off x="643080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288"/>
            <p:cNvSpPr>
              <a:spLocks noChangeShapeType="1"/>
            </p:cNvSpPr>
            <p:nvPr/>
          </p:nvSpPr>
          <p:spPr bwMode="auto">
            <a:xfrm>
              <a:off x="644341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289"/>
            <p:cNvSpPr>
              <a:spLocks noChangeShapeType="1"/>
            </p:cNvSpPr>
            <p:nvPr/>
          </p:nvSpPr>
          <p:spPr bwMode="auto">
            <a:xfrm>
              <a:off x="64560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290"/>
            <p:cNvSpPr>
              <a:spLocks noChangeShapeType="1"/>
            </p:cNvSpPr>
            <p:nvPr/>
          </p:nvSpPr>
          <p:spPr bwMode="auto">
            <a:xfrm>
              <a:off x="647179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291"/>
            <p:cNvSpPr>
              <a:spLocks noChangeShapeType="1"/>
            </p:cNvSpPr>
            <p:nvPr/>
          </p:nvSpPr>
          <p:spPr bwMode="auto">
            <a:xfrm>
              <a:off x="649701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292"/>
            <p:cNvSpPr>
              <a:spLocks noChangeShapeType="1"/>
            </p:cNvSpPr>
            <p:nvPr/>
          </p:nvSpPr>
          <p:spPr bwMode="auto">
            <a:xfrm>
              <a:off x="650962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293"/>
            <p:cNvSpPr>
              <a:spLocks noChangeShapeType="1"/>
            </p:cNvSpPr>
            <p:nvPr/>
          </p:nvSpPr>
          <p:spPr bwMode="auto">
            <a:xfrm>
              <a:off x="652380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294"/>
            <p:cNvSpPr>
              <a:spLocks noChangeShapeType="1"/>
            </p:cNvSpPr>
            <p:nvPr/>
          </p:nvSpPr>
          <p:spPr bwMode="auto">
            <a:xfrm>
              <a:off x="653957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295"/>
            <p:cNvSpPr>
              <a:spLocks noChangeShapeType="1"/>
            </p:cNvSpPr>
            <p:nvPr/>
          </p:nvSpPr>
          <p:spPr bwMode="auto">
            <a:xfrm>
              <a:off x="656164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296"/>
            <p:cNvSpPr>
              <a:spLocks noChangeShapeType="1"/>
            </p:cNvSpPr>
            <p:nvPr/>
          </p:nvSpPr>
          <p:spPr bwMode="auto">
            <a:xfrm>
              <a:off x="657425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297"/>
            <p:cNvSpPr>
              <a:spLocks noChangeShapeType="1"/>
            </p:cNvSpPr>
            <p:nvPr/>
          </p:nvSpPr>
          <p:spPr bwMode="auto">
            <a:xfrm>
              <a:off x="6586861"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298"/>
            <p:cNvSpPr>
              <a:spLocks noChangeShapeType="1"/>
            </p:cNvSpPr>
            <p:nvPr/>
          </p:nvSpPr>
          <p:spPr bwMode="auto">
            <a:xfrm>
              <a:off x="6599472"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299"/>
            <p:cNvSpPr>
              <a:spLocks noChangeShapeType="1"/>
            </p:cNvSpPr>
            <p:nvPr/>
          </p:nvSpPr>
          <p:spPr bwMode="auto">
            <a:xfrm flipH="1">
              <a:off x="6612082"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300"/>
            <p:cNvSpPr>
              <a:spLocks noChangeShapeType="1"/>
            </p:cNvSpPr>
            <p:nvPr/>
          </p:nvSpPr>
          <p:spPr bwMode="auto">
            <a:xfrm flipH="1">
              <a:off x="6624693"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301"/>
            <p:cNvSpPr>
              <a:spLocks noChangeShapeType="1"/>
            </p:cNvSpPr>
            <p:nvPr/>
          </p:nvSpPr>
          <p:spPr bwMode="auto">
            <a:xfrm>
              <a:off x="688005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302"/>
            <p:cNvSpPr>
              <a:spLocks noChangeShapeType="1"/>
            </p:cNvSpPr>
            <p:nvPr/>
          </p:nvSpPr>
          <p:spPr bwMode="auto">
            <a:xfrm flipH="1">
              <a:off x="6892663"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303"/>
            <p:cNvSpPr>
              <a:spLocks noChangeShapeType="1"/>
            </p:cNvSpPr>
            <p:nvPr/>
          </p:nvSpPr>
          <p:spPr bwMode="auto">
            <a:xfrm>
              <a:off x="690842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304"/>
            <p:cNvSpPr>
              <a:spLocks noChangeShapeType="1"/>
            </p:cNvSpPr>
            <p:nvPr/>
          </p:nvSpPr>
          <p:spPr bwMode="auto">
            <a:xfrm>
              <a:off x="692103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305"/>
            <p:cNvSpPr>
              <a:spLocks noChangeShapeType="1"/>
            </p:cNvSpPr>
            <p:nvPr/>
          </p:nvSpPr>
          <p:spPr bwMode="auto">
            <a:xfrm>
              <a:off x="693364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306"/>
            <p:cNvSpPr>
              <a:spLocks noChangeShapeType="1"/>
            </p:cNvSpPr>
            <p:nvPr/>
          </p:nvSpPr>
          <p:spPr bwMode="auto">
            <a:xfrm>
              <a:off x="694625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307"/>
            <p:cNvSpPr>
              <a:spLocks noChangeShapeType="1"/>
            </p:cNvSpPr>
            <p:nvPr/>
          </p:nvSpPr>
          <p:spPr bwMode="auto">
            <a:xfrm>
              <a:off x="695886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308"/>
            <p:cNvSpPr>
              <a:spLocks noChangeShapeType="1"/>
            </p:cNvSpPr>
            <p:nvPr/>
          </p:nvSpPr>
          <p:spPr bwMode="auto">
            <a:xfrm>
              <a:off x="697147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309"/>
            <p:cNvSpPr>
              <a:spLocks noChangeShapeType="1"/>
            </p:cNvSpPr>
            <p:nvPr/>
          </p:nvSpPr>
          <p:spPr bwMode="auto">
            <a:xfrm flipH="1">
              <a:off x="6984089"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310"/>
            <p:cNvSpPr>
              <a:spLocks noChangeShapeType="1"/>
            </p:cNvSpPr>
            <p:nvPr/>
          </p:nvSpPr>
          <p:spPr bwMode="auto">
            <a:xfrm>
              <a:off x="70014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311"/>
            <p:cNvSpPr>
              <a:spLocks noChangeShapeType="1"/>
            </p:cNvSpPr>
            <p:nvPr/>
          </p:nvSpPr>
          <p:spPr bwMode="auto">
            <a:xfrm>
              <a:off x="701403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312"/>
            <p:cNvSpPr>
              <a:spLocks noChangeShapeType="1"/>
            </p:cNvSpPr>
            <p:nvPr/>
          </p:nvSpPr>
          <p:spPr bwMode="auto">
            <a:xfrm>
              <a:off x="702664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313"/>
            <p:cNvSpPr>
              <a:spLocks noChangeShapeType="1"/>
            </p:cNvSpPr>
            <p:nvPr/>
          </p:nvSpPr>
          <p:spPr bwMode="auto">
            <a:xfrm>
              <a:off x="711176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314"/>
            <p:cNvSpPr>
              <a:spLocks noChangeShapeType="1"/>
            </p:cNvSpPr>
            <p:nvPr/>
          </p:nvSpPr>
          <p:spPr bwMode="auto">
            <a:xfrm>
              <a:off x="714644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315"/>
            <p:cNvSpPr>
              <a:spLocks noChangeShapeType="1"/>
            </p:cNvSpPr>
            <p:nvPr/>
          </p:nvSpPr>
          <p:spPr bwMode="auto">
            <a:xfrm>
              <a:off x="719373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316"/>
            <p:cNvSpPr>
              <a:spLocks noChangeShapeType="1"/>
            </p:cNvSpPr>
            <p:nvPr/>
          </p:nvSpPr>
          <p:spPr bwMode="auto">
            <a:xfrm>
              <a:off x="720634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317"/>
            <p:cNvSpPr>
              <a:spLocks noChangeShapeType="1"/>
            </p:cNvSpPr>
            <p:nvPr/>
          </p:nvSpPr>
          <p:spPr bwMode="auto">
            <a:xfrm>
              <a:off x="7282009"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318"/>
            <p:cNvSpPr>
              <a:spLocks noChangeShapeType="1"/>
            </p:cNvSpPr>
            <p:nvPr/>
          </p:nvSpPr>
          <p:spPr bwMode="auto">
            <a:xfrm>
              <a:off x="7348214"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319"/>
            <p:cNvSpPr>
              <a:spLocks noChangeShapeType="1"/>
            </p:cNvSpPr>
            <p:nvPr/>
          </p:nvSpPr>
          <p:spPr bwMode="auto">
            <a:xfrm flipH="1">
              <a:off x="7564167" y="3038332"/>
              <a:ext cx="3153"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320"/>
            <p:cNvSpPr>
              <a:spLocks noChangeShapeType="1"/>
            </p:cNvSpPr>
            <p:nvPr/>
          </p:nvSpPr>
          <p:spPr bwMode="auto">
            <a:xfrm>
              <a:off x="7680813"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321"/>
            <p:cNvSpPr>
              <a:spLocks noChangeShapeType="1"/>
            </p:cNvSpPr>
            <p:nvPr/>
          </p:nvSpPr>
          <p:spPr bwMode="auto">
            <a:xfrm>
              <a:off x="787942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322"/>
            <p:cNvSpPr>
              <a:spLocks noChangeShapeType="1"/>
            </p:cNvSpPr>
            <p:nvPr/>
          </p:nvSpPr>
          <p:spPr bwMode="auto">
            <a:xfrm>
              <a:off x="7895190"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323"/>
            <p:cNvSpPr>
              <a:spLocks noChangeShapeType="1"/>
            </p:cNvSpPr>
            <p:nvPr/>
          </p:nvSpPr>
          <p:spPr bwMode="auto">
            <a:xfrm>
              <a:off x="7907800"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324"/>
            <p:cNvSpPr>
              <a:spLocks noChangeShapeType="1"/>
            </p:cNvSpPr>
            <p:nvPr/>
          </p:nvSpPr>
          <p:spPr bwMode="auto">
            <a:xfrm>
              <a:off x="796927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325"/>
            <p:cNvSpPr>
              <a:spLocks noChangeShapeType="1"/>
            </p:cNvSpPr>
            <p:nvPr/>
          </p:nvSpPr>
          <p:spPr bwMode="auto">
            <a:xfrm>
              <a:off x="665306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326"/>
            <p:cNvSpPr>
              <a:spLocks noChangeShapeType="1"/>
            </p:cNvSpPr>
            <p:nvPr/>
          </p:nvSpPr>
          <p:spPr bwMode="auto">
            <a:xfrm>
              <a:off x="6665676"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327"/>
            <p:cNvSpPr>
              <a:spLocks noChangeShapeType="1"/>
            </p:cNvSpPr>
            <p:nvPr/>
          </p:nvSpPr>
          <p:spPr bwMode="auto">
            <a:xfrm>
              <a:off x="6678287"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328"/>
            <p:cNvSpPr>
              <a:spLocks noChangeShapeType="1"/>
            </p:cNvSpPr>
            <p:nvPr/>
          </p:nvSpPr>
          <p:spPr bwMode="auto">
            <a:xfrm>
              <a:off x="67886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329"/>
            <p:cNvSpPr>
              <a:spLocks noChangeShapeType="1"/>
            </p:cNvSpPr>
            <p:nvPr/>
          </p:nvSpPr>
          <p:spPr bwMode="auto">
            <a:xfrm>
              <a:off x="680123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330"/>
            <p:cNvSpPr>
              <a:spLocks noChangeShapeType="1"/>
            </p:cNvSpPr>
            <p:nvPr/>
          </p:nvSpPr>
          <p:spPr bwMode="auto">
            <a:xfrm>
              <a:off x="681384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331"/>
            <p:cNvSpPr>
              <a:spLocks noChangeShapeType="1"/>
            </p:cNvSpPr>
            <p:nvPr/>
          </p:nvSpPr>
          <p:spPr bwMode="auto">
            <a:xfrm>
              <a:off x="6728728" y="3038332"/>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332"/>
            <p:cNvSpPr>
              <a:spLocks noChangeShapeType="1"/>
            </p:cNvSpPr>
            <p:nvPr/>
          </p:nvSpPr>
          <p:spPr bwMode="auto">
            <a:xfrm>
              <a:off x="6219584"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333"/>
            <p:cNvSpPr>
              <a:spLocks noChangeShapeType="1"/>
            </p:cNvSpPr>
            <p:nvPr/>
          </p:nvSpPr>
          <p:spPr bwMode="auto">
            <a:xfrm>
              <a:off x="614076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334"/>
            <p:cNvSpPr>
              <a:spLocks noChangeShapeType="1"/>
            </p:cNvSpPr>
            <p:nvPr/>
          </p:nvSpPr>
          <p:spPr bwMode="auto">
            <a:xfrm>
              <a:off x="6153379" y="3002078"/>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335"/>
            <p:cNvSpPr>
              <a:spLocks noChangeShapeType="1"/>
            </p:cNvSpPr>
            <p:nvPr/>
          </p:nvSpPr>
          <p:spPr bwMode="auto">
            <a:xfrm>
              <a:off x="5663150"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336"/>
            <p:cNvSpPr>
              <a:spLocks noChangeShapeType="1"/>
            </p:cNvSpPr>
            <p:nvPr/>
          </p:nvSpPr>
          <p:spPr bwMode="auto">
            <a:xfrm>
              <a:off x="553862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337"/>
            <p:cNvSpPr>
              <a:spLocks noChangeShapeType="1"/>
            </p:cNvSpPr>
            <p:nvPr/>
          </p:nvSpPr>
          <p:spPr bwMode="auto">
            <a:xfrm>
              <a:off x="552601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338"/>
            <p:cNvSpPr>
              <a:spLocks noChangeShapeType="1"/>
            </p:cNvSpPr>
            <p:nvPr/>
          </p:nvSpPr>
          <p:spPr bwMode="auto">
            <a:xfrm>
              <a:off x="5223362" y="2986315"/>
              <a:ext cx="0" cy="5517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339"/>
            <p:cNvSpPr>
              <a:spLocks noChangeShapeType="1"/>
            </p:cNvSpPr>
            <p:nvPr/>
          </p:nvSpPr>
          <p:spPr bwMode="auto">
            <a:xfrm>
              <a:off x="3555638" y="2904347"/>
              <a:ext cx="0" cy="5359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60" name="Straight Connector 559"/>
          <p:cNvCxnSpPr/>
          <p:nvPr/>
        </p:nvCxnSpPr>
        <p:spPr>
          <a:xfrm>
            <a:off x="1881659" y="3993568"/>
            <a:ext cx="180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1" name="Straight Connector 560"/>
          <p:cNvCxnSpPr/>
          <p:nvPr/>
        </p:nvCxnSpPr>
        <p:spPr>
          <a:xfrm>
            <a:off x="1881659" y="4203119"/>
            <a:ext cx="180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2" name="TextBox 561"/>
          <p:cNvSpPr txBox="1"/>
          <p:nvPr/>
        </p:nvSpPr>
        <p:spPr>
          <a:xfrm>
            <a:off x="2044077" y="3834143"/>
            <a:ext cx="928459" cy="523220"/>
          </a:xfrm>
          <a:prstGeom prst="rect">
            <a:avLst/>
          </a:prstGeom>
          <a:noFill/>
        </p:spPr>
        <p:txBody>
          <a:bodyPr wrap="none" rtlCol="0">
            <a:spAutoFit/>
          </a:bodyPr>
          <a:lstStyle/>
          <a:p>
            <a:r>
              <a:rPr lang="en-GB" sz="1400" dirty="0" smtClean="0">
                <a:solidFill>
                  <a:srgbClr val="4D4D4D"/>
                </a:solidFill>
              </a:rPr>
              <a:t>EM</a:t>
            </a:r>
            <a:endParaRPr lang="en-GB" sz="1400" dirty="0">
              <a:solidFill>
                <a:srgbClr val="4D4D4D"/>
              </a:solidFill>
            </a:endParaRPr>
          </a:p>
          <a:p>
            <a:r>
              <a:rPr lang="en-GB" sz="1400" dirty="0" smtClean="0">
                <a:solidFill>
                  <a:srgbClr val="4D4D4D"/>
                </a:solidFill>
              </a:rPr>
              <a:t>EM+CGL</a:t>
            </a:r>
            <a:endParaRPr lang="en-GB" sz="1400" dirty="0">
              <a:solidFill>
                <a:srgbClr val="4D4D4D"/>
              </a:solidFill>
            </a:endParaRPr>
          </a:p>
        </p:txBody>
      </p:sp>
      <p:graphicFrame>
        <p:nvGraphicFramePr>
          <p:cNvPr id="418" name="Group 88"/>
          <p:cNvGraphicFramePr>
            <a:graphicFrameLocks noGrp="1"/>
          </p:cNvGraphicFramePr>
          <p:nvPr>
            <p:extLst>
              <p:ext uri="{D42A27DB-BD31-4B8C-83A1-F6EECF244321}">
                <p14:modId xmlns:p14="http://schemas.microsoft.com/office/powerpoint/2010/main" val="4114146410"/>
              </p:ext>
            </p:extLst>
          </p:nvPr>
        </p:nvGraphicFramePr>
        <p:xfrm>
          <a:off x="4033257" y="2282549"/>
          <a:ext cx="4428609" cy="777240"/>
        </p:xfrm>
        <a:graphic>
          <a:graphicData uri="http://schemas.openxmlformats.org/drawingml/2006/table">
            <a:tbl>
              <a:tblPr firstRow="1" bandRow="1">
                <a:tableStyleId>{69012ECD-51FC-41F1-AA8D-1B2483CD663E}</a:tableStyleId>
              </a:tblPr>
              <a:tblGrid>
                <a:gridCol w="1497034">
                  <a:extLst>
                    <a:ext uri="{9D8B030D-6E8A-4147-A177-3AD203B41FA5}">
                      <a16:colId xmlns:a16="http://schemas.microsoft.com/office/drawing/2014/main" xmlns="" val="20000"/>
                    </a:ext>
                  </a:extLst>
                </a:gridCol>
                <a:gridCol w="1489393">
                  <a:extLst>
                    <a:ext uri="{9D8B030D-6E8A-4147-A177-3AD203B41FA5}">
                      <a16:colId xmlns:a16="http://schemas.microsoft.com/office/drawing/2014/main" xmlns="" val="20001"/>
                    </a:ext>
                  </a:extLst>
                </a:gridCol>
                <a:gridCol w="1442182">
                  <a:extLst>
                    <a:ext uri="{9D8B030D-6E8A-4147-A177-3AD203B41FA5}">
                      <a16:colId xmlns:a16="http://schemas.microsoft.com/office/drawing/2014/main" xmlns="" val="20002"/>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EM + CGL (n=351) </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2"/>
                          </a:solidFill>
                          <a:effectLst/>
                          <a:latin typeface="Arial" charset="0"/>
                          <a:cs typeface="Arial" charset="0"/>
                        </a:rPr>
                        <a:t>EM (n=350) </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err="1" smtClean="0">
                          <a:ln>
                            <a:noFill/>
                          </a:ln>
                          <a:solidFill>
                            <a:schemeClr val="tx1"/>
                          </a:solidFill>
                          <a:effectLst/>
                          <a:latin typeface="Arial" charset="0"/>
                          <a:cs typeface="Arial" charset="0"/>
                        </a:rPr>
                        <a:t>Evenements</a:t>
                      </a:r>
                      <a:r>
                        <a:rPr kumimoji="0" lang="en-GB" sz="1100" b="0" i="0" u="none" strike="noStrike" cap="none" normalizeH="0" baseline="0" dirty="0" smtClean="0">
                          <a:ln>
                            <a:noFill/>
                          </a:ln>
                          <a:solidFill>
                            <a:schemeClr val="tx1"/>
                          </a:solidFill>
                          <a:effectLst/>
                          <a:latin typeface="Arial" charset="0"/>
                          <a:cs typeface="Arial" charset="0"/>
                        </a:rPr>
                        <a:t>, N</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99</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Arial" charset="0"/>
                          <a:cs typeface="Arial" charset="0"/>
                        </a:rPr>
                        <a:t>103</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SSR </a:t>
                      </a:r>
                      <a:r>
                        <a:rPr kumimoji="0" lang="en-GB" sz="1100" b="0" i="0" u="none" strike="noStrike" cap="none" normalizeH="0" baseline="0" dirty="0" err="1" smtClean="0">
                          <a:ln>
                            <a:noFill/>
                          </a:ln>
                          <a:solidFill>
                            <a:schemeClr val="tx1"/>
                          </a:solidFill>
                          <a:effectLst/>
                          <a:latin typeface="Arial" charset="0"/>
                          <a:cs typeface="Arial" charset="0"/>
                        </a:rPr>
                        <a:t>à</a:t>
                      </a:r>
                      <a:r>
                        <a:rPr kumimoji="0" lang="en-GB" sz="1100" b="0" i="0" u="none" strike="noStrike" cap="none" normalizeH="0" baseline="0" dirty="0" smtClean="0">
                          <a:ln>
                            <a:noFill/>
                          </a:ln>
                          <a:solidFill>
                            <a:schemeClr val="tx1"/>
                          </a:solidFill>
                          <a:effectLst/>
                          <a:latin typeface="Arial" charset="0"/>
                          <a:cs typeface="Arial" charset="0"/>
                        </a:rPr>
                        <a:t> 5 </a:t>
                      </a:r>
                      <a:r>
                        <a:rPr kumimoji="0" lang="en-GB" sz="1100" b="0" i="0" u="none" strike="noStrike" cap="none" normalizeH="0" baseline="0" dirty="0" err="1" smtClean="0">
                          <a:ln>
                            <a:noFill/>
                          </a:ln>
                          <a:solidFill>
                            <a:schemeClr val="tx1"/>
                          </a:solidFill>
                          <a:effectLst/>
                          <a:latin typeface="Arial" charset="0"/>
                          <a:cs typeface="Arial" charset="0"/>
                        </a:rPr>
                        <a:t>ans</a:t>
                      </a:r>
                      <a:r>
                        <a:rPr kumimoji="0" lang="en-GB" sz="1100" b="0" i="0" u="none" strike="noStrike" cap="none" normalizeH="0" baseline="0" dirty="0" smtClean="0">
                          <a:ln>
                            <a:noFill/>
                          </a:ln>
                          <a:solidFill>
                            <a:schemeClr val="tx1"/>
                          </a:solidFill>
                          <a:effectLst/>
                          <a:latin typeface="Arial" charset="0"/>
                          <a:cs typeface="Arial" charset="0"/>
                        </a:rPr>
                        <a:t> (IC95)</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73,4 (68,5 – 77,7)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Arial" charset="0"/>
                          <a:cs typeface="Arial" charset="0"/>
                        </a:rPr>
                        <a:t>73,3 (68,3 – 77,6)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6" name="TextBox 5"/>
          <p:cNvSpPr txBox="1"/>
          <p:nvPr/>
        </p:nvSpPr>
        <p:spPr>
          <a:xfrm>
            <a:off x="1493260" y="1752600"/>
            <a:ext cx="7141792" cy="369332"/>
          </a:xfrm>
          <a:prstGeom prst="rect">
            <a:avLst/>
          </a:prstGeom>
          <a:noFill/>
        </p:spPr>
        <p:txBody>
          <a:bodyPr wrap="square" rtlCol="0">
            <a:spAutoFit/>
          </a:bodyPr>
          <a:lstStyle/>
          <a:p>
            <a:pPr algn="ctr"/>
            <a:r>
              <a:rPr lang="en-GB" b="1" dirty="0" smtClean="0">
                <a:solidFill>
                  <a:srgbClr val="4D4D4D"/>
                </a:solidFill>
              </a:rPr>
              <a:t>SSR</a:t>
            </a:r>
            <a:endParaRPr lang="en-GB" b="1" dirty="0">
              <a:solidFill>
                <a:srgbClr val="4D4D4D"/>
              </a:solidFill>
            </a:endParaRPr>
          </a:p>
        </p:txBody>
      </p:sp>
    </p:spTree>
    <p:extLst>
      <p:ext uri="{BB962C8B-B14F-4D97-AF65-F5344CB8AC3E}">
        <p14:creationId xmlns:p14="http://schemas.microsoft.com/office/powerpoint/2010/main" val="16087637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mtClean="0"/>
              <a:t>3508: Etude randomisée comparant excision mésorectale avec ou sans curage ganglionnaire latéral pour des cancers du bas rectum stade II, III: analyse du critère principal de l’étude du Japan Clinical Oncology Group JCOG0212 – Fujita S,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endParaRPr lang="fr-FR" dirty="0" smtClean="0"/>
          </a:p>
          <a:p>
            <a:pPr>
              <a:spcBef>
                <a:spcPts val="600"/>
              </a:spcBef>
            </a:pPr>
            <a:r>
              <a:rPr lang="fr-FR" dirty="0" smtClean="0"/>
              <a:t>Rechute locale, n (%): 26 (7,4) avec EM + CGL vs 44 (12,6) avec EM seule (p=0,024) </a:t>
            </a:r>
          </a:p>
          <a:p>
            <a:endParaRPr lang="fr-FR" dirty="0" smtClean="0"/>
          </a:p>
          <a:p>
            <a:pPr marL="0" indent="0">
              <a:buNone/>
            </a:pPr>
            <a:r>
              <a:rPr lang="fr-FR" b="1" dirty="0" smtClean="0"/>
              <a:t>Conclusions</a:t>
            </a:r>
          </a:p>
          <a:p>
            <a:pPr>
              <a:buClrTx/>
            </a:pPr>
            <a:r>
              <a:rPr lang="fr-FR" b="1" dirty="0" smtClean="0"/>
              <a:t>La non infériorité de l’EM seule vs EM + CGL reste non confirmée </a:t>
            </a:r>
          </a:p>
          <a:p>
            <a:pPr>
              <a:buClrTx/>
            </a:pPr>
            <a:r>
              <a:rPr lang="fr-FR" b="1" dirty="0" smtClean="0"/>
              <a:t>EM + CGL a significativement réduit la rechute locale après chirurgie vs EM seule chez ces patients avec cancer du bas rectum stade II/III</a:t>
            </a:r>
          </a:p>
          <a:p>
            <a:pPr>
              <a:buClrTx/>
            </a:pPr>
            <a:r>
              <a:rPr lang="fr-FR" b="1" dirty="0" smtClean="0"/>
              <a:t>Ces données sont en faveur de l’EM + CGL dans ce contexte</a:t>
            </a:r>
            <a:endParaRPr lang="fr-FR" b="1" dirty="0"/>
          </a:p>
        </p:txBody>
      </p:sp>
      <p:sp>
        <p:nvSpPr>
          <p:cNvPr id="5" name="Text Placeholder 4"/>
          <p:cNvSpPr>
            <a:spLocks noGrp="1"/>
          </p:cNvSpPr>
          <p:nvPr>
            <p:ph type="body" sz="quarter" idx="11"/>
          </p:nvPr>
        </p:nvSpPr>
        <p:spPr/>
        <p:txBody>
          <a:bodyPr/>
          <a:lstStyle/>
          <a:p>
            <a:r>
              <a:rPr lang="fr-FR" smtClean="0"/>
              <a:t> Fujita et al. J Clin Oncol 2016; 34 (suppl): abstr 3508</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475643877"/>
              </p:ext>
            </p:extLst>
          </p:nvPr>
        </p:nvGraphicFramePr>
        <p:xfrm>
          <a:off x="381000" y="1676400"/>
          <a:ext cx="8382001" cy="1295400"/>
        </p:xfrm>
        <a:graphic>
          <a:graphicData uri="http://schemas.openxmlformats.org/drawingml/2006/table">
            <a:tbl>
              <a:tblPr firstRow="1" bandRow="1">
                <a:tableStyleId>{69012ECD-51FC-41F1-AA8D-1B2483CD663E}</a:tableStyleId>
              </a:tblPr>
              <a:tblGrid>
                <a:gridCol w="2119050">
                  <a:extLst>
                    <a:ext uri="{9D8B030D-6E8A-4147-A177-3AD203B41FA5}">
                      <a16:colId xmlns:a16="http://schemas.microsoft.com/office/drawing/2014/main" xmlns="" val="20000"/>
                    </a:ext>
                  </a:extLst>
                </a:gridCol>
                <a:gridCol w="2211184">
                  <a:extLst>
                    <a:ext uri="{9D8B030D-6E8A-4147-A177-3AD203B41FA5}">
                      <a16:colId xmlns:a16="http://schemas.microsoft.com/office/drawing/2014/main" xmlns="" val="20001"/>
                    </a:ext>
                  </a:extLst>
                </a:gridCol>
                <a:gridCol w="1788776">
                  <a:extLst>
                    <a:ext uri="{9D8B030D-6E8A-4147-A177-3AD203B41FA5}">
                      <a16:colId xmlns:a16="http://schemas.microsoft.com/office/drawing/2014/main" xmlns="" val="20002"/>
                    </a:ext>
                  </a:extLst>
                </a:gridCol>
                <a:gridCol w="2262991"/>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 (IC95)</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EM + CGL (n=351)</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EM (n=350)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SG à 5 ans</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92,6 (89,3 – 94,9)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90,2 (86,5 – 92,9)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1,25 (0,85 – 1,84)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SSR locale à 5 ans</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87,7 (83,8 – 90,7)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82,4 (78,0 – 86,1)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1,37 (0,97 – 1,93)</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74518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Cancer DU RECTUM</a:t>
            </a:r>
            <a:endParaRPr lang="en-GB" dirty="0"/>
          </a:p>
        </p:txBody>
      </p:sp>
      <p:sp>
        <p:nvSpPr>
          <p:cNvPr id="2" name="Text Placeholder 1"/>
          <p:cNvSpPr>
            <a:spLocks noGrp="1"/>
          </p:cNvSpPr>
          <p:nvPr>
            <p:ph type="body" idx="1"/>
          </p:nvPr>
        </p:nvSpPr>
        <p:spPr/>
        <p:txBody>
          <a:bodyPr/>
          <a:lstStyle/>
          <a:p>
            <a:r>
              <a:rPr lang="en-US" dirty="0" smtClean="0"/>
              <a:t>CANCER COLORECTAL</a:t>
            </a:r>
            <a:endParaRPr lang="en-GB" dirty="0"/>
          </a:p>
        </p:txBody>
      </p:sp>
    </p:spTree>
    <p:extLst>
      <p:ext uri="{BB962C8B-B14F-4D97-AF65-F5344CB8AC3E}">
        <p14:creationId xmlns:p14="http://schemas.microsoft.com/office/powerpoint/2010/main" val="17224498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3513: FOLFIRINOX en traitement d’induction chez des patients avec cancer du rectum et métastases synchrones: résultats de l’étude de phase II FFCD 1102 – </a:t>
            </a:r>
            <a:r>
              <a:rPr lang="fr-FR" dirty="0" err="1" smtClean="0"/>
              <a:t>Bachet</a:t>
            </a:r>
            <a:r>
              <a:rPr lang="fr-FR" dirty="0" smtClean="0"/>
              <a:t> JB,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d’une chimiothérapie systémique agressive par FOLFIRINOX en traitement d’induction chez des patients avec cancer du rectum (CR) et métastases synchrones</a:t>
            </a:r>
            <a:endParaRPr lang="fr-FR" dirty="0"/>
          </a:p>
        </p:txBody>
      </p:sp>
      <p:sp>
        <p:nvSpPr>
          <p:cNvPr id="4" name="Text Placeholder 3"/>
          <p:cNvSpPr>
            <a:spLocks noGrp="1"/>
          </p:cNvSpPr>
          <p:nvPr>
            <p:ph type="body" sz="quarter" idx="10"/>
          </p:nvPr>
        </p:nvSpPr>
        <p:spPr>
          <a:xfrm>
            <a:off x="365125" y="6096000"/>
            <a:ext cx="4435475" cy="487363"/>
          </a:xfrm>
        </p:spPr>
        <p:txBody>
          <a:bodyPr/>
          <a:lstStyle/>
          <a:p>
            <a:r>
              <a:rPr lang="fr-FR" dirty="0" smtClean="0"/>
              <a:t>*</a:t>
            </a:r>
            <a:r>
              <a:rPr lang="fr-FR" dirty="0" err="1" smtClean="0"/>
              <a:t>Oxaliplatine</a:t>
            </a:r>
            <a:r>
              <a:rPr lang="fr-FR" dirty="0" smtClean="0"/>
              <a:t> 85 mg/m</a:t>
            </a:r>
            <a:r>
              <a:rPr lang="fr-FR" baseline="30000" dirty="0" smtClean="0"/>
              <a:t>2</a:t>
            </a:r>
            <a:r>
              <a:rPr lang="fr-FR" dirty="0" smtClean="0"/>
              <a:t> J1 + irinotecan 180 mg/m</a:t>
            </a:r>
            <a:r>
              <a:rPr lang="fr-FR" baseline="30000" dirty="0" smtClean="0"/>
              <a:t>2</a:t>
            </a:r>
            <a:r>
              <a:rPr lang="fr-FR" dirty="0" smtClean="0"/>
              <a:t> J1 + </a:t>
            </a:r>
            <a:r>
              <a:rPr lang="fr-FR" dirty="0" err="1" smtClean="0"/>
              <a:t>leucovorine</a:t>
            </a:r>
            <a:r>
              <a:rPr lang="fr-FR" dirty="0" smtClean="0"/>
              <a:t> 400 mg/m</a:t>
            </a:r>
            <a:r>
              <a:rPr lang="fr-FR" baseline="30000" dirty="0" smtClean="0"/>
              <a:t>2</a:t>
            </a:r>
            <a:r>
              <a:rPr lang="fr-FR" dirty="0" smtClean="0"/>
              <a:t> J1, puis 5FU 400 mg/m</a:t>
            </a:r>
            <a:r>
              <a:rPr lang="fr-FR" baseline="30000" dirty="0" smtClean="0"/>
              <a:t>2</a:t>
            </a:r>
            <a:r>
              <a:rPr lang="fr-FR" dirty="0" smtClean="0"/>
              <a:t> bolus J1 + </a:t>
            </a:r>
            <a:br>
              <a:rPr lang="fr-FR" dirty="0" smtClean="0"/>
            </a:br>
            <a:r>
              <a:rPr lang="fr-FR" dirty="0" smtClean="0"/>
              <a:t>2400 mg/m</a:t>
            </a:r>
            <a:r>
              <a:rPr lang="fr-FR" baseline="30000" dirty="0" smtClean="0"/>
              <a:t>2</a:t>
            </a:r>
            <a:r>
              <a:rPr lang="fr-FR" dirty="0" smtClean="0"/>
              <a:t> 46h perfusion continue 2x/semaine (8 cycles obligatoires puis au choix de l’investigateur).</a:t>
            </a:r>
            <a:endParaRPr lang="fr-FR" dirty="0"/>
          </a:p>
        </p:txBody>
      </p:sp>
      <p:sp>
        <p:nvSpPr>
          <p:cNvPr id="5" name="Text Placeholder 4"/>
          <p:cNvSpPr>
            <a:spLocks noGrp="1"/>
          </p:cNvSpPr>
          <p:nvPr>
            <p:ph type="body" sz="quarter" idx="11"/>
          </p:nvPr>
        </p:nvSpPr>
        <p:spPr/>
        <p:txBody>
          <a:bodyPr/>
          <a:lstStyle/>
          <a:p>
            <a:r>
              <a:rPr lang="fr-FR" smtClean="0"/>
              <a:t>Bachet et al. J Clin Oncol 2016; 34 (suppl): abstr 3513</a:t>
            </a:r>
            <a:endParaRPr lang="fr-FR"/>
          </a:p>
        </p:txBody>
      </p:sp>
      <p:sp>
        <p:nvSpPr>
          <p:cNvPr id="7" name="Rectangle 9"/>
          <p:cNvSpPr txBox="1">
            <a:spLocks noChangeArrowheads="1"/>
          </p:cNvSpPr>
          <p:nvPr/>
        </p:nvSpPr>
        <p:spPr bwMode="auto">
          <a:xfrm>
            <a:off x="365124" y="4830168"/>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TCM à 4 mois</a:t>
            </a:r>
          </a:p>
        </p:txBody>
      </p:sp>
      <p:sp>
        <p:nvSpPr>
          <p:cNvPr id="8" name="Content Placeholder 26"/>
          <p:cNvSpPr txBox="1">
            <a:spLocks/>
          </p:cNvSpPr>
          <p:nvPr/>
        </p:nvSpPr>
        <p:spPr>
          <a:xfrm>
            <a:off x="4648200" y="4830168"/>
            <a:ext cx="42672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t>
            </a:r>
            <a:r>
              <a:rPr lang="fr-FR" b="1" kern="0" dirty="0">
                <a:solidFill>
                  <a:srgbClr val="A0A0A0"/>
                </a:solidFill>
              </a:rPr>
              <a:t>a</a:t>
            </a:r>
            <a:r>
              <a:rPr lang="fr-FR" b="1" kern="0" dirty="0" smtClean="0">
                <a:solidFill>
                  <a:srgbClr val="A0A0A0"/>
                </a:solidFill>
              </a:rPr>
              <a:t>ires</a:t>
            </a:r>
          </a:p>
          <a:p>
            <a:pPr>
              <a:buClr>
                <a:srgbClr val="043882"/>
              </a:buClr>
            </a:pPr>
            <a:r>
              <a:rPr lang="fr-FR" kern="0" dirty="0" smtClean="0"/>
              <a:t>TRG, SSP, SG, taux de résection secondaire</a:t>
            </a:r>
          </a:p>
          <a:p>
            <a:pPr>
              <a:buClr>
                <a:srgbClr val="043882"/>
              </a:buClr>
            </a:pPr>
            <a:r>
              <a:rPr lang="fr-FR" kern="0" dirty="0" smtClean="0"/>
              <a:t>Tolérance</a:t>
            </a:r>
          </a:p>
        </p:txBody>
      </p:sp>
      <p:sp>
        <p:nvSpPr>
          <p:cNvPr id="9" name="AutoShape 12"/>
          <p:cNvSpPr>
            <a:spLocks noChangeArrowheads="1"/>
          </p:cNvSpPr>
          <p:nvPr/>
        </p:nvSpPr>
        <p:spPr bwMode="auto">
          <a:xfrm>
            <a:off x="4618241" y="3008019"/>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FOLFIRINOX*</a:t>
            </a:r>
            <a:endParaRPr lang="fr-FR" altLang="zh-CN">
              <a:solidFill>
                <a:srgbClr val="FFFFFF"/>
              </a:solidFill>
              <a:ea typeface="SimSun" pitchFamily="2" charset="-122"/>
            </a:endParaRPr>
          </a:p>
        </p:txBody>
      </p:sp>
      <p:cxnSp>
        <p:nvCxnSpPr>
          <p:cNvPr id="10" name="AutoShape 19"/>
          <p:cNvCxnSpPr>
            <a:cxnSpLocks noChangeShapeType="1"/>
          </p:cNvCxnSpPr>
          <p:nvPr/>
        </p:nvCxnSpPr>
        <p:spPr bwMode="auto">
          <a:xfrm>
            <a:off x="3684814" y="3592219"/>
            <a:ext cx="933427"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179408" y="3592219"/>
            <a:ext cx="933427"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4" y="3327901"/>
            <a:ext cx="835913"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3" name="AutoShape 9"/>
          <p:cNvSpPr>
            <a:spLocks noChangeArrowheads="1"/>
          </p:cNvSpPr>
          <p:nvPr/>
        </p:nvSpPr>
        <p:spPr bwMode="auto">
          <a:xfrm>
            <a:off x="365124" y="2411640"/>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CR avec métastases synchrones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RT ou CT antérieures</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(n=65)</a:t>
            </a:r>
            <a:endParaRPr lang="fr-FR" altLang="zh-CN" dirty="0">
              <a:solidFill>
                <a:srgbClr val="FFFFFF"/>
              </a:solidFill>
              <a:ea typeface="SimSun" pitchFamily="2" charset="-122"/>
            </a:endParaRPr>
          </a:p>
        </p:txBody>
      </p:sp>
    </p:spTree>
    <p:extLst>
      <p:ext uri="{BB962C8B-B14F-4D97-AF65-F5344CB8AC3E}">
        <p14:creationId xmlns:p14="http://schemas.microsoft.com/office/powerpoint/2010/main" val="220098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3513: </a:t>
            </a:r>
            <a:r>
              <a:rPr lang="fr-FR" dirty="0"/>
              <a:t>FOLFIRINOX en traitement d’induction chez des patients avec cancer du rectum et métastases synchrones: résultats de l’étude de phase II FFCD 1102 – </a:t>
            </a:r>
            <a:r>
              <a:rPr lang="fr-FR" dirty="0" err="1"/>
              <a:t>Bachet</a:t>
            </a:r>
            <a:r>
              <a:rPr lang="fr-FR" dirty="0"/>
              <a:t> JB,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dirty="0" smtClean="0"/>
          </a:p>
          <a:p>
            <a:endParaRPr lang="en-GB" dirty="0" smtClean="0"/>
          </a:p>
          <a:p>
            <a:endParaRPr lang="en-GB" dirty="0"/>
          </a:p>
          <a:p>
            <a:endParaRPr lang="en-GB" dirty="0" smtClean="0"/>
          </a:p>
          <a:p>
            <a:endParaRPr lang="en-GB" dirty="0"/>
          </a:p>
          <a:p>
            <a:endParaRPr lang="en-GB" dirty="0" smtClean="0"/>
          </a:p>
          <a:p>
            <a:pPr>
              <a:spcBef>
                <a:spcPts val="1200"/>
              </a:spcBef>
            </a:pPr>
            <a:r>
              <a:rPr lang="en-GB" dirty="0" smtClean="0"/>
              <a:t>TCM </a:t>
            </a:r>
            <a:r>
              <a:rPr lang="en-GB" dirty="0" err="1" smtClean="0"/>
              <a:t>à</a:t>
            </a:r>
            <a:r>
              <a:rPr lang="en-GB" dirty="0" smtClean="0"/>
              <a:t> 4 </a:t>
            </a:r>
            <a:r>
              <a:rPr lang="en-GB" dirty="0" err="1" smtClean="0"/>
              <a:t>mois</a:t>
            </a:r>
            <a:r>
              <a:rPr lang="en-GB" dirty="0" smtClean="0"/>
              <a:t>: 94%</a:t>
            </a:r>
          </a:p>
        </p:txBody>
      </p:sp>
      <p:sp>
        <p:nvSpPr>
          <p:cNvPr id="5" name="Text Placeholder 4"/>
          <p:cNvSpPr>
            <a:spLocks noGrp="1"/>
          </p:cNvSpPr>
          <p:nvPr>
            <p:ph type="body" sz="quarter" idx="11"/>
          </p:nvPr>
        </p:nvSpPr>
        <p:spPr/>
        <p:txBody>
          <a:bodyPr/>
          <a:lstStyle/>
          <a:p>
            <a:r>
              <a:rPr lang="en-US" dirty="0" err="1"/>
              <a:t>Bachet</a:t>
            </a:r>
            <a:r>
              <a:rPr lang="en-US" dirty="0"/>
              <a:t> </a:t>
            </a:r>
            <a:r>
              <a:rPr lang="en-US" dirty="0" smtClean="0"/>
              <a:t>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3513</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val="4248412569"/>
              </p:ext>
            </p:extLst>
          </p:nvPr>
        </p:nvGraphicFramePr>
        <p:xfrm>
          <a:off x="359835" y="1600200"/>
          <a:ext cx="8403165" cy="1524000"/>
        </p:xfrm>
        <a:graphic>
          <a:graphicData uri="http://schemas.openxmlformats.org/drawingml/2006/table">
            <a:tbl>
              <a:tblPr firstRow="1" bandRow="1">
                <a:tableStyleId>{69012ECD-51FC-41F1-AA8D-1B2483CD663E}</a:tableStyleId>
              </a:tblPr>
              <a:tblGrid>
                <a:gridCol w="2218435"/>
                <a:gridCol w="3092365"/>
                <a:gridCol w="3092365"/>
              </a:tblGrid>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Réponse,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Après 4 cycles (n=64)</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Après 8 cycles (n=64)</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30 (46,9)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55 (86,0)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29 (45,3)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Non évaluable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3" name="Group 88"/>
          <p:cNvGraphicFramePr>
            <a:graphicFrameLocks noGrp="1"/>
          </p:cNvGraphicFramePr>
          <p:nvPr>
            <p:extLst>
              <p:ext uri="{D42A27DB-BD31-4B8C-83A1-F6EECF244321}">
                <p14:modId xmlns:p14="http://schemas.microsoft.com/office/powerpoint/2010/main" val="1765974908"/>
              </p:ext>
            </p:extLst>
          </p:nvPr>
        </p:nvGraphicFramePr>
        <p:xfrm>
          <a:off x="4114800" y="3886200"/>
          <a:ext cx="4114800" cy="1432560"/>
        </p:xfrm>
        <a:graphic>
          <a:graphicData uri="http://schemas.openxmlformats.org/drawingml/2006/table">
            <a:tbl>
              <a:tblPr firstRow="1" bandRow="1">
                <a:tableStyleId>{69012ECD-51FC-41F1-AA8D-1B2483CD663E}</a:tableStyleId>
              </a:tblPr>
              <a:tblGrid>
                <a:gridCol w="2286000"/>
                <a:gridCol w="1828800"/>
              </a:tblGrid>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Tous</a:t>
                      </a:r>
                      <a:r>
                        <a:rPr kumimoji="0" lang="en-GB" sz="1400" b="1" i="0" u="none" strike="noStrike" cap="none" normalizeH="0" baseline="0" dirty="0" smtClean="0">
                          <a:ln>
                            <a:noFill/>
                          </a:ln>
                          <a:solidFill>
                            <a:schemeClr val="tx2"/>
                          </a:solidFill>
                          <a:effectLst/>
                          <a:latin typeface="Arial" charset="0"/>
                          <a:cs typeface="Arial" charset="0"/>
                        </a:rPr>
                        <a:t> patients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SSPm</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10,9 (8,8 –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SSP </a:t>
                      </a:r>
                      <a:r>
                        <a:rPr lang="en-GB" sz="1400" dirty="0" err="1" smtClean="0"/>
                        <a:t>à</a:t>
                      </a:r>
                      <a:r>
                        <a:rPr lang="en-GB" sz="1400" dirty="0" smtClean="0"/>
                        <a:t> 6 </a:t>
                      </a:r>
                      <a:r>
                        <a:rPr lang="en-GB" sz="1400" dirty="0" err="1" smtClean="0"/>
                        <a:t>mois</a:t>
                      </a:r>
                      <a:r>
                        <a:rPr lang="en-GB" sz="1400" dirty="0" smtClean="0"/>
                        <a:t>,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SSP </a:t>
                      </a:r>
                      <a:r>
                        <a:rPr lang="en-GB" sz="1400" dirty="0" err="1" smtClean="0"/>
                        <a:t>à</a:t>
                      </a:r>
                      <a:r>
                        <a:rPr lang="en-GB" sz="1400" dirty="0" smtClean="0"/>
                        <a:t> 12 </a:t>
                      </a:r>
                      <a:r>
                        <a:rPr lang="en-GB" sz="1400" dirty="0" err="1" smtClean="0"/>
                        <a:t>mois</a:t>
                      </a:r>
                      <a:r>
                        <a:rPr lang="en-GB" sz="1400" dirty="0" smtClean="0"/>
                        <a:t>,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5" name="TextBox 14"/>
          <p:cNvSpPr txBox="1"/>
          <p:nvPr/>
        </p:nvSpPr>
        <p:spPr>
          <a:xfrm>
            <a:off x="2262093" y="3669268"/>
            <a:ext cx="642386" cy="369332"/>
          </a:xfrm>
          <a:prstGeom prst="rect">
            <a:avLst/>
          </a:prstGeom>
          <a:noFill/>
        </p:spPr>
        <p:txBody>
          <a:bodyPr wrap="none" rtlCol="0">
            <a:spAutoFit/>
          </a:bodyPr>
          <a:lstStyle/>
          <a:p>
            <a:r>
              <a:rPr lang="en-GB" b="1" dirty="0" smtClean="0">
                <a:solidFill>
                  <a:srgbClr val="4D4D4D"/>
                </a:solidFill>
              </a:rPr>
              <a:t>SSP</a:t>
            </a:r>
            <a:endParaRPr lang="en-US" b="1" dirty="0">
              <a:solidFill>
                <a:srgbClr val="4D4D4D"/>
              </a:solidFill>
            </a:endParaRPr>
          </a:p>
        </p:txBody>
      </p:sp>
      <p:sp>
        <p:nvSpPr>
          <p:cNvPr id="16" name="TextBox 15"/>
          <p:cNvSpPr txBox="1"/>
          <p:nvPr/>
        </p:nvSpPr>
        <p:spPr>
          <a:xfrm>
            <a:off x="635058" y="3726299"/>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1.0</a:t>
            </a:r>
            <a:endParaRPr lang="en-GB" sz="1200" dirty="0">
              <a:solidFill>
                <a:srgbClr val="4D4D4D"/>
              </a:solidFill>
            </a:endParaRPr>
          </a:p>
        </p:txBody>
      </p:sp>
      <p:sp>
        <p:nvSpPr>
          <p:cNvPr id="17" name="TextBox 16"/>
          <p:cNvSpPr txBox="1"/>
          <p:nvPr/>
        </p:nvSpPr>
        <p:spPr>
          <a:xfrm rot="16200000">
            <a:off x="269055" y="4706766"/>
            <a:ext cx="305147" cy="184666"/>
          </a:xfrm>
          <a:prstGeom prst="rect">
            <a:avLst/>
          </a:prstGeom>
          <a:noFill/>
        </p:spPr>
        <p:txBody>
          <a:bodyPr wrap="none" lIns="0" tIns="0" rIns="0" bIns="0" rtlCol="0" anchor="ctr" anchorCtr="0">
            <a:spAutoFit/>
          </a:bodyPr>
          <a:lstStyle/>
          <a:p>
            <a:pPr algn="ctr"/>
            <a:r>
              <a:rPr lang="en-US" sz="1200" b="1" dirty="0" smtClean="0">
                <a:solidFill>
                  <a:srgbClr val="4D4D4D"/>
                </a:solidFill>
              </a:rPr>
              <a:t>SSP</a:t>
            </a:r>
            <a:endParaRPr lang="en-GB" sz="1200" b="1" dirty="0">
              <a:solidFill>
                <a:srgbClr val="4D4D4D"/>
              </a:solidFill>
            </a:endParaRPr>
          </a:p>
        </p:txBody>
      </p:sp>
      <p:sp>
        <p:nvSpPr>
          <p:cNvPr id="18" name="TextBox 17"/>
          <p:cNvSpPr txBox="1"/>
          <p:nvPr/>
        </p:nvSpPr>
        <p:spPr>
          <a:xfrm>
            <a:off x="635058" y="5713019"/>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0.0</a:t>
            </a:r>
            <a:endParaRPr lang="en-GB" sz="1200" dirty="0">
              <a:solidFill>
                <a:srgbClr val="4D4D4D"/>
              </a:solidFill>
            </a:endParaRPr>
          </a:p>
        </p:txBody>
      </p:sp>
      <p:sp>
        <p:nvSpPr>
          <p:cNvPr id="19" name="TextBox 18"/>
          <p:cNvSpPr txBox="1"/>
          <p:nvPr/>
        </p:nvSpPr>
        <p:spPr>
          <a:xfrm>
            <a:off x="635058" y="4123643"/>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0.8</a:t>
            </a:r>
            <a:endParaRPr lang="en-GB" sz="1200" dirty="0">
              <a:solidFill>
                <a:srgbClr val="4D4D4D"/>
              </a:solidFill>
            </a:endParaRPr>
          </a:p>
        </p:txBody>
      </p:sp>
      <p:sp>
        <p:nvSpPr>
          <p:cNvPr id="20" name="TextBox 19"/>
          <p:cNvSpPr txBox="1"/>
          <p:nvPr/>
        </p:nvSpPr>
        <p:spPr>
          <a:xfrm>
            <a:off x="635058" y="4520987"/>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0.6</a:t>
            </a:r>
            <a:endParaRPr lang="en-GB" sz="1200" dirty="0">
              <a:solidFill>
                <a:srgbClr val="4D4D4D"/>
              </a:solidFill>
            </a:endParaRPr>
          </a:p>
        </p:txBody>
      </p:sp>
      <p:sp>
        <p:nvSpPr>
          <p:cNvPr id="21" name="TextBox 20"/>
          <p:cNvSpPr txBox="1"/>
          <p:nvPr/>
        </p:nvSpPr>
        <p:spPr>
          <a:xfrm>
            <a:off x="635058" y="4918331"/>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0.4</a:t>
            </a:r>
            <a:endParaRPr lang="en-GB" sz="1200" dirty="0">
              <a:solidFill>
                <a:srgbClr val="4D4D4D"/>
              </a:solidFill>
            </a:endParaRPr>
          </a:p>
        </p:txBody>
      </p:sp>
      <p:sp>
        <p:nvSpPr>
          <p:cNvPr id="22" name="TextBox 21"/>
          <p:cNvSpPr txBox="1"/>
          <p:nvPr/>
        </p:nvSpPr>
        <p:spPr>
          <a:xfrm>
            <a:off x="635058" y="5315676"/>
            <a:ext cx="183426" cy="158878"/>
          </a:xfrm>
          <a:prstGeom prst="rect">
            <a:avLst/>
          </a:prstGeom>
          <a:noFill/>
        </p:spPr>
        <p:txBody>
          <a:bodyPr wrap="none" lIns="0" tIns="0" rIns="0" bIns="0" rtlCol="0" anchor="ctr" anchorCtr="0">
            <a:spAutoFit/>
          </a:bodyPr>
          <a:lstStyle/>
          <a:p>
            <a:pPr algn="r"/>
            <a:r>
              <a:rPr lang="en-US" sz="1200" dirty="0">
                <a:solidFill>
                  <a:srgbClr val="4D4D4D"/>
                </a:solidFill>
              </a:rPr>
              <a:t>0.2</a:t>
            </a:r>
            <a:endParaRPr lang="en-GB" sz="1200" dirty="0">
              <a:solidFill>
                <a:srgbClr val="4D4D4D"/>
              </a:solidFill>
            </a:endParaRPr>
          </a:p>
        </p:txBody>
      </p:sp>
      <p:sp>
        <p:nvSpPr>
          <p:cNvPr id="23" name="Freeform 22"/>
          <p:cNvSpPr/>
          <p:nvPr/>
        </p:nvSpPr>
        <p:spPr>
          <a:xfrm>
            <a:off x="919778" y="3794234"/>
            <a:ext cx="3578886" cy="2000709"/>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GB" sz="1200">
              <a:solidFill>
                <a:srgbClr val="4D4D4D"/>
              </a:solidFill>
            </a:endParaRPr>
          </a:p>
        </p:txBody>
      </p:sp>
      <p:grpSp>
        <p:nvGrpSpPr>
          <p:cNvPr id="24" name="Group 23"/>
          <p:cNvGrpSpPr/>
          <p:nvPr/>
        </p:nvGrpSpPr>
        <p:grpSpPr>
          <a:xfrm>
            <a:off x="919555" y="5796107"/>
            <a:ext cx="3569222" cy="72237"/>
            <a:chOff x="919555" y="5796107"/>
            <a:chExt cx="3569222" cy="72237"/>
          </a:xfrm>
        </p:grpSpPr>
        <p:cxnSp>
          <p:nvCxnSpPr>
            <p:cNvPr id="25" name="Straight Connector 24"/>
            <p:cNvCxnSpPr/>
            <p:nvPr/>
          </p:nvCxnSpPr>
          <p:spPr>
            <a:xfrm rot="16200000">
              <a:off x="883437"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1393326"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1903215"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2413104"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a:off x="2922993"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3432882"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3942771" y="583222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4452659" y="5832226"/>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84019" y="5913677"/>
            <a:ext cx="73096" cy="158878"/>
          </a:xfrm>
          <a:prstGeom prst="rect">
            <a:avLst/>
          </a:prstGeom>
          <a:noFill/>
        </p:spPr>
        <p:txBody>
          <a:bodyPr wrap="none" lIns="0" tIns="0" rIns="0" bIns="0" rtlCol="0" anchor="ctr" anchorCtr="0">
            <a:spAutoFit/>
          </a:bodyPr>
          <a:lstStyle/>
          <a:p>
            <a:pPr algn="ctr"/>
            <a:r>
              <a:rPr lang="en-US" sz="1200" dirty="0">
                <a:solidFill>
                  <a:srgbClr val="4D4D4D"/>
                </a:solidFill>
              </a:rPr>
              <a:t>0</a:t>
            </a:r>
            <a:endParaRPr lang="en-GB" sz="1200" dirty="0">
              <a:solidFill>
                <a:srgbClr val="4D4D4D"/>
              </a:solidFill>
            </a:endParaRPr>
          </a:p>
        </p:txBody>
      </p:sp>
      <p:sp>
        <p:nvSpPr>
          <p:cNvPr id="34" name="TextBox 33"/>
          <p:cNvSpPr txBox="1"/>
          <p:nvPr/>
        </p:nvSpPr>
        <p:spPr>
          <a:xfrm>
            <a:off x="1387373" y="5897200"/>
            <a:ext cx="84960" cy="184666"/>
          </a:xfrm>
          <a:prstGeom prst="rect">
            <a:avLst/>
          </a:prstGeom>
          <a:noFill/>
        </p:spPr>
        <p:txBody>
          <a:bodyPr wrap="none" lIns="0" tIns="0" rIns="0" bIns="0" rtlCol="0" anchor="ctr" anchorCtr="0">
            <a:spAutoFit/>
          </a:bodyPr>
          <a:lstStyle/>
          <a:p>
            <a:pPr algn="ctr"/>
            <a:r>
              <a:rPr lang="en-US" sz="1200" dirty="0">
                <a:solidFill>
                  <a:srgbClr val="4D4D4D"/>
                </a:solidFill>
              </a:rPr>
              <a:t>4</a:t>
            </a:r>
            <a:endParaRPr lang="en-GB" sz="1200" dirty="0">
              <a:solidFill>
                <a:srgbClr val="4D4D4D"/>
              </a:solidFill>
            </a:endParaRPr>
          </a:p>
        </p:txBody>
      </p:sp>
      <p:sp>
        <p:nvSpPr>
          <p:cNvPr id="35" name="TextBox 34"/>
          <p:cNvSpPr txBox="1"/>
          <p:nvPr/>
        </p:nvSpPr>
        <p:spPr>
          <a:xfrm>
            <a:off x="1896988" y="5897200"/>
            <a:ext cx="84959" cy="184666"/>
          </a:xfrm>
          <a:prstGeom prst="rect">
            <a:avLst/>
          </a:prstGeom>
          <a:noFill/>
        </p:spPr>
        <p:txBody>
          <a:bodyPr wrap="none" lIns="0" tIns="0" rIns="0" bIns="0" rtlCol="0" anchor="ctr" anchorCtr="0">
            <a:spAutoFit/>
          </a:bodyPr>
          <a:lstStyle/>
          <a:p>
            <a:pPr algn="ctr"/>
            <a:r>
              <a:rPr lang="en-US" sz="1200" dirty="0">
                <a:solidFill>
                  <a:srgbClr val="4D4D4D"/>
                </a:solidFill>
              </a:rPr>
              <a:t>8</a:t>
            </a:r>
            <a:endParaRPr lang="en-GB" sz="1200" dirty="0">
              <a:solidFill>
                <a:srgbClr val="4D4D4D"/>
              </a:solidFill>
            </a:endParaRPr>
          </a:p>
        </p:txBody>
      </p:sp>
      <p:sp>
        <p:nvSpPr>
          <p:cNvPr id="36" name="TextBox 35"/>
          <p:cNvSpPr txBox="1"/>
          <p:nvPr/>
        </p:nvSpPr>
        <p:spPr>
          <a:xfrm>
            <a:off x="2365328"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12</a:t>
            </a:r>
            <a:endParaRPr lang="en-GB" sz="1200" dirty="0">
              <a:solidFill>
                <a:srgbClr val="4D4D4D"/>
              </a:solidFill>
            </a:endParaRPr>
          </a:p>
        </p:txBody>
      </p:sp>
      <p:sp>
        <p:nvSpPr>
          <p:cNvPr id="37" name="TextBox 36"/>
          <p:cNvSpPr txBox="1"/>
          <p:nvPr/>
        </p:nvSpPr>
        <p:spPr>
          <a:xfrm>
            <a:off x="2874464" y="5900783"/>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16</a:t>
            </a:r>
            <a:endParaRPr lang="en-GB" sz="1200" dirty="0">
              <a:solidFill>
                <a:srgbClr val="4D4D4D"/>
              </a:solidFill>
            </a:endParaRPr>
          </a:p>
        </p:txBody>
      </p:sp>
      <p:sp>
        <p:nvSpPr>
          <p:cNvPr id="38" name="TextBox 37"/>
          <p:cNvSpPr txBox="1"/>
          <p:nvPr/>
        </p:nvSpPr>
        <p:spPr>
          <a:xfrm>
            <a:off x="3384461"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20</a:t>
            </a:r>
            <a:endParaRPr lang="en-GB" sz="1200" dirty="0">
              <a:solidFill>
                <a:srgbClr val="4D4D4D"/>
              </a:solidFill>
            </a:endParaRPr>
          </a:p>
        </p:txBody>
      </p:sp>
      <p:sp>
        <p:nvSpPr>
          <p:cNvPr id="39" name="TextBox 38"/>
          <p:cNvSpPr txBox="1"/>
          <p:nvPr/>
        </p:nvSpPr>
        <p:spPr>
          <a:xfrm>
            <a:off x="3894458"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24</a:t>
            </a:r>
            <a:endParaRPr lang="en-GB" sz="1200" dirty="0">
              <a:solidFill>
                <a:srgbClr val="4D4D4D"/>
              </a:solidFill>
            </a:endParaRPr>
          </a:p>
        </p:txBody>
      </p:sp>
      <p:sp>
        <p:nvSpPr>
          <p:cNvPr id="40" name="TextBox 39"/>
          <p:cNvSpPr txBox="1"/>
          <p:nvPr/>
        </p:nvSpPr>
        <p:spPr>
          <a:xfrm>
            <a:off x="4404454" y="5897200"/>
            <a:ext cx="169918" cy="184666"/>
          </a:xfrm>
          <a:prstGeom prst="rect">
            <a:avLst/>
          </a:prstGeom>
          <a:noFill/>
        </p:spPr>
        <p:txBody>
          <a:bodyPr wrap="none" lIns="0" tIns="0" rIns="0" bIns="0" rtlCol="0" anchor="ctr" anchorCtr="0">
            <a:spAutoFit/>
          </a:bodyPr>
          <a:lstStyle/>
          <a:p>
            <a:pPr algn="ctr"/>
            <a:r>
              <a:rPr lang="en-US" sz="1200" dirty="0">
                <a:solidFill>
                  <a:srgbClr val="4D4D4D"/>
                </a:solidFill>
              </a:rPr>
              <a:t>28</a:t>
            </a:r>
            <a:endParaRPr lang="en-GB" sz="1200" dirty="0">
              <a:solidFill>
                <a:srgbClr val="4D4D4D"/>
              </a:solidFill>
            </a:endParaRPr>
          </a:p>
        </p:txBody>
      </p:sp>
      <p:sp>
        <p:nvSpPr>
          <p:cNvPr id="41" name="TextBox 40"/>
          <p:cNvSpPr txBox="1"/>
          <p:nvPr/>
        </p:nvSpPr>
        <p:spPr>
          <a:xfrm>
            <a:off x="2529725" y="6179075"/>
            <a:ext cx="350532" cy="184666"/>
          </a:xfrm>
          <a:prstGeom prst="rect">
            <a:avLst/>
          </a:prstGeom>
          <a:noFill/>
        </p:spPr>
        <p:txBody>
          <a:bodyPr wrap="none" lIns="0" tIns="0" rIns="0" bIns="0" rtlCol="0" anchor="ctr" anchorCtr="0">
            <a:spAutoFit/>
          </a:bodyPr>
          <a:lstStyle/>
          <a:p>
            <a:pPr algn="ctr"/>
            <a:r>
              <a:rPr lang="en-US" sz="1200" b="1" dirty="0" err="1" smtClean="0">
                <a:solidFill>
                  <a:srgbClr val="4D4D4D"/>
                </a:solidFill>
              </a:rPr>
              <a:t>Mois</a:t>
            </a:r>
            <a:endParaRPr lang="en-GB" sz="1200" b="1" dirty="0">
              <a:solidFill>
                <a:srgbClr val="4D4D4D"/>
              </a:solidFill>
            </a:endParaRPr>
          </a:p>
        </p:txBody>
      </p:sp>
      <p:grpSp>
        <p:nvGrpSpPr>
          <p:cNvPr id="42" name="Group 41"/>
          <p:cNvGrpSpPr/>
          <p:nvPr/>
        </p:nvGrpSpPr>
        <p:grpSpPr>
          <a:xfrm>
            <a:off x="839887" y="3804049"/>
            <a:ext cx="72237" cy="1991914"/>
            <a:chOff x="839887" y="3804049"/>
            <a:chExt cx="72237" cy="1991914"/>
          </a:xfrm>
        </p:grpSpPr>
        <p:cxnSp>
          <p:nvCxnSpPr>
            <p:cNvPr id="43" name="Straight Connector 42"/>
            <p:cNvCxnSpPr/>
            <p:nvPr/>
          </p:nvCxnSpPr>
          <p:spPr>
            <a:xfrm>
              <a:off x="839888" y="3804049"/>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9888" y="4202432"/>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9887" y="4600815"/>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9887" y="4999198"/>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9888" y="5397581"/>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9887" y="5795963"/>
              <a:ext cx="722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5"/>
          <p:cNvSpPr>
            <a:spLocks/>
          </p:cNvSpPr>
          <p:nvPr/>
        </p:nvSpPr>
        <p:spPr bwMode="auto">
          <a:xfrm>
            <a:off x="924720" y="3805638"/>
            <a:ext cx="3404394" cy="1863948"/>
          </a:xfrm>
          <a:custGeom>
            <a:avLst/>
            <a:gdLst>
              <a:gd name="T0" fmla="*/ 168 w 4312"/>
              <a:gd name="T1" fmla="*/ 0 h 2358"/>
              <a:gd name="T2" fmla="*/ 248 w 4312"/>
              <a:gd name="T3" fmla="*/ 34 h 2358"/>
              <a:gd name="T4" fmla="*/ 260 w 4312"/>
              <a:gd name="T5" fmla="*/ 70 h 2358"/>
              <a:gd name="T6" fmla="*/ 285 w 4312"/>
              <a:gd name="T7" fmla="*/ 82 h 2358"/>
              <a:gd name="T8" fmla="*/ 299 w 4312"/>
              <a:gd name="T9" fmla="*/ 108 h 2358"/>
              <a:gd name="T10" fmla="*/ 563 w 4312"/>
              <a:gd name="T11" fmla="*/ 192 h 2358"/>
              <a:gd name="T12" fmla="*/ 575 w 4312"/>
              <a:gd name="T13" fmla="*/ 202 h 2358"/>
              <a:gd name="T14" fmla="*/ 591 w 4312"/>
              <a:gd name="T15" fmla="*/ 235 h 2358"/>
              <a:gd name="T16" fmla="*/ 599 w 4312"/>
              <a:gd name="T17" fmla="*/ 271 h 2358"/>
              <a:gd name="T18" fmla="*/ 609 w 4312"/>
              <a:gd name="T19" fmla="*/ 305 h 2358"/>
              <a:gd name="T20" fmla="*/ 709 w 4312"/>
              <a:gd name="T21" fmla="*/ 347 h 2358"/>
              <a:gd name="T22" fmla="*/ 852 w 4312"/>
              <a:gd name="T23" fmla="*/ 381 h 2358"/>
              <a:gd name="T24" fmla="*/ 908 w 4312"/>
              <a:gd name="T25" fmla="*/ 419 h 2358"/>
              <a:gd name="T26" fmla="*/ 972 w 4312"/>
              <a:gd name="T27" fmla="*/ 463 h 2358"/>
              <a:gd name="T28" fmla="*/ 1000 w 4312"/>
              <a:gd name="T29" fmla="*/ 497 h 2358"/>
              <a:gd name="T30" fmla="*/ 1012 w 4312"/>
              <a:gd name="T31" fmla="*/ 505 h 2358"/>
              <a:gd name="T32" fmla="*/ 1042 w 4312"/>
              <a:gd name="T33" fmla="*/ 581 h 2358"/>
              <a:gd name="T34" fmla="*/ 1064 w 4312"/>
              <a:gd name="T35" fmla="*/ 626 h 2358"/>
              <a:gd name="T36" fmla="*/ 1080 w 4312"/>
              <a:gd name="T37" fmla="*/ 668 h 2358"/>
              <a:gd name="T38" fmla="*/ 1094 w 4312"/>
              <a:gd name="T39" fmla="*/ 710 h 2358"/>
              <a:gd name="T40" fmla="*/ 1214 w 4312"/>
              <a:gd name="T41" fmla="*/ 746 h 2358"/>
              <a:gd name="T42" fmla="*/ 1302 w 4312"/>
              <a:gd name="T43" fmla="*/ 790 h 2358"/>
              <a:gd name="T44" fmla="*/ 1332 w 4312"/>
              <a:gd name="T45" fmla="*/ 826 h 2358"/>
              <a:gd name="T46" fmla="*/ 1345 w 4312"/>
              <a:gd name="T47" fmla="*/ 866 h 2358"/>
              <a:gd name="T48" fmla="*/ 1425 w 4312"/>
              <a:gd name="T49" fmla="*/ 900 h 2358"/>
              <a:gd name="T50" fmla="*/ 1465 w 4312"/>
              <a:gd name="T51" fmla="*/ 938 h 2358"/>
              <a:gd name="T52" fmla="*/ 1557 w 4312"/>
              <a:gd name="T53" fmla="*/ 982 h 2358"/>
              <a:gd name="T54" fmla="*/ 1571 w 4312"/>
              <a:gd name="T55" fmla="*/ 1023 h 2358"/>
              <a:gd name="T56" fmla="*/ 1621 w 4312"/>
              <a:gd name="T57" fmla="*/ 1065 h 2358"/>
              <a:gd name="T58" fmla="*/ 1675 w 4312"/>
              <a:gd name="T59" fmla="*/ 1105 h 2358"/>
              <a:gd name="T60" fmla="*/ 1683 w 4312"/>
              <a:gd name="T61" fmla="*/ 1139 h 2358"/>
              <a:gd name="T62" fmla="*/ 1697 w 4312"/>
              <a:gd name="T63" fmla="*/ 1151 h 2358"/>
              <a:gd name="T64" fmla="*/ 1711 w 4312"/>
              <a:gd name="T65" fmla="*/ 1175 h 2358"/>
              <a:gd name="T66" fmla="*/ 1753 w 4312"/>
              <a:gd name="T67" fmla="*/ 1223 h 2358"/>
              <a:gd name="T68" fmla="*/ 1777 w 4312"/>
              <a:gd name="T69" fmla="*/ 1265 h 2358"/>
              <a:gd name="T70" fmla="*/ 1791 w 4312"/>
              <a:gd name="T71" fmla="*/ 1277 h 2358"/>
              <a:gd name="T72" fmla="*/ 1821 w 4312"/>
              <a:gd name="T73" fmla="*/ 1303 h 2358"/>
              <a:gd name="T74" fmla="*/ 1833 w 4312"/>
              <a:gd name="T75" fmla="*/ 1353 h 2358"/>
              <a:gd name="T76" fmla="*/ 1884 w 4312"/>
              <a:gd name="T77" fmla="*/ 1400 h 2358"/>
              <a:gd name="T78" fmla="*/ 1966 w 4312"/>
              <a:gd name="T79" fmla="*/ 1488 h 2358"/>
              <a:gd name="T80" fmla="*/ 1978 w 4312"/>
              <a:gd name="T81" fmla="*/ 1532 h 2358"/>
              <a:gd name="T82" fmla="*/ 1990 w 4312"/>
              <a:gd name="T83" fmla="*/ 1540 h 2358"/>
              <a:gd name="T84" fmla="*/ 2070 w 4312"/>
              <a:gd name="T85" fmla="*/ 1578 h 2358"/>
              <a:gd name="T86" fmla="*/ 2174 w 4312"/>
              <a:gd name="T87" fmla="*/ 1630 h 2358"/>
              <a:gd name="T88" fmla="*/ 2190 w 4312"/>
              <a:gd name="T89" fmla="*/ 1698 h 2358"/>
              <a:gd name="T90" fmla="*/ 2402 w 4312"/>
              <a:gd name="T91" fmla="*/ 1750 h 2358"/>
              <a:gd name="T92" fmla="*/ 2447 w 4312"/>
              <a:gd name="T93" fmla="*/ 1813 h 2358"/>
              <a:gd name="T94" fmla="*/ 2749 w 4312"/>
              <a:gd name="T95" fmla="*/ 1887 h 2358"/>
              <a:gd name="T96" fmla="*/ 2925 w 4312"/>
              <a:gd name="T97" fmla="*/ 1959 h 2358"/>
              <a:gd name="T98" fmla="*/ 3050 w 4312"/>
              <a:gd name="T99" fmla="*/ 2031 h 2358"/>
              <a:gd name="T100" fmla="*/ 3262 w 4312"/>
              <a:gd name="T101" fmla="*/ 2117 h 2358"/>
              <a:gd name="T102" fmla="*/ 4068 w 4312"/>
              <a:gd name="T103" fmla="*/ 2198 h 2358"/>
              <a:gd name="T104" fmla="*/ 4292 w 4312"/>
              <a:gd name="T105" fmla="*/ 2350 h 2358"/>
              <a:gd name="T106" fmla="*/ 4312 w 4312"/>
              <a:gd name="T107" fmla="*/ 2358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12" h="2358">
                <a:moveTo>
                  <a:pt x="0" y="0"/>
                </a:moveTo>
                <a:lnTo>
                  <a:pt x="168" y="0"/>
                </a:lnTo>
                <a:lnTo>
                  <a:pt x="168" y="34"/>
                </a:lnTo>
                <a:lnTo>
                  <a:pt x="248" y="34"/>
                </a:lnTo>
                <a:lnTo>
                  <a:pt x="248" y="70"/>
                </a:lnTo>
                <a:lnTo>
                  <a:pt x="260" y="70"/>
                </a:lnTo>
                <a:lnTo>
                  <a:pt x="260" y="82"/>
                </a:lnTo>
                <a:lnTo>
                  <a:pt x="285" y="82"/>
                </a:lnTo>
                <a:lnTo>
                  <a:pt x="285" y="108"/>
                </a:lnTo>
                <a:lnTo>
                  <a:pt x="299" y="108"/>
                </a:lnTo>
                <a:lnTo>
                  <a:pt x="299" y="192"/>
                </a:lnTo>
                <a:lnTo>
                  <a:pt x="563" y="192"/>
                </a:lnTo>
                <a:lnTo>
                  <a:pt x="563" y="202"/>
                </a:lnTo>
                <a:lnTo>
                  <a:pt x="575" y="202"/>
                </a:lnTo>
                <a:lnTo>
                  <a:pt x="575" y="235"/>
                </a:lnTo>
                <a:lnTo>
                  <a:pt x="591" y="235"/>
                </a:lnTo>
                <a:lnTo>
                  <a:pt x="591" y="271"/>
                </a:lnTo>
                <a:lnTo>
                  <a:pt x="599" y="271"/>
                </a:lnTo>
                <a:lnTo>
                  <a:pt x="599" y="305"/>
                </a:lnTo>
                <a:lnTo>
                  <a:pt x="609" y="305"/>
                </a:lnTo>
                <a:lnTo>
                  <a:pt x="609" y="347"/>
                </a:lnTo>
                <a:lnTo>
                  <a:pt x="709" y="347"/>
                </a:lnTo>
                <a:lnTo>
                  <a:pt x="709" y="381"/>
                </a:lnTo>
                <a:lnTo>
                  <a:pt x="852" y="381"/>
                </a:lnTo>
                <a:lnTo>
                  <a:pt x="852" y="419"/>
                </a:lnTo>
                <a:lnTo>
                  <a:pt x="908" y="419"/>
                </a:lnTo>
                <a:lnTo>
                  <a:pt x="908" y="463"/>
                </a:lnTo>
                <a:lnTo>
                  <a:pt x="972" y="463"/>
                </a:lnTo>
                <a:lnTo>
                  <a:pt x="972" y="497"/>
                </a:lnTo>
                <a:lnTo>
                  <a:pt x="1000" y="497"/>
                </a:lnTo>
                <a:lnTo>
                  <a:pt x="1000" y="505"/>
                </a:lnTo>
                <a:lnTo>
                  <a:pt x="1012" y="505"/>
                </a:lnTo>
                <a:lnTo>
                  <a:pt x="1012" y="581"/>
                </a:lnTo>
                <a:lnTo>
                  <a:pt x="1042" y="581"/>
                </a:lnTo>
                <a:lnTo>
                  <a:pt x="1042" y="626"/>
                </a:lnTo>
                <a:lnTo>
                  <a:pt x="1064" y="626"/>
                </a:lnTo>
                <a:lnTo>
                  <a:pt x="1064" y="668"/>
                </a:lnTo>
                <a:lnTo>
                  <a:pt x="1080" y="668"/>
                </a:lnTo>
                <a:lnTo>
                  <a:pt x="1080" y="710"/>
                </a:lnTo>
                <a:lnTo>
                  <a:pt x="1094" y="710"/>
                </a:lnTo>
                <a:lnTo>
                  <a:pt x="1094" y="746"/>
                </a:lnTo>
                <a:lnTo>
                  <a:pt x="1214" y="746"/>
                </a:lnTo>
                <a:lnTo>
                  <a:pt x="1214" y="790"/>
                </a:lnTo>
                <a:lnTo>
                  <a:pt x="1302" y="790"/>
                </a:lnTo>
                <a:lnTo>
                  <a:pt x="1302" y="826"/>
                </a:lnTo>
                <a:lnTo>
                  <a:pt x="1332" y="826"/>
                </a:lnTo>
                <a:lnTo>
                  <a:pt x="1332" y="866"/>
                </a:lnTo>
                <a:lnTo>
                  <a:pt x="1345" y="866"/>
                </a:lnTo>
                <a:lnTo>
                  <a:pt x="1345" y="900"/>
                </a:lnTo>
                <a:lnTo>
                  <a:pt x="1425" y="900"/>
                </a:lnTo>
                <a:lnTo>
                  <a:pt x="1425" y="938"/>
                </a:lnTo>
                <a:lnTo>
                  <a:pt x="1465" y="938"/>
                </a:lnTo>
                <a:lnTo>
                  <a:pt x="1465" y="982"/>
                </a:lnTo>
                <a:lnTo>
                  <a:pt x="1557" y="982"/>
                </a:lnTo>
                <a:lnTo>
                  <a:pt x="1557" y="1023"/>
                </a:lnTo>
                <a:lnTo>
                  <a:pt x="1571" y="1023"/>
                </a:lnTo>
                <a:lnTo>
                  <a:pt x="1571" y="1065"/>
                </a:lnTo>
                <a:lnTo>
                  <a:pt x="1621" y="1065"/>
                </a:lnTo>
                <a:lnTo>
                  <a:pt x="1621" y="1105"/>
                </a:lnTo>
                <a:lnTo>
                  <a:pt x="1675" y="1105"/>
                </a:lnTo>
                <a:lnTo>
                  <a:pt x="1675" y="1139"/>
                </a:lnTo>
                <a:lnTo>
                  <a:pt x="1683" y="1139"/>
                </a:lnTo>
                <a:lnTo>
                  <a:pt x="1683" y="1151"/>
                </a:lnTo>
                <a:lnTo>
                  <a:pt x="1697" y="1151"/>
                </a:lnTo>
                <a:lnTo>
                  <a:pt x="1697" y="1175"/>
                </a:lnTo>
                <a:lnTo>
                  <a:pt x="1711" y="1175"/>
                </a:lnTo>
                <a:lnTo>
                  <a:pt x="1711" y="1223"/>
                </a:lnTo>
                <a:lnTo>
                  <a:pt x="1753" y="1223"/>
                </a:lnTo>
                <a:lnTo>
                  <a:pt x="1753" y="1265"/>
                </a:lnTo>
                <a:lnTo>
                  <a:pt x="1777" y="1265"/>
                </a:lnTo>
                <a:lnTo>
                  <a:pt x="1777" y="1277"/>
                </a:lnTo>
                <a:lnTo>
                  <a:pt x="1791" y="1277"/>
                </a:lnTo>
                <a:lnTo>
                  <a:pt x="1791" y="1303"/>
                </a:lnTo>
                <a:lnTo>
                  <a:pt x="1821" y="1303"/>
                </a:lnTo>
                <a:lnTo>
                  <a:pt x="1821" y="1353"/>
                </a:lnTo>
                <a:lnTo>
                  <a:pt x="1833" y="1353"/>
                </a:lnTo>
                <a:lnTo>
                  <a:pt x="1833" y="1400"/>
                </a:lnTo>
                <a:lnTo>
                  <a:pt x="1884" y="1400"/>
                </a:lnTo>
                <a:lnTo>
                  <a:pt x="1884" y="1488"/>
                </a:lnTo>
                <a:lnTo>
                  <a:pt x="1966" y="1488"/>
                </a:lnTo>
                <a:lnTo>
                  <a:pt x="1966" y="1532"/>
                </a:lnTo>
                <a:lnTo>
                  <a:pt x="1978" y="1532"/>
                </a:lnTo>
                <a:lnTo>
                  <a:pt x="1978" y="1540"/>
                </a:lnTo>
                <a:lnTo>
                  <a:pt x="1990" y="1540"/>
                </a:lnTo>
                <a:lnTo>
                  <a:pt x="1990" y="1578"/>
                </a:lnTo>
                <a:lnTo>
                  <a:pt x="2070" y="1578"/>
                </a:lnTo>
                <a:lnTo>
                  <a:pt x="2070" y="1630"/>
                </a:lnTo>
                <a:lnTo>
                  <a:pt x="2174" y="1630"/>
                </a:lnTo>
                <a:lnTo>
                  <a:pt x="2174" y="1698"/>
                </a:lnTo>
                <a:lnTo>
                  <a:pt x="2190" y="1698"/>
                </a:lnTo>
                <a:lnTo>
                  <a:pt x="2190" y="1750"/>
                </a:lnTo>
                <a:lnTo>
                  <a:pt x="2402" y="1750"/>
                </a:lnTo>
                <a:lnTo>
                  <a:pt x="2402" y="1813"/>
                </a:lnTo>
                <a:lnTo>
                  <a:pt x="2447" y="1813"/>
                </a:lnTo>
                <a:lnTo>
                  <a:pt x="2447" y="1887"/>
                </a:lnTo>
                <a:lnTo>
                  <a:pt x="2749" y="1887"/>
                </a:lnTo>
                <a:lnTo>
                  <a:pt x="2749" y="1959"/>
                </a:lnTo>
                <a:lnTo>
                  <a:pt x="2925" y="1959"/>
                </a:lnTo>
                <a:lnTo>
                  <a:pt x="2925" y="2031"/>
                </a:lnTo>
                <a:lnTo>
                  <a:pt x="3050" y="2031"/>
                </a:lnTo>
                <a:lnTo>
                  <a:pt x="3050" y="2117"/>
                </a:lnTo>
                <a:lnTo>
                  <a:pt x="3262" y="2117"/>
                </a:lnTo>
                <a:lnTo>
                  <a:pt x="3262" y="2198"/>
                </a:lnTo>
                <a:lnTo>
                  <a:pt x="4068" y="2198"/>
                </a:lnTo>
                <a:lnTo>
                  <a:pt x="4068" y="2350"/>
                </a:lnTo>
                <a:lnTo>
                  <a:pt x="4292" y="2350"/>
                </a:lnTo>
                <a:lnTo>
                  <a:pt x="4292" y="2358"/>
                </a:lnTo>
                <a:lnTo>
                  <a:pt x="4312" y="235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val="3060964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3513: FOLFIRINOX en traitement d’induction chez des patients avec cancer du rectum et métastases synchrones: résultats de l’étude de phase II FFCD 1102 – Bachet JB,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600"/>
              </a:spcBef>
              <a:buNone/>
            </a:pPr>
            <a:r>
              <a:rPr lang="fr-FR" b="1" dirty="0" smtClean="0"/>
              <a:t>Conclusions</a:t>
            </a:r>
          </a:p>
          <a:p>
            <a:r>
              <a:rPr lang="fr-FR" b="1" dirty="0" smtClean="0"/>
              <a:t>La CT par FOLFIRINOX a permis d’obtenir un bon contrôle chez ces patients avec CR et métastases synchrones non </a:t>
            </a:r>
            <a:r>
              <a:rPr lang="fr-FR" b="1" dirty="0" err="1" smtClean="0"/>
              <a:t>résécables</a:t>
            </a:r>
            <a:endParaRPr lang="fr-FR" b="1" dirty="0" smtClean="0"/>
          </a:p>
          <a:p>
            <a:r>
              <a:rPr lang="fr-FR" b="1" dirty="0" smtClean="0"/>
              <a:t>Une telle stratégie donne la possibilité de décider du meilleur traitement locorégional et de la chirurgie des métastases avec une maladie contrôlée à 4 mois</a:t>
            </a:r>
          </a:p>
          <a:p>
            <a:r>
              <a:rPr lang="fr-FR" b="1" dirty="0" smtClean="0"/>
              <a:t>La toxicité était acceptable et compatible avec celle observée dans les études précédentes</a:t>
            </a:r>
            <a:endParaRPr lang="fr-FR" b="1" dirty="0"/>
          </a:p>
        </p:txBody>
      </p:sp>
      <p:sp>
        <p:nvSpPr>
          <p:cNvPr id="5" name="Text Placeholder 4"/>
          <p:cNvSpPr>
            <a:spLocks noGrp="1"/>
          </p:cNvSpPr>
          <p:nvPr>
            <p:ph type="body" sz="quarter" idx="11"/>
          </p:nvPr>
        </p:nvSpPr>
        <p:spPr/>
        <p:txBody>
          <a:bodyPr/>
          <a:lstStyle/>
          <a:p>
            <a:r>
              <a:rPr lang="fr-FR" smtClean="0"/>
              <a:t>Bachet et al. J Clin Oncol 2016; 34 (suppl): abstr 3513</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505339123"/>
              </p:ext>
            </p:extLst>
          </p:nvPr>
        </p:nvGraphicFramePr>
        <p:xfrm>
          <a:off x="359834" y="1600200"/>
          <a:ext cx="8403165" cy="2819403"/>
        </p:xfrm>
        <a:graphic>
          <a:graphicData uri="http://schemas.openxmlformats.org/drawingml/2006/table">
            <a:tbl>
              <a:tblPr firstRow="1" bandRow="1">
                <a:tableStyleId>{69012ECD-51FC-41F1-AA8D-1B2483CD663E}</a:tableStyleId>
              </a:tblPr>
              <a:tblGrid>
                <a:gridCol w="4516966"/>
                <a:gridCol w="3886199"/>
              </a:tblGrid>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de grade 3–4 chez ≥3%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patients (n=65)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19 (29,2)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 fébrile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Mucite</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Douleurs abdominales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3267">
                <a:tc>
                  <a:txBody>
                    <a:bodyPr/>
                    <a:lstStyle/>
                    <a:p>
                      <a:pPr marL="0" marR="0" lvl="0" indent="0" algn="l"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Evènement thromboembolique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3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8655759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3521: Résultats définitifs de STAR-01: une étude randomisée de phase III comparant la </a:t>
            </a:r>
            <a:r>
              <a:rPr lang="fr-FR" dirty="0" err="1" smtClean="0"/>
              <a:t>radiochimiothérapie</a:t>
            </a:r>
            <a:r>
              <a:rPr lang="fr-FR" dirty="0" smtClean="0"/>
              <a:t> (RCT) préopératoire avec ou sans </a:t>
            </a:r>
            <a:r>
              <a:rPr lang="fr-FR" dirty="0" err="1" smtClean="0"/>
              <a:t>oxaliplatine</a:t>
            </a:r>
            <a:r>
              <a:rPr lang="fr-FR" dirty="0" smtClean="0"/>
              <a:t> dans le cancer du rectum localement avancé – </a:t>
            </a:r>
            <a:r>
              <a:rPr lang="fr-FR" dirty="0" err="1" smtClean="0"/>
              <a:t>Aschele</a:t>
            </a:r>
            <a:r>
              <a:rPr lang="fr-FR" dirty="0" smtClean="0"/>
              <a:t> C,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l’</a:t>
            </a:r>
            <a:r>
              <a:rPr lang="fr-FR" dirty="0" err="1" smtClean="0"/>
              <a:t>oxaliplatine</a:t>
            </a:r>
            <a:r>
              <a:rPr lang="fr-FR" dirty="0" smtClean="0"/>
              <a:t> ajouté à la RCT préopératoire vs RCT seule chez des </a:t>
            </a:r>
            <a:r>
              <a:rPr lang="fr-FR" dirty="0"/>
              <a:t>patients avec cancer du rectum localement </a:t>
            </a:r>
            <a:r>
              <a:rPr lang="fr-FR" dirty="0" smtClean="0"/>
              <a:t>avancé</a:t>
            </a:r>
            <a:endParaRPr lang="fr-FR" dirty="0"/>
          </a:p>
        </p:txBody>
      </p:sp>
      <p:sp>
        <p:nvSpPr>
          <p:cNvPr id="4" name="Text Placeholder 3"/>
          <p:cNvSpPr>
            <a:spLocks noGrp="1"/>
          </p:cNvSpPr>
          <p:nvPr>
            <p:ph type="body" sz="quarter" idx="10"/>
          </p:nvPr>
        </p:nvSpPr>
        <p:spPr/>
        <p:txBody>
          <a:bodyPr/>
          <a:lstStyle/>
          <a:p>
            <a:r>
              <a:rPr lang="fr-FR" dirty="0" smtClean="0"/>
              <a:t>*5FU 225</a:t>
            </a:r>
            <a:r>
              <a:rPr lang="fr-FR" dirty="0" smtClean="0">
                <a:solidFill>
                  <a:schemeClr val="tx1"/>
                </a:solidFill>
              </a:rPr>
              <a:t> </a:t>
            </a:r>
            <a:r>
              <a:rPr lang="fr-FR" altLang="zh-CN" dirty="0" smtClean="0">
                <a:solidFill>
                  <a:schemeClr val="tx1"/>
                </a:solidFill>
                <a:ea typeface="SimSun" pitchFamily="2" charset="-122"/>
              </a:rPr>
              <a:t>mg/m</a:t>
            </a:r>
            <a:r>
              <a:rPr lang="fr-FR" altLang="zh-CN" baseline="30000" dirty="0" smtClean="0">
                <a:solidFill>
                  <a:schemeClr val="tx1"/>
                </a:solidFill>
                <a:ea typeface="SimSun" pitchFamily="2" charset="-122"/>
              </a:rPr>
              <a:t>2</a:t>
            </a:r>
            <a:r>
              <a:rPr lang="fr-FR" altLang="zh-CN" dirty="0" smtClean="0">
                <a:solidFill>
                  <a:schemeClr val="tx1"/>
                </a:solidFill>
                <a:ea typeface="SimSun" pitchFamily="2" charset="-122"/>
              </a:rPr>
              <a:t>/j</a:t>
            </a:r>
            <a:r>
              <a:rPr lang="fr-FR" dirty="0" smtClean="0">
                <a:solidFill>
                  <a:schemeClr val="tx1"/>
                </a:solidFill>
              </a:rPr>
              <a:t> </a:t>
            </a:r>
            <a:r>
              <a:rPr lang="fr-FR" dirty="0" smtClean="0"/>
              <a:t>+ irradiation pelvienne externe (50,4 Gy en </a:t>
            </a:r>
            <a:br>
              <a:rPr lang="fr-FR" dirty="0" smtClean="0"/>
            </a:br>
            <a:r>
              <a:rPr lang="fr-FR" dirty="0" smtClean="0"/>
              <a:t>28 fractions quotidiennes).</a:t>
            </a:r>
            <a:endParaRPr lang="fr-FR" dirty="0"/>
          </a:p>
        </p:txBody>
      </p:sp>
      <p:sp>
        <p:nvSpPr>
          <p:cNvPr id="5" name="Text Placeholder 4"/>
          <p:cNvSpPr>
            <a:spLocks noGrp="1"/>
          </p:cNvSpPr>
          <p:nvPr>
            <p:ph type="body" sz="quarter" idx="11"/>
          </p:nvPr>
        </p:nvSpPr>
        <p:spPr/>
        <p:txBody>
          <a:bodyPr/>
          <a:lstStyle/>
          <a:p>
            <a:r>
              <a:rPr lang="fr-FR" smtClean="0"/>
              <a:t>Aschele et al. J Clin Oncol 2016; 34 (suppl): abstr 3521</a:t>
            </a:r>
            <a:endParaRPr lang="fr-FR"/>
          </a:p>
        </p:txBody>
      </p:sp>
      <p:sp>
        <p:nvSpPr>
          <p:cNvPr id="6" name="Oval 14"/>
          <p:cNvSpPr>
            <a:spLocks noChangeArrowheads="1"/>
          </p:cNvSpPr>
          <p:nvPr/>
        </p:nvSpPr>
        <p:spPr bwMode="auto">
          <a:xfrm>
            <a:off x="3941537" y="33276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679679"/>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4" y="2399394"/>
            <a:ext cx="81771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684814" y="361971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63713"/>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09" y="2253344"/>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Oxaliplatine</a:t>
            </a:r>
            <a:r>
              <a:rPr lang="fr-FR" altLang="zh-CN" dirty="0" smtClean="0">
                <a:solidFill>
                  <a:srgbClr val="FFFFFF"/>
                </a:solidFill>
                <a:ea typeface="SimSun" pitchFamily="2" charset="-122"/>
              </a:rPr>
              <a:t> 60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/j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x 6 + RCT* </a:t>
            </a:r>
          </a:p>
          <a:p>
            <a:pPr algn="ctr" defTabSz="892175" eaLnBrk="0" hangingPunct="0"/>
            <a:r>
              <a:rPr lang="fr-FR" altLang="zh-CN" dirty="0" smtClean="0">
                <a:solidFill>
                  <a:srgbClr val="FFFFFF"/>
                </a:solidFill>
                <a:ea typeface="SimSun" pitchFamily="2" charset="-122"/>
              </a:rPr>
              <a:t>(n=362)</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755112"/>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Adénocarcinome rectal prouvé par biopsie, </a:t>
            </a:r>
            <a:r>
              <a:rPr lang="fr-FR" altLang="zh-CN" dirty="0" err="1" smtClean="0">
                <a:solidFill>
                  <a:srgbClr val="FFFFFF"/>
                </a:solidFill>
                <a:ea typeface="SimSun" pitchFamily="2" charset="-122"/>
              </a:rPr>
              <a:t>résécable</a:t>
            </a:r>
            <a:endParaRPr lang="fr-FR"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≤12 cm de la marge anale</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(Population ITT; n=739)</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5022270"/>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a:buClr>
                <a:srgbClr val="043882"/>
              </a:buClr>
            </a:pPr>
            <a:endParaRPr lang="fr-FR" kern="0" dirty="0" smtClean="0"/>
          </a:p>
        </p:txBody>
      </p:sp>
      <p:sp>
        <p:nvSpPr>
          <p:cNvPr id="15" name="Content Placeholder 26"/>
          <p:cNvSpPr txBox="1">
            <a:spLocks/>
          </p:cNvSpPr>
          <p:nvPr/>
        </p:nvSpPr>
        <p:spPr>
          <a:xfrm>
            <a:off x="4648200" y="5022270"/>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SSE</a:t>
            </a:r>
          </a:p>
          <a:p>
            <a:pPr>
              <a:buClr>
                <a:srgbClr val="043882"/>
              </a:buClr>
            </a:pPr>
            <a:r>
              <a:rPr lang="fr-FR" kern="0" dirty="0" smtClean="0"/>
              <a:t>Incidence cumulée des échecs locaux et des métastases à distance </a:t>
            </a:r>
          </a:p>
        </p:txBody>
      </p:sp>
      <p:cxnSp>
        <p:nvCxnSpPr>
          <p:cNvPr id="16" name="AutoShape 16"/>
          <p:cNvCxnSpPr>
            <a:cxnSpLocks noChangeShapeType="1"/>
            <a:endCxn id="19" idx="1"/>
          </p:cNvCxnSpPr>
          <p:nvPr/>
        </p:nvCxnSpPr>
        <p:spPr bwMode="auto">
          <a:xfrm rot="16200000" flipH="1">
            <a:off x="4215318" y="3929833"/>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15505"/>
            <a:ext cx="77392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5798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169456"/>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RCT* seule</a:t>
            </a:r>
          </a:p>
          <a:p>
            <a:pPr algn="ctr" defTabSz="892175" eaLnBrk="0" hangingPunct="0"/>
            <a:r>
              <a:rPr lang="fr-FR" altLang="zh-CN" dirty="0" smtClean="0">
                <a:solidFill>
                  <a:srgbClr val="4D4D4D"/>
                </a:solidFill>
                <a:ea typeface="SimSun" pitchFamily="2" charset="-122"/>
              </a:rPr>
              <a:t>(n=377)</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2076535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3521</a:t>
            </a:r>
            <a:r>
              <a:rPr lang="en-GB" dirty="0" smtClean="0"/>
              <a:t>: </a:t>
            </a:r>
            <a:r>
              <a:rPr lang="fr-FR" dirty="0"/>
              <a:t>Résultats définitifs de STAR-01: une étude randomisée de phase III comparant la </a:t>
            </a:r>
            <a:r>
              <a:rPr lang="fr-FR" dirty="0" err="1"/>
              <a:t>radiochimiothérapie</a:t>
            </a:r>
            <a:r>
              <a:rPr lang="fr-FR" dirty="0"/>
              <a:t> (RCT) préopératoire avec ou sans </a:t>
            </a:r>
            <a:r>
              <a:rPr lang="fr-FR" dirty="0" err="1"/>
              <a:t>oxaliplatine</a:t>
            </a:r>
            <a:r>
              <a:rPr lang="fr-FR" dirty="0"/>
              <a:t> dans le cancer du rectum localement avancé – </a:t>
            </a:r>
            <a:r>
              <a:rPr lang="fr-FR" dirty="0" err="1"/>
              <a:t>Aschele</a:t>
            </a:r>
            <a:r>
              <a:rPr lang="fr-FR" dirty="0"/>
              <a:t> C,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b="1" dirty="0" smtClean="0"/>
          </a:p>
          <a:p>
            <a:pPr marL="0" indent="0">
              <a:buNone/>
            </a:pPr>
            <a:endParaRPr lang="en-GB" b="1" dirty="0"/>
          </a:p>
          <a:p>
            <a:endParaRPr lang="en-GB" dirty="0" smtClean="0"/>
          </a:p>
          <a:p>
            <a:endParaRPr lang="en-GB" dirty="0"/>
          </a:p>
          <a:p>
            <a:pPr marL="0" indent="0">
              <a:buNone/>
            </a:pPr>
            <a:endParaRPr lang="en-GB" dirty="0"/>
          </a:p>
        </p:txBody>
      </p:sp>
      <p:sp>
        <p:nvSpPr>
          <p:cNvPr id="5" name="Text Placeholder 4"/>
          <p:cNvSpPr>
            <a:spLocks noGrp="1"/>
          </p:cNvSpPr>
          <p:nvPr>
            <p:ph type="body" sz="quarter" idx="11"/>
          </p:nvPr>
        </p:nvSpPr>
        <p:spPr/>
        <p:txBody>
          <a:bodyPr/>
          <a:lstStyle/>
          <a:p>
            <a:r>
              <a:rPr lang="en-US" dirty="0" err="1" smtClean="0"/>
              <a:t>Aschele</a:t>
            </a:r>
            <a:r>
              <a:rPr lang="en-US" dirty="0" smtClean="0"/>
              <a:t> et al. </a:t>
            </a:r>
            <a:r>
              <a:rPr lang="en-GB" dirty="0" smtClean="0"/>
              <a:t>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3521</a:t>
            </a:r>
            <a:endParaRPr lang="en-GB" dirty="0"/>
          </a:p>
        </p:txBody>
      </p:sp>
      <p:sp>
        <p:nvSpPr>
          <p:cNvPr id="12" name="TextBox 11"/>
          <p:cNvSpPr txBox="1"/>
          <p:nvPr/>
        </p:nvSpPr>
        <p:spPr>
          <a:xfrm>
            <a:off x="397853" y="1698174"/>
            <a:ext cx="8610600" cy="338554"/>
          </a:xfrm>
          <a:prstGeom prst="rect">
            <a:avLst/>
          </a:prstGeom>
          <a:noFill/>
        </p:spPr>
        <p:txBody>
          <a:bodyPr wrap="square" rtlCol="0">
            <a:spAutoFit/>
          </a:bodyPr>
          <a:lstStyle/>
          <a:p>
            <a:r>
              <a:rPr lang="en-GB" sz="1600" b="1" dirty="0">
                <a:solidFill>
                  <a:srgbClr val="4D4D4D"/>
                </a:solidFill>
              </a:rPr>
              <a:t>	    </a:t>
            </a:r>
            <a:r>
              <a:rPr lang="en-GB" sz="1600" b="1" dirty="0" smtClean="0">
                <a:solidFill>
                  <a:srgbClr val="4D4D4D"/>
                </a:solidFill>
              </a:rPr>
              <a:t>	SG</a:t>
            </a:r>
            <a:r>
              <a:rPr lang="en-GB" sz="1600" b="1" dirty="0">
                <a:solidFill>
                  <a:srgbClr val="4D4D4D"/>
                </a:solidFill>
              </a:rPr>
              <a:t>			  </a:t>
            </a:r>
            <a:r>
              <a:rPr lang="en-GB" sz="1600" b="1" dirty="0" smtClean="0">
                <a:solidFill>
                  <a:srgbClr val="4D4D4D"/>
                </a:solidFill>
              </a:rPr>
              <a:t>         	SSE</a:t>
            </a:r>
            <a:endParaRPr lang="en-GB" sz="1600" b="1" dirty="0">
              <a:solidFill>
                <a:srgbClr val="4D4D4D"/>
              </a:solidFill>
            </a:endParaRPr>
          </a:p>
        </p:txBody>
      </p:sp>
      <p:sp>
        <p:nvSpPr>
          <p:cNvPr id="13" name="TextBox 12"/>
          <p:cNvSpPr txBox="1"/>
          <p:nvPr/>
        </p:nvSpPr>
        <p:spPr>
          <a:xfrm rot="16200000">
            <a:off x="171199" y="3393343"/>
            <a:ext cx="407007" cy="276999"/>
          </a:xfrm>
          <a:prstGeom prst="rect">
            <a:avLst/>
          </a:prstGeom>
          <a:noFill/>
        </p:spPr>
        <p:txBody>
          <a:bodyPr wrap="none" rtlCol="0">
            <a:spAutoFit/>
          </a:bodyPr>
          <a:lstStyle/>
          <a:p>
            <a:pPr algn="ctr"/>
            <a:r>
              <a:rPr lang="en-GB" sz="1200" dirty="0" smtClean="0">
                <a:solidFill>
                  <a:srgbClr val="363636"/>
                </a:solidFill>
              </a:rPr>
              <a:t>SG</a:t>
            </a:r>
            <a:endParaRPr lang="en-GB" sz="1200" dirty="0">
              <a:solidFill>
                <a:srgbClr val="363636"/>
              </a:solidFill>
            </a:endParaRPr>
          </a:p>
        </p:txBody>
      </p:sp>
      <p:grpSp>
        <p:nvGrpSpPr>
          <p:cNvPr id="14" name="Group 13"/>
          <p:cNvGrpSpPr/>
          <p:nvPr/>
        </p:nvGrpSpPr>
        <p:grpSpPr>
          <a:xfrm>
            <a:off x="441336" y="2322098"/>
            <a:ext cx="3719602" cy="2412660"/>
            <a:chOff x="767707" y="2322098"/>
            <a:chExt cx="3719602" cy="2412660"/>
          </a:xfrm>
        </p:grpSpPr>
        <p:grpSp>
          <p:nvGrpSpPr>
            <p:cNvPr id="15" name="Group 14"/>
            <p:cNvGrpSpPr/>
            <p:nvPr/>
          </p:nvGrpSpPr>
          <p:grpSpPr>
            <a:xfrm>
              <a:off x="1079795" y="2441940"/>
              <a:ext cx="3407514" cy="2263289"/>
              <a:chOff x="876599" y="2441940"/>
              <a:chExt cx="3407514" cy="2263289"/>
            </a:xfrm>
          </p:grpSpPr>
          <p:sp>
            <p:nvSpPr>
              <p:cNvPr id="22" name="Freeform 21"/>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7"/>
              <p:cNvSpPr>
                <a:spLocks noChangeShapeType="1"/>
              </p:cNvSpPr>
              <p:nvPr/>
            </p:nvSpPr>
            <p:spPr bwMode="auto">
              <a:xfrm>
                <a:off x="876599" y="2875406"/>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 name="Line 8"/>
              <p:cNvSpPr>
                <a:spLocks noChangeShapeType="1"/>
              </p:cNvSpPr>
              <p:nvPr/>
            </p:nvSpPr>
            <p:spPr bwMode="auto">
              <a:xfrm>
                <a:off x="876599" y="3308872"/>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6" name="Line 9"/>
              <p:cNvSpPr>
                <a:spLocks noChangeShapeType="1"/>
              </p:cNvSpPr>
              <p:nvPr/>
            </p:nvSpPr>
            <p:spPr bwMode="auto">
              <a:xfrm>
                <a:off x="876599" y="374233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7" name="Line 10"/>
              <p:cNvSpPr>
                <a:spLocks noChangeShapeType="1"/>
              </p:cNvSpPr>
              <p:nvPr/>
            </p:nvSpPr>
            <p:spPr bwMode="auto">
              <a:xfrm>
                <a:off x="876599" y="417580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 name="Line 12"/>
              <p:cNvSpPr>
                <a:spLocks noChangeShapeType="1"/>
              </p:cNvSpPr>
              <p:nvPr/>
            </p:nvSpPr>
            <p:spPr bwMode="auto">
              <a:xfrm>
                <a:off x="2677853"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 name="Line 13"/>
              <p:cNvSpPr>
                <a:spLocks noChangeShapeType="1"/>
              </p:cNvSpPr>
              <p:nvPr/>
            </p:nvSpPr>
            <p:spPr bwMode="auto">
              <a:xfrm>
                <a:off x="2370463"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1" name="Line 14"/>
              <p:cNvSpPr>
                <a:spLocks noChangeShapeType="1"/>
              </p:cNvSpPr>
              <p:nvPr/>
            </p:nvSpPr>
            <p:spPr bwMode="auto">
              <a:xfrm>
                <a:off x="3313712"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 name="Line 15"/>
              <p:cNvSpPr>
                <a:spLocks noChangeShapeType="1"/>
              </p:cNvSpPr>
              <p:nvPr/>
            </p:nvSpPr>
            <p:spPr bwMode="auto">
              <a:xfrm>
                <a:off x="2990421"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 name="Line 17"/>
              <p:cNvSpPr>
                <a:spLocks noChangeShapeType="1"/>
              </p:cNvSpPr>
              <p:nvPr/>
            </p:nvSpPr>
            <p:spPr bwMode="auto">
              <a:xfrm>
                <a:off x="3636549"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 name="Line 18"/>
              <p:cNvSpPr>
                <a:spLocks noChangeShapeType="1"/>
              </p:cNvSpPr>
              <p:nvPr/>
            </p:nvSpPr>
            <p:spPr bwMode="auto">
              <a:xfrm>
                <a:off x="2039221"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 name="Line 19"/>
              <p:cNvSpPr>
                <a:spLocks noChangeShapeType="1"/>
              </p:cNvSpPr>
              <p:nvPr/>
            </p:nvSpPr>
            <p:spPr bwMode="auto">
              <a:xfrm>
                <a:off x="172008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 name="Line 20"/>
              <p:cNvSpPr>
                <a:spLocks noChangeShapeType="1"/>
              </p:cNvSpPr>
              <p:nvPr/>
            </p:nvSpPr>
            <p:spPr bwMode="auto">
              <a:xfrm>
                <a:off x="141269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 name="Line 21"/>
              <p:cNvSpPr>
                <a:spLocks noChangeShapeType="1"/>
              </p:cNvSpPr>
              <p:nvPr/>
            </p:nvSpPr>
            <p:spPr bwMode="auto">
              <a:xfrm>
                <a:off x="108145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16" name="TextBox 15"/>
            <p:cNvSpPr txBox="1"/>
            <p:nvPr/>
          </p:nvSpPr>
          <p:spPr>
            <a:xfrm>
              <a:off x="767707" y="2322098"/>
              <a:ext cx="372218" cy="253916"/>
            </a:xfrm>
            <a:prstGeom prst="rect">
              <a:avLst/>
            </a:prstGeom>
            <a:noFill/>
          </p:spPr>
          <p:txBody>
            <a:bodyPr wrap="none" rtlCol="0" anchor="ctr" anchorCtr="0">
              <a:spAutoFit/>
            </a:bodyPr>
            <a:lstStyle/>
            <a:p>
              <a:pPr algn="r"/>
              <a:r>
                <a:rPr lang="en-GB" sz="1050" dirty="0" smtClean="0">
                  <a:solidFill>
                    <a:srgbClr val="4D4D4D"/>
                  </a:solidFill>
                </a:rPr>
                <a:t>1.0</a:t>
              </a:r>
              <a:endParaRPr lang="en-GB" sz="1050" dirty="0">
                <a:solidFill>
                  <a:srgbClr val="4D4D4D"/>
                </a:solidFill>
              </a:endParaRPr>
            </a:p>
          </p:txBody>
        </p:sp>
        <p:sp>
          <p:nvSpPr>
            <p:cNvPr id="17" name="TextBox 16"/>
            <p:cNvSpPr txBox="1"/>
            <p:nvPr/>
          </p:nvSpPr>
          <p:spPr>
            <a:xfrm>
              <a:off x="767707" y="2747748"/>
              <a:ext cx="372218" cy="253916"/>
            </a:xfrm>
            <a:prstGeom prst="rect">
              <a:avLst/>
            </a:prstGeom>
            <a:noFill/>
          </p:spPr>
          <p:txBody>
            <a:bodyPr wrap="none" rtlCol="0" anchor="ctr" anchorCtr="0">
              <a:spAutoFit/>
            </a:bodyPr>
            <a:lstStyle/>
            <a:p>
              <a:pPr algn="r"/>
              <a:r>
                <a:rPr lang="en-GB" sz="1050" dirty="0" smtClean="0">
                  <a:solidFill>
                    <a:srgbClr val="4D4D4D"/>
                  </a:solidFill>
                </a:rPr>
                <a:t>0.8</a:t>
              </a:r>
              <a:endParaRPr lang="en-GB" sz="1050" dirty="0">
                <a:solidFill>
                  <a:srgbClr val="4D4D4D"/>
                </a:solidFill>
              </a:endParaRPr>
            </a:p>
          </p:txBody>
        </p:sp>
        <p:sp>
          <p:nvSpPr>
            <p:cNvPr id="18" name="TextBox 17"/>
            <p:cNvSpPr txBox="1"/>
            <p:nvPr/>
          </p:nvSpPr>
          <p:spPr>
            <a:xfrm>
              <a:off x="767707" y="3181021"/>
              <a:ext cx="372218" cy="253916"/>
            </a:xfrm>
            <a:prstGeom prst="rect">
              <a:avLst/>
            </a:prstGeom>
            <a:noFill/>
          </p:spPr>
          <p:txBody>
            <a:bodyPr wrap="none" rtlCol="0" anchor="ctr" anchorCtr="0">
              <a:spAutoFit/>
            </a:bodyPr>
            <a:lstStyle/>
            <a:p>
              <a:pPr algn="r"/>
              <a:r>
                <a:rPr lang="en-GB" sz="1050" dirty="0" smtClean="0">
                  <a:solidFill>
                    <a:srgbClr val="4D4D4D"/>
                  </a:solidFill>
                </a:rPr>
                <a:t>0.6</a:t>
              </a:r>
              <a:endParaRPr lang="en-GB" sz="1050" dirty="0">
                <a:solidFill>
                  <a:srgbClr val="4D4D4D"/>
                </a:solidFill>
              </a:endParaRPr>
            </a:p>
          </p:txBody>
        </p:sp>
        <p:sp>
          <p:nvSpPr>
            <p:cNvPr id="19" name="TextBox 18"/>
            <p:cNvSpPr txBox="1"/>
            <p:nvPr/>
          </p:nvSpPr>
          <p:spPr>
            <a:xfrm>
              <a:off x="767707" y="3614295"/>
              <a:ext cx="372218" cy="253916"/>
            </a:xfrm>
            <a:prstGeom prst="rect">
              <a:avLst/>
            </a:prstGeom>
            <a:noFill/>
          </p:spPr>
          <p:txBody>
            <a:bodyPr wrap="none" rtlCol="0" anchor="ctr" anchorCtr="0">
              <a:spAutoFit/>
            </a:bodyPr>
            <a:lstStyle/>
            <a:p>
              <a:pPr algn="r"/>
              <a:r>
                <a:rPr lang="en-GB" sz="1050" dirty="0" smtClean="0">
                  <a:solidFill>
                    <a:srgbClr val="4D4D4D"/>
                  </a:solidFill>
                </a:rPr>
                <a:t>0.4</a:t>
              </a:r>
              <a:endParaRPr lang="en-GB" sz="1050" dirty="0">
                <a:solidFill>
                  <a:srgbClr val="4D4D4D"/>
                </a:solidFill>
              </a:endParaRPr>
            </a:p>
          </p:txBody>
        </p:sp>
        <p:sp>
          <p:nvSpPr>
            <p:cNvPr id="20" name="TextBox 19"/>
            <p:cNvSpPr txBox="1"/>
            <p:nvPr/>
          </p:nvSpPr>
          <p:spPr>
            <a:xfrm>
              <a:off x="767707" y="4047568"/>
              <a:ext cx="372218" cy="253916"/>
            </a:xfrm>
            <a:prstGeom prst="rect">
              <a:avLst/>
            </a:prstGeom>
            <a:noFill/>
          </p:spPr>
          <p:txBody>
            <a:bodyPr wrap="none" rtlCol="0" anchor="ctr" anchorCtr="0">
              <a:spAutoFit/>
            </a:bodyPr>
            <a:lstStyle/>
            <a:p>
              <a:pPr algn="r"/>
              <a:r>
                <a:rPr lang="en-GB" sz="1050" dirty="0" smtClean="0">
                  <a:solidFill>
                    <a:srgbClr val="4D4D4D"/>
                  </a:solidFill>
                </a:rPr>
                <a:t>0.2</a:t>
              </a:r>
              <a:endParaRPr lang="en-GB" sz="1050" dirty="0">
                <a:solidFill>
                  <a:srgbClr val="4D4D4D"/>
                </a:solidFill>
              </a:endParaRPr>
            </a:p>
          </p:txBody>
        </p:sp>
        <p:sp>
          <p:nvSpPr>
            <p:cNvPr id="21" name="TextBox 20"/>
            <p:cNvSpPr txBox="1"/>
            <p:nvPr/>
          </p:nvSpPr>
          <p:spPr>
            <a:xfrm>
              <a:off x="879917" y="4480842"/>
              <a:ext cx="260008" cy="253916"/>
            </a:xfrm>
            <a:prstGeom prst="rect">
              <a:avLst/>
            </a:prstGeom>
            <a:noFill/>
          </p:spPr>
          <p:txBody>
            <a:bodyPr wrap="none" rtlCol="0" anchor="ctr" anchorCtr="0">
              <a:spAutoFit/>
            </a:bodyPr>
            <a:lstStyle/>
            <a:p>
              <a:pPr algn="r"/>
              <a:r>
                <a:rPr lang="en-GB" sz="1050" dirty="0" smtClean="0">
                  <a:solidFill>
                    <a:srgbClr val="4D4D4D"/>
                  </a:solidFill>
                </a:rPr>
                <a:t>0</a:t>
              </a:r>
              <a:endParaRPr lang="en-GB" sz="1050" dirty="0">
                <a:solidFill>
                  <a:srgbClr val="4D4D4D"/>
                </a:solidFill>
              </a:endParaRPr>
            </a:p>
          </p:txBody>
        </p:sp>
      </p:grpSp>
      <p:sp>
        <p:nvSpPr>
          <p:cNvPr id="38" name="TextBox 37"/>
          <p:cNvSpPr txBox="1"/>
          <p:nvPr/>
        </p:nvSpPr>
        <p:spPr>
          <a:xfrm>
            <a:off x="832513" y="4657897"/>
            <a:ext cx="260008" cy="415498"/>
          </a:xfrm>
          <a:prstGeom prst="rect">
            <a:avLst/>
          </a:prstGeom>
          <a:noFill/>
        </p:spPr>
        <p:txBody>
          <a:bodyPr wrap="none" rtlCol="0" anchor="t" anchorCtr="0">
            <a:spAutoFit/>
          </a:bodyPr>
          <a:lstStyle/>
          <a:p>
            <a:pPr algn="ctr"/>
            <a:r>
              <a:rPr lang="en-GB" sz="1050" dirty="0" smtClean="0">
                <a:solidFill>
                  <a:srgbClr val="4D4D4D"/>
                </a:solidFill>
              </a:rPr>
              <a:t>0</a:t>
            </a:r>
          </a:p>
          <a:p>
            <a:pPr algn="ctr"/>
            <a:endParaRPr lang="en-GB" sz="1050" dirty="0">
              <a:solidFill>
                <a:srgbClr val="4D4D4D"/>
              </a:solidFill>
            </a:endParaRPr>
          </a:p>
        </p:txBody>
      </p:sp>
      <p:sp>
        <p:nvSpPr>
          <p:cNvPr id="39" name="TextBox 38"/>
          <p:cNvSpPr txBox="1"/>
          <p:nvPr/>
        </p:nvSpPr>
        <p:spPr>
          <a:xfrm>
            <a:off x="1159245" y="4663251"/>
            <a:ext cx="260008" cy="415498"/>
          </a:xfrm>
          <a:prstGeom prst="rect">
            <a:avLst/>
          </a:prstGeom>
          <a:noFill/>
        </p:spPr>
        <p:txBody>
          <a:bodyPr wrap="none" rtlCol="0" anchor="t" anchorCtr="0">
            <a:spAutoFit/>
          </a:bodyPr>
          <a:lstStyle/>
          <a:p>
            <a:pPr algn="ctr"/>
            <a:r>
              <a:rPr lang="en-GB" sz="1050" dirty="0" smtClean="0">
                <a:solidFill>
                  <a:srgbClr val="4D4D4D"/>
                </a:solidFill>
              </a:rPr>
              <a:t>1</a:t>
            </a:r>
          </a:p>
          <a:p>
            <a:pPr algn="ctr"/>
            <a:endParaRPr lang="en-GB" sz="1050" dirty="0">
              <a:solidFill>
                <a:srgbClr val="4D4D4D"/>
              </a:solidFill>
            </a:endParaRPr>
          </a:p>
        </p:txBody>
      </p:sp>
      <p:sp>
        <p:nvSpPr>
          <p:cNvPr id="40" name="TextBox 39"/>
          <p:cNvSpPr txBox="1"/>
          <p:nvPr/>
        </p:nvSpPr>
        <p:spPr>
          <a:xfrm>
            <a:off x="1468512" y="4657897"/>
            <a:ext cx="260008" cy="415498"/>
          </a:xfrm>
          <a:prstGeom prst="rect">
            <a:avLst/>
          </a:prstGeom>
          <a:noFill/>
        </p:spPr>
        <p:txBody>
          <a:bodyPr wrap="none" rtlCol="0" anchor="t" anchorCtr="0">
            <a:spAutoFit/>
          </a:bodyPr>
          <a:lstStyle/>
          <a:p>
            <a:pPr algn="ctr"/>
            <a:r>
              <a:rPr lang="en-GB" sz="1050" dirty="0" smtClean="0">
                <a:solidFill>
                  <a:srgbClr val="4D4D4D"/>
                </a:solidFill>
              </a:rPr>
              <a:t>2</a:t>
            </a:r>
          </a:p>
          <a:p>
            <a:pPr algn="ctr"/>
            <a:endParaRPr lang="en-GB" sz="1050" dirty="0">
              <a:solidFill>
                <a:srgbClr val="4D4D4D"/>
              </a:solidFill>
            </a:endParaRPr>
          </a:p>
        </p:txBody>
      </p:sp>
      <p:sp>
        <p:nvSpPr>
          <p:cNvPr id="41" name="TextBox 40"/>
          <p:cNvSpPr txBox="1"/>
          <p:nvPr/>
        </p:nvSpPr>
        <p:spPr>
          <a:xfrm>
            <a:off x="1793682" y="4657897"/>
            <a:ext cx="260008" cy="415498"/>
          </a:xfrm>
          <a:prstGeom prst="rect">
            <a:avLst/>
          </a:prstGeom>
          <a:noFill/>
        </p:spPr>
        <p:txBody>
          <a:bodyPr wrap="none" rtlCol="0" anchor="t" anchorCtr="0">
            <a:spAutoFit/>
          </a:bodyPr>
          <a:lstStyle/>
          <a:p>
            <a:pPr algn="ctr"/>
            <a:r>
              <a:rPr lang="en-GB" sz="1050" dirty="0" smtClean="0">
                <a:solidFill>
                  <a:srgbClr val="4D4D4D"/>
                </a:solidFill>
              </a:rPr>
              <a:t>3</a:t>
            </a:r>
          </a:p>
          <a:p>
            <a:pPr algn="ctr"/>
            <a:endParaRPr lang="en-GB" sz="1050" dirty="0">
              <a:solidFill>
                <a:srgbClr val="4D4D4D"/>
              </a:solidFill>
            </a:endParaRPr>
          </a:p>
        </p:txBody>
      </p:sp>
      <p:sp>
        <p:nvSpPr>
          <p:cNvPr id="42" name="TextBox 41"/>
          <p:cNvSpPr txBox="1"/>
          <p:nvPr/>
        </p:nvSpPr>
        <p:spPr>
          <a:xfrm>
            <a:off x="2114025" y="4657897"/>
            <a:ext cx="260008" cy="415498"/>
          </a:xfrm>
          <a:prstGeom prst="rect">
            <a:avLst/>
          </a:prstGeom>
          <a:noFill/>
        </p:spPr>
        <p:txBody>
          <a:bodyPr wrap="none" rtlCol="0" anchor="t" anchorCtr="0">
            <a:spAutoFit/>
          </a:bodyPr>
          <a:lstStyle/>
          <a:p>
            <a:pPr algn="ctr"/>
            <a:r>
              <a:rPr lang="en-GB" sz="1050" dirty="0" smtClean="0">
                <a:solidFill>
                  <a:srgbClr val="4D4D4D"/>
                </a:solidFill>
              </a:rPr>
              <a:t>4</a:t>
            </a:r>
          </a:p>
          <a:p>
            <a:pPr algn="ctr"/>
            <a:endParaRPr lang="en-GB" sz="1050" dirty="0">
              <a:solidFill>
                <a:srgbClr val="4D4D4D"/>
              </a:solidFill>
            </a:endParaRPr>
          </a:p>
        </p:txBody>
      </p:sp>
      <p:sp>
        <p:nvSpPr>
          <p:cNvPr id="43" name="TextBox 42"/>
          <p:cNvSpPr txBox="1"/>
          <p:nvPr/>
        </p:nvSpPr>
        <p:spPr>
          <a:xfrm>
            <a:off x="2429681" y="4657897"/>
            <a:ext cx="260008" cy="415498"/>
          </a:xfrm>
          <a:prstGeom prst="rect">
            <a:avLst/>
          </a:prstGeom>
          <a:noFill/>
        </p:spPr>
        <p:txBody>
          <a:bodyPr wrap="none" rtlCol="0" anchor="t" anchorCtr="0">
            <a:spAutoFit/>
          </a:bodyPr>
          <a:lstStyle/>
          <a:p>
            <a:pPr algn="ctr"/>
            <a:r>
              <a:rPr lang="en-GB" sz="1050" dirty="0" smtClean="0">
                <a:solidFill>
                  <a:srgbClr val="4D4D4D"/>
                </a:solidFill>
              </a:rPr>
              <a:t>5</a:t>
            </a:r>
          </a:p>
          <a:p>
            <a:pPr algn="ctr"/>
            <a:endParaRPr lang="en-GB" sz="1050" dirty="0">
              <a:solidFill>
                <a:srgbClr val="4D4D4D"/>
              </a:solidFill>
            </a:endParaRPr>
          </a:p>
        </p:txBody>
      </p:sp>
      <p:sp>
        <p:nvSpPr>
          <p:cNvPr id="44" name="TextBox 43"/>
          <p:cNvSpPr txBox="1"/>
          <p:nvPr/>
        </p:nvSpPr>
        <p:spPr>
          <a:xfrm>
            <a:off x="2740511" y="4663251"/>
            <a:ext cx="260008" cy="415498"/>
          </a:xfrm>
          <a:prstGeom prst="rect">
            <a:avLst/>
          </a:prstGeom>
          <a:noFill/>
        </p:spPr>
        <p:txBody>
          <a:bodyPr wrap="none" rtlCol="0" anchor="t" anchorCtr="0">
            <a:spAutoFit/>
          </a:bodyPr>
          <a:lstStyle/>
          <a:p>
            <a:pPr algn="ctr"/>
            <a:r>
              <a:rPr lang="en-GB" sz="1050" dirty="0" smtClean="0">
                <a:solidFill>
                  <a:srgbClr val="4D4D4D"/>
                </a:solidFill>
              </a:rPr>
              <a:t>6</a:t>
            </a:r>
          </a:p>
          <a:p>
            <a:pPr algn="ctr"/>
            <a:endParaRPr lang="en-GB" sz="1050" dirty="0">
              <a:solidFill>
                <a:srgbClr val="4D4D4D"/>
              </a:solidFill>
            </a:endParaRPr>
          </a:p>
        </p:txBody>
      </p:sp>
      <p:sp>
        <p:nvSpPr>
          <p:cNvPr id="45" name="TextBox 44"/>
          <p:cNvSpPr txBox="1"/>
          <p:nvPr/>
        </p:nvSpPr>
        <p:spPr>
          <a:xfrm>
            <a:off x="3059291" y="4657897"/>
            <a:ext cx="260008" cy="415498"/>
          </a:xfrm>
          <a:prstGeom prst="rect">
            <a:avLst/>
          </a:prstGeom>
          <a:noFill/>
        </p:spPr>
        <p:txBody>
          <a:bodyPr wrap="none" rtlCol="0" anchor="t" anchorCtr="0">
            <a:spAutoFit/>
          </a:bodyPr>
          <a:lstStyle/>
          <a:p>
            <a:pPr algn="ctr"/>
            <a:r>
              <a:rPr lang="en-GB" sz="1050" dirty="0" smtClean="0">
                <a:solidFill>
                  <a:srgbClr val="4D4D4D"/>
                </a:solidFill>
              </a:rPr>
              <a:t>7</a:t>
            </a:r>
          </a:p>
          <a:p>
            <a:pPr algn="ctr"/>
            <a:endParaRPr lang="en-GB" sz="1050" dirty="0">
              <a:solidFill>
                <a:srgbClr val="4D4D4D"/>
              </a:solidFill>
            </a:endParaRPr>
          </a:p>
        </p:txBody>
      </p:sp>
      <p:sp>
        <p:nvSpPr>
          <p:cNvPr id="46" name="TextBox 45"/>
          <p:cNvSpPr txBox="1"/>
          <p:nvPr/>
        </p:nvSpPr>
        <p:spPr>
          <a:xfrm>
            <a:off x="3399671" y="4657897"/>
            <a:ext cx="260008" cy="415498"/>
          </a:xfrm>
          <a:prstGeom prst="rect">
            <a:avLst/>
          </a:prstGeom>
          <a:noFill/>
        </p:spPr>
        <p:txBody>
          <a:bodyPr wrap="none" rtlCol="0" anchor="t" anchorCtr="0">
            <a:spAutoFit/>
          </a:bodyPr>
          <a:lstStyle/>
          <a:p>
            <a:pPr algn="ctr"/>
            <a:r>
              <a:rPr lang="en-GB" sz="1050" dirty="0" smtClean="0">
                <a:solidFill>
                  <a:srgbClr val="4D4D4D"/>
                </a:solidFill>
              </a:rPr>
              <a:t>8</a:t>
            </a:r>
          </a:p>
          <a:p>
            <a:pPr algn="ctr"/>
            <a:endParaRPr lang="en-GB" sz="1050" dirty="0">
              <a:solidFill>
                <a:srgbClr val="4D4D4D"/>
              </a:solidFill>
            </a:endParaRPr>
          </a:p>
        </p:txBody>
      </p:sp>
      <p:sp>
        <p:nvSpPr>
          <p:cNvPr id="47" name="Line 17"/>
          <p:cNvSpPr>
            <a:spLocks noChangeShapeType="1"/>
          </p:cNvSpPr>
          <p:nvPr/>
        </p:nvSpPr>
        <p:spPr bwMode="auto">
          <a:xfrm>
            <a:off x="3819494" y="4610602"/>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endParaRPr>
          </a:p>
        </p:txBody>
      </p:sp>
      <p:sp>
        <p:nvSpPr>
          <p:cNvPr id="48" name="TextBox 47"/>
          <p:cNvSpPr txBox="1"/>
          <p:nvPr/>
        </p:nvSpPr>
        <p:spPr>
          <a:xfrm>
            <a:off x="3692144" y="4663251"/>
            <a:ext cx="260008" cy="415498"/>
          </a:xfrm>
          <a:prstGeom prst="rect">
            <a:avLst/>
          </a:prstGeom>
          <a:noFill/>
        </p:spPr>
        <p:txBody>
          <a:bodyPr wrap="none" rtlCol="0" anchor="t" anchorCtr="0">
            <a:spAutoFit/>
          </a:bodyPr>
          <a:lstStyle/>
          <a:p>
            <a:pPr algn="ctr"/>
            <a:r>
              <a:rPr lang="en-GB" sz="1050" dirty="0" smtClean="0">
                <a:solidFill>
                  <a:srgbClr val="4D4D4D"/>
                </a:solidFill>
              </a:rPr>
              <a:t>9</a:t>
            </a:r>
          </a:p>
          <a:p>
            <a:pPr algn="ctr"/>
            <a:endParaRPr lang="en-GB" sz="1050" dirty="0">
              <a:solidFill>
                <a:srgbClr val="4D4D4D"/>
              </a:solidFill>
            </a:endParaRPr>
          </a:p>
        </p:txBody>
      </p:sp>
      <p:sp>
        <p:nvSpPr>
          <p:cNvPr id="49" name="Line 17"/>
          <p:cNvSpPr>
            <a:spLocks noChangeShapeType="1"/>
          </p:cNvSpPr>
          <p:nvPr/>
        </p:nvSpPr>
        <p:spPr bwMode="auto">
          <a:xfrm>
            <a:off x="4138865" y="4603346"/>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50">
              <a:solidFill>
                <a:srgbClr val="363636"/>
              </a:solidFill>
            </a:endParaRPr>
          </a:p>
        </p:txBody>
      </p:sp>
      <p:sp>
        <p:nvSpPr>
          <p:cNvPr id="50" name="TextBox 49"/>
          <p:cNvSpPr txBox="1"/>
          <p:nvPr/>
        </p:nvSpPr>
        <p:spPr>
          <a:xfrm>
            <a:off x="3960197" y="4663251"/>
            <a:ext cx="335348" cy="415498"/>
          </a:xfrm>
          <a:prstGeom prst="rect">
            <a:avLst/>
          </a:prstGeom>
          <a:noFill/>
        </p:spPr>
        <p:txBody>
          <a:bodyPr wrap="none" rtlCol="0" anchor="t" anchorCtr="0">
            <a:spAutoFit/>
          </a:bodyPr>
          <a:lstStyle/>
          <a:p>
            <a:pPr algn="ctr"/>
            <a:r>
              <a:rPr lang="en-GB" sz="1050" dirty="0" smtClean="0">
                <a:solidFill>
                  <a:srgbClr val="4D4D4D"/>
                </a:solidFill>
              </a:rPr>
              <a:t>10</a:t>
            </a:r>
          </a:p>
          <a:p>
            <a:pPr algn="ctr"/>
            <a:endParaRPr lang="en-GB" sz="1050" dirty="0">
              <a:solidFill>
                <a:srgbClr val="4D4D4D"/>
              </a:solidFill>
            </a:endParaRPr>
          </a:p>
        </p:txBody>
      </p:sp>
      <p:grpSp>
        <p:nvGrpSpPr>
          <p:cNvPr id="53" name="Group 52"/>
          <p:cNvGrpSpPr/>
          <p:nvPr/>
        </p:nvGrpSpPr>
        <p:grpSpPr>
          <a:xfrm>
            <a:off x="955529" y="2437273"/>
            <a:ext cx="3190160" cy="827998"/>
            <a:chOff x="3368675" y="3114675"/>
            <a:chExt cx="2400300" cy="628648"/>
          </a:xfrm>
        </p:grpSpPr>
        <p:sp>
          <p:nvSpPr>
            <p:cNvPr id="54" name="Line 2"/>
            <p:cNvSpPr>
              <a:spLocks noChangeShapeType="1"/>
            </p:cNvSpPr>
            <p:nvPr/>
          </p:nvSpPr>
          <p:spPr bwMode="auto">
            <a:xfrm>
              <a:off x="5540375" y="366712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3"/>
            <p:cNvSpPr>
              <a:spLocks noChangeShapeType="1"/>
            </p:cNvSpPr>
            <p:nvPr/>
          </p:nvSpPr>
          <p:spPr bwMode="auto">
            <a:xfrm>
              <a:off x="5549900" y="366712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
            <p:cNvSpPr>
              <a:spLocks noChangeShapeType="1"/>
            </p:cNvSpPr>
            <p:nvPr/>
          </p:nvSpPr>
          <p:spPr bwMode="auto">
            <a:xfrm>
              <a:off x="570230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5"/>
            <p:cNvSpPr>
              <a:spLocks noChangeShapeType="1"/>
            </p:cNvSpPr>
            <p:nvPr/>
          </p:nvSpPr>
          <p:spPr bwMode="auto">
            <a:xfrm>
              <a:off x="572135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6"/>
            <p:cNvSpPr>
              <a:spLocks noChangeShapeType="1"/>
            </p:cNvSpPr>
            <p:nvPr/>
          </p:nvSpPr>
          <p:spPr bwMode="auto">
            <a:xfrm>
              <a:off x="5740400" y="36956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7"/>
            <p:cNvSpPr>
              <a:spLocks noChangeShapeType="1"/>
            </p:cNvSpPr>
            <p:nvPr/>
          </p:nvSpPr>
          <p:spPr bwMode="auto">
            <a:xfrm>
              <a:off x="5759450" y="36956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8"/>
            <p:cNvSpPr>
              <a:spLocks noChangeShapeType="1"/>
            </p:cNvSpPr>
            <p:nvPr/>
          </p:nvSpPr>
          <p:spPr bwMode="auto">
            <a:xfrm>
              <a:off x="5645150" y="36861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9"/>
            <p:cNvSpPr>
              <a:spLocks noChangeShapeType="1"/>
            </p:cNvSpPr>
            <p:nvPr/>
          </p:nvSpPr>
          <p:spPr bwMode="auto">
            <a:xfrm>
              <a:off x="5664200" y="3686175"/>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10"/>
            <p:cNvSpPr>
              <a:spLocks noChangeShapeType="1"/>
            </p:cNvSpPr>
            <p:nvPr/>
          </p:nvSpPr>
          <p:spPr bwMode="auto">
            <a:xfrm>
              <a:off x="5683250" y="36861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11"/>
            <p:cNvSpPr>
              <a:spLocks noChangeShapeType="1"/>
            </p:cNvSpPr>
            <p:nvPr/>
          </p:nvSpPr>
          <p:spPr bwMode="auto">
            <a:xfrm>
              <a:off x="5702300" y="3686172"/>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12"/>
            <p:cNvSpPr>
              <a:spLocks noChangeShapeType="1"/>
            </p:cNvSpPr>
            <p:nvPr/>
          </p:nvSpPr>
          <p:spPr bwMode="auto">
            <a:xfrm>
              <a:off x="544512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13"/>
            <p:cNvSpPr>
              <a:spLocks noChangeShapeType="1"/>
            </p:cNvSpPr>
            <p:nvPr/>
          </p:nvSpPr>
          <p:spPr bwMode="auto">
            <a:xfrm>
              <a:off x="546417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14"/>
            <p:cNvSpPr>
              <a:spLocks noChangeShapeType="1"/>
            </p:cNvSpPr>
            <p:nvPr/>
          </p:nvSpPr>
          <p:spPr bwMode="auto">
            <a:xfrm>
              <a:off x="5473700"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15"/>
            <p:cNvSpPr>
              <a:spLocks noChangeShapeType="1"/>
            </p:cNvSpPr>
            <p:nvPr/>
          </p:nvSpPr>
          <p:spPr bwMode="auto">
            <a:xfrm>
              <a:off x="5483225" y="365759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16"/>
            <p:cNvSpPr>
              <a:spLocks noChangeShapeType="1"/>
            </p:cNvSpPr>
            <p:nvPr/>
          </p:nvSpPr>
          <p:spPr bwMode="auto">
            <a:xfrm>
              <a:off x="547370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17"/>
            <p:cNvSpPr>
              <a:spLocks noChangeShapeType="1"/>
            </p:cNvSpPr>
            <p:nvPr/>
          </p:nvSpPr>
          <p:spPr bwMode="auto">
            <a:xfrm>
              <a:off x="549275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18"/>
            <p:cNvSpPr>
              <a:spLocks noChangeShapeType="1"/>
            </p:cNvSpPr>
            <p:nvPr/>
          </p:nvSpPr>
          <p:spPr bwMode="auto">
            <a:xfrm>
              <a:off x="5502275"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19"/>
            <p:cNvSpPr>
              <a:spLocks noChangeShapeType="1"/>
            </p:cNvSpPr>
            <p:nvPr/>
          </p:nvSpPr>
          <p:spPr bwMode="auto">
            <a:xfrm>
              <a:off x="5511800" y="3657597"/>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0"/>
            <p:cNvSpPr>
              <a:spLocks noChangeShapeType="1"/>
            </p:cNvSpPr>
            <p:nvPr/>
          </p:nvSpPr>
          <p:spPr bwMode="auto">
            <a:xfrm>
              <a:off x="55689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21"/>
            <p:cNvSpPr>
              <a:spLocks noChangeShapeType="1"/>
            </p:cNvSpPr>
            <p:nvPr/>
          </p:nvSpPr>
          <p:spPr bwMode="auto">
            <a:xfrm>
              <a:off x="558800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22"/>
            <p:cNvSpPr>
              <a:spLocks noChangeShapeType="1"/>
            </p:cNvSpPr>
            <p:nvPr/>
          </p:nvSpPr>
          <p:spPr bwMode="auto">
            <a:xfrm>
              <a:off x="5597525"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3"/>
            <p:cNvSpPr>
              <a:spLocks noChangeShapeType="1"/>
            </p:cNvSpPr>
            <p:nvPr/>
          </p:nvSpPr>
          <p:spPr bwMode="auto">
            <a:xfrm>
              <a:off x="56070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24"/>
            <p:cNvSpPr>
              <a:spLocks noChangeShapeType="1"/>
            </p:cNvSpPr>
            <p:nvPr/>
          </p:nvSpPr>
          <p:spPr bwMode="auto">
            <a:xfrm>
              <a:off x="5616575"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25"/>
            <p:cNvSpPr>
              <a:spLocks noChangeShapeType="1"/>
            </p:cNvSpPr>
            <p:nvPr/>
          </p:nvSpPr>
          <p:spPr bwMode="auto">
            <a:xfrm>
              <a:off x="562610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26"/>
            <p:cNvSpPr>
              <a:spLocks noChangeShapeType="1"/>
            </p:cNvSpPr>
            <p:nvPr/>
          </p:nvSpPr>
          <p:spPr bwMode="auto">
            <a:xfrm>
              <a:off x="5645150" y="3676647"/>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27"/>
            <p:cNvSpPr>
              <a:spLocks noChangeShapeType="1"/>
            </p:cNvSpPr>
            <p:nvPr/>
          </p:nvSpPr>
          <p:spPr bwMode="auto">
            <a:xfrm>
              <a:off x="5654675" y="36766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8"/>
            <p:cNvSpPr>
              <a:spLocks noChangeShapeType="1"/>
            </p:cNvSpPr>
            <p:nvPr/>
          </p:nvSpPr>
          <p:spPr bwMode="auto">
            <a:xfrm>
              <a:off x="5397500"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9"/>
            <p:cNvSpPr>
              <a:spLocks noChangeShapeType="1"/>
            </p:cNvSpPr>
            <p:nvPr/>
          </p:nvSpPr>
          <p:spPr bwMode="auto">
            <a:xfrm>
              <a:off x="5407025"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30"/>
            <p:cNvSpPr>
              <a:spLocks noChangeShapeType="1"/>
            </p:cNvSpPr>
            <p:nvPr/>
          </p:nvSpPr>
          <p:spPr bwMode="auto">
            <a:xfrm>
              <a:off x="5426075"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31"/>
            <p:cNvSpPr>
              <a:spLocks noChangeShapeType="1"/>
            </p:cNvSpPr>
            <p:nvPr/>
          </p:nvSpPr>
          <p:spPr bwMode="auto">
            <a:xfrm>
              <a:off x="5435600" y="36575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32"/>
            <p:cNvSpPr>
              <a:spLocks noChangeShapeType="1"/>
            </p:cNvSpPr>
            <p:nvPr/>
          </p:nvSpPr>
          <p:spPr bwMode="auto">
            <a:xfrm>
              <a:off x="534987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33"/>
            <p:cNvSpPr>
              <a:spLocks noChangeShapeType="1"/>
            </p:cNvSpPr>
            <p:nvPr/>
          </p:nvSpPr>
          <p:spPr bwMode="auto">
            <a:xfrm>
              <a:off x="535940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34"/>
            <p:cNvSpPr>
              <a:spLocks noChangeShapeType="1"/>
            </p:cNvSpPr>
            <p:nvPr/>
          </p:nvSpPr>
          <p:spPr bwMode="auto">
            <a:xfrm>
              <a:off x="537845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35"/>
            <p:cNvSpPr>
              <a:spLocks noChangeShapeType="1"/>
            </p:cNvSpPr>
            <p:nvPr/>
          </p:nvSpPr>
          <p:spPr bwMode="auto">
            <a:xfrm>
              <a:off x="538797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36"/>
            <p:cNvSpPr>
              <a:spLocks noChangeShapeType="1"/>
            </p:cNvSpPr>
            <p:nvPr/>
          </p:nvSpPr>
          <p:spPr bwMode="auto">
            <a:xfrm>
              <a:off x="531177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37"/>
            <p:cNvSpPr>
              <a:spLocks noChangeShapeType="1"/>
            </p:cNvSpPr>
            <p:nvPr/>
          </p:nvSpPr>
          <p:spPr bwMode="auto">
            <a:xfrm>
              <a:off x="533082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38"/>
            <p:cNvSpPr>
              <a:spLocks noChangeShapeType="1"/>
            </p:cNvSpPr>
            <p:nvPr/>
          </p:nvSpPr>
          <p:spPr bwMode="auto">
            <a:xfrm>
              <a:off x="5340350"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39"/>
            <p:cNvSpPr>
              <a:spLocks noChangeShapeType="1"/>
            </p:cNvSpPr>
            <p:nvPr/>
          </p:nvSpPr>
          <p:spPr bwMode="auto">
            <a:xfrm>
              <a:off x="5349875" y="36575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40"/>
            <p:cNvSpPr>
              <a:spLocks noChangeShapeType="1"/>
            </p:cNvSpPr>
            <p:nvPr/>
          </p:nvSpPr>
          <p:spPr bwMode="auto">
            <a:xfrm>
              <a:off x="5207000"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41"/>
            <p:cNvSpPr>
              <a:spLocks noChangeShapeType="1"/>
            </p:cNvSpPr>
            <p:nvPr/>
          </p:nvSpPr>
          <p:spPr bwMode="auto">
            <a:xfrm>
              <a:off x="5216525"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42"/>
            <p:cNvSpPr>
              <a:spLocks noChangeShapeType="1"/>
            </p:cNvSpPr>
            <p:nvPr/>
          </p:nvSpPr>
          <p:spPr bwMode="auto">
            <a:xfrm>
              <a:off x="5235575"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43"/>
            <p:cNvSpPr>
              <a:spLocks noChangeShapeType="1"/>
            </p:cNvSpPr>
            <p:nvPr/>
          </p:nvSpPr>
          <p:spPr bwMode="auto">
            <a:xfrm>
              <a:off x="5245100" y="36385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44"/>
            <p:cNvSpPr>
              <a:spLocks noChangeShapeType="1"/>
            </p:cNvSpPr>
            <p:nvPr/>
          </p:nvSpPr>
          <p:spPr bwMode="auto">
            <a:xfrm>
              <a:off x="5102225"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45"/>
            <p:cNvSpPr>
              <a:spLocks noChangeShapeType="1"/>
            </p:cNvSpPr>
            <p:nvPr/>
          </p:nvSpPr>
          <p:spPr bwMode="auto">
            <a:xfrm>
              <a:off x="5130800"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46"/>
            <p:cNvSpPr>
              <a:spLocks noChangeShapeType="1"/>
            </p:cNvSpPr>
            <p:nvPr/>
          </p:nvSpPr>
          <p:spPr bwMode="auto">
            <a:xfrm>
              <a:off x="5168900"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47"/>
            <p:cNvSpPr>
              <a:spLocks noChangeShapeType="1"/>
            </p:cNvSpPr>
            <p:nvPr/>
          </p:nvSpPr>
          <p:spPr bwMode="auto">
            <a:xfrm>
              <a:off x="5197475" y="36194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48"/>
            <p:cNvSpPr>
              <a:spLocks noChangeShapeType="1"/>
            </p:cNvSpPr>
            <p:nvPr/>
          </p:nvSpPr>
          <p:spPr bwMode="auto">
            <a:xfrm>
              <a:off x="507365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49"/>
            <p:cNvSpPr>
              <a:spLocks noChangeShapeType="1"/>
            </p:cNvSpPr>
            <p:nvPr/>
          </p:nvSpPr>
          <p:spPr bwMode="auto">
            <a:xfrm>
              <a:off x="509270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50"/>
            <p:cNvSpPr>
              <a:spLocks noChangeShapeType="1"/>
            </p:cNvSpPr>
            <p:nvPr/>
          </p:nvSpPr>
          <p:spPr bwMode="auto">
            <a:xfrm>
              <a:off x="511175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51"/>
            <p:cNvSpPr>
              <a:spLocks noChangeShapeType="1"/>
            </p:cNvSpPr>
            <p:nvPr/>
          </p:nvSpPr>
          <p:spPr bwMode="auto">
            <a:xfrm>
              <a:off x="5130800" y="360044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52"/>
            <p:cNvSpPr>
              <a:spLocks noChangeShapeType="1"/>
            </p:cNvSpPr>
            <p:nvPr/>
          </p:nvSpPr>
          <p:spPr bwMode="auto">
            <a:xfrm>
              <a:off x="500697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53"/>
            <p:cNvSpPr>
              <a:spLocks noChangeShapeType="1"/>
            </p:cNvSpPr>
            <p:nvPr/>
          </p:nvSpPr>
          <p:spPr bwMode="auto">
            <a:xfrm>
              <a:off x="502602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54"/>
            <p:cNvSpPr>
              <a:spLocks noChangeShapeType="1"/>
            </p:cNvSpPr>
            <p:nvPr/>
          </p:nvSpPr>
          <p:spPr bwMode="auto">
            <a:xfrm>
              <a:off x="504507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55"/>
            <p:cNvSpPr>
              <a:spLocks noChangeShapeType="1"/>
            </p:cNvSpPr>
            <p:nvPr/>
          </p:nvSpPr>
          <p:spPr bwMode="auto">
            <a:xfrm>
              <a:off x="5064125" y="358139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56"/>
            <p:cNvSpPr>
              <a:spLocks noChangeShapeType="1"/>
            </p:cNvSpPr>
            <p:nvPr/>
          </p:nvSpPr>
          <p:spPr bwMode="auto">
            <a:xfrm>
              <a:off x="494030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57"/>
            <p:cNvSpPr>
              <a:spLocks noChangeShapeType="1"/>
            </p:cNvSpPr>
            <p:nvPr/>
          </p:nvSpPr>
          <p:spPr bwMode="auto">
            <a:xfrm>
              <a:off x="495935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58"/>
            <p:cNvSpPr>
              <a:spLocks noChangeShapeType="1"/>
            </p:cNvSpPr>
            <p:nvPr/>
          </p:nvSpPr>
          <p:spPr bwMode="auto">
            <a:xfrm>
              <a:off x="497840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59"/>
            <p:cNvSpPr>
              <a:spLocks noChangeShapeType="1"/>
            </p:cNvSpPr>
            <p:nvPr/>
          </p:nvSpPr>
          <p:spPr bwMode="auto">
            <a:xfrm>
              <a:off x="4997450" y="358139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60"/>
            <p:cNvSpPr>
              <a:spLocks noChangeShapeType="1"/>
            </p:cNvSpPr>
            <p:nvPr/>
          </p:nvSpPr>
          <p:spPr bwMode="auto">
            <a:xfrm>
              <a:off x="525462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61"/>
            <p:cNvSpPr>
              <a:spLocks noChangeShapeType="1"/>
            </p:cNvSpPr>
            <p:nvPr/>
          </p:nvSpPr>
          <p:spPr bwMode="auto">
            <a:xfrm>
              <a:off x="526415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62"/>
            <p:cNvSpPr>
              <a:spLocks noChangeShapeType="1"/>
            </p:cNvSpPr>
            <p:nvPr/>
          </p:nvSpPr>
          <p:spPr bwMode="auto">
            <a:xfrm>
              <a:off x="5283200"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63"/>
            <p:cNvSpPr>
              <a:spLocks noChangeShapeType="1"/>
            </p:cNvSpPr>
            <p:nvPr/>
          </p:nvSpPr>
          <p:spPr bwMode="auto">
            <a:xfrm>
              <a:off x="5292725" y="364807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Freeform 64"/>
            <p:cNvSpPr>
              <a:spLocks/>
            </p:cNvSpPr>
            <p:nvPr/>
          </p:nvSpPr>
          <p:spPr bwMode="auto">
            <a:xfrm>
              <a:off x="3368675" y="3114675"/>
              <a:ext cx="2400300" cy="600075"/>
            </a:xfrm>
            <a:custGeom>
              <a:avLst/>
              <a:gdLst>
                <a:gd name="T0" fmla="*/ 240 w 252"/>
                <a:gd name="T1" fmla="*/ 63 h 63"/>
                <a:gd name="T2" fmla="*/ 228 w 252"/>
                <a:gd name="T3" fmla="*/ 61 h 63"/>
                <a:gd name="T4" fmla="*/ 203 w 252"/>
                <a:gd name="T5" fmla="*/ 59 h 63"/>
                <a:gd name="T6" fmla="*/ 199 w 252"/>
                <a:gd name="T7" fmla="*/ 58 h 63"/>
                <a:gd name="T8" fmla="*/ 193 w 252"/>
                <a:gd name="T9" fmla="*/ 57 h 63"/>
                <a:gd name="T10" fmla="*/ 189 w 252"/>
                <a:gd name="T11" fmla="*/ 56 h 63"/>
                <a:gd name="T12" fmla="*/ 182 w 252"/>
                <a:gd name="T13" fmla="*/ 52 h 63"/>
                <a:gd name="T14" fmla="*/ 168 w 252"/>
                <a:gd name="T15" fmla="*/ 51 h 63"/>
                <a:gd name="T16" fmla="*/ 162 w 252"/>
                <a:gd name="T17" fmla="*/ 50 h 63"/>
                <a:gd name="T18" fmla="*/ 158 w 252"/>
                <a:gd name="T19" fmla="*/ 48 h 63"/>
                <a:gd name="T20" fmla="*/ 151 w 252"/>
                <a:gd name="T21" fmla="*/ 45 h 63"/>
                <a:gd name="T22" fmla="*/ 145 w 252"/>
                <a:gd name="T23" fmla="*/ 44 h 63"/>
                <a:gd name="T24" fmla="*/ 143 w 252"/>
                <a:gd name="T25" fmla="*/ 43 h 63"/>
                <a:gd name="T26" fmla="*/ 137 w 252"/>
                <a:gd name="T27" fmla="*/ 42 h 63"/>
                <a:gd name="T28" fmla="*/ 135 w 252"/>
                <a:gd name="T29" fmla="*/ 41 h 63"/>
                <a:gd name="T30" fmla="*/ 132 w 252"/>
                <a:gd name="T31" fmla="*/ 40 h 63"/>
                <a:gd name="T32" fmla="*/ 126 w 252"/>
                <a:gd name="T33" fmla="*/ 37 h 63"/>
                <a:gd name="T34" fmla="*/ 117 w 252"/>
                <a:gd name="T35" fmla="*/ 35 h 63"/>
                <a:gd name="T36" fmla="*/ 111 w 252"/>
                <a:gd name="T37" fmla="*/ 34 h 63"/>
                <a:gd name="T38" fmla="*/ 102 w 252"/>
                <a:gd name="T39" fmla="*/ 33 h 63"/>
                <a:gd name="T40" fmla="*/ 100 w 252"/>
                <a:gd name="T41" fmla="*/ 32 h 63"/>
                <a:gd name="T42" fmla="*/ 96 w 252"/>
                <a:gd name="T43" fmla="*/ 31 h 63"/>
                <a:gd name="T44" fmla="*/ 93 w 252"/>
                <a:gd name="T45" fmla="*/ 29 h 63"/>
                <a:gd name="T46" fmla="*/ 91 w 252"/>
                <a:gd name="T47" fmla="*/ 28 h 63"/>
                <a:gd name="T48" fmla="*/ 88 w 252"/>
                <a:gd name="T49" fmla="*/ 27 h 63"/>
                <a:gd name="T50" fmla="*/ 85 w 252"/>
                <a:gd name="T51" fmla="*/ 25 h 63"/>
                <a:gd name="T52" fmla="*/ 82 w 252"/>
                <a:gd name="T53" fmla="*/ 23 h 63"/>
                <a:gd name="T54" fmla="*/ 75 w 252"/>
                <a:gd name="T55" fmla="*/ 21 h 63"/>
                <a:gd name="T56" fmla="*/ 70 w 252"/>
                <a:gd name="T57" fmla="*/ 20 h 63"/>
                <a:gd name="T58" fmla="*/ 67 w 252"/>
                <a:gd name="T59" fmla="*/ 19 h 63"/>
                <a:gd name="T60" fmla="*/ 65 w 252"/>
                <a:gd name="T61" fmla="*/ 17 h 63"/>
                <a:gd name="T62" fmla="*/ 62 w 252"/>
                <a:gd name="T63" fmla="*/ 16 h 63"/>
                <a:gd name="T64" fmla="*/ 56 w 252"/>
                <a:gd name="T65" fmla="*/ 15 h 63"/>
                <a:gd name="T66" fmla="*/ 50 w 252"/>
                <a:gd name="T67" fmla="*/ 15 h 63"/>
                <a:gd name="T68" fmla="*/ 48 w 252"/>
                <a:gd name="T69" fmla="*/ 13 h 63"/>
                <a:gd name="T70" fmla="*/ 44 w 252"/>
                <a:gd name="T71" fmla="*/ 12 h 63"/>
                <a:gd name="T72" fmla="*/ 42 w 252"/>
                <a:gd name="T73" fmla="*/ 11 h 63"/>
                <a:gd name="T74" fmla="*/ 37 w 252"/>
                <a:gd name="T75" fmla="*/ 10 h 63"/>
                <a:gd name="T76" fmla="*/ 35 w 252"/>
                <a:gd name="T77" fmla="*/ 10 h 63"/>
                <a:gd name="T78" fmla="*/ 31 w 252"/>
                <a:gd name="T79" fmla="*/ 8 h 63"/>
                <a:gd name="T80" fmla="*/ 28 w 252"/>
                <a:gd name="T81" fmla="*/ 7 h 63"/>
                <a:gd name="T82" fmla="*/ 23 w 252"/>
                <a:gd name="T83" fmla="*/ 6 h 63"/>
                <a:gd name="T84" fmla="*/ 18 w 252"/>
                <a:gd name="T85" fmla="*/ 5 h 63"/>
                <a:gd name="T86" fmla="*/ 14 w 252"/>
                <a:gd name="T87" fmla="*/ 4 h 63"/>
                <a:gd name="T88" fmla="*/ 8 w 252"/>
                <a:gd name="T89" fmla="*/ 2 h 63"/>
                <a:gd name="T90" fmla="*/ 3 w 252"/>
                <a:gd name="T91" fmla="*/ 1 h 63"/>
                <a:gd name="T92" fmla="*/ 0 w 252"/>
                <a:gd name="T9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2" h="63">
                  <a:moveTo>
                    <a:pt x="252" y="63"/>
                  </a:moveTo>
                  <a:lnTo>
                    <a:pt x="240" y="63"/>
                  </a:lnTo>
                  <a:lnTo>
                    <a:pt x="240" y="61"/>
                  </a:lnTo>
                  <a:lnTo>
                    <a:pt x="228" y="61"/>
                  </a:lnTo>
                  <a:lnTo>
                    <a:pt x="228" y="59"/>
                  </a:lnTo>
                  <a:lnTo>
                    <a:pt x="203" y="59"/>
                  </a:lnTo>
                  <a:lnTo>
                    <a:pt x="199" y="59"/>
                  </a:lnTo>
                  <a:lnTo>
                    <a:pt x="199" y="58"/>
                  </a:lnTo>
                  <a:lnTo>
                    <a:pt x="193" y="58"/>
                  </a:lnTo>
                  <a:lnTo>
                    <a:pt x="193" y="57"/>
                  </a:lnTo>
                  <a:lnTo>
                    <a:pt x="189" y="57"/>
                  </a:lnTo>
                  <a:lnTo>
                    <a:pt x="189" y="56"/>
                  </a:lnTo>
                  <a:lnTo>
                    <a:pt x="182" y="56"/>
                  </a:lnTo>
                  <a:lnTo>
                    <a:pt x="182" y="52"/>
                  </a:lnTo>
                  <a:lnTo>
                    <a:pt x="168" y="52"/>
                  </a:lnTo>
                  <a:lnTo>
                    <a:pt x="168" y="51"/>
                  </a:lnTo>
                  <a:lnTo>
                    <a:pt x="162" y="51"/>
                  </a:lnTo>
                  <a:lnTo>
                    <a:pt x="162" y="50"/>
                  </a:lnTo>
                  <a:lnTo>
                    <a:pt x="158" y="50"/>
                  </a:lnTo>
                  <a:lnTo>
                    <a:pt x="158" y="48"/>
                  </a:lnTo>
                  <a:lnTo>
                    <a:pt x="151" y="48"/>
                  </a:lnTo>
                  <a:lnTo>
                    <a:pt x="151" y="45"/>
                  </a:lnTo>
                  <a:lnTo>
                    <a:pt x="145" y="45"/>
                  </a:lnTo>
                  <a:lnTo>
                    <a:pt x="145" y="44"/>
                  </a:lnTo>
                  <a:lnTo>
                    <a:pt x="143" y="44"/>
                  </a:lnTo>
                  <a:lnTo>
                    <a:pt x="143" y="43"/>
                  </a:lnTo>
                  <a:lnTo>
                    <a:pt x="137" y="43"/>
                  </a:lnTo>
                  <a:lnTo>
                    <a:pt x="137" y="42"/>
                  </a:lnTo>
                  <a:lnTo>
                    <a:pt x="135" y="42"/>
                  </a:lnTo>
                  <a:lnTo>
                    <a:pt x="135" y="41"/>
                  </a:lnTo>
                  <a:lnTo>
                    <a:pt x="132" y="41"/>
                  </a:lnTo>
                  <a:lnTo>
                    <a:pt x="132" y="40"/>
                  </a:lnTo>
                  <a:lnTo>
                    <a:pt x="126" y="40"/>
                  </a:lnTo>
                  <a:lnTo>
                    <a:pt x="126" y="37"/>
                  </a:lnTo>
                  <a:lnTo>
                    <a:pt x="117" y="37"/>
                  </a:lnTo>
                  <a:lnTo>
                    <a:pt x="117" y="35"/>
                  </a:lnTo>
                  <a:lnTo>
                    <a:pt x="111" y="35"/>
                  </a:lnTo>
                  <a:lnTo>
                    <a:pt x="111" y="34"/>
                  </a:lnTo>
                  <a:lnTo>
                    <a:pt x="102" y="34"/>
                  </a:lnTo>
                  <a:lnTo>
                    <a:pt x="102" y="33"/>
                  </a:lnTo>
                  <a:lnTo>
                    <a:pt x="100" y="33"/>
                  </a:lnTo>
                  <a:lnTo>
                    <a:pt x="100" y="32"/>
                  </a:lnTo>
                  <a:lnTo>
                    <a:pt x="96" y="32"/>
                  </a:lnTo>
                  <a:lnTo>
                    <a:pt x="96" y="31"/>
                  </a:lnTo>
                  <a:lnTo>
                    <a:pt x="93" y="31"/>
                  </a:lnTo>
                  <a:lnTo>
                    <a:pt x="93" y="29"/>
                  </a:lnTo>
                  <a:lnTo>
                    <a:pt x="91" y="29"/>
                  </a:lnTo>
                  <a:lnTo>
                    <a:pt x="91" y="28"/>
                  </a:lnTo>
                  <a:lnTo>
                    <a:pt x="88" y="28"/>
                  </a:lnTo>
                  <a:lnTo>
                    <a:pt x="88" y="27"/>
                  </a:lnTo>
                  <a:lnTo>
                    <a:pt x="85" y="27"/>
                  </a:lnTo>
                  <a:lnTo>
                    <a:pt x="85" y="25"/>
                  </a:lnTo>
                  <a:cubicBezTo>
                    <a:pt x="85" y="25"/>
                    <a:pt x="83" y="25"/>
                    <a:pt x="82" y="25"/>
                  </a:cubicBezTo>
                  <a:cubicBezTo>
                    <a:pt x="81" y="25"/>
                    <a:pt x="83" y="23"/>
                    <a:pt x="82" y="23"/>
                  </a:cubicBezTo>
                  <a:cubicBezTo>
                    <a:pt x="81" y="23"/>
                    <a:pt x="75" y="23"/>
                    <a:pt x="75" y="23"/>
                  </a:cubicBezTo>
                  <a:lnTo>
                    <a:pt x="75" y="21"/>
                  </a:lnTo>
                  <a:lnTo>
                    <a:pt x="70" y="21"/>
                  </a:lnTo>
                  <a:lnTo>
                    <a:pt x="70" y="20"/>
                  </a:lnTo>
                  <a:lnTo>
                    <a:pt x="67" y="20"/>
                  </a:lnTo>
                  <a:lnTo>
                    <a:pt x="67" y="19"/>
                  </a:lnTo>
                  <a:lnTo>
                    <a:pt x="65" y="19"/>
                  </a:lnTo>
                  <a:lnTo>
                    <a:pt x="65" y="17"/>
                  </a:lnTo>
                  <a:lnTo>
                    <a:pt x="62" y="17"/>
                  </a:lnTo>
                  <a:lnTo>
                    <a:pt x="62" y="16"/>
                  </a:lnTo>
                  <a:lnTo>
                    <a:pt x="56" y="16"/>
                  </a:lnTo>
                  <a:lnTo>
                    <a:pt x="56" y="15"/>
                  </a:lnTo>
                  <a:lnTo>
                    <a:pt x="53" y="15"/>
                  </a:lnTo>
                  <a:lnTo>
                    <a:pt x="50" y="15"/>
                  </a:lnTo>
                  <a:lnTo>
                    <a:pt x="50" y="13"/>
                  </a:lnTo>
                  <a:lnTo>
                    <a:pt x="48" y="13"/>
                  </a:lnTo>
                  <a:lnTo>
                    <a:pt x="48" y="12"/>
                  </a:lnTo>
                  <a:lnTo>
                    <a:pt x="44" y="12"/>
                  </a:lnTo>
                  <a:lnTo>
                    <a:pt x="44" y="11"/>
                  </a:lnTo>
                  <a:lnTo>
                    <a:pt x="42" y="11"/>
                  </a:lnTo>
                  <a:lnTo>
                    <a:pt x="42" y="10"/>
                  </a:lnTo>
                  <a:lnTo>
                    <a:pt x="37" y="10"/>
                  </a:lnTo>
                  <a:lnTo>
                    <a:pt x="37" y="10"/>
                  </a:lnTo>
                  <a:lnTo>
                    <a:pt x="35" y="10"/>
                  </a:lnTo>
                  <a:lnTo>
                    <a:pt x="35" y="8"/>
                  </a:lnTo>
                  <a:lnTo>
                    <a:pt x="31" y="8"/>
                  </a:lnTo>
                  <a:lnTo>
                    <a:pt x="31" y="7"/>
                  </a:lnTo>
                  <a:lnTo>
                    <a:pt x="28" y="7"/>
                  </a:lnTo>
                  <a:lnTo>
                    <a:pt x="28" y="6"/>
                  </a:lnTo>
                  <a:lnTo>
                    <a:pt x="23" y="6"/>
                  </a:lnTo>
                  <a:lnTo>
                    <a:pt x="23" y="5"/>
                  </a:lnTo>
                  <a:lnTo>
                    <a:pt x="18" y="5"/>
                  </a:lnTo>
                  <a:lnTo>
                    <a:pt x="18" y="4"/>
                  </a:lnTo>
                  <a:lnTo>
                    <a:pt x="14" y="4"/>
                  </a:lnTo>
                  <a:lnTo>
                    <a:pt x="14" y="2"/>
                  </a:lnTo>
                  <a:lnTo>
                    <a:pt x="8" y="2"/>
                  </a:lnTo>
                  <a:lnTo>
                    <a:pt x="8" y="1"/>
                  </a:lnTo>
                  <a:lnTo>
                    <a:pt x="3" y="1"/>
                  </a:lnTo>
                  <a:lnTo>
                    <a:pt x="3"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17" name="Group 116"/>
          <p:cNvGrpSpPr/>
          <p:nvPr/>
        </p:nvGrpSpPr>
        <p:grpSpPr>
          <a:xfrm>
            <a:off x="964040" y="2435728"/>
            <a:ext cx="3198421" cy="716633"/>
            <a:chOff x="1085692" y="2435726"/>
            <a:chExt cx="2400300" cy="542923"/>
          </a:xfrm>
        </p:grpSpPr>
        <p:sp>
          <p:nvSpPr>
            <p:cNvPr id="118" name="Line 65"/>
            <p:cNvSpPr>
              <a:spLocks noChangeShapeType="1"/>
            </p:cNvSpPr>
            <p:nvPr/>
          </p:nvSpPr>
          <p:spPr bwMode="auto">
            <a:xfrm>
              <a:off x="324786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66"/>
            <p:cNvSpPr>
              <a:spLocks noChangeShapeType="1"/>
            </p:cNvSpPr>
            <p:nvPr/>
          </p:nvSpPr>
          <p:spPr bwMode="auto">
            <a:xfrm>
              <a:off x="32669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67"/>
            <p:cNvSpPr>
              <a:spLocks noChangeShapeType="1"/>
            </p:cNvSpPr>
            <p:nvPr/>
          </p:nvSpPr>
          <p:spPr bwMode="auto">
            <a:xfrm>
              <a:off x="340979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68"/>
            <p:cNvSpPr>
              <a:spLocks noChangeShapeType="1"/>
            </p:cNvSpPr>
            <p:nvPr/>
          </p:nvSpPr>
          <p:spPr bwMode="auto">
            <a:xfrm>
              <a:off x="342884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69"/>
            <p:cNvSpPr>
              <a:spLocks noChangeShapeType="1"/>
            </p:cNvSpPr>
            <p:nvPr/>
          </p:nvSpPr>
          <p:spPr bwMode="auto">
            <a:xfrm>
              <a:off x="344789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70"/>
            <p:cNvSpPr>
              <a:spLocks noChangeShapeType="1"/>
            </p:cNvSpPr>
            <p:nvPr/>
          </p:nvSpPr>
          <p:spPr bwMode="auto">
            <a:xfrm>
              <a:off x="3466942" y="29310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71"/>
            <p:cNvSpPr>
              <a:spLocks noChangeShapeType="1"/>
            </p:cNvSpPr>
            <p:nvPr/>
          </p:nvSpPr>
          <p:spPr bwMode="auto">
            <a:xfrm>
              <a:off x="336216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72"/>
            <p:cNvSpPr>
              <a:spLocks noChangeShapeType="1"/>
            </p:cNvSpPr>
            <p:nvPr/>
          </p:nvSpPr>
          <p:spPr bwMode="auto">
            <a:xfrm>
              <a:off x="338121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73"/>
            <p:cNvSpPr>
              <a:spLocks noChangeShapeType="1"/>
            </p:cNvSpPr>
            <p:nvPr/>
          </p:nvSpPr>
          <p:spPr bwMode="auto">
            <a:xfrm>
              <a:off x="340026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74"/>
            <p:cNvSpPr>
              <a:spLocks noChangeShapeType="1"/>
            </p:cNvSpPr>
            <p:nvPr/>
          </p:nvSpPr>
          <p:spPr bwMode="auto">
            <a:xfrm>
              <a:off x="3419317" y="2921499"/>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75"/>
            <p:cNvSpPr>
              <a:spLocks noChangeShapeType="1"/>
            </p:cNvSpPr>
            <p:nvPr/>
          </p:nvSpPr>
          <p:spPr bwMode="auto">
            <a:xfrm>
              <a:off x="3162142"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76"/>
            <p:cNvSpPr>
              <a:spLocks noChangeShapeType="1"/>
            </p:cNvSpPr>
            <p:nvPr/>
          </p:nvSpPr>
          <p:spPr bwMode="auto">
            <a:xfrm>
              <a:off x="3171667"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77"/>
            <p:cNvSpPr>
              <a:spLocks noChangeShapeType="1"/>
            </p:cNvSpPr>
            <p:nvPr/>
          </p:nvSpPr>
          <p:spPr bwMode="auto">
            <a:xfrm>
              <a:off x="3190717"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78"/>
            <p:cNvSpPr>
              <a:spLocks noChangeShapeType="1"/>
            </p:cNvSpPr>
            <p:nvPr/>
          </p:nvSpPr>
          <p:spPr bwMode="auto">
            <a:xfrm>
              <a:off x="3200242" y="289292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79"/>
            <p:cNvSpPr>
              <a:spLocks noChangeShapeType="1"/>
            </p:cNvSpPr>
            <p:nvPr/>
          </p:nvSpPr>
          <p:spPr bwMode="auto">
            <a:xfrm>
              <a:off x="31907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80"/>
            <p:cNvSpPr>
              <a:spLocks noChangeShapeType="1"/>
            </p:cNvSpPr>
            <p:nvPr/>
          </p:nvSpPr>
          <p:spPr bwMode="auto">
            <a:xfrm>
              <a:off x="320976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81"/>
            <p:cNvSpPr>
              <a:spLocks noChangeShapeType="1"/>
            </p:cNvSpPr>
            <p:nvPr/>
          </p:nvSpPr>
          <p:spPr bwMode="auto">
            <a:xfrm>
              <a:off x="3219292"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82"/>
            <p:cNvSpPr>
              <a:spLocks noChangeShapeType="1"/>
            </p:cNvSpPr>
            <p:nvPr/>
          </p:nvSpPr>
          <p:spPr bwMode="auto">
            <a:xfrm>
              <a:off x="3228817" y="2911974"/>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83"/>
            <p:cNvSpPr>
              <a:spLocks noChangeShapeType="1"/>
            </p:cNvSpPr>
            <p:nvPr/>
          </p:nvSpPr>
          <p:spPr bwMode="auto">
            <a:xfrm>
              <a:off x="327644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84"/>
            <p:cNvSpPr>
              <a:spLocks noChangeShapeType="1"/>
            </p:cNvSpPr>
            <p:nvPr/>
          </p:nvSpPr>
          <p:spPr bwMode="auto">
            <a:xfrm>
              <a:off x="329549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85"/>
            <p:cNvSpPr>
              <a:spLocks noChangeShapeType="1"/>
            </p:cNvSpPr>
            <p:nvPr/>
          </p:nvSpPr>
          <p:spPr bwMode="auto">
            <a:xfrm>
              <a:off x="3305017"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86"/>
            <p:cNvSpPr>
              <a:spLocks noChangeShapeType="1"/>
            </p:cNvSpPr>
            <p:nvPr/>
          </p:nvSpPr>
          <p:spPr bwMode="auto">
            <a:xfrm>
              <a:off x="3314542" y="2911974"/>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87"/>
            <p:cNvSpPr>
              <a:spLocks noChangeShapeType="1"/>
            </p:cNvSpPr>
            <p:nvPr/>
          </p:nvSpPr>
          <p:spPr bwMode="auto">
            <a:xfrm>
              <a:off x="3333592"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88"/>
            <p:cNvSpPr>
              <a:spLocks noChangeShapeType="1"/>
            </p:cNvSpPr>
            <p:nvPr/>
          </p:nvSpPr>
          <p:spPr bwMode="auto">
            <a:xfrm>
              <a:off x="3343117"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89"/>
            <p:cNvSpPr>
              <a:spLocks noChangeShapeType="1"/>
            </p:cNvSpPr>
            <p:nvPr/>
          </p:nvSpPr>
          <p:spPr bwMode="auto">
            <a:xfrm>
              <a:off x="3352642" y="2921499"/>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90"/>
            <p:cNvSpPr>
              <a:spLocks noChangeShapeType="1"/>
            </p:cNvSpPr>
            <p:nvPr/>
          </p:nvSpPr>
          <p:spPr bwMode="auto">
            <a:xfrm>
              <a:off x="3371692" y="29215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91"/>
            <p:cNvSpPr>
              <a:spLocks noChangeShapeType="1"/>
            </p:cNvSpPr>
            <p:nvPr/>
          </p:nvSpPr>
          <p:spPr bwMode="auto">
            <a:xfrm>
              <a:off x="31145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92"/>
            <p:cNvSpPr>
              <a:spLocks noChangeShapeType="1"/>
            </p:cNvSpPr>
            <p:nvPr/>
          </p:nvSpPr>
          <p:spPr bwMode="auto">
            <a:xfrm>
              <a:off x="312404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93"/>
            <p:cNvSpPr>
              <a:spLocks noChangeShapeType="1"/>
            </p:cNvSpPr>
            <p:nvPr/>
          </p:nvSpPr>
          <p:spPr bwMode="auto">
            <a:xfrm>
              <a:off x="313356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94"/>
            <p:cNvSpPr>
              <a:spLocks noChangeShapeType="1"/>
            </p:cNvSpPr>
            <p:nvPr/>
          </p:nvSpPr>
          <p:spPr bwMode="auto">
            <a:xfrm>
              <a:off x="31526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95"/>
            <p:cNvSpPr>
              <a:spLocks noChangeShapeType="1"/>
            </p:cNvSpPr>
            <p:nvPr/>
          </p:nvSpPr>
          <p:spPr bwMode="auto">
            <a:xfrm>
              <a:off x="30668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96"/>
            <p:cNvSpPr>
              <a:spLocks noChangeShapeType="1"/>
            </p:cNvSpPr>
            <p:nvPr/>
          </p:nvSpPr>
          <p:spPr bwMode="auto">
            <a:xfrm>
              <a:off x="30764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97"/>
            <p:cNvSpPr>
              <a:spLocks noChangeShapeType="1"/>
            </p:cNvSpPr>
            <p:nvPr/>
          </p:nvSpPr>
          <p:spPr bwMode="auto">
            <a:xfrm>
              <a:off x="308594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98"/>
            <p:cNvSpPr>
              <a:spLocks noChangeShapeType="1"/>
            </p:cNvSpPr>
            <p:nvPr/>
          </p:nvSpPr>
          <p:spPr bwMode="auto">
            <a:xfrm>
              <a:off x="31049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99"/>
            <p:cNvSpPr>
              <a:spLocks noChangeShapeType="1"/>
            </p:cNvSpPr>
            <p:nvPr/>
          </p:nvSpPr>
          <p:spPr bwMode="auto">
            <a:xfrm>
              <a:off x="30383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100"/>
            <p:cNvSpPr>
              <a:spLocks noChangeShapeType="1"/>
            </p:cNvSpPr>
            <p:nvPr/>
          </p:nvSpPr>
          <p:spPr bwMode="auto">
            <a:xfrm>
              <a:off x="305736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101"/>
            <p:cNvSpPr>
              <a:spLocks noChangeShapeType="1"/>
            </p:cNvSpPr>
            <p:nvPr/>
          </p:nvSpPr>
          <p:spPr bwMode="auto">
            <a:xfrm>
              <a:off x="3066892"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102"/>
            <p:cNvSpPr>
              <a:spLocks noChangeShapeType="1"/>
            </p:cNvSpPr>
            <p:nvPr/>
          </p:nvSpPr>
          <p:spPr bwMode="auto">
            <a:xfrm>
              <a:off x="3076417" y="28738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103"/>
            <p:cNvSpPr>
              <a:spLocks noChangeShapeType="1"/>
            </p:cNvSpPr>
            <p:nvPr/>
          </p:nvSpPr>
          <p:spPr bwMode="auto">
            <a:xfrm>
              <a:off x="3000217"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104"/>
            <p:cNvSpPr>
              <a:spLocks noChangeShapeType="1"/>
            </p:cNvSpPr>
            <p:nvPr/>
          </p:nvSpPr>
          <p:spPr bwMode="auto">
            <a:xfrm>
              <a:off x="3009742"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105"/>
            <p:cNvSpPr>
              <a:spLocks noChangeShapeType="1"/>
            </p:cNvSpPr>
            <p:nvPr/>
          </p:nvSpPr>
          <p:spPr bwMode="auto">
            <a:xfrm>
              <a:off x="3028792"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106"/>
            <p:cNvSpPr>
              <a:spLocks noChangeShapeType="1"/>
            </p:cNvSpPr>
            <p:nvPr/>
          </p:nvSpPr>
          <p:spPr bwMode="auto">
            <a:xfrm>
              <a:off x="3038317" y="286435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107"/>
            <p:cNvSpPr>
              <a:spLocks noChangeShapeType="1"/>
            </p:cNvSpPr>
            <p:nvPr/>
          </p:nvSpPr>
          <p:spPr bwMode="auto">
            <a:xfrm>
              <a:off x="2866867"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108"/>
            <p:cNvSpPr>
              <a:spLocks noChangeShapeType="1"/>
            </p:cNvSpPr>
            <p:nvPr/>
          </p:nvSpPr>
          <p:spPr bwMode="auto">
            <a:xfrm>
              <a:off x="2885917"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09"/>
            <p:cNvSpPr>
              <a:spLocks noChangeShapeType="1"/>
            </p:cNvSpPr>
            <p:nvPr/>
          </p:nvSpPr>
          <p:spPr bwMode="auto">
            <a:xfrm>
              <a:off x="2895442"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10"/>
            <p:cNvSpPr>
              <a:spLocks noChangeShapeType="1"/>
            </p:cNvSpPr>
            <p:nvPr/>
          </p:nvSpPr>
          <p:spPr bwMode="auto">
            <a:xfrm>
              <a:off x="2914492" y="2845301"/>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11"/>
            <p:cNvSpPr>
              <a:spLocks noChangeShapeType="1"/>
            </p:cNvSpPr>
            <p:nvPr/>
          </p:nvSpPr>
          <p:spPr bwMode="auto">
            <a:xfrm>
              <a:off x="280971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12"/>
            <p:cNvSpPr>
              <a:spLocks noChangeShapeType="1"/>
            </p:cNvSpPr>
            <p:nvPr/>
          </p:nvSpPr>
          <p:spPr bwMode="auto">
            <a:xfrm>
              <a:off x="282876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13"/>
            <p:cNvSpPr>
              <a:spLocks noChangeShapeType="1"/>
            </p:cNvSpPr>
            <p:nvPr/>
          </p:nvSpPr>
          <p:spPr bwMode="auto">
            <a:xfrm>
              <a:off x="284781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14"/>
            <p:cNvSpPr>
              <a:spLocks noChangeShapeType="1"/>
            </p:cNvSpPr>
            <p:nvPr/>
          </p:nvSpPr>
          <p:spPr bwMode="auto">
            <a:xfrm>
              <a:off x="2866867" y="2835776"/>
              <a:ext cx="0" cy="47625"/>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15"/>
            <p:cNvSpPr>
              <a:spLocks noChangeShapeType="1"/>
            </p:cNvSpPr>
            <p:nvPr/>
          </p:nvSpPr>
          <p:spPr bwMode="auto">
            <a:xfrm>
              <a:off x="274304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16"/>
            <p:cNvSpPr>
              <a:spLocks noChangeShapeType="1"/>
            </p:cNvSpPr>
            <p:nvPr/>
          </p:nvSpPr>
          <p:spPr bwMode="auto">
            <a:xfrm>
              <a:off x="276209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17"/>
            <p:cNvSpPr>
              <a:spLocks noChangeShapeType="1"/>
            </p:cNvSpPr>
            <p:nvPr/>
          </p:nvSpPr>
          <p:spPr bwMode="auto">
            <a:xfrm>
              <a:off x="278114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18"/>
            <p:cNvSpPr>
              <a:spLocks noChangeShapeType="1"/>
            </p:cNvSpPr>
            <p:nvPr/>
          </p:nvSpPr>
          <p:spPr bwMode="auto">
            <a:xfrm>
              <a:off x="2800192" y="281672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119"/>
            <p:cNvSpPr>
              <a:spLocks noChangeShapeType="1"/>
            </p:cNvSpPr>
            <p:nvPr/>
          </p:nvSpPr>
          <p:spPr bwMode="auto">
            <a:xfrm>
              <a:off x="267636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120"/>
            <p:cNvSpPr>
              <a:spLocks noChangeShapeType="1"/>
            </p:cNvSpPr>
            <p:nvPr/>
          </p:nvSpPr>
          <p:spPr bwMode="auto">
            <a:xfrm>
              <a:off x="269541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121"/>
            <p:cNvSpPr>
              <a:spLocks noChangeShapeType="1"/>
            </p:cNvSpPr>
            <p:nvPr/>
          </p:nvSpPr>
          <p:spPr bwMode="auto">
            <a:xfrm>
              <a:off x="271446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122"/>
            <p:cNvSpPr>
              <a:spLocks noChangeShapeType="1"/>
            </p:cNvSpPr>
            <p:nvPr/>
          </p:nvSpPr>
          <p:spPr bwMode="auto">
            <a:xfrm>
              <a:off x="2733517" y="2807201"/>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123"/>
            <p:cNvSpPr>
              <a:spLocks noChangeShapeType="1"/>
            </p:cNvSpPr>
            <p:nvPr/>
          </p:nvSpPr>
          <p:spPr bwMode="auto">
            <a:xfrm>
              <a:off x="287639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24"/>
            <p:cNvSpPr>
              <a:spLocks noChangeShapeType="1"/>
            </p:cNvSpPr>
            <p:nvPr/>
          </p:nvSpPr>
          <p:spPr bwMode="auto">
            <a:xfrm>
              <a:off x="2885917"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125"/>
            <p:cNvSpPr>
              <a:spLocks noChangeShapeType="1"/>
            </p:cNvSpPr>
            <p:nvPr/>
          </p:nvSpPr>
          <p:spPr bwMode="auto">
            <a:xfrm>
              <a:off x="289544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126"/>
            <p:cNvSpPr>
              <a:spLocks noChangeShapeType="1"/>
            </p:cNvSpPr>
            <p:nvPr/>
          </p:nvSpPr>
          <p:spPr bwMode="auto">
            <a:xfrm>
              <a:off x="2914492" y="2835776"/>
              <a:ext cx="0" cy="5715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127"/>
            <p:cNvSpPr>
              <a:spLocks/>
            </p:cNvSpPr>
            <p:nvPr/>
          </p:nvSpPr>
          <p:spPr bwMode="auto">
            <a:xfrm>
              <a:off x="1085692" y="2435726"/>
              <a:ext cx="2400300" cy="523875"/>
            </a:xfrm>
            <a:custGeom>
              <a:avLst/>
              <a:gdLst>
                <a:gd name="T0" fmla="*/ 233 w 252"/>
                <a:gd name="T1" fmla="*/ 55 h 55"/>
                <a:gd name="T2" fmla="*/ 223 w 252"/>
                <a:gd name="T3" fmla="*/ 52 h 55"/>
                <a:gd name="T4" fmla="*/ 217 w 252"/>
                <a:gd name="T5" fmla="*/ 50 h 55"/>
                <a:gd name="T6" fmla="*/ 200 w 252"/>
                <a:gd name="T7" fmla="*/ 48 h 55"/>
                <a:gd name="T8" fmla="*/ 187 w 252"/>
                <a:gd name="T9" fmla="*/ 46 h 55"/>
                <a:gd name="T10" fmla="*/ 179 w 252"/>
                <a:gd name="T11" fmla="*/ 44 h 55"/>
                <a:gd name="T12" fmla="*/ 176 w 252"/>
                <a:gd name="T13" fmla="*/ 43 h 55"/>
                <a:gd name="T14" fmla="*/ 171 w 252"/>
                <a:gd name="T15" fmla="*/ 42 h 55"/>
                <a:gd name="T16" fmla="*/ 162 w 252"/>
                <a:gd name="T17" fmla="*/ 41 h 55"/>
                <a:gd name="T18" fmla="*/ 152 w 252"/>
                <a:gd name="T19" fmla="*/ 40 h 55"/>
                <a:gd name="T20" fmla="*/ 150 w 252"/>
                <a:gd name="T21" fmla="*/ 39 h 55"/>
                <a:gd name="T22" fmla="*/ 145 w 252"/>
                <a:gd name="T23" fmla="*/ 38 h 55"/>
                <a:gd name="T24" fmla="*/ 143 w 252"/>
                <a:gd name="T25" fmla="*/ 38 h 55"/>
                <a:gd name="T26" fmla="*/ 138 w 252"/>
                <a:gd name="T27" fmla="*/ 36 h 55"/>
                <a:gd name="T28" fmla="*/ 136 w 252"/>
                <a:gd name="T29" fmla="*/ 36 h 55"/>
                <a:gd name="T30" fmla="*/ 135 w 252"/>
                <a:gd name="T31" fmla="*/ 35 h 55"/>
                <a:gd name="T32" fmla="*/ 130 w 252"/>
                <a:gd name="T33" fmla="*/ 34 h 55"/>
                <a:gd name="T34" fmla="*/ 129 w 252"/>
                <a:gd name="T35" fmla="*/ 33 h 55"/>
                <a:gd name="T36" fmla="*/ 127 w 252"/>
                <a:gd name="T37" fmla="*/ 32 h 55"/>
                <a:gd name="T38" fmla="*/ 123 w 252"/>
                <a:gd name="T39" fmla="*/ 31 h 55"/>
                <a:gd name="T40" fmla="*/ 120 w 252"/>
                <a:gd name="T41" fmla="*/ 30 h 55"/>
                <a:gd name="T42" fmla="*/ 114 w 252"/>
                <a:gd name="T43" fmla="*/ 30 h 55"/>
                <a:gd name="T44" fmla="*/ 113 w 252"/>
                <a:gd name="T45" fmla="*/ 29 h 55"/>
                <a:gd name="T46" fmla="*/ 108 w 252"/>
                <a:gd name="T47" fmla="*/ 28 h 55"/>
                <a:gd name="T48" fmla="*/ 107 w 252"/>
                <a:gd name="T49" fmla="*/ 27 h 55"/>
                <a:gd name="T50" fmla="*/ 106 w 252"/>
                <a:gd name="T51" fmla="*/ 26 h 55"/>
                <a:gd name="T52" fmla="*/ 105 w 252"/>
                <a:gd name="T53" fmla="*/ 25 h 55"/>
                <a:gd name="T54" fmla="*/ 103 w 252"/>
                <a:gd name="T55" fmla="*/ 24 h 55"/>
                <a:gd name="T56" fmla="*/ 101 w 252"/>
                <a:gd name="T57" fmla="*/ 24 h 55"/>
                <a:gd name="T58" fmla="*/ 99 w 252"/>
                <a:gd name="T59" fmla="*/ 23 h 55"/>
                <a:gd name="T60" fmla="*/ 96 w 252"/>
                <a:gd name="T61" fmla="*/ 22 h 55"/>
                <a:gd name="T62" fmla="*/ 92 w 252"/>
                <a:gd name="T63" fmla="*/ 22 h 55"/>
                <a:gd name="T64" fmla="*/ 87 w 252"/>
                <a:gd name="T65" fmla="*/ 21 h 55"/>
                <a:gd name="T66" fmla="*/ 86 w 252"/>
                <a:gd name="T67" fmla="*/ 20 h 55"/>
                <a:gd name="T68" fmla="*/ 83 w 252"/>
                <a:gd name="T69" fmla="*/ 18 h 55"/>
                <a:gd name="T70" fmla="*/ 77 w 252"/>
                <a:gd name="T71" fmla="*/ 17 h 55"/>
                <a:gd name="T72" fmla="*/ 74 w 252"/>
                <a:gd name="T73" fmla="*/ 17 h 55"/>
                <a:gd name="T74" fmla="*/ 71 w 252"/>
                <a:gd name="T75" fmla="*/ 16 h 55"/>
                <a:gd name="T76" fmla="*/ 68 w 252"/>
                <a:gd name="T77" fmla="*/ 15 h 55"/>
                <a:gd name="T78" fmla="*/ 66 w 252"/>
                <a:gd name="T79" fmla="*/ 14 h 55"/>
                <a:gd name="T80" fmla="*/ 62 w 252"/>
                <a:gd name="T81" fmla="*/ 14 h 55"/>
                <a:gd name="T82" fmla="*/ 56 w 252"/>
                <a:gd name="T83" fmla="*/ 13 h 55"/>
                <a:gd name="T84" fmla="*/ 53 w 252"/>
                <a:gd name="T85" fmla="*/ 12 h 55"/>
                <a:gd name="T86" fmla="*/ 49 w 252"/>
                <a:gd name="T87" fmla="*/ 11 h 55"/>
                <a:gd name="T88" fmla="*/ 45 w 252"/>
                <a:gd name="T89" fmla="*/ 9 h 55"/>
                <a:gd name="T90" fmla="*/ 40 w 252"/>
                <a:gd name="T91" fmla="*/ 8 h 55"/>
                <a:gd name="T92" fmla="*/ 31 w 252"/>
                <a:gd name="T93" fmla="*/ 5 h 55"/>
                <a:gd name="T94" fmla="*/ 20 w 252"/>
                <a:gd name="T95" fmla="*/ 5 h 55"/>
                <a:gd name="T96" fmla="*/ 19 w 252"/>
                <a:gd name="T97" fmla="*/ 4 h 55"/>
                <a:gd name="T98" fmla="*/ 12 w 252"/>
                <a:gd name="T99" fmla="*/ 3 h 55"/>
                <a:gd name="T100" fmla="*/ 8 w 252"/>
                <a:gd name="T101" fmla="*/ 3 h 55"/>
                <a:gd name="T102" fmla="*/ 7 w 252"/>
                <a:gd name="T103" fmla="*/ 2 h 55"/>
                <a:gd name="T104" fmla="*/ 4 w 252"/>
                <a:gd name="T105" fmla="*/ 1 h 55"/>
                <a:gd name="T106" fmla="*/ 0 w 252"/>
                <a:gd name="T10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55">
                  <a:moveTo>
                    <a:pt x="252" y="55"/>
                  </a:moveTo>
                  <a:lnTo>
                    <a:pt x="233" y="55"/>
                  </a:lnTo>
                  <a:lnTo>
                    <a:pt x="233" y="52"/>
                  </a:lnTo>
                  <a:lnTo>
                    <a:pt x="223" y="52"/>
                  </a:lnTo>
                  <a:lnTo>
                    <a:pt x="223" y="50"/>
                  </a:lnTo>
                  <a:lnTo>
                    <a:pt x="217" y="50"/>
                  </a:lnTo>
                  <a:lnTo>
                    <a:pt x="217" y="48"/>
                  </a:lnTo>
                  <a:lnTo>
                    <a:pt x="200" y="48"/>
                  </a:lnTo>
                  <a:lnTo>
                    <a:pt x="200" y="46"/>
                  </a:lnTo>
                  <a:lnTo>
                    <a:pt x="187" y="46"/>
                  </a:lnTo>
                  <a:lnTo>
                    <a:pt x="187" y="44"/>
                  </a:lnTo>
                  <a:lnTo>
                    <a:pt x="179" y="44"/>
                  </a:lnTo>
                  <a:lnTo>
                    <a:pt x="176" y="44"/>
                  </a:lnTo>
                  <a:lnTo>
                    <a:pt x="176" y="43"/>
                  </a:lnTo>
                  <a:lnTo>
                    <a:pt x="171" y="43"/>
                  </a:lnTo>
                  <a:lnTo>
                    <a:pt x="171" y="42"/>
                  </a:lnTo>
                  <a:lnTo>
                    <a:pt x="162" y="42"/>
                  </a:lnTo>
                  <a:lnTo>
                    <a:pt x="162" y="41"/>
                  </a:lnTo>
                  <a:lnTo>
                    <a:pt x="152" y="41"/>
                  </a:lnTo>
                  <a:lnTo>
                    <a:pt x="152" y="40"/>
                  </a:lnTo>
                  <a:lnTo>
                    <a:pt x="150" y="40"/>
                  </a:lnTo>
                  <a:lnTo>
                    <a:pt x="150" y="39"/>
                  </a:lnTo>
                  <a:lnTo>
                    <a:pt x="145" y="39"/>
                  </a:lnTo>
                  <a:lnTo>
                    <a:pt x="145" y="38"/>
                  </a:lnTo>
                  <a:lnTo>
                    <a:pt x="143" y="38"/>
                  </a:lnTo>
                  <a:lnTo>
                    <a:pt x="143" y="38"/>
                  </a:lnTo>
                  <a:lnTo>
                    <a:pt x="138" y="38"/>
                  </a:lnTo>
                  <a:lnTo>
                    <a:pt x="138" y="36"/>
                  </a:lnTo>
                  <a:lnTo>
                    <a:pt x="136" y="36"/>
                  </a:lnTo>
                  <a:lnTo>
                    <a:pt x="136" y="36"/>
                  </a:lnTo>
                  <a:lnTo>
                    <a:pt x="135" y="36"/>
                  </a:lnTo>
                  <a:lnTo>
                    <a:pt x="135" y="35"/>
                  </a:lnTo>
                  <a:lnTo>
                    <a:pt x="130" y="35"/>
                  </a:lnTo>
                  <a:lnTo>
                    <a:pt x="130" y="34"/>
                  </a:lnTo>
                  <a:lnTo>
                    <a:pt x="129" y="34"/>
                  </a:lnTo>
                  <a:lnTo>
                    <a:pt x="129" y="33"/>
                  </a:lnTo>
                  <a:lnTo>
                    <a:pt x="127" y="33"/>
                  </a:lnTo>
                  <a:lnTo>
                    <a:pt x="127" y="32"/>
                  </a:lnTo>
                  <a:lnTo>
                    <a:pt x="123" y="32"/>
                  </a:lnTo>
                  <a:lnTo>
                    <a:pt x="123" y="31"/>
                  </a:lnTo>
                  <a:lnTo>
                    <a:pt x="120" y="31"/>
                  </a:lnTo>
                  <a:lnTo>
                    <a:pt x="120" y="30"/>
                  </a:lnTo>
                  <a:lnTo>
                    <a:pt x="114" y="30"/>
                  </a:lnTo>
                  <a:lnTo>
                    <a:pt x="114" y="30"/>
                  </a:lnTo>
                  <a:lnTo>
                    <a:pt x="113" y="30"/>
                  </a:lnTo>
                  <a:lnTo>
                    <a:pt x="113" y="29"/>
                  </a:lnTo>
                  <a:lnTo>
                    <a:pt x="108" y="29"/>
                  </a:lnTo>
                  <a:lnTo>
                    <a:pt x="108" y="28"/>
                  </a:lnTo>
                  <a:lnTo>
                    <a:pt x="107" y="28"/>
                  </a:lnTo>
                  <a:lnTo>
                    <a:pt x="107" y="27"/>
                  </a:lnTo>
                  <a:lnTo>
                    <a:pt x="106" y="27"/>
                  </a:lnTo>
                  <a:lnTo>
                    <a:pt x="106" y="26"/>
                  </a:lnTo>
                  <a:lnTo>
                    <a:pt x="105" y="26"/>
                  </a:lnTo>
                  <a:lnTo>
                    <a:pt x="105" y="25"/>
                  </a:lnTo>
                  <a:lnTo>
                    <a:pt x="103" y="25"/>
                  </a:lnTo>
                  <a:lnTo>
                    <a:pt x="103" y="24"/>
                  </a:lnTo>
                  <a:lnTo>
                    <a:pt x="101" y="24"/>
                  </a:lnTo>
                  <a:lnTo>
                    <a:pt x="101" y="24"/>
                  </a:lnTo>
                  <a:lnTo>
                    <a:pt x="99" y="24"/>
                  </a:lnTo>
                  <a:lnTo>
                    <a:pt x="99" y="23"/>
                  </a:lnTo>
                  <a:lnTo>
                    <a:pt x="96" y="23"/>
                  </a:lnTo>
                  <a:lnTo>
                    <a:pt x="96" y="22"/>
                  </a:lnTo>
                  <a:lnTo>
                    <a:pt x="92" y="22"/>
                  </a:lnTo>
                  <a:lnTo>
                    <a:pt x="92" y="22"/>
                  </a:lnTo>
                  <a:lnTo>
                    <a:pt x="87" y="22"/>
                  </a:lnTo>
                  <a:lnTo>
                    <a:pt x="87" y="21"/>
                  </a:lnTo>
                  <a:lnTo>
                    <a:pt x="86" y="21"/>
                  </a:lnTo>
                  <a:lnTo>
                    <a:pt x="86" y="20"/>
                  </a:lnTo>
                  <a:lnTo>
                    <a:pt x="83" y="20"/>
                  </a:lnTo>
                  <a:lnTo>
                    <a:pt x="83" y="18"/>
                  </a:lnTo>
                  <a:lnTo>
                    <a:pt x="77" y="18"/>
                  </a:lnTo>
                  <a:lnTo>
                    <a:pt x="77" y="17"/>
                  </a:lnTo>
                  <a:lnTo>
                    <a:pt x="76" y="17"/>
                  </a:lnTo>
                  <a:lnTo>
                    <a:pt x="74" y="17"/>
                  </a:lnTo>
                  <a:lnTo>
                    <a:pt x="74" y="16"/>
                  </a:lnTo>
                  <a:lnTo>
                    <a:pt x="71" y="16"/>
                  </a:lnTo>
                  <a:lnTo>
                    <a:pt x="71" y="15"/>
                  </a:lnTo>
                  <a:lnTo>
                    <a:pt x="68" y="15"/>
                  </a:lnTo>
                  <a:lnTo>
                    <a:pt x="68" y="14"/>
                  </a:lnTo>
                  <a:lnTo>
                    <a:pt x="66" y="14"/>
                  </a:lnTo>
                  <a:lnTo>
                    <a:pt x="66" y="14"/>
                  </a:lnTo>
                  <a:lnTo>
                    <a:pt x="62" y="14"/>
                  </a:lnTo>
                  <a:lnTo>
                    <a:pt x="62" y="13"/>
                  </a:lnTo>
                  <a:lnTo>
                    <a:pt x="56" y="13"/>
                  </a:lnTo>
                  <a:lnTo>
                    <a:pt x="56" y="12"/>
                  </a:lnTo>
                  <a:lnTo>
                    <a:pt x="53" y="12"/>
                  </a:lnTo>
                  <a:lnTo>
                    <a:pt x="53" y="11"/>
                  </a:lnTo>
                  <a:lnTo>
                    <a:pt x="49" y="11"/>
                  </a:lnTo>
                  <a:lnTo>
                    <a:pt x="49" y="9"/>
                  </a:lnTo>
                  <a:lnTo>
                    <a:pt x="45" y="9"/>
                  </a:lnTo>
                  <a:lnTo>
                    <a:pt x="45" y="8"/>
                  </a:lnTo>
                  <a:lnTo>
                    <a:pt x="40" y="8"/>
                  </a:lnTo>
                  <a:lnTo>
                    <a:pt x="40" y="5"/>
                  </a:lnTo>
                  <a:lnTo>
                    <a:pt x="31" y="5"/>
                  </a:lnTo>
                  <a:lnTo>
                    <a:pt x="31" y="5"/>
                  </a:lnTo>
                  <a:lnTo>
                    <a:pt x="20" y="5"/>
                  </a:lnTo>
                  <a:lnTo>
                    <a:pt x="20" y="4"/>
                  </a:lnTo>
                  <a:lnTo>
                    <a:pt x="19" y="4"/>
                  </a:lnTo>
                  <a:lnTo>
                    <a:pt x="19" y="3"/>
                  </a:lnTo>
                  <a:lnTo>
                    <a:pt x="12" y="3"/>
                  </a:lnTo>
                  <a:lnTo>
                    <a:pt x="12" y="3"/>
                  </a:lnTo>
                  <a:lnTo>
                    <a:pt x="8" y="3"/>
                  </a:lnTo>
                  <a:lnTo>
                    <a:pt x="8" y="2"/>
                  </a:lnTo>
                  <a:lnTo>
                    <a:pt x="7" y="2"/>
                  </a:lnTo>
                  <a:lnTo>
                    <a:pt x="7" y="1"/>
                  </a:lnTo>
                  <a:lnTo>
                    <a:pt x="4" y="1"/>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81" name="Table 180"/>
          <p:cNvGraphicFramePr>
            <a:graphicFrameLocks noGrp="1"/>
          </p:cNvGraphicFramePr>
          <p:nvPr>
            <p:extLst>
              <p:ext uri="{D42A27DB-BD31-4B8C-83A1-F6EECF244321}">
                <p14:modId xmlns:p14="http://schemas.microsoft.com/office/powerpoint/2010/main" val="1013960684"/>
              </p:ext>
            </p:extLst>
          </p:nvPr>
        </p:nvGraphicFramePr>
        <p:xfrm>
          <a:off x="5709359" y="3658134"/>
          <a:ext cx="2350888" cy="640080"/>
        </p:xfrm>
        <a:graphic>
          <a:graphicData uri="http://schemas.openxmlformats.org/drawingml/2006/table">
            <a:tbl>
              <a:tblPr firstRow="1" bandRow="1">
                <a:tableStyleId>{5C22544A-7EE6-4342-B048-85BDC9FD1C3A}</a:tableStyleId>
              </a:tblPr>
              <a:tblGrid>
                <a:gridCol w="1174771"/>
                <a:gridCol w="1176117"/>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(IC95)</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err="1" smtClean="0">
                          <a:solidFill>
                            <a:schemeClr val="tx1"/>
                          </a:solidFill>
                          <a:latin typeface="+mn-lt"/>
                        </a:rPr>
                        <a:t>Oxaliplatine</a:t>
                      </a:r>
                      <a:r>
                        <a:rPr lang="en-GB" sz="800" dirty="0" smtClean="0">
                          <a:solidFill>
                            <a:schemeClr val="tx1"/>
                          </a:solidFill>
                          <a:latin typeface="+mn-lt"/>
                        </a:rPr>
                        <a:t> + RCT</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0,86 (0,68 – 1,10)</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RCT</a:t>
                      </a:r>
                      <a:r>
                        <a:rPr lang="en-GB" sz="800" baseline="0" dirty="0" smtClean="0">
                          <a:solidFill>
                            <a:schemeClr val="tx1"/>
                          </a:solidFill>
                          <a:latin typeface="+mn-lt"/>
                        </a:rPr>
                        <a:t> </a:t>
                      </a:r>
                      <a:r>
                        <a:rPr lang="en-GB" sz="800" baseline="0" dirty="0" err="1" smtClean="0">
                          <a:solidFill>
                            <a:schemeClr val="tx1"/>
                          </a:solidFill>
                          <a:latin typeface="+mn-lt"/>
                        </a:rPr>
                        <a:t>seule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1 (ref)</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4" name="Freeform 2"/>
          <p:cNvSpPr>
            <a:spLocks/>
          </p:cNvSpPr>
          <p:nvPr/>
        </p:nvSpPr>
        <p:spPr bwMode="auto">
          <a:xfrm>
            <a:off x="5094925" y="2439518"/>
            <a:ext cx="3662831" cy="825751"/>
          </a:xfrm>
          <a:custGeom>
            <a:avLst/>
            <a:gdLst>
              <a:gd name="T0" fmla="*/ 286 w 294"/>
              <a:gd name="T1" fmla="*/ 65 h 65"/>
              <a:gd name="T2" fmla="*/ 271 w 294"/>
              <a:gd name="T3" fmla="*/ 64 h 65"/>
              <a:gd name="T4" fmla="*/ 264 w 294"/>
              <a:gd name="T5" fmla="*/ 62 h 65"/>
              <a:gd name="T6" fmla="*/ 248 w 294"/>
              <a:gd name="T7" fmla="*/ 62 h 65"/>
              <a:gd name="T8" fmla="*/ 241 w 294"/>
              <a:gd name="T9" fmla="*/ 61 h 65"/>
              <a:gd name="T10" fmla="*/ 239 w 294"/>
              <a:gd name="T11" fmla="*/ 60 h 65"/>
              <a:gd name="T12" fmla="*/ 232 w 294"/>
              <a:gd name="T13" fmla="*/ 59 h 65"/>
              <a:gd name="T14" fmla="*/ 223 w 294"/>
              <a:gd name="T15" fmla="*/ 58 h 65"/>
              <a:gd name="T16" fmla="*/ 208 w 294"/>
              <a:gd name="T17" fmla="*/ 57 h 65"/>
              <a:gd name="T18" fmla="*/ 193 w 294"/>
              <a:gd name="T19" fmla="*/ 56 h 65"/>
              <a:gd name="T20" fmla="*/ 186 w 294"/>
              <a:gd name="T21" fmla="*/ 54 h 65"/>
              <a:gd name="T22" fmla="*/ 175 w 294"/>
              <a:gd name="T23" fmla="*/ 53 h 65"/>
              <a:gd name="T24" fmla="*/ 146 w 294"/>
              <a:gd name="T25" fmla="*/ 53 h 65"/>
              <a:gd name="T26" fmla="*/ 139 w 294"/>
              <a:gd name="T27" fmla="*/ 52 h 65"/>
              <a:gd name="T28" fmla="*/ 135 w 294"/>
              <a:gd name="T29" fmla="*/ 51 h 65"/>
              <a:gd name="T30" fmla="*/ 129 w 294"/>
              <a:gd name="T31" fmla="*/ 50 h 65"/>
              <a:gd name="T32" fmla="*/ 115 w 294"/>
              <a:gd name="T33" fmla="*/ 50 h 65"/>
              <a:gd name="T34" fmla="*/ 111 w 294"/>
              <a:gd name="T35" fmla="*/ 48 h 65"/>
              <a:gd name="T36" fmla="*/ 98 w 294"/>
              <a:gd name="T37" fmla="*/ 47 h 65"/>
              <a:gd name="T38" fmla="*/ 97 w 294"/>
              <a:gd name="T39" fmla="*/ 46 h 65"/>
              <a:gd name="T40" fmla="*/ 92 w 294"/>
              <a:gd name="T41" fmla="*/ 44 h 65"/>
              <a:gd name="T42" fmla="*/ 84 w 294"/>
              <a:gd name="T43" fmla="*/ 42 h 65"/>
              <a:gd name="T44" fmla="*/ 82 w 294"/>
              <a:gd name="T45" fmla="*/ 41 h 65"/>
              <a:gd name="T46" fmla="*/ 75 w 294"/>
              <a:gd name="T47" fmla="*/ 38 h 65"/>
              <a:gd name="T48" fmla="*/ 72 w 294"/>
              <a:gd name="T49" fmla="*/ 37 h 65"/>
              <a:gd name="T50" fmla="*/ 70 w 294"/>
              <a:gd name="T51" fmla="*/ 35 h 65"/>
              <a:gd name="T52" fmla="*/ 67 w 294"/>
              <a:gd name="T53" fmla="*/ 33 h 65"/>
              <a:gd name="T54" fmla="*/ 63 w 294"/>
              <a:gd name="T55" fmla="*/ 31 h 65"/>
              <a:gd name="T56" fmla="*/ 61 w 294"/>
              <a:gd name="T57" fmla="*/ 29 h 65"/>
              <a:gd name="T58" fmla="*/ 57 w 294"/>
              <a:gd name="T59" fmla="*/ 27 h 65"/>
              <a:gd name="T60" fmla="*/ 55 w 294"/>
              <a:gd name="T61" fmla="*/ 26 h 65"/>
              <a:gd name="T62" fmla="*/ 53 w 294"/>
              <a:gd name="T63" fmla="*/ 25 h 65"/>
              <a:gd name="T64" fmla="*/ 51 w 294"/>
              <a:gd name="T65" fmla="*/ 24 h 65"/>
              <a:gd name="T66" fmla="*/ 47 w 294"/>
              <a:gd name="T67" fmla="*/ 22 h 65"/>
              <a:gd name="T68" fmla="*/ 45 w 294"/>
              <a:gd name="T69" fmla="*/ 21 h 65"/>
              <a:gd name="T70" fmla="*/ 39 w 294"/>
              <a:gd name="T71" fmla="*/ 20 h 65"/>
              <a:gd name="T72" fmla="*/ 39 w 294"/>
              <a:gd name="T73" fmla="*/ 18 h 65"/>
              <a:gd name="T74" fmla="*/ 29 w 294"/>
              <a:gd name="T75" fmla="*/ 17 h 65"/>
              <a:gd name="T76" fmla="*/ 27 w 294"/>
              <a:gd name="T77" fmla="*/ 16 h 65"/>
              <a:gd name="T78" fmla="*/ 22 w 294"/>
              <a:gd name="T79" fmla="*/ 15 h 65"/>
              <a:gd name="T80" fmla="*/ 16 w 294"/>
              <a:gd name="T81" fmla="*/ 14 h 65"/>
              <a:gd name="T82" fmla="*/ 15 w 294"/>
              <a:gd name="T83" fmla="*/ 13 h 65"/>
              <a:gd name="T84" fmla="*/ 12 w 294"/>
              <a:gd name="T85" fmla="*/ 12 h 65"/>
              <a:gd name="T86" fmla="*/ 10 w 294"/>
              <a:gd name="T87" fmla="*/ 10 h 65"/>
              <a:gd name="T88" fmla="*/ 9 w 294"/>
              <a:gd name="T89" fmla="*/ 7 h 65"/>
              <a:gd name="T90" fmla="*/ 8 w 294"/>
              <a:gd name="T91" fmla="*/ 4 h 65"/>
              <a:gd name="T92" fmla="*/ 5 w 294"/>
              <a:gd name="T93" fmla="*/ 3 h 65"/>
              <a:gd name="T94" fmla="*/ 4 w 294"/>
              <a:gd name="T95" fmla="*/ 1 h 65"/>
              <a:gd name="T96" fmla="*/ 0 w 294"/>
              <a:gd name="T9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65">
                <a:moveTo>
                  <a:pt x="294" y="65"/>
                </a:moveTo>
                <a:lnTo>
                  <a:pt x="286" y="65"/>
                </a:lnTo>
                <a:lnTo>
                  <a:pt x="286" y="64"/>
                </a:lnTo>
                <a:lnTo>
                  <a:pt x="271" y="64"/>
                </a:lnTo>
                <a:lnTo>
                  <a:pt x="264" y="64"/>
                </a:lnTo>
                <a:lnTo>
                  <a:pt x="264" y="62"/>
                </a:lnTo>
                <a:lnTo>
                  <a:pt x="252" y="62"/>
                </a:lnTo>
                <a:lnTo>
                  <a:pt x="248" y="62"/>
                </a:lnTo>
                <a:lnTo>
                  <a:pt x="248" y="61"/>
                </a:lnTo>
                <a:lnTo>
                  <a:pt x="241" y="61"/>
                </a:lnTo>
                <a:lnTo>
                  <a:pt x="241" y="60"/>
                </a:lnTo>
                <a:lnTo>
                  <a:pt x="239" y="60"/>
                </a:lnTo>
                <a:lnTo>
                  <a:pt x="239" y="59"/>
                </a:lnTo>
                <a:lnTo>
                  <a:pt x="232" y="59"/>
                </a:lnTo>
                <a:lnTo>
                  <a:pt x="232" y="58"/>
                </a:lnTo>
                <a:lnTo>
                  <a:pt x="223" y="58"/>
                </a:lnTo>
                <a:lnTo>
                  <a:pt x="223" y="57"/>
                </a:lnTo>
                <a:lnTo>
                  <a:pt x="208" y="57"/>
                </a:lnTo>
                <a:lnTo>
                  <a:pt x="208" y="56"/>
                </a:lnTo>
                <a:lnTo>
                  <a:pt x="193" y="56"/>
                </a:lnTo>
                <a:lnTo>
                  <a:pt x="186" y="56"/>
                </a:lnTo>
                <a:lnTo>
                  <a:pt x="186" y="54"/>
                </a:lnTo>
                <a:lnTo>
                  <a:pt x="175" y="54"/>
                </a:lnTo>
                <a:lnTo>
                  <a:pt x="175" y="53"/>
                </a:lnTo>
                <a:lnTo>
                  <a:pt x="154" y="53"/>
                </a:lnTo>
                <a:lnTo>
                  <a:pt x="146" y="53"/>
                </a:lnTo>
                <a:lnTo>
                  <a:pt x="146" y="52"/>
                </a:lnTo>
                <a:lnTo>
                  <a:pt x="139" y="52"/>
                </a:lnTo>
                <a:lnTo>
                  <a:pt x="135" y="52"/>
                </a:lnTo>
                <a:lnTo>
                  <a:pt x="135" y="51"/>
                </a:lnTo>
                <a:lnTo>
                  <a:pt x="129" y="51"/>
                </a:lnTo>
                <a:lnTo>
                  <a:pt x="129" y="50"/>
                </a:lnTo>
                <a:lnTo>
                  <a:pt x="123" y="50"/>
                </a:lnTo>
                <a:lnTo>
                  <a:pt x="115" y="50"/>
                </a:lnTo>
                <a:lnTo>
                  <a:pt x="115" y="48"/>
                </a:lnTo>
                <a:lnTo>
                  <a:pt x="111" y="48"/>
                </a:lnTo>
                <a:lnTo>
                  <a:pt x="111" y="47"/>
                </a:lnTo>
                <a:lnTo>
                  <a:pt x="98" y="47"/>
                </a:lnTo>
                <a:lnTo>
                  <a:pt x="97" y="47"/>
                </a:lnTo>
                <a:lnTo>
                  <a:pt x="97" y="46"/>
                </a:lnTo>
                <a:lnTo>
                  <a:pt x="92" y="46"/>
                </a:lnTo>
                <a:lnTo>
                  <a:pt x="92" y="44"/>
                </a:lnTo>
                <a:lnTo>
                  <a:pt x="84" y="44"/>
                </a:lnTo>
                <a:lnTo>
                  <a:pt x="84" y="42"/>
                </a:lnTo>
                <a:lnTo>
                  <a:pt x="82" y="42"/>
                </a:lnTo>
                <a:lnTo>
                  <a:pt x="82" y="41"/>
                </a:lnTo>
                <a:lnTo>
                  <a:pt x="75" y="41"/>
                </a:lnTo>
                <a:lnTo>
                  <a:pt x="75" y="38"/>
                </a:lnTo>
                <a:lnTo>
                  <a:pt x="72" y="38"/>
                </a:lnTo>
                <a:cubicBezTo>
                  <a:pt x="72" y="38"/>
                  <a:pt x="73" y="37"/>
                  <a:pt x="72" y="37"/>
                </a:cubicBezTo>
                <a:cubicBezTo>
                  <a:pt x="72" y="37"/>
                  <a:pt x="70" y="37"/>
                  <a:pt x="70" y="37"/>
                </a:cubicBezTo>
                <a:lnTo>
                  <a:pt x="70" y="35"/>
                </a:lnTo>
                <a:lnTo>
                  <a:pt x="67" y="35"/>
                </a:lnTo>
                <a:lnTo>
                  <a:pt x="67" y="33"/>
                </a:lnTo>
                <a:cubicBezTo>
                  <a:pt x="67" y="33"/>
                  <a:pt x="63" y="35"/>
                  <a:pt x="63" y="33"/>
                </a:cubicBezTo>
                <a:cubicBezTo>
                  <a:pt x="63" y="32"/>
                  <a:pt x="63" y="31"/>
                  <a:pt x="63" y="31"/>
                </a:cubicBezTo>
                <a:lnTo>
                  <a:pt x="61" y="31"/>
                </a:lnTo>
                <a:lnTo>
                  <a:pt x="61" y="29"/>
                </a:lnTo>
                <a:lnTo>
                  <a:pt x="57" y="29"/>
                </a:lnTo>
                <a:lnTo>
                  <a:pt x="57" y="27"/>
                </a:lnTo>
                <a:lnTo>
                  <a:pt x="55" y="27"/>
                </a:lnTo>
                <a:lnTo>
                  <a:pt x="55" y="26"/>
                </a:lnTo>
                <a:lnTo>
                  <a:pt x="55" y="25"/>
                </a:lnTo>
                <a:lnTo>
                  <a:pt x="53" y="25"/>
                </a:lnTo>
                <a:lnTo>
                  <a:pt x="53" y="24"/>
                </a:lnTo>
                <a:lnTo>
                  <a:pt x="51" y="24"/>
                </a:lnTo>
                <a:lnTo>
                  <a:pt x="51" y="22"/>
                </a:lnTo>
                <a:lnTo>
                  <a:pt x="47" y="22"/>
                </a:lnTo>
                <a:lnTo>
                  <a:pt x="47" y="21"/>
                </a:lnTo>
                <a:lnTo>
                  <a:pt x="45" y="21"/>
                </a:lnTo>
                <a:lnTo>
                  <a:pt x="45" y="20"/>
                </a:lnTo>
                <a:lnTo>
                  <a:pt x="39" y="20"/>
                </a:lnTo>
                <a:lnTo>
                  <a:pt x="39" y="18"/>
                </a:lnTo>
                <a:lnTo>
                  <a:pt x="39" y="18"/>
                </a:lnTo>
                <a:lnTo>
                  <a:pt x="39" y="17"/>
                </a:lnTo>
                <a:lnTo>
                  <a:pt x="29" y="17"/>
                </a:lnTo>
                <a:lnTo>
                  <a:pt x="29" y="16"/>
                </a:lnTo>
                <a:lnTo>
                  <a:pt x="27" y="16"/>
                </a:lnTo>
                <a:lnTo>
                  <a:pt x="27" y="15"/>
                </a:lnTo>
                <a:lnTo>
                  <a:pt x="22" y="15"/>
                </a:lnTo>
                <a:lnTo>
                  <a:pt x="22" y="14"/>
                </a:lnTo>
                <a:lnTo>
                  <a:pt x="16" y="14"/>
                </a:lnTo>
                <a:lnTo>
                  <a:pt x="16" y="13"/>
                </a:lnTo>
                <a:lnTo>
                  <a:pt x="15" y="13"/>
                </a:lnTo>
                <a:lnTo>
                  <a:pt x="15" y="12"/>
                </a:lnTo>
                <a:lnTo>
                  <a:pt x="12" y="12"/>
                </a:lnTo>
                <a:lnTo>
                  <a:pt x="12" y="10"/>
                </a:lnTo>
                <a:lnTo>
                  <a:pt x="10" y="10"/>
                </a:lnTo>
                <a:lnTo>
                  <a:pt x="10" y="7"/>
                </a:lnTo>
                <a:lnTo>
                  <a:pt x="9" y="7"/>
                </a:lnTo>
                <a:lnTo>
                  <a:pt x="9" y="4"/>
                </a:lnTo>
                <a:lnTo>
                  <a:pt x="8" y="4"/>
                </a:lnTo>
                <a:lnTo>
                  <a:pt x="8" y="3"/>
                </a:lnTo>
                <a:lnTo>
                  <a:pt x="5" y="3"/>
                </a:lnTo>
                <a:lnTo>
                  <a:pt x="5" y="1"/>
                </a:lnTo>
                <a:lnTo>
                  <a:pt x="4" y="1"/>
                </a:lnTo>
                <a:lnTo>
                  <a:pt x="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Freeform 3"/>
          <p:cNvSpPr>
            <a:spLocks/>
          </p:cNvSpPr>
          <p:nvPr/>
        </p:nvSpPr>
        <p:spPr bwMode="auto">
          <a:xfrm>
            <a:off x="5104451" y="2439518"/>
            <a:ext cx="3650372" cy="749528"/>
          </a:xfrm>
          <a:custGeom>
            <a:avLst/>
            <a:gdLst>
              <a:gd name="T0" fmla="*/ 291 w 293"/>
              <a:gd name="T1" fmla="*/ 59 h 59"/>
              <a:gd name="T2" fmla="*/ 266 w 293"/>
              <a:gd name="T3" fmla="*/ 57 h 59"/>
              <a:gd name="T4" fmla="*/ 242 w 293"/>
              <a:gd name="T5" fmla="*/ 55 h 59"/>
              <a:gd name="T6" fmla="*/ 226 w 293"/>
              <a:gd name="T7" fmla="*/ 55 h 59"/>
              <a:gd name="T8" fmla="*/ 216 w 293"/>
              <a:gd name="T9" fmla="*/ 53 h 59"/>
              <a:gd name="T10" fmla="*/ 210 w 293"/>
              <a:gd name="T11" fmla="*/ 52 h 59"/>
              <a:gd name="T12" fmla="*/ 198 w 293"/>
              <a:gd name="T13" fmla="*/ 50 h 59"/>
              <a:gd name="T14" fmla="*/ 189 w 293"/>
              <a:gd name="T15" fmla="*/ 49 h 59"/>
              <a:gd name="T16" fmla="*/ 178 w 293"/>
              <a:gd name="T17" fmla="*/ 48 h 59"/>
              <a:gd name="T18" fmla="*/ 171 w 293"/>
              <a:gd name="T19" fmla="*/ 47 h 59"/>
              <a:gd name="T20" fmla="*/ 159 w 293"/>
              <a:gd name="T21" fmla="*/ 46 h 59"/>
              <a:gd name="T22" fmla="*/ 138 w 293"/>
              <a:gd name="T23" fmla="*/ 45 h 59"/>
              <a:gd name="T24" fmla="*/ 127 w 293"/>
              <a:gd name="T25" fmla="*/ 43 h 59"/>
              <a:gd name="T26" fmla="*/ 117 w 293"/>
              <a:gd name="T27" fmla="*/ 42 h 59"/>
              <a:gd name="T28" fmla="*/ 100 w 293"/>
              <a:gd name="T29" fmla="*/ 41 h 59"/>
              <a:gd name="T30" fmla="*/ 89 w 293"/>
              <a:gd name="T31" fmla="*/ 38 h 59"/>
              <a:gd name="T32" fmla="*/ 82 w 293"/>
              <a:gd name="T33" fmla="*/ 37 h 59"/>
              <a:gd name="T34" fmla="*/ 78 w 293"/>
              <a:gd name="T35" fmla="*/ 34 h 59"/>
              <a:gd name="T36" fmla="*/ 72 w 293"/>
              <a:gd name="T37" fmla="*/ 34 h 59"/>
              <a:gd name="T38" fmla="*/ 67 w 293"/>
              <a:gd name="T39" fmla="*/ 32 h 59"/>
              <a:gd name="T40" fmla="*/ 62 w 293"/>
              <a:gd name="T41" fmla="*/ 31 h 59"/>
              <a:gd name="T42" fmla="*/ 60 w 293"/>
              <a:gd name="T43" fmla="*/ 30 h 59"/>
              <a:gd name="T44" fmla="*/ 58 w 293"/>
              <a:gd name="T45" fmla="*/ 29 h 59"/>
              <a:gd name="T46" fmla="*/ 57 w 293"/>
              <a:gd name="T47" fmla="*/ 28 h 59"/>
              <a:gd name="T48" fmla="*/ 55 w 293"/>
              <a:gd name="T49" fmla="*/ 27 h 59"/>
              <a:gd name="T50" fmla="*/ 52 w 293"/>
              <a:gd name="T51" fmla="*/ 25 h 59"/>
              <a:gd name="T52" fmla="*/ 49 w 293"/>
              <a:gd name="T53" fmla="*/ 24 h 59"/>
              <a:gd name="T54" fmla="*/ 48 w 293"/>
              <a:gd name="T55" fmla="*/ 22 h 59"/>
              <a:gd name="T56" fmla="*/ 43 w 293"/>
              <a:gd name="T57" fmla="*/ 20 h 59"/>
              <a:gd name="T58" fmla="*/ 41 w 293"/>
              <a:gd name="T59" fmla="*/ 18 h 59"/>
              <a:gd name="T60" fmla="*/ 40 w 293"/>
              <a:gd name="T61" fmla="*/ 16 h 59"/>
              <a:gd name="T62" fmla="*/ 38 w 293"/>
              <a:gd name="T63" fmla="*/ 15 h 59"/>
              <a:gd name="T64" fmla="*/ 36 w 293"/>
              <a:gd name="T65" fmla="*/ 13 h 59"/>
              <a:gd name="T66" fmla="*/ 27 w 293"/>
              <a:gd name="T67" fmla="*/ 13 h 59"/>
              <a:gd name="T68" fmla="*/ 24 w 293"/>
              <a:gd name="T69" fmla="*/ 11 h 59"/>
              <a:gd name="T70" fmla="*/ 18 w 293"/>
              <a:gd name="T71" fmla="*/ 10 h 59"/>
              <a:gd name="T72" fmla="*/ 14 w 293"/>
              <a:gd name="T73" fmla="*/ 8 h 59"/>
              <a:gd name="T74" fmla="*/ 10 w 293"/>
              <a:gd name="T75" fmla="*/ 7 h 59"/>
              <a:gd name="T76" fmla="*/ 9 w 293"/>
              <a:gd name="T77" fmla="*/ 4 h 59"/>
              <a:gd name="T78" fmla="*/ 8 w 293"/>
              <a:gd name="T79" fmla="*/ 3 h 59"/>
              <a:gd name="T80" fmla="*/ 4 w 293"/>
              <a:gd name="T81" fmla="*/ 1 h 59"/>
              <a:gd name="T82" fmla="*/ 0 w 293"/>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59">
                <a:moveTo>
                  <a:pt x="293" y="59"/>
                </a:moveTo>
                <a:lnTo>
                  <a:pt x="291" y="59"/>
                </a:lnTo>
                <a:lnTo>
                  <a:pt x="291" y="57"/>
                </a:lnTo>
                <a:lnTo>
                  <a:pt x="266" y="57"/>
                </a:lnTo>
                <a:lnTo>
                  <a:pt x="266" y="55"/>
                </a:lnTo>
                <a:lnTo>
                  <a:pt x="242" y="55"/>
                </a:lnTo>
                <a:lnTo>
                  <a:pt x="242" y="55"/>
                </a:lnTo>
                <a:lnTo>
                  <a:pt x="226" y="55"/>
                </a:lnTo>
                <a:lnTo>
                  <a:pt x="216" y="55"/>
                </a:lnTo>
                <a:lnTo>
                  <a:pt x="216" y="53"/>
                </a:lnTo>
                <a:lnTo>
                  <a:pt x="210" y="53"/>
                </a:lnTo>
                <a:lnTo>
                  <a:pt x="210" y="52"/>
                </a:lnTo>
                <a:lnTo>
                  <a:pt x="198" y="52"/>
                </a:lnTo>
                <a:lnTo>
                  <a:pt x="198" y="50"/>
                </a:lnTo>
                <a:lnTo>
                  <a:pt x="189" y="50"/>
                </a:lnTo>
                <a:lnTo>
                  <a:pt x="189" y="49"/>
                </a:lnTo>
                <a:lnTo>
                  <a:pt x="178" y="49"/>
                </a:lnTo>
                <a:lnTo>
                  <a:pt x="178" y="48"/>
                </a:lnTo>
                <a:lnTo>
                  <a:pt x="171" y="48"/>
                </a:lnTo>
                <a:lnTo>
                  <a:pt x="171" y="47"/>
                </a:lnTo>
                <a:lnTo>
                  <a:pt x="159" y="47"/>
                </a:lnTo>
                <a:lnTo>
                  <a:pt x="159" y="46"/>
                </a:lnTo>
                <a:lnTo>
                  <a:pt x="138" y="46"/>
                </a:lnTo>
                <a:lnTo>
                  <a:pt x="138" y="45"/>
                </a:lnTo>
                <a:lnTo>
                  <a:pt x="127" y="45"/>
                </a:lnTo>
                <a:lnTo>
                  <a:pt x="127" y="43"/>
                </a:lnTo>
                <a:lnTo>
                  <a:pt x="117" y="43"/>
                </a:lnTo>
                <a:lnTo>
                  <a:pt x="117" y="42"/>
                </a:lnTo>
                <a:lnTo>
                  <a:pt x="100" y="42"/>
                </a:lnTo>
                <a:lnTo>
                  <a:pt x="100" y="41"/>
                </a:lnTo>
                <a:lnTo>
                  <a:pt x="89" y="41"/>
                </a:lnTo>
                <a:lnTo>
                  <a:pt x="89" y="38"/>
                </a:lnTo>
                <a:lnTo>
                  <a:pt x="82" y="38"/>
                </a:lnTo>
                <a:lnTo>
                  <a:pt x="82" y="37"/>
                </a:lnTo>
                <a:lnTo>
                  <a:pt x="78" y="37"/>
                </a:lnTo>
                <a:lnTo>
                  <a:pt x="78" y="34"/>
                </a:lnTo>
                <a:lnTo>
                  <a:pt x="75" y="34"/>
                </a:lnTo>
                <a:lnTo>
                  <a:pt x="72" y="34"/>
                </a:lnTo>
                <a:lnTo>
                  <a:pt x="72" y="32"/>
                </a:lnTo>
                <a:lnTo>
                  <a:pt x="67" y="32"/>
                </a:lnTo>
                <a:lnTo>
                  <a:pt x="67" y="31"/>
                </a:lnTo>
                <a:lnTo>
                  <a:pt x="62" y="31"/>
                </a:lnTo>
                <a:lnTo>
                  <a:pt x="62" y="30"/>
                </a:lnTo>
                <a:lnTo>
                  <a:pt x="60" y="30"/>
                </a:lnTo>
                <a:lnTo>
                  <a:pt x="60" y="29"/>
                </a:lnTo>
                <a:lnTo>
                  <a:pt x="58" y="29"/>
                </a:lnTo>
                <a:lnTo>
                  <a:pt x="58" y="28"/>
                </a:lnTo>
                <a:lnTo>
                  <a:pt x="57" y="28"/>
                </a:lnTo>
                <a:lnTo>
                  <a:pt x="57" y="27"/>
                </a:lnTo>
                <a:lnTo>
                  <a:pt x="55" y="27"/>
                </a:lnTo>
                <a:lnTo>
                  <a:pt x="55" y="25"/>
                </a:lnTo>
                <a:lnTo>
                  <a:pt x="52" y="25"/>
                </a:lnTo>
                <a:lnTo>
                  <a:pt x="52" y="24"/>
                </a:lnTo>
                <a:lnTo>
                  <a:pt x="49" y="24"/>
                </a:lnTo>
                <a:lnTo>
                  <a:pt x="49" y="22"/>
                </a:lnTo>
                <a:lnTo>
                  <a:pt x="48" y="22"/>
                </a:lnTo>
                <a:lnTo>
                  <a:pt x="48" y="20"/>
                </a:lnTo>
                <a:lnTo>
                  <a:pt x="43" y="20"/>
                </a:lnTo>
                <a:lnTo>
                  <a:pt x="43" y="18"/>
                </a:lnTo>
                <a:lnTo>
                  <a:pt x="41" y="18"/>
                </a:lnTo>
                <a:lnTo>
                  <a:pt x="41" y="16"/>
                </a:lnTo>
                <a:lnTo>
                  <a:pt x="40" y="16"/>
                </a:lnTo>
                <a:lnTo>
                  <a:pt x="40" y="15"/>
                </a:lnTo>
                <a:lnTo>
                  <a:pt x="38" y="15"/>
                </a:lnTo>
                <a:lnTo>
                  <a:pt x="36" y="15"/>
                </a:lnTo>
                <a:lnTo>
                  <a:pt x="36" y="13"/>
                </a:lnTo>
                <a:lnTo>
                  <a:pt x="32" y="13"/>
                </a:lnTo>
                <a:lnTo>
                  <a:pt x="27" y="13"/>
                </a:lnTo>
                <a:lnTo>
                  <a:pt x="27" y="11"/>
                </a:lnTo>
                <a:lnTo>
                  <a:pt x="24" y="11"/>
                </a:lnTo>
                <a:lnTo>
                  <a:pt x="24" y="10"/>
                </a:lnTo>
                <a:lnTo>
                  <a:pt x="18" y="10"/>
                </a:lnTo>
                <a:lnTo>
                  <a:pt x="18" y="8"/>
                </a:lnTo>
                <a:lnTo>
                  <a:pt x="14" y="8"/>
                </a:lnTo>
                <a:lnTo>
                  <a:pt x="14" y="7"/>
                </a:lnTo>
                <a:lnTo>
                  <a:pt x="10" y="7"/>
                </a:lnTo>
                <a:lnTo>
                  <a:pt x="10" y="4"/>
                </a:lnTo>
                <a:lnTo>
                  <a:pt x="9" y="4"/>
                </a:lnTo>
                <a:lnTo>
                  <a:pt x="9" y="3"/>
                </a:lnTo>
                <a:lnTo>
                  <a:pt x="8" y="3"/>
                </a:lnTo>
                <a:lnTo>
                  <a:pt x="8" y="1"/>
                </a:lnTo>
                <a:lnTo>
                  <a:pt x="4" y="1"/>
                </a:lnTo>
                <a:lnTo>
                  <a:pt x="4"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186" name="Group 185"/>
          <p:cNvGrpSpPr/>
          <p:nvPr/>
        </p:nvGrpSpPr>
        <p:grpSpPr>
          <a:xfrm>
            <a:off x="4369112" y="2322098"/>
            <a:ext cx="4480382" cy="2832206"/>
            <a:chOff x="4604284" y="2322098"/>
            <a:chExt cx="4480382" cy="2832206"/>
          </a:xfrm>
        </p:grpSpPr>
        <p:grpSp>
          <p:nvGrpSpPr>
            <p:cNvPr id="187" name="Group 186"/>
            <p:cNvGrpSpPr/>
            <p:nvPr/>
          </p:nvGrpSpPr>
          <p:grpSpPr>
            <a:xfrm>
              <a:off x="4806370" y="2322098"/>
              <a:ext cx="4139629" cy="2412660"/>
              <a:chOff x="4860158" y="2322098"/>
              <a:chExt cx="4139629" cy="2412660"/>
            </a:xfrm>
          </p:grpSpPr>
          <p:grpSp>
            <p:nvGrpSpPr>
              <p:cNvPr id="204" name="Group 203"/>
              <p:cNvGrpSpPr/>
              <p:nvPr/>
            </p:nvGrpSpPr>
            <p:grpSpPr>
              <a:xfrm>
                <a:off x="5164824" y="2441940"/>
                <a:ext cx="3834963" cy="2272571"/>
                <a:chOff x="876599" y="2441940"/>
                <a:chExt cx="3413619" cy="2272571"/>
              </a:xfrm>
            </p:grpSpPr>
            <p:sp>
              <p:nvSpPr>
                <p:cNvPr id="211" name="Freeform 210"/>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3" name="Line 7"/>
                <p:cNvSpPr>
                  <a:spLocks noChangeShapeType="1"/>
                </p:cNvSpPr>
                <p:nvPr/>
              </p:nvSpPr>
              <p:spPr bwMode="auto">
                <a:xfrm>
                  <a:off x="876599" y="2875406"/>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4" name="Line 8"/>
                <p:cNvSpPr>
                  <a:spLocks noChangeShapeType="1"/>
                </p:cNvSpPr>
                <p:nvPr/>
              </p:nvSpPr>
              <p:spPr bwMode="auto">
                <a:xfrm>
                  <a:off x="876599" y="3308872"/>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5" name="Line 9"/>
                <p:cNvSpPr>
                  <a:spLocks noChangeShapeType="1"/>
                </p:cNvSpPr>
                <p:nvPr/>
              </p:nvSpPr>
              <p:spPr bwMode="auto">
                <a:xfrm>
                  <a:off x="876599" y="374233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6" name="Line 10"/>
                <p:cNvSpPr>
                  <a:spLocks noChangeShapeType="1"/>
                </p:cNvSpPr>
                <p:nvPr/>
              </p:nvSpPr>
              <p:spPr bwMode="auto">
                <a:xfrm>
                  <a:off x="876599" y="417580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7"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8"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9"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0"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1"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2"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3"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4"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5"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sp>
            <p:nvSpPr>
              <p:cNvPr id="205" name="TextBox 204"/>
              <p:cNvSpPr txBox="1"/>
              <p:nvPr/>
            </p:nvSpPr>
            <p:spPr>
              <a:xfrm>
                <a:off x="4860158" y="2322098"/>
                <a:ext cx="372218" cy="253916"/>
              </a:xfrm>
              <a:prstGeom prst="rect">
                <a:avLst/>
              </a:prstGeom>
              <a:noFill/>
            </p:spPr>
            <p:txBody>
              <a:bodyPr wrap="none" rtlCol="0" anchor="ctr" anchorCtr="0">
                <a:spAutoFit/>
              </a:bodyPr>
              <a:lstStyle/>
              <a:p>
                <a:pPr algn="r"/>
                <a:r>
                  <a:rPr lang="en-GB" sz="1050" dirty="0" smtClean="0">
                    <a:solidFill>
                      <a:srgbClr val="4D4D4D"/>
                    </a:solidFill>
                  </a:rPr>
                  <a:t>1.0</a:t>
                </a:r>
                <a:endParaRPr lang="en-GB" sz="1050" dirty="0">
                  <a:solidFill>
                    <a:srgbClr val="4D4D4D"/>
                  </a:solidFill>
                </a:endParaRPr>
              </a:p>
            </p:txBody>
          </p:sp>
          <p:sp>
            <p:nvSpPr>
              <p:cNvPr id="206" name="TextBox 205"/>
              <p:cNvSpPr txBox="1"/>
              <p:nvPr/>
            </p:nvSpPr>
            <p:spPr>
              <a:xfrm>
                <a:off x="4860159" y="2747748"/>
                <a:ext cx="372217" cy="253916"/>
              </a:xfrm>
              <a:prstGeom prst="rect">
                <a:avLst/>
              </a:prstGeom>
              <a:noFill/>
            </p:spPr>
            <p:txBody>
              <a:bodyPr wrap="none" rtlCol="0" anchor="ctr" anchorCtr="0">
                <a:spAutoFit/>
              </a:bodyPr>
              <a:lstStyle/>
              <a:p>
                <a:pPr algn="r"/>
                <a:r>
                  <a:rPr lang="en-GB" sz="1050" dirty="0" smtClean="0">
                    <a:solidFill>
                      <a:srgbClr val="4D4D4D"/>
                    </a:solidFill>
                  </a:rPr>
                  <a:t>0.8</a:t>
                </a:r>
                <a:endParaRPr lang="en-GB" sz="1050" dirty="0">
                  <a:solidFill>
                    <a:srgbClr val="4D4D4D"/>
                  </a:solidFill>
                </a:endParaRPr>
              </a:p>
            </p:txBody>
          </p:sp>
          <p:sp>
            <p:nvSpPr>
              <p:cNvPr id="207" name="TextBox 206"/>
              <p:cNvSpPr txBox="1"/>
              <p:nvPr/>
            </p:nvSpPr>
            <p:spPr>
              <a:xfrm>
                <a:off x="4860159" y="3181021"/>
                <a:ext cx="372217" cy="253916"/>
              </a:xfrm>
              <a:prstGeom prst="rect">
                <a:avLst/>
              </a:prstGeom>
              <a:noFill/>
            </p:spPr>
            <p:txBody>
              <a:bodyPr wrap="none" rtlCol="0" anchor="ctr" anchorCtr="0">
                <a:spAutoFit/>
              </a:bodyPr>
              <a:lstStyle/>
              <a:p>
                <a:pPr algn="r"/>
                <a:r>
                  <a:rPr lang="en-GB" sz="1050" dirty="0" smtClean="0">
                    <a:solidFill>
                      <a:srgbClr val="4D4D4D"/>
                    </a:solidFill>
                  </a:rPr>
                  <a:t>0.6</a:t>
                </a:r>
                <a:endParaRPr lang="en-GB" sz="1050" dirty="0">
                  <a:solidFill>
                    <a:srgbClr val="4D4D4D"/>
                  </a:solidFill>
                </a:endParaRPr>
              </a:p>
            </p:txBody>
          </p:sp>
          <p:sp>
            <p:nvSpPr>
              <p:cNvPr id="208" name="TextBox 207"/>
              <p:cNvSpPr txBox="1"/>
              <p:nvPr/>
            </p:nvSpPr>
            <p:spPr>
              <a:xfrm>
                <a:off x="4860159" y="3614295"/>
                <a:ext cx="372217" cy="253916"/>
              </a:xfrm>
              <a:prstGeom prst="rect">
                <a:avLst/>
              </a:prstGeom>
              <a:noFill/>
            </p:spPr>
            <p:txBody>
              <a:bodyPr wrap="none" rtlCol="0" anchor="ctr" anchorCtr="0">
                <a:spAutoFit/>
              </a:bodyPr>
              <a:lstStyle/>
              <a:p>
                <a:pPr algn="r"/>
                <a:r>
                  <a:rPr lang="en-GB" sz="1050" dirty="0" smtClean="0">
                    <a:solidFill>
                      <a:srgbClr val="4D4D4D"/>
                    </a:solidFill>
                  </a:rPr>
                  <a:t>0.4</a:t>
                </a:r>
                <a:endParaRPr lang="en-GB" sz="1050" dirty="0">
                  <a:solidFill>
                    <a:srgbClr val="4D4D4D"/>
                  </a:solidFill>
                </a:endParaRPr>
              </a:p>
            </p:txBody>
          </p:sp>
          <p:sp>
            <p:nvSpPr>
              <p:cNvPr id="209" name="TextBox 208"/>
              <p:cNvSpPr txBox="1"/>
              <p:nvPr/>
            </p:nvSpPr>
            <p:spPr>
              <a:xfrm>
                <a:off x="4860159" y="4047568"/>
                <a:ext cx="372217" cy="253916"/>
              </a:xfrm>
              <a:prstGeom prst="rect">
                <a:avLst/>
              </a:prstGeom>
              <a:noFill/>
            </p:spPr>
            <p:txBody>
              <a:bodyPr wrap="none" rtlCol="0" anchor="ctr" anchorCtr="0">
                <a:spAutoFit/>
              </a:bodyPr>
              <a:lstStyle/>
              <a:p>
                <a:pPr algn="r"/>
                <a:r>
                  <a:rPr lang="en-GB" sz="1050" dirty="0" smtClean="0">
                    <a:solidFill>
                      <a:srgbClr val="4D4D4D"/>
                    </a:solidFill>
                  </a:rPr>
                  <a:t>0.2</a:t>
                </a:r>
                <a:endParaRPr lang="en-GB" sz="1050" dirty="0">
                  <a:solidFill>
                    <a:srgbClr val="4D4D4D"/>
                  </a:solidFill>
                </a:endParaRPr>
              </a:p>
            </p:txBody>
          </p:sp>
          <p:sp>
            <p:nvSpPr>
              <p:cNvPr id="210" name="TextBox 209"/>
              <p:cNvSpPr txBox="1"/>
              <p:nvPr/>
            </p:nvSpPr>
            <p:spPr>
              <a:xfrm>
                <a:off x="4972369" y="4480842"/>
                <a:ext cx="260007" cy="253916"/>
              </a:xfrm>
              <a:prstGeom prst="rect">
                <a:avLst/>
              </a:prstGeom>
              <a:noFill/>
            </p:spPr>
            <p:txBody>
              <a:bodyPr wrap="none" rtlCol="0" anchor="ctr" anchorCtr="0">
                <a:spAutoFit/>
              </a:bodyPr>
              <a:lstStyle/>
              <a:p>
                <a:pPr algn="r"/>
                <a:r>
                  <a:rPr lang="en-GB" sz="1050" dirty="0" smtClean="0">
                    <a:solidFill>
                      <a:srgbClr val="4D4D4D"/>
                    </a:solidFill>
                  </a:rPr>
                  <a:t>0</a:t>
                </a:r>
                <a:endParaRPr lang="en-GB" sz="1050" dirty="0">
                  <a:solidFill>
                    <a:srgbClr val="4D4D4D"/>
                  </a:solidFill>
                </a:endParaRPr>
              </a:p>
            </p:txBody>
          </p:sp>
        </p:grpSp>
        <p:sp>
          <p:nvSpPr>
            <p:cNvPr id="188" name="TextBox 187"/>
            <p:cNvSpPr txBox="1"/>
            <p:nvPr/>
          </p:nvSpPr>
          <p:spPr>
            <a:xfrm rot="16200000">
              <a:off x="4496487" y="3378033"/>
              <a:ext cx="492593" cy="276999"/>
            </a:xfrm>
            <a:prstGeom prst="rect">
              <a:avLst/>
            </a:prstGeom>
            <a:noFill/>
          </p:spPr>
          <p:txBody>
            <a:bodyPr wrap="none" rtlCol="0">
              <a:spAutoFit/>
            </a:bodyPr>
            <a:lstStyle/>
            <a:p>
              <a:pPr algn="ctr"/>
              <a:r>
                <a:rPr lang="en-GB" sz="1200" dirty="0" smtClean="0">
                  <a:solidFill>
                    <a:srgbClr val="363636"/>
                  </a:solidFill>
                </a:rPr>
                <a:t>SSE</a:t>
              </a:r>
              <a:endParaRPr lang="en-GB" sz="1200" dirty="0">
                <a:solidFill>
                  <a:srgbClr val="363636"/>
                </a:solidFill>
              </a:endParaRPr>
            </a:p>
          </p:txBody>
        </p:sp>
        <p:sp>
          <p:nvSpPr>
            <p:cNvPr id="189" name="TextBox 188"/>
            <p:cNvSpPr txBox="1"/>
            <p:nvPr/>
          </p:nvSpPr>
          <p:spPr>
            <a:xfrm>
              <a:off x="6759673" y="4877305"/>
              <a:ext cx="723275" cy="276999"/>
            </a:xfrm>
            <a:prstGeom prst="rect">
              <a:avLst/>
            </a:prstGeom>
            <a:noFill/>
          </p:spPr>
          <p:txBody>
            <a:bodyPr wrap="none" rtlCol="0">
              <a:spAutoFit/>
            </a:bodyPr>
            <a:lstStyle/>
            <a:p>
              <a:pPr algn="ctr"/>
              <a:r>
                <a:rPr lang="en-GB" sz="1200" dirty="0" err="1" smtClean="0">
                  <a:solidFill>
                    <a:srgbClr val="363636"/>
                  </a:solidFill>
                </a:rPr>
                <a:t>Années</a:t>
              </a:r>
              <a:endParaRPr lang="en-GB" sz="1200" dirty="0">
                <a:solidFill>
                  <a:srgbClr val="363636"/>
                </a:solidFill>
              </a:endParaRPr>
            </a:p>
          </p:txBody>
        </p:sp>
        <p:sp>
          <p:nvSpPr>
            <p:cNvPr id="190" name="TextBox 189"/>
            <p:cNvSpPr txBox="1"/>
            <p:nvPr/>
          </p:nvSpPr>
          <p:spPr>
            <a:xfrm>
              <a:off x="5120054" y="4650869"/>
              <a:ext cx="260008" cy="253916"/>
            </a:xfrm>
            <a:prstGeom prst="rect">
              <a:avLst/>
            </a:prstGeom>
            <a:noFill/>
          </p:spPr>
          <p:txBody>
            <a:bodyPr wrap="none" rtlCol="0" anchor="ctr" anchorCtr="0">
              <a:spAutoFit/>
            </a:bodyPr>
            <a:lstStyle/>
            <a:p>
              <a:pPr algn="ctr"/>
              <a:r>
                <a:rPr lang="en-GB" sz="1050" dirty="0" smtClean="0">
                  <a:solidFill>
                    <a:srgbClr val="4D4D4D"/>
                  </a:solidFill>
                </a:rPr>
                <a:t>0</a:t>
              </a:r>
              <a:endParaRPr lang="en-GB" sz="1050" dirty="0">
                <a:solidFill>
                  <a:srgbClr val="4D4D4D"/>
                </a:solidFill>
              </a:endParaRPr>
            </a:p>
          </p:txBody>
        </p:sp>
        <p:grpSp>
          <p:nvGrpSpPr>
            <p:cNvPr id="191" name="Group 190"/>
            <p:cNvGrpSpPr/>
            <p:nvPr/>
          </p:nvGrpSpPr>
          <p:grpSpPr>
            <a:xfrm>
              <a:off x="5590494" y="4650869"/>
              <a:ext cx="809958" cy="253916"/>
              <a:chOff x="5644282" y="4651453"/>
              <a:chExt cx="809958" cy="253916"/>
            </a:xfrm>
          </p:grpSpPr>
          <p:sp>
            <p:nvSpPr>
              <p:cNvPr id="202" name="TextBox 201"/>
              <p:cNvSpPr txBox="1"/>
              <p:nvPr/>
            </p:nvSpPr>
            <p:spPr>
              <a:xfrm>
                <a:off x="5644282" y="4651453"/>
                <a:ext cx="260008" cy="253916"/>
              </a:xfrm>
              <a:prstGeom prst="rect">
                <a:avLst/>
              </a:prstGeom>
              <a:noFill/>
            </p:spPr>
            <p:txBody>
              <a:bodyPr wrap="none" rtlCol="0" anchor="ctr" anchorCtr="0">
                <a:spAutoFit/>
              </a:bodyPr>
              <a:lstStyle/>
              <a:p>
                <a:pPr algn="ctr"/>
                <a:r>
                  <a:rPr lang="en-GB" sz="1050" dirty="0" smtClean="0">
                    <a:solidFill>
                      <a:srgbClr val="4D4D4D"/>
                    </a:solidFill>
                  </a:rPr>
                  <a:t>1</a:t>
                </a:r>
                <a:endParaRPr lang="en-GB" sz="1050" dirty="0">
                  <a:solidFill>
                    <a:srgbClr val="4D4D4D"/>
                  </a:solidFill>
                </a:endParaRPr>
              </a:p>
            </p:txBody>
          </p:sp>
          <p:sp>
            <p:nvSpPr>
              <p:cNvPr id="203" name="TextBox 202"/>
              <p:cNvSpPr txBox="1"/>
              <p:nvPr/>
            </p:nvSpPr>
            <p:spPr>
              <a:xfrm>
                <a:off x="6194232" y="4651453"/>
                <a:ext cx="260008" cy="253916"/>
              </a:xfrm>
              <a:prstGeom prst="rect">
                <a:avLst/>
              </a:prstGeom>
              <a:noFill/>
            </p:spPr>
            <p:txBody>
              <a:bodyPr wrap="none" rtlCol="0" anchor="ctr" anchorCtr="0">
                <a:spAutoFit/>
              </a:bodyPr>
              <a:lstStyle/>
              <a:p>
                <a:pPr algn="ctr"/>
                <a:r>
                  <a:rPr lang="en-GB" sz="1050" dirty="0" smtClean="0">
                    <a:solidFill>
                      <a:srgbClr val="4D4D4D"/>
                    </a:solidFill>
                  </a:rPr>
                  <a:t>2</a:t>
                </a:r>
                <a:endParaRPr lang="en-GB" sz="1050" dirty="0">
                  <a:solidFill>
                    <a:srgbClr val="4D4D4D"/>
                  </a:solidFill>
                </a:endParaRPr>
              </a:p>
            </p:txBody>
          </p:sp>
        </p:grpSp>
        <p:grpSp>
          <p:nvGrpSpPr>
            <p:cNvPr id="192" name="Group 191"/>
            <p:cNvGrpSpPr/>
            <p:nvPr/>
          </p:nvGrpSpPr>
          <p:grpSpPr>
            <a:xfrm>
              <a:off x="6694348" y="4650869"/>
              <a:ext cx="809958" cy="253916"/>
              <a:chOff x="5644282" y="4651453"/>
              <a:chExt cx="809958" cy="253916"/>
            </a:xfrm>
          </p:grpSpPr>
          <p:sp>
            <p:nvSpPr>
              <p:cNvPr id="200" name="TextBox 199"/>
              <p:cNvSpPr txBox="1"/>
              <p:nvPr/>
            </p:nvSpPr>
            <p:spPr>
              <a:xfrm>
                <a:off x="5644282" y="4651453"/>
                <a:ext cx="260008" cy="253916"/>
              </a:xfrm>
              <a:prstGeom prst="rect">
                <a:avLst/>
              </a:prstGeom>
              <a:noFill/>
            </p:spPr>
            <p:txBody>
              <a:bodyPr wrap="none" rtlCol="0" anchor="ctr" anchorCtr="0">
                <a:spAutoFit/>
              </a:bodyPr>
              <a:lstStyle/>
              <a:p>
                <a:pPr algn="ctr"/>
                <a:r>
                  <a:rPr lang="en-GB" sz="1050" dirty="0" smtClean="0">
                    <a:solidFill>
                      <a:srgbClr val="4D4D4D"/>
                    </a:solidFill>
                  </a:rPr>
                  <a:t>3</a:t>
                </a:r>
                <a:endParaRPr lang="en-GB" sz="1050" dirty="0">
                  <a:solidFill>
                    <a:srgbClr val="4D4D4D"/>
                  </a:solidFill>
                </a:endParaRPr>
              </a:p>
            </p:txBody>
          </p:sp>
          <p:sp>
            <p:nvSpPr>
              <p:cNvPr id="201" name="TextBox 200"/>
              <p:cNvSpPr txBox="1"/>
              <p:nvPr/>
            </p:nvSpPr>
            <p:spPr>
              <a:xfrm>
                <a:off x="6194232" y="4651453"/>
                <a:ext cx="260008" cy="253916"/>
              </a:xfrm>
              <a:prstGeom prst="rect">
                <a:avLst/>
              </a:prstGeom>
              <a:noFill/>
            </p:spPr>
            <p:txBody>
              <a:bodyPr wrap="none" rtlCol="0" anchor="ctr" anchorCtr="0">
                <a:spAutoFit/>
              </a:bodyPr>
              <a:lstStyle/>
              <a:p>
                <a:pPr algn="ctr"/>
                <a:r>
                  <a:rPr lang="en-GB" sz="1050" dirty="0" smtClean="0">
                    <a:solidFill>
                      <a:srgbClr val="4D4D4D"/>
                    </a:solidFill>
                  </a:rPr>
                  <a:t>4</a:t>
                </a:r>
                <a:endParaRPr lang="en-GB" sz="1050" dirty="0">
                  <a:solidFill>
                    <a:srgbClr val="4D4D4D"/>
                  </a:solidFill>
                </a:endParaRPr>
              </a:p>
            </p:txBody>
          </p:sp>
        </p:grpSp>
        <p:grpSp>
          <p:nvGrpSpPr>
            <p:cNvPr id="193" name="Group 192"/>
            <p:cNvGrpSpPr/>
            <p:nvPr/>
          </p:nvGrpSpPr>
          <p:grpSpPr>
            <a:xfrm>
              <a:off x="7742545" y="4650869"/>
              <a:ext cx="809958" cy="253916"/>
              <a:chOff x="5644282" y="4651453"/>
              <a:chExt cx="809958" cy="253916"/>
            </a:xfrm>
          </p:grpSpPr>
          <p:sp>
            <p:nvSpPr>
              <p:cNvPr id="198" name="TextBox 197"/>
              <p:cNvSpPr txBox="1"/>
              <p:nvPr/>
            </p:nvSpPr>
            <p:spPr>
              <a:xfrm>
                <a:off x="5644282" y="4651453"/>
                <a:ext cx="260008" cy="253916"/>
              </a:xfrm>
              <a:prstGeom prst="rect">
                <a:avLst/>
              </a:prstGeom>
              <a:noFill/>
            </p:spPr>
            <p:txBody>
              <a:bodyPr wrap="none" rtlCol="0" anchor="ctr" anchorCtr="0">
                <a:spAutoFit/>
              </a:bodyPr>
              <a:lstStyle/>
              <a:p>
                <a:pPr algn="ctr"/>
                <a:r>
                  <a:rPr lang="en-GB" sz="1050" dirty="0" smtClean="0">
                    <a:solidFill>
                      <a:srgbClr val="4D4D4D"/>
                    </a:solidFill>
                  </a:rPr>
                  <a:t>5</a:t>
                </a:r>
                <a:endParaRPr lang="en-GB" sz="1050" dirty="0">
                  <a:solidFill>
                    <a:srgbClr val="4D4D4D"/>
                  </a:solidFill>
                </a:endParaRPr>
              </a:p>
            </p:txBody>
          </p:sp>
          <p:sp>
            <p:nvSpPr>
              <p:cNvPr id="199" name="TextBox 198"/>
              <p:cNvSpPr txBox="1"/>
              <p:nvPr/>
            </p:nvSpPr>
            <p:spPr>
              <a:xfrm>
                <a:off x="6194232" y="4651453"/>
                <a:ext cx="260008" cy="253916"/>
              </a:xfrm>
              <a:prstGeom prst="rect">
                <a:avLst/>
              </a:prstGeom>
              <a:noFill/>
            </p:spPr>
            <p:txBody>
              <a:bodyPr wrap="none" rtlCol="0" anchor="ctr" anchorCtr="0">
                <a:spAutoFit/>
              </a:bodyPr>
              <a:lstStyle/>
              <a:p>
                <a:pPr algn="ctr"/>
                <a:r>
                  <a:rPr lang="en-GB" sz="1050" dirty="0" smtClean="0">
                    <a:solidFill>
                      <a:srgbClr val="4D4D4D"/>
                    </a:solidFill>
                  </a:rPr>
                  <a:t>6</a:t>
                </a:r>
                <a:endParaRPr lang="en-GB" sz="1050" dirty="0">
                  <a:solidFill>
                    <a:srgbClr val="4D4D4D"/>
                  </a:solidFill>
                </a:endParaRPr>
              </a:p>
            </p:txBody>
          </p:sp>
        </p:grpSp>
        <p:sp>
          <p:nvSpPr>
            <p:cNvPr id="194" name="TextBox 193"/>
            <p:cNvSpPr txBox="1"/>
            <p:nvPr/>
          </p:nvSpPr>
          <p:spPr>
            <a:xfrm>
              <a:off x="8824658" y="4650869"/>
              <a:ext cx="260008" cy="253916"/>
            </a:xfrm>
            <a:prstGeom prst="rect">
              <a:avLst/>
            </a:prstGeom>
            <a:noFill/>
          </p:spPr>
          <p:txBody>
            <a:bodyPr wrap="none" rtlCol="0" anchor="ctr" anchorCtr="0">
              <a:spAutoFit/>
            </a:bodyPr>
            <a:lstStyle/>
            <a:p>
              <a:pPr algn="ctr"/>
              <a:r>
                <a:rPr lang="en-GB" sz="1050" dirty="0" smtClean="0">
                  <a:solidFill>
                    <a:srgbClr val="4D4D4D"/>
                  </a:solidFill>
                </a:rPr>
                <a:t>7</a:t>
              </a:r>
              <a:endParaRPr lang="en-GB" sz="1050" dirty="0">
                <a:solidFill>
                  <a:srgbClr val="4D4D4D"/>
                </a:solidFill>
              </a:endParaRPr>
            </a:p>
          </p:txBody>
        </p:sp>
        <p:sp>
          <p:nvSpPr>
            <p:cNvPr id="195" name="TextBox 194"/>
            <p:cNvSpPr txBox="1"/>
            <p:nvPr/>
          </p:nvSpPr>
          <p:spPr>
            <a:xfrm>
              <a:off x="5636680" y="4333805"/>
              <a:ext cx="598291" cy="215444"/>
            </a:xfrm>
            <a:prstGeom prst="rect">
              <a:avLst/>
            </a:prstGeom>
            <a:noFill/>
          </p:spPr>
          <p:txBody>
            <a:bodyPr wrap="none" rtlCol="0">
              <a:spAutoFit/>
            </a:bodyPr>
            <a:lstStyle/>
            <a:p>
              <a:r>
                <a:rPr lang="en-GB" sz="800" dirty="0" smtClean="0">
                  <a:solidFill>
                    <a:srgbClr val="4D4D4D"/>
                  </a:solidFill>
                </a:rPr>
                <a:t>*p=0,238</a:t>
              </a:r>
              <a:endParaRPr lang="en-GB" sz="800" dirty="0">
                <a:solidFill>
                  <a:srgbClr val="4D4D4D"/>
                </a:solidFill>
              </a:endParaRPr>
            </a:p>
          </p:txBody>
        </p:sp>
        <p:cxnSp>
          <p:nvCxnSpPr>
            <p:cNvPr id="196" name="Straight Connector 195"/>
            <p:cNvCxnSpPr/>
            <p:nvPr/>
          </p:nvCxnSpPr>
          <p:spPr>
            <a:xfrm>
              <a:off x="5745537" y="3968098"/>
              <a:ext cx="205119"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7" name="Straight Connector 196"/>
            <p:cNvCxnSpPr/>
            <p:nvPr/>
          </p:nvCxnSpPr>
          <p:spPr>
            <a:xfrm>
              <a:off x="5745537" y="4199612"/>
              <a:ext cx="205119"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26" name="TextBox 225"/>
          <p:cNvSpPr txBox="1"/>
          <p:nvPr/>
        </p:nvSpPr>
        <p:spPr>
          <a:xfrm>
            <a:off x="2192474" y="4873823"/>
            <a:ext cx="723275" cy="276999"/>
          </a:xfrm>
          <a:prstGeom prst="rect">
            <a:avLst/>
          </a:prstGeom>
          <a:noFill/>
        </p:spPr>
        <p:txBody>
          <a:bodyPr wrap="none" rtlCol="0">
            <a:spAutoFit/>
          </a:bodyPr>
          <a:lstStyle/>
          <a:p>
            <a:pPr algn="ctr"/>
            <a:r>
              <a:rPr lang="en-GB" sz="1200" dirty="0" err="1" smtClean="0">
                <a:solidFill>
                  <a:srgbClr val="363636"/>
                </a:solidFill>
              </a:rPr>
              <a:t>Années</a:t>
            </a:r>
            <a:endParaRPr lang="en-GB" sz="1200" dirty="0">
              <a:solidFill>
                <a:srgbClr val="363636"/>
              </a:solidFill>
            </a:endParaRPr>
          </a:p>
        </p:txBody>
      </p:sp>
      <p:graphicFrame>
        <p:nvGraphicFramePr>
          <p:cNvPr id="227" name="Table 226"/>
          <p:cNvGraphicFramePr>
            <a:graphicFrameLocks noGrp="1"/>
          </p:cNvGraphicFramePr>
          <p:nvPr>
            <p:extLst>
              <p:ext uri="{D42A27DB-BD31-4B8C-83A1-F6EECF244321}">
                <p14:modId xmlns:p14="http://schemas.microsoft.com/office/powerpoint/2010/main" val="2373292344"/>
              </p:ext>
            </p:extLst>
          </p:nvPr>
        </p:nvGraphicFramePr>
        <p:xfrm>
          <a:off x="1316981" y="3635655"/>
          <a:ext cx="2973755" cy="762000"/>
        </p:xfrm>
        <a:graphic>
          <a:graphicData uri="http://schemas.openxmlformats.org/drawingml/2006/table">
            <a:tbl>
              <a:tblPr firstRow="1" bandRow="1">
                <a:tableStyleId>{5C22544A-7EE6-4342-B048-85BDC9FD1C3A}</a:tableStyleId>
              </a:tblPr>
              <a:tblGrid>
                <a:gridCol w="1298628"/>
                <a:gridCol w="584791"/>
                <a:gridCol w="1090336"/>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err="1" smtClean="0">
                          <a:solidFill>
                            <a:schemeClr val="tx1"/>
                          </a:solidFill>
                          <a:latin typeface="+mn-lt"/>
                        </a:rPr>
                        <a:t>Evts</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(IC95)</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err="1" smtClean="0">
                          <a:solidFill>
                            <a:schemeClr val="tx1"/>
                          </a:solidFill>
                          <a:latin typeface="+mn-lt"/>
                        </a:rPr>
                        <a:t>Oxaliplatine</a:t>
                      </a:r>
                      <a:r>
                        <a:rPr lang="en-GB" sz="800" dirty="0" smtClean="0">
                          <a:solidFill>
                            <a:schemeClr val="tx1"/>
                          </a:solidFill>
                          <a:latin typeface="+mn-lt"/>
                        </a:rPr>
                        <a:t> + RCT</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112</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0,82 (0,64 –</a:t>
                      </a:r>
                      <a:r>
                        <a:rPr lang="en-GB" sz="800" baseline="0" dirty="0" smtClean="0">
                          <a:solidFill>
                            <a:schemeClr val="tx1"/>
                          </a:solidFill>
                          <a:latin typeface="+mn-lt"/>
                        </a:rPr>
                        <a:t> </a:t>
                      </a:r>
                      <a:r>
                        <a:rPr lang="en-GB" sz="800" dirty="0" smtClean="0">
                          <a:solidFill>
                            <a:schemeClr val="tx1"/>
                          </a:solidFill>
                          <a:latin typeface="+mn-lt"/>
                        </a:rPr>
                        <a:t>1,06)</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RCT</a:t>
                      </a:r>
                      <a:r>
                        <a:rPr lang="en-GB" sz="800" baseline="0" dirty="0" smtClean="0">
                          <a:solidFill>
                            <a:schemeClr val="tx1"/>
                          </a:solidFill>
                          <a:latin typeface="+mn-lt"/>
                        </a:rPr>
                        <a:t> </a:t>
                      </a:r>
                      <a:r>
                        <a:rPr lang="en-GB" sz="800" baseline="0" dirty="0" err="1" smtClean="0">
                          <a:solidFill>
                            <a:schemeClr val="tx1"/>
                          </a:solidFill>
                          <a:latin typeface="+mn-lt"/>
                        </a:rPr>
                        <a:t>seule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136</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1 (ref)</a:t>
                      </a:r>
                    </a:p>
                    <a:p>
                      <a:pPr algn="ct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28" name="TextBox 227"/>
          <p:cNvSpPr txBox="1"/>
          <p:nvPr/>
        </p:nvSpPr>
        <p:spPr>
          <a:xfrm>
            <a:off x="988086" y="4333805"/>
            <a:ext cx="590677" cy="215444"/>
          </a:xfrm>
          <a:prstGeom prst="rect">
            <a:avLst/>
          </a:prstGeom>
          <a:noFill/>
        </p:spPr>
        <p:txBody>
          <a:bodyPr wrap="none" rtlCol="0">
            <a:spAutoFit/>
          </a:bodyPr>
          <a:lstStyle/>
          <a:p>
            <a:r>
              <a:rPr lang="en-GB" sz="800" dirty="0" smtClean="0">
                <a:solidFill>
                  <a:srgbClr val="4D4D4D"/>
                </a:solidFill>
              </a:rPr>
              <a:t>*p=0,114</a:t>
            </a:r>
            <a:endParaRPr lang="en-GB" sz="800" dirty="0">
              <a:solidFill>
                <a:srgbClr val="4D4D4D"/>
              </a:solidFill>
            </a:endParaRPr>
          </a:p>
        </p:txBody>
      </p:sp>
      <p:cxnSp>
        <p:nvCxnSpPr>
          <p:cNvPr id="229" name="Straight Connector 228"/>
          <p:cNvCxnSpPr/>
          <p:nvPr/>
        </p:nvCxnSpPr>
        <p:spPr>
          <a:xfrm>
            <a:off x="1091118" y="3949087"/>
            <a:ext cx="205119"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30" name="Straight Connector 229"/>
          <p:cNvCxnSpPr/>
          <p:nvPr/>
        </p:nvCxnSpPr>
        <p:spPr>
          <a:xfrm>
            <a:off x="1091118" y="4176604"/>
            <a:ext cx="205119"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31" name="Text Placeholder 3"/>
          <p:cNvSpPr>
            <a:spLocks noGrp="1"/>
          </p:cNvSpPr>
          <p:nvPr>
            <p:ph type="body" sz="quarter" idx="10"/>
          </p:nvPr>
        </p:nvSpPr>
        <p:spPr>
          <a:xfrm>
            <a:off x="365125" y="6096000"/>
            <a:ext cx="4130675" cy="487363"/>
          </a:xfrm>
        </p:spPr>
        <p:txBody>
          <a:bodyPr/>
          <a:lstStyle/>
          <a:p>
            <a:r>
              <a:rPr lang="en-GB" dirty="0" smtClean="0"/>
              <a:t>*Test du Log-rank.</a:t>
            </a:r>
            <a:endParaRPr lang="en-GB" dirty="0"/>
          </a:p>
        </p:txBody>
      </p:sp>
    </p:spTree>
    <p:extLst>
      <p:ext uri="{BB962C8B-B14F-4D97-AF65-F5344CB8AC3E}">
        <p14:creationId xmlns:p14="http://schemas.microsoft.com/office/powerpoint/2010/main" val="3862086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3521: Résultats définitifs de STAR-01: une étude randomisée de phase III comparant la </a:t>
            </a:r>
            <a:r>
              <a:rPr lang="fr-FR" dirty="0" err="1" smtClean="0"/>
              <a:t>radiochimiothérapie</a:t>
            </a:r>
            <a:r>
              <a:rPr lang="fr-FR" dirty="0" smtClean="0"/>
              <a:t> (RCT) préopératoire avec ou sans </a:t>
            </a:r>
            <a:r>
              <a:rPr lang="fr-FR" dirty="0" err="1" smtClean="0"/>
              <a:t>oxaliplatine</a:t>
            </a:r>
            <a:r>
              <a:rPr lang="fr-FR" dirty="0" smtClean="0"/>
              <a:t> dans le cancer du rectum localement avancé – </a:t>
            </a:r>
            <a:r>
              <a:rPr lang="fr-FR" dirty="0" err="1" smtClean="0"/>
              <a:t>Aschele</a:t>
            </a:r>
            <a:r>
              <a:rPr lang="fr-FR" dirty="0" smtClean="0"/>
              <a:t> C, et al </a:t>
            </a:r>
            <a:endParaRPr lang="fr-FR" dirty="0"/>
          </a:p>
        </p:txBody>
      </p:sp>
      <p:sp>
        <p:nvSpPr>
          <p:cNvPr id="206" name="Content Placeholder 2"/>
          <p:cNvSpPr>
            <a:spLocks noGrp="1"/>
          </p:cNvSpPr>
          <p:nvPr>
            <p:ph idx="1"/>
          </p:nvPr>
        </p:nvSpPr>
        <p:spPr>
          <a:xfrm>
            <a:off x="365124" y="1254035"/>
            <a:ext cx="8413751" cy="4746172"/>
          </a:xfrm>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pPr marL="0" indent="0">
              <a:buNone/>
            </a:pPr>
            <a:r>
              <a:rPr lang="fr-FR" b="1" dirty="0" smtClean="0"/>
              <a:t>Conclusions</a:t>
            </a:r>
          </a:p>
          <a:p>
            <a:r>
              <a:rPr lang="fr-FR" b="1" dirty="0" smtClean="0"/>
              <a:t>L’étude n’a pas démontré une diminution de 30% de la mortalité (critère principal) </a:t>
            </a:r>
          </a:p>
          <a:p>
            <a:r>
              <a:rPr lang="fr-FR" b="1" dirty="0" smtClean="0"/>
              <a:t>Les récidives locales et les métastases à distance étaient similaires dans les 2 bras</a:t>
            </a:r>
            <a:endParaRPr lang="fr-FR" b="1" dirty="0"/>
          </a:p>
        </p:txBody>
      </p:sp>
      <p:sp>
        <p:nvSpPr>
          <p:cNvPr id="207" name="Text Placeholder 4"/>
          <p:cNvSpPr>
            <a:spLocks noGrp="1"/>
          </p:cNvSpPr>
          <p:nvPr>
            <p:ph type="body" sz="quarter" idx="11"/>
          </p:nvPr>
        </p:nvSpPr>
        <p:spPr>
          <a:xfrm>
            <a:off x="4648200" y="6347637"/>
            <a:ext cx="4130675" cy="235726"/>
          </a:xfrm>
        </p:spPr>
        <p:txBody>
          <a:bodyPr/>
          <a:lstStyle/>
          <a:p>
            <a:r>
              <a:rPr lang="fr-FR" smtClean="0"/>
              <a:t>Aschele et al. J Clin Oncol 2016; 34 (suppl): abstr 3521</a:t>
            </a:r>
            <a:endParaRPr lang="fr-FR"/>
          </a:p>
        </p:txBody>
      </p:sp>
      <p:sp>
        <p:nvSpPr>
          <p:cNvPr id="208" name="TextBox 207"/>
          <p:cNvSpPr txBox="1"/>
          <p:nvPr/>
        </p:nvSpPr>
        <p:spPr>
          <a:xfrm>
            <a:off x="457200" y="1534547"/>
            <a:ext cx="8610600" cy="338554"/>
          </a:xfrm>
          <a:prstGeom prst="rect">
            <a:avLst/>
          </a:prstGeom>
          <a:noFill/>
        </p:spPr>
        <p:txBody>
          <a:bodyPr wrap="square" rtlCol="0">
            <a:spAutoFit/>
          </a:bodyPr>
          <a:lstStyle/>
          <a:p>
            <a:r>
              <a:rPr lang="fr-FR" sz="1600" b="1" dirty="0" smtClean="0">
                <a:solidFill>
                  <a:srgbClr val="4D4D4D"/>
                </a:solidFill>
              </a:rPr>
              <a:t>  Incidence </a:t>
            </a:r>
            <a:r>
              <a:rPr lang="fr-FR" sz="1600" b="1" dirty="0">
                <a:solidFill>
                  <a:srgbClr val="4D4D4D"/>
                </a:solidFill>
              </a:rPr>
              <a:t>c</a:t>
            </a:r>
            <a:r>
              <a:rPr lang="fr-FR" sz="1600" b="1" dirty="0" smtClean="0">
                <a:solidFill>
                  <a:srgbClr val="4D4D4D"/>
                </a:solidFill>
              </a:rPr>
              <a:t>umulée des récidives locales         Incidence cumulée des métastases</a:t>
            </a:r>
            <a:endParaRPr lang="fr-FR" sz="1600" b="1" dirty="0">
              <a:solidFill>
                <a:srgbClr val="4D4D4D"/>
              </a:solidFill>
            </a:endParaRPr>
          </a:p>
        </p:txBody>
      </p:sp>
      <p:graphicFrame>
        <p:nvGraphicFramePr>
          <p:cNvPr id="209" name="Table 208"/>
          <p:cNvGraphicFramePr>
            <a:graphicFrameLocks noGrp="1"/>
          </p:cNvGraphicFramePr>
          <p:nvPr>
            <p:extLst>
              <p:ext uri="{D42A27DB-BD31-4B8C-83A1-F6EECF244321}">
                <p14:modId xmlns:p14="http://schemas.microsoft.com/office/powerpoint/2010/main" val="1820798349"/>
              </p:ext>
            </p:extLst>
          </p:nvPr>
        </p:nvGraphicFramePr>
        <p:xfrm>
          <a:off x="2011161" y="2303262"/>
          <a:ext cx="2209630" cy="640080"/>
        </p:xfrm>
        <a:graphic>
          <a:graphicData uri="http://schemas.openxmlformats.org/drawingml/2006/table">
            <a:tbl>
              <a:tblPr firstRow="1" bandRow="1">
                <a:tableStyleId>{5C22544A-7EE6-4342-B048-85BDC9FD1C3A}</a:tableStyleId>
              </a:tblPr>
              <a:tblGrid>
                <a:gridCol w="1104182"/>
                <a:gridCol w="1105448"/>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(IC95)</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err="1" smtClean="0">
                          <a:solidFill>
                            <a:schemeClr val="tx1"/>
                          </a:solidFill>
                          <a:latin typeface="+mn-lt"/>
                        </a:rPr>
                        <a:t>Oxaliplatine</a:t>
                      </a:r>
                      <a:r>
                        <a:rPr lang="en-GB" sz="800" dirty="0" smtClean="0">
                          <a:solidFill>
                            <a:schemeClr val="tx1"/>
                          </a:solidFill>
                          <a:latin typeface="+mn-lt"/>
                        </a:rPr>
                        <a:t> + RCT</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0,81 (0,51 – 1,30)</a:t>
                      </a:r>
                      <a:endParaRPr lang="en-GB" sz="8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RCT </a:t>
                      </a:r>
                      <a:r>
                        <a:rPr lang="en-GB" sz="800" dirty="0" err="1" smtClean="0">
                          <a:solidFill>
                            <a:schemeClr val="tx1"/>
                          </a:solidFill>
                          <a:latin typeface="+mn-lt"/>
                        </a:rPr>
                        <a:t>seule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1 (ref)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10" name="Table 209"/>
          <p:cNvGraphicFramePr>
            <a:graphicFrameLocks noGrp="1"/>
          </p:cNvGraphicFramePr>
          <p:nvPr>
            <p:extLst>
              <p:ext uri="{D42A27DB-BD31-4B8C-83A1-F6EECF244321}">
                <p14:modId xmlns:p14="http://schemas.microsoft.com/office/powerpoint/2010/main" val="1376282935"/>
              </p:ext>
            </p:extLst>
          </p:nvPr>
        </p:nvGraphicFramePr>
        <p:xfrm>
          <a:off x="6774616" y="3381844"/>
          <a:ext cx="2263049" cy="655320"/>
        </p:xfrm>
        <a:graphic>
          <a:graphicData uri="http://schemas.openxmlformats.org/drawingml/2006/table">
            <a:tbl>
              <a:tblPr firstRow="1" bandRow="1">
                <a:tableStyleId>{5C22544A-7EE6-4342-B048-85BDC9FD1C3A}</a:tableStyleId>
              </a:tblPr>
              <a:tblGrid>
                <a:gridCol w="1196047"/>
                <a:gridCol w="1067002"/>
              </a:tblGrid>
              <a:tr h="0">
                <a:tc>
                  <a:txBody>
                    <a:bodyPr/>
                    <a:lstStyle/>
                    <a:p>
                      <a:endParaRPr lang="en-GB" sz="800"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solidFill>
                          <a:latin typeface="+mn-lt"/>
                        </a:rPr>
                        <a:t>HR (IC95)</a:t>
                      </a:r>
                      <a:endParaRPr lang="en-GB" sz="8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900" dirty="0" err="1" smtClean="0">
                          <a:solidFill>
                            <a:schemeClr val="tx1"/>
                          </a:solidFill>
                          <a:latin typeface="+mn-lt"/>
                        </a:rPr>
                        <a:t>Oxaliplatine</a:t>
                      </a:r>
                      <a:r>
                        <a:rPr lang="en-GB" sz="900" dirty="0" smtClean="0">
                          <a:solidFill>
                            <a:schemeClr val="tx1"/>
                          </a:solidFill>
                          <a:latin typeface="+mn-lt"/>
                        </a:rPr>
                        <a:t> + RCT</a:t>
                      </a:r>
                      <a:endParaRPr lang="en-GB" sz="9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0,86 (0,65 – 1,14)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solidFill>
                          <a:latin typeface="+mn-lt"/>
                        </a:rPr>
                        <a:t>RCT </a:t>
                      </a:r>
                      <a:r>
                        <a:rPr lang="en-GB" sz="800" dirty="0" err="1" smtClean="0">
                          <a:solidFill>
                            <a:schemeClr val="tx1"/>
                          </a:solidFill>
                          <a:latin typeface="+mn-lt"/>
                        </a:rPr>
                        <a:t>seule</a:t>
                      </a:r>
                      <a:endParaRPr lang="en-GB" sz="8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rPr>
                        <a:t>1 (ref)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11" name="Group 210"/>
          <p:cNvGrpSpPr/>
          <p:nvPr/>
        </p:nvGrpSpPr>
        <p:grpSpPr>
          <a:xfrm>
            <a:off x="4572004" y="1804548"/>
            <a:ext cx="4542296" cy="3108875"/>
            <a:chOff x="4479309" y="2342994"/>
            <a:chExt cx="4605116" cy="2678349"/>
          </a:xfrm>
        </p:grpSpPr>
        <p:grpSp>
          <p:nvGrpSpPr>
            <p:cNvPr id="212" name="Group 211"/>
            <p:cNvGrpSpPr/>
            <p:nvPr/>
          </p:nvGrpSpPr>
          <p:grpSpPr>
            <a:xfrm>
              <a:off x="4669584" y="2342994"/>
              <a:ext cx="4276415" cy="2371517"/>
              <a:chOff x="4723372" y="2342994"/>
              <a:chExt cx="4276415" cy="2371517"/>
            </a:xfrm>
          </p:grpSpPr>
          <p:grpSp>
            <p:nvGrpSpPr>
              <p:cNvPr id="229" name="Group 228"/>
              <p:cNvGrpSpPr/>
              <p:nvPr/>
            </p:nvGrpSpPr>
            <p:grpSpPr>
              <a:xfrm>
                <a:off x="5164824" y="2441940"/>
                <a:ext cx="3834963" cy="2272571"/>
                <a:chOff x="876599" y="2441940"/>
                <a:chExt cx="3413619" cy="2272571"/>
              </a:xfrm>
            </p:grpSpPr>
            <p:sp>
              <p:nvSpPr>
                <p:cNvPr id="237" name="Freeform 236"/>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38"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39" name="Line 7"/>
                <p:cNvSpPr>
                  <a:spLocks noChangeShapeType="1"/>
                </p:cNvSpPr>
                <p:nvPr/>
              </p:nvSpPr>
              <p:spPr bwMode="auto">
                <a:xfrm>
                  <a:off x="876599" y="282617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0" name="Line 8"/>
                <p:cNvSpPr>
                  <a:spLocks noChangeShapeType="1"/>
                </p:cNvSpPr>
                <p:nvPr/>
              </p:nvSpPr>
              <p:spPr bwMode="auto">
                <a:xfrm>
                  <a:off x="876599" y="3179647"/>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1" name="Line 9"/>
                <p:cNvSpPr>
                  <a:spLocks noChangeShapeType="1"/>
                </p:cNvSpPr>
                <p:nvPr/>
              </p:nvSpPr>
              <p:spPr bwMode="auto">
                <a:xfrm>
                  <a:off x="876599" y="3537223"/>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2" name="Line 10"/>
                <p:cNvSpPr>
                  <a:spLocks noChangeShapeType="1"/>
                </p:cNvSpPr>
                <p:nvPr/>
              </p:nvSpPr>
              <p:spPr bwMode="auto">
                <a:xfrm>
                  <a:off x="876599" y="3894798"/>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3"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4"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5"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6"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7"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8"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49"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50"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51"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52" name="Line 10"/>
                <p:cNvSpPr>
                  <a:spLocks noChangeShapeType="1"/>
                </p:cNvSpPr>
                <p:nvPr/>
              </p:nvSpPr>
              <p:spPr bwMode="auto">
                <a:xfrm>
                  <a:off x="889255" y="424350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grpSp>
          <p:sp>
            <p:nvSpPr>
              <p:cNvPr id="230" name="TextBox 229"/>
              <p:cNvSpPr txBox="1"/>
              <p:nvPr/>
            </p:nvSpPr>
            <p:spPr>
              <a:xfrm>
                <a:off x="4723372" y="2342994"/>
                <a:ext cx="509005" cy="212124"/>
              </a:xfrm>
              <a:prstGeom prst="rect">
                <a:avLst/>
              </a:prstGeom>
              <a:noFill/>
            </p:spPr>
            <p:txBody>
              <a:bodyPr wrap="none" rtlCol="0" anchor="ctr" anchorCtr="0">
                <a:spAutoFit/>
              </a:bodyPr>
              <a:lstStyle/>
              <a:p>
                <a:pPr algn="r"/>
                <a:r>
                  <a:rPr lang="fr-FR" sz="1000" smtClean="0">
                    <a:solidFill>
                      <a:srgbClr val="4D4D4D"/>
                    </a:solidFill>
                  </a:rPr>
                  <a:t>0.300</a:t>
                </a:r>
                <a:endParaRPr lang="fr-FR" sz="1000">
                  <a:solidFill>
                    <a:srgbClr val="4D4D4D"/>
                  </a:solidFill>
                </a:endParaRPr>
              </a:p>
            </p:txBody>
          </p:sp>
          <p:sp>
            <p:nvSpPr>
              <p:cNvPr id="231" name="TextBox 230"/>
              <p:cNvSpPr txBox="1"/>
              <p:nvPr/>
            </p:nvSpPr>
            <p:spPr>
              <a:xfrm>
                <a:off x="4723372" y="2722603"/>
                <a:ext cx="509004" cy="212124"/>
              </a:xfrm>
              <a:prstGeom prst="rect">
                <a:avLst/>
              </a:prstGeom>
              <a:noFill/>
            </p:spPr>
            <p:txBody>
              <a:bodyPr wrap="none" rtlCol="0" anchor="ctr" anchorCtr="0">
                <a:spAutoFit/>
              </a:bodyPr>
              <a:lstStyle/>
              <a:p>
                <a:pPr algn="r"/>
                <a:r>
                  <a:rPr lang="fr-FR" sz="1000" smtClean="0">
                    <a:solidFill>
                      <a:srgbClr val="4D4D4D"/>
                    </a:solidFill>
                  </a:rPr>
                  <a:t>0.250</a:t>
                </a:r>
                <a:endParaRPr lang="fr-FR" sz="1000">
                  <a:solidFill>
                    <a:srgbClr val="4D4D4D"/>
                  </a:solidFill>
                </a:endParaRPr>
              </a:p>
            </p:txBody>
          </p:sp>
          <p:sp>
            <p:nvSpPr>
              <p:cNvPr id="232" name="TextBox 231"/>
              <p:cNvSpPr txBox="1"/>
              <p:nvPr/>
            </p:nvSpPr>
            <p:spPr>
              <a:xfrm>
                <a:off x="4723372" y="3072694"/>
                <a:ext cx="509004" cy="212124"/>
              </a:xfrm>
              <a:prstGeom prst="rect">
                <a:avLst/>
              </a:prstGeom>
              <a:noFill/>
            </p:spPr>
            <p:txBody>
              <a:bodyPr wrap="none" rtlCol="0" anchor="ctr" anchorCtr="0">
                <a:spAutoFit/>
              </a:bodyPr>
              <a:lstStyle/>
              <a:p>
                <a:pPr algn="r"/>
                <a:r>
                  <a:rPr lang="fr-FR" sz="1000" smtClean="0">
                    <a:solidFill>
                      <a:srgbClr val="4D4D4D"/>
                    </a:solidFill>
                  </a:rPr>
                  <a:t>0.250</a:t>
                </a:r>
                <a:endParaRPr lang="fr-FR" sz="1000">
                  <a:solidFill>
                    <a:srgbClr val="4D4D4D"/>
                  </a:solidFill>
                </a:endParaRPr>
              </a:p>
            </p:txBody>
          </p:sp>
          <p:sp>
            <p:nvSpPr>
              <p:cNvPr id="233" name="TextBox 232"/>
              <p:cNvSpPr txBox="1"/>
              <p:nvPr/>
            </p:nvSpPr>
            <p:spPr>
              <a:xfrm>
                <a:off x="4723372" y="3430074"/>
                <a:ext cx="509004" cy="212124"/>
              </a:xfrm>
              <a:prstGeom prst="rect">
                <a:avLst/>
              </a:prstGeom>
              <a:noFill/>
            </p:spPr>
            <p:txBody>
              <a:bodyPr wrap="none" rtlCol="0" anchor="ctr" anchorCtr="0">
                <a:spAutoFit/>
              </a:bodyPr>
              <a:lstStyle/>
              <a:p>
                <a:pPr algn="r"/>
                <a:r>
                  <a:rPr lang="fr-FR" sz="1000" smtClean="0">
                    <a:solidFill>
                      <a:srgbClr val="4D4D4D"/>
                    </a:solidFill>
                  </a:rPr>
                  <a:t>0.150</a:t>
                </a:r>
                <a:endParaRPr lang="fr-FR" sz="1000">
                  <a:solidFill>
                    <a:srgbClr val="4D4D4D"/>
                  </a:solidFill>
                </a:endParaRPr>
              </a:p>
            </p:txBody>
          </p:sp>
          <p:sp>
            <p:nvSpPr>
              <p:cNvPr id="234" name="TextBox 233"/>
              <p:cNvSpPr txBox="1"/>
              <p:nvPr/>
            </p:nvSpPr>
            <p:spPr>
              <a:xfrm>
                <a:off x="4723372" y="3787457"/>
                <a:ext cx="509004" cy="212124"/>
              </a:xfrm>
              <a:prstGeom prst="rect">
                <a:avLst/>
              </a:prstGeom>
              <a:noFill/>
            </p:spPr>
            <p:txBody>
              <a:bodyPr wrap="none" rtlCol="0" anchor="ctr" anchorCtr="0">
                <a:spAutoFit/>
              </a:bodyPr>
              <a:lstStyle/>
              <a:p>
                <a:pPr algn="r"/>
                <a:r>
                  <a:rPr lang="fr-FR" sz="1000" smtClean="0">
                    <a:solidFill>
                      <a:srgbClr val="4D4D4D"/>
                    </a:solidFill>
                  </a:rPr>
                  <a:t>0.100</a:t>
                </a:r>
                <a:endParaRPr lang="fr-FR" sz="1000">
                  <a:solidFill>
                    <a:srgbClr val="4D4D4D"/>
                  </a:solidFill>
                </a:endParaRPr>
              </a:p>
            </p:txBody>
          </p:sp>
          <p:sp>
            <p:nvSpPr>
              <p:cNvPr id="235" name="TextBox 234"/>
              <p:cNvSpPr txBox="1"/>
              <p:nvPr/>
            </p:nvSpPr>
            <p:spPr>
              <a:xfrm>
                <a:off x="4723372" y="4501738"/>
                <a:ext cx="509004" cy="212124"/>
              </a:xfrm>
              <a:prstGeom prst="rect">
                <a:avLst/>
              </a:prstGeom>
              <a:noFill/>
            </p:spPr>
            <p:txBody>
              <a:bodyPr wrap="none" rtlCol="0" anchor="ctr" anchorCtr="0">
                <a:spAutoFit/>
              </a:bodyPr>
              <a:lstStyle/>
              <a:p>
                <a:pPr algn="r"/>
                <a:r>
                  <a:rPr lang="fr-FR" sz="1000" smtClean="0">
                    <a:solidFill>
                      <a:srgbClr val="4D4D4D"/>
                    </a:solidFill>
                  </a:rPr>
                  <a:t>0.000</a:t>
                </a:r>
                <a:endParaRPr lang="fr-FR" sz="1000">
                  <a:solidFill>
                    <a:srgbClr val="4D4D4D"/>
                  </a:solidFill>
                </a:endParaRPr>
              </a:p>
            </p:txBody>
          </p:sp>
          <p:sp>
            <p:nvSpPr>
              <p:cNvPr id="236" name="TextBox 235"/>
              <p:cNvSpPr txBox="1"/>
              <p:nvPr/>
            </p:nvSpPr>
            <p:spPr>
              <a:xfrm>
                <a:off x="4737590" y="4136158"/>
                <a:ext cx="509004" cy="212124"/>
              </a:xfrm>
              <a:prstGeom prst="rect">
                <a:avLst/>
              </a:prstGeom>
              <a:noFill/>
            </p:spPr>
            <p:txBody>
              <a:bodyPr wrap="none" rtlCol="0" anchor="ctr" anchorCtr="0">
                <a:spAutoFit/>
              </a:bodyPr>
              <a:lstStyle/>
              <a:p>
                <a:pPr algn="r"/>
                <a:r>
                  <a:rPr lang="fr-FR" sz="1000" smtClean="0">
                    <a:solidFill>
                      <a:srgbClr val="4D4D4D"/>
                    </a:solidFill>
                  </a:rPr>
                  <a:t>0.050</a:t>
                </a:r>
                <a:endParaRPr lang="fr-FR" sz="1000">
                  <a:solidFill>
                    <a:srgbClr val="4D4D4D"/>
                  </a:solidFill>
                </a:endParaRPr>
              </a:p>
            </p:txBody>
          </p:sp>
        </p:grpSp>
        <p:sp>
          <p:nvSpPr>
            <p:cNvPr id="213" name="TextBox 212"/>
            <p:cNvSpPr txBox="1"/>
            <p:nvPr/>
          </p:nvSpPr>
          <p:spPr>
            <a:xfrm rot="16200000">
              <a:off x="3987437" y="3405378"/>
              <a:ext cx="1264574" cy="280830"/>
            </a:xfrm>
            <a:prstGeom prst="rect">
              <a:avLst/>
            </a:prstGeom>
            <a:noFill/>
          </p:spPr>
          <p:txBody>
            <a:bodyPr wrap="none" rtlCol="0">
              <a:spAutoFit/>
            </a:bodyPr>
            <a:lstStyle/>
            <a:p>
              <a:pPr algn="ctr"/>
              <a:r>
                <a:rPr lang="fr-FR" sz="1200" dirty="0" smtClean="0">
                  <a:solidFill>
                    <a:srgbClr val="363636"/>
                  </a:solidFill>
                </a:rPr>
                <a:t>Incidence cumulée</a:t>
              </a:r>
              <a:endParaRPr lang="fr-FR" sz="1200" dirty="0">
                <a:solidFill>
                  <a:srgbClr val="363636"/>
                </a:solidFill>
              </a:endParaRPr>
            </a:p>
          </p:txBody>
        </p:sp>
        <p:sp>
          <p:nvSpPr>
            <p:cNvPr id="214" name="TextBox 213"/>
            <p:cNvSpPr txBox="1"/>
            <p:nvPr/>
          </p:nvSpPr>
          <p:spPr>
            <a:xfrm>
              <a:off x="6807222" y="4809219"/>
              <a:ext cx="628175" cy="212124"/>
            </a:xfrm>
            <a:prstGeom prst="rect">
              <a:avLst/>
            </a:prstGeom>
            <a:noFill/>
          </p:spPr>
          <p:txBody>
            <a:bodyPr wrap="none" rtlCol="0">
              <a:spAutoFit/>
            </a:bodyPr>
            <a:lstStyle/>
            <a:p>
              <a:pPr algn="ctr"/>
              <a:r>
                <a:rPr lang="fr-FR" sz="1000" dirty="0" smtClean="0">
                  <a:solidFill>
                    <a:srgbClr val="363636"/>
                  </a:solidFill>
                </a:rPr>
                <a:t>Années</a:t>
              </a:r>
              <a:endParaRPr lang="fr-FR" sz="1000" dirty="0">
                <a:solidFill>
                  <a:srgbClr val="363636"/>
                </a:solidFill>
              </a:endParaRPr>
            </a:p>
          </p:txBody>
        </p:sp>
        <p:sp>
          <p:nvSpPr>
            <p:cNvPr id="215" name="TextBox 214"/>
            <p:cNvSpPr txBox="1"/>
            <p:nvPr/>
          </p:nvSpPr>
          <p:spPr>
            <a:xfrm>
              <a:off x="5120295" y="4671764"/>
              <a:ext cx="259527" cy="212124"/>
            </a:xfrm>
            <a:prstGeom prst="rect">
              <a:avLst/>
            </a:prstGeom>
            <a:noFill/>
          </p:spPr>
          <p:txBody>
            <a:bodyPr wrap="none" rtlCol="0" anchor="ctr" anchorCtr="0">
              <a:spAutoFit/>
            </a:bodyPr>
            <a:lstStyle/>
            <a:p>
              <a:pPr algn="ctr"/>
              <a:r>
                <a:rPr lang="fr-FR" sz="1000" smtClean="0">
                  <a:solidFill>
                    <a:srgbClr val="4D4D4D"/>
                  </a:solidFill>
                </a:rPr>
                <a:t>0</a:t>
              </a:r>
              <a:endParaRPr lang="fr-FR" sz="1000">
                <a:solidFill>
                  <a:srgbClr val="4D4D4D"/>
                </a:solidFill>
              </a:endParaRPr>
            </a:p>
          </p:txBody>
        </p:sp>
        <p:grpSp>
          <p:nvGrpSpPr>
            <p:cNvPr id="216" name="Group 215"/>
            <p:cNvGrpSpPr/>
            <p:nvPr/>
          </p:nvGrpSpPr>
          <p:grpSpPr>
            <a:xfrm>
              <a:off x="5590734" y="4671765"/>
              <a:ext cx="809477" cy="212124"/>
              <a:chOff x="5644522" y="4672349"/>
              <a:chExt cx="809477" cy="212124"/>
            </a:xfrm>
          </p:grpSpPr>
          <p:sp>
            <p:nvSpPr>
              <p:cNvPr id="227" name="TextBox 226"/>
              <p:cNvSpPr txBox="1"/>
              <p:nvPr/>
            </p:nvSpPr>
            <p:spPr>
              <a:xfrm>
                <a:off x="5644522" y="4672349"/>
                <a:ext cx="259527" cy="212124"/>
              </a:xfrm>
              <a:prstGeom prst="rect">
                <a:avLst/>
              </a:prstGeom>
              <a:noFill/>
            </p:spPr>
            <p:txBody>
              <a:bodyPr wrap="none" rtlCol="0" anchor="ctr" anchorCtr="0">
                <a:spAutoFit/>
              </a:bodyPr>
              <a:lstStyle/>
              <a:p>
                <a:pPr algn="ctr"/>
                <a:r>
                  <a:rPr lang="fr-FR" sz="1000" smtClean="0">
                    <a:solidFill>
                      <a:srgbClr val="4D4D4D"/>
                    </a:solidFill>
                  </a:rPr>
                  <a:t>1</a:t>
                </a:r>
                <a:endParaRPr lang="fr-FR" sz="1000">
                  <a:solidFill>
                    <a:srgbClr val="4D4D4D"/>
                  </a:solidFill>
                </a:endParaRPr>
              </a:p>
            </p:txBody>
          </p:sp>
          <p:sp>
            <p:nvSpPr>
              <p:cNvPr id="228" name="TextBox 227"/>
              <p:cNvSpPr txBox="1"/>
              <p:nvPr/>
            </p:nvSpPr>
            <p:spPr>
              <a:xfrm>
                <a:off x="6194472" y="4672349"/>
                <a:ext cx="259527" cy="212124"/>
              </a:xfrm>
              <a:prstGeom prst="rect">
                <a:avLst/>
              </a:prstGeom>
              <a:noFill/>
            </p:spPr>
            <p:txBody>
              <a:bodyPr wrap="none" rtlCol="0" anchor="ctr" anchorCtr="0">
                <a:spAutoFit/>
              </a:bodyPr>
              <a:lstStyle/>
              <a:p>
                <a:pPr algn="ctr"/>
                <a:r>
                  <a:rPr lang="fr-FR" sz="1000" smtClean="0">
                    <a:solidFill>
                      <a:srgbClr val="4D4D4D"/>
                    </a:solidFill>
                  </a:rPr>
                  <a:t>2</a:t>
                </a:r>
                <a:endParaRPr lang="fr-FR" sz="1000">
                  <a:solidFill>
                    <a:srgbClr val="4D4D4D"/>
                  </a:solidFill>
                </a:endParaRPr>
              </a:p>
            </p:txBody>
          </p:sp>
        </p:grpSp>
        <p:grpSp>
          <p:nvGrpSpPr>
            <p:cNvPr id="217" name="Group 216"/>
            <p:cNvGrpSpPr/>
            <p:nvPr/>
          </p:nvGrpSpPr>
          <p:grpSpPr>
            <a:xfrm>
              <a:off x="6694588" y="4671765"/>
              <a:ext cx="812328" cy="212124"/>
              <a:chOff x="5644522" y="4672349"/>
              <a:chExt cx="812328" cy="212124"/>
            </a:xfrm>
          </p:grpSpPr>
          <p:sp>
            <p:nvSpPr>
              <p:cNvPr id="225" name="TextBox 224"/>
              <p:cNvSpPr txBox="1"/>
              <p:nvPr/>
            </p:nvSpPr>
            <p:spPr>
              <a:xfrm>
                <a:off x="5644522" y="4672349"/>
                <a:ext cx="259527" cy="212124"/>
              </a:xfrm>
              <a:prstGeom prst="rect">
                <a:avLst/>
              </a:prstGeom>
              <a:noFill/>
            </p:spPr>
            <p:txBody>
              <a:bodyPr wrap="none" rtlCol="0" anchor="ctr" anchorCtr="0">
                <a:spAutoFit/>
              </a:bodyPr>
              <a:lstStyle/>
              <a:p>
                <a:pPr algn="ctr"/>
                <a:r>
                  <a:rPr lang="fr-FR" sz="1000" smtClean="0">
                    <a:solidFill>
                      <a:srgbClr val="4D4D4D"/>
                    </a:solidFill>
                  </a:rPr>
                  <a:t>3</a:t>
                </a:r>
                <a:endParaRPr lang="fr-FR" sz="1000">
                  <a:solidFill>
                    <a:srgbClr val="4D4D4D"/>
                  </a:solidFill>
                </a:endParaRPr>
              </a:p>
            </p:txBody>
          </p:sp>
          <p:sp>
            <p:nvSpPr>
              <p:cNvPr id="226" name="TextBox 225"/>
              <p:cNvSpPr txBox="1"/>
              <p:nvPr/>
            </p:nvSpPr>
            <p:spPr>
              <a:xfrm>
                <a:off x="6191622" y="4672349"/>
                <a:ext cx="265228" cy="212124"/>
              </a:xfrm>
              <a:prstGeom prst="rect">
                <a:avLst/>
              </a:prstGeom>
              <a:noFill/>
            </p:spPr>
            <p:txBody>
              <a:bodyPr wrap="none" rtlCol="0" anchor="ctr" anchorCtr="0">
                <a:spAutoFit/>
              </a:bodyPr>
              <a:lstStyle/>
              <a:p>
                <a:pPr algn="ctr"/>
                <a:r>
                  <a:rPr lang="fr-FR" sz="1000" smtClean="0">
                    <a:solidFill>
                      <a:srgbClr val="4D4D4D"/>
                    </a:solidFill>
                  </a:rPr>
                  <a:t>4</a:t>
                </a:r>
                <a:endParaRPr lang="fr-FR" sz="1000">
                  <a:solidFill>
                    <a:srgbClr val="4D4D4D"/>
                  </a:solidFill>
                </a:endParaRPr>
              </a:p>
            </p:txBody>
          </p:sp>
        </p:grpSp>
        <p:grpSp>
          <p:nvGrpSpPr>
            <p:cNvPr id="218" name="Group 217"/>
            <p:cNvGrpSpPr/>
            <p:nvPr/>
          </p:nvGrpSpPr>
          <p:grpSpPr>
            <a:xfrm>
              <a:off x="7742785" y="4671765"/>
              <a:ext cx="809477" cy="212124"/>
              <a:chOff x="5644522" y="4672349"/>
              <a:chExt cx="809477" cy="212124"/>
            </a:xfrm>
          </p:grpSpPr>
          <p:sp>
            <p:nvSpPr>
              <p:cNvPr id="223" name="TextBox 222"/>
              <p:cNvSpPr txBox="1"/>
              <p:nvPr/>
            </p:nvSpPr>
            <p:spPr>
              <a:xfrm>
                <a:off x="5644522" y="4672349"/>
                <a:ext cx="259527" cy="212124"/>
              </a:xfrm>
              <a:prstGeom prst="rect">
                <a:avLst/>
              </a:prstGeom>
              <a:noFill/>
            </p:spPr>
            <p:txBody>
              <a:bodyPr wrap="none" rtlCol="0" anchor="ctr" anchorCtr="0">
                <a:spAutoFit/>
              </a:bodyPr>
              <a:lstStyle/>
              <a:p>
                <a:pPr algn="ctr"/>
                <a:r>
                  <a:rPr lang="fr-FR" sz="1000" smtClean="0">
                    <a:solidFill>
                      <a:srgbClr val="4D4D4D"/>
                    </a:solidFill>
                  </a:rPr>
                  <a:t>5</a:t>
                </a:r>
                <a:endParaRPr lang="fr-FR" sz="1000">
                  <a:solidFill>
                    <a:srgbClr val="4D4D4D"/>
                  </a:solidFill>
                </a:endParaRPr>
              </a:p>
            </p:txBody>
          </p:sp>
          <p:sp>
            <p:nvSpPr>
              <p:cNvPr id="224" name="TextBox 223"/>
              <p:cNvSpPr txBox="1"/>
              <p:nvPr/>
            </p:nvSpPr>
            <p:spPr>
              <a:xfrm>
                <a:off x="6194472" y="4672349"/>
                <a:ext cx="259527" cy="212124"/>
              </a:xfrm>
              <a:prstGeom prst="rect">
                <a:avLst/>
              </a:prstGeom>
              <a:noFill/>
            </p:spPr>
            <p:txBody>
              <a:bodyPr wrap="none" rtlCol="0" anchor="ctr" anchorCtr="0">
                <a:spAutoFit/>
              </a:bodyPr>
              <a:lstStyle/>
              <a:p>
                <a:pPr algn="ctr"/>
                <a:r>
                  <a:rPr lang="fr-FR" sz="1000" smtClean="0">
                    <a:solidFill>
                      <a:srgbClr val="4D4D4D"/>
                    </a:solidFill>
                  </a:rPr>
                  <a:t>6</a:t>
                </a:r>
                <a:endParaRPr lang="fr-FR" sz="1000">
                  <a:solidFill>
                    <a:srgbClr val="4D4D4D"/>
                  </a:solidFill>
                </a:endParaRPr>
              </a:p>
            </p:txBody>
          </p:sp>
        </p:grpSp>
        <p:sp>
          <p:nvSpPr>
            <p:cNvPr id="219" name="TextBox 218"/>
            <p:cNvSpPr txBox="1"/>
            <p:nvPr/>
          </p:nvSpPr>
          <p:spPr>
            <a:xfrm>
              <a:off x="8824898" y="4671764"/>
              <a:ext cx="259527" cy="212124"/>
            </a:xfrm>
            <a:prstGeom prst="rect">
              <a:avLst/>
            </a:prstGeom>
            <a:noFill/>
          </p:spPr>
          <p:txBody>
            <a:bodyPr wrap="none" rtlCol="0" anchor="ctr" anchorCtr="0">
              <a:spAutoFit/>
            </a:bodyPr>
            <a:lstStyle/>
            <a:p>
              <a:pPr algn="ctr"/>
              <a:r>
                <a:rPr lang="fr-FR" sz="1000" smtClean="0">
                  <a:solidFill>
                    <a:srgbClr val="4D4D4D"/>
                  </a:solidFill>
                </a:rPr>
                <a:t>7</a:t>
              </a:r>
              <a:endParaRPr lang="fr-FR" sz="1000">
                <a:solidFill>
                  <a:srgbClr val="4D4D4D"/>
                </a:solidFill>
              </a:endParaRPr>
            </a:p>
          </p:txBody>
        </p:sp>
        <p:sp>
          <p:nvSpPr>
            <p:cNvPr id="220" name="TextBox 219"/>
            <p:cNvSpPr txBox="1"/>
            <p:nvPr/>
          </p:nvSpPr>
          <p:spPr>
            <a:xfrm>
              <a:off x="6679329" y="4262218"/>
              <a:ext cx="606565" cy="185609"/>
            </a:xfrm>
            <a:prstGeom prst="rect">
              <a:avLst/>
            </a:prstGeom>
            <a:noFill/>
          </p:spPr>
          <p:txBody>
            <a:bodyPr wrap="none" rtlCol="0">
              <a:spAutoFit/>
            </a:bodyPr>
            <a:lstStyle/>
            <a:p>
              <a:r>
                <a:rPr lang="fr-FR" sz="800" dirty="0" smtClean="0">
                  <a:solidFill>
                    <a:srgbClr val="4D4D4D"/>
                  </a:solidFill>
                </a:rPr>
                <a:t>*p=0,299</a:t>
              </a:r>
              <a:endParaRPr lang="fr-FR" sz="800" dirty="0">
                <a:solidFill>
                  <a:srgbClr val="4D4D4D"/>
                </a:solidFill>
              </a:endParaRPr>
            </a:p>
          </p:txBody>
        </p:sp>
        <p:cxnSp>
          <p:nvCxnSpPr>
            <p:cNvPr id="221" name="Straight Connector 220"/>
            <p:cNvCxnSpPr/>
            <p:nvPr/>
          </p:nvCxnSpPr>
          <p:spPr>
            <a:xfrm>
              <a:off x="6525699" y="3976802"/>
              <a:ext cx="205119"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2" name="Straight Connector 221"/>
            <p:cNvCxnSpPr/>
            <p:nvPr/>
          </p:nvCxnSpPr>
          <p:spPr>
            <a:xfrm>
              <a:off x="6525699" y="4172248"/>
              <a:ext cx="205119"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253" name="Group 252"/>
          <p:cNvGrpSpPr/>
          <p:nvPr/>
        </p:nvGrpSpPr>
        <p:grpSpPr>
          <a:xfrm>
            <a:off x="102939" y="1884472"/>
            <a:ext cx="4577528" cy="2966600"/>
            <a:chOff x="4443590" y="2337183"/>
            <a:chExt cx="4640835" cy="2695779"/>
          </a:xfrm>
        </p:grpSpPr>
        <p:grpSp>
          <p:nvGrpSpPr>
            <p:cNvPr id="254" name="Group 253"/>
            <p:cNvGrpSpPr/>
            <p:nvPr/>
          </p:nvGrpSpPr>
          <p:grpSpPr>
            <a:xfrm>
              <a:off x="4656722" y="2337183"/>
              <a:ext cx="4289277" cy="2382488"/>
              <a:chOff x="4710510" y="2337183"/>
              <a:chExt cx="4289277" cy="2382488"/>
            </a:xfrm>
          </p:grpSpPr>
          <p:grpSp>
            <p:nvGrpSpPr>
              <p:cNvPr id="271" name="Group 270"/>
              <p:cNvGrpSpPr/>
              <p:nvPr/>
            </p:nvGrpSpPr>
            <p:grpSpPr>
              <a:xfrm>
                <a:off x="5164824" y="2441940"/>
                <a:ext cx="3834963" cy="2272571"/>
                <a:chOff x="876599" y="2441940"/>
                <a:chExt cx="3413619" cy="2272571"/>
              </a:xfrm>
            </p:grpSpPr>
            <p:sp>
              <p:nvSpPr>
                <p:cNvPr id="279" name="Freeform 278"/>
                <p:cNvSpPr>
                  <a:spLocks/>
                </p:cNvSpPr>
                <p:nvPr/>
              </p:nvSpPr>
              <p:spPr bwMode="auto">
                <a:xfrm>
                  <a:off x="954240" y="2441941"/>
                  <a:ext cx="3329873" cy="21669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0" name="Line 6"/>
                <p:cNvSpPr>
                  <a:spLocks noChangeShapeType="1"/>
                </p:cNvSpPr>
                <p:nvPr/>
              </p:nvSpPr>
              <p:spPr bwMode="auto">
                <a:xfrm>
                  <a:off x="876599" y="244194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1" name="Line 7"/>
                <p:cNvSpPr>
                  <a:spLocks noChangeShapeType="1"/>
                </p:cNvSpPr>
                <p:nvPr/>
              </p:nvSpPr>
              <p:spPr bwMode="auto">
                <a:xfrm>
                  <a:off x="876599" y="2805260"/>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2" name="Line 8"/>
                <p:cNvSpPr>
                  <a:spLocks noChangeShapeType="1"/>
                </p:cNvSpPr>
                <p:nvPr/>
              </p:nvSpPr>
              <p:spPr bwMode="auto">
                <a:xfrm>
                  <a:off x="876599" y="3152389"/>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3" name="Line 9"/>
                <p:cNvSpPr>
                  <a:spLocks noChangeShapeType="1"/>
                </p:cNvSpPr>
                <p:nvPr/>
              </p:nvSpPr>
              <p:spPr bwMode="auto">
                <a:xfrm>
                  <a:off x="876599" y="3504915"/>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4" name="Line 10"/>
                <p:cNvSpPr>
                  <a:spLocks noChangeShapeType="1"/>
                </p:cNvSpPr>
                <p:nvPr/>
              </p:nvSpPr>
              <p:spPr bwMode="auto">
                <a:xfrm>
                  <a:off x="876599" y="3862837"/>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5" name="Line 11"/>
                <p:cNvSpPr>
                  <a:spLocks noChangeShapeType="1"/>
                </p:cNvSpPr>
                <p:nvPr/>
              </p:nvSpPr>
              <p:spPr bwMode="auto">
                <a:xfrm>
                  <a:off x="876599" y="460927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6" name="Line 12"/>
                <p:cNvSpPr>
                  <a:spLocks noChangeShapeType="1"/>
                </p:cNvSpPr>
                <p:nvPr/>
              </p:nvSpPr>
              <p:spPr bwMode="auto">
                <a:xfrm>
                  <a:off x="287601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7" name="Line 15"/>
                <p:cNvSpPr>
                  <a:spLocks noChangeShapeType="1"/>
                </p:cNvSpPr>
                <p:nvPr/>
              </p:nvSpPr>
              <p:spPr bwMode="auto">
                <a:xfrm>
                  <a:off x="3334016"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8" name="Line 17"/>
                <p:cNvSpPr>
                  <a:spLocks noChangeShapeType="1"/>
                </p:cNvSpPr>
                <p:nvPr/>
              </p:nvSpPr>
              <p:spPr bwMode="auto">
                <a:xfrm>
                  <a:off x="382055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89" name="Line 18"/>
                <p:cNvSpPr>
                  <a:spLocks noChangeShapeType="1"/>
                </p:cNvSpPr>
                <p:nvPr/>
              </p:nvSpPr>
              <p:spPr bwMode="auto">
                <a:xfrm>
                  <a:off x="2402105"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90" name="Line 19"/>
                <p:cNvSpPr>
                  <a:spLocks noChangeShapeType="1"/>
                </p:cNvSpPr>
                <p:nvPr/>
              </p:nvSpPr>
              <p:spPr bwMode="auto">
                <a:xfrm>
                  <a:off x="1904097"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91" name="Line 21"/>
                <p:cNvSpPr>
                  <a:spLocks noChangeShapeType="1"/>
                </p:cNvSpPr>
                <p:nvPr/>
              </p:nvSpPr>
              <p:spPr bwMode="auto">
                <a:xfrm>
                  <a:off x="1422478" y="4609271"/>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92" name="Line 17"/>
                <p:cNvSpPr>
                  <a:spLocks noChangeShapeType="1"/>
                </p:cNvSpPr>
                <p:nvPr/>
              </p:nvSpPr>
              <p:spPr bwMode="auto">
                <a:xfrm>
                  <a:off x="4290218" y="4612079"/>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93" name="Line 21"/>
                <p:cNvSpPr>
                  <a:spLocks noChangeShapeType="1"/>
                </p:cNvSpPr>
                <p:nvPr/>
              </p:nvSpPr>
              <p:spPr bwMode="auto">
                <a:xfrm>
                  <a:off x="983556" y="4618553"/>
                  <a:ext cx="0" cy="9595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sp>
              <p:nvSpPr>
                <p:cNvPr id="294" name="Line 10"/>
                <p:cNvSpPr>
                  <a:spLocks noChangeShapeType="1"/>
                </p:cNvSpPr>
                <p:nvPr/>
              </p:nvSpPr>
              <p:spPr bwMode="auto">
                <a:xfrm>
                  <a:off x="886585" y="4222561"/>
                  <a:ext cx="7764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363636"/>
                    </a:solidFill>
                  </a:endParaRPr>
                </a:p>
              </p:txBody>
            </p:sp>
          </p:grpSp>
          <p:sp>
            <p:nvSpPr>
              <p:cNvPr id="272" name="TextBox 271"/>
              <p:cNvSpPr txBox="1"/>
              <p:nvPr/>
            </p:nvSpPr>
            <p:spPr>
              <a:xfrm>
                <a:off x="4715338" y="2337183"/>
                <a:ext cx="509004" cy="223744"/>
              </a:xfrm>
              <a:prstGeom prst="rect">
                <a:avLst/>
              </a:prstGeom>
              <a:noFill/>
            </p:spPr>
            <p:txBody>
              <a:bodyPr wrap="none" rtlCol="0" anchor="ctr" anchorCtr="0">
                <a:spAutoFit/>
              </a:bodyPr>
              <a:lstStyle/>
              <a:p>
                <a:pPr algn="r"/>
                <a:r>
                  <a:rPr lang="fr-FR" sz="1000" smtClean="0">
                    <a:solidFill>
                      <a:srgbClr val="4D4D4D"/>
                    </a:solidFill>
                  </a:rPr>
                  <a:t>0.300</a:t>
                </a:r>
                <a:endParaRPr lang="fr-FR" sz="1000">
                  <a:solidFill>
                    <a:srgbClr val="4D4D4D"/>
                  </a:solidFill>
                </a:endParaRPr>
              </a:p>
            </p:txBody>
          </p:sp>
          <p:sp>
            <p:nvSpPr>
              <p:cNvPr id="273" name="TextBox 272"/>
              <p:cNvSpPr txBox="1"/>
              <p:nvPr/>
            </p:nvSpPr>
            <p:spPr>
              <a:xfrm>
                <a:off x="4715338" y="2692684"/>
                <a:ext cx="509004" cy="223744"/>
              </a:xfrm>
              <a:prstGeom prst="rect">
                <a:avLst/>
              </a:prstGeom>
              <a:noFill/>
            </p:spPr>
            <p:txBody>
              <a:bodyPr wrap="none" rtlCol="0" anchor="ctr" anchorCtr="0">
                <a:spAutoFit/>
              </a:bodyPr>
              <a:lstStyle/>
              <a:p>
                <a:pPr algn="r"/>
                <a:r>
                  <a:rPr lang="fr-FR" sz="1000" smtClean="0">
                    <a:solidFill>
                      <a:srgbClr val="4D4D4D"/>
                    </a:solidFill>
                  </a:rPr>
                  <a:t>0.250</a:t>
                </a:r>
                <a:endParaRPr lang="fr-FR" sz="1000">
                  <a:solidFill>
                    <a:srgbClr val="4D4D4D"/>
                  </a:solidFill>
                </a:endParaRPr>
              </a:p>
            </p:txBody>
          </p:sp>
          <p:sp>
            <p:nvSpPr>
              <p:cNvPr id="274" name="TextBox 273"/>
              <p:cNvSpPr txBox="1"/>
              <p:nvPr/>
            </p:nvSpPr>
            <p:spPr>
              <a:xfrm>
                <a:off x="4715338" y="3039622"/>
                <a:ext cx="509004" cy="223744"/>
              </a:xfrm>
              <a:prstGeom prst="rect">
                <a:avLst/>
              </a:prstGeom>
              <a:noFill/>
            </p:spPr>
            <p:txBody>
              <a:bodyPr wrap="none" rtlCol="0" anchor="ctr" anchorCtr="0">
                <a:spAutoFit/>
              </a:bodyPr>
              <a:lstStyle/>
              <a:p>
                <a:pPr algn="r"/>
                <a:r>
                  <a:rPr lang="fr-FR" sz="1000" smtClean="0">
                    <a:solidFill>
                      <a:srgbClr val="4D4D4D"/>
                    </a:solidFill>
                  </a:rPr>
                  <a:t>0.200</a:t>
                </a:r>
                <a:endParaRPr lang="fr-FR" sz="1000">
                  <a:solidFill>
                    <a:srgbClr val="4D4D4D"/>
                  </a:solidFill>
                </a:endParaRPr>
              </a:p>
            </p:txBody>
          </p:sp>
          <p:sp>
            <p:nvSpPr>
              <p:cNvPr id="275" name="TextBox 274"/>
              <p:cNvSpPr txBox="1"/>
              <p:nvPr/>
            </p:nvSpPr>
            <p:spPr>
              <a:xfrm>
                <a:off x="4715338" y="3391958"/>
                <a:ext cx="509004" cy="223744"/>
              </a:xfrm>
              <a:prstGeom prst="rect">
                <a:avLst/>
              </a:prstGeom>
              <a:noFill/>
            </p:spPr>
            <p:txBody>
              <a:bodyPr wrap="none" rtlCol="0" anchor="ctr" anchorCtr="0">
                <a:spAutoFit/>
              </a:bodyPr>
              <a:lstStyle/>
              <a:p>
                <a:pPr algn="r"/>
                <a:r>
                  <a:rPr lang="fr-FR" sz="1000" smtClean="0">
                    <a:solidFill>
                      <a:srgbClr val="4D4D4D"/>
                    </a:solidFill>
                  </a:rPr>
                  <a:t>0.150</a:t>
                </a:r>
                <a:endParaRPr lang="fr-FR" sz="1000">
                  <a:solidFill>
                    <a:srgbClr val="4D4D4D"/>
                  </a:solidFill>
                </a:endParaRPr>
              </a:p>
            </p:txBody>
          </p:sp>
          <p:sp>
            <p:nvSpPr>
              <p:cNvPr id="276" name="TextBox 275"/>
              <p:cNvSpPr txBox="1"/>
              <p:nvPr/>
            </p:nvSpPr>
            <p:spPr>
              <a:xfrm>
                <a:off x="4715338" y="3749687"/>
                <a:ext cx="509004" cy="223744"/>
              </a:xfrm>
              <a:prstGeom prst="rect">
                <a:avLst/>
              </a:prstGeom>
              <a:noFill/>
            </p:spPr>
            <p:txBody>
              <a:bodyPr wrap="none" rtlCol="0" anchor="ctr" anchorCtr="0">
                <a:spAutoFit/>
              </a:bodyPr>
              <a:lstStyle/>
              <a:p>
                <a:pPr algn="r"/>
                <a:r>
                  <a:rPr lang="fr-FR" sz="1000" smtClean="0">
                    <a:solidFill>
                      <a:srgbClr val="4D4D4D"/>
                    </a:solidFill>
                  </a:rPr>
                  <a:t>0.100</a:t>
                </a:r>
                <a:endParaRPr lang="fr-FR" sz="1000">
                  <a:solidFill>
                    <a:srgbClr val="4D4D4D"/>
                  </a:solidFill>
                </a:endParaRPr>
              </a:p>
            </p:txBody>
          </p:sp>
          <p:sp>
            <p:nvSpPr>
              <p:cNvPr id="277" name="TextBox 276"/>
              <p:cNvSpPr txBox="1"/>
              <p:nvPr/>
            </p:nvSpPr>
            <p:spPr>
              <a:xfrm>
                <a:off x="4964826" y="4495927"/>
                <a:ext cx="259527" cy="223744"/>
              </a:xfrm>
              <a:prstGeom prst="rect">
                <a:avLst/>
              </a:prstGeom>
              <a:noFill/>
            </p:spPr>
            <p:txBody>
              <a:bodyPr wrap="none" rtlCol="0" anchor="ctr" anchorCtr="0">
                <a:spAutoFit/>
              </a:bodyPr>
              <a:lstStyle/>
              <a:p>
                <a:pPr algn="r"/>
                <a:r>
                  <a:rPr lang="fr-FR" sz="1000" smtClean="0">
                    <a:solidFill>
                      <a:srgbClr val="4D4D4D"/>
                    </a:solidFill>
                  </a:rPr>
                  <a:t>0</a:t>
                </a:r>
                <a:endParaRPr lang="fr-FR" sz="1000">
                  <a:solidFill>
                    <a:srgbClr val="4D4D4D"/>
                  </a:solidFill>
                </a:endParaRPr>
              </a:p>
            </p:txBody>
          </p:sp>
          <p:sp>
            <p:nvSpPr>
              <p:cNvPr id="278" name="TextBox 277"/>
              <p:cNvSpPr txBox="1"/>
              <p:nvPr/>
            </p:nvSpPr>
            <p:spPr>
              <a:xfrm>
                <a:off x="4710510" y="4109410"/>
                <a:ext cx="509004" cy="223744"/>
              </a:xfrm>
              <a:prstGeom prst="rect">
                <a:avLst/>
              </a:prstGeom>
              <a:noFill/>
            </p:spPr>
            <p:txBody>
              <a:bodyPr wrap="none" rtlCol="0" anchor="ctr" anchorCtr="0">
                <a:spAutoFit/>
              </a:bodyPr>
              <a:lstStyle/>
              <a:p>
                <a:pPr algn="r"/>
                <a:r>
                  <a:rPr lang="fr-FR" sz="1000" smtClean="0">
                    <a:solidFill>
                      <a:srgbClr val="4D4D4D"/>
                    </a:solidFill>
                  </a:rPr>
                  <a:t>0.050</a:t>
                </a:r>
                <a:endParaRPr lang="fr-FR" sz="1000">
                  <a:solidFill>
                    <a:srgbClr val="4D4D4D"/>
                  </a:solidFill>
                </a:endParaRPr>
              </a:p>
            </p:txBody>
          </p:sp>
        </p:grpSp>
        <p:sp>
          <p:nvSpPr>
            <p:cNvPr id="255" name="TextBox 254"/>
            <p:cNvSpPr txBox="1"/>
            <p:nvPr/>
          </p:nvSpPr>
          <p:spPr>
            <a:xfrm rot="16200000">
              <a:off x="3917082" y="3372140"/>
              <a:ext cx="1333845" cy="280830"/>
            </a:xfrm>
            <a:prstGeom prst="rect">
              <a:avLst/>
            </a:prstGeom>
            <a:noFill/>
          </p:spPr>
          <p:txBody>
            <a:bodyPr wrap="none" rtlCol="0">
              <a:spAutoFit/>
            </a:bodyPr>
            <a:lstStyle/>
            <a:p>
              <a:pPr algn="ctr"/>
              <a:r>
                <a:rPr lang="fr-FR" sz="1200" dirty="0" smtClean="0">
                  <a:solidFill>
                    <a:srgbClr val="363636"/>
                  </a:solidFill>
                </a:rPr>
                <a:t>Incidence cumulée</a:t>
              </a:r>
              <a:endParaRPr lang="fr-FR" sz="1200" dirty="0">
                <a:solidFill>
                  <a:srgbClr val="363636"/>
                </a:solidFill>
              </a:endParaRPr>
            </a:p>
          </p:txBody>
        </p:sp>
        <p:sp>
          <p:nvSpPr>
            <p:cNvPr id="256" name="TextBox 255"/>
            <p:cNvSpPr txBox="1"/>
            <p:nvPr/>
          </p:nvSpPr>
          <p:spPr>
            <a:xfrm>
              <a:off x="6807223" y="4809219"/>
              <a:ext cx="628175" cy="223743"/>
            </a:xfrm>
            <a:prstGeom prst="rect">
              <a:avLst/>
            </a:prstGeom>
            <a:noFill/>
          </p:spPr>
          <p:txBody>
            <a:bodyPr wrap="none" rtlCol="0">
              <a:spAutoFit/>
            </a:bodyPr>
            <a:lstStyle/>
            <a:p>
              <a:pPr algn="ctr"/>
              <a:r>
                <a:rPr lang="fr-FR" sz="1000" dirty="0" smtClean="0">
                  <a:solidFill>
                    <a:srgbClr val="363636"/>
                  </a:solidFill>
                </a:rPr>
                <a:t>Années</a:t>
              </a:r>
              <a:endParaRPr lang="fr-FR" sz="1000" dirty="0">
                <a:solidFill>
                  <a:srgbClr val="363636"/>
                </a:solidFill>
              </a:endParaRPr>
            </a:p>
          </p:txBody>
        </p:sp>
        <p:sp>
          <p:nvSpPr>
            <p:cNvPr id="257" name="TextBox 256"/>
            <p:cNvSpPr txBox="1"/>
            <p:nvPr/>
          </p:nvSpPr>
          <p:spPr>
            <a:xfrm>
              <a:off x="5120294" y="4665954"/>
              <a:ext cx="259527" cy="223744"/>
            </a:xfrm>
            <a:prstGeom prst="rect">
              <a:avLst/>
            </a:prstGeom>
            <a:noFill/>
          </p:spPr>
          <p:txBody>
            <a:bodyPr wrap="none" rtlCol="0" anchor="ctr" anchorCtr="0">
              <a:spAutoFit/>
            </a:bodyPr>
            <a:lstStyle/>
            <a:p>
              <a:pPr algn="ctr"/>
              <a:r>
                <a:rPr lang="fr-FR" sz="1000" smtClean="0">
                  <a:solidFill>
                    <a:srgbClr val="4D4D4D"/>
                  </a:solidFill>
                </a:rPr>
                <a:t>0</a:t>
              </a:r>
              <a:endParaRPr lang="fr-FR" sz="1000">
                <a:solidFill>
                  <a:srgbClr val="4D4D4D"/>
                </a:solidFill>
              </a:endParaRPr>
            </a:p>
          </p:txBody>
        </p:sp>
        <p:grpSp>
          <p:nvGrpSpPr>
            <p:cNvPr id="258" name="Group 257"/>
            <p:cNvGrpSpPr/>
            <p:nvPr/>
          </p:nvGrpSpPr>
          <p:grpSpPr>
            <a:xfrm>
              <a:off x="5590734" y="4665954"/>
              <a:ext cx="809477" cy="223744"/>
              <a:chOff x="5644522" y="4666538"/>
              <a:chExt cx="809477" cy="223744"/>
            </a:xfrm>
          </p:grpSpPr>
          <p:sp>
            <p:nvSpPr>
              <p:cNvPr id="269" name="TextBox 268"/>
              <p:cNvSpPr txBox="1"/>
              <p:nvPr/>
            </p:nvSpPr>
            <p:spPr>
              <a:xfrm>
                <a:off x="5644522" y="4666538"/>
                <a:ext cx="259527" cy="223744"/>
              </a:xfrm>
              <a:prstGeom prst="rect">
                <a:avLst/>
              </a:prstGeom>
              <a:noFill/>
            </p:spPr>
            <p:txBody>
              <a:bodyPr wrap="none" rtlCol="0" anchor="ctr" anchorCtr="0">
                <a:spAutoFit/>
              </a:bodyPr>
              <a:lstStyle/>
              <a:p>
                <a:pPr algn="ctr"/>
                <a:r>
                  <a:rPr lang="fr-FR" sz="1000" smtClean="0">
                    <a:solidFill>
                      <a:srgbClr val="4D4D4D"/>
                    </a:solidFill>
                  </a:rPr>
                  <a:t>1</a:t>
                </a:r>
                <a:endParaRPr lang="fr-FR" sz="1000">
                  <a:solidFill>
                    <a:srgbClr val="4D4D4D"/>
                  </a:solidFill>
                </a:endParaRPr>
              </a:p>
            </p:txBody>
          </p:sp>
          <p:sp>
            <p:nvSpPr>
              <p:cNvPr id="270" name="TextBox 269"/>
              <p:cNvSpPr txBox="1"/>
              <p:nvPr/>
            </p:nvSpPr>
            <p:spPr>
              <a:xfrm>
                <a:off x="6194472" y="4666538"/>
                <a:ext cx="259527" cy="223744"/>
              </a:xfrm>
              <a:prstGeom prst="rect">
                <a:avLst/>
              </a:prstGeom>
              <a:noFill/>
            </p:spPr>
            <p:txBody>
              <a:bodyPr wrap="none" rtlCol="0" anchor="ctr" anchorCtr="0">
                <a:spAutoFit/>
              </a:bodyPr>
              <a:lstStyle/>
              <a:p>
                <a:pPr algn="ctr"/>
                <a:r>
                  <a:rPr lang="fr-FR" sz="1000" smtClean="0">
                    <a:solidFill>
                      <a:srgbClr val="4D4D4D"/>
                    </a:solidFill>
                  </a:rPr>
                  <a:t>2</a:t>
                </a:r>
                <a:endParaRPr lang="fr-FR" sz="1000">
                  <a:solidFill>
                    <a:srgbClr val="4D4D4D"/>
                  </a:solidFill>
                </a:endParaRPr>
              </a:p>
            </p:txBody>
          </p:sp>
        </p:grpSp>
        <p:grpSp>
          <p:nvGrpSpPr>
            <p:cNvPr id="259" name="Group 258"/>
            <p:cNvGrpSpPr/>
            <p:nvPr/>
          </p:nvGrpSpPr>
          <p:grpSpPr>
            <a:xfrm>
              <a:off x="6694588" y="4665954"/>
              <a:ext cx="812328" cy="223744"/>
              <a:chOff x="5644522" y="4666538"/>
              <a:chExt cx="812328" cy="223744"/>
            </a:xfrm>
          </p:grpSpPr>
          <p:sp>
            <p:nvSpPr>
              <p:cNvPr id="267" name="TextBox 266"/>
              <p:cNvSpPr txBox="1"/>
              <p:nvPr/>
            </p:nvSpPr>
            <p:spPr>
              <a:xfrm>
                <a:off x="5644522" y="4666538"/>
                <a:ext cx="259527" cy="223744"/>
              </a:xfrm>
              <a:prstGeom prst="rect">
                <a:avLst/>
              </a:prstGeom>
              <a:noFill/>
            </p:spPr>
            <p:txBody>
              <a:bodyPr wrap="none" rtlCol="0" anchor="ctr" anchorCtr="0">
                <a:spAutoFit/>
              </a:bodyPr>
              <a:lstStyle/>
              <a:p>
                <a:pPr algn="ctr"/>
                <a:r>
                  <a:rPr lang="fr-FR" sz="1000" smtClean="0">
                    <a:solidFill>
                      <a:srgbClr val="4D4D4D"/>
                    </a:solidFill>
                  </a:rPr>
                  <a:t>3</a:t>
                </a:r>
                <a:endParaRPr lang="fr-FR" sz="1000">
                  <a:solidFill>
                    <a:srgbClr val="4D4D4D"/>
                  </a:solidFill>
                </a:endParaRPr>
              </a:p>
            </p:txBody>
          </p:sp>
          <p:sp>
            <p:nvSpPr>
              <p:cNvPr id="268" name="TextBox 267"/>
              <p:cNvSpPr txBox="1"/>
              <p:nvPr/>
            </p:nvSpPr>
            <p:spPr>
              <a:xfrm>
                <a:off x="6191622" y="4666538"/>
                <a:ext cx="265228" cy="223744"/>
              </a:xfrm>
              <a:prstGeom prst="rect">
                <a:avLst/>
              </a:prstGeom>
              <a:noFill/>
            </p:spPr>
            <p:txBody>
              <a:bodyPr wrap="none" rtlCol="0" anchor="ctr" anchorCtr="0">
                <a:spAutoFit/>
              </a:bodyPr>
              <a:lstStyle/>
              <a:p>
                <a:pPr algn="ctr"/>
                <a:r>
                  <a:rPr lang="fr-FR" sz="1000" smtClean="0">
                    <a:solidFill>
                      <a:srgbClr val="4D4D4D"/>
                    </a:solidFill>
                  </a:rPr>
                  <a:t>4</a:t>
                </a:r>
                <a:endParaRPr lang="fr-FR" sz="1000">
                  <a:solidFill>
                    <a:srgbClr val="4D4D4D"/>
                  </a:solidFill>
                </a:endParaRPr>
              </a:p>
            </p:txBody>
          </p:sp>
        </p:grpSp>
        <p:grpSp>
          <p:nvGrpSpPr>
            <p:cNvPr id="260" name="Group 259"/>
            <p:cNvGrpSpPr/>
            <p:nvPr/>
          </p:nvGrpSpPr>
          <p:grpSpPr>
            <a:xfrm>
              <a:off x="7742785" y="4665954"/>
              <a:ext cx="809477" cy="223744"/>
              <a:chOff x="5644522" y="4666538"/>
              <a:chExt cx="809477" cy="223744"/>
            </a:xfrm>
          </p:grpSpPr>
          <p:sp>
            <p:nvSpPr>
              <p:cNvPr id="265" name="TextBox 264"/>
              <p:cNvSpPr txBox="1"/>
              <p:nvPr/>
            </p:nvSpPr>
            <p:spPr>
              <a:xfrm>
                <a:off x="5644522" y="4666538"/>
                <a:ext cx="259527" cy="223744"/>
              </a:xfrm>
              <a:prstGeom prst="rect">
                <a:avLst/>
              </a:prstGeom>
              <a:noFill/>
            </p:spPr>
            <p:txBody>
              <a:bodyPr wrap="none" rtlCol="0" anchor="ctr" anchorCtr="0">
                <a:spAutoFit/>
              </a:bodyPr>
              <a:lstStyle/>
              <a:p>
                <a:pPr algn="ctr"/>
                <a:r>
                  <a:rPr lang="fr-FR" sz="1000" smtClean="0">
                    <a:solidFill>
                      <a:srgbClr val="4D4D4D"/>
                    </a:solidFill>
                  </a:rPr>
                  <a:t>5</a:t>
                </a:r>
                <a:endParaRPr lang="fr-FR" sz="1000">
                  <a:solidFill>
                    <a:srgbClr val="4D4D4D"/>
                  </a:solidFill>
                </a:endParaRPr>
              </a:p>
            </p:txBody>
          </p:sp>
          <p:sp>
            <p:nvSpPr>
              <p:cNvPr id="266" name="TextBox 265"/>
              <p:cNvSpPr txBox="1"/>
              <p:nvPr/>
            </p:nvSpPr>
            <p:spPr>
              <a:xfrm>
                <a:off x="6194472" y="4666538"/>
                <a:ext cx="259527" cy="223744"/>
              </a:xfrm>
              <a:prstGeom prst="rect">
                <a:avLst/>
              </a:prstGeom>
              <a:noFill/>
            </p:spPr>
            <p:txBody>
              <a:bodyPr wrap="none" rtlCol="0" anchor="ctr" anchorCtr="0">
                <a:spAutoFit/>
              </a:bodyPr>
              <a:lstStyle/>
              <a:p>
                <a:pPr algn="ctr"/>
                <a:r>
                  <a:rPr lang="fr-FR" sz="1000" smtClean="0">
                    <a:solidFill>
                      <a:srgbClr val="4D4D4D"/>
                    </a:solidFill>
                  </a:rPr>
                  <a:t>6</a:t>
                </a:r>
                <a:endParaRPr lang="fr-FR" sz="1000">
                  <a:solidFill>
                    <a:srgbClr val="4D4D4D"/>
                  </a:solidFill>
                </a:endParaRPr>
              </a:p>
            </p:txBody>
          </p:sp>
        </p:grpSp>
        <p:sp>
          <p:nvSpPr>
            <p:cNvPr id="261" name="TextBox 260"/>
            <p:cNvSpPr txBox="1"/>
            <p:nvPr/>
          </p:nvSpPr>
          <p:spPr>
            <a:xfrm>
              <a:off x="8824898" y="4665954"/>
              <a:ext cx="259527" cy="223744"/>
            </a:xfrm>
            <a:prstGeom prst="rect">
              <a:avLst/>
            </a:prstGeom>
            <a:noFill/>
          </p:spPr>
          <p:txBody>
            <a:bodyPr wrap="none" rtlCol="0" anchor="ctr" anchorCtr="0">
              <a:spAutoFit/>
            </a:bodyPr>
            <a:lstStyle/>
            <a:p>
              <a:pPr algn="ctr"/>
              <a:r>
                <a:rPr lang="fr-FR" sz="1000" smtClean="0">
                  <a:solidFill>
                    <a:srgbClr val="4D4D4D"/>
                  </a:solidFill>
                </a:rPr>
                <a:t>7</a:t>
              </a:r>
              <a:endParaRPr lang="fr-FR" sz="1000">
                <a:solidFill>
                  <a:srgbClr val="4D4D4D"/>
                </a:solidFill>
              </a:endParaRPr>
            </a:p>
          </p:txBody>
        </p:sp>
        <p:sp>
          <p:nvSpPr>
            <p:cNvPr id="262" name="TextBox 261"/>
            <p:cNvSpPr txBox="1"/>
            <p:nvPr/>
          </p:nvSpPr>
          <p:spPr>
            <a:xfrm>
              <a:off x="6335617" y="3344852"/>
              <a:ext cx="606565" cy="195776"/>
            </a:xfrm>
            <a:prstGeom prst="rect">
              <a:avLst/>
            </a:prstGeom>
            <a:noFill/>
          </p:spPr>
          <p:txBody>
            <a:bodyPr wrap="none" rtlCol="0">
              <a:spAutoFit/>
            </a:bodyPr>
            <a:lstStyle/>
            <a:p>
              <a:r>
                <a:rPr lang="fr-FR" sz="800" dirty="0" smtClean="0">
                  <a:solidFill>
                    <a:srgbClr val="4D4D4D"/>
                  </a:solidFill>
                </a:rPr>
                <a:t>*p=0,391</a:t>
              </a:r>
              <a:endParaRPr lang="fr-FR" sz="800" dirty="0">
                <a:solidFill>
                  <a:srgbClr val="4D4D4D"/>
                </a:solidFill>
              </a:endParaRPr>
            </a:p>
          </p:txBody>
        </p:sp>
        <p:cxnSp>
          <p:nvCxnSpPr>
            <p:cNvPr id="263" name="Straight Connector 262"/>
            <p:cNvCxnSpPr/>
            <p:nvPr/>
          </p:nvCxnSpPr>
          <p:spPr>
            <a:xfrm>
              <a:off x="6204834" y="3003811"/>
              <a:ext cx="205119"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64" name="Straight Connector 263"/>
            <p:cNvCxnSpPr/>
            <p:nvPr/>
          </p:nvCxnSpPr>
          <p:spPr>
            <a:xfrm>
              <a:off x="6204834" y="3184887"/>
              <a:ext cx="205119" cy="0"/>
            </a:xfrm>
            <a:prstGeom prst="line">
              <a:avLst/>
            </a:prstGeom>
            <a:noFill/>
            <a:ln w="1905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295" name="Freeform 3"/>
          <p:cNvSpPr>
            <a:spLocks/>
          </p:cNvSpPr>
          <p:nvPr/>
        </p:nvSpPr>
        <p:spPr bwMode="auto">
          <a:xfrm>
            <a:off x="901831" y="3529490"/>
            <a:ext cx="3251598" cy="825552"/>
          </a:xfrm>
          <a:custGeom>
            <a:avLst/>
            <a:gdLst>
              <a:gd name="T0" fmla="*/ 258 w 258"/>
              <a:gd name="T1" fmla="*/ 0 h 65"/>
              <a:gd name="T2" fmla="*/ 258 w 258"/>
              <a:gd name="T3" fmla="*/ 2 h 65"/>
              <a:gd name="T4" fmla="*/ 233 w 258"/>
              <a:gd name="T5" fmla="*/ 2 h 65"/>
              <a:gd name="T6" fmla="*/ 233 w 258"/>
              <a:gd name="T7" fmla="*/ 4 h 65"/>
              <a:gd name="T8" fmla="*/ 225 w 258"/>
              <a:gd name="T9" fmla="*/ 4 h 65"/>
              <a:gd name="T10" fmla="*/ 225 w 258"/>
              <a:gd name="T11" fmla="*/ 5 h 65"/>
              <a:gd name="T12" fmla="*/ 158 w 258"/>
              <a:gd name="T13" fmla="*/ 5 h 65"/>
              <a:gd name="T14" fmla="*/ 158 w 258"/>
              <a:gd name="T15" fmla="*/ 7 h 65"/>
              <a:gd name="T16" fmla="*/ 134 w 258"/>
              <a:gd name="T17" fmla="*/ 7 h 65"/>
              <a:gd name="T18" fmla="*/ 134 w 258"/>
              <a:gd name="T19" fmla="*/ 9 h 65"/>
              <a:gd name="T20" fmla="*/ 130 w 258"/>
              <a:gd name="T21" fmla="*/ 9 h 65"/>
              <a:gd name="T22" fmla="*/ 130 w 258"/>
              <a:gd name="T23" fmla="*/ 10 h 65"/>
              <a:gd name="T24" fmla="*/ 113 w 258"/>
              <a:gd name="T25" fmla="*/ 10 h 65"/>
              <a:gd name="T26" fmla="*/ 113 w 258"/>
              <a:gd name="T27" fmla="*/ 13 h 65"/>
              <a:gd name="T28" fmla="*/ 88 w 258"/>
              <a:gd name="T29" fmla="*/ 13 h 65"/>
              <a:gd name="T30" fmla="*/ 88 w 258"/>
              <a:gd name="T31" fmla="*/ 16 h 65"/>
              <a:gd name="T32" fmla="*/ 83 w 258"/>
              <a:gd name="T33" fmla="*/ 16 h 65"/>
              <a:gd name="T34" fmla="*/ 83 w 258"/>
              <a:gd name="T35" fmla="*/ 18 h 65"/>
              <a:gd name="T36" fmla="*/ 82 w 258"/>
              <a:gd name="T37" fmla="*/ 18 h 65"/>
              <a:gd name="T38" fmla="*/ 82 w 258"/>
              <a:gd name="T39" fmla="*/ 20 h 65"/>
              <a:gd name="T40" fmla="*/ 80 w 258"/>
              <a:gd name="T41" fmla="*/ 20 h 65"/>
              <a:gd name="T42" fmla="*/ 80 w 258"/>
              <a:gd name="T43" fmla="*/ 23 h 65"/>
              <a:gd name="T44" fmla="*/ 73 w 258"/>
              <a:gd name="T45" fmla="*/ 23 h 65"/>
              <a:gd name="T46" fmla="*/ 73 w 258"/>
              <a:gd name="T47" fmla="*/ 23 h 65"/>
              <a:gd name="T48" fmla="*/ 72 w 258"/>
              <a:gd name="T49" fmla="*/ 23 h 65"/>
              <a:gd name="T50" fmla="*/ 72 w 258"/>
              <a:gd name="T51" fmla="*/ 27 h 65"/>
              <a:gd name="T52" fmla="*/ 70 w 258"/>
              <a:gd name="T53" fmla="*/ 27 h 65"/>
              <a:gd name="T54" fmla="*/ 70 w 258"/>
              <a:gd name="T55" fmla="*/ 31 h 65"/>
              <a:gd name="T56" fmla="*/ 68 w 258"/>
              <a:gd name="T57" fmla="*/ 31 h 65"/>
              <a:gd name="T58" fmla="*/ 68 w 258"/>
              <a:gd name="T59" fmla="*/ 32 h 65"/>
              <a:gd name="T60" fmla="*/ 63 w 258"/>
              <a:gd name="T61" fmla="*/ 32 h 65"/>
              <a:gd name="T62" fmla="*/ 63 w 258"/>
              <a:gd name="T63" fmla="*/ 34 h 65"/>
              <a:gd name="T64" fmla="*/ 61 w 258"/>
              <a:gd name="T65" fmla="*/ 34 h 65"/>
              <a:gd name="T66" fmla="*/ 61 w 258"/>
              <a:gd name="T67" fmla="*/ 38 h 65"/>
              <a:gd name="T68" fmla="*/ 48 w 258"/>
              <a:gd name="T69" fmla="*/ 38 h 65"/>
              <a:gd name="T70" fmla="*/ 48 w 258"/>
              <a:gd name="T71" fmla="*/ 40 h 65"/>
              <a:gd name="T72" fmla="*/ 47 w 258"/>
              <a:gd name="T73" fmla="*/ 40 h 65"/>
              <a:gd name="T74" fmla="*/ 47 w 258"/>
              <a:gd name="T75" fmla="*/ 43 h 65"/>
              <a:gd name="T76" fmla="*/ 44 w 258"/>
              <a:gd name="T77" fmla="*/ 43 h 65"/>
              <a:gd name="T78" fmla="*/ 44 w 258"/>
              <a:gd name="T79" fmla="*/ 44 h 65"/>
              <a:gd name="T80" fmla="*/ 18 w 258"/>
              <a:gd name="T81" fmla="*/ 44 h 65"/>
              <a:gd name="T82" fmla="*/ 18 w 258"/>
              <a:gd name="T83" fmla="*/ 47 h 65"/>
              <a:gd name="T84" fmla="*/ 14 w 258"/>
              <a:gd name="T85" fmla="*/ 47 h 65"/>
              <a:gd name="T86" fmla="*/ 14 w 258"/>
              <a:gd name="T87" fmla="*/ 49 h 65"/>
              <a:gd name="T88" fmla="*/ 13 w 258"/>
              <a:gd name="T89" fmla="*/ 49 h 65"/>
              <a:gd name="T90" fmla="*/ 13 w 258"/>
              <a:gd name="T91" fmla="*/ 54 h 65"/>
              <a:gd name="T92" fmla="*/ 13 w 258"/>
              <a:gd name="T93" fmla="*/ 55 h 65"/>
              <a:gd name="T94" fmla="*/ 11 w 258"/>
              <a:gd name="T95" fmla="*/ 55 h 65"/>
              <a:gd name="T96" fmla="*/ 11 w 258"/>
              <a:gd name="T97" fmla="*/ 60 h 65"/>
              <a:gd name="T98" fmla="*/ 10 w 258"/>
              <a:gd name="T99" fmla="*/ 60 h 65"/>
              <a:gd name="T100" fmla="*/ 10 w 258"/>
              <a:gd name="T101" fmla="*/ 61 h 65"/>
              <a:gd name="T102" fmla="*/ 8 w 258"/>
              <a:gd name="T103" fmla="*/ 61 h 65"/>
              <a:gd name="T104" fmla="*/ 8 w 258"/>
              <a:gd name="T105" fmla="*/ 65 h 65"/>
              <a:gd name="T106" fmla="*/ 0 w 258"/>
              <a:gd name="T10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8" h="65">
                <a:moveTo>
                  <a:pt x="258" y="0"/>
                </a:moveTo>
                <a:lnTo>
                  <a:pt x="258" y="2"/>
                </a:lnTo>
                <a:lnTo>
                  <a:pt x="233" y="2"/>
                </a:lnTo>
                <a:lnTo>
                  <a:pt x="233" y="4"/>
                </a:lnTo>
                <a:lnTo>
                  <a:pt x="225" y="4"/>
                </a:lnTo>
                <a:lnTo>
                  <a:pt x="225" y="5"/>
                </a:lnTo>
                <a:lnTo>
                  <a:pt x="158" y="5"/>
                </a:lnTo>
                <a:lnTo>
                  <a:pt x="158" y="7"/>
                </a:lnTo>
                <a:lnTo>
                  <a:pt x="134" y="7"/>
                </a:lnTo>
                <a:lnTo>
                  <a:pt x="134" y="9"/>
                </a:lnTo>
                <a:lnTo>
                  <a:pt x="130" y="9"/>
                </a:lnTo>
                <a:lnTo>
                  <a:pt x="130" y="10"/>
                </a:lnTo>
                <a:lnTo>
                  <a:pt x="113" y="10"/>
                </a:lnTo>
                <a:lnTo>
                  <a:pt x="113" y="13"/>
                </a:lnTo>
                <a:lnTo>
                  <a:pt x="88" y="13"/>
                </a:lnTo>
                <a:lnTo>
                  <a:pt x="88" y="16"/>
                </a:lnTo>
                <a:lnTo>
                  <a:pt x="83" y="16"/>
                </a:lnTo>
                <a:lnTo>
                  <a:pt x="83" y="18"/>
                </a:lnTo>
                <a:lnTo>
                  <a:pt x="82" y="18"/>
                </a:lnTo>
                <a:lnTo>
                  <a:pt x="82" y="20"/>
                </a:lnTo>
                <a:lnTo>
                  <a:pt x="80" y="20"/>
                </a:lnTo>
                <a:lnTo>
                  <a:pt x="80" y="23"/>
                </a:lnTo>
                <a:lnTo>
                  <a:pt x="73" y="23"/>
                </a:lnTo>
                <a:lnTo>
                  <a:pt x="73" y="23"/>
                </a:lnTo>
                <a:lnTo>
                  <a:pt x="72" y="23"/>
                </a:lnTo>
                <a:lnTo>
                  <a:pt x="72" y="27"/>
                </a:lnTo>
                <a:lnTo>
                  <a:pt x="70" y="27"/>
                </a:lnTo>
                <a:lnTo>
                  <a:pt x="70" y="31"/>
                </a:lnTo>
                <a:lnTo>
                  <a:pt x="68" y="31"/>
                </a:lnTo>
                <a:lnTo>
                  <a:pt x="68" y="32"/>
                </a:lnTo>
                <a:lnTo>
                  <a:pt x="63" y="32"/>
                </a:lnTo>
                <a:lnTo>
                  <a:pt x="63" y="34"/>
                </a:lnTo>
                <a:lnTo>
                  <a:pt x="61" y="34"/>
                </a:lnTo>
                <a:lnTo>
                  <a:pt x="61" y="38"/>
                </a:lnTo>
                <a:lnTo>
                  <a:pt x="48" y="38"/>
                </a:lnTo>
                <a:lnTo>
                  <a:pt x="48" y="40"/>
                </a:lnTo>
                <a:lnTo>
                  <a:pt x="47" y="40"/>
                </a:lnTo>
                <a:lnTo>
                  <a:pt x="47" y="43"/>
                </a:lnTo>
                <a:lnTo>
                  <a:pt x="44" y="43"/>
                </a:lnTo>
                <a:lnTo>
                  <a:pt x="44" y="44"/>
                </a:lnTo>
                <a:lnTo>
                  <a:pt x="18" y="44"/>
                </a:lnTo>
                <a:lnTo>
                  <a:pt x="18" y="47"/>
                </a:lnTo>
                <a:lnTo>
                  <a:pt x="14" y="47"/>
                </a:lnTo>
                <a:lnTo>
                  <a:pt x="14" y="49"/>
                </a:lnTo>
                <a:lnTo>
                  <a:pt x="13" y="49"/>
                </a:lnTo>
                <a:lnTo>
                  <a:pt x="13" y="54"/>
                </a:lnTo>
                <a:lnTo>
                  <a:pt x="13" y="55"/>
                </a:lnTo>
                <a:lnTo>
                  <a:pt x="11" y="55"/>
                </a:lnTo>
                <a:lnTo>
                  <a:pt x="11" y="60"/>
                </a:lnTo>
                <a:lnTo>
                  <a:pt x="10" y="60"/>
                </a:lnTo>
                <a:lnTo>
                  <a:pt x="10" y="61"/>
                </a:lnTo>
                <a:lnTo>
                  <a:pt x="8" y="61"/>
                </a:lnTo>
                <a:lnTo>
                  <a:pt x="8" y="65"/>
                </a:lnTo>
                <a:lnTo>
                  <a:pt x="0" y="65"/>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6" name="Freeform 4"/>
          <p:cNvSpPr>
            <a:spLocks/>
          </p:cNvSpPr>
          <p:nvPr/>
        </p:nvSpPr>
        <p:spPr bwMode="auto">
          <a:xfrm>
            <a:off x="933611" y="3685097"/>
            <a:ext cx="3559959" cy="677109"/>
          </a:xfrm>
          <a:custGeom>
            <a:avLst/>
            <a:gdLst>
              <a:gd name="T0" fmla="*/ 340 w 340"/>
              <a:gd name="T1" fmla="*/ 0 h 53"/>
              <a:gd name="T2" fmla="*/ 340 w 340"/>
              <a:gd name="T3" fmla="*/ 3 h 53"/>
              <a:gd name="T4" fmla="*/ 245 w 340"/>
              <a:gd name="T5" fmla="*/ 3 h 53"/>
              <a:gd name="T6" fmla="*/ 245 w 340"/>
              <a:gd name="T7" fmla="*/ 4 h 53"/>
              <a:gd name="T8" fmla="*/ 201 w 340"/>
              <a:gd name="T9" fmla="*/ 4 h 53"/>
              <a:gd name="T10" fmla="*/ 201 w 340"/>
              <a:gd name="T11" fmla="*/ 6 h 53"/>
              <a:gd name="T12" fmla="*/ 190 w 340"/>
              <a:gd name="T13" fmla="*/ 6 h 53"/>
              <a:gd name="T14" fmla="*/ 190 w 340"/>
              <a:gd name="T15" fmla="*/ 7 h 53"/>
              <a:gd name="T16" fmla="*/ 169 w 340"/>
              <a:gd name="T17" fmla="*/ 7 h 53"/>
              <a:gd name="T18" fmla="*/ 169 w 340"/>
              <a:gd name="T19" fmla="*/ 9 h 53"/>
              <a:gd name="T20" fmla="*/ 152 w 340"/>
              <a:gd name="T21" fmla="*/ 9 h 53"/>
              <a:gd name="T22" fmla="*/ 152 w 340"/>
              <a:gd name="T23" fmla="*/ 11 h 53"/>
              <a:gd name="T24" fmla="*/ 132 w 340"/>
              <a:gd name="T25" fmla="*/ 11 h 53"/>
              <a:gd name="T26" fmla="*/ 132 w 340"/>
              <a:gd name="T27" fmla="*/ 13 h 53"/>
              <a:gd name="T28" fmla="*/ 114 w 340"/>
              <a:gd name="T29" fmla="*/ 13 h 53"/>
              <a:gd name="T30" fmla="*/ 114 w 340"/>
              <a:gd name="T31" fmla="*/ 14 h 53"/>
              <a:gd name="T32" fmla="*/ 109 w 340"/>
              <a:gd name="T33" fmla="*/ 14 h 53"/>
              <a:gd name="T34" fmla="*/ 109 w 340"/>
              <a:gd name="T35" fmla="*/ 16 h 53"/>
              <a:gd name="T36" fmla="*/ 97 w 340"/>
              <a:gd name="T37" fmla="*/ 16 h 53"/>
              <a:gd name="T38" fmla="*/ 97 w 340"/>
              <a:gd name="T39" fmla="*/ 18 h 53"/>
              <a:gd name="T40" fmla="*/ 91 w 340"/>
              <a:gd name="T41" fmla="*/ 18 h 53"/>
              <a:gd name="T42" fmla="*/ 91 w 340"/>
              <a:gd name="T43" fmla="*/ 19 h 53"/>
              <a:gd name="T44" fmla="*/ 87 w 340"/>
              <a:gd name="T45" fmla="*/ 19 h 53"/>
              <a:gd name="T46" fmla="*/ 87 w 340"/>
              <a:gd name="T47" fmla="*/ 21 h 53"/>
              <a:gd name="T48" fmla="*/ 83 w 340"/>
              <a:gd name="T49" fmla="*/ 21 h 53"/>
              <a:gd name="T50" fmla="*/ 83 w 340"/>
              <a:gd name="T51" fmla="*/ 23 h 53"/>
              <a:gd name="T52" fmla="*/ 78 w 340"/>
              <a:gd name="T53" fmla="*/ 23 h 53"/>
              <a:gd name="T54" fmla="*/ 78 w 340"/>
              <a:gd name="T55" fmla="*/ 25 h 53"/>
              <a:gd name="T56" fmla="*/ 70 w 340"/>
              <a:gd name="T57" fmla="*/ 25 h 53"/>
              <a:gd name="T58" fmla="*/ 70 w 340"/>
              <a:gd name="T59" fmla="*/ 26 h 53"/>
              <a:gd name="T60" fmla="*/ 61 w 340"/>
              <a:gd name="T61" fmla="*/ 26 h 53"/>
              <a:gd name="T62" fmla="*/ 61 w 340"/>
              <a:gd name="T63" fmla="*/ 28 h 53"/>
              <a:gd name="T64" fmla="*/ 57 w 340"/>
              <a:gd name="T65" fmla="*/ 28 h 53"/>
              <a:gd name="T66" fmla="*/ 57 w 340"/>
              <a:gd name="T67" fmla="*/ 30 h 53"/>
              <a:gd name="T68" fmla="*/ 50 w 340"/>
              <a:gd name="T69" fmla="*/ 30 h 53"/>
              <a:gd name="T70" fmla="*/ 50 w 340"/>
              <a:gd name="T71" fmla="*/ 32 h 53"/>
              <a:gd name="T72" fmla="*/ 46 w 340"/>
              <a:gd name="T73" fmla="*/ 32 h 53"/>
              <a:gd name="T74" fmla="*/ 46 w 340"/>
              <a:gd name="T75" fmla="*/ 35 h 53"/>
              <a:gd name="T76" fmla="*/ 41 w 340"/>
              <a:gd name="T77" fmla="*/ 35 h 53"/>
              <a:gd name="T78" fmla="*/ 41 w 340"/>
              <a:gd name="T79" fmla="*/ 36 h 53"/>
              <a:gd name="T80" fmla="*/ 34 w 340"/>
              <a:gd name="T81" fmla="*/ 36 h 53"/>
              <a:gd name="T82" fmla="*/ 34 w 340"/>
              <a:gd name="T83" fmla="*/ 38 h 53"/>
              <a:gd name="T84" fmla="*/ 20 w 340"/>
              <a:gd name="T85" fmla="*/ 38 h 53"/>
              <a:gd name="T86" fmla="*/ 20 w 340"/>
              <a:gd name="T87" fmla="*/ 43 h 53"/>
              <a:gd name="T88" fmla="*/ 16 w 340"/>
              <a:gd name="T89" fmla="*/ 43 h 53"/>
              <a:gd name="T90" fmla="*/ 16 w 340"/>
              <a:gd name="T91" fmla="*/ 45 h 53"/>
              <a:gd name="T92" fmla="*/ 11 w 340"/>
              <a:gd name="T93" fmla="*/ 45 h 53"/>
              <a:gd name="T94" fmla="*/ 11 w 340"/>
              <a:gd name="T95" fmla="*/ 49 h 53"/>
              <a:gd name="T96" fmla="*/ 8 w 340"/>
              <a:gd name="T97" fmla="*/ 49 h 53"/>
              <a:gd name="T98" fmla="*/ 8 w 340"/>
              <a:gd name="T99" fmla="*/ 51 h 53"/>
              <a:gd name="T100" fmla="*/ 6 w 340"/>
              <a:gd name="T101" fmla="*/ 51 h 53"/>
              <a:gd name="T102" fmla="*/ 6 w 340"/>
              <a:gd name="T103" fmla="*/ 53 h 53"/>
              <a:gd name="T104" fmla="*/ 0 w 340"/>
              <a:gd name="T10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53">
                <a:moveTo>
                  <a:pt x="340" y="0"/>
                </a:moveTo>
                <a:lnTo>
                  <a:pt x="340" y="3"/>
                </a:lnTo>
                <a:lnTo>
                  <a:pt x="245" y="3"/>
                </a:lnTo>
                <a:lnTo>
                  <a:pt x="245" y="4"/>
                </a:lnTo>
                <a:lnTo>
                  <a:pt x="201" y="4"/>
                </a:lnTo>
                <a:lnTo>
                  <a:pt x="201" y="6"/>
                </a:lnTo>
                <a:lnTo>
                  <a:pt x="190" y="6"/>
                </a:lnTo>
                <a:lnTo>
                  <a:pt x="190" y="7"/>
                </a:lnTo>
                <a:lnTo>
                  <a:pt x="169" y="7"/>
                </a:lnTo>
                <a:lnTo>
                  <a:pt x="169" y="9"/>
                </a:lnTo>
                <a:lnTo>
                  <a:pt x="152" y="9"/>
                </a:lnTo>
                <a:lnTo>
                  <a:pt x="152" y="11"/>
                </a:lnTo>
                <a:lnTo>
                  <a:pt x="132" y="11"/>
                </a:lnTo>
                <a:lnTo>
                  <a:pt x="132" y="13"/>
                </a:lnTo>
                <a:lnTo>
                  <a:pt x="114" y="13"/>
                </a:lnTo>
                <a:lnTo>
                  <a:pt x="114" y="14"/>
                </a:lnTo>
                <a:lnTo>
                  <a:pt x="109" y="14"/>
                </a:lnTo>
                <a:lnTo>
                  <a:pt x="109" y="16"/>
                </a:lnTo>
                <a:lnTo>
                  <a:pt x="97" y="16"/>
                </a:lnTo>
                <a:lnTo>
                  <a:pt x="97" y="18"/>
                </a:lnTo>
                <a:lnTo>
                  <a:pt x="91" y="18"/>
                </a:lnTo>
                <a:lnTo>
                  <a:pt x="91" y="19"/>
                </a:lnTo>
                <a:lnTo>
                  <a:pt x="87" y="19"/>
                </a:lnTo>
                <a:lnTo>
                  <a:pt x="87" y="21"/>
                </a:lnTo>
                <a:lnTo>
                  <a:pt x="83" y="21"/>
                </a:lnTo>
                <a:lnTo>
                  <a:pt x="83" y="23"/>
                </a:lnTo>
                <a:lnTo>
                  <a:pt x="78" y="23"/>
                </a:lnTo>
                <a:lnTo>
                  <a:pt x="78" y="25"/>
                </a:lnTo>
                <a:lnTo>
                  <a:pt x="70" y="25"/>
                </a:lnTo>
                <a:lnTo>
                  <a:pt x="70" y="26"/>
                </a:lnTo>
                <a:lnTo>
                  <a:pt x="61" y="26"/>
                </a:lnTo>
                <a:lnTo>
                  <a:pt x="61" y="28"/>
                </a:lnTo>
                <a:lnTo>
                  <a:pt x="57" y="28"/>
                </a:lnTo>
                <a:lnTo>
                  <a:pt x="57" y="30"/>
                </a:lnTo>
                <a:lnTo>
                  <a:pt x="50" y="30"/>
                </a:lnTo>
                <a:lnTo>
                  <a:pt x="50" y="32"/>
                </a:lnTo>
                <a:lnTo>
                  <a:pt x="46" y="32"/>
                </a:lnTo>
                <a:lnTo>
                  <a:pt x="46" y="35"/>
                </a:lnTo>
                <a:lnTo>
                  <a:pt x="41" y="35"/>
                </a:lnTo>
                <a:lnTo>
                  <a:pt x="41" y="36"/>
                </a:lnTo>
                <a:lnTo>
                  <a:pt x="34" y="36"/>
                </a:lnTo>
                <a:lnTo>
                  <a:pt x="34" y="38"/>
                </a:lnTo>
                <a:lnTo>
                  <a:pt x="20" y="38"/>
                </a:lnTo>
                <a:lnTo>
                  <a:pt x="20" y="43"/>
                </a:lnTo>
                <a:lnTo>
                  <a:pt x="16" y="43"/>
                </a:lnTo>
                <a:lnTo>
                  <a:pt x="16" y="45"/>
                </a:lnTo>
                <a:lnTo>
                  <a:pt x="11" y="45"/>
                </a:lnTo>
                <a:lnTo>
                  <a:pt x="11" y="49"/>
                </a:lnTo>
                <a:lnTo>
                  <a:pt x="8" y="49"/>
                </a:lnTo>
                <a:lnTo>
                  <a:pt x="8" y="51"/>
                </a:lnTo>
                <a:lnTo>
                  <a:pt x="6" y="51"/>
                </a:lnTo>
                <a:lnTo>
                  <a:pt x="6" y="53"/>
                </a:lnTo>
                <a:lnTo>
                  <a:pt x="0" y="53"/>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297" name="Group 296"/>
          <p:cNvGrpSpPr/>
          <p:nvPr/>
        </p:nvGrpSpPr>
        <p:grpSpPr>
          <a:xfrm>
            <a:off x="5324180" y="2399572"/>
            <a:ext cx="3578350" cy="2014687"/>
            <a:chOff x="3225800" y="2674938"/>
            <a:chExt cx="2686050" cy="1504950"/>
          </a:xfrm>
        </p:grpSpPr>
        <p:sp>
          <p:nvSpPr>
            <p:cNvPr id="298" name="Freeform 5"/>
            <p:cNvSpPr>
              <a:spLocks/>
            </p:cNvSpPr>
            <p:nvPr/>
          </p:nvSpPr>
          <p:spPr bwMode="auto">
            <a:xfrm>
              <a:off x="3225800" y="2674938"/>
              <a:ext cx="2686050" cy="1504950"/>
            </a:xfrm>
            <a:custGeom>
              <a:avLst/>
              <a:gdLst>
                <a:gd name="T0" fmla="*/ 282 w 282"/>
                <a:gd name="T1" fmla="*/ 4 h 158"/>
                <a:gd name="T2" fmla="*/ 262 w 282"/>
                <a:gd name="T3" fmla="*/ 6 h 158"/>
                <a:gd name="T4" fmla="*/ 243 w 282"/>
                <a:gd name="T5" fmla="*/ 7 h 158"/>
                <a:gd name="T6" fmla="*/ 216 w 282"/>
                <a:gd name="T7" fmla="*/ 10 h 158"/>
                <a:gd name="T8" fmla="*/ 193 w 282"/>
                <a:gd name="T9" fmla="*/ 11 h 158"/>
                <a:gd name="T10" fmla="*/ 188 w 282"/>
                <a:gd name="T11" fmla="*/ 13 h 158"/>
                <a:gd name="T12" fmla="*/ 181 w 282"/>
                <a:gd name="T13" fmla="*/ 15 h 158"/>
                <a:gd name="T14" fmla="*/ 175 w 282"/>
                <a:gd name="T15" fmla="*/ 20 h 158"/>
                <a:gd name="T16" fmla="*/ 168 w 282"/>
                <a:gd name="T17" fmla="*/ 23 h 158"/>
                <a:gd name="T18" fmla="*/ 165 w 282"/>
                <a:gd name="T19" fmla="*/ 25 h 158"/>
                <a:gd name="T20" fmla="*/ 155 w 282"/>
                <a:gd name="T21" fmla="*/ 27 h 158"/>
                <a:gd name="T22" fmla="*/ 142 w 282"/>
                <a:gd name="T23" fmla="*/ 30 h 158"/>
                <a:gd name="T24" fmla="*/ 135 w 282"/>
                <a:gd name="T25" fmla="*/ 31 h 158"/>
                <a:gd name="T26" fmla="*/ 122 w 282"/>
                <a:gd name="T27" fmla="*/ 33 h 158"/>
                <a:gd name="T28" fmla="*/ 119 w 282"/>
                <a:gd name="T29" fmla="*/ 35 h 158"/>
                <a:gd name="T30" fmla="*/ 116 w 282"/>
                <a:gd name="T31" fmla="*/ 38 h 158"/>
                <a:gd name="T32" fmla="*/ 106 w 282"/>
                <a:gd name="T33" fmla="*/ 38 h 158"/>
                <a:gd name="T34" fmla="*/ 95 w 282"/>
                <a:gd name="T35" fmla="*/ 41 h 158"/>
                <a:gd name="T36" fmla="*/ 93 w 282"/>
                <a:gd name="T37" fmla="*/ 42 h 158"/>
                <a:gd name="T38" fmla="*/ 91 w 282"/>
                <a:gd name="T39" fmla="*/ 43 h 158"/>
                <a:gd name="T40" fmla="*/ 88 w 282"/>
                <a:gd name="T41" fmla="*/ 46 h 158"/>
                <a:gd name="T42" fmla="*/ 87 w 282"/>
                <a:gd name="T43" fmla="*/ 51 h 158"/>
                <a:gd name="T44" fmla="*/ 83 w 282"/>
                <a:gd name="T45" fmla="*/ 54 h 158"/>
                <a:gd name="T46" fmla="*/ 78 w 282"/>
                <a:gd name="T47" fmla="*/ 60 h 158"/>
                <a:gd name="T48" fmla="*/ 73 w 282"/>
                <a:gd name="T49" fmla="*/ 62 h 158"/>
                <a:gd name="T50" fmla="*/ 73 w 282"/>
                <a:gd name="T51" fmla="*/ 69 h 158"/>
                <a:gd name="T52" fmla="*/ 69 w 282"/>
                <a:gd name="T53" fmla="*/ 71 h 158"/>
                <a:gd name="T54" fmla="*/ 65 w 282"/>
                <a:gd name="T55" fmla="*/ 73 h 158"/>
                <a:gd name="T56" fmla="*/ 61 w 282"/>
                <a:gd name="T57" fmla="*/ 77 h 158"/>
                <a:gd name="T58" fmla="*/ 59 w 282"/>
                <a:gd name="T59" fmla="*/ 81 h 158"/>
                <a:gd name="T60" fmla="*/ 57 w 282"/>
                <a:gd name="T61" fmla="*/ 86 h 158"/>
                <a:gd name="T62" fmla="*/ 55 w 282"/>
                <a:gd name="T63" fmla="*/ 91 h 158"/>
                <a:gd name="T64" fmla="*/ 53 w 282"/>
                <a:gd name="T65" fmla="*/ 95 h 158"/>
                <a:gd name="T66" fmla="*/ 51 w 282"/>
                <a:gd name="T67" fmla="*/ 101 h 158"/>
                <a:gd name="T68" fmla="*/ 50 w 282"/>
                <a:gd name="T69" fmla="*/ 105 h 158"/>
                <a:gd name="T70" fmla="*/ 48 w 282"/>
                <a:gd name="T71" fmla="*/ 109 h 158"/>
                <a:gd name="T72" fmla="*/ 47 w 282"/>
                <a:gd name="T73" fmla="*/ 113 h 158"/>
                <a:gd name="T74" fmla="*/ 45 w 282"/>
                <a:gd name="T75" fmla="*/ 116 h 158"/>
                <a:gd name="T76" fmla="*/ 42 w 282"/>
                <a:gd name="T77" fmla="*/ 121 h 158"/>
                <a:gd name="T78" fmla="*/ 40 w 282"/>
                <a:gd name="T79" fmla="*/ 128 h 158"/>
                <a:gd name="T80" fmla="*/ 39 w 282"/>
                <a:gd name="T81" fmla="*/ 132 h 158"/>
                <a:gd name="T82" fmla="*/ 35 w 282"/>
                <a:gd name="T83" fmla="*/ 137 h 158"/>
                <a:gd name="T84" fmla="*/ 26 w 282"/>
                <a:gd name="T85" fmla="*/ 142 h 158"/>
                <a:gd name="T86" fmla="*/ 22 w 282"/>
                <a:gd name="T87" fmla="*/ 144 h 158"/>
                <a:gd name="T88" fmla="*/ 20 w 282"/>
                <a:gd name="T89" fmla="*/ 147 h 158"/>
                <a:gd name="T90" fmla="*/ 18 w 282"/>
                <a:gd name="T91" fmla="*/ 154 h 158"/>
                <a:gd name="T92" fmla="*/ 11 w 282"/>
                <a:gd name="T93" fmla="*/ 156 h 158"/>
                <a:gd name="T94" fmla="*/ 8 w 282"/>
                <a:gd name="T95" fmla="*/ 158 h 158"/>
                <a:gd name="T96" fmla="*/ 0 w 282"/>
                <a:gd name="T9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158">
                  <a:moveTo>
                    <a:pt x="282" y="0"/>
                  </a:moveTo>
                  <a:lnTo>
                    <a:pt x="282" y="4"/>
                  </a:lnTo>
                  <a:lnTo>
                    <a:pt x="262" y="4"/>
                  </a:lnTo>
                  <a:lnTo>
                    <a:pt x="262" y="6"/>
                  </a:lnTo>
                  <a:lnTo>
                    <a:pt x="243" y="6"/>
                  </a:lnTo>
                  <a:lnTo>
                    <a:pt x="243" y="7"/>
                  </a:lnTo>
                  <a:lnTo>
                    <a:pt x="216" y="7"/>
                  </a:lnTo>
                  <a:lnTo>
                    <a:pt x="216" y="10"/>
                  </a:lnTo>
                  <a:lnTo>
                    <a:pt x="193" y="10"/>
                  </a:lnTo>
                  <a:lnTo>
                    <a:pt x="193" y="11"/>
                  </a:lnTo>
                  <a:lnTo>
                    <a:pt x="188" y="11"/>
                  </a:lnTo>
                  <a:lnTo>
                    <a:pt x="188" y="13"/>
                  </a:lnTo>
                  <a:lnTo>
                    <a:pt x="181" y="13"/>
                  </a:lnTo>
                  <a:lnTo>
                    <a:pt x="181" y="15"/>
                  </a:lnTo>
                  <a:lnTo>
                    <a:pt x="175" y="15"/>
                  </a:lnTo>
                  <a:lnTo>
                    <a:pt x="175" y="20"/>
                  </a:lnTo>
                  <a:lnTo>
                    <a:pt x="168" y="20"/>
                  </a:lnTo>
                  <a:lnTo>
                    <a:pt x="168" y="23"/>
                  </a:lnTo>
                  <a:lnTo>
                    <a:pt x="165" y="23"/>
                  </a:lnTo>
                  <a:lnTo>
                    <a:pt x="165" y="25"/>
                  </a:lnTo>
                  <a:lnTo>
                    <a:pt x="155" y="25"/>
                  </a:lnTo>
                  <a:lnTo>
                    <a:pt x="155" y="27"/>
                  </a:lnTo>
                  <a:lnTo>
                    <a:pt x="142" y="27"/>
                  </a:lnTo>
                  <a:lnTo>
                    <a:pt x="142" y="30"/>
                  </a:lnTo>
                  <a:lnTo>
                    <a:pt x="135" y="30"/>
                  </a:lnTo>
                  <a:lnTo>
                    <a:pt x="135" y="31"/>
                  </a:lnTo>
                  <a:lnTo>
                    <a:pt x="122" y="31"/>
                  </a:lnTo>
                  <a:lnTo>
                    <a:pt x="122" y="33"/>
                  </a:lnTo>
                  <a:lnTo>
                    <a:pt x="119" y="33"/>
                  </a:lnTo>
                  <a:lnTo>
                    <a:pt x="119" y="35"/>
                  </a:lnTo>
                  <a:lnTo>
                    <a:pt x="116" y="35"/>
                  </a:lnTo>
                  <a:lnTo>
                    <a:pt x="116" y="38"/>
                  </a:lnTo>
                  <a:lnTo>
                    <a:pt x="113" y="38"/>
                  </a:lnTo>
                  <a:lnTo>
                    <a:pt x="106" y="38"/>
                  </a:lnTo>
                  <a:lnTo>
                    <a:pt x="106" y="41"/>
                  </a:lnTo>
                  <a:lnTo>
                    <a:pt x="95" y="41"/>
                  </a:lnTo>
                  <a:lnTo>
                    <a:pt x="95" y="42"/>
                  </a:lnTo>
                  <a:lnTo>
                    <a:pt x="93" y="42"/>
                  </a:lnTo>
                  <a:lnTo>
                    <a:pt x="93" y="43"/>
                  </a:lnTo>
                  <a:lnTo>
                    <a:pt x="91" y="43"/>
                  </a:lnTo>
                  <a:lnTo>
                    <a:pt x="91" y="46"/>
                  </a:lnTo>
                  <a:lnTo>
                    <a:pt x="88" y="46"/>
                  </a:lnTo>
                  <a:lnTo>
                    <a:pt x="88" y="51"/>
                  </a:lnTo>
                  <a:lnTo>
                    <a:pt x="87" y="51"/>
                  </a:lnTo>
                  <a:lnTo>
                    <a:pt x="87" y="54"/>
                  </a:lnTo>
                  <a:lnTo>
                    <a:pt x="83" y="54"/>
                  </a:lnTo>
                  <a:lnTo>
                    <a:pt x="83" y="60"/>
                  </a:lnTo>
                  <a:lnTo>
                    <a:pt x="78" y="60"/>
                  </a:lnTo>
                  <a:lnTo>
                    <a:pt x="78" y="62"/>
                  </a:lnTo>
                  <a:lnTo>
                    <a:pt x="73" y="62"/>
                  </a:lnTo>
                  <a:lnTo>
                    <a:pt x="73" y="66"/>
                  </a:lnTo>
                  <a:lnTo>
                    <a:pt x="73" y="69"/>
                  </a:lnTo>
                  <a:lnTo>
                    <a:pt x="69" y="69"/>
                  </a:lnTo>
                  <a:lnTo>
                    <a:pt x="69" y="71"/>
                  </a:lnTo>
                  <a:lnTo>
                    <a:pt x="65" y="71"/>
                  </a:lnTo>
                  <a:lnTo>
                    <a:pt x="65" y="73"/>
                  </a:lnTo>
                  <a:lnTo>
                    <a:pt x="61" y="73"/>
                  </a:lnTo>
                  <a:lnTo>
                    <a:pt x="61" y="77"/>
                  </a:lnTo>
                  <a:lnTo>
                    <a:pt x="59" y="77"/>
                  </a:lnTo>
                  <a:lnTo>
                    <a:pt x="59" y="81"/>
                  </a:lnTo>
                  <a:lnTo>
                    <a:pt x="57" y="81"/>
                  </a:lnTo>
                  <a:lnTo>
                    <a:pt x="57" y="86"/>
                  </a:lnTo>
                  <a:lnTo>
                    <a:pt x="55" y="86"/>
                  </a:lnTo>
                  <a:lnTo>
                    <a:pt x="55" y="91"/>
                  </a:lnTo>
                  <a:lnTo>
                    <a:pt x="53" y="91"/>
                  </a:lnTo>
                  <a:lnTo>
                    <a:pt x="53" y="95"/>
                  </a:lnTo>
                  <a:lnTo>
                    <a:pt x="51" y="95"/>
                  </a:lnTo>
                  <a:lnTo>
                    <a:pt x="51" y="101"/>
                  </a:lnTo>
                  <a:lnTo>
                    <a:pt x="50" y="101"/>
                  </a:lnTo>
                  <a:lnTo>
                    <a:pt x="50" y="105"/>
                  </a:lnTo>
                  <a:lnTo>
                    <a:pt x="48" y="105"/>
                  </a:lnTo>
                  <a:lnTo>
                    <a:pt x="48" y="109"/>
                  </a:lnTo>
                  <a:lnTo>
                    <a:pt x="47" y="109"/>
                  </a:lnTo>
                  <a:lnTo>
                    <a:pt x="47" y="113"/>
                  </a:lnTo>
                  <a:lnTo>
                    <a:pt x="45" y="113"/>
                  </a:lnTo>
                  <a:lnTo>
                    <a:pt x="45" y="116"/>
                  </a:lnTo>
                  <a:lnTo>
                    <a:pt x="42" y="116"/>
                  </a:lnTo>
                  <a:lnTo>
                    <a:pt x="42" y="121"/>
                  </a:lnTo>
                  <a:lnTo>
                    <a:pt x="40" y="121"/>
                  </a:lnTo>
                  <a:lnTo>
                    <a:pt x="40" y="128"/>
                  </a:lnTo>
                  <a:lnTo>
                    <a:pt x="39" y="128"/>
                  </a:lnTo>
                  <a:lnTo>
                    <a:pt x="39" y="132"/>
                  </a:lnTo>
                  <a:lnTo>
                    <a:pt x="35" y="132"/>
                  </a:lnTo>
                  <a:lnTo>
                    <a:pt x="35" y="137"/>
                  </a:lnTo>
                  <a:lnTo>
                    <a:pt x="26" y="137"/>
                  </a:lnTo>
                  <a:lnTo>
                    <a:pt x="26" y="142"/>
                  </a:lnTo>
                  <a:lnTo>
                    <a:pt x="22" y="142"/>
                  </a:lnTo>
                  <a:lnTo>
                    <a:pt x="22" y="144"/>
                  </a:lnTo>
                  <a:lnTo>
                    <a:pt x="20" y="144"/>
                  </a:lnTo>
                  <a:lnTo>
                    <a:pt x="20" y="147"/>
                  </a:lnTo>
                  <a:lnTo>
                    <a:pt x="18" y="147"/>
                  </a:lnTo>
                  <a:lnTo>
                    <a:pt x="18" y="154"/>
                  </a:lnTo>
                  <a:lnTo>
                    <a:pt x="11" y="154"/>
                  </a:lnTo>
                  <a:lnTo>
                    <a:pt x="11" y="156"/>
                  </a:lnTo>
                  <a:lnTo>
                    <a:pt x="8" y="156"/>
                  </a:lnTo>
                  <a:lnTo>
                    <a:pt x="8" y="158"/>
                  </a:lnTo>
                  <a:lnTo>
                    <a:pt x="6" y="158"/>
                  </a:lnTo>
                  <a:lnTo>
                    <a:pt x="0" y="158"/>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9" name="Line 6"/>
            <p:cNvSpPr>
              <a:spLocks noChangeShapeType="1"/>
            </p:cNvSpPr>
            <p:nvPr/>
          </p:nvSpPr>
          <p:spPr bwMode="auto">
            <a:xfrm>
              <a:off x="4835525" y="2827338"/>
              <a:ext cx="0" cy="2857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300" name="Freeform 7"/>
          <p:cNvSpPr>
            <a:spLocks/>
          </p:cNvSpPr>
          <p:nvPr/>
        </p:nvSpPr>
        <p:spPr bwMode="auto">
          <a:xfrm>
            <a:off x="5324180" y="2130693"/>
            <a:ext cx="3133148" cy="2269123"/>
          </a:xfrm>
          <a:custGeom>
            <a:avLst/>
            <a:gdLst>
              <a:gd name="T0" fmla="*/ 247 w 247"/>
              <a:gd name="T1" fmla="*/ 2 h 179"/>
              <a:gd name="T2" fmla="*/ 233 w 247"/>
              <a:gd name="T3" fmla="*/ 3 h 179"/>
              <a:gd name="T4" fmla="*/ 228 w 247"/>
              <a:gd name="T5" fmla="*/ 6 h 179"/>
              <a:gd name="T6" fmla="*/ 223 w 247"/>
              <a:gd name="T7" fmla="*/ 7 h 179"/>
              <a:gd name="T8" fmla="*/ 215 w 247"/>
              <a:gd name="T9" fmla="*/ 10 h 179"/>
              <a:gd name="T10" fmla="*/ 202 w 247"/>
              <a:gd name="T11" fmla="*/ 13 h 179"/>
              <a:gd name="T12" fmla="*/ 193 w 247"/>
              <a:gd name="T13" fmla="*/ 14 h 179"/>
              <a:gd name="T14" fmla="*/ 190 w 247"/>
              <a:gd name="T15" fmla="*/ 16 h 179"/>
              <a:gd name="T16" fmla="*/ 180 w 247"/>
              <a:gd name="T17" fmla="*/ 18 h 179"/>
              <a:gd name="T18" fmla="*/ 175 w 247"/>
              <a:gd name="T19" fmla="*/ 20 h 179"/>
              <a:gd name="T20" fmla="*/ 170 w 247"/>
              <a:gd name="T21" fmla="*/ 21 h 179"/>
              <a:gd name="T22" fmla="*/ 149 w 247"/>
              <a:gd name="T23" fmla="*/ 23 h 179"/>
              <a:gd name="T24" fmla="*/ 137 w 247"/>
              <a:gd name="T25" fmla="*/ 25 h 179"/>
              <a:gd name="T26" fmla="*/ 133 w 247"/>
              <a:gd name="T27" fmla="*/ 26 h 179"/>
              <a:gd name="T28" fmla="*/ 131 w 247"/>
              <a:gd name="T29" fmla="*/ 28 h 179"/>
              <a:gd name="T30" fmla="*/ 127 w 247"/>
              <a:gd name="T31" fmla="*/ 31 h 179"/>
              <a:gd name="T32" fmla="*/ 123 w 247"/>
              <a:gd name="T33" fmla="*/ 35 h 179"/>
              <a:gd name="T34" fmla="*/ 118 w 247"/>
              <a:gd name="T35" fmla="*/ 37 h 179"/>
              <a:gd name="T36" fmla="*/ 111 w 247"/>
              <a:gd name="T37" fmla="*/ 38 h 179"/>
              <a:gd name="T38" fmla="*/ 109 w 247"/>
              <a:gd name="T39" fmla="*/ 40 h 179"/>
              <a:gd name="T40" fmla="*/ 98 w 247"/>
              <a:gd name="T41" fmla="*/ 42 h 179"/>
              <a:gd name="T42" fmla="*/ 93 w 247"/>
              <a:gd name="T43" fmla="*/ 44 h 179"/>
              <a:gd name="T44" fmla="*/ 90 w 247"/>
              <a:gd name="T45" fmla="*/ 48 h 179"/>
              <a:gd name="T46" fmla="*/ 88 w 247"/>
              <a:gd name="T47" fmla="*/ 52 h 179"/>
              <a:gd name="T48" fmla="*/ 83 w 247"/>
              <a:gd name="T49" fmla="*/ 54 h 179"/>
              <a:gd name="T50" fmla="*/ 81 w 247"/>
              <a:gd name="T51" fmla="*/ 56 h 179"/>
              <a:gd name="T52" fmla="*/ 80 w 247"/>
              <a:gd name="T53" fmla="*/ 60 h 179"/>
              <a:gd name="T54" fmla="*/ 78 w 247"/>
              <a:gd name="T55" fmla="*/ 62 h 179"/>
              <a:gd name="T56" fmla="*/ 75 w 247"/>
              <a:gd name="T57" fmla="*/ 65 h 179"/>
              <a:gd name="T58" fmla="*/ 72 w 247"/>
              <a:gd name="T59" fmla="*/ 67 h 179"/>
              <a:gd name="T60" fmla="*/ 70 w 247"/>
              <a:gd name="T61" fmla="*/ 73 h 179"/>
              <a:gd name="T62" fmla="*/ 69 w 247"/>
              <a:gd name="T63" fmla="*/ 78 h 179"/>
              <a:gd name="T64" fmla="*/ 67 w 247"/>
              <a:gd name="T65" fmla="*/ 86 h 179"/>
              <a:gd name="T66" fmla="*/ 64 w 247"/>
              <a:gd name="T67" fmla="*/ 91 h 179"/>
              <a:gd name="T68" fmla="*/ 61 w 247"/>
              <a:gd name="T69" fmla="*/ 93 h 179"/>
              <a:gd name="T70" fmla="*/ 59 w 247"/>
              <a:gd name="T71" fmla="*/ 94 h 179"/>
              <a:gd name="T72" fmla="*/ 58 w 247"/>
              <a:gd name="T73" fmla="*/ 97 h 179"/>
              <a:gd name="T74" fmla="*/ 57 w 247"/>
              <a:gd name="T75" fmla="*/ 101 h 179"/>
              <a:gd name="T76" fmla="*/ 55 w 247"/>
              <a:gd name="T77" fmla="*/ 105 h 179"/>
              <a:gd name="T78" fmla="*/ 53 w 247"/>
              <a:gd name="T79" fmla="*/ 110 h 179"/>
              <a:gd name="T80" fmla="*/ 52 w 247"/>
              <a:gd name="T81" fmla="*/ 113 h 179"/>
              <a:gd name="T82" fmla="*/ 51 w 247"/>
              <a:gd name="T83" fmla="*/ 117 h 179"/>
              <a:gd name="T84" fmla="*/ 49 w 247"/>
              <a:gd name="T85" fmla="*/ 123 h 179"/>
              <a:gd name="T86" fmla="*/ 46 w 247"/>
              <a:gd name="T87" fmla="*/ 125 h 179"/>
              <a:gd name="T88" fmla="*/ 41 w 247"/>
              <a:gd name="T89" fmla="*/ 129 h 179"/>
              <a:gd name="T90" fmla="*/ 39 w 247"/>
              <a:gd name="T91" fmla="*/ 131 h 179"/>
              <a:gd name="T92" fmla="*/ 38 w 247"/>
              <a:gd name="T93" fmla="*/ 135 h 179"/>
              <a:gd name="T94" fmla="*/ 26 w 247"/>
              <a:gd name="T95" fmla="*/ 137 h 179"/>
              <a:gd name="T96" fmla="*/ 21 w 247"/>
              <a:gd name="T97" fmla="*/ 139 h 179"/>
              <a:gd name="T98" fmla="*/ 17 w 247"/>
              <a:gd name="T99" fmla="*/ 142 h 179"/>
              <a:gd name="T100" fmla="*/ 14 w 247"/>
              <a:gd name="T101" fmla="*/ 144 h 179"/>
              <a:gd name="T102" fmla="*/ 12 w 247"/>
              <a:gd name="T103" fmla="*/ 148 h 179"/>
              <a:gd name="T104" fmla="*/ 11 w 247"/>
              <a:gd name="T105" fmla="*/ 159 h 179"/>
              <a:gd name="T106" fmla="*/ 8 w 247"/>
              <a:gd name="T107" fmla="*/ 170 h 179"/>
              <a:gd name="T108" fmla="*/ 6 w 247"/>
              <a:gd name="T109" fmla="*/ 175 h 179"/>
              <a:gd name="T110" fmla="*/ 4 w 247"/>
              <a:gd name="T111" fmla="*/ 177 h 179"/>
              <a:gd name="T112" fmla="*/ 0 w 247"/>
              <a:gd name="T11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179">
                <a:moveTo>
                  <a:pt x="247" y="0"/>
                </a:moveTo>
                <a:lnTo>
                  <a:pt x="247" y="2"/>
                </a:lnTo>
                <a:lnTo>
                  <a:pt x="233" y="2"/>
                </a:lnTo>
                <a:lnTo>
                  <a:pt x="233" y="3"/>
                </a:lnTo>
                <a:lnTo>
                  <a:pt x="228" y="3"/>
                </a:lnTo>
                <a:lnTo>
                  <a:pt x="228" y="6"/>
                </a:lnTo>
                <a:lnTo>
                  <a:pt x="223" y="6"/>
                </a:lnTo>
                <a:lnTo>
                  <a:pt x="223" y="7"/>
                </a:lnTo>
                <a:cubicBezTo>
                  <a:pt x="223" y="7"/>
                  <a:pt x="215" y="8"/>
                  <a:pt x="215" y="7"/>
                </a:cubicBezTo>
                <a:cubicBezTo>
                  <a:pt x="215" y="6"/>
                  <a:pt x="215" y="10"/>
                  <a:pt x="215" y="10"/>
                </a:cubicBezTo>
                <a:lnTo>
                  <a:pt x="202" y="10"/>
                </a:lnTo>
                <a:lnTo>
                  <a:pt x="202" y="13"/>
                </a:lnTo>
                <a:lnTo>
                  <a:pt x="193" y="13"/>
                </a:lnTo>
                <a:lnTo>
                  <a:pt x="193" y="14"/>
                </a:lnTo>
                <a:lnTo>
                  <a:pt x="190" y="14"/>
                </a:lnTo>
                <a:lnTo>
                  <a:pt x="190" y="16"/>
                </a:lnTo>
                <a:lnTo>
                  <a:pt x="180" y="16"/>
                </a:lnTo>
                <a:lnTo>
                  <a:pt x="180" y="18"/>
                </a:lnTo>
                <a:lnTo>
                  <a:pt x="175" y="18"/>
                </a:lnTo>
                <a:lnTo>
                  <a:pt x="175" y="20"/>
                </a:lnTo>
                <a:lnTo>
                  <a:pt x="170" y="20"/>
                </a:lnTo>
                <a:lnTo>
                  <a:pt x="170" y="21"/>
                </a:lnTo>
                <a:lnTo>
                  <a:pt x="149" y="21"/>
                </a:lnTo>
                <a:lnTo>
                  <a:pt x="149" y="23"/>
                </a:lnTo>
                <a:cubicBezTo>
                  <a:pt x="149" y="23"/>
                  <a:pt x="137" y="24"/>
                  <a:pt x="137" y="23"/>
                </a:cubicBezTo>
                <a:cubicBezTo>
                  <a:pt x="137" y="22"/>
                  <a:pt x="137" y="25"/>
                  <a:pt x="137" y="25"/>
                </a:cubicBezTo>
                <a:lnTo>
                  <a:pt x="133" y="25"/>
                </a:lnTo>
                <a:lnTo>
                  <a:pt x="133" y="26"/>
                </a:lnTo>
                <a:lnTo>
                  <a:pt x="131" y="26"/>
                </a:lnTo>
                <a:lnTo>
                  <a:pt x="131" y="28"/>
                </a:lnTo>
                <a:lnTo>
                  <a:pt x="127" y="28"/>
                </a:lnTo>
                <a:lnTo>
                  <a:pt x="127" y="31"/>
                </a:lnTo>
                <a:lnTo>
                  <a:pt x="123" y="31"/>
                </a:lnTo>
                <a:lnTo>
                  <a:pt x="123" y="35"/>
                </a:lnTo>
                <a:lnTo>
                  <a:pt x="118" y="35"/>
                </a:lnTo>
                <a:lnTo>
                  <a:pt x="118" y="37"/>
                </a:lnTo>
                <a:lnTo>
                  <a:pt x="111" y="37"/>
                </a:lnTo>
                <a:lnTo>
                  <a:pt x="111" y="38"/>
                </a:lnTo>
                <a:lnTo>
                  <a:pt x="109" y="38"/>
                </a:lnTo>
                <a:lnTo>
                  <a:pt x="109" y="40"/>
                </a:lnTo>
                <a:lnTo>
                  <a:pt x="98" y="40"/>
                </a:lnTo>
                <a:lnTo>
                  <a:pt x="98" y="42"/>
                </a:lnTo>
                <a:lnTo>
                  <a:pt x="93" y="42"/>
                </a:lnTo>
                <a:lnTo>
                  <a:pt x="93" y="44"/>
                </a:lnTo>
                <a:lnTo>
                  <a:pt x="90" y="44"/>
                </a:lnTo>
                <a:lnTo>
                  <a:pt x="90" y="48"/>
                </a:lnTo>
                <a:lnTo>
                  <a:pt x="88" y="48"/>
                </a:lnTo>
                <a:lnTo>
                  <a:pt x="88" y="52"/>
                </a:lnTo>
                <a:lnTo>
                  <a:pt x="83" y="52"/>
                </a:lnTo>
                <a:lnTo>
                  <a:pt x="83" y="54"/>
                </a:lnTo>
                <a:lnTo>
                  <a:pt x="81" y="54"/>
                </a:lnTo>
                <a:lnTo>
                  <a:pt x="81" y="56"/>
                </a:lnTo>
                <a:lnTo>
                  <a:pt x="80" y="56"/>
                </a:lnTo>
                <a:lnTo>
                  <a:pt x="80" y="60"/>
                </a:lnTo>
                <a:lnTo>
                  <a:pt x="78" y="60"/>
                </a:lnTo>
                <a:lnTo>
                  <a:pt x="78" y="62"/>
                </a:lnTo>
                <a:lnTo>
                  <a:pt x="75" y="62"/>
                </a:lnTo>
                <a:lnTo>
                  <a:pt x="75" y="65"/>
                </a:lnTo>
                <a:lnTo>
                  <a:pt x="72" y="65"/>
                </a:lnTo>
                <a:lnTo>
                  <a:pt x="72" y="67"/>
                </a:lnTo>
                <a:lnTo>
                  <a:pt x="70" y="67"/>
                </a:lnTo>
                <a:lnTo>
                  <a:pt x="70" y="73"/>
                </a:lnTo>
                <a:lnTo>
                  <a:pt x="69" y="73"/>
                </a:lnTo>
                <a:lnTo>
                  <a:pt x="69" y="78"/>
                </a:lnTo>
                <a:lnTo>
                  <a:pt x="67" y="78"/>
                </a:lnTo>
                <a:lnTo>
                  <a:pt x="67" y="86"/>
                </a:lnTo>
                <a:lnTo>
                  <a:pt x="64" y="86"/>
                </a:lnTo>
                <a:lnTo>
                  <a:pt x="64" y="91"/>
                </a:lnTo>
                <a:lnTo>
                  <a:pt x="61" y="91"/>
                </a:lnTo>
                <a:lnTo>
                  <a:pt x="61" y="93"/>
                </a:lnTo>
                <a:lnTo>
                  <a:pt x="59" y="93"/>
                </a:lnTo>
                <a:lnTo>
                  <a:pt x="59" y="94"/>
                </a:lnTo>
                <a:lnTo>
                  <a:pt x="58" y="94"/>
                </a:lnTo>
                <a:lnTo>
                  <a:pt x="58" y="97"/>
                </a:lnTo>
                <a:lnTo>
                  <a:pt x="57" y="97"/>
                </a:lnTo>
                <a:lnTo>
                  <a:pt x="57" y="101"/>
                </a:lnTo>
                <a:lnTo>
                  <a:pt x="55" y="101"/>
                </a:lnTo>
                <a:lnTo>
                  <a:pt x="55" y="105"/>
                </a:lnTo>
                <a:lnTo>
                  <a:pt x="53" y="105"/>
                </a:lnTo>
                <a:lnTo>
                  <a:pt x="53" y="110"/>
                </a:lnTo>
                <a:lnTo>
                  <a:pt x="52" y="110"/>
                </a:lnTo>
                <a:lnTo>
                  <a:pt x="52" y="113"/>
                </a:lnTo>
                <a:lnTo>
                  <a:pt x="51" y="113"/>
                </a:lnTo>
                <a:lnTo>
                  <a:pt x="51" y="117"/>
                </a:lnTo>
                <a:lnTo>
                  <a:pt x="49" y="117"/>
                </a:lnTo>
                <a:lnTo>
                  <a:pt x="49" y="123"/>
                </a:lnTo>
                <a:lnTo>
                  <a:pt x="46" y="123"/>
                </a:lnTo>
                <a:lnTo>
                  <a:pt x="46" y="125"/>
                </a:lnTo>
                <a:lnTo>
                  <a:pt x="41" y="125"/>
                </a:lnTo>
                <a:lnTo>
                  <a:pt x="41" y="129"/>
                </a:lnTo>
                <a:lnTo>
                  <a:pt x="39" y="129"/>
                </a:lnTo>
                <a:lnTo>
                  <a:pt x="39" y="131"/>
                </a:lnTo>
                <a:lnTo>
                  <a:pt x="38" y="131"/>
                </a:lnTo>
                <a:lnTo>
                  <a:pt x="38" y="135"/>
                </a:lnTo>
                <a:lnTo>
                  <a:pt x="26" y="135"/>
                </a:lnTo>
                <a:lnTo>
                  <a:pt x="26" y="137"/>
                </a:lnTo>
                <a:lnTo>
                  <a:pt x="21" y="137"/>
                </a:lnTo>
                <a:lnTo>
                  <a:pt x="21" y="139"/>
                </a:lnTo>
                <a:lnTo>
                  <a:pt x="17" y="139"/>
                </a:lnTo>
                <a:lnTo>
                  <a:pt x="17" y="142"/>
                </a:lnTo>
                <a:lnTo>
                  <a:pt x="14" y="142"/>
                </a:lnTo>
                <a:lnTo>
                  <a:pt x="14" y="144"/>
                </a:lnTo>
                <a:lnTo>
                  <a:pt x="12" y="144"/>
                </a:lnTo>
                <a:lnTo>
                  <a:pt x="12" y="148"/>
                </a:lnTo>
                <a:lnTo>
                  <a:pt x="12" y="159"/>
                </a:lnTo>
                <a:lnTo>
                  <a:pt x="11" y="159"/>
                </a:lnTo>
                <a:lnTo>
                  <a:pt x="11" y="170"/>
                </a:lnTo>
                <a:lnTo>
                  <a:pt x="8" y="170"/>
                </a:lnTo>
                <a:lnTo>
                  <a:pt x="8" y="175"/>
                </a:lnTo>
                <a:lnTo>
                  <a:pt x="6" y="175"/>
                </a:lnTo>
                <a:lnTo>
                  <a:pt x="6" y="177"/>
                </a:lnTo>
                <a:lnTo>
                  <a:pt x="4" y="177"/>
                </a:lnTo>
                <a:lnTo>
                  <a:pt x="4" y="179"/>
                </a:lnTo>
                <a:lnTo>
                  <a:pt x="0" y="179"/>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1" name="Text Placeholder 3"/>
          <p:cNvSpPr>
            <a:spLocks noGrp="1"/>
          </p:cNvSpPr>
          <p:nvPr>
            <p:ph type="body" sz="quarter" idx="10"/>
          </p:nvPr>
        </p:nvSpPr>
        <p:spPr>
          <a:xfrm>
            <a:off x="365125" y="6096000"/>
            <a:ext cx="4130675" cy="487363"/>
          </a:xfrm>
        </p:spPr>
        <p:txBody>
          <a:bodyPr/>
          <a:lstStyle/>
          <a:p>
            <a:r>
              <a:rPr lang="fr-FR" dirty="0" smtClean="0"/>
              <a:t>*Test de Gray. </a:t>
            </a:r>
            <a:r>
              <a:rPr lang="fr-FR" dirty="0" err="1" smtClean="0"/>
              <a:t>Ref</a:t>
            </a:r>
            <a:r>
              <a:rPr lang="fr-FR" dirty="0"/>
              <a:t>:</a:t>
            </a:r>
            <a:r>
              <a:rPr lang="fr-FR" dirty="0" smtClean="0"/>
              <a:t> référence.</a:t>
            </a:r>
            <a:endParaRPr lang="fr-FR" dirty="0"/>
          </a:p>
        </p:txBody>
      </p:sp>
    </p:spTree>
    <p:extLst>
      <p:ext uri="{BB962C8B-B14F-4D97-AF65-F5344CB8AC3E}">
        <p14:creationId xmlns:p14="http://schemas.microsoft.com/office/powerpoint/2010/main" val="20547649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Cancer ANAL</a:t>
            </a:r>
            <a:endParaRPr lang="en-GB" dirty="0"/>
          </a:p>
        </p:txBody>
      </p:sp>
    </p:spTree>
    <p:extLst>
      <p:ext uri="{BB962C8B-B14F-4D97-AF65-F5344CB8AC3E}">
        <p14:creationId xmlns:p14="http://schemas.microsoft.com/office/powerpoint/2010/main" val="2742325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3500: Validation de l’</a:t>
            </a:r>
            <a:r>
              <a:rPr lang="fr-FR" dirty="0" err="1" smtClean="0"/>
              <a:t>Immunoscore</a:t>
            </a:r>
            <a:r>
              <a:rPr lang="fr-FR" dirty="0" smtClean="0"/>
              <a:t> (IM) comme marqueur pronostique dans le cancer du colon stade I/II/III : résultats de l’analyse d’un consortium mondial de 1 336 patients – Galon J,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la valeur pronostique de l’</a:t>
            </a:r>
            <a:r>
              <a:rPr lang="fr-FR" dirty="0" err="1" smtClean="0"/>
              <a:t>Immunoscore</a:t>
            </a:r>
            <a:r>
              <a:rPr lang="fr-FR" dirty="0" smtClean="0"/>
              <a:t> chez les patients avec cancer du colon stade I–III</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Analyse IM</a:t>
            </a:r>
            <a:r>
              <a:rPr lang="fr-FR" dirty="0" smtClean="0"/>
              <a:t>: </a:t>
            </a:r>
          </a:p>
          <a:p>
            <a:r>
              <a:rPr lang="fr-FR" dirty="0" smtClean="0"/>
              <a:t>Analyse de la totalité des échantillons FFPE par IHC</a:t>
            </a:r>
            <a:endParaRPr lang="fr-FR" dirty="0"/>
          </a:p>
        </p:txBody>
      </p:sp>
      <p:sp>
        <p:nvSpPr>
          <p:cNvPr id="4" name="Text Placeholder 3"/>
          <p:cNvSpPr>
            <a:spLocks noGrp="1"/>
          </p:cNvSpPr>
          <p:nvPr>
            <p:ph type="body" sz="quarter" idx="10"/>
          </p:nvPr>
        </p:nvSpPr>
        <p:spPr>
          <a:xfrm>
            <a:off x="100148" y="6177873"/>
            <a:ext cx="4921031" cy="405490"/>
          </a:xfrm>
        </p:spPr>
        <p:txBody>
          <a:bodyPr/>
          <a:lstStyle/>
          <a:p>
            <a:r>
              <a:rPr lang="fr-FR" dirty="0" smtClean="0"/>
              <a:t>IM: </a:t>
            </a:r>
            <a:r>
              <a:rPr lang="fr-FR" dirty="0" err="1" smtClean="0"/>
              <a:t>immunoscore</a:t>
            </a:r>
            <a:r>
              <a:rPr lang="fr-FR" dirty="0" smtClean="0"/>
              <a:t>; FFPE: fixation</a:t>
            </a:r>
            <a:r>
              <a:rPr lang="fr-FR" dirty="0"/>
              <a:t> </a:t>
            </a:r>
            <a:r>
              <a:rPr lang="fr-FR" dirty="0" smtClean="0"/>
              <a:t>formaldéhyde enrobage paraffine.</a:t>
            </a:r>
            <a:endParaRPr lang="fr-FR" dirty="0"/>
          </a:p>
        </p:txBody>
      </p:sp>
      <p:sp>
        <p:nvSpPr>
          <p:cNvPr id="5" name="Text Placeholder 4"/>
          <p:cNvSpPr>
            <a:spLocks noGrp="1"/>
          </p:cNvSpPr>
          <p:nvPr>
            <p:ph type="body" sz="quarter" idx="11"/>
          </p:nvPr>
        </p:nvSpPr>
        <p:spPr>
          <a:xfrm>
            <a:off x="4648200" y="6324600"/>
            <a:ext cx="4130675" cy="258763"/>
          </a:xfrm>
        </p:spPr>
        <p:txBody>
          <a:bodyPr/>
          <a:lstStyle/>
          <a:p>
            <a:r>
              <a:rPr lang="fr-FR" smtClean="0"/>
              <a:t> Galon et al. J Clin Oncol 2016; 34 (suppl): abstr 3500</a:t>
            </a:r>
            <a:endParaRPr lang="fr-FR"/>
          </a:p>
        </p:txBody>
      </p:sp>
      <p:cxnSp>
        <p:nvCxnSpPr>
          <p:cNvPr id="6" name="AutoShape 15"/>
          <p:cNvCxnSpPr>
            <a:cxnSpLocks noChangeShapeType="1"/>
            <a:endCxn id="10" idx="1"/>
          </p:cNvCxnSpPr>
          <p:nvPr/>
        </p:nvCxnSpPr>
        <p:spPr bwMode="auto">
          <a:xfrm rot="5400000" flipH="1" flipV="1">
            <a:off x="3534014" y="2959936"/>
            <a:ext cx="1260000" cy="631976"/>
          </a:xfrm>
          <a:prstGeom prst="bentConnector2">
            <a:avLst/>
          </a:prstGeom>
          <a:noFill/>
          <a:ln w="57150">
            <a:solidFill>
              <a:schemeClr val="bg2">
                <a:lumMod val="60000"/>
                <a:lumOff val="40000"/>
              </a:schemeClr>
            </a:solidFill>
            <a:round/>
            <a:headEnd/>
            <a:tailEnd type="triangle" w="med" len="med"/>
          </a:ln>
        </p:spPr>
      </p:cxnSp>
      <p:cxnSp>
        <p:nvCxnSpPr>
          <p:cNvPr id="8" name="AutoShape 19"/>
          <p:cNvCxnSpPr>
            <a:cxnSpLocks noChangeShapeType="1"/>
          </p:cNvCxnSpPr>
          <p:nvPr/>
        </p:nvCxnSpPr>
        <p:spPr bwMode="auto">
          <a:xfrm>
            <a:off x="3299505" y="3887326"/>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9" name="AutoShape 21"/>
          <p:cNvCxnSpPr>
            <a:cxnSpLocks noChangeShapeType="1"/>
          </p:cNvCxnSpPr>
          <p:nvPr/>
        </p:nvCxnSpPr>
        <p:spPr bwMode="auto">
          <a:xfrm>
            <a:off x="6096001" y="2403773"/>
            <a:ext cx="572635"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4480002" y="2195924"/>
            <a:ext cx="1612641"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Cohorte d’étude (CE)</a:t>
            </a:r>
            <a:endParaRPr lang="fr-FR" altLang="zh-CN" dirty="0">
              <a:solidFill>
                <a:srgbClr val="FFFFFF"/>
              </a:solidFill>
              <a:latin typeface="Arial"/>
              <a:ea typeface="SimSun" pitchFamily="2" charset="-122"/>
              <a:cs typeface="Arial"/>
            </a:endParaRPr>
          </a:p>
        </p:txBody>
      </p:sp>
      <p:sp>
        <p:nvSpPr>
          <p:cNvPr id="11" name="AutoShape 9"/>
          <p:cNvSpPr>
            <a:spLocks noChangeArrowheads="1"/>
          </p:cNvSpPr>
          <p:nvPr/>
        </p:nvSpPr>
        <p:spPr bwMode="auto">
          <a:xfrm>
            <a:off x="164469" y="3199826"/>
            <a:ext cx="3332655"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Cancer du colon stage I–III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de traitement </a:t>
            </a:r>
            <a:r>
              <a:rPr lang="fr-FR" altLang="zh-CN" dirty="0" err="1" smtClean="0">
                <a:solidFill>
                  <a:srgbClr val="FFFFFF"/>
                </a:solidFill>
                <a:latin typeface="Arial"/>
                <a:ea typeface="SimSun" pitchFamily="2" charset="-122"/>
                <a:cs typeface="Arial"/>
              </a:rPr>
              <a:t>néoadjuvant</a:t>
            </a:r>
            <a:r>
              <a:rPr lang="fr-FR" altLang="zh-CN" dirty="0" smtClean="0">
                <a:solidFill>
                  <a:srgbClr val="FFFFFF"/>
                </a:solidFill>
                <a:latin typeface="Arial"/>
                <a:ea typeface="SimSun" pitchFamily="2" charset="-122"/>
                <a:cs typeface="Arial"/>
              </a:rPr>
              <a:t> (n=2667)</a:t>
            </a:r>
            <a:endParaRPr lang="fr-FR" altLang="zh-CN" dirty="0">
              <a:solidFill>
                <a:srgbClr val="FFFFFF"/>
              </a:solidFill>
              <a:latin typeface="Arial"/>
              <a:ea typeface="SimSun" pitchFamily="2" charset="-122"/>
              <a:cs typeface="Arial"/>
            </a:endParaRPr>
          </a:p>
        </p:txBody>
      </p:sp>
      <p:cxnSp>
        <p:nvCxnSpPr>
          <p:cNvPr id="12" name="AutoShape 16"/>
          <p:cNvCxnSpPr>
            <a:cxnSpLocks noChangeShapeType="1"/>
            <a:endCxn id="15" idx="1"/>
          </p:cNvCxnSpPr>
          <p:nvPr/>
        </p:nvCxnSpPr>
        <p:spPr bwMode="auto">
          <a:xfrm rot="16200000" flipH="1">
            <a:off x="3512358" y="4225424"/>
            <a:ext cx="1303310" cy="631975"/>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480001" y="4714375"/>
            <a:ext cx="1678435" cy="95738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Cohorte de validation externe (CVE)</a:t>
            </a:r>
            <a:endParaRPr lang="fr-FR" altLang="zh-CN" dirty="0">
              <a:solidFill>
                <a:srgbClr val="FFFFFF"/>
              </a:solidFill>
              <a:latin typeface="Arial"/>
              <a:ea typeface="SimSun" pitchFamily="2" charset="-122"/>
              <a:cs typeface="Arial"/>
            </a:endParaRPr>
          </a:p>
        </p:txBody>
      </p:sp>
      <p:cxnSp>
        <p:nvCxnSpPr>
          <p:cNvPr id="30" name="AutoShape 21"/>
          <p:cNvCxnSpPr>
            <a:cxnSpLocks noChangeShapeType="1"/>
          </p:cNvCxnSpPr>
          <p:nvPr/>
        </p:nvCxnSpPr>
        <p:spPr bwMode="auto">
          <a:xfrm>
            <a:off x="6091692" y="2871666"/>
            <a:ext cx="572635" cy="0"/>
          </a:xfrm>
          <a:prstGeom prst="straightConnector1">
            <a:avLst/>
          </a:prstGeom>
          <a:noFill/>
          <a:ln w="57150">
            <a:solidFill>
              <a:schemeClr val="bg2">
                <a:lumMod val="60000"/>
                <a:lumOff val="40000"/>
              </a:schemeClr>
            </a:solidFill>
            <a:round/>
            <a:headEnd/>
            <a:tailEnd type="triangle" w="med" len="med"/>
          </a:ln>
        </p:spPr>
      </p:cxnSp>
      <p:cxnSp>
        <p:nvCxnSpPr>
          <p:cNvPr id="32" name="AutoShape 21"/>
          <p:cNvCxnSpPr>
            <a:cxnSpLocks noChangeShapeType="1"/>
          </p:cNvCxnSpPr>
          <p:nvPr/>
        </p:nvCxnSpPr>
        <p:spPr bwMode="auto">
          <a:xfrm>
            <a:off x="6158436" y="4983600"/>
            <a:ext cx="510200" cy="6666"/>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6664326" y="5257800"/>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a:solidFill>
                  <a:srgbClr val="4D4D4D"/>
                </a:solidFill>
                <a:latin typeface="Arial"/>
                <a:ea typeface="SimSun" pitchFamily="2" charset="-122"/>
                <a:cs typeface="Arial"/>
              </a:rPr>
              <a:t>IM </a:t>
            </a:r>
            <a:r>
              <a:rPr lang="fr-FR" altLang="zh-CN" b="1" dirty="0" smtClean="0">
                <a:solidFill>
                  <a:srgbClr val="4D4D4D"/>
                </a:solidFill>
                <a:latin typeface="Arial"/>
                <a:ea typeface="SimSun" pitchFamily="2" charset="-122"/>
                <a:cs typeface="Arial"/>
              </a:rPr>
              <a:t>élevé</a:t>
            </a:r>
            <a:endParaRPr lang="fr-FR" altLang="zh-CN" b="1" dirty="0">
              <a:solidFill>
                <a:srgbClr val="4D4D4D"/>
              </a:solidFill>
              <a:latin typeface="Arial"/>
              <a:ea typeface="SimSun" pitchFamily="2" charset="-122"/>
              <a:cs typeface="Arial"/>
            </a:endParaRPr>
          </a:p>
        </p:txBody>
      </p:sp>
      <p:cxnSp>
        <p:nvCxnSpPr>
          <p:cNvPr id="34" name="AutoShape 21"/>
          <p:cNvCxnSpPr>
            <a:cxnSpLocks noChangeShapeType="1"/>
          </p:cNvCxnSpPr>
          <p:nvPr/>
        </p:nvCxnSpPr>
        <p:spPr bwMode="auto">
          <a:xfrm>
            <a:off x="6158436" y="5455800"/>
            <a:ext cx="505891" cy="2359"/>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6668636" y="2199107"/>
            <a:ext cx="2018164" cy="396000"/>
          </a:xfrm>
          <a:prstGeom prst="rect">
            <a:avLst/>
          </a:prstGeom>
          <a:solidFill>
            <a:srgbClr val="B60D27"/>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IM bas</a:t>
            </a:r>
            <a:endParaRPr lang="fr-FR" altLang="zh-CN" b="1" dirty="0">
              <a:solidFill>
                <a:srgbClr val="FFFFFF"/>
              </a:solidFill>
              <a:latin typeface="Arial"/>
              <a:ea typeface="SimSun" pitchFamily="2" charset="-122"/>
              <a:cs typeface="Arial"/>
            </a:endParaRPr>
          </a:p>
        </p:txBody>
      </p:sp>
      <p:sp>
        <p:nvSpPr>
          <p:cNvPr id="36" name="AutoShape 12"/>
          <p:cNvSpPr>
            <a:spLocks noChangeArrowheads="1"/>
          </p:cNvSpPr>
          <p:nvPr/>
        </p:nvSpPr>
        <p:spPr bwMode="auto">
          <a:xfrm>
            <a:off x="6664327" y="2667000"/>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smtClean="0">
                <a:solidFill>
                  <a:srgbClr val="4D4D4D"/>
                </a:solidFill>
                <a:latin typeface="Arial"/>
                <a:ea typeface="SimSun" pitchFamily="2" charset="-122"/>
                <a:cs typeface="Arial"/>
              </a:rPr>
              <a:t>IM élevé</a:t>
            </a:r>
            <a:endParaRPr lang="fr-FR" altLang="zh-CN" b="1" dirty="0">
              <a:solidFill>
                <a:srgbClr val="4D4D4D"/>
              </a:solidFill>
              <a:latin typeface="Arial"/>
              <a:ea typeface="SimSun" pitchFamily="2" charset="-122"/>
              <a:cs typeface="Arial"/>
            </a:endParaRPr>
          </a:p>
        </p:txBody>
      </p:sp>
      <p:sp>
        <p:nvSpPr>
          <p:cNvPr id="37" name="AutoShape 12"/>
          <p:cNvSpPr>
            <a:spLocks noChangeArrowheads="1"/>
          </p:cNvSpPr>
          <p:nvPr/>
        </p:nvSpPr>
        <p:spPr bwMode="auto">
          <a:xfrm>
            <a:off x="6668636" y="4785600"/>
            <a:ext cx="2018164" cy="396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a:solidFill>
                  <a:srgbClr val="FFFFFF"/>
                </a:solidFill>
                <a:latin typeface="Arial"/>
                <a:ea typeface="SimSun" pitchFamily="2" charset="-122"/>
                <a:cs typeface="Arial"/>
              </a:rPr>
              <a:t>IM </a:t>
            </a:r>
            <a:r>
              <a:rPr lang="fr-FR" altLang="zh-CN" b="1" dirty="0" smtClean="0">
                <a:solidFill>
                  <a:srgbClr val="FFFFFF"/>
                </a:solidFill>
                <a:latin typeface="Arial"/>
                <a:ea typeface="SimSun" pitchFamily="2" charset="-122"/>
                <a:cs typeface="Arial"/>
              </a:rPr>
              <a:t>bas</a:t>
            </a:r>
            <a:endParaRPr lang="fr-FR" altLang="zh-CN" b="1" dirty="0">
              <a:solidFill>
                <a:srgbClr val="FFFFFF"/>
              </a:solidFill>
              <a:latin typeface="Arial"/>
              <a:ea typeface="SimSun" pitchFamily="2" charset="-122"/>
              <a:cs typeface="Arial"/>
            </a:endParaRPr>
          </a:p>
        </p:txBody>
      </p:sp>
      <p:sp>
        <p:nvSpPr>
          <p:cNvPr id="24" name="Rectangle 9"/>
          <p:cNvSpPr txBox="1">
            <a:spLocks noChangeArrowheads="1"/>
          </p:cNvSpPr>
          <p:nvPr/>
        </p:nvSpPr>
        <p:spPr bwMode="auto">
          <a:xfrm>
            <a:off x="87374" y="4766906"/>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Délai de réponse (DDR: élevé vs bas)</a:t>
            </a:r>
          </a:p>
          <a:p>
            <a:pPr>
              <a:buClr>
                <a:srgbClr val="043882"/>
              </a:buClr>
            </a:pPr>
            <a:endParaRPr lang="fr-FR" kern="0" dirty="0" smtClean="0"/>
          </a:p>
        </p:txBody>
      </p:sp>
      <p:sp>
        <p:nvSpPr>
          <p:cNvPr id="45" name="AutoShape 12"/>
          <p:cNvSpPr>
            <a:spLocks noChangeArrowheads="1"/>
          </p:cNvSpPr>
          <p:nvPr/>
        </p:nvSpPr>
        <p:spPr bwMode="auto">
          <a:xfrm>
            <a:off x="4495800" y="3473895"/>
            <a:ext cx="1611690" cy="900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Cohorte de validation interne (CVI)</a:t>
            </a:r>
            <a:endParaRPr lang="fr-FR" altLang="zh-CN" dirty="0">
              <a:solidFill>
                <a:srgbClr val="FFFFFF"/>
              </a:solidFill>
              <a:latin typeface="Arial"/>
              <a:ea typeface="SimSun" pitchFamily="2" charset="-122"/>
              <a:cs typeface="Arial"/>
            </a:endParaRPr>
          </a:p>
        </p:txBody>
      </p:sp>
      <p:cxnSp>
        <p:nvCxnSpPr>
          <p:cNvPr id="46" name="AutoShape 21"/>
          <p:cNvCxnSpPr>
            <a:cxnSpLocks noChangeShapeType="1"/>
          </p:cNvCxnSpPr>
          <p:nvPr/>
        </p:nvCxnSpPr>
        <p:spPr bwMode="auto">
          <a:xfrm>
            <a:off x="6111799" y="3692403"/>
            <a:ext cx="572635" cy="0"/>
          </a:xfrm>
          <a:prstGeom prst="straightConnector1">
            <a:avLst/>
          </a:prstGeom>
          <a:noFill/>
          <a:ln w="57150">
            <a:solidFill>
              <a:schemeClr val="bg2">
                <a:lumMod val="60000"/>
                <a:lumOff val="40000"/>
              </a:schemeClr>
            </a:solidFill>
            <a:round/>
            <a:headEnd/>
            <a:tailEnd type="triangle" w="med" len="med"/>
          </a:ln>
        </p:spPr>
      </p:cxnSp>
      <p:sp>
        <p:nvSpPr>
          <p:cNvPr id="47" name="AutoShape 12"/>
          <p:cNvSpPr>
            <a:spLocks noChangeArrowheads="1"/>
          </p:cNvSpPr>
          <p:nvPr/>
        </p:nvSpPr>
        <p:spPr bwMode="auto">
          <a:xfrm>
            <a:off x="6680124" y="3959937"/>
            <a:ext cx="2018164" cy="396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b="1" dirty="0">
                <a:solidFill>
                  <a:srgbClr val="4D4D4D"/>
                </a:solidFill>
                <a:latin typeface="Arial"/>
                <a:ea typeface="SimSun" pitchFamily="2" charset="-122"/>
                <a:cs typeface="Arial"/>
              </a:rPr>
              <a:t>IM </a:t>
            </a:r>
            <a:r>
              <a:rPr lang="fr-FR" altLang="zh-CN" b="1" dirty="0" smtClean="0">
                <a:solidFill>
                  <a:srgbClr val="4D4D4D"/>
                </a:solidFill>
                <a:latin typeface="Arial"/>
                <a:ea typeface="SimSun" pitchFamily="2" charset="-122"/>
                <a:cs typeface="Arial"/>
              </a:rPr>
              <a:t>élevé</a:t>
            </a:r>
            <a:endParaRPr lang="fr-FR" altLang="zh-CN" b="1" dirty="0">
              <a:solidFill>
                <a:srgbClr val="4D4D4D"/>
              </a:solidFill>
              <a:latin typeface="Arial"/>
              <a:ea typeface="SimSun" pitchFamily="2" charset="-122"/>
              <a:cs typeface="Arial"/>
            </a:endParaRPr>
          </a:p>
        </p:txBody>
      </p:sp>
      <p:cxnSp>
        <p:nvCxnSpPr>
          <p:cNvPr id="48" name="AutoShape 21"/>
          <p:cNvCxnSpPr>
            <a:cxnSpLocks noChangeShapeType="1"/>
          </p:cNvCxnSpPr>
          <p:nvPr/>
        </p:nvCxnSpPr>
        <p:spPr bwMode="auto">
          <a:xfrm>
            <a:off x="6107490" y="4160296"/>
            <a:ext cx="572635" cy="0"/>
          </a:xfrm>
          <a:prstGeom prst="straightConnector1">
            <a:avLst/>
          </a:prstGeom>
          <a:noFill/>
          <a:ln w="57150">
            <a:solidFill>
              <a:schemeClr val="bg2">
                <a:lumMod val="60000"/>
                <a:lumOff val="40000"/>
              </a:schemeClr>
            </a:solidFill>
            <a:round/>
            <a:headEnd/>
            <a:tailEnd type="triangle" w="med" len="med"/>
          </a:ln>
        </p:spPr>
      </p:cxnSp>
      <p:sp>
        <p:nvSpPr>
          <p:cNvPr id="49" name="AutoShape 12"/>
          <p:cNvSpPr>
            <a:spLocks noChangeArrowheads="1"/>
          </p:cNvSpPr>
          <p:nvPr/>
        </p:nvSpPr>
        <p:spPr bwMode="auto">
          <a:xfrm>
            <a:off x="6684434" y="3487737"/>
            <a:ext cx="2018164" cy="396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b="1" dirty="0">
                <a:solidFill>
                  <a:srgbClr val="FFFFFF"/>
                </a:solidFill>
                <a:latin typeface="Arial"/>
                <a:ea typeface="SimSun" pitchFamily="2" charset="-122"/>
                <a:cs typeface="Arial"/>
              </a:rPr>
              <a:t>IM </a:t>
            </a:r>
            <a:r>
              <a:rPr lang="fr-FR" altLang="zh-CN" b="1" dirty="0" smtClean="0">
                <a:solidFill>
                  <a:srgbClr val="FFFFFF"/>
                </a:solidFill>
                <a:latin typeface="Arial"/>
                <a:ea typeface="SimSun" pitchFamily="2" charset="-122"/>
                <a:cs typeface="Arial"/>
              </a:rPr>
              <a:t>bas</a:t>
            </a:r>
            <a:endParaRPr lang="fr-FR" altLang="zh-CN" b="1" dirty="0">
              <a:solidFill>
                <a:srgbClr val="FFFFFF"/>
              </a:solidFill>
              <a:latin typeface="Arial"/>
              <a:ea typeface="SimSun" pitchFamily="2" charset="-122"/>
              <a:cs typeface="Arial"/>
            </a:endParaRPr>
          </a:p>
        </p:txBody>
      </p:sp>
      <p:cxnSp>
        <p:nvCxnSpPr>
          <p:cNvPr id="50" name="AutoShape 21"/>
          <p:cNvCxnSpPr>
            <a:cxnSpLocks noChangeShapeType="1"/>
          </p:cNvCxnSpPr>
          <p:nvPr/>
        </p:nvCxnSpPr>
        <p:spPr bwMode="auto">
          <a:xfrm>
            <a:off x="3877695" y="3887326"/>
            <a:ext cx="612000"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8178146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3503: NCI9673: une étude </a:t>
            </a:r>
            <a:r>
              <a:rPr lang="fr-FR" dirty="0" err="1" smtClean="0"/>
              <a:t>eETCTN</a:t>
            </a:r>
            <a:r>
              <a:rPr lang="fr-FR" dirty="0" smtClean="0"/>
              <a:t> multi-institutionnelle de phase II du </a:t>
            </a:r>
            <a:r>
              <a:rPr lang="fr-FR" dirty="0" err="1" smtClean="0"/>
              <a:t>nivolumab</a:t>
            </a:r>
            <a:r>
              <a:rPr lang="fr-FR" dirty="0" smtClean="0"/>
              <a:t> dans le carcinome </a:t>
            </a:r>
            <a:r>
              <a:rPr lang="fr-FR" dirty="0" err="1" smtClean="0"/>
              <a:t>épithélioïde</a:t>
            </a:r>
            <a:r>
              <a:rPr lang="fr-FR" dirty="0" smtClean="0"/>
              <a:t> du canal anal (CECA) métastatique </a:t>
            </a:r>
            <a:r>
              <a:rPr lang="fr-FR" dirty="0"/>
              <a:t>réfractaire</a:t>
            </a:r>
            <a:r>
              <a:rPr lang="fr-FR" dirty="0" smtClean="0"/>
              <a:t> – Morris VK, et al</a:t>
            </a:r>
            <a:endParaRPr lang="fr-FR" dirty="0"/>
          </a:p>
        </p:txBody>
      </p:sp>
      <p:sp>
        <p:nvSpPr>
          <p:cNvPr id="3" name="Content Placeholder 2"/>
          <p:cNvSpPr>
            <a:spLocks noGrp="1"/>
          </p:cNvSpPr>
          <p:nvPr>
            <p:ph idx="1"/>
          </p:nvPr>
        </p:nvSpPr>
        <p:spPr>
          <a:xfrm>
            <a:off x="365124" y="1254035"/>
            <a:ext cx="8599364" cy="4746172"/>
          </a:xfrm>
        </p:spPr>
        <p:txBody>
          <a:bodyPr/>
          <a:lstStyle/>
          <a:p>
            <a:pPr marL="0" indent="0">
              <a:buNone/>
            </a:pPr>
            <a:r>
              <a:rPr lang="fr-FR" b="1" dirty="0" smtClean="0"/>
              <a:t>Objectifs</a:t>
            </a:r>
            <a:r>
              <a:rPr lang="fr-FR" dirty="0" smtClean="0"/>
              <a:t> </a:t>
            </a:r>
          </a:p>
          <a:p>
            <a:r>
              <a:rPr lang="fr-FR" dirty="0" smtClean="0"/>
              <a:t>Evaluer l’efficacité et la tolérance du </a:t>
            </a:r>
            <a:r>
              <a:rPr lang="fr-FR" dirty="0" err="1" smtClean="0"/>
              <a:t>nivolumab</a:t>
            </a:r>
            <a:r>
              <a:rPr lang="fr-FR" dirty="0" smtClean="0"/>
              <a:t> chez les patients avec CECA métastatique réfractaire</a:t>
            </a:r>
            <a:endParaRPr lang="fr-FR" dirty="0"/>
          </a:p>
        </p:txBody>
      </p:sp>
      <p:sp>
        <p:nvSpPr>
          <p:cNvPr id="5" name="Text Placeholder 4"/>
          <p:cNvSpPr>
            <a:spLocks noGrp="1"/>
          </p:cNvSpPr>
          <p:nvPr>
            <p:ph type="body" sz="quarter" idx="11"/>
          </p:nvPr>
        </p:nvSpPr>
        <p:spPr/>
        <p:txBody>
          <a:bodyPr/>
          <a:lstStyle/>
          <a:p>
            <a:r>
              <a:rPr lang="fr-FR" smtClean="0"/>
              <a:t>Morris et al. J Clin Oncol 2016; 34 (suppl): abstr 3503</a:t>
            </a:r>
            <a:endParaRPr lang="fr-FR"/>
          </a:p>
        </p:txBody>
      </p:sp>
      <p:sp>
        <p:nvSpPr>
          <p:cNvPr id="6" name="Rectangle 9"/>
          <p:cNvSpPr txBox="1">
            <a:spLocks noChangeArrowheads="1"/>
          </p:cNvSpPr>
          <p:nvPr/>
        </p:nvSpPr>
        <p:spPr bwMode="auto">
          <a:xfrm>
            <a:off x="365124" y="49498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TRG (RECIST 1.1)</a:t>
            </a:r>
          </a:p>
          <a:p>
            <a:pPr>
              <a:buClr>
                <a:srgbClr val="043882"/>
              </a:buClr>
            </a:pPr>
            <a:endParaRPr lang="fr-FR" kern="0" dirty="0" smtClean="0"/>
          </a:p>
        </p:txBody>
      </p:sp>
      <p:sp>
        <p:nvSpPr>
          <p:cNvPr id="7" name="Content Placeholder 26"/>
          <p:cNvSpPr txBox="1">
            <a:spLocks/>
          </p:cNvSpPr>
          <p:nvPr/>
        </p:nvSpPr>
        <p:spPr>
          <a:xfrm>
            <a:off x="4648200" y="49498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SSP, SG</a:t>
            </a:r>
          </a:p>
          <a:p>
            <a:pPr>
              <a:buClr>
                <a:srgbClr val="043882"/>
              </a:buClr>
            </a:pPr>
            <a:r>
              <a:rPr lang="fr-FR" kern="0" dirty="0" smtClean="0"/>
              <a:t>Tolérance</a:t>
            </a:r>
          </a:p>
        </p:txBody>
      </p:sp>
      <p:sp>
        <p:nvSpPr>
          <p:cNvPr id="8" name="AutoShape 12"/>
          <p:cNvSpPr>
            <a:spLocks noChangeArrowheads="1"/>
          </p:cNvSpPr>
          <p:nvPr/>
        </p:nvSpPr>
        <p:spPr bwMode="auto">
          <a:xfrm>
            <a:off x="4618241" y="283957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latin typeface="Arial"/>
                <a:ea typeface="SimSun" pitchFamily="2" charset="-122"/>
                <a:cs typeface="Arial"/>
              </a:rPr>
              <a:t>Nivolumab</a:t>
            </a:r>
            <a:r>
              <a:rPr lang="fr-FR" altLang="zh-CN" dirty="0" smtClean="0">
                <a:solidFill>
                  <a:srgbClr val="FFFFFF"/>
                </a:solidFill>
                <a:latin typeface="Arial"/>
                <a:ea typeface="SimSun" pitchFamily="2" charset="-122"/>
                <a:cs typeface="Arial"/>
              </a:rPr>
              <a:t> 3 mg/kg IV toutes les 2 semaines</a:t>
            </a:r>
            <a:endParaRPr lang="fr-FR" altLang="zh-CN" dirty="0">
              <a:solidFill>
                <a:srgbClr val="FFFFFF"/>
              </a:solidFill>
              <a:latin typeface="Arial"/>
              <a:ea typeface="SimSun" pitchFamily="2" charset="-122"/>
              <a:cs typeface="Arial"/>
            </a:endParaRPr>
          </a:p>
        </p:txBody>
      </p:sp>
      <p:cxnSp>
        <p:nvCxnSpPr>
          <p:cNvPr id="9" name="AutoShape 19"/>
          <p:cNvCxnSpPr>
            <a:cxnSpLocks noChangeShapeType="1"/>
          </p:cNvCxnSpPr>
          <p:nvPr/>
        </p:nvCxnSpPr>
        <p:spPr bwMode="auto">
          <a:xfrm>
            <a:off x="3684814" y="3423774"/>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3423774"/>
            <a:ext cx="933427" cy="1"/>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4" y="3159456"/>
            <a:ext cx="850511"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12" name="AutoShape 9"/>
          <p:cNvSpPr>
            <a:spLocks noChangeArrowheads="1"/>
          </p:cNvSpPr>
          <p:nvPr/>
        </p:nvSpPr>
        <p:spPr bwMode="auto">
          <a:xfrm>
            <a:off x="365124" y="2402069"/>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CECA métastatique</a:t>
            </a:r>
            <a:endParaRPr lang="fr-FR" altLang="zh-CN" i="1"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&gt;1 traitement antérieur (sauf immunothérapie)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≤1</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(n=37)</a:t>
            </a:r>
            <a:endParaRPr lang="fr-FR" altLang="zh-CN" dirty="0">
              <a:solidFill>
                <a:srgbClr val="FFFFFF"/>
              </a:solidFill>
              <a:latin typeface="Arial"/>
              <a:ea typeface="SimSun" pitchFamily="2" charset="-122"/>
              <a:cs typeface="Arial"/>
            </a:endParaRPr>
          </a:p>
        </p:txBody>
      </p:sp>
    </p:spTree>
    <p:extLst>
      <p:ext uri="{BB962C8B-B14F-4D97-AF65-F5344CB8AC3E}">
        <p14:creationId xmlns:p14="http://schemas.microsoft.com/office/powerpoint/2010/main" val="33443451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3503</a:t>
            </a:r>
            <a:r>
              <a:rPr lang="en-GB" dirty="0" smtClean="0"/>
              <a:t>: </a:t>
            </a:r>
            <a:r>
              <a:rPr lang="fr-FR" dirty="0"/>
              <a:t>NCI9673: une étude </a:t>
            </a:r>
            <a:r>
              <a:rPr lang="fr-FR" dirty="0" err="1"/>
              <a:t>eETCTN</a:t>
            </a:r>
            <a:r>
              <a:rPr lang="fr-FR" dirty="0"/>
              <a:t> multi-institutionnelle de phase II du </a:t>
            </a:r>
            <a:r>
              <a:rPr lang="fr-FR" dirty="0" err="1"/>
              <a:t>nivolumab</a:t>
            </a:r>
            <a:r>
              <a:rPr lang="fr-FR" dirty="0"/>
              <a:t> dans le carcinome </a:t>
            </a:r>
            <a:r>
              <a:rPr lang="fr-FR" dirty="0" err="1"/>
              <a:t>épithélioïde</a:t>
            </a:r>
            <a:r>
              <a:rPr lang="fr-FR" dirty="0"/>
              <a:t> du canal anal (CECA) métastatique réfractaire – Morris VK,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r>
              <a:rPr lang="en-GB" dirty="0" smtClean="0"/>
              <a:t> </a:t>
            </a:r>
          </a:p>
          <a:p>
            <a:endParaRPr lang="en-GB" dirty="0"/>
          </a:p>
          <a:p>
            <a:endParaRPr lang="en-GB" dirty="0" smtClean="0"/>
          </a:p>
          <a:p>
            <a:endParaRPr lang="en-GB" dirty="0"/>
          </a:p>
          <a:p>
            <a:endParaRPr lang="en-GB" dirty="0" smtClean="0"/>
          </a:p>
          <a:p>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pPr lvl="0"/>
            <a:r>
              <a:rPr lang="en-GB" dirty="0" smtClean="0"/>
              <a:t>NE: </a:t>
            </a:r>
            <a:r>
              <a:rPr lang="en-GB" dirty="0" smtClean="0">
                <a:solidFill>
                  <a:schemeClr val="tx1"/>
                </a:solidFill>
                <a:latin typeface="Arial" charset="0"/>
                <a:cs typeface="Arial" charset="0"/>
              </a:rPr>
              <a:t>non </a:t>
            </a:r>
            <a:r>
              <a:rPr lang="en-GB" dirty="0" err="1" smtClean="0">
                <a:solidFill>
                  <a:schemeClr val="tx1"/>
                </a:solidFill>
                <a:latin typeface="Arial" charset="0"/>
                <a:cs typeface="Arial" charset="0"/>
              </a:rPr>
              <a:t>évaluable</a:t>
            </a:r>
            <a:r>
              <a:rPr lang="en-GB" dirty="0" smtClean="0">
                <a:solidFill>
                  <a:schemeClr val="tx1"/>
                </a:solidFill>
                <a:latin typeface="Arial" charset="0"/>
                <a:cs typeface="Arial" charset="0"/>
              </a:rPr>
              <a:t>.</a:t>
            </a:r>
            <a:endParaRPr lang="en-GB" dirty="0">
              <a:solidFill>
                <a:schemeClr val="tx1"/>
              </a:solidFill>
              <a:latin typeface="Arial" charset="0"/>
              <a:cs typeface="Arial" charset="0"/>
            </a:endParaRPr>
          </a:p>
        </p:txBody>
      </p:sp>
      <p:sp>
        <p:nvSpPr>
          <p:cNvPr id="5" name="Text Placeholder 4"/>
          <p:cNvSpPr>
            <a:spLocks noGrp="1"/>
          </p:cNvSpPr>
          <p:nvPr>
            <p:ph type="body" sz="quarter" idx="11"/>
          </p:nvPr>
        </p:nvSpPr>
        <p:spPr/>
        <p:txBody>
          <a:bodyPr/>
          <a:lstStyle/>
          <a:p>
            <a:r>
              <a:rPr lang="en-GB" dirty="0"/>
              <a:t>Morris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3503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16467932"/>
              </p:ext>
            </p:extLst>
          </p:nvPr>
        </p:nvGraphicFramePr>
        <p:xfrm>
          <a:off x="391888" y="2133600"/>
          <a:ext cx="3884854" cy="2651760"/>
        </p:xfrm>
        <a:graphic>
          <a:graphicData uri="http://schemas.openxmlformats.org/drawingml/2006/table">
            <a:tbl>
              <a:tblPr firstRow="1" bandRow="1">
                <a:tableStyleId>{69012ECD-51FC-41F1-AA8D-1B2483CD663E}</a:tableStyleId>
              </a:tblPr>
              <a:tblGrid>
                <a:gridCol w="2057400"/>
                <a:gridCol w="1827454"/>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Réponse,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 (45,9)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TRG, ITT (n=37)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TRG, évaluables (n=34)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(26,5)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53" name="TextBox 52"/>
          <p:cNvSpPr txBox="1"/>
          <p:nvPr/>
        </p:nvSpPr>
        <p:spPr>
          <a:xfrm>
            <a:off x="5232398" y="1676400"/>
            <a:ext cx="3412942" cy="338554"/>
          </a:xfrm>
          <a:prstGeom prst="rect">
            <a:avLst/>
          </a:prstGeom>
          <a:noFill/>
        </p:spPr>
        <p:txBody>
          <a:bodyPr wrap="square" rtlCol="0">
            <a:spAutoFit/>
          </a:bodyPr>
          <a:lstStyle/>
          <a:p>
            <a:pPr algn="ctr"/>
            <a:r>
              <a:rPr lang="en-GB" sz="1600" b="1" dirty="0" smtClean="0">
                <a:solidFill>
                  <a:srgbClr val="4D4D4D"/>
                </a:solidFill>
                <a:latin typeface="Arial"/>
                <a:cs typeface="Arial"/>
              </a:rPr>
              <a:t>SSP</a:t>
            </a:r>
            <a:endParaRPr lang="en-GB" sz="1600" b="1" dirty="0">
              <a:solidFill>
                <a:srgbClr val="4D4D4D"/>
              </a:solidFill>
              <a:latin typeface="Arial"/>
              <a:cs typeface="Arial"/>
            </a:endParaRPr>
          </a:p>
        </p:txBody>
      </p:sp>
      <p:sp>
        <p:nvSpPr>
          <p:cNvPr id="54" name="TextBox 53"/>
          <p:cNvSpPr txBox="1"/>
          <p:nvPr/>
        </p:nvSpPr>
        <p:spPr>
          <a:xfrm rot="16200000">
            <a:off x="4281636" y="3489027"/>
            <a:ext cx="736099" cy="307777"/>
          </a:xfrm>
          <a:prstGeom prst="rect">
            <a:avLst/>
          </a:prstGeom>
          <a:noFill/>
        </p:spPr>
        <p:txBody>
          <a:bodyPr wrap="none" rtlCol="0">
            <a:spAutoFit/>
          </a:bodyPr>
          <a:lstStyle/>
          <a:p>
            <a:pPr algn="ctr"/>
            <a:r>
              <a:rPr lang="en-GB" sz="1400" b="1" dirty="0" err="1" smtClean="0">
                <a:solidFill>
                  <a:srgbClr val="4D4D4D"/>
                </a:solidFill>
                <a:latin typeface="Arial"/>
                <a:cs typeface="Arial"/>
              </a:rPr>
              <a:t>Survie</a:t>
            </a:r>
            <a:endParaRPr lang="en-GB" sz="1400" b="1" dirty="0">
              <a:solidFill>
                <a:srgbClr val="4D4D4D"/>
              </a:solidFill>
              <a:latin typeface="Arial"/>
              <a:cs typeface="Arial"/>
            </a:endParaRPr>
          </a:p>
        </p:txBody>
      </p:sp>
      <p:sp>
        <p:nvSpPr>
          <p:cNvPr id="55" name="TextBox 54"/>
          <p:cNvSpPr txBox="1"/>
          <p:nvPr/>
        </p:nvSpPr>
        <p:spPr>
          <a:xfrm>
            <a:off x="6648898" y="5541005"/>
            <a:ext cx="593620" cy="307777"/>
          </a:xfrm>
          <a:prstGeom prst="rect">
            <a:avLst/>
          </a:prstGeom>
          <a:noFill/>
        </p:spPr>
        <p:txBody>
          <a:bodyPr wrap="none" rtlCol="0">
            <a:spAutoFit/>
          </a:bodyPr>
          <a:lstStyle/>
          <a:p>
            <a:pPr algn="ctr"/>
            <a:r>
              <a:rPr lang="en-GB" sz="1400" b="1" dirty="0" err="1" smtClean="0">
                <a:solidFill>
                  <a:srgbClr val="4D4D4D"/>
                </a:solidFill>
                <a:latin typeface="Arial"/>
                <a:cs typeface="Arial"/>
              </a:rPr>
              <a:t>Mois</a:t>
            </a:r>
            <a:endParaRPr lang="en-GB" sz="1400" b="1" dirty="0">
              <a:solidFill>
                <a:srgbClr val="4D4D4D"/>
              </a:solidFill>
              <a:latin typeface="Arial"/>
              <a:cs typeface="Arial"/>
            </a:endParaRPr>
          </a:p>
        </p:txBody>
      </p:sp>
      <p:sp>
        <p:nvSpPr>
          <p:cNvPr id="56" name="TextBox 55"/>
          <p:cNvSpPr txBox="1"/>
          <p:nvPr/>
        </p:nvSpPr>
        <p:spPr>
          <a:xfrm>
            <a:off x="4701950" y="1952843"/>
            <a:ext cx="482824" cy="307777"/>
          </a:xfrm>
          <a:prstGeom prst="rect">
            <a:avLst/>
          </a:prstGeom>
          <a:noFill/>
        </p:spPr>
        <p:txBody>
          <a:bodyPr wrap="none" rtlCol="0">
            <a:spAutoFit/>
          </a:bodyPr>
          <a:lstStyle/>
          <a:p>
            <a:pPr algn="r"/>
            <a:r>
              <a:rPr lang="en-GB" sz="1400" dirty="0">
                <a:solidFill>
                  <a:srgbClr val="4D4D4D"/>
                </a:solidFill>
                <a:latin typeface="Arial"/>
                <a:cs typeface="Arial"/>
              </a:rPr>
              <a:t>100</a:t>
            </a:r>
          </a:p>
        </p:txBody>
      </p:sp>
      <p:sp>
        <p:nvSpPr>
          <p:cNvPr id="57" name="TextBox 56"/>
          <p:cNvSpPr txBox="1"/>
          <p:nvPr/>
        </p:nvSpPr>
        <p:spPr>
          <a:xfrm>
            <a:off x="4801335" y="2569659"/>
            <a:ext cx="383439" cy="307777"/>
          </a:xfrm>
          <a:prstGeom prst="rect">
            <a:avLst/>
          </a:prstGeom>
          <a:noFill/>
        </p:spPr>
        <p:txBody>
          <a:bodyPr wrap="none" rtlCol="0">
            <a:spAutoFit/>
          </a:bodyPr>
          <a:lstStyle/>
          <a:p>
            <a:pPr algn="r"/>
            <a:r>
              <a:rPr lang="en-GB" sz="1400" dirty="0">
                <a:solidFill>
                  <a:srgbClr val="4D4D4D"/>
                </a:solidFill>
                <a:latin typeface="Arial"/>
                <a:cs typeface="Arial"/>
              </a:rPr>
              <a:t>80</a:t>
            </a:r>
          </a:p>
        </p:txBody>
      </p:sp>
      <p:sp>
        <p:nvSpPr>
          <p:cNvPr id="58" name="TextBox 57"/>
          <p:cNvSpPr txBox="1"/>
          <p:nvPr/>
        </p:nvSpPr>
        <p:spPr>
          <a:xfrm>
            <a:off x="4801335" y="3186475"/>
            <a:ext cx="383439" cy="307777"/>
          </a:xfrm>
          <a:prstGeom prst="rect">
            <a:avLst/>
          </a:prstGeom>
          <a:noFill/>
        </p:spPr>
        <p:txBody>
          <a:bodyPr wrap="none" rtlCol="0">
            <a:spAutoFit/>
          </a:bodyPr>
          <a:lstStyle/>
          <a:p>
            <a:pPr algn="r"/>
            <a:r>
              <a:rPr lang="en-GB" sz="1400" dirty="0">
                <a:solidFill>
                  <a:srgbClr val="4D4D4D"/>
                </a:solidFill>
                <a:latin typeface="Arial"/>
                <a:cs typeface="Arial"/>
              </a:rPr>
              <a:t>60</a:t>
            </a:r>
          </a:p>
        </p:txBody>
      </p:sp>
      <p:sp>
        <p:nvSpPr>
          <p:cNvPr id="59" name="TextBox 58"/>
          <p:cNvSpPr txBox="1"/>
          <p:nvPr/>
        </p:nvSpPr>
        <p:spPr>
          <a:xfrm>
            <a:off x="4801335" y="3803291"/>
            <a:ext cx="383439" cy="307777"/>
          </a:xfrm>
          <a:prstGeom prst="rect">
            <a:avLst/>
          </a:prstGeom>
          <a:noFill/>
        </p:spPr>
        <p:txBody>
          <a:bodyPr wrap="none" rtlCol="0">
            <a:spAutoFit/>
          </a:bodyPr>
          <a:lstStyle/>
          <a:p>
            <a:pPr algn="r"/>
            <a:r>
              <a:rPr lang="en-GB" sz="1400" dirty="0">
                <a:solidFill>
                  <a:srgbClr val="4D4D4D"/>
                </a:solidFill>
                <a:latin typeface="Arial"/>
                <a:cs typeface="Arial"/>
              </a:rPr>
              <a:t>40</a:t>
            </a:r>
          </a:p>
        </p:txBody>
      </p:sp>
      <p:sp>
        <p:nvSpPr>
          <p:cNvPr id="60" name="TextBox 59"/>
          <p:cNvSpPr txBox="1"/>
          <p:nvPr/>
        </p:nvSpPr>
        <p:spPr>
          <a:xfrm>
            <a:off x="4801335" y="4420107"/>
            <a:ext cx="383439" cy="307777"/>
          </a:xfrm>
          <a:prstGeom prst="rect">
            <a:avLst/>
          </a:prstGeom>
          <a:noFill/>
        </p:spPr>
        <p:txBody>
          <a:bodyPr wrap="none" rtlCol="0">
            <a:spAutoFit/>
          </a:bodyPr>
          <a:lstStyle/>
          <a:p>
            <a:pPr algn="r"/>
            <a:r>
              <a:rPr lang="en-GB" sz="1400" dirty="0">
                <a:solidFill>
                  <a:srgbClr val="4D4D4D"/>
                </a:solidFill>
                <a:latin typeface="Arial"/>
                <a:cs typeface="Arial"/>
              </a:rPr>
              <a:t>20</a:t>
            </a:r>
          </a:p>
        </p:txBody>
      </p:sp>
      <p:sp>
        <p:nvSpPr>
          <p:cNvPr id="61" name="TextBox 60"/>
          <p:cNvSpPr txBox="1"/>
          <p:nvPr/>
        </p:nvSpPr>
        <p:spPr>
          <a:xfrm>
            <a:off x="4900722" y="5036925"/>
            <a:ext cx="284052" cy="307777"/>
          </a:xfrm>
          <a:prstGeom prst="rect">
            <a:avLst/>
          </a:prstGeom>
          <a:noFill/>
        </p:spPr>
        <p:txBody>
          <a:bodyPr wrap="none" rtlCol="0">
            <a:spAutoFit/>
          </a:bodyPr>
          <a:lstStyle/>
          <a:p>
            <a:pPr algn="r"/>
            <a:r>
              <a:rPr lang="en-GB" sz="1400" dirty="0">
                <a:solidFill>
                  <a:srgbClr val="4D4D4D"/>
                </a:solidFill>
                <a:latin typeface="Arial"/>
                <a:cs typeface="Arial"/>
              </a:rPr>
              <a:t>0</a:t>
            </a:r>
          </a:p>
        </p:txBody>
      </p:sp>
      <p:sp>
        <p:nvSpPr>
          <p:cNvPr id="62" name="TextBox 61"/>
          <p:cNvSpPr txBox="1"/>
          <p:nvPr/>
        </p:nvSpPr>
        <p:spPr>
          <a:xfrm>
            <a:off x="5092971"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0</a:t>
            </a:r>
          </a:p>
        </p:txBody>
      </p:sp>
      <p:sp>
        <p:nvSpPr>
          <p:cNvPr id="63" name="TextBox 62"/>
          <p:cNvSpPr txBox="1"/>
          <p:nvPr/>
        </p:nvSpPr>
        <p:spPr>
          <a:xfrm>
            <a:off x="5580163"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2</a:t>
            </a:r>
          </a:p>
        </p:txBody>
      </p:sp>
      <p:sp>
        <p:nvSpPr>
          <p:cNvPr id="64" name="TextBox 63"/>
          <p:cNvSpPr txBox="1"/>
          <p:nvPr/>
        </p:nvSpPr>
        <p:spPr>
          <a:xfrm>
            <a:off x="6067355"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4</a:t>
            </a:r>
          </a:p>
        </p:txBody>
      </p:sp>
      <p:sp>
        <p:nvSpPr>
          <p:cNvPr id="65" name="TextBox 64"/>
          <p:cNvSpPr txBox="1"/>
          <p:nvPr/>
        </p:nvSpPr>
        <p:spPr>
          <a:xfrm>
            <a:off x="6554547"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6</a:t>
            </a:r>
          </a:p>
        </p:txBody>
      </p:sp>
      <p:sp>
        <p:nvSpPr>
          <p:cNvPr id="66" name="TextBox 65"/>
          <p:cNvSpPr txBox="1"/>
          <p:nvPr/>
        </p:nvSpPr>
        <p:spPr>
          <a:xfrm>
            <a:off x="7041739" y="5256721"/>
            <a:ext cx="284052" cy="307777"/>
          </a:xfrm>
          <a:prstGeom prst="rect">
            <a:avLst/>
          </a:prstGeom>
          <a:noFill/>
        </p:spPr>
        <p:txBody>
          <a:bodyPr wrap="none" rtlCol="0">
            <a:spAutoFit/>
          </a:bodyPr>
          <a:lstStyle/>
          <a:p>
            <a:pPr algn="ctr"/>
            <a:r>
              <a:rPr lang="en-GB" sz="1400" dirty="0">
                <a:solidFill>
                  <a:srgbClr val="4D4D4D"/>
                </a:solidFill>
                <a:latin typeface="Arial"/>
                <a:cs typeface="Arial"/>
              </a:rPr>
              <a:t>8</a:t>
            </a:r>
          </a:p>
        </p:txBody>
      </p:sp>
      <p:sp>
        <p:nvSpPr>
          <p:cNvPr id="67" name="TextBox 66"/>
          <p:cNvSpPr txBox="1"/>
          <p:nvPr/>
        </p:nvSpPr>
        <p:spPr>
          <a:xfrm>
            <a:off x="7479238" y="5256721"/>
            <a:ext cx="383438" cy="307777"/>
          </a:xfrm>
          <a:prstGeom prst="rect">
            <a:avLst/>
          </a:prstGeom>
          <a:noFill/>
        </p:spPr>
        <p:txBody>
          <a:bodyPr wrap="none" rtlCol="0">
            <a:spAutoFit/>
          </a:bodyPr>
          <a:lstStyle/>
          <a:p>
            <a:pPr algn="ctr"/>
            <a:r>
              <a:rPr lang="en-GB" sz="1400" dirty="0">
                <a:solidFill>
                  <a:srgbClr val="4D4D4D"/>
                </a:solidFill>
                <a:latin typeface="Arial"/>
                <a:cs typeface="Arial"/>
              </a:rPr>
              <a:t>10</a:t>
            </a:r>
          </a:p>
        </p:txBody>
      </p:sp>
      <p:sp>
        <p:nvSpPr>
          <p:cNvPr id="68" name="TextBox 67"/>
          <p:cNvSpPr txBox="1"/>
          <p:nvPr/>
        </p:nvSpPr>
        <p:spPr>
          <a:xfrm>
            <a:off x="7966430" y="5256721"/>
            <a:ext cx="383438" cy="307777"/>
          </a:xfrm>
          <a:prstGeom prst="rect">
            <a:avLst/>
          </a:prstGeom>
          <a:noFill/>
        </p:spPr>
        <p:txBody>
          <a:bodyPr wrap="none" rtlCol="0">
            <a:spAutoFit/>
          </a:bodyPr>
          <a:lstStyle/>
          <a:p>
            <a:pPr algn="ctr"/>
            <a:r>
              <a:rPr lang="en-GB" sz="1400" dirty="0">
                <a:solidFill>
                  <a:srgbClr val="4D4D4D"/>
                </a:solidFill>
                <a:latin typeface="Arial"/>
                <a:cs typeface="Arial"/>
              </a:rPr>
              <a:t>12</a:t>
            </a:r>
          </a:p>
        </p:txBody>
      </p:sp>
      <p:sp>
        <p:nvSpPr>
          <p:cNvPr id="69" name="TextBox 68"/>
          <p:cNvSpPr txBox="1"/>
          <p:nvPr/>
        </p:nvSpPr>
        <p:spPr>
          <a:xfrm>
            <a:off x="8453621" y="5256721"/>
            <a:ext cx="383438" cy="307777"/>
          </a:xfrm>
          <a:prstGeom prst="rect">
            <a:avLst/>
          </a:prstGeom>
          <a:noFill/>
        </p:spPr>
        <p:txBody>
          <a:bodyPr wrap="none" rtlCol="0">
            <a:spAutoFit/>
          </a:bodyPr>
          <a:lstStyle/>
          <a:p>
            <a:pPr algn="ctr"/>
            <a:r>
              <a:rPr lang="en-GB" sz="1400" dirty="0">
                <a:solidFill>
                  <a:srgbClr val="4D4D4D"/>
                </a:solidFill>
                <a:latin typeface="Arial"/>
                <a:cs typeface="Arial"/>
              </a:rPr>
              <a:t>14</a:t>
            </a:r>
          </a:p>
        </p:txBody>
      </p:sp>
      <p:sp>
        <p:nvSpPr>
          <p:cNvPr id="70" name="Freeform 69"/>
          <p:cNvSpPr/>
          <p:nvPr/>
        </p:nvSpPr>
        <p:spPr>
          <a:xfrm>
            <a:off x="5235574" y="2097881"/>
            <a:ext cx="3420268" cy="3090069"/>
          </a:xfrm>
          <a:custGeom>
            <a:avLst/>
            <a:gdLst>
              <a:gd name="connsiteX0" fmla="*/ 0 w 3397250"/>
              <a:gd name="connsiteY0" fmla="*/ 0 h 3086100"/>
              <a:gd name="connsiteX1" fmla="*/ 0 w 3397250"/>
              <a:gd name="connsiteY1" fmla="*/ 3086100 h 3086100"/>
              <a:gd name="connsiteX2" fmla="*/ 3397250 w 3397250"/>
              <a:gd name="connsiteY2" fmla="*/ 3086100 h 3086100"/>
            </a:gdLst>
            <a:ahLst/>
            <a:cxnLst>
              <a:cxn ang="0">
                <a:pos x="connsiteX0" y="connsiteY0"/>
              </a:cxn>
              <a:cxn ang="0">
                <a:pos x="connsiteX1" y="connsiteY1"/>
              </a:cxn>
              <a:cxn ang="0">
                <a:pos x="connsiteX2" y="connsiteY2"/>
              </a:cxn>
            </a:cxnLst>
            <a:rect l="l" t="t" r="r" b="b"/>
            <a:pathLst>
              <a:path w="3397250" h="3086100">
                <a:moveTo>
                  <a:pt x="0" y="0"/>
                </a:moveTo>
                <a:lnTo>
                  <a:pt x="0" y="3086100"/>
                </a:lnTo>
                <a:lnTo>
                  <a:pt x="3397250" y="30861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71" name="Straight Connector 70"/>
          <p:cNvCxnSpPr/>
          <p:nvPr/>
        </p:nvCxnSpPr>
        <p:spPr>
          <a:xfrm>
            <a:off x="5139774" y="2106731"/>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a:off x="5139774" y="2722975"/>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p:nvPr/>
        </p:nvCxnSpPr>
        <p:spPr>
          <a:xfrm>
            <a:off x="5139774" y="33392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a:off x="5139774" y="395546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5139774" y="457170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5139774" y="518795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rot="5400000">
            <a:off x="5190574"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rot="5400000">
            <a:off x="5673968"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rot="5400000">
            <a:off x="6162124"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rot="5400000">
            <a:off x="6652662"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rot="5400000">
            <a:off x="7136056"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rot="5400000">
            <a:off x="7624212"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rot="5400000">
            <a:off x="8114750"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rot="5400000">
            <a:off x="8600340" y="524033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85" name="TextBox 84"/>
          <p:cNvSpPr txBox="1"/>
          <p:nvPr/>
        </p:nvSpPr>
        <p:spPr>
          <a:xfrm>
            <a:off x="6367449" y="2444750"/>
            <a:ext cx="2277891" cy="584776"/>
          </a:xfrm>
          <a:prstGeom prst="rect">
            <a:avLst/>
          </a:prstGeom>
          <a:noFill/>
        </p:spPr>
        <p:txBody>
          <a:bodyPr wrap="square" rtlCol="0">
            <a:spAutoFit/>
          </a:bodyPr>
          <a:lstStyle/>
          <a:p>
            <a:r>
              <a:rPr lang="en-GB" sz="1600" dirty="0" err="1" smtClean="0">
                <a:solidFill>
                  <a:srgbClr val="4D4D4D"/>
                </a:solidFill>
                <a:latin typeface="Arial"/>
                <a:cs typeface="Arial"/>
              </a:rPr>
              <a:t>SSPm</a:t>
            </a:r>
            <a:r>
              <a:rPr lang="en-GB" sz="1600" dirty="0" smtClean="0">
                <a:solidFill>
                  <a:srgbClr val="4D4D4D"/>
                </a:solidFill>
                <a:latin typeface="Arial"/>
                <a:cs typeface="Arial"/>
              </a:rPr>
              <a:t>: 3,9 </a:t>
            </a:r>
            <a:r>
              <a:rPr lang="en-GB" sz="1600" dirty="0" err="1" smtClean="0">
                <a:solidFill>
                  <a:srgbClr val="4D4D4D"/>
                </a:solidFill>
                <a:latin typeface="Arial"/>
                <a:cs typeface="Arial"/>
              </a:rPr>
              <a:t>mois</a:t>
            </a:r>
            <a:r>
              <a:rPr lang="en-GB" sz="1600" dirty="0">
                <a:solidFill>
                  <a:srgbClr val="4D4D4D"/>
                </a:solidFill>
                <a:latin typeface="Arial"/>
                <a:cs typeface="Arial"/>
              </a:rPr>
              <a:t/>
            </a:r>
            <a:br>
              <a:rPr lang="en-GB" sz="1600" dirty="0">
                <a:solidFill>
                  <a:srgbClr val="4D4D4D"/>
                </a:solidFill>
                <a:latin typeface="Arial"/>
                <a:cs typeface="Arial"/>
              </a:rPr>
            </a:br>
            <a:r>
              <a:rPr lang="en-GB" sz="1600" dirty="0" smtClean="0">
                <a:solidFill>
                  <a:srgbClr val="4D4D4D"/>
                </a:solidFill>
                <a:latin typeface="Arial"/>
                <a:cs typeface="Arial"/>
              </a:rPr>
              <a:t>IC95 </a:t>
            </a:r>
            <a:r>
              <a:rPr lang="en-GB" sz="1600" dirty="0">
                <a:solidFill>
                  <a:srgbClr val="4D4D4D"/>
                </a:solidFill>
                <a:latin typeface="Arial"/>
                <a:cs typeface="Arial"/>
              </a:rPr>
              <a:t>(ITT): (12, 41)</a:t>
            </a:r>
          </a:p>
        </p:txBody>
      </p:sp>
      <p:grpSp>
        <p:nvGrpSpPr>
          <p:cNvPr id="86" name="Group 4"/>
          <p:cNvGrpSpPr>
            <a:grpSpLocks noChangeAspect="1"/>
          </p:cNvGrpSpPr>
          <p:nvPr/>
        </p:nvGrpSpPr>
        <p:grpSpPr bwMode="auto">
          <a:xfrm>
            <a:off x="5235573" y="2054225"/>
            <a:ext cx="2876550" cy="2589213"/>
            <a:chOff x="658" y="1294"/>
            <a:chExt cx="1812" cy="1631"/>
          </a:xfrm>
        </p:grpSpPr>
        <p:sp>
          <p:nvSpPr>
            <p:cNvPr id="87" name="Freeform 5"/>
            <p:cNvSpPr>
              <a:spLocks/>
            </p:cNvSpPr>
            <p:nvPr/>
          </p:nvSpPr>
          <p:spPr bwMode="auto">
            <a:xfrm>
              <a:off x="658" y="1336"/>
              <a:ext cx="1812" cy="1587"/>
            </a:xfrm>
            <a:custGeom>
              <a:avLst/>
              <a:gdLst>
                <a:gd name="T0" fmla="*/ 1812 w 1812"/>
                <a:gd name="T1" fmla="*/ 1587 h 1587"/>
                <a:gd name="T2" fmla="*/ 1213 w 1812"/>
                <a:gd name="T3" fmla="*/ 1587 h 1587"/>
                <a:gd name="T4" fmla="*/ 1213 w 1812"/>
                <a:gd name="T5" fmla="*/ 1521 h 1587"/>
                <a:gd name="T6" fmla="*/ 1088 w 1812"/>
                <a:gd name="T7" fmla="*/ 1521 h 1587"/>
                <a:gd name="T8" fmla="*/ 1088 w 1812"/>
                <a:gd name="T9" fmla="*/ 1378 h 1587"/>
                <a:gd name="T10" fmla="*/ 1062 w 1812"/>
                <a:gd name="T11" fmla="*/ 1378 h 1587"/>
                <a:gd name="T12" fmla="*/ 1062 w 1812"/>
                <a:gd name="T13" fmla="*/ 1306 h 1587"/>
                <a:gd name="T14" fmla="*/ 784 w 1812"/>
                <a:gd name="T15" fmla="*/ 1306 h 1587"/>
                <a:gd name="T16" fmla="*/ 784 w 1812"/>
                <a:gd name="T17" fmla="*/ 1242 h 1587"/>
                <a:gd name="T18" fmla="*/ 722 w 1812"/>
                <a:gd name="T19" fmla="*/ 1242 h 1587"/>
                <a:gd name="T20" fmla="*/ 722 w 1812"/>
                <a:gd name="T21" fmla="*/ 1182 h 1587"/>
                <a:gd name="T22" fmla="*/ 647 w 1812"/>
                <a:gd name="T23" fmla="*/ 1182 h 1587"/>
                <a:gd name="T24" fmla="*/ 647 w 1812"/>
                <a:gd name="T25" fmla="*/ 1124 h 1587"/>
                <a:gd name="T26" fmla="*/ 631 w 1812"/>
                <a:gd name="T27" fmla="*/ 1124 h 1587"/>
                <a:gd name="T28" fmla="*/ 631 w 1812"/>
                <a:gd name="T29" fmla="*/ 1009 h 1587"/>
                <a:gd name="T30" fmla="*/ 599 w 1812"/>
                <a:gd name="T31" fmla="*/ 1009 h 1587"/>
                <a:gd name="T32" fmla="*/ 599 w 1812"/>
                <a:gd name="T33" fmla="*/ 951 h 1587"/>
                <a:gd name="T34" fmla="*/ 539 w 1812"/>
                <a:gd name="T35" fmla="*/ 951 h 1587"/>
                <a:gd name="T36" fmla="*/ 539 w 1812"/>
                <a:gd name="T37" fmla="*/ 895 h 1587"/>
                <a:gd name="T38" fmla="*/ 495 w 1812"/>
                <a:gd name="T39" fmla="*/ 895 h 1587"/>
                <a:gd name="T40" fmla="*/ 495 w 1812"/>
                <a:gd name="T41" fmla="*/ 839 h 1587"/>
                <a:gd name="T42" fmla="*/ 461 w 1812"/>
                <a:gd name="T43" fmla="*/ 839 h 1587"/>
                <a:gd name="T44" fmla="*/ 461 w 1812"/>
                <a:gd name="T45" fmla="*/ 779 h 1587"/>
                <a:gd name="T46" fmla="*/ 437 w 1812"/>
                <a:gd name="T47" fmla="*/ 779 h 1587"/>
                <a:gd name="T48" fmla="*/ 437 w 1812"/>
                <a:gd name="T49" fmla="*/ 550 h 1587"/>
                <a:gd name="T50" fmla="*/ 351 w 1812"/>
                <a:gd name="T51" fmla="*/ 550 h 1587"/>
                <a:gd name="T52" fmla="*/ 351 w 1812"/>
                <a:gd name="T53" fmla="*/ 432 h 1587"/>
                <a:gd name="T54" fmla="*/ 341 w 1812"/>
                <a:gd name="T55" fmla="*/ 432 h 1587"/>
                <a:gd name="T56" fmla="*/ 341 w 1812"/>
                <a:gd name="T57" fmla="*/ 373 h 1587"/>
                <a:gd name="T58" fmla="*/ 297 w 1812"/>
                <a:gd name="T59" fmla="*/ 373 h 1587"/>
                <a:gd name="T60" fmla="*/ 297 w 1812"/>
                <a:gd name="T61" fmla="*/ 319 h 1587"/>
                <a:gd name="T62" fmla="*/ 279 w 1812"/>
                <a:gd name="T63" fmla="*/ 319 h 1587"/>
                <a:gd name="T64" fmla="*/ 279 w 1812"/>
                <a:gd name="T65" fmla="*/ 261 h 1587"/>
                <a:gd name="T66" fmla="*/ 217 w 1812"/>
                <a:gd name="T67" fmla="*/ 261 h 1587"/>
                <a:gd name="T68" fmla="*/ 217 w 1812"/>
                <a:gd name="T69" fmla="*/ 155 h 1587"/>
                <a:gd name="T70" fmla="*/ 201 w 1812"/>
                <a:gd name="T71" fmla="*/ 155 h 1587"/>
                <a:gd name="T72" fmla="*/ 201 w 1812"/>
                <a:gd name="T73" fmla="*/ 50 h 1587"/>
                <a:gd name="T74" fmla="*/ 128 w 1812"/>
                <a:gd name="T75" fmla="*/ 50 h 1587"/>
                <a:gd name="T76" fmla="*/ 128 w 1812"/>
                <a:gd name="T77" fmla="*/ 0 h 1587"/>
                <a:gd name="T78" fmla="*/ 0 w 1812"/>
                <a:gd name="T79" fmla="*/ 0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2" h="1587">
                  <a:moveTo>
                    <a:pt x="1812" y="1587"/>
                  </a:moveTo>
                  <a:lnTo>
                    <a:pt x="1213" y="1587"/>
                  </a:lnTo>
                  <a:lnTo>
                    <a:pt x="1213" y="1521"/>
                  </a:lnTo>
                  <a:lnTo>
                    <a:pt x="1088" y="1521"/>
                  </a:lnTo>
                  <a:lnTo>
                    <a:pt x="1088" y="1378"/>
                  </a:lnTo>
                  <a:lnTo>
                    <a:pt x="1062" y="1378"/>
                  </a:lnTo>
                  <a:lnTo>
                    <a:pt x="1062" y="1306"/>
                  </a:lnTo>
                  <a:lnTo>
                    <a:pt x="784" y="1306"/>
                  </a:lnTo>
                  <a:lnTo>
                    <a:pt x="784" y="1242"/>
                  </a:lnTo>
                  <a:lnTo>
                    <a:pt x="722" y="1242"/>
                  </a:lnTo>
                  <a:lnTo>
                    <a:pt x="722" y="1182"/>
                  </a:lnTo>
                  <a:lnTo>
                    <a:pt x="647" y="1182"/>
                  </a:lnTo>
                  <a:lnTo>
                    <a:pt x="647" y="1124"/>
                  </a:lnTo>
                  <a:lnTo>
                    <a:pt x="631" y="1124"/>
                  </a:lnTo>
                  <a:lnTo>
                    <a:pt x="631" y="1009"/>
                  </a:lnTo>
                  <a:lnTo>
                    <a:pt x="599" y="1009"/>
                  </a:lnTo>
                  <a:lnTo>
                    <a:pt x="599" y="951"/>
                  </a:lnTo>
                  <a:lnTo>
                    <a:pt x="539" y="951"/>
                  </a:lnTo>
                  <a:lnTo>
                    <a:pt x="539" y="895"/>
                  </a:lnTo>
                  <a:lnTo>
                    <a:pt x="495" y="895"/>
                  </a:lnTo>
                  <a:lnTo>
                    <a:pt x="495" y="839"/>
                  </a:lnTo>
                  <a:lnTo>
                    <a:pt x="461" y="839"/>
                  </a:lnTo>
                  <a:lnTo>
                    <a:pt x="461" y="779"/>
                  </a:lnTo>
                  <a:lnTo>
                    <a:pt x="437" y="779"/>
                  </a:lnTo>
                  <a:lnTo>
                    <a:pt x="437" y="550"/>
                  </a:lnTo>
                  <a:lnTo>
                    <a:pt x="351" y="550"/>
                  </a:lnTo>
                  <a:lnTo>
                    <a:pt x="351" y="432"/>
                  </a:lnTo>
                  <a:lnTo>
                    <a:pt x="341" y="432"/>
                  </a:lnTo>
                  <a:lnTo>
                    <a:pt x="341" y="373"/>
                  </a:lnTo>
                  <a:lnTo>
                    <a:pt x="297" y="373"/>
                  </a:lnTo>
                  <a:lnTo>
                    <a:pt x="297" y="319"/>
                  </a:lnTo>
                  <a:lnTo>
                    <a:pt x="279" y="319"/>
                  </a:lnTo>
                  <a:lnTo>
                    <a:pt x="279" y="261"/>
                  </a:lnTo>
                  <a:lnTo>
                    <a:pt x="217" y="261"/>
                  </a:lnTo>
                  <a:lnTo>
                    <a:pt x="217" y="155"/>
                  </a:lnTo>
                  <a:lnTo>
                    <a:pt x="201" y="155"/>
                  </a:lnTo>
                  <a:lnTo>
                    <a:pt x="201" y="50"/>
                  </a:lnTo>
                  <a:lnTo>
                    <a:pt x="128" y="50"/>
                  </a:lnTo>
                  <a:lnTo>
                    <a:pt x="128"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6"/>
            <p:cNvSpPr>
              <a:spLocks noChangeShapeType="1"/>
            </p:cNvSpPr>
            <p:nvPr/>
          </p:nvSpPr>
          <p:spPr bwMode="auto">
            <a:xfrm>
              <a:off x="694" y="1294"/>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7"/>
            <p:cNvSpPr>
              <a:spLocks noChangeShapeType="1"/>
            </p:cNvSpPr>
            <p:nvPr/>
          </p:nvSpPr>
          <p:spPr bwMode="auto">
            <a:xfrm>
              <a:off x="923" y="1557"/>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8"/>
            <p:cNvSpPr>
              <a:spLocks noChangeShapeType="1"/>
            </p:cNvSpPr>
            <p:nvPr/>
          </p:nvSpPr>
          <p:spPr bwMode="auto">
            <a:xfrm>
              <a:off x="1336" y="2476"/>
              <a:ext cx="0" cy="44"/>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9"/>
            <p:cNvSpPr>
              <a:spLocks noChangeShapeType="1"/>
            </p:cNvSpPr>
            <p:nvPr/>
          </p:nvSpPr>
          <p:spPr bwMode="auto">
            <a:xfrm>
              <a:off x="1644" y="2602"/>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10"/>
            <p:cNvSpPr>
              <a:spLocks noChangeShapeType="1"/>
            </p:cNvSpPr>
            <p:nvPr/>
          </p:nvSpPr>
          <p:spPr bwMode="auto">
            <a:xfrm>
              <a:off x="1889"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11"/>
            <p:cNvSpPr>
              <a:spLocks noChangeShapeType="1"/>
            </p:cNvSpPr>
            <p:nvPr/>
          </p:nvSpPr>
          <p:spPr bwMode="auto">
            <a:xfrm>
              <a:off x="2043"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12"/>
            <p:cNvSpPr>
              <a:spLocks noChangeShapeType="1"/>
            </p:cNvSpPr>
            <p:nvPr/>
          </p:nvSpPr>
          <p:spPr bwMode="auto">
            <a:xfrm>
              <a:off x="2071"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13"/>
            <p:cNvSpPr>
              <a:spLocks noChangeShapeType="1"/>
            </p:cNvSpPr>
            <p:nvPr/>
          </p:nvSpPr>
          <p:spPr bwMode="auto">
            <a:xfrm>
              <a:off x="2318"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14"/>
            <p:cNvSpPr>
              <a:spLocks noChangeShapeType="1"/>
            </p:cNvSpPr>
            <p:nvPr/>
          </p:nvSpPr>
          <p:spPr bwMode="auto">
            <a:xfrm>
              <a:off x="2470" y="2883"/>
              <a:ext cx="0" cy="42"/>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extLst>
      <p:ext uri="{BB962C8B-B14F-4D97-AF65-F5344CB8AC3E}">
        <p14:creationId xmlns:p14="http://schemas.microsoft.com/office/powerpoint/2010/main" val="22527552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3503: NCI9673: une étude eETCTN multi-institutionnelle de phase II du nivolumab dans le carcinome épithélioïde du canal anal (CECA) métastatique réfractaire – Morris VK,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r>
              <a:rPr lang="fr-FR" b="1" dirty="0" smtClean="0"/>
              <a:t>Conclusions</a:t>
            </a:r>
          </a:p>
          <a:p>
            <a:r>
              <a:rPr lang="fr-FR" b="1" dirty="0" smtClean="0"/>
              <a:t>Il s’agit de la 1e étude prospective de phase II du </a:t>
            </a:r>
            <a:r>
              <a:rPr lang="fr-FR" b="1" dirty="0" err="1" smtClean="0"/>
              <a:t>nivolumab</a:t>
            </a:r>
            <a:r>
              <a:rPr lang="fr-FR" b="1" dirty="0" smtClean="0"/>
              <a:t> chez des patients avec CECA réfractaire</a:t>
            </a:r>
          </a:p>
          <a:p>
            <a:r>
              <a:rPr lang="fr-FR" b="1" dirty="0" smtClean="0"/>
              <a:t>Le </a:t>
            </a:r>
            <a:r>
              <a:rPr lang="fr-FR" b="1" dirty="0" err="1" smtClean="0"/>
              <a:t>nivolumab</a:t>
            </a:r>
            <a:r>
              <a:rPr lang="fr-FR" b="1" dirty="0" smtClean="0"/>
              <a:t> en monothérapie a démontré une activité </a:t>
            </a:r>
            <a:r>
              <a:rPr lang="fr-FR" b="1" dirty="0" err="1" smtClean="0"/>
              <a:t>antitumorale</a:t>
            </a:r>
            <a:r>
              <a:rPr lang="fr-FR" b="1" dirty="0" smtClean="0"/>
              <a:t> et a été bien toléré</a:t>
            </a:r>
          </a:p>
          <a:p>
            <a:pPr lvl="1"/>
            <a:r>
              <a:rPr lang="fr-FR" b="1" dirty="0" smtClean="0"/>
              <a:t>Aucun EIG supplémentaire n’a été observé chez les patients HIV</a:t>
            </a:r>
            <a:r>
              <a:rPr lang="fr-FR" b="1" baseline="30000" dirty="0" smtClean="0"/>
              <a:t>+</a:t>
            </a:r>
            <a:r>
              <a:rPr lang="fr-FR" b="1" dirty="0" smtClean="0"/>
              <a:t>*</a:t>
            </a:r>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*Données non présentées.</a:t>
            </a:r>
            <a:endParaRPr lang="fr-FR" dirty="0"/>
          </a:p>
        </p:txBody>
      </p:sp>
      <p:sp>
        <p:nvSpPr>
          <p:cNvPr id="5" name="Text Placeholder 4"/>
          <p:cNvSpPr>
            <a:spLocks noGrp="1"/>
          </p:cNvSpPr>
          <p:nvPr>
            <p:ph type="body" sz="quarter" idx="11"/>
          </p:nvPr>
        </p:nvSpPr>
        <p:spPr/>
        <p:txBody>
          <a:bodyPr/>
          <a:lstStyle/>
          <a:p>
            <a:r>
              <a:rPr lang="fr-FR" smtClean="0"/>
              <a:t>Morris et al. J Clin Oncol 2016; 34 (suppl): abstr 3503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669024683"/>
              </p:ext>
            </p:extLst>
          </p:nvPr>
        </p:nvGraphicFramePr>
        <p:xfrm>
          <a:off x="304800" y="1676400"/>
          <a:ext cx="8609257" cy="2171700"/>
        </p:xfrm>
        <a:graphic>
          <a:graphicData uri="http://schemas.openxmlformats.org/drawingml/2006/table">
            <a:tbl>
              <a:tblPr firstRow="1" bandRow="1">
                <a:tableStyleId>{69012ECD-51FC-41F1-AA8D-1B2483CD663E}</a:tableStyleId>
              </a:tblPr>
              <a:tblGrid>
                <a:gridCol w="3052805"/>
                <a:gridCol w="1197143"/>
                <a:gridCol w="1453103"/>
                <a:gridCol w="1453103"/>
                <a:gridCol w="1453103"/>
              </a:tblGrid>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chez ≥15%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17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13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11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 (3)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Constipation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8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158887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pPr>
              <a:lnSpc>
                <a:spcPct val="90000"/>
              </a:lnSpc>
            </a:pPr>
            <a:r>
              <a:rPr lang="fr-FR" dirty="0" smtClean="0"/>
              <a:t>3522: Etudes de phase II du </a:t>
            </a:r>
            <a:r>
              <a:rPr lang="fr-FR" dirty="0" err="1" smtClean="0"/>
              <a:t>cetuximab</a:t>
            </a:r>
            <a:r>
              <a:rPr lang="fr-FR" dirty="0" smtClean="0"/>
              <a:t> plus traitement multimodal dans le carcinome </a:t>
            </a:r>
            <a:r>
              <a:rPr lang="fr-FR" dirty="0" err="1" smtClean="0"/>
              <a:t>épithélioïde</a:t>
            </a:r>
            <a:r>
              <a:rPr lang="fr-FR" dirty="0" smtClean="0"/>
              <a:t> du canal anal (CECA) avec et sans infection par le VIH – </a:t>
            </a:r>
            <a:r>
              <a:rPr lang="fr-FR" dirty="0" err="1" smtClean="0"/>
              <a:t>Garg</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du </a:t>
            </a:r>
            <a:r>
              <a:rPr lang="fr-FR" dirty="0" err="1" smtClean="0"/>
              <a:t>cetuximab</a:t>
            </a:r>
            <a:r>
              <a:rPr lang="fr-FR" dirty="0" smtClean="0"/>
              <a:t> + traitement multimodal (TMM) chez des patients avec CECA, infectés ou non par le VIH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2400"/>
              </a:spcBef>
            </a:pPr>
            <a:r>
              <a:rPr lang="fr-FR" sz="1400" dirty="0" smtClean="0"/>
              <a:t>Les données ont été analysées à partir de 2 études différentes: </a:t>
            </a:r>
          </a:p>
          <a:p>
            <a:pPr lvl="1"/>
            <a:r>
              <a:rPr lang="fr-FR" sz="1400" dirty="0" smtClean="0"/>
              <a:t>Patients HIV+ (AMC-045)</a:t>
            </a:r>
          </a:p>
          <a:p>
            <a:pPr lvl="1"/>
            <a:r>
              <a:rPr lang="fr-FR" sz="1400" dirty="0" smtClean="0"/>
              <a:t>Patients HIV- (ECOG-3205)</a:t>
            </a:r>
          </a:p>
          <a:p>
            <a:pPr marL="0" indent="0">
              <a:buNone/>
            </a:pPr>
            <a:endParaRPr lang="fr-FR" dirty="0" smtClean="0">
              <a:hlinkClick r:id="rId2"/>
            </a:endParaRPr>
          </a:p>
          <a:p>
            <a:pPr marL="0" indent="0">
              <a:buNone/>
            </a:pPr>
            <a:endParaRPr lang="fr-FR" dirty="0" smtClean="0">
              <a:hlinkClick r:id="rId2"/>
            </a:endParaRPr>
          </a:p>
          <a:p>
            <a:endParaRPr lang="fr-FR" dirty="0"/>
          </a:p>
        </p:txBody>
      </p:sp>
      <p:sp>
        <p:nvSpPr>
          <p:cNvPr id="4" name="Text Placeholder 3"/>
          <p:cNvSpPr>
            <a:spLocks noGrp="1"/>
          </p:cNvSpPr>
          <p:nvPr>
            <p:ph type="body" sz="quarter" idx="10"/>
          </p:nvPr>
        </p:nvSpPr>
        <p:spPr>
          <a:xfrm>
            <a:off x="365125" y="6096000"/>
            <a:ext cx="4740275" cy="487363"/>
          </a:xfrm>
        </p:spPr>
        <p:txBody>
          <a:bodyPr/>
          <a:lstStyle/>
          <a:p>
            <a:r>
              <a:rPr lang="fr-FR" dirty="0" smtClean="0"/>
              <a:t>*400 mg/m</a:t>
            </a:r>
            <a:r>
              <a:rPr lang="fr-FR" baseline="30000" dirty="0" smtClean="0"/>
              <a:t>2</a:t>
            </a:r>
            <a:r>
              <a:rPr lang="fr-FR" dirty="0" smtClean="0"/>
              <a:t> IV 1 semaine avant le TMM, puis 250 mg/m</a:t>
            </a:r>
            <a:r>
              <a:rPr lang="fr-FR" baseline="30000" dirty="0" smtClean="0"/>
              <a:t>2</a:t>
            </a:r>
            <a:r>
              <a:rPr lang="fr-FR" dirty="0" smtClean="0"/>
              <a:t> IV hebdomadaire x 8 semaines; </a:t>
            </a:r>
            <a:r>
              <a:rPr lang="fr-FR" baseline="30000" dirty="0" smtClean="0"/>
              <a:t>†</a:t>
            </a:r>
            <a:r>
              <a:rPr lang="fr-FR" dirty="0" err="1" smtClean="0"/>
              <a:t>Cisplatine</a:t>
            </a:r>
            <a:r>
              <a:rPr lang="fr-FR" dirty="0" smtClean="0"/>
              <a:t> (75 mg/m</a:t>
            </a:r>
            <a:r>
              <a:rPr lang="fr-FR" baseline="30000" dirty="0" smtClean="0"/>
              <a:t>2</a:t>
            </a:r>
            <a:r>
              <a:rPr lang="fr-FR" dirty="0" smtClean="0"/>
              <a:t>) + 5FU </a:t>
            </a:r>
            <a:br>
              <a:rPr lang="fr-FR" dirty="0" smtClean="0"/>
            </a:br>
            <a:r>
              <a:rPr lang="fr-FR" dirty="0" smtClean="0"/>
              <a:t>(1000 mg/m</a:t>
            </a:r>
            <a:r>
              <a:rPr lang="fr-FR" baseline="30000" dirty="0" smtClean="0"/>
              <a:t>2</a:t>
            </a:r>
            <a:r>
              <a:rPr lang="fr-FR" dirty="0" smtClean="0"/>
              <a:t>/j x 4j) x 2 cycles + RT (45–54 Gy), + 2 cycles de </a:t>
            </a:r>
            <a:r>
              <a:rPr lang="fr-FR" dirty="0" err="1" smtClean="0"/>
              <a:t>cisplatine</a:t>
            </a:r>
            <a:r>
              <a:rPr lang="fr-FR" dirty="0" smtClean="0"/>
              <a:t>/5FU </a:t>
            </a:r>
            <a:r>
              <a:rPr lang="fr-FR" dirty="0" err="1" smtClean="0"/>
              <a:t>néoadjuvant</a:t>
            </a:r>
            <a:r>
              <a:rPr lang="fr-FR" dirty="0" smtClean="0"/>
              <a:t> chez les 28 premiers patients dans </a:t>
            </a:r>
            <a:br>
              <a:rPr lang="fr-FR" dirty="0" smtClean="0"/>
            </a:br>
            <a:r>
              <a:rPr lang="fr-FR" dirty="0" smtClean="0"/>
              <a:t>l’étude E3205 avant l’amendement.</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dirty="0" err="1" smtClean="0"/>
              <a:t>Garg</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3522</a:t>
            </a:r>
            <a:endParaRPr lang="fr-FR" dirty="0"/>
          </a:p>
        </p:txBody>
      </p:sp>
      <p:sp>
        <p:nvSpPr>
          <p:cNvPr id="22" name="Rectangle 9"/>
          <p:cNvSpPr txBox="1">
            <a:spLocks noChangeArrowheads="1"/>
          </p:cNvSpPr>
          <p:nvPr/>
        </p:nvSpPr>
        <p:spPr bwMode="auto">
          <a:xfrm>
            <a:off x="365124" y="3982360"/>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principaux</a:t>
            </a:r>
          </a:p>
          <a:p>
            <a:pPr>
              <a:buClr>
                <a:srgbClr val="043882"/>
              </a:buClr>
            </a:pPr>
            <a:r>
              <a:rPr lang="fr-FR" kern="0" dirty="0" smtClean="0"/>
              <a:t>Taux d’échecs </a:t>
            </a:r>
            <a:r>
              <a:rPr lang="fr-FR" kern="0" dirty="0" err="1" smtClean="0"/>
              <a:t>loco-régionaux</a:t>
            </a:r>
            <a:r>
              <a:rPr lang="fr-FR" kern="0" dirty="0" smtClean="0"/>
              <a:t> (ELR)</a:t>
            </a:r>
          </a:p>
        </p:txBody>
      </p:sp>
      <p:sp>
        <p:nvSpPr>
          <p:cNvPr id="23" name="Content Placeholder 26"/>
          <p:cNvSpPr txBox="1">
            <a:spLocks/>
          </p:cNvSpPr>
          <p:nvPr/>
        </p:nvSpPr>
        <p:spPr>
          <a:xfrm>
            <a:off x="4648200" y="3982360"/>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SSP, SG</a:t>
            </a:r>
          </a:p>
        </p:txBody>
      </p:sp>
      <p:sp>
        <p:nvSpPr>
          <p:cNvPr id="24" name="AutoShape 12"/>
          <p:cNvSpPr>
            <a:spLocks noChangeArrowheads="1"/>
          </p:cNvSpPr>
          <p:nvPr/>
        </p:nvSpPr>
        <p:spPr bwMode="auto">
          <a:xfrm>
            <a:off x="4618241" y="2474904"/>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Cetuximab</a:t>
            </a:r>
            <a:r>
              <a:rPr lang="fr-FR" altLang="zh-CN" dirty="0" smtClean="0">
                <a:solidFill>
                  <a:srgbClr val="FFFFFF"/>
                </a:solidFill>
                <a:ea typeface="SimSun" pitchFamily="2" charset="-122"/>
              </a:rPr>
              <a:t>* + TMM</a:t>
            </a:r>
            <a:r>
              <a:rPr lang="fr-FR" baseline="30000" dirty="0" smtClean="0">
                <a:solidFill>
                  <a:srgbClr val="FFFFFF"/>
                </a:solidFill>
              </a:rPr>
              <a:t>†</a:t>
            </a:r>
            <a:r>
              <a:rPr lang="fr-FR" baseline="30000" dirty="0" smtClean="0">
                <a:solidFill>
                  <a:srgbClr val="4D4D4D"/>
                </a:solidFill>
              </a:rPr>
              <a:t> </a:t>
            </a:r>
            <a:endParaRPr lang="fr-FR" altLang="zh-CN" dirty="0">
              <a:solidFill>
                <a:srgbClr val="FFFFFF"/>
              </a:solidFill>
              <a:ea typeface="SimSun" pitchFamily="2" charset="-122"/>
            </a:endParaRPr>
          </a:p>
        </p:txBody>
      </p:sp>
      <p:cxnSp>
        <p:nvCxnSpPr>
          <p:cNvPr id="25" name="AutoShape 19"/>
          <p:cNvCxnSpPr>
            <a:cxnSpLocks noChangeShapeType="1"/>
          </p:cNvCxnSpPr>
          <p:nvPr/>
        </p:nvCxnSpPr>
        <p:spPr bwMode="auto">
          <a:xfrm>
            <a:off x="3684814" y="3059104"/>
            <a:ext cx="933427" cy="0"/>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7179408" y="3059104"/>
            <a:ext cx="933427" cy="1"/>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2835" y="2794786"/>
            <a:ext cx="79211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8" name="AutoShape 9"/>
          <p:cNvSpPr>
            <a:spLocks noChangeArrowheads="1"/>
          </p:cNvSpPr>
          <p:nvPr/>
        </p:nvSpPr>
        <p:spPr bwMode="auto">
          <a:xfrm>
            <a:off x="365124" y="2231574"/>
            <a:ext cx="3368676"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CECA stade I–III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HIV+ (étude AMC-045)</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HIV- (étude ECOG-3205) </a:t>
            </a:r>
          </a:p>
          <a:p>
            <a:pPr marL="292100" indent="-292100" defTabSz="892175" eaLnBrk="0" hangingPunct="0">
              <a:spcAft>
                <a:spcPct val="30000"/>
              </a:spcAft>
              <a:buFont typeface="Wingdings" pitchFamily="2" charset="2"/>
              <a:buNone/>
            </a:pPr>
            <a:r>
              <a:rPr lang="fr-FR" altLang="zh-CN" sz="1600" dirty="0" smtClean="0">
                <a:solidFill>
                  <a:srgbClr val="FFFFFF"/>
                </a:solidFill>
                <a:ea typeface="SimSun" pitchFamily="2" charset="-122"/>
              </a:rPr>
              <a:t>(n=106)</a:t>
            </a:r>
            <a:endParaRPr lang="fr-FR" altLang="zh-CN" sz="1600" dirty="0">
              <a:solidFill>
                <a:srgbClr val="FFFFFF"/>
              </a:solidFill>
              <a:ea typeface="SimSun" pitchFamily="2" charset="-122"/>
            </a:endParaRPr>
          </a:p>
        </p:txBody>
      </p:sp>
    </p:spTree>
    <p:extLst>
      <p:ext uri="{BB962C8B-B14F-4D97-AF65-F5344CB8AC3E}">
        <p14:creationId xmlns:p14="http://schemas.microsoft.com/office/powerpoint/2010/main" val="5256565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pPr>
              <a:lnSpc>
                <a:spcPct val="90000"/>
              </a:lnSpc>
            </a:pPr>
            <a:r>
              <a:rPr lang="en-GB" dirty="0" smtClean="0"/>
              <a:t>3522: </a:t>
            </a:r>
            <a:r>
              <a:rPr lang="fr-FR" dirty="0" smtClean="0"/>
              <a:t>Etudes de phase II du </a:t>
            </a:r>
            <a:r>
              <a:rPr lang="fr-FR" dirty="0" err="1" smtClean="0"/>
              <a:t>cetuximab</a:t>
            </a:r>
            <a:r>
              <a:rPr lang="fr-FR" dirty="0" smtClean="0"/>
              <a:t> plus traitement multimodal dans le carcinome </a:t>
            </a:r>
            <a:r>
              <a:rPr lang="fr-FR" dirty="0" err="1" smtClean="0"/>
              <a:t>épithélioïde</a:t>
            </a:r>
            <a:r>
              <a:rPr lang="fr-FR" dirty="0" smtClean="0"/>
              <a:t> du canal anal (CECA) avec et sans infection par le VIH – </a:t>
            </a:r>
            <a:r>
              <a:rPr lang="fr-FR" dirty="0" err="1" smtClean="0"/>
              <a:t>Garg</a:t>
            </a:r>
            <a:r>
              <a:rPr lang="fr-FR"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dirty="0" smtClean="0"/>
          </a:p>
          <a:p>
            <a:endParaRPr lang="en-GB" dirty="0"/>
          </a:p>
          <a:p>
            <a:pPr marL="0" indent="0">
              <a:buNone/>
            </a:pPr>
            <a:endParaRPr lang="en-GB" dirty="0" smtClean="0">
              <a:hlinkClick r:id="rId2"/>
            </a:endParaRPr>
          </a:p>
          <a:p>
            <a:pPr marL="0" indent="0">
              <a:buNone/>
            </a:pPr>
            <a:endParaRPr lang="en-GB" dirty="0">
              <a:hlinkClick r:id="rId2"/>
            </a:endParaRPr>
          </a:p>
          <a:p>
            <a:endParaRPr lang="en-GB" dirty="0"/>
          </a:p>
        </p:txBody>
      </p:sp>
      <p:sp>
        <p:nvSpPr>
          <p:cNvPr id="5" name="Text Placeholder 4"/>
          <p:cNvSpPr>
            <a:spLocks noGrp="1"/>
          </p:cNvSpPr>
          <p:nvPr>
            <p:ph type="body" sz="quarter" idx="11"/>
          </p:nvPr>
        </p:nvSpPr>
        <p:spPr/>
        <p:txBody>
          <a:bodyPr/>
          <a:lstStyle/>
          <a:p>
            <a:r>
              <a:rPr lang="en-GB" dirty="0" err="1" smtClean="0"/>
              <a:t>Garg</a:t>
            </a:r>
            <a:r>
              <a:rPr lang="en-GB" dirty="0" smtClean="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a:t>
            </a:r>
            <a:r>
              <a:rPr lang="en-GB" dirty="0" smtClean="0"/>
              <a:t>3522</a:t>
            </a:r>
            <a:endParaRPr lang="en-GB" dirty="0"/>
          </a:p>
        </p:txBody>
      </p:sp>
      <p:sp>
        <p:nvSpPr>
          <p:cNvPr id="9" name="TextBox 8"/>
          <p:cNvSpPr txBox="1"/>
          <p:nvPr/>
        </p:nvSpPr>
        <p:spPr>
          <a:xfrm>
            <a:off x="3794228" y="3328649"/>
            <a:ext cx="312907" cy="323165"/>
          </a:xfrm>
          <a:prstGeom prst="rect">
            <a:avLst/>
          </a:prstGeom>
          <a:noFill/>
        </p:spPr>
        <p:txBody>
          <a:bodyPr wrap="none" rtlCol="0" anchor="ctr" anchorCtr="0">
            <a:spAutoFit/>
          </a:bodyPr>
          <a:lstStyle/>
          <a:p>
            <a:pPr algn="ctr"/>
            <a:r>
              <a:rPr lang="en-GB" sz="900" dirty="0" smtClean="0">
                <a:solidFill>
                  <a:srgbClr val="4D4D4D"/>
                </a:solidFill>
              </a:rPr>
              <a:t>84</a:t>
            </a:r>
          </a:p>
          <a:p>
            <a:pPr algn="ctr"/>
            <a:endParaRPr lang="en-GB" sz="600" dirty="0">
              <a:solidFill>
                <a:srgbClr val="4D4D4D"/>
              </a:solidFill>
            </a:endParaRPr>
          </a:p>
        </p:txBody>
      </p:sp>
      <p:grpSp>
        <p:nvGrpSpPr>
          <p:cNvPr id="10" name="Group 9"/>
          <p:cNvGrpSpPr/>
          <p:nvPr/>
        </p:nvGrpSpPr>
        <p:grpSpPr>
          <a:xfrm>
            <a:off x="1295395" y="1776337"/>
            <a:ext cx="2670435" cy="2033662"/>
            <a:chOff x="2780924" y="1575355"/>
            <a:chExt cx="2040974" cy="1554300"/>
          </a:xfrm>
        </p:grpSpPr>
        <p:sp>
          <p:nvSpPr>
            <p:cNvPr id="11" name="Freeform 10"/>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3"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4"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5"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16"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7"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8" name="Line 12"/>
            <p:cNvSpPr>
              <a:spLocks noChangeShapeType="1"/>
            </p:cNvSpPr>
            <p:nvPr/>
          </p:nvSpPr>
          <p:spPr bwMode="auto">
            <a:xfrm>
              <a:off x="414334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9" name="Line 15"/>
            <p:cNvSpPr>
              <a:spLocks noChangeShapeType="1"/>
            </p:cNvSpPr>
            <p:nvPr/>
          </p:nvSpPr>
          <p:spPr bwMode="auto">
            <a:xfrm>
              <a:off x="436671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0" name="Line 17"/>
            <p:cNvSpPr>
              <a:spLocks noChangeShapeType="1"/>
            </p:cNvSpPr>
            <p:nvPr/>
          </p:nvSpPr>
          <p:spPr bwMode="auto">
            <a:xfrm>
              <a:off x="460400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1" name="Line 18"/>
            <p:cNvSpPr>
              <a:spLocks noChangeShapeType="1"/>
            </p:cNvSpPr>
            <p:nvPr/>
          </p:nvSpPr>
          <p:spPr bwMode="auto">
            <a:xfrm>
              <a:off x="39152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2" name="Line 19"/>
            <p:cNvSpPr>
              <a:spLocks noChangeShapeType="1"/>
            </p:cNvSpPr>
            <p:nvPr/>
          </p:nvSpPr>
          <p:spPr bwMode="auto">
            <a:xfrm>
              <a:off x="3690802"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3" name="Line 21"/>
            <p:cNvSpPr>
              <a:spLocks noChangeShapeType="1"/>
            </p:cNvSpPr>
            <p:nvPr/>
          </p:nvSpPr>
          <p:spPr bwMode="auto">
            <a:xfrm>
              <a:off x="346511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4" name="Line 17"/>
            <p:cNvSpPr>
              <a:spLocks noChangeShapeType="1"/>
            </p:cNvSpPr>
            <p:nvPr/>
          </p:nvSpPr>
          <p:spPr bwMode="auto">
            <a:xfrm>
              <a:off x="4821898"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 name="Line 21"/>
            <p:cNvSpPr>
              <a:spLocks noChangeShapeType="1"/>
            </p:cNvSpPr>
            <p:nvPr/>
          </p:nvSpPr>
          <p:spPr bwMode="auto">
            <a:xfrm>
              <a:off x="3229574"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6" name="TextBox 25"/>
            <p:cNvSpPr txBox="1"/>
            <p:nvPr/>
          </p:nvSpPr>
          <p:spPr>
            <a:xfrm>
              <a:off x="2936054" y="1575355"/>
              <a:ext cx="275904" cy="188183"/>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27" name="TextBox 26"/>
            <p:cNvSpPr txBox="1"/>
            <p:nvPr/>
          </p:nvSpPr>
          <p:spPr>
            <a:xfrm>
              <a:off x="2936054" y="1783164"/>
              <a:ext cx="275904" cy="188183"/>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28" name="TextBox 27"/>
            <p:cNvSpPr txBox="1"/>
            <p:nvPr/>
          </p:nvSpPr>
          <p:spPr>
            <a:xfrm>
              <a:off x="2936054" y="1994691"/>
              <a:ext cx="275904" cy="188183"/>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29" name="TextBox 28"/>
            <p:cNvSpPr txBox="1"/>
            <p:nvPr/>
          </p:nvSpPr>
          <p:spPr>
            <a:xfrm>
              <a:off x="2936054" y="2206221"/>
              <a:ext cx="275904" cy="188183"/>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30" name="TextBox 29"/>
            <p:cNvSpPr txBox="1"/>
            <p:nvPr/>
          </p:nvSpPr>
          <p:spPr>
            <a:xfrm>
              <a:off x="2936054" y="2417747"/>
              <a:ext cx="275904" cy="188183"/>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31" name="TextBox 30"/>
            <p:cNvSpPr txBox="1"/>
            <p:nvPr/>
          </p:nvSpPr>
          <p:spPr>
            <a:xfrm>
              <a:off x="3030099" y="2629275"/>
              <a:ext cx="195044" cy="188183"/>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32" name="TextBox 31"/>
            <p:cNvSpPr txBox="1"/>
            <p:nvPr/>
          </p:nvSpPr>
          <p:spPr>
            <a:xfrm rot="16200000">
              <a:off x="2397696" y="2110793"/>
              <a:ext cx="954639" cy="188183"/>
            </a:xfrm>
            <a:prstGeom prst="rect">
              <a:avLst/>
            </a:prstGeom>
            <a:noFill/>
          </p:spPr>
          <p:txBody>
            <a:bodyPr wrap="none" rtlCol="0">
              <a:spAutoFit/>
            </a:bodyPr>
            <a:lstStyle/>
            <a:p>
              <a:pPr algn="ctr"/>
              <a:r>
                <a:rPr lang="en-GB" sz="1000" dirty="0" err="1" smtClean="0">
                  <a:solidFill>
                    <a:srgbClr val="363636"/>
                  </a:solidFill>
                </a:rPr>
                <a:t>Survie</a:t>
              </a:r>
              <a:r>
                <a:rPr lang="en-GB" sz="1000" dirty="0" smtClean="0">
                  <a:solidFill>
                    <a:srgbClr val="363636"/>
                  </a:solidFill>
                </a:rPr>
                <a:t> </a:t>
              </a:r>
              <a:r>
                <a:rPr lang="en-GB" sz="1000" dirty="0" err="1" smtClean="0">
                  <a:solidFill>
                    <a:srgbClr val="363636"/>
                  </a:solidFill>
                </a:rPr>
                <a:t>cumulée</a:t>
              </a:r>
              <a:r>
                <a:rPr lang="en-GB" sz="1000" dirty="0" smtClean="0">
                  <a:solidFill>
                    <a:srgbClr val="363636"/>
                  </a:solidFill>
                </a:rPr>
                <a:t> %</a:t>
              </a:r>
              <a:endParaRPr lang="en-GB" sz="1000" dirty="0">
                <a:solidFill>
                  <a:srgbClr val="363636"/>
                </a:solidFill>
              </a:endParaRPr>
            </a:p>
          </p:txBody>
        </p:sp>
        <p:sp>
          <p:nvSpPr>
            <p:cNvPr id="33" name="TextBox 32"/>
            <p:cNvSpPr txBox="1"/>
            <p:nvPr/>
          </p:nvSpPr>
          <p:spPr>
            <a:xfrm>
              <a:off x="3851543" y="2941472"/>
              <a:ext cx="348073" cy="188183"/>
            </a:xfrm>
            <a:prstGeom prst="rect">
              <a:avLst/>
            </a:prstGeom>
            <a:noFill/>
          </p:spPr>
          <p:txBody>
            <a:bodyPr wrap="none" rtlCol="0">
              <a:spAutoFit/>
            </a:bodyPr>
            <a:lstStyle/>
            <a:p>
              <a:pPr algn="ctr"/>
              <a:r>
                <a:rPr lang="en-GB" sz="1000" dirty="0" err="1" smtClean="0">
                  <a:solidFill>
                    <a:srgbClr val="363636"/>
                  </a:solidFill>
                </a:rPr>
                <a:t>Mois</a:t>
              </a:r>
              <a:endParaRPr lang="en-GB" sz="1000" dirty="0">
                <a:solidFill>
                  <a:srgbClr val="363636"/>
                </a:solidFill>
              </a:endParaRPr>
            </a:p>
          </p:txBody>
        </p:sp>
        <p:sp>
          <p:nvSpPr>
            <p:cNvPr id="34" name="TextBox 33"/>
            <p:cNvSpPr txBox="1"/>
            <p:nvPr/>
          </p:nvSpPr>
          <p:spPr>
            <a:xfrm>
              <a:off x="3140242" y="2754723"/>
              <a:ext cx="195044" cy="305798"/>
            </a:xfrm>
            <a:prstGeom prst="rect">
              <a:avLst/>
            </a:prstGeom>
            <a:noFill/>
          </p:spPr>
          <p:txBody>
            <a:bodyPr wrap="none" rtlCol="0" anchor="ctr" anchorCtr="0">
              <a:spAutoFit/>
            </a:bodyPr>
            <a:lstStyle/>
            <a:p>
              <a:pPr algn="ctr"/>
              <a:r>
                <a:rPr lang="en-GB" sz="1000" dirty="0" smtClean="0">
                  <a:solidFill>
                    <a:srgbClr val="4D4D4D"/>
                  </a:solidFill>
                </a:rPr>
                <a:t>0</a:t>
              </a:r>
            </a:p>
            <a:p>
              <a:pPr algn="ctr"/>
              <a:endParaRPr lang="en-GB" sz="1000" dirty="0">
                <a:solidFill>
                  <a:srgbClr val="4D4D4D"/>
                </a:solidFill>
              </a:endParaRPr>
            </a:p>
          </p:txBody>
        </p:sp>
        <p:grpSp>
          <p:nvGrpSpPr>
            <p:cNvPr id="35" name="Group 34"/>
            <p:cNvGrpSpPr/>
            <p:nvPr/>
          </p:nvGrpSpPr>
          <p:grpSpPr>
            <a:xfrm>
              <a:off x="3332849" y="2754715"/>
              <a:ext cx="487695" cy="305800"/>
              <a:chOff x="5579430" y="4672600"/>
              <a:chExt cx="1123402" cy="626369"/>
            </a:xfrm>
          </p:grpSpPr>
          <p:sp>
            <p:nvSpPr>
              <p:cNvPr id="43" name="TextBox 42"/>
              <p:cNvSpPr txBox="1"/>
              <p:nvPr/>
            </p:nvSpPr>
            <p:spPr>
              <a:xfrm>
                <a:off x="5579430" y="4672600"/>
                <a:ext cx="573456" cy="626367"/>
              </a:xfrm>
              <a:prstGeom prst="rect">
                <a:avLst/>
              </a:prstGeom>
              <a:noFill/>
            </p:spPr>
            <p:txBody>
              <a:bodyPr wrap="none" rtlCol="0" anchor="ctr" anchorCtr="0">
                <a:spAutoFit/>
              </a:bodyPr>
              <a:lstStyle/>
              <a:p>
                <a:pPr algn="ctr"/>
                <a:r>
                  <a:rPr lang="en-GB" sz="1000" dirty="0" smtClean="0">
                    <a:solidFill>
                      <a:srgbClr val="4D4D4D"/>
                    </a:solidFill>
                  </a:rPr>
                  <a:t>12</a:t>
                </a:r>
                <a:endParaRPr lang="en-GB" sz="1000" dirty="0">
                  <a:solidFill>
                    <a:srgbClr val="4D4D4D"/>
                  </a:solidFill>
                </a:endParaRPr>
              </a:p>
              <a:p>
                <a:pPr algn="ctr"/>
                <a:endParaRPr lang="en-GB" sz="1000" dirty="0" smtClean="0">
                  <a:solidFill>
                    <a:srgbClr val="4D4D4D"/>
                  </a:solidFill>
                </a:endParaRPr>
              </a:p>
            </p:txBody>
          </p:sp>
          <p:sp>
            <p:nvSpPr>
              <p:cNvPr id="44" name="TextBox 43"/>
              <p:cNvSpPr txBox="1"/>
              <p:nvPr/>
            </p:nvSpPr>
            <p:spPr>
              <a:xfrm>
                <a:off x="6129376" y="4672602"/>
                <a:ext cx="573456" cy="626367"/>
              </a:xfrm>
              <a:prstGeom prst="rect">
                <a:avLst/>
              </a:prstGeom>
              <a:noFill/>
            </p:spPr>
            <p:txBody>
              <a:bodyPr wrap="none" rtlCol="0" anchor="ctr" anchorCtr="0">
                <a:spAutoFit/>
              </a:bodyPr>
              <a:lstStyle/>
              <a:p>
                <a:pPr algn="ctr"/>
                <a:r>
                  <a:rPr lang="en-GB" sz="1000" dirty="0" smtClean="0">
                    <a:solidFill>
                      <a:srgbClr val="4D4D4D"/>
                    </a:solidFill>
                  </a:rPr>
                  <a:t>24</a:t>
                </a:r>
              </a:p>
              <a:p>
                <a:pPr algn="ctr"/>
                <a:endParaRPr lang="en-GB" sz="1000" dirty="0">
                  <a:solidFill>
                    <a:srgbClr val="4D4D4D"/>
                  </a:solidFill>
                </a:endParaRPr>
              </a:p>
            </p:txBody>
          </p:sp>
        </p:grpSp>
        <p:grpSp>
          <p:nvGrpSpPr>
            <p:cNvPr id="36" name="Group 35"/>
            <p:cNvGrpSpPr/>
            <p:nvPr/>
          </p:nvGrpSpPr>
          <p:grpSpPr>
            <a:xfrm>
              <a:off x="3772176" y="2754715"/>
              <a:ext cx="487695" cy="305800"/>
              <a:chOff x="5487559" y="4672600"/>
              <a:chExt cx="1123402" cy="626369"/>
            </a:xfrm>
          </p:grpSpPr>
          <p:sp>
            <p:nvSpPr>
              <p:cNvPr id="41" name="TextBox 40"/>
              <p:cNvSpPr txBox="1"/>
              <p:nvPr/>
            </p:nvSpPr>
            <p:spPr>
              <a:xfrm>
                <a:off x="5487559" y="4672600"/>
                <a:ext cx="573456" cy="626367"/>
              </a:xfrm>
              <a:prstGeom prst="rect">
                <a:avLst/>
              </a:prstGeom>
              <a:noFill/>
            </p:spPr>
            <p:txBody>
              <a:bodyPr wrap="none" rtlCol="0" anchor="ctr" anchorCtr="0">
                <a:spAutoFit/>
              </a:bodyPr>
              <a:lstStyle/>
              <a:p>
                <a:pPr algn="ctr"/>
                <a:r>
                  <a:rPr lang="en-GB" sz="1000" dirty="0" smtClean="0">
                    <a:solidFill>
                      <a:srgbClr val="4D4D4D"/>
                    </a:solidFill>
                  </a:rPr>
                  <a:t>36</a:t>
                </a:r>
              </a:p>
              <a:p>
                <a:pPr algn="ctr"/>
                <a:endParaRPr lang="en-GB" sz="1000" dirty="0">
                  <a:solidFill>
                    <a:srgbClr val="4D4D4D"/>
                  </a:solidFill>
                </a:endParaRPr>
              </a:p>
            </p:txBody>
          </p:sp>
          <p:sp>
            <p:nvSpPr>
              <p:cNvPr id="42" name="TextBox 41"/>
              <p:cNvSpPr txBox="1"/>
              <p:nvPr/>
            </p:nvSpPr>
            <p:spPr>
              <a:xfrm>
                <a:off x="6037505" y="4672602"/>
                <a:ext cx="573456" cy="626367"/>
              </a:xfrm>
              <a:prstGeom prst="rect">
                <a:avLst/>
              </a:prstGeom>
              <a:noFill/>
            </p:spPr>
            <p:txBody>
              <a:bodyPr wrap="none" rtlCol="0" anchor="ctr" anchorCtr="0">
                <a:spAutoFit/>
              </a:bodyPr>
              <a:lstStyle/>
              <a:p>
                <a:pPr algn="ctr"/>
                <a:r>
                  <a:rPr lang="en-GB" sz="1000" dirty="0" smtClean="0">
                    <a:solidFill>
                      <a:srgbClr val="4D4D4D"/>
                    </a:solidFill>
                  </a:rPr>
                  <a:t>48</a:t>
                </a:r>
              </a:p>
              <a:p>
                <a:pPr algn="ctr"/>
                <a:endParaRPr lang="en-GB" sz="1000" dirty="0">
                  <a:solidFill>
                    <a:srgbClr val="4D4D4D"/>
                  </a:solidFill>
                </a:endParaRPr>
              </a:p>
            </p:txBody>
          </p:sp>
        </p:grpSp>
        <p:grpSp>
          <p:nvGrpSpPr>
            <p:cNvPr id="37" name="Group 36"/>
            <p:cNvGrpSpPr/>
            <p:nvPr/>
          </p:nvGrpSpPr>
          <p:grpSpPr>
            <a:xfrm>
              <a:off x="4245632" y="2754711"/>
              <a:ext cx="469287" cy="305799"/>
              <a:chOff x="5529961" y="4672600"/>
              <a:chExt cx="1081000" cy="626368"/>
            </a:xfrm>
          </p:grpSpPr>
          <p:sp>
            <p:nvSpPr>
              <p:cNvPr id="39" name="TextBox 38"/>
              <p:cNvSpPr txBox="1"/>
              <p:nvPr/>
            </p:nvSpPr>
            <p:spPr>
              <a:xfrm>
                <a:off x="5529961" y="4672600"/>
                <a:ext cx="573456" cy="626367"/>
              </a:xfrm>
              <a:prstGeom prst="rect">
                <a:avLst/>
              </a:prstGeom>
              <a:noFill/>
            </p:spPr>
            <p:txBody>
              <a:bodyPr wrap="none" rtlCol="0" anchor="ctr" anchorCtr="0">
                <a:spAutoFit/>
              </a:bodyPr>
              <a:lstStyle/>
              <a:p>
                <a:pPr algn="ctr"/>
                <a:r>
                  <a:rPr lang="en-GB" sz="1000" dirty="0" smtClean="0">
                    <a:solidFill>
                      <a:srgbClr val="4D4D4D"/>
                    </a:solidFill>
                  </a:rPr>
                  <a:t>60</a:t>
                </a:r>
              </a:p>
              <a:p>
                <a:pPr algn="ctr"/>
                <a:endParaRPr lang="en-GB" sz="1000" dirty="0">
                  <a:solidFill>
                    <a:srgbClr val="4D4D4D"/>
                  </a:solidFill>
                </a:endParaRPr>
              </a:p>
            </p:txBody>
          </p:sp>
          <p:sp>
            <p:nvSpPr>
              <p:cNvPr id="40" name="TextBox 39"/>
              <p:cNvSpPr txBox="1"/>
              <p:nvPr/>
            </p:nvSpPr>
            <p:spPr>
              <a:xfrm>
                <a:off x="6037505" y="4672603"/>
                <a:ext cx="573456" cy="626365"/>
              </a:xfrm>
              <a:prstGeom prst="rect">
                <a:avLst/>
              </a:prstGeom>
              <a:noFill/>
            </p:spPr>
            <p:txBody>
              <a:bodyPr wrap="none" rtlCol="0" anchor="ctr" anchorCtr="0">
                <a:spAutoFit/>
              </a:bodyPr>
              <a:lstStyle/>
              <a:p>
                <a:pPr algn="ctr"/>
                <a:r>
                  <a:rPr lang="en-GB" sz="1000" dirty="0" smtClean="0">
                    <a:solidFill>
                      <a:srgbClr val="4D4D4D"/>
                    </a:solidFill>
                  </a:rPr>
                  <a:t>72</a:t>
                </a:r>
                <a:endParaRPr lang="en-GB" sz="1000" dirty="0">
                  <a:solidFill>
                    <a:srgbClr val="4D4D4D"/>
                  </a:solidFill>
                </a:endParaRPr>
              </a:p>
              <a:p>
                <a:pPr algn="ctr"/>
                <a:endParaRPr lang="en-GB" sz="1000" dirty="0" smtClean="0">
                  <a:solidFill>
                    <a:srgbClr val="4D4D4D"/>
                  </a:solidFill>
                </a:endParaRPr>
              </a:p>
            </p:txBody>
          </p:sp>
        </p:grpSp>
      </p:grpSp>
      <p:grpSp>
        <p:nvGrpSpPr>
          <p:cNvPr id="46" name="Group 45"/>
          <p:cNvGrpSpPr/>
          <p:nvPr/>
        </p:nvGrpSpPr>
        <p:grpSpPr>
          <a:xfrm>
            <a:off x="1295865" y="4214736"/>
            <a:ext cx="2719570" cy="2109864"/>
            <a:chOff x="2774517" y="1575355"/>
            <a:chExt cx="2047381" cy="1612541"/>
          </a:xfrm>
        </p:grpSpPr>
        <p:sp>
          <p:nvSpPr>
            <p:cNvPr id="48" name="Freeform 47"/>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9"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0"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1"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2"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53"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4"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5" name="Line 12"/>
            <p:cNvSpPr>
              <a:spLocks noChangeShapeType="1"/>
            </p:cNvSpPr>
            <p:nvPr/>
          </p:nvSpPr>
          <p:spPr bwMode="auto">
            <a:xfrm>
              <a:off x="414334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6" name="Line 15"/>
            <p:cNvSpPr>
              <a:spLocks noChangeShapeType="1"/>
            </p:cNvSpPr>
            <p:nvPr/>
          </p:nvSpPr>
          <p:spPr bwMode="auto">
            <a:xfrm>
              <a:off x="436671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7" name="Line 17"/>
            <p:cNvSpPr>
              <a:spLocks noChangeShapeType="1"/>
            </p:cNvSpPr>
            <p:nvPr/>
          </p:nvSpPr>
          <p:spPr bwMode="auto">
            <a:xfrm>
              <a:off x="4604001"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8" name="Line 18"/>
            <p:cNvSpPr>
              <a:spLocks noChangeShapeType="1"/>
            </p:cNvSpPr>
            <p:nvPr/>
          </p:nvSpPr>
          <p:spPr bwMode="auto">
            <a:xfrm>
              <a:off x="39152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59" name="Line 19"/>
            <p:cNvSpPr>
              <a:spLocks noChangeShapeType="1"/>
            </p:cNvSpPr>
            <p:nvPr/>
          </p:nvSpPr>
          <p:spPr bwMode="auto">
            <a:xfrm>
              <a:off x="3690802"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0" name="Line 21"/>
            <p:cNvSpPr>
              <a:spLocks noChangeShapeType="1"/>
            </p:cNvSpPr>
            <p:nvPr/>
          </p:nvSpPr>
          <p:spPr bwMode="auto">
            <a:xfrm>
              <a:off x="346511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1" name="Line 17"/>
            <p:cNvSpPr>
              <a:spLocks noChangeShapeType="1"/>
            </p:cNvSpPr>
            <p:nvPr/>
          </p:nvSpPr>
          <p:spPr bwMode="auto">
            <a:xfrm>
              <a:off x="4821898"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2" name="Line 21"/>
            <p:cNvSpPr>
              <a:spLocks noChangeShapeType="1"/>
            </p:cNvSpPr>
            <p:nvPr/>
          </p:nvSpPr>
          <p:spPr bwMode="auto">
            <a:xfrm>
              <a:off x="3229574"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63" name="TextBox 62"/>
            <p:cNvSpPr txBox="1"/>
            <p:nvPr/>
          </p:nvSpPr>
          <p:spPr>
            <a:xfrm>
              <a:off x="2940386" y="1575355"/>
              <a:ext cx="271770" cy="188183"/>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64" name="TextBox 63"/>
            <p:cNvSpPr txBox="1"/>
            <p:nvPr/>
          </p:nvSpPr>
          <p:spPr>
            <a:xfrm>
              <a:off x="2940386" y="1783164"/>
              <a:ext cx="271770" cy="188183"/>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65" name="TextBox 64"/>
            <p:cNvSpPr txBox="1"/>
            <p:nvPr/>
          </p:nvSpPr>
          <p:spPr>
            <a:xfrm>
              <a:off x="2940386" y="1994691"/>
              <a:ext cx="271770" cy="188183"/>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66" name="TextBox 65"/>
            <p:cNvSpPr txBox="1"/>
            <p:nvPr/>
          </p:nvSpPr>
          <p:spPr>
            <a:xfrm>
              <a:off x="2940386" y="2206221"/>
              <a:ext cx="271770" cy="188183"/>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67" name="TextBox 66"/>
            <p:cNvSpPr txBox="1"/>
            <p:nvPr/>
          </p:nvSpPr>
          <p:spPr>
            <a:xfrm>
              <a:off x="2940386" y="2417747"/>
              <a:ext cx="271770" cy="188183"/>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68" name="TextBox 67"/>
            <p:cNvSpPr txBox="1"/>
            <p:nvPr/>
          </p:nvSpPr>
          <p:spPr>
            <a:xfrm>
              <a:off x="3033023" y="2629275"/>
              <a:ext cx="192121" cy="188183"/>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69" name="TextBox 68"/>
            <p:cNvSpPr txBox="1"/>
            <p:nvPr/>
          </p:nvSpPr>
          <p:spPr>
            <a:xfrm rot="16200000">
              <a:off x="2401685" y="2112204"/>
              <a:ext cx="931027" cy="185363"/>
            </a:xfrm>
            <a:prstGeom prst="rect">
              <a:avLst/>
            </a:prstGeom>
            <a:noFill/>
          </p:spPr>
          <p:txBody>
            <a:bodyPr wrap="none" rtlCol="0">
              <a:spAutoFit/>
            </a:bodyPr>
            <a:lstStyle/>
            <a:p>
              <a:pPr algn="ctr"/>
              <a:r>
                <a:rPr lang="en-GB" sz="1000" dirty="0" err="1">
                  <a:solidFill>
                    <a:srgbClr val="363636"/>
                  </a:solidFill>
                </a:rPr>
                <a:t>Survie</a:t>
              </a:r>
              <a:r>
                <a:rPr lang="en-GB" sz="1000" dirty="0">
                  <a:solidFill>
                    <a:srgbClr val="363636"/>
                  </a:solidFill>
                </a:rPr>
                <a:t> </a:t>
              </a:r>
              <a:r>
                <a:rPr lang="en-GB" sz="1000" dirty="0" err="1">
                  <a:solidFill>
                    <a:srgbClr val="363636"/>
                  </a:solidFill>
                </a:rPr>
                <a:t>cumulée</a:t>
              </a:r>
              <a:r>
                <a:rPr lang="en-GB" sz="1000" dirty="0">
                  <a:solidFill>
                    <a:srgbClr val="363636"/>
                  </a:solidFill>
                </a:rPr>
                <a:t> </a:t>
              </a:r>
              <a:r>
                <a:rPr lang="en-GB" sz="1000" dirty="0" smtClean="0">
                  <a:solidFill>
                    <a:srgbClr val="363636"/>
                  </a:solidFill>
                </a:rPr>
                <a:t>%</a:t>
              </a:r>
              <a:endParaRPr lang="en-GB" sz="1000" dirty="0">
                <a:solidFill>
                  <a:srgbClr val="363636"/>
                </a:solidFill>
              </a:endParaRPr>
            </a:p>
          </p:txBody>
        </p:sp>
        <p:sp>
          <p:nvSpPr>
            <p:cNvPr id="70" name="TextBox 69"/>
            <p:cNvSpPr txBox="1"/>
            <p:nvPr/>
          </p:nvSpPr>
          <p:spPr>
            <a:xfrm>
              <a:off x="3854155" y="2941475"/>
              <a:ext cx="342857" cy="188183"/>
            </a:xfrm>
            <a:prstGeom prst="rect">
              <a:avLst/>
            </a:prstGeom>
            <a:noFill/>
          </p:spPr>
          <p:txBody>
            <a:bodyPr wrap="none" rtlCol="0">
              <a:spAutoFit/>
            </a:bodyPr>
            <a:lstStyle/>
            <a:p>
              <a:pPr algn="ctr"/>
              <a:r>
                <a:rPr lang="en-GB" sz="1000" dirty="0" err="1" smtClean="0">
                  <a:solidFill>
                    <a:srgbClr val="363636"/>
                  </a:solidFill>
                </a:rPr>
                <a:t>Mois</a:t>
              </a:r>
              <a:endParaRPr lang="en-GB" sz="1000" dirty="0">
                <a:solidFill>
                  <a:srgbClr val="363636"/>
                </a:solidFill>
              </a:endParaRPr>
            </a:p>
          </p:txBody>
        </p:sp>
        <p:sp>
          <p:nvSpPr>
            <p:cNvPr id="71" name="TextBox 70"/>
            <p:cNvSpPr txBox="1"/>
            <p:nvPr/>
          </p:nvSpPr>
          <p:spPr>
            <a:xfrm>
              <a:off x="3141702" y="2764483"/>
              <a:ext cx="192121" cy="423413"/>
            </a:xfrm>
            <a:prstGeom prst="rect">
              <a:avLst/>
            </a:prstGeom>
            <a:noFill/>
          </p:spPr>
          <p:txBody>
            <a:bodyPr wrap="none" rtlCol="0" anchor="ctr" anchorCtr="0">
              <a:spAutoFit/>
            </a:bodyPr>
            <a:lstStyle/>
            <a:p>
              <a:pPr algn="ctr"/>
              <a:r>
                <a:rPr lang="en-GB" sz="1000" dirty="0" smtClean="0">
                  <a:solidFill>
                    <a:srgbClr val="4D4D4D"/>
                  </a:solidFill>
                </a:rPr>
                <a:t>0</a:t>
              </a:r>
            </a:p>
            <a:p>
              <a:pPr algn="ctr"/>
              <a:endParaRPr lang="en-GB" sz="1000" dirty="0">
                <a:solidFill>
                  <a:srgbClr val="4D4D4D"/>
                </a:solidFill>
              </a:endParaRPr>
            </a:p>
            <a:p>
              <a:pPr algn="ctr"/>
              <a:endParaRPr lang="en-GB" sz="1000" dirty="0">
                <a:solidFill>
                  <a:srgbClr val="4D4D4D"/>
                </a:solidFill>
              </a:endParaRPr>
            </a:p>
          </p:txBody>
        </p:sp>
        <p:grpSp>
          <p:nvGrpSpPr>
            <p:cNvPr id="72" name="Group 71"/>
            <p:cNvGrpSpPr/>
            <p:nvPr/>
          </p:nvGrpSpPr>
          <p:grpSpPr>
            <a:xfrm>
              <a:off x="3334726" y="2764475"/>
              <a:ext cx="483967" cy="423414"/>
              <a:chOff x="5583728" y="4692593"/>
              <a:chExt cx="1114810" cy="867278"/>
            </a:xfrm>
          </p:grpSpPr>
          <p:sp>
            <p:nvSpPr>
              <p:cNvPr id="80" name="TextBox 79"/>
              <p:cNvSpPr txBox="1"/>
              <p:nvPr/>
            </p:nvSpPr>
            <p:spPr>
              <a:xfrm>
                <a:off x="5583728" y="4692593"/>
                <a:ext cx="564863" cy="867276"/>
              </a:xfrm>
              <a:prstGeom prst="rect">
                <a:avLst/>
              </a:prstGeom>
              <a:noFill/>
            </p:spPr>
            <p:txBody>
              <a:bodyPr wrap="none" rtlCol="0" anchor="ctr" anchorCtr="0">
                <a:spAutoFit/>
              </a:bodyPr>
              <a:lstStyle/>
              <a:p>
                <a:pPr algn="ctr"/>
                <a:r>
                  <a:rPr lang="en-GB" sz="1000" dirty="0" smtClean="0">
                    <a:solidFill>
                      <a:srgbClr val="4D4D4D"/>
                    </a:solidFill>
                  </a:rPr>
                  <a:t>12</a:t>
                </a:r>
              </a:p>
              <a:p>
                <a:pPr algn="ctr"/>
                <a:endParaRPr lang="en-GB" sz="1000" dirty="0">
                  <a:solidFill>
                    <a:srgbClr val="4D4D4D"/>
                  </a:solidFill>
                </a:endParaRPr>
              </a:p>
              <a:p>
                <a:pPr algn="ctr"/>
                <a:endParaRPr lang="en-GB" sz="1000" dirty="0">
                  <a:solidFill>
                    <a:srgbClr val="4D4D4D"/>
                  </a:solidFill>
                </a:endParaRPr>
              </a:p>
            </p:txBody>
          </p:sp>
          <p:sp>
            <p:nvSpPr>
              <p:cNvPr id="81" name="TextBox 80"/>
              <p:cNvSpPr txBox="1"/>
              <p:nvPr/>
            </p:nvSpPr>
            <p:spPr>
              <a:xfrm>
                <a:off x="6133675" y="4692595"/>
                <a:ext cx="564863" cy="867276"/>
              </a:xfrm>
              <a:prstGeom prst="rect">
                <a:avLst/>
              </a:prstGeom>
              <a:noFill/>
            </p:spPr>
            <p:txBody>
              <a:bodyPr wrap="none" rtlCol="0" anchor="ctr" anchorCtr="0">
                <a:spAutoFit/>
              </a:bodyPr>
              <a:lstStyle/>
              <a:p>
                <a:pPr algn="ctr"/>
                <a:r>
                  <a:rPr lang="en-GB" sz="1000" dirty="0" smtClean="0">
                    <a:solidFill>
                      <a:srgbClr val="4D4D4D"/>
                    </a:solidFill>
                  </a:rPr>
                  <a:t>24</a:t>
                </a:r>
              </a:p>
              <a:p>
                <a:pPr algn="ctr"/>
                <a:endParaRPr lang="en-GB" sz="1000" dirty="0">
                  <a:solidFill>
                    <a:srgbClr val="4D4D4D"/>
                  </a:solidFill>
                </a:endParaRPr>
              </a:p>
              <a:p>
                <a:pPr algn="ctr"/>
                <a:endParaRPr lang="en-GB" sz="1000" dirty="0">
                  <a:solidFill>
                    <a:srgbClr val="4D4D4D"/>
                  </a:solidFill>
                </a:endParaRPr>
              </a:p>
            </p:txBody>
          </p:sp>
        </p:grpSp>
        <p:grpSp>
          <p:nvGrpSpPr>
            <p:cNvPr id="73" name="Group 72"/>
            <p:cNvGrpSpPr/>
            <p:nvPr/>
          </p:nvGrpSpPr>
          <p:grpSpPr>
            <a:xfrm>
              <a:off x="3774053" y="2764474"/>
              <a:ext cx="505946" cy="423413"/>
              <a:chOff x="5491857" y="4692593"/>
              <a:chExt cx="1165438" cy="867276"/>
            </a:xfrm>
          </p:grpSpPr>
          <p:sp>
            <p:nvSpPr>
              <p:cNvPr id="78" name="TextBox 77"/>
              <p:cNvSpPr txBox="1"/>
              <p:nvPr/>
            </p:nvSpPr>
            <p:spPr>
              <a:xfrm>
                <a:off x="5491857" y="4692593"/>
                <a:ext cx="564863" cy="867276"/>
              </a:xfrm>
              <a:prstGeom prst="rect">
                <a:avLst/>
              </a:prstGeom>
              <a:noFill/>
            </p:spPr>
            <p:txBody>
              <a:bodyPr wrap="none" rtlCol="0" anchor="ctr" anchorCtr="0">
                <a:spAutoFit/>
              </a:bodyPr>
              <a:lstStyle/>
              <a:p>
                <a:pPr algn="ctr"/>
                <a:r>
                  <a:rPr lang="en-GB" sz="1000" dirty="0" smtClean="0">
                    <a:solidFill>
                      <a:srgbClr val="4D4D4D"/>
                    </a:solidFill>
                  </a:rPr>
                  <a:t>36</a:t>
                </a:r>
              </a:p>
              <a:p>
                <a:pPr algn="ctr"/>
                <a:endParaRPr lang="en-GB" sz="1000" dirty="0">
                  <a:solidFill>
                    <a:srgbClr val="4D4D4D"/>
                  </a:solidFill>
                </a:endParaRPr>
              </a:p>
              <a:p>
                <a:pPr algn="ctr"/>
                <a:endParaRPr lang="en-GB" sz="1000" dirty="0">
                  <a:solidFill>
                    <a:srgbClr val="4D4D4D"/>
                  </a:solidFill>
                </a:endParaRPr>
              </a:p>
            </p:txBody>
          </p:sp>
          <p:sp>
            <p:nvSpPr>
              <p:cNvPr id="79" name="TextBox 78"/>
              <p:cNvSpPr txBox="1"/>
              <p:nvPr/>
            </p:nvSpPr>
            <p:spPr>
              <a:xfrm>
                <a:off x="6092432" y="4692595"/>
                <a:ext cx="564863" cy="867274"/>
              </a:xfrm>
              <a:prstGeom prst="rect">
                <a:avLst/>
              </a:prstGeom>
              <a:noFill/>
            </p:spPr>
            <p:txBody>
              <a:bodyPr wrap="none" rtlCol="0" anchor="ctr" anchorCtr="0">
                <a:spAutoFit/>
              </a:bodyPr>
              <a:lstStyle/>
              <a:p>
                <a:pPr algn="ctr"/>
                <a:r>
                  <a:rPr lang="en-GB" sz="1000" dirty="0" smtClean="0">
                    <a:solidFill>
                      <a:srgbClr val="4D4D4D"/>
                    </a:solidFill>
                  </a:rPr>
                  <a:t>48</a:t>
                </a:r>
              </a:p>
              <a:p>
                <a:pPr algn="ctr"/>
                <a:endParaRPr lang="en-GB" sz="1000" dirty="0">
                  <a:solidFill>
                    <a:srgbClr val="4D4D4D"/>
                  </a:solidFill>
                </a:endParaRPr>
              </a:p>
              <a:p>
                <a:pPr algn="ctr"/>
                <a:endParaRPr lang="en-GB" sz="1000" dirty="0">
                  <a:solidFill>
                    <a:srgbClr val="4D4D4D"/>
                  </a:solidFill>
                </a:endParaRPr>
              </a:p>
            </p:txBody>
          </p:sp>
        </p:grpSp>
        <p:grpSp>
          <p:nvGrpSpPr>
            <p:cNvPr id="74" name="Group 73"/>
            <p:cNvGrpSpPr/>
            <p:nvPr/>
          </p:nvGrpSpPr>
          <p:grpSpPr>
            <a:xfrm>
              <a:off x="4247508" y="2764475"/>
              <a:ext cx="465559" cy="423414"/>
              <a:chOff x="5534259" y="4692593"/>
              <a:chExt cx="1072409" cy="867278"/>
            </a:xfrm>
          </p:grpSpPr>
          <p:sp>
            <p:nvSpPr>
              <p:cNvPr id="76" name="TextBox 75"/>
              <p:cNvSpPr txBox="1"/>
              <p:nvPr/>
            </p:nvSpPr>
            <p:spPr>
              <a:xfrm>
                <a:off x="5534259" y="4692593"/>
                <a:ext cx="564863" cy="867276"/>
              </a:xfrm>
              <a:prstGeom prst="rect">
                <a:avLst/>
              </a:prstGeom>
              <a:noFill/>
            </p:spPr>
            <p:txBody>
              <a:bodyPr wrap="none" rtlCol="0" anchor="ctr" anchorCtr="0">
                <a:spAutoFit/>
              </a:bodyPr>
              <a:lstStyle/>
              <a:p>
                <a:pPr algn="ctr"/>
                <a:r>
                  <a:rPr lang="en-GB" sz="1000" dirty="0" smtClean="0">
                    <a:solidFill>
                      <a:srgbClr val="4D4D4D"/>
                    </a:solidFill>
                  </a:rPr>
                  <a:t>60</a:t>
                </a:r>
              </a:p>
              <a:p>
                <a:pPr algn="ctr"/>
                <a:endParaRPr lang="en-GB" sz="1000" dirty="0">
                  <a:solidFill>
                    <a:srgbClr val="4D4D4D"/>
                  </a:solidFill>
                </a:endParaRPr>
              </a:p>
              <a:p>
                <a:pPr algn="ctr"/>
                <a:endParaRPr lang="en-GB" sz="1000" dirty="0">
                  <a:solidFill>
                    <a:srgbClr val="4D4D4D"/>
                  </a:solidFill>
                </a:endParaRPr>
              </a:p>
            </p:txBody>
          </p:sp>
          <p:sp>
            <p:nvSpPr>
              <p:cNvPr id="77" name="TextBox 76"/>
              <p:cNvSpPr txBox="1"/>
              <p:nvPr/>
            </p:nvSpPr>
            <p:spPr>
              <a:xfrm>
                <a:off x="6041807" y="4692595"/>
                <a:ext cx="564861" cy="867276"/>
              </a:xfrm>
              <a:prstGeom prst="rect">
                <a:avLst/>
              </a:prstGeom>
              <a:noFill/>
            </p:spPr>
            <p:txBody>
              <a:bodyPr wrap="none" rtlCol="0" anchor="ctr" anchorCtr="0">
                <a:spAutoFit/>
              </a:bodyPr>
              <a:lstStyle/>
              <a:p>
                <a:pPr algn="ctr"/>
                <a:r>
                  <a:rPr lang="en-GB" sz="1000" dirty="0" smtClean="0">
                    <a:solidFill>
                      <a:srgbClr val="4D4D4D"/>
                    </a:solidFill>
                  </a:rPr>
                  <a:t>72</a:t>
                </a:r>
                <a:endParaRPr lang="en-GB" sz="1000" dirty="0">
                  <a:solidFill>
                    <a:srgbClr val="4D4D4D"/>
                  </a:solidFill>
                </a:endParaRPr>
              </a:p>
              <a:p>
                <a:pPr algn="ctr"/>
                <a:endParaRPr lang="en-GB" sz="1000" dirty="0" smtClean="0">
                  <a:solidFill>
                    <a:srgbClr val="4D4D4D"/>
                  </a:solidFill>
                </a:endParaRPr>
              </a:p>
              <a:p>
                <a:pPr algn="ctr"/>
                <a:endParaRPr lang="en-GB" sz="1000" dirty="0" smtClean="0">
                  <a:solidFill>
                    <a:srgbClr val="4D4D4D"/>
                  </a:solidFill>
                </a:endParaRPr>
              </a:p>
            </p:txBody>
          </p:sp>
        </p:grpSp>
      </p:grpSp>
      <p:sp>
        <p:nvSpPr>
          <p:cNvPr id="47" name="TextBox 46"/>
          <p:cNvSpPr txBox="1"/>
          <p:nvPr/>
        </p:nvSpPr>
        <p:spPr>
          <a:xfrm>
            <a:off x="3849384" y="5769862"/>
            <a:ext cx="325731" cy="553998"/>
          </a:xfrm>
          <a:prstGeom prst="rect">
            <a:avLst/>
          </a:prstGeom>
          <a:noFill/>
        </p:spPr>
        <p:txBody>
          <a:bodyPr wrap="none" rtlCol="0" anchor="ctr" anchorCtr="0">
            <a:spAutoFit/>
          </a:bodyPr>
          <a:lstStyle/>
          <a:p>
            <a:pPr algn="ctr"/>
            <a:r>
              <a:rPr lang="en-GB" sz="1000" dirty="0" smtClean="0">
                <a:solidFill>
                  <a:srgbClr val="4D4D4D"/>
                </a:solidFill>
              </a:rPr>
              <a:t>84</a:t>
            </a:r>
          </a:p>
          <a:p>
            <a:pPr algn="ctr"/>
            <a:endParaRPr lang="en-GB" sz="1000" dirty="0" smtClean="0">
              <a:solidFill>
                <a:srgbClr val="4D4D4D"/>
              </a:solidFill>
            </a:endParaRPr>
          </a:p>
          <a:p>
            <a:pPr algn="ctr"/>
            <a:endParaRPr lang="en-GB" sz="1000" dirty="0" smtClean="0">
              <a:solidFill>
                <a:srgbClr val="4D4D4D"/>
              </a:solidFill>
            </a:endParaRPr>
          </a:p>
        </p:txBody>
      </p:sp>
      <p:grpSp>
        <p:nvGrpSpPr>
          <p:cNvPr id="82" name="Group 81"/>
          <p:cNvGrpSpPr/>
          <p:nvPr/>
        </p:nvGrpSpPr>
        <p:grpSpPr>
          <a:xfrm>
            <a:off x="4837800" y="1667151"/>
            <a:ext cx="3129180" cy="2158456"/>
            <a:chOff x="2814488" y="1428052"/>
            <a:chExt cx="2108204" cy="1693493"/>
          </a:xfrm>
        </p:grpSpPr>
        <p:sp>
          <p:nvSpPr>
            <p:cNvPr id="83" name="Freeform 82"/>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4"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5"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6"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7"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88"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89"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0" name="Line 15"/>
            <p:cNvSpPr>
              <a:spLocks noChangeShapeType="1"/>
            </p:cNvSpPr>
            <p:nvPr/>
          </p:nvSpPr>
          <p:spPr bwMode="auto">
            <a:xfrm>
              <a:off x="4263869"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1" name="Line 17"/>
            <p:cNvSpPr>
              <a:spLocks noChangeShapeType="1"/>
            </p:cNvSpPr>
            <p:nvPr/>
          </p:nvSpPr>
          <p:spPr bwMode="auto">
            <a:xfrm>
              <a:off x="453683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2" name="Line 18"/>
            <p:cNvSpPr>
              <a:spLocks noChangeShapeType="1"/>
            </p:cNvSpPr>
            <p:nvPr/>
          </p:nvSpPr>
          <p:spPr bwMode="auto">
            <a:xfrm>
              <a:off x="4001328"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3" name="Line 19"/>
            <p:cNvSpPr>
              <a:spLocks noChangeShapeType="1"/>
            </p:cNvSpPr>
            <p:nvPr/>
          </p:nvSpPr>
          <p:spPr bwMode="auto">
            <a:xfrm>
              <a:off x="37306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4" name="Line 21"/>
            <p:cNvSpPr>
              <a:spLocks noChangeShapeType="1"/>
            </p:cNvSpPr>
            <p:nvPr/>
          </p:nvSpPr>
          <p:spPr bwMode="auto">
            <a:xfrm>
              <a:off x="345882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5" name="Line 17"/>
            <p:cNvSpPr>
              <a:spLocks noChangeShapeType="1"/>
            </p:cNvSpPr>
            <p:nvPr/>
          </p:nvSpPr>
          <p:spPr bwMode="auto">
            <a:xfrm>
              <a:off x="4811403"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6" name="Line 21"/>
            <p:cNvSpPr>
              <a:spLocks noChangeShapeType="1"/>
            </p:cNvSpPr>
            <p:nvPr/>
          </p:nvSpPr>
          <p:spPr bwMode="auto">
            <a:xfrm>
              <a:off x="3191797"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97" name="TextBox 96"/>
            <p:cNvSpPr txBox="1"/>
            <p:nvPr/>
          </p:nvSpPr>
          <p:spPr>
            <a:xfrm>
              <a:off x="2970308" y="1572857"/>
              <a:ext cx="243212" cy="19318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98" name="TextBox 97"/>
            <p:cNvSpPr txBox="1"/>
            <p:nvPr/>
          </p:nvSpPr>
          <p:spPr>
            <a:xfrm>
              <a:off x="2970308" y="1780664"/>
              <a:ext cx="243212" cy="19318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99" name="TextBox 98"/>
            <p:cNvSpPr txBox="1"/>
            <p:nvPr/>
          </p:nvSpPr>
          <p:spPr>
            <a:xfrm>
              <a:off x="2970308" y="1992191"/>
              <a:ext cx="243212" cy="19318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00" name="TextBox 99"/>
            <p:cNvSpPr txBox="1"/>
            <p:nvPr/>
          </p:nvSpPr>
          <p:spPr>
            <a:xfrm>
              <a:off x="2970308" y="2203722"/>
              <a:ext cx="243212" cy="19318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01" name="TextBox 100"/>
            <p:cNvSpPr txBox="1"/>
            <p:nvPr/>
          </p:nvSpPr>
          <p:spPr>
            <a:xfrm>
              <a:off x="2970308" y="2415248"/>
              <a:ext cx="243212" cy="19318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02" name="TextBox 101"/>
            <p:cNvSpPr txBox="1"/>
            <p:nvPr/>
          </p:nvSpPr>
          <p:spPr>
            <a:xfrm>
              <a:off x="3053210" y="2626777"/>
              <a:ext cx="171933" cy="19318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103" name="TextBox 102"/>
            <p:cNvSpPr txBox="1"/>
            <p:nvPr/>
          </p:nvSpPr>
          <p:spPr>
            <a:xfrm rot="16200000">
              <a:off x="2419554" y="2121941"/>
              <a:ext cx="955754" cy="165885"/>
            </a:xfrm>
            <a:prstGeom prst="rect">
              <a:avLst/>
            </a:prstGeom>
            <a:noFill/>
          </p:spPr>
          <p:txBody>
            <a:bodyPr wrap="none" rtlCol="0">
              <a:spAutoFit/>
            </a:bodyPr>
            <a:lstStyle/>
            <a:p>
              <a:pPr algn="ctr"/>
              <a:r>
                <a:rPr lang="en-GB" sz="1000" dirty="0" err="1">
                  <a:solidFill>
                    <a:srgbClr val="363636"/>
                  </a:solidFill>
                </a:rPr>
                <a:t>Survie</a:t>
              </a:r>
              <a:r>
                <a:rPr lang="en-GB" sz="1000" dirty="0">
                  <a:solidFill>
                    <a:srgbClr val="363636"/>
                  </a:solidFill>
                </a:rPr>
                <a:t> </a:t>
              </a:r>
              <a:r>
                <a:rPr lang="en-GB" sz="1000" dirty="0" err="1">
                  <a:solidFill>
                    <a:srgbClr val="363636"/>
                  </a:solidFill>
                </a:rPr>
                <a:t>cumulée</a:t>
              </a:r>
              <a:r>
                <a:rPr lang="en-GB" sz="1000" dirty="0">
                  <a:solidFill>
                    <a:srgbClr val="363636"/>
                  </a:solidFill>
                </a:rPr>
                <a:t> </a:t>
              </a:r>
              <a:r>
                <a:rPr lang="en-GB" sz="1000" dirty="0" smtClean="0">
                  <a:solidFill>
                    <a:srgbClr val="363636"/>
                  </a:solidFill>
                </a:rPr>
                <a:t>%</a:t>
              </a:r>
              <a:endParaRPr lang="en-GB" sz="1000" dirty="0">
                <a:solidFill>
                  <a:srgbClr val="363636"/>
                </a:solidFill>
              </a:endParaRPr>
            </a:p>
          </p:txBody>
        </p:sp>
        <p:sp>
          <p:nvSpPr>
            <p:cNvPr id="104" name="TextBox 103"/>
            <p:cNvSpPr txBox="1"/>
            <p:nvPr/>
          </p:nvSpPr>
          <p:spPr>
            <a:xfrm>
              <a:off x="3872168" y="2928364"/>
              <a:ext cx="306829" cy="193181"/>
            </a:xfrm>
            <a:prstGeom prst="rect">
              <a:avLst/>
            </a:prstGeom>
            <a:noFill/>
          </p:spPr>
          <p:txBody>
            <a:bodyPr wrap="none" rtlCol="0">
              <a:spAutoFit/>
            </a:bodyPr>
            <a:lstStyle/>
            <a:p>
              <a:pPr algn="ctr"/>
              <a:r>
                <a:rPr lang="en-GB" sz="1000" dirty="0" err="1" smtClean="0">
                  <a:solidFill>
                    <a:srgbClr val="363636"/>
                  </a:solidFill>
                </a:rPr>
                <a:t>Mois</a:t>
              </a:r>
              <a:endParaRPr lang="en-GB" sz="1000" dirty="0">
                <a:solidFill>
                  <a:srgbClr val="363636"/>
                </a:solidFill>
              </a:endParaRPr>
            </a:p>
          </p:txBody>
        </p:sp>
        <p:sp>
          <p:nvSpPr>
            <p:cNvPr id="105" name="TextBox 104"/>
            <p:cNvSpPr txBox="1"/>
            <p:nvPr/>
          </p:nvSpPr>
          <p:spPr>
            <a:xfrm>
              <a:off x="3103522" y="2735680"/>
              <a:ext cx="171934" cy="193181"/>
            </a:xfrm>
            <a:prstGeom prst="rect">
              <a:avLst/>
            </a:prstGeom>
            <a:noFill/>
          </p:spPr>
          <p:txBody>
            <a:bodyPr wrap="none" rtlCol="0" anchor="t" anchorCtr="0">
              <a:spAutoFit/>
            </a:bodyPr>
            <a:lstStyle/>
            <a:p>
              <a:pPr algn="ctr"/>
              <a:r>
                <a:rPr lang="en-GB" sz="1000" dirty="0" smtClean="0">
                  <a:solidFill>
                    <a:srgbClr val="4D4D4D"/>
                  </a:solidFill>
                </a:rPr>
                <a:t>0</a:t>
              </a:r>
            </a:p>
          </p:txBody>
        </p:sp>
        <p:grpSp>
          <p:nvGrpSpPr>
            <p:cNvPr id="106" name="Group 105"/>
            <p:cNvGrpSpPr/>
            <p:nvPr/>
          </p:nvGrpSpPr>
          <p:grpSpPr>
            <a:xfrm>
              <a:off x="3371377" y="2735670"/>
              <a:ext cx="468023" cy="193182"/>
              <a:chOff x="5668136" y="4633607"/>
              <a:chExt cx="1078079" cy="395697"/>
            </a:xfrm>
          </p:grpSpPr>
          <p:sp>
            <p:nvSpPr>
              <p:cNvPr id="113" name="TextBox 112"/>
              <p:cNvSpPr txBox="1"/>
              <p:nvPr/>
            </p:nvSpPr>
            <p:spPr>
              <a:xfrm>
                <a:off x="5668136" y="4633607"/>
                <a:ext cx="396047" cy="395695"/>
              </a:xfrm>
              <a:prstGeom prst="rect">
                <a:avLst/>
              </a:prstGeom>
              <a:noFill/>
            </p:spPr>
            <p:txBody>
              <a:bodyPr wrap="none" rtlCol="0" anchor="t" anchorCtr="0">
                <a:spAutoFit/>
              </a:bodyPr>
              <a:lstStyle/>
              <a:p>
                <a:pPr algn="ctr"/>
                <a:r>
                  <a:rPr lang="en-GB" sz="1000" dirty="0" smtClean="0">
                    <a:solidFill>
                      <a:srgbClr val="4D4D4D"/>
                    </a:solidFill>
                  </a:rPr>
                  <a:t>6</a:t>
                </a:r>
              </a:p>
            </p:txBody>
          </p:sp>
          <p:sp>
            <p:nvSpPr>
              <p:cNvPr id="114" name="TextBox 113"/>
              <p:cNvSpPr txBox="1"/>
              <p:nvPr/>
            </p:nvSpPr>
            <p:spPr>
              <a:xfrm>
                <a:off x="6240711" y="4633607"/>
                <a:ext cx="505504" cy="395697"/>
              </a:xfrm>
              <a:prstGeom prst="rect">
                <a:avLst/>
              </a:prstGeom>
              <a:noFill/>
            </p:spPr>
            <p:txBody>
              <a:bodyPr wrap="none" rtlCol="0" anchor="t" anchorCtr="0">
                <a:spAutoFit/>
              </a:bodyPr>
              <a:lstStyle/>
              <a:p>
                <a:pPr algn="ctr"/>
                <a:r>
                  <a:rPr lang="en-GB" sz="1000" dirty="0" smtClean="0">
                    <a:solidFill>
                      <a:srgbClr val="4D4D4D"/>
                    </a:solidFill>
                  </a:rPr>
                  <a:t>12</a:t>
                </a:r>
              </a:p>
            </p:txBody>
          </p:sp>
        </p:grpSp>
        <p:sp>
          <p:nvSpPr>
            <p:cNvPr id="107" name="TextBox 106"/>
            <p:cNvSpPr txBox="1"/>
            <p:nvPr/>
          </p:nvSpPr>
          <p:spPr>
            <a:xfrm>
              <a:off x="3889767" y="2735679"/>
              <a:ext cx="219453" cy="193181"/>
            </a:xfrm>
            <a:prstGeom prst="rect">
              <a:avLst/>
            </a:prstGeom>
            <a:noFill/>
          </p:spPr>
          <p:txBody>
            <a:bodyPr wrap="none" rtlCol="0" anchor="t" anchorCtr="0">
              <a:spAutoFit/>
            </a:bodyPr>
            <a:lstStyle/>
            <a:p>
              <a:pPr algn="ctr"/>
              <a:r>
                <a:rPr lang="en-GB" sz="1000" dirty="0" smtClean="0">
                  <a:solidFill>
                    <a:srgbClr val="4D4D4D"/>
                  </a:solidFill>
                </a:rPr>
                <a:t>18</a:t>
              </a:r>
            </a:p>
          </p:txBody>
        </p:sp>
        <p:grpSp>
          <p:nvGrpSpPr>
            <p:cNvPr id="108" name="Group 107"/>
            <p:cNvGrpSpPr/>
            <p:nvPr/>
          </p:nvGrpSpPr>
          <p:grpSpPr>
            <a:xfrm>
              <a:off x="4155452" y="2735725"/>
              <a:ext cx="767240" cy="193183"/>
              <a:chOff x="5322189" y="4633638"/>
              <a:chExt cx="1767315" cy="395691"/>
            </a:xfrm>
          </p:grpSpPr>
          <p:sp>
            <p:nvSpPr>
              <p:cNvPr id="110" name="TextBox 109"/>
              <p:cNvSpPr txBox="1"/>
              <p:nvPr/>
            </p:nvSpPr>
            <p:spPr>
              <a:xfrm>
                <a:off x="5322189" y="4633640"/>
                <a:ext cx="505504" cy="395689"/>
              </a:xfrm>
              <a:prstGeom prst="rect">
                <a:avLst/>
              </a:prstGeom>
              <a:noFill/>
            </p:spPr>
            <p:txBody>
              <a:bodyPr wrap="none" rtlCol="0" anchor="t" anchorCtr="0">
                <a:spAutoFit/>
              </a:bodyPr>
              <a:lstStyle/>
              <a:p>
                <a:pPr algn="ctr"/>
                <a:r>
                  <a:rPr lang="en-GB" sz="1000" dirty="0" smtClean="0">
                    <a:solidFill>
                      <a:srgbClr val="4D4D4D"/>
                    </a:solidFill>
                  </a:rPr>
                  <a:t>24</a:t>
                </a:r>
              </a:p>
            </p:txBody>
          </p:sp>
          <p:sp>
            <p:nvSpPr>
              <p:cNvPr id="111" name="TextBox 110"/>
              <p:cNvSpPr txBox="1"/>
              <p:nvPr/>
            </p:nvSpPr>
            <p:spPr>
              <a:xfrm>
                <a:off x="5945782" y="4633640"/>
                <a:ext cx="505504" cy="395687"/>
              </a:xfrm>
              <a:prstGeom prst="rect">
                <a:avLst/>
              </a:prstGeom>
              <a:noFill/>
            </p:spPr>
            <p:txBody>
              <a:bodyPr wrap="none" rtlCol="0" anchor="t" anchorCtr="0">
                <a:spAutoFit/>
              </a:bodyPr>
              <a:lstStyle/>
              <a:p>
                <a:pPr algn="ctr"/>
                <a:r>
                  <a:rPr lang="en-GB" sz="1000" dirty="0" smtClean="0">
                    <a:solidFill>
                      <a:srgbClr val="4D4D4D"/>
                    </a:solidFill>
                  </a:rPr>
                  <a:t>30</a:t>
                </a:r>
              </a:p>
            </p:txBody>
          </p:sp>
          <p:sp>
            <p:nvSpPr>
              <p:cNvPr id="112" name="TextBox 111"/>
              <p:cNvSpPr txBox="1"/>
              <p:nvPr/>
            </p:nvSpPr>
            <p:spPr>
              <a:xfrm>
                <a:off x="6584000" y="4633638"/>
                <a:ext cx="505504" cy="395687"/>
              </a:xfrm>
              <a:prstGeom prst="rect">
                <a:avLst/>
              </a:prstGeom>
              <a:noFill/>
            </p:spPr>
            <p:txBody>
              <a:bodyPr wrap="none" rtlCol="0" anchor="t" anchorCtr="0">
                <a:spAutoFit/>
              </a:bodyPr>
              <a:lstStyle/>
              <a:p>
                <a:pPr algn="ctr"/>
                <a:r>
                  <a:rPr lang="en-GB" sz="1000" dirty="0" smtClean="0">
                    <a:solidFill>
                      <a:srgbClr val="4D4D4D"/>
                    </a:solidFill>
                  </a:rPr>
                  <a:t>36</a:t>
                </a:r>
              </a:p>
            </p:txBody>
          </p:sp>
        </p:grpSp>
        <p:sp>
          <p:nvSpPr>
            <p:cNvPr id="109" name="TextBox 108"/>
            <p:cNvSpPr txBox="1"/>
            <p:nvPr/>
          </p:nvSpPr>
          <p:spPr>
            <a:xfrm>
              <a:off x="3192727" y="1428052"/>
              <a:ext cx="1597883" cy="265625"/>
            </a:xfrm>
            <a:prstGeom prst="rect">
              <a:avLst/>
            </a:prstGeom>
            <a:noFill/>
          </p:spPr>
          <p:txBody>
            <a:bodyPr wrap="square" rtlCol="0">
              <a:spAutoFit/>
            </a:bodyPr>
            <a:lstStyle/>
            <a:p>
              <a:pPr algn="ctr"/>
              <a:r>
                <a:rPr lang="en-GB" sz="1600" dirty="0" smtClean="0">
                  <a:solidFill>
                    <a:srgbClr val="363636"/>
                  </a:solidFill>
                </a:rPr>
                <a:t>SSP</a:t>
              </a:r>
              <a:endParaRPr lang="en-GB" sz="1600" dirty="0">
                <a:solidFill>
                  <a:srgbClr val="363636"/>
                </a:solidFill>
              </a:endParaRPr>
            </a:p>
          </p:txBody>
        </p:sp>
      </p:grpSp>
      <p:grpSp>
        <p:nvGrpSpPr>
          <p:cNvPr id="115" name="Group 114"/>
          <p:cNvGrpSpPr/>
          <p:nvPr/>
        </p:nvGrpSpPr>
        <p:grpSpPr>
          <a:xfrm>
            <a:off x="4564754" y="4215536"/>
            <a:ext cx="3281125" cy="2139087"/>
            <a:chOff x="2829623" y="1422313"/>
            <a:chExt cx="2086928" cy="1678297"/>
          </a:xfrm>
        </p:grpSpPr>
        <p:sp>
          <p:nvSpPr>
            <p:cNvPr id="116" name="Freeform 115"/>
            <p:cNvSpPr>
              <a:spLocks/>
            </p:cNvSpPr>
            <p:nvPr/>
          </p:nvSpPr>
          <p:spPr bwMode="auto">
            <a:xfrm>
              <a:off x="3190732" y="1665972"/>
              <a:ext cx="1624008" cy="10579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7" name="Line 6"/>
            <p:cNvSpPr>
              <a:spLocks noChangeShapeType="1"/>
            </p:cNvSpPr>
            <p:nvPr/>
          </p:nvSpPr>
          <p:spPr bwMode="auto">
            <a:xfrm>
              <a:off x="3152866" y="1665972"/>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8" name="Line 7"/>
            <p:cNvSpPr>
              <a:spLocks noChangeShapeType="1"/>
            </p:cNvSpPr>
            <p:nvPr/>
          </p:nvSpPr>
          <p:spPr bwMode="auto">
            <a:xfrm>
              <a:off x="3152866" y="1877595"/>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19" name="Line 8"/>
            <p:cNvSpPr>
              <a:spLocks noChangeShapeType="1"/>
            </p:cNvSpPr>
            <p:nvPr/>
          </p:nvSpPr>
          <p:spPr bwMode="auto">
            <a:xfrm>
              <a:off x="3152866" y="2089217"/>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0" name="Line 9"/>
            <p:cNvSpPr>
              <a:spLocks noChangeShapeType="1"/>
            </p:cNvSpPr>
            <p:nvPr/>
          </p:nvSpPr>
          <p:spPr bwMode="auto">
            <a:xfrm>
              <a:off x="3152866" y="2300840"/>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dirty="0">
                <a:solidFill>
                  <a:srgbClr val="363636"/>
                </a:solidFill>
              </a:endParaRPr>
            </a:p>
          </p:txBody>
        </p:sp>
        <p:sp>
          <p:nvSpPr>
            <p:cNvPr id="121" name="Line 10"/>
            <p:cNvSpPr>
              <a:spLocks noChangeShapeType="1"/>
            </p:cNvSpPr>
            <p:nvPr/>
          </p:nvSpPr>
          <p:spPr bwMode="auto">
            <a:xfrm>
              <a:off x="3152866" y="2512463"/>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2" name="Line 11"/>
            <p:cNvSpPr>
              <a:spLocks noChangeShapeType="1"/>
            </p:cNvSpPr>
            <p:nvPr/>
          </p:nvSpPr>
          <p:spPr bwMode="auto">
            <a:xfrm>
              <a:off x="3152866" y="2724086"/>
              <a:ext cx="378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3" name="Line 15"/>
            <p:cNvSpPr>
              <a:spLocks noChangeShapeType="1"/>
            </p:cNvSpPr>
            <p:nvPr/>
          </p:nvSpPr>
          <p:spPr bwMode="auto">
            <a:xfrm>
              <a:off x="4263869"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4" name="Line 17"/>
            <p:cNvSpPr>
              <a:spLocks noChangeShapeType="1"/>
            </p:cNvSpPr>
            <p:nvPr/>
          </p:nvSpPr>
          <p:spPr bwMode="auto">
            <a:xfrm>
              <a:off x="453683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5" name="Line 18"/>
            <p:cNvSpPr>
              <a:spLocks noChangeShapeType="1"/>
            </p:cNvSpPr>
            <p:nvPr/>
          </p:nvSpPr>
          <p:spPr bwMode="auto">
            <a:xfrm>
              <a:off x="4001328"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6" name="Line 19"/>
            <p:cNvSpPr>
              <a:spLocks noChangeShapeType="1"/>
            </p:cNvSpPr>
            <p:nvPr/>
          </p:nvSpPr>
          <p:spPr bwMode="auto">
            <a:xfrm>
              <a:off x="3730677"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7" name="Line 21"/>
            <p:cNvSpPr>
              <a:spLocks noChangeShapeType="1"/>
            </p:cNvSpPr>
            <p:nvPr/>
          </p:nvSpPr>
          <p:spPr bwMode="auto">
            <a:xfrm>
              <a:off x="3458820" y="2724086"/>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8" name="Line 17"/>
            <p:cNvSpPr>
              <a:spLocks noChangeShapeType="1"/>
            </p:cNvSpPr>
            <p:nvPr/>
          </p:nvSpPr>
          <p:spPr bwMode="auto">
            <a:xfrm>
              <a:off x="4811403" y="2722389"/>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29" name="Line 21"/>
            <p:cNvSpPr>
              <a:spLocks noChangeShapeType="1"/>
            </p:cNvSpPr>
            <p:nvPr/>
          </p:nvSpPr>
          <p:spPr bwMode="auto">
            <a:xfrm>
              <a:off x="3191797" y="2728617"/>
              <a:ext cx="0" cy="46848"/>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130" name="TextBox 129"/>
            <p:cNvSpPr txBox="1"/>
            <p:nvPr/>
          </p:nvSpPr>
          <p:spPr>
            <a:xfrm>
              <a:off x="2973589" y="1572857"/>
              <a:ext cx="229608" cy="193181"/>
            </a:xfrm>
            <a:prstGeom prst="rect">
              <a:avLst/>
            </a:prstGeom>
            <a:noFill/>
          </p:spPr>
          <p:txBody>
            <a:bodyPr wrap="none" rtlCol="0" anchor="ctr" anchorCtr="0">
              <a:spAutoFit/>
            </a:bodyPr>
            <a:lstStyle/>
            <a:p>
              <a:pPr algn="r"/>
              <a:r>
                <a:rPr lang="en-GB" sz="1000" dirty="0" smtClean="0">
                  <a:solidFill>
                    <a:srgbClr val="4D4D4D"/>
                  </a:solidFill>
                </a:rPr>
                <a:t>1.0</a:t>
              </a:r>
              <a:endParaRPr lang="en-GB" sz="1000" dirty="0">
                <a:solidFill>
                  <a:srgbClr val="4D4D4D"/>
                </a:solidFill>
              </a:endParaRPr>
            </a:p>
          </p:txBody>
        </p:sp>
        <p:sp>
          <p:nvSpPr>
            <p:cNvPr id="131" name="TextBox 130"/>
            <p:cNvSpPr txBox="1"/>
            <p:nvPr/>
          </p:nvSpPr>
          <p:spPr>
            <a:xfrm>
              <a:off x="2973589" y="1780664"/>
              <a:ext cx="229608" cy="193181"/>
            </a:xfrm>
            <a:prstGeom prst="rect">
              <a:avLst/>
            </a:prstGeom>
            <a:noFill/>
          </p:spPr>
          <p:txBody>
            <a:bodyPr wrap="none" rtlCol="0" anchor="ctr" anchorCtr="0">
              <a:spAutoFit/>
            </a:bodyPr>
            <a:lstStyle/>
            <a:p>
              <a:pPr algn="r"/>
              <a:r>
                <a:rPr lang="en-GB" sz="1000" dirty="0" smtClean="0">
                  <a:solidFill>
                    <a:srgbClr val="4D4D4D"/>
                  </a:solidFill>
                </a:rPr>
                <a:t>0.8</a:t>
              </a:r>
              <a:endParaRPr lang="en-GB" sz="1000" dirty="0">
                <a:solidFill>
                  <a:srgbClr val="4D4D4D"/>
                </a:solidFill>
              </a:endParaRPr>
            </a:p>
          </p:txBody>
        </p:sp>
        <p:sp>
          <p:nvSpPr>
            <p:cNvPr id="132" name="TextBox 131"/>
            <p:cNvSpPr txBox="1"/>
            <p:nvPr/>
          </p:nvSpPr>
          <p:spPr>
            <a:xfrm>
              <a:off x="2973589" y="1992191"/>
              <a:ext cx="229608" cy="193181"/>
            </a:xfrm>
            <a:prstGeom prst="rect">
              <a:avLst/>
            </a:prstGeom>
            <a:noFill/>
          </p:spPr>
          <p:txBody>
            <a:bodyPr wrap="none" rtlCol="0" anchor="ctr" anchorCtr="0">
              <a:spAutoFit/>
            </a:bodyPr>
            <a:lstStyle/>
            <a:p>
              <a:pPr algn="r"/>
              <a:r>
                <a:rPr lang="en-GB" sz="1000" dirty="0" smtClean="0">
                  <a:solidFill>
                    <a:srgbClr val="4D4D4D"/>
                  </a:solidFill>
                </a:rPr>
                <a:t>0.6</a:t>
              </a:r>
              <a:endParaRPr lang="en-GB" sz="1000" dirty="0">
                <a:solidFill>
                  <a:srgbClr val="4D4D4D"/>
                </a:solidFill>
              </a:endParaRPr>
            </a:p>
          </p:txBody>
        </p:sp>
        <p:sp>
          <p:nvSpPr>
            <p:cNvPr id="133" name="TextBox 132"/>
            <p:cNvSpPr txBox="1"/>
            <p:nvPr/>
          </p:nvSpPr>
          <p:spPr>
            <a:xfrm>
              <a:off x="2973589" y="2203722"/>
              <a:ext cx="229608" cy="193181"/>
            </a:xfrm>
            <a:prstGeom prst="rect">
              <a:avLst/>
            </a:prstGeom>
            <a:noFill/>
          </p:spPr>
          <p:txBody>
            <a:bodyPr wrap="none" rtlCol="0" anchor="ctr" anchorCtr="0">
              <a:spAutoFit/>
            </a:bodyPr>
            <a:lstStyle/>
            <a:p>
              <a:pPr algn="r"/>
              <a:r>
                <a:rPr lang="en-GB" sz="1000" dirty="0" smtClean="0">
                  <a:solidFill>
                    <a:srgbClr val="4D4D4D"/>
                  </a:solidFill>
                </a:rPr>
                <a:t>0.4</a:t>
              </a:r>
              <a:endParaRPr lang="en-GB" sz="1000" dirty="0">
                <a:solidFill>
                  <a:srgbClr val="4D4D4D"/>
                </a:solidFill>
              </a:endParaRPr>
            </a:p>
          </p:txBody>
        </p:sp>
        <p:sp>
          <p:nvSpPr>
            <p:cNvPr id="134" name="TextBox 133"/>
            <p:cNvSpPr txBox="1"/>
            <p:nvPr/>
          </p:nvSpPr>
          <p:spPr>
            <a:xfrm>
              <a:off x="2973589" y="2415248"/>
              <a:ext cx="229608" cy="193181"/>
            </a:xfrm>
            <a:prstGeom prst="rect">
              <a:avLst/>
            </a:prstGeom>
            <a:noFill/>
          </p:spPr>
          <p:txBody>
            <a:bodyPr wrap="none" rtlCol="0" anchor="ctr" anchorCtr="0">
              <a:spAutoFit/>
            </a:bodyPr>
            <a:lstStyle/>
            <a:p>
              <a:pPr algn="r"/>
              <a:r>
                <a:rPr lang="en-GB" sz="1000" dirty="0" smtClean="0">
                  <a:solidFill>
                    <a:srgbClr val="4D4D4D"/>
                  </a:solidFill>
                </a:rPr>
                <a:t>0.2</a:t>
              </a:r>
              <a:endParaRPr lang="en-GB" sz="1000" dirty="0">
                <a:solidFill>
                  <a:srgbClr val="4D4D4D"/>
                </a:solidFill>
              </a:endParaRPr>
            </a:p>
          </p:txBody>
        </p:sp>
        <p:sp>
          <p:nvSpPr>
            <p:cNvPr id="135" name="TextBox 134"/>
            <p:cNvSpPr txBox="1"/>
            <p:nvPr/>
          </p:nvSpPr>
          <p:spPr>
            <a:xfrm>
              <a:off x="3062830" y="2626777"/>
              <a:ext cx="162316" cy="193181"/>
            </a:xfrm>
            <a:prstGeom prst="rect">
              <a:avLst/>
            </a:prstGeom>
            <a:noFill/>
          </p:spPr>
          <p:txBody>
            <a:bodyPr wrap="none" rtlCol="0" anchor="ctr" anchorCtr="0">
              <a:spAutoFit/>
            </a:bodyPr>
            <a:lstStyle/>
            <a:p>
              <a:pPr algn="r"/>
              <a:r>
                <a:rPr lang="en-GB" sz="1000" dirty="0" smtClean="0">
                  <a:solidFill>
                    <a:srgbClr val="4D4D4D"/>
                  </a:solidFill>
                </a:rPr>
                <a:t>0</a:t>
              </a:r>
              <a:endParaRPr lang="en-GB" sz="1000" dirty="0">
                <a:solidFill>
                  <a:srgbClr val="4D4D4D"/>
                </a:solidFill>
              </a:endParaRPr>
            </a:p>
          </p:txBody>
        </p:sp>
        <p:sp>
          <p:nvSpPr>
            <p:cNvPr id="136" name="TextBox 135"/>
            <p:cNvSpPr txBox="1"/>
            <p:nvPr/>
          </p:nvSpPr>
          <p:spPr>
            <a:xfrm rot="16200000">
              <a:off x="2430048" y="2126582"/>
              <a:ext cx="955755" cy="156606"/>
            </a:xfrm>
            <a:prstGeom prst="rect">
              <a:avLst/>
            </a:prstGeom>
            <a:noFill/>
          </p:spPr>
          <p:txBody>
            <a:bodyPr wrap="none" rtlCol="0">
              <a:spAutoFit/>
            </a:bodyPr>
            <a:lstStyle/>
            <a:p>
              <a:pPr algn="ctr"/>
              <a:r>
                <a:rPr lang="en-GB" sz="1000" dirty="0" err="1">
                  <a:solidFill>
                    <a:srgbClr val="363636"/>
                  </a:solidFill>
                </a:rPr>
                <a:t>Survie</a:t>
              </a:r>
              <a:r>
                <a:rPr lang="en-GB" sz="1000" dirty="0">
                  <a:solidFill>
                    <a:srgbClr val="363636"/>
                  </a:solidFill>
                </a:rPr>
                <a:t> </a:t>
              </a:r>
              <a:r>
                <a:rPr lang="en-GB" sz="1000" dirty="0" err="1">
                  <a:solidFill>
                    <a:srgbClr val="363636"/>
                  </a:solidFill>
                </a:rPr>
                <a:t>cumulée</a:t>
              </a:r>
              <a:r>
                <a:rPr lang="en-GB" sz="1000" dirty="0">
                  <a:solidFill>
                    <a:srgbClr val="363636"/>
                  </a:solidFill>
                </a:rPr>
                <a:t> </a:t>
              </a:r>
              <a:r>
                <a:rPr lang="en-GB" sz="1000" dirty="0" smtClean="0">
                  <a:solidFill>
                    <a:srgbClr val="363636"/>
                  </a:solidFill>
                </a:rPr>
                <a:t>%</a:t>
              </a:r>
              <a:endParaRPr lang="en-GB" sz="1000" dirty="0">
                <a:solidFill>
                  <a:srgbClr val="363636"/>
                </a:solidFill>
              </a:endParaRPr>
            </a:p>
          </p:txBody>
        </p:sp>
        <p:sp>
          <p:nvSpPr>
            <p:cNvPr id="137" name="TextBox 136"/>
            <p:cNvSpPr txBox="1"/>
            <p:nvPr/>
          </p:nvSpPr>
          <p:spPr>
            <a:xfrm>
              <a:off x="3880751" y="2907429"/>
              <a:ext cx="289667" cy="193181"/>
            </a:xfrm>
            <a:prstGeom prst="rect">
              <a:avLst/>
            </a:prstGeom>
            <a:noFill/>
          </p:spPr>
          <p:txBody>
            <a:bodyPr wrap="none" rtlCol="0">
              <a:spAutoFit/>
            </a:bodyPr>
            <a:lstStyle/>
            <a:p>
              <a:pPr algn="ctr"/>
              <a:r>
                <a:rPr lang="en-GB" sz="1000" dirty="0" err="1" smtClean="0">
                  <a:solidFill>
                    <a:srgbClr val="363636"/>
                  </a:solidFill>
                </a:rPr>
                <a:t>Mois</a:t>
              </a:r>
              <a:endParaRPr lang="en-GB" sz="1000" dirty="0">
                <a:solidFill>
                  <a:srgbClr val="363636"/>
                </a:solidFill>
              </a:endParaRPr>
            </a:p>
          </p:txBody>
        </p:sp>
        <p:sp>
          <p:nvSpPr>
            <p:cNvPr id="138" name="TextBox 137"/>
            <p:cNvSpPr txBox="1"/>
            <p:nvPr/>
          </p:nvSpPr>
          <p:spPr>
            <a:xfrm>
              <a:off x="3108333" y="2739227"/>
              <a:ext cx="162317" cy="193181"/>
            </a:xfrm>
            <a:prstGeom prst="rect">
              <a:avLst/>
            </a:prstGeom>
            <a:noFill/>
          </p:spPr>
          <p:txBody>
            <a:bodyPr wrap="none" rtlCol="0" anchor="t" anchorCtr="0">
              <a:spAutoFit/>
            </a:bodyPr>
            <a:lstStyle/>
            <a:p>
              <a:pPr algn="ctr"/>
              <a:r>
                <a:rPr lang="en-GB" sz="1000" dirty="0" smtClean="0">
                  <a:solidFill>
                    <a:srgbClr val="4D4D4D"/>
                  </a:solidFill>
                </a:rPr>
                <a:t>0</a:t>
              </a:r>
            </a:p>
          </p:txBody>
        </p:sp>
        <p:grpSp>
          <p:nvGrpSpPr>
            <p:cNvPr id="139" name="Group 138"/>
            <p:cNvGrpSpPr/>
            <p:nvPr/>
          </p:nvGrpSpPr>
          <p:grpSpPr>
            <a:xfrm>
              <a:off x="3376180" y="2739216"/>
              <a:ext cx="457077" cy="193182"/>
              <a:chOff x="5679212" y="4640872"/>
              <a:chExt cx="1052867" cy="395697"/>
            </a:xfrm>
          </p:grpSpPr>
          <p:sp>
            <p:nvSpPr>
              <p:cNvPr id="146" name="TextBox 145"/>
              <p:cNvSpPr txBox="1"/>
              <p:nvPr/>
            </p:nvSpPr>
            <p:spPr>
              <a:xfrm>
                <a:off x="5679212" y="4640872"/>
                <a:ext cx="373893" cy="395695"/>
              </a:xfrm>
              <a:prstGeom prst="rect">
                <a:avLst/>
              </a:prstGeom>
              <a:noFill/>
            </p:spPr>
            <p:txBody>
              <a:bodyPr wrap="none" rtlCol="0" anchor="t" anchorCtr="0">
                <a:spAutoFit/>
              </a:bodyPr>
              <a:lstStyle/>
              <a:p>
                <a:pPr algn="ctr"/>
                <a:r>
                  <a:rPr lang="en-GB" sz="1000" dirty="0" smtClean="0">
                    <a:solidFill>
                      <a:srgbClr val="4D4D4D"/>
                    </a:solidFill>
                  </a:rPr>
                  <a:t>6</a:t>
                </a:r>
              </a:p>
            </p:txBody>
          </p:sp>
          <p:sp>
            <p:nvSpPr>
              <p:cNvPr id="147" name="TextBox 146"/>
              <p:cNvSpPr txBox="1"/>
              <p:nvPr/>
            </p:nvSpPr>
            <p:spPr>
              <a:xfrm>
                <a:off x="6254849" y="4640872"/>
                <a:ext cx="477230" cy="395697"/>
              </a:xfrm>
              <a:prstGeom prst="rect">
                <a:avLst/>
              </a:prstGeom>
              <a:noFill/>
            </p:spPr>
            <p:txBody>
              <a:bodyPr wrap="none" rtlCol="0" anchor="t" anchorCtr="0">
                <a:spAutoFit/>
              </a:bodyPr>
              <a:lstStyle/>
              <a:p>
                <a:pPr algn="ctr"/>
                <a:r>
                  <a:rPr lang="en-GB" sz="1000" dirty="0" smtClean="0">
                    <a:solidFill>
                      <a:srgbClr val="4D4D4D"/>
                    </a:solidFill>
                  </a:rPr>
                  <a:t>12</a:t>
                </a:r>
              </a:p>
            </p:txBody>
          </p:sp>
        </p:grpSp>
        <p:sp>
          <p:nvSpPr>
            <p:cNvPr id="140" name="TextBox 139"/>
            <p:cNvSpPr txBox="1"/>
            <p:nvPr/>
          </p:nvSpPr>
          <p:spPr>
            <a:xfrm>
              <a:off x="3895905" y="2739226"/>
              <a:ext cx="207178" cy="193181"/>
            </a:xfrm>
            <a:prstGeom prst="rect">
              <a:avLst/>
            </a:prstGeom>
            <a:noFill/>
          </p:spPr>
          <p:txBody>
            <a:bodyPr wrap="none" rtlCol="0" anchor="t" anchorCtr="0">
              <a:spAutoFit/>
            </a:bodyPr>
            <a:lstStyle/>
            <a:p>
              <a:pPr algn="ctr"/>
              <a:r>
                <a:rPr lang="en-GB" sz="1000" dirty="0" smtClean="0">
                  <a:solidFill>
                    <a:srgbClr val="4D4D4D"/>
                  </a:solidFill>
                </a:rPr>
                <a:t>18</a:t>
              </a:r>
            </a:p>
          </p:txBody>
        </p:sp>
        <p:grpSp>
          <p:nvGrpSpPr>
            <p:cNvPr id="141" name="Group 140"/>
            <p:cNvGrpSpPr/>
            <p:nvPr/>
          </p:nvGrpSpPr>
          <p:grpSpPr>
            <a:xfrm>
              <a:off x="4161587" y="2739271"/>
              <a:ext cx="754964" cy="193183"/>
              <a:chOff x="5336327" y="4640904"/>
              <a:chExt cx="1739038" cy="395691"/>
            </a:xfrm>
          </p:grpSpPr>
          <p:sp>
            <p:nvSpPr>
              <p:cNvPr id="143" name="TextBox 142"/>
              <p:cNvSpPr txBox="1"/>
              <p:nvPr/>
            </p:nvSpPr>
            <p:spPr>
              <a:xfrm>
                <a:off x="5336327" y="4640906"/>
                <a:ext cx="477227" cy="395689"/>
              </a:xfrm>
              <a:prstGeom prst="rect">
                <a:avLst/>
              </a:prstGeom>
              <a:noFill/>
            </p:spPr>
            <p:txBody>
              <a:bodyPr wrap="none" rtlCol="0" anchor="t" anchorCtr="0">
                <a:spAutoFit/>
              </a:bodyPr>
              <a:lstStyle/>
              <a:p>
                <a:pPr algn="ctr"/>
                <a:r>
                  <a:rPr lang="en-GB" sz="1000" dirty="0" smtClean="0">
                    <a:solidFill>
                      <a:srgbClr val="4D4D4D"/>
                    </a:solidFill>
                  </a:rPr>
                  <a:t>24</a:t>
                </a:r>
              </a:p>
            </p:txBody>
          </p:sp>
          <p:sp>
            <p:nvSpPr>
              <p:cNvPr id="144" name="TextBox 143"/>
              <p:cNvSpPr txBox="1"/>
              <p:nvPr/>
            </p:nvSpPr>
            <p:spPr>
              <a:xfrm>
                <a:off x="5959919" y="4640906"/>
                <a:ext cx="477229" cy="395687"/>
              </a:xfrm>
              <a:prstGeom prst="rect">
                <a:avLst/>
              </a:prstGeom>
              <a:noFill/>
            </p:spPr>
            <p:txBody>
              <a:bodyPr wrap="none" rtlCol="0" anchor="t" anchorCtr="0">
                <a:spAutoFit/>
              </a:bodyPr>
              <a:lstStyle/>
              <a:p>
                <a:pPr algn="ctr"/>
                <a:r>
                  <a:rPr lang="en-GB" sz="1000" dirty="0" smtClean="0">
                    <a:solidFill>
                      <a:srgbClr val="4D4D4D"/>
                    </a:solidFill>
                  </a:rPr>
                  <a:t>30</a:t>
                </a:r>
              </a:p>
            </p:txBody>
          </p:sp>
          <p:sp>
            <p:nvSpPr>
              <p:cNvPr id="145" name="TextBox 144"/>
              <p:cNvSpPr txBox="1"/>
              <p:nvPr/>
            </p:nvSpPr>
            <p:spPr>
              <a:xfrm>
                <a:off x="6598136" y="4640904"/>
                <a:ext cx="477229" cy="395687"/>
              </a:xfrm>
              <a:prstGeom prst="rect">
                <a:avLst/>
              </a:prstGeom>
              <a:noFill/>
            </p:spPr>
            <p:txBody>
              <a:bodyPr wrap="none" rtlCol="0" anchor="t" anchorCtr="0">
                <a:spAutoFit/>
              </a:bodyPr>
              <a:lstStyle/>
              <a:p>
                <a:pPr algn="ctr"/>
                <a:r>
                  <a:rPr lang="en-GB" sz="1000" dirty="0" smtClean="0">
                    <a:solidFill>
                      <a:srgbClr val="4D4D4D"/>
                    </a:solidFill>
                  </a:rPr>
                  <a:t>36</a:t>
                </a:r>
              </a:p>
            </p:txBody>
          </p:sp>
        </p:grpSp>
        <p:sp>
          <p:nvSpPr>
            <p:cNvPr id="142" name="TextBox 141"/>
            <p:cNvSpPr txBox="1"/>
            <p:nvPr/>
          </p:nvSpPr>
          <p:spPr>
            <a:xfrm>
              <a:off x="3409250" y="1422313"/>
              <a:ext cx="1254971" cy="265625"/>
            </a:xfrm>
            <a:prstGeom prst="rect">
              <a:avLst/>
            </a:prstGeom>
            <a:noFill/>
          </p:spPr>
          <p:txBody>
            <a:bodyPr wrap="square" rtlCol="0">
              <a:spAutoFit/>
            </a:bodyPr>
            <a:lstStyle/>
            <a:p>
              <a:pPr algn="ctr"/>
              <a:r>
                <a:rPr lang="en-GB" sz="1600" dirty="0" smtClean="0">
                  <a:solidFill>
                    <a:srgbClr val="363636"/>
                  </a:solidFill>
                </a:rPr>
                <a:t>SG</a:t>
              </a:r>
              <a:endParaRPr lang="en-GB" sz="1600" dirty="0">
                <a:solidFill>
                  <a:srgbClr val="363636"/>
                </a:solidFill>
              </a:endParaRPr>
            </a:p>
          </p:txBody>
        </p:sp>
      </p:grpSp>
      <p:sp>
        <p:nvSpPr>
          <p:cNvPr id="148" name="TextBox 147"/>
          <p:cNvSpPr txBox="1"/>
          <p:nvPr/>
        </p:nvSpPr>
        <p:spPr>
          <a:xfrm>
            <a:off x="2365486" y="1295400"/>
            <a:ext cx="1170512" cy="307777"/>
          </a:xfrm>
          <a:prstGeom prst="rect">
            <a:avLst/>
          </a:prstGeom>
          <a:noFill/>
        </p:spPr>
        <p:txBody>
          <a:bodyPr wrap="none" rtlCol="0">
            <a:spAutoFit/>
          </a:bodyPr>
          <a:lstStyle/>
          <a:p>
            <a:pPr algn="ctr"/>
            <a:r>
              <a:rPr lang="en-GB" sz="1400" b="1" dirty="0" smtClean="0">
                <a:solidFill>
                  <a:srgbClr val="4D4D4D"/>
                </a:solidFill>
              </a:rPr>
              <a:t>ECOG-3205</a:t>
            </a:r>
            <a:endParaRPr lang="en-GB" sz="1400" b="1" dirty="0">
              <a:solidFill>
                <a:srgbClr val="4D4D4D"/>
              </a:solidFill>
            </a:endParaRPr>
          </a:p>
        </p:txBody>
      </p:sp>
      <p:sp>
        <p:nvSpPr>
          <p:cNvPr id="149" name="TextBox 148"/>
          <p:cNvSpPr txBox="1"/>
          <p:nvPr/>
        </p:nvSpPr>
        <p:spPr>
          <a:xfrm>
            <a:off x="6112388" y="1264452"/>
            <a:ext cx="950901" cy="307777"/>
          </a:xfrm>
          <a:prstGeom prst="rect">
            <a:avLst/>
          </a:prstGeom>
          <a:noFill/>
        </p:spPr>
        <p:txBody>
          <a:bodyPr wrap="none" rtlCol="0">
            <a:spAutoFit/>
          </a:bodyPr>
          <a:lstStyle/>
          <a:p>
            <a:pPr algn="ctr"/>
            <a:r>
              <a:rPr lang="en-GB" sz="1400" b="1" dirty="0" smtClean="0">
                <a:solidFill>
                  <a:srgbClr val="4D4D4D"/>
                </a:solidFill>
              </a:rPr>
              <a:t>AMC-045</a:t>
            </a:r>
            <a:endParaRPr lang="en-GB" sz="1400" b="1" dirty="0">
              <a:solidFill>
                <a:srgbClr val="4D4D4D"/>
              </a:solidFill>
            </a:endParaRPr>
          </a:p>
        </p:txBody>
      </p:sp>
      <p:sp>
        <p:nvSpPr>
          <p:cNvPr id="150" name="Freeform 2"/>
          <p:cNvSpPr>
            <a:spLocks/>
          </p:cNvSpPr>
          <p:nvPr/>
        </p:nvSpPr>
        <p:spPr bwMode="auto">
          <a:xfrm>
            <a:off x="1886318" y="1908659"/>
            <a:ext cx="2025422" cy="824845"/>
          </a:xfrm>
          <a:custGeom>
            <a:avLst/>
            <a:gdLst>
              <a:gd name="T0" fmla="*/ 122 w 122"/>
              <a:gd name="T1" fmla="*/ 50 h 50"/>
              <a:gd name="T2" fmla="*/ 112 w 122"/>
              <a:gd name="T3" fmla="*/ 50 h 50"/>
              <a:gd name="T4" fmla="*/ 112 w 122"/>
              <a:gd name="T5" fmla="*/ 41 h 50"/>
              <a:gd name="T6" fmla="*/ 94 w 122"/>
              <a:gd name="T7" fmla="*/ 41 h 50"/>
              <a:gd name="T8" fmla="*/ 94 w 122"/>
              <a:gd name="T9" fmla="*/ 36 h 50"/>
              <a:gd name="T10" fmla="*/ 79 w 122"/>
              <a:gd name="T11" fmla="*/ 36 h 50"/>
              <a:gd name="T12" fmla="*/ 79 w 122"/>
              <a:gd name="T13" fmla="*/ 33 h 50"/>
              <a:gd name="T14" fmla="*/ 74 w 122"/>
              <a:gd name="T15" fmla="*/ 33 h 50"/>
              <a:gd name="T16" fmla="*/ 74 w 122"/>
              <a:gd name="T17" fmla="*/ 30 h 50"/>
              <a:gd name="T18" fmla="*/ 69 w 122"/>
              <a:gd name="T19" fmla="*/ 30 h 50"/>
              <a:gd name="T20" fmla="*/ 69 w 122"/>
              <a:gd name="T21" fmla="*/ 28 h 50"/>
              <a:gd name="T22" fmla="*/ 55 w 122"/>
              <a:gd name="T23" fmla="*/ 28 h 50"/>
              <a:gd name="T24" fmla="*/ 55 w 122"/>
              <a:gd name="T25" fmla="*/ 27 h 50"/>
              <a:gd name="T26" fmla="*/ 53 w 122"/>
              <a:gd name="T27" fmla="*/ 27 h 50"/>
              <a:gd name="T28" fmla="*/ 53 w 122"/>
              <a:gd name="T29" fmla="*/ 25 h 50"/>
              <a:gd name="T30" fmla="*/ 48 w 122"/>
              <a:gd name="T31" fmla="*/ 25 h 50"/>
              <a:gd name="T32" fmla="*/ 48 w 122"/>
              <a:gd name="T33" fmla="*/ 23 h 50"/>
              <a:gd name="T34" fmla="*/ 46 w 122"/>
              <a:gd name="T35" fmla="*/ 23 h 50"/>
              <a:gd name="T36" fmla="*/ 46 w 122"/>
              <a:gd name="T37" fmla="*/ 22 h 50"/>
              <a:gd name="T38" fmla="*/ 39 w 122"/>
              <a:gd name="T39" fmla="*/ 22 h 50"/>
              <a:gd name="T40" fmla="*/ 39 w 122"/>
              <a:gd name="T41" fmla="*/ 20 h 50"/>
              <a:gd name="T42" fmla="*/ 33 w 122"/>
              <a:gd name="T43" fmla="*/ 20 h 50"/>
              <a:gd name="T44" fmla="*/ 33 w 122"/>
              <a:gd name="T45" fmla="*/ 19 h 50"/>
              <a:gd name="T46" fmla="*/ 25 w 122"/>
              <a:gd name="T47" fmla="*/ 19 h 50"/>
              <a:gd name="T48" fmla="*/ 25 w 122"/>
              <a:gd name="T49" fmla="*/ 18 h 50"/>
              <a:gd name="T50" fmla="*/ 19 w 122"/>
              <a:gd name="T51" fmla="*/ 18 h 50"/>
              <a:gd name="T52" fmla="*/ 19 w 122"/>
              <a:gd name="T53" fmla="*/ 14 h 50"/>
              <a:gd name="T54" fmla="*/ 18 w 122"/>
              <a:gd name="T55" fmla="*/ 14 h 50"/>
              <a:gd name="T56" fmla="*/ 18 w 122"/>
              <a:gd name="T57" fmla="*/ 13 h 50"/>
              <a:gd name="T58" fmla="*/ 16 w 122"/>
              <a:gd name="T59" fmla="*/ 13 h 50"/>
              <a:gd name="T60" fmla="*/ 16 w 122"/>
              <a:gd name="T61" fmla="*/ 12 h 50"/>
              <a:gd name="T62" fmla="*/ 12 w 122"/>
              <a:gd name="T63" fmla="*/ 12 h 50"/>
              <a:gd name="T64" fmla="*/ 12 w 122"/>
              <a:gd name="T65" fmla="*/ 10 h 50"/>
              <a:gd name="T66" fmla="*/ 11 w 122"/>
              <a:gd name="T67" fmla="*/ 10 h 50"/>
              <a:gd name="T68" fmla="*/ 11 w 122"/>
              <a:gd name="T69" fmla="*/ 9 h 50"/>
              <a:gd name="T70" fmla="*/ 9 w 122"/>
              <a:gd name="T71" fmla="*/ 9 h 50"/>
              <a:gd name="T72" fmla="*/ 9 w 122"/>
              <a:gd name="T73" fmla="*/ 8 h 50"/>
              <a:gd name="T74" fmla="*/ 7 w 122"/>
              <a:gd name="T75" fmla="*/ 8 h 50"/>
              <a:gd name="T76" fmla="*/ 7 w 122"/>
              <a:gd name="T77" fmla="*/ 6 h 50"/>
              <a:gd name="T78" fmla="*/ 7 w 122"/>
              <a:gd name="T79" fmla="*/ 6 h 50"/>
              <a:gd name="T80" fmla="*/ 7 w 122"/>
              <a:gd name="T81" fmla="*/ 5 h 50"/>
              <a:gd name="T82" fmla="*/ 5 w 122"/>
              <a:gd name="T83" fmla="*/ 5 h 50"/>
              <a:gd name="T84" fmla="*/ 5 w 122"/>
              <a:gd name="T85" fmla="*/ 3 h 50"/>
              <a:gd name="T86" fmla="*/ 2 w 122"/>
              <a:gd name="T87" fmla="*/ 3 h 50"/>
              <a:gd name="T88" fmla="*/ 2 w 122"/>
              <a:gd name="T89" fmla="*/ 0 h 50"/>
              <a:gd name="T90" fmla="*/ 0 w 122"/>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50">
                <a:moveTo>
                  <a:pt x="122" y="50"/>
                </a:moveTo>
                <a:lnTo>
                  <a:pt x="112" y="50"/>
                </a:lnTo>
                <a:lnTo>
                  <a:pt x="112" y="41"/>
                </a:lnTo>
                <a:lnTo>
                  <a:pt x="94" y="41"/>
                </a:lnTo>
                <a:lnTo>
                  <a:pt x="94" y="36"/>
                </a:lnTo>
                <a:lnTo>
                  <a:pt x="79" y="36"/>
                </a:lnTo>
                <a:lnTo>
                  <a:pt x="79" y="33"/>
                </a:lnTo>
                <a:lnTo>
                  <a:pt x="74" y="33"/>
                </a:lnTo>
                <a:lnTo>
                  <a:pt x="74" y="30"/>
                </a:lnTo>
                <a:lnTo>
                  <a:pt x="69" y="30"/>
                </a:lnTo>
                <a:lnTo>
                  <a:pt x="69" y="28"/>
                </a:lnTo>
                <a:lnTo>
                  <a:pt x="55" y="28"/>
                </a:lnTo>
                <a:lnTo>
                  <a:pt x="55" y="27"/>
                </a:lnTo>
                <a:lnTo>
                  <a:pt x="53" y="27"/>
                </a:lnTo>
                <a:lnTo>
                  <a:pt x="53" y="25"/>
                </a:lnTo>
                <a:lnTo>
                  <a:pt x="48" y="25"/>
                </a:lnTo>
                <a:lnTo>
                  <a:pt x="48" y="23"/>
                </a:lnTo>
                <a:lnTo>
                  <a:pt x="46" y="23"/>
                </a:lnTo>
                <a:lnTo>
                  <a:pt x="46" y="22"/>
                </a:lnTo>
                <a:lnTo>
                  <a:pt x="39" y="22"/>
                </a:lnTo>
                <a:lnTo>
                  <a:pt x="39" y="20"/>
                </a:lnTo>
                <a:lnTo>
                  <a:pt x="33" y="20"/>
                </a:lnTo>
                <a:lnTo>
                  <a:pt x="33" y="19"/>
                </a:lnTo>
                <a:lnTo>
                  <a:pt x="25" y="19"/>
                </a:lnTo>
                <a:lnTo>
                  <a:pt x="25" y="18"/>
                </a:lnTo>
                <a:lnTo>
                  <a:pt x="19" y="18"/>
                </a:lnTo>
                <a:lnTo>
                  <a:pt x="19" y="14"/>
                </a:lnTo>
                <a:lnTo>
                  <a:pt x="18" y="14"/>
                </a:lnTo>
                <a:lnTo>
                  <a:pt x="18" y="13"/>
                </a:lnTo>
                <a:lnTo>
                  <a:pt x="16" y="13"/>
                </a:lnTo>
                <a:lnTo>
                  <a:pt x="16" y="12"/>
                </a:lnTo>
                <a:lnTo>
                  <a:pt x="12" y="12"/>
                </a:lnTo>
                <a:lnTo>
                  <a:pt x="12" y="10"/>
                </a:lnTo>
                <a:lnTo>
                  <a:pt x="11" y="10"/>
                </a:lnTo>
                <a:lnTo>
                  <a:pt x="11" y="9"/>
                </a:lnTo>
                <a:lnTo>
                  <a:pt x="9" y="9"/>
                </a:lnTo>
                <a:lnTo>
                  <a:pt x="9" y="8"/>
                </a:lnTo>
                <a:lnTo>
                  <a:pt x="7" y="8"/>
                </a:lnTo>
                <a:lnTo>
                  <a:pt x="7" y="6"/>
                </a:lnTo>
                <a:lnTo>
                  <a:pt x="7" y="6"/>
                </a:lnTo>
                <a:lnTo>
                  <a:pt x="7" y="5"/>
                </a:lnTo>
                <a:lnTo>
                  <a:pt x="5" y="5"/>
                </a:lnTo>
                <a:lnTo>
                  <a:pt x="5" y="3"/>
                </a:lnTo>
                <a:lnTo>
                  <a:pt x="2" y="3"/>
                </a:lnTo>
                <a:lnTo>
                  <a:pt x="2" y="0"/>
                </a:lnTo>
                <a:lnTo>
                  <a:pt x="0" y="0"/>
                </a:lnTo>
              </a:path>
            </a:pathLst>
          </a:custGeom>
          <a:noFill/>
          <a:ln w="127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Freeform 3"/>
          <p:cNvSpPr>
            <a:spLocks/>
          </p:cNvSpPr>
          <p:nvPr/>
        </p:nvSpPr>
        <p:spPr bwMode="auto">
          <a:xfrm>
            <a:off x="1882394" y="4342966"/>
            <a:ext cx="2119628" cy="318621"/>
          </a:xfrm>
          <a:custGeom>
            <a:avLst/>
            <a:gdLst>
              <a:gd name="T0" fmla="*/ 127 w 127"/>
              <a:gd name="T1" fmla="*/ 19 h 19"/>
              <a:gd name="T2" fmla="*/ 104 w 127"/>
              <a:gd name="T3" fmla="*/ 19 h 19"/>
              <a:gd name="T4" fmla="*/ 104 w 127"/>
              <a:gd name="T5" fmla="*/ 16 h 19"/>
              <a:gd name="T6" fmla="*/ 60 w 127"/>
              <a:gd name="T7" fmla="*/ 16 h 19"/>
              <a:gd name="T8" fmla="*/ 60 w 127"/>
              <a:gd name="T9" fmla="*/ 15 h 19"/>
              <a:gd name="T10" fmla="*/ 57 w 127"/>
              <a:gd name="T11" fmla="*/ 15 h 19"/>
              <a:gd name="T12" fmla="*/ 57 w 127"/>
              <a:gd name="T13" fmla="*/ 13 h 19"/>
              <a:gd name="T14" fmla="*/ 54 w 127"/>
              <a:gd name="T15" fmla="*/ 13 h 19"/>
              <a:gd name="T16" fmla="*/ 54 w 127"/>
              <a:gd name="T17" fmla="*/ 12 h 19"/>
              <a:gd name="T18" fmla="*/ 47 w 127"/>
              <a:gd name="T19" fmla="*/ 12 h 19"/>
              <a:gd name="T20" fmla="*/ 47 w 127"/>
              <a:gd name="T21" fmla="*/ 11 h 19"/>
              <a:gd name="T22" fmla="*/ 41 w 127"/>
              <a:gd name="T23" fmla="*/ 11 h 19"/>
              <a:gd name="T24" fmla="*/ 41 w 127"/>
              <a:gd name="T25" fmla="*/ 9 h 19"/>
              <a:gd name="T26" fmla="*/ 32 w 127"/>
              <a:gd name="T27" fmla="*/ 9 h 19"/>
              <a:gd name="T28" fmla="*/ 32 w 127"/>
              <a:gd name="T29" fmla="*/ 8 h 19"/>
              <a:gd name="T30" fmla="*/ 29 w 127"/>
              <a:gd name="T31" fmla="*/ 8 h 19"/>
              <a:gd name="T32" fmla="*/ 29 w 127"/>
              <a:gd name="T33" fmla="*/ 7 h 19"/>
              <a:gd name="T34" fmla="*/ 27 w 127"/>
              <a:gd name="T35" fmla="*/ 7 h 19"/>
              <a:gd name="T36" fmla="*/ 27 w 127"/>
              <a:gd name="T37" fmla="*/ 5 h 19"/>
              <a:gd name="T38" fmla="*/ 19 w 127"/>
              <a:gd name="T39" fmla="*/ 5 h 19"/>
              <a:gd name="T40" fmla="*/ 19 w 127"/>
              <a:gd name="T41" fmla="*/ 4 h 19"/>
              <a:gd name="T42" fmla="*/ 7 w 127"/>
              <a:gd name="T43" fmla="*/ 4 h 19"/>
              <a:gd name="T44" fmla="*/ 7 w 127"/>
              <a:gd name="T45" fmla="*/ 3 h 19"/>
              <a:gd name="T46" fmla="*/ 6 w 127"/>
              <a:gd name="T47" fmla="*/ 3 h 19"/>
              <a:gd name="T48" fmla="*/ 6 w 127"/>
              <a:gd name="T49" fmla="*/ 2 h 19"/>
              <a:gd name="T50" fmla="*/ 3 w 127"/>
              <a:gd name="T51" fmla="*/ 2 h 19"/>
              <a:gd name="T52" fmla="*/ 3 w 127"/>
              <a:gd name="T53" fmla="*/ 0 h 19"/>
              <a:gd name="T54" fmla="*/ 0 w 127"/>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9">
                <a:moveTo>
                  <a:pt x="127" y="19"/>
                </a:moveTo>
                <a:lnTo>
                  <a:pt x="104" y="19"/>
                </a:lnTo>
                <a:lnTo>
                  <a:pt x="104" y="16"/>
                </a:lnTo>
                <a:lnTo>
                  <a:pt x="60" y="16"/>
                </a:lnTo>
                <a:lnTo>
                  <a:pt x="60" y="15"/>
                </a:lnTo>
                <a:lnTo>
                  <a:pt x="57" y="15"/>
                </a:lnTo>
                <a:lnTo>
                  <a:pt x="57" y="13"/>
                </a:lnTo>
                <a:lnTo>
                  <a:pt x="54" y="13"/>
                </a:lnTo>
                <a:lnTo>
                  <a:pt x="54" y="12"/>
                </a:lnTo>
                <a:lnTo>
                  <a:pt x="47" y="12"/>
                </a:lnTo>
                <a:lnTo>
                  <a:pt x="47" y="11"/>
                </a:lnTo>
                <a:lnTo>
                  <a:pt x="41" y="11"/>
                </a:lnTo>
                <a:lnTo>
                  <a:pt x="41" y="9"/>
                </a:lnTo>
                <a:lnTo>
                  <a:pt x="32" y="9"/>
                </a:lnTo>
                <a:lnTo>
                  <a:pt x="32" y="8"/>
                </a:lnTo>
                <a:lnTo>
                  <a:pt x="29" y="8"/>
                </a:lnTo>
                <a:lnTo>
                  <a:pt x="29" y="7"/>
                </a:lnTo>
                <a:lnTo>
                  <a:pt x="27" y="7"/>
                </a:lnTo>
                <a:lnTo>
                  <a:pt x="27" y="5"/>
                </a:lnTo>
                <a:lnTo>
                  <a:pt x="19" y="5"/>
                </a:lnTo>
                <a:lnTo>
                  <a:pt x="19" y="4"/>
                </a:lnTo>
                <a:lnTo>
                  <a:pt x="7" y="4"/>
                </a:lnTo>
                <a:lnTo>
                  <a:pt x="7" y="3"/>
                </a:lnTo>
                <a:lnTo>
                  <a:pt x="6" y="3"/>
                </a:lnTo>
                <a:lnTo>
                  <a:pt x="6" y="2"/>
                </a:lnTo>
                <a:lnTo>
                  <a:pt x="3" y="2"/>
                </a:lnTo>
                <a:lnTo>
                  <a:pt x="3" y="0"/>
                </a:lnTo>
                <a:lnTo>
                  <a:pt x="0" y="0"/>
                </a:lnTo>
              </a:path>
            </a:pathLst>
          </a:custGeom>
          <a:noFill/>
          <a:ln w="12700">
            <a:solidFill>
              <a:srgbClr val="E75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Freeform 4"/>
          <p:cNvSpPr>
            <a:spLocks/>
          </p:cNvSpPr>
          <p:nvPr/>
        </p:nvSpPr>
        <p:spPr bwMode="auto">
          <a:xfrm>
            <a:off x="5399205" y="1969750"/>
            <a:ext cx="2331590" cy="235514"/>
          </a:xfrm>
          <a:custGeom>
            <a:avLst/>
            <a:gdLst>
              <a:gd name="T0" fmla="*/ 141 w 141"/>
              <a:gd name="T1" fmla="*/ 14 h 14"/>
              <a:gd name="T2" fmla="*/ 93 w 141"/>
              <a:gd name="T3" fmla="*/ 14 h 14"/>
              <a:gd name="T4" fmla="*/ 93 w 141"/>
              <a:gd name="T5" fmla="*/ 12 h 14"/>
              <a:gd name="T6" fmla="*/ 53 w 141"/>
              <a:gd name="T7" fmla="*/ 12 h 14"/>
              <a:gd name="T8" fmla="*/ 53 w 141"/>
              <a:gd name="T9" fmla="*/ 10 h 14"/>
              <a:gd name="T10" fmla="*/ 49 w 141"/>
              <a:gd name="T11" fmla="*/ 10 h 14"/>
              <a:gd name="T12" fmla="*/ 49 w 141"/>
              <a:gd name="T13" fmla="*/ 8 h 14"/>
              <a:gd name="T14" fmla="*/ 45 w 141"/>
              <a:gd name="T15" fmla="*/ 8 h 14"/>
              <a:gd name="T16" fmla="*/ 45 w 141"/>
              <a:gd name="T17" fmla="*/ 6 h 14"/>
              <a:gd name="T18" fmla="*/ 37 w 141"/>
              <a:gd name="T19" fmla="*/ 6 h 14"/>
              <a:gd name="T20" fmla="*/ 37 w 141"/>
              <a:gd name="T21" fmla="*/ 4 h 14"/>
              <a:gd name="T22" fmla="*/ 25 w 141"/>
              <a:gd name="T23" fmla="*/ 4 h 14"/>
              <a:gd name="T24" fmla="*/ 25 w 141"/>
              <a:gd name="T25" fmla="*/ 2 h 14"/>
              <a:gd name="T26" fmla="*/ 13 w 141"/>
              <a:gd name="T27" fmla="*/ 2 h 14"/>
              <a:gd name="T28" fmla="*/ 13 w 141"/>
              <a:gd name="T29" fmla="*/ 0 h 14"/>
              <a:gd name="T30" fmla="*/ 0 w 141"/>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4">
                <a:moveTo>
                  <a:pt x="141" y="14"/>
                </a:moveTo>
                <a:lnTo>
                  <a:pt x="93" y="14"/>
                </a:lnTo>
                <a:lnTo>
                  <a:pt x="93" y="12"/>
                </a:lnTo>
                <a:lnTo>
                  <a:pt x="53" y="12"/>
                </a:lnTo>
                <a:lnTo>
                  <a:pt x="53" y="10"/>
                </a:lnTo>
                <a:lnTo>
                  <a:pt x="49" y="10"/>
                </a:lnTo>
                <a:lnTo>
                  <a:pt x="49" y="8"/>
                </a:lnTo>
                <a:lnTo>
                  <a:pt x="45" y="8"/>
                </a:lnTo>
                <a:lnTo>
                  <a:pt x="45" y="6"/>
                </a:lnTo>
                <a:lnTo>
                  <a:pt x="37" y="6"/>
                </a:lnTo>
                <a:lnTo>
                  <a:pt x="37" y="4"/>
                </a:lnTo>
                <a:lnTo>
                  <a:pt x="25" y="4"/>
                </a:lnTo>
                <a:lnTo>
                  <a:pt x="25" y="2"/>
                </a:lnTo>
                <a:lnTo>
                  <a:pt x="13" y="2"/>
                </a:lnTo>
                <a:lnTo>
                  <a:pt x="13"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Freeform 5"/>
          <p:cNvSpPr>
            <a:spLocks/>
          </p:cNvSpPr>
          <p:nvPr/>
        </p:nvSpPr>
        <p:spPr bwMode="auto">
          <a:xfrm>
            <a:off x="5150715" y="4559016"/>
            <a:ext cx="2449348" cy="268486"/>
          </a:xfrm>
          <a:custGeom>
            <a:avLst/>
            <a:gdLst>
              <a:gd name="T0" fmla="*/ 149 w 149"/>
              <a:gd name="T1" fmla="*/ 16 h 16"/>
              <a:gd name="T2" fmla="*/ 123 w 149"/>
              <a:gd name="T3" fmla="*/ 16 h 16"/>
              <a:gd name="T4" fmla="*/ 123 w 149"/>
              <a:gd name="T5" fmla="*/ 13 h 16"/>
              <a:gd name="T6" fmla="*/ 106 w 149"/>
              <a:gd name="T7" fmla="*/ 13 h 16"/>
              <a:gd name="T8" fmla="*/ 106 w 149"/>
              <a:gd name="T9" fmla="*/ 9 h 16"/>
              <a:gd name="T10" fmla="*/ 72 w 149"/>
              <a:gd name="T11" fmla="*/ 9 h 16"/>
              <a:gd name="T12" fmla="*/ 72 w 149"/>
              <a:gd name="T13" fmla="*/ 7 h 16"/>
              <a:gd name="T14" fmla="*/ 55 w 149"/>
              <a:gd name="T15" fmla="*/ 7 h 16"/>
              <a:gd name="T16" fmla="*/ 55 w 149"/>
              <a:gd name="T17" fmla="*/ 5 h 16"/>
              <a:gd name="T18" fmla="*/ 47 w 149"/>
              <a:gd name="T19" fmla="*/ 5 h 16"/>
              <a:gd name="T20" fmla="*/ 47 w 149"/>
              <a:gd name="T21" fmla="*/ 4 h 16"/>
              <a:gd name="T22" fmla="*/ 13 w 149"/>
              <a:gd name="T23" fmla="*/ 4 h 16"/>
              <a:gd name="T24" fmla="*/ 13 w 149"/>
              <a:gd name="T25" fmla="*/ 2 h 16"/>
              <a:gd name="T26" fmla="*/ 4 w 149"/>
              <a:gd name="T27" fmla="*/ 2 h 16"/>
              <a:gd name="T28" fmla="*/ 4 w 149"/>
              <a:gd name="T29" fmla="*/ 0 h 16"/>
              <a:gd name="T30" fmla="*/ 0 w 149"/>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6">
                <a:moveTo>
                  <a:pt x="149" y="16"/>
                </a:moveTo>
                <a:lnTo>
                  <a:pt x="123" y="16"/>
                </a:lnTo>
                <a:lnTo>
                  <a:pt x="123" y="13"/>
                </a:lnTo>
                <a:lnTo>
                  <a:pt x="106" y="13"/>
                </a:lnTo>
                <a:lnTo>
                  <a:pt x="106" y="9"/>
                </a:lnTo>
                <a:lnTo>
                  <a:pt x="72" y="9"/>
                </a:lnTo>
                <a:lnTo>
                  <a:pt x="72" y="7"/>
                </a:lnTo>
                <a:lnTo>
                  <a:pt x="55" y="7"/>
                </a:lnTo>
                <a:lnTo>
                  <a:pt x="55" y="5"/>
                </a:lnTo>
                <a:lnTo>
                  <a:pt x="47" y="5"/>
                </a:lnTo>
                <a:lnTo>
                  <a:pt x="47" y="4"/>
                </a:lnTo>
                <a:lnTo>
                  <a:pt x="13" y="4"/>
                </a:lnTo>
                <a:lnTo>
                  <a:pt x="13" y="2"/>
                </a:lnTo>
                <a:lnTo>
                  <a:pt x="4" y="2"/>
                </a:lnTo>
                <a:lnTo>
                  <a:pt x="4"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153"/>
          <p:cNvSpPr/>
          <p:nvPr/>
        </p:nvSpPr>
        <p:spPr>
          <a:xfrm>
            <a:off x="7696282" y="218508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5" name="Oval 154"/>
          <p:cNvSpPr/>
          <p:nvPr/>
        </p:nvSpPr>
        <p:spPr>
          <a:xfrm>
            <a:off x="7366602" y="217479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6" name="Oval 155"/>
          <p:cNvSpPr/>
          <p:nvPr/>
        </p:nvSpPr>
        <p:spPr>
          <a:xfrm>
            <a:off x="7095713"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7" name="Oval 156"/>
          <p:cNvSpPr/>
          <p:nvPr/>
        </p:nvSpPr>
        <p:spPr>
          <a:xfrm>
            <a:off x="7029596"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8" name="Oval 157"/>
          <p:cNvSpPr/>
          <p:nvPr/>
        </p:nvSpPr>
        <p:spPr>
          <a:xfrm>
            <a:off x="6963479"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9" name="Oval 158"/>
          <p:cNvSpPr/>
          <p:nvPr/>
        </p:nvSpPr>
        <p:spPr>
          <a:xfrm>
            <a:off x="6897363" y="217535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0" name="Oval 159"/>
          <p:cNvSpPr/>
          <p:nvPr/>
        </p:nvSpPr>
        <p:spPr>
          <a:xfrm>
            <a:off x="6569855" y="214488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1" name="Oval 160"/>
          <p:cNvSpPr/>
          <p:nvPr/>
        </p:nvSpPr>
        <p:spPr>
          <a:xfrm>
            <a:off x="6503739" y="2144881"/>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2" name="Oval 161"/>
          <p:cNvSpPr/>
          <p:nvPr/>
        </p:nvSpPr>
        <p:spPr>
          <a:xfrm>
            <a:off x="6247426" y="214544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3" name="Oval 162"/>
          <p:cNvSpPr/>
          <p:nvPr/>
        </p:nvSpPr>
        <p:spPr>
          <a:xfrm>
            <a:off x="6167767" y="2114915"/>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4" name="Oval 163"/>
          <p:cNvSpPr/>
          <p:nvPr/>
        </p:nvSpPr>
        <p:spPr>
          <a:xfrm>
            <a:off x="6091224" y="208126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5" name="Oval 164"/>
          <p:cNvSpPr/>
          <p:nvPr/>
        </p:nvSpPr>
        <p:spPr>
          <a:xfrm>
            <a:off x="5980412" y="204761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6" name="Oval 165"/>
          <p:cNvSpPr/>
          <p:nvPr/>
        </p:nvSpPr>
        <p:spPr>
          <a:xfrm>
            <a:off x="5847792" y="201397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7" name="Oval 166"/>
          <p:cNvSpPr/>
          <p:nvPr/>
        </p:nvSpPr>
        <p:spPr>
          <a:xfrm>
            <a:off x="5765018" y="2011475"/>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8" name="Oval 167"/>
          <p:cNvSpPr/>
          <p:nvPr/>
        </p:nvSpPr>
        <p:spPr>
          <a:xfrm>
            <a:off x="5591900" y="1990288"/>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9" name="Oval 168"/>
          <p:cNvSpPr/>
          <p:nvPr/>
        </p:nvSpPr>
        <p:spPr>
          <a:xfrm>
            <a:off x="5418781" y="1947293"/>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0" name="Oval 169"/>
          <p:cNvSpPr/>
          <p:nvPr/>
        </p:nvSpPr>
        <p:spPr>
          <a:xfrm>
            <a:off x="5503217" y="195165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1" name="Oval 170"/>
          <p:cNvSpPr/>
          <p:nvPr/>
        </p:nvSpPr>
        <p:spPr>
          <a:xfrm>
            <a:off x="5125627" y="453030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2" name="Oval 171"/>
          <p:cNvSpPr/>
          <p:nvPr/>
        </p:nvSpPr>
        <p:spPr>
          <a:xfrm>
            <a:off x="5184003" y="456629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3" name="Oval 172"/>
          <p:cNvSpPr/>
          <p:nvPr/>
        </p:nvSpPr>
        <p:spPr>
          <a:xfrm>
            <a:off x="5251725" y="456490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4" name="Oval 173"/>
          <p:cNvSpPr/>
          <p:nvPr/>
        </p:nvSpPr>
        <p:spPr>
          <a:xfrm>
            <a:off x="5319448" y="4594673"/>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5" name="Oval 174"/>
          <p:cNvSpPr/>
          <p:nvPr/>
        </p:nvSpPr>
        <p:spPr>
          <a:xfrm>
            <a:off x="5610909" y="4596369"/>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6" name="Oval 175"/>
          <p:cNvSpPr/>
          <p:nvPr/>
        </p:nvSpPr>
        <p:spPr>
          <a:xfrm>
            <a:off x="5902371" y="459806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Oval 176"/>
          <p:cNvSpPr/>
          <p:nvPr/>
        </p:nvSpPr>
        <p:spPr>
          <a:xfrm>
            <a:off x="6032549" y="4649502"/>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8" name="Oval 177"/>
          <p:cNvSpPr/>
          <p:nvPr/>
        </p:nvSpPr>
        <p:spPr>
          <a:xfrm>
            <a:off x="6303701"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9" name="Oval 178"/>
          <p:cNvSpPr/>
          <p:nvPr/>
        </p:nvSpPr>
        <p:spPr>
          <a:xfrm>
            <a:off x="6379134"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0" name="Oval 179"/>
          <p:cNvSpPr/>
          <p:nvPr/>
        </p:nvSpPr>
        <p:spPr>
          <a:xfrm>
            <a:off x="6803262" y="4682390"/>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1" name="Oval 180"/>
          <p:cNvSpPr/>
          <p:nvPr/>
        </p:nvSpPr>
        <p:spPr>
          <a:xfrm>
            <a:off x="6881901" y="475141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2" name="Oval 181"/>
          <p:cNvSpPr/>
          <p:nvPr/>
        </p:nvSpPr>
        <p:spPr>
          <a:xfrm>
            <a:off x="6957335" y="4751414"/>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3" name="Oval 182"/>
          <p:cNvSpPr/>
          <p:nvPr/>
        </p:nvSpPr>
        <p:spPr>
          <a:xfrm>
            <a:off x="7152137"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4" name="Oval 183"/>
          <p:cNvSpPr/>
          <p:nvPr/>
        </p:nvSpPr>
        <p:spPr>
          <a:xfrm>
            <a:off x="7227570"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5" name="Oval 184"/>
          <p:cNvSpPr/>
          <p:nvPr/>
        </p:nvSpPr>
        <p:spPr>
          <a:xfrm>
            <a:off x="7570152" y="4800017"/>
            <a:ext cx="59821" cy="598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7" name="TextBox 186"/>
          <p:cNvSpPr txBox="1"/>
          <p:nvPr/>
        </p:nvSpPr>
        <p:spPr>
          <a:xfrm>
            <a:off x="1764885" y="1667151"/>
            <a:ext cx="2371714" cy="338554"/>
          </a:xfrm>
          <a:prstGeom prst="rect">
            <a:avLst/>
          </a:prstGeom>
          <a:noFill/>
        </p:spPr>
        <p:txBody>
          <a:bodyPr wrap="square" rtlCol="0">
            <a:spAutoFit/>
          </a:bodyPr>
          <a:lstStyle/>
          <a:p>
            <a:pPr algn="ctr"/>
            <a:r>
              <a:rPr lang="en-GB" sz="1600" dirty="0" smtClean="0">
                <a:solidFill>
                  <a:srgbClr val="363636"/>
                </a:solidFill>
              </a:rPr>
              <a:t>SSP</a:t>
            </a:r>
            <a:endParaRPr lang="en-GB" sz="1600" dirty="0">
              <a:solidFill>
                <a:srgbClr val="363636"/>
              </a:solidFill>
            </a:endParaRPr>
          </a:p>
        </p:txBody>
      </p:sp>
      <p:sp>
        <p:nvSpPr>
          <p:cNvPr id="188" name="TextBox 187"/>
          <p:cNvSpPr txBox="1"/>
          <p:nvPr/>
        </p:nvSpPr>
        <p:spPr>
          <a:xfrm>
            <a:off x="1764885" y="4105552"/>
            <a:ext cx="2371714" cy="338554"/>
          </a:xfrm>
          <a:prstGeom prst="rect">
            <a:avLst/>
          </a:prstGeom>
          <a:noFill/>
        </p:spPr>
        <p:txBody>
          <a:bodyPr wrap="square" rtlCol="0">
            <a:spAutoFit/>
          </a:bodyPr>
          <a:lstStyle/>
          <a:p>
            <a:pPr algn="ctr"/>
            <a:r>
              <a:rPr lang="en-GB" sz="1600" dirty="0" smtClean="0">
                <a:solidFill>
                  <a:srgbClr val="363636"/>
                </a:solidFill>
              </a:rPr>
              <a:t>SG</a:t>
            </a:r>
            <a:endParaRPr lang="en-GB" sz="1600" dirty="0">
              <a:solidFill>
                <a:srgbClr val="363636"/>
              </a:solidFill>
            </a:endParaRPr>
          </a:p>
        </p:txBody>
      </p:sp>
    </p:spTree>
    <p:extLst>
      <p:ext uri="{BB962C8B-B14F-4D97-AF65-F5344CB8AC3E}">
        <p14:creationId xmlns:p14="http://schemas.microsoft.com/office/powerpoint/2010/main" val="2823174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21676" cy="807720"/>
          </a:xfrm>
        </p:spPr>
        <p:txBody>
          <a:bodyPr/>
          <a:lstStyle/>
          <a:p>
            <a:pPr>
              <a:lnSpc>
                <a:spcPct val="90000"/>
              </a:lnSpc>
            </a:pPr>
            <a:r>
              <a:rPr lang="fr-FR" smtClean="0"/>
              <a:t>3522: Etudes de phase II du cetuximab plus traitement multimodal dans le carcinome épithélioïde du canal anal (CECA) avec et sans infection par le VIH – Garg M,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dirty="0" smtClean="0"/>
          </a:p>
          <a:p>
            <a:endParaRPr lang="fr-FR" dirty="0" smtClean="0"/>
          </a:p>
          <a:p>
            <a:pPr marL="0" indent="0">
              <a:buNone/>
            </a:pPr>
            <a:endParaRPr lang="fr-FR" b="1" dirty="0" smtClean="0"/>
          </a:p>
          <a:p>
            <a:endParaRPr lang="fr-FR" b="1" dirty="0" smtClean="0"/>
          </a:p>
          <a:p>
            <a:endParaRPr lang="fr-FR" b="1" dirty="0" smtClean="0"/>
          </a:p>
          <a:p>
            <a:pPr marL="0" indent="0">
              <a:buNone/>
            </a:pPr>
            <a:endParaRPr lang="fr-FR" b="1" dirty="0" smtClean="0"/>
          </a:p>
          <a:p>
            <a:pPr marL="0" indent="0">
              <a:buNone/>
            </a:pPr>
            <a:endParaRPr lang="fr-FR" b="1" dirty="0" smtClean="0"/>
          </a:p>
          <a:p>
            <a:pPr marL="0" indent="0">
              <a:spcBef>
                <a:spcPts val="1200"/>
              </a:spcBef>
              <a:buNone/>
            </a:pPr>
            <a:r>
              <a:rPr lang="fr-FR" b="1" dirty="0" smtClean="0"/>
              <a:t>Conclusions</a:t>
            </a:r>
          </a:p>
          <a:p>
            <a:r>
              <a:rPr lang="fr-FR" b="1" dirty="0" smtClean="0"/>
              <a:t>Les patients atteints de CECA, avec ou sans infection à VIH, ont eu des taux similaires d’administration de la totalité du traitement (80%) et des résultats cliniques similaires sous </a:t>
            </a:r>
            <a:r>
              <a:rPr lang="fr-FR" b="1" dirty="0" err="1" smtClean="0"/>
              <a:t>cetuximab</a:t>
            </a:r>
            <a:r>
              <a:rPr lang="fr-FR" b="1" dirty="0" smtClean="0"/>
              <a:t> plus TMM</a:t>
            </a:r>
          </a:p>
          <a:p>
            <a:r>
              <a:rPr lang="fr-FR" b="1" dirty="0" smtClean="0"/>
              <a:t>Ces résultats suggèrent que les patients avec CECA associé au VIH, stade I–III devraient être traités avec une intention curative de la même façon que les patients immunocompétents et que l’ajout de cetuximab au TMM pourrait réduire les récidives </a:t>
            </a:r>
            <a:r>
              <a:rPr lang="fr-FR" b="1" dirty="0" err="1" smtClean="0"/>
              <a:t>loco-régionales</a:t>
            </a:r>
            <a:endParaRPr lang="fr-FR" dirty="0"/>
          </a:p>
        </p:txBody>
      </p:sp>
      <p:sp>
        <p:nvSpPr>
          <p:cNvPr id="5" name="Text Placeholder 4"/>
          <p:cNvSpPr>
            <a:spLocks noGrp="1"/>
          </p:cNvSpPr>
          <p:nvPr>
            <p:ph type="body" sz="quarter" idx="11"/>
          </p:nvPr>
        </p:nvSpPr>
        <p:spPr/>
        <p:txBody>
          <a:bodyPr/>
          <a:lstStyle/>
          <a:p>
            <a:r>
              <a:rPr lang="fr-FR" smtClean="0"/>
              <a:t>Garg et al. J Clin Oncol 2016; 34 (suppl): abstr 3522</a:t>
            </a:r>
            <a:endParaRPr lang="fr-FR"/>
          </a:p>
        </p:txBody>
      </p:sp>
      <p:graphicFrame>
        <p:nvGraphicFramePr>
          <p:cNvPr id="7" name="Table 6"/>
          <p:cNvGraphicFramePr>
            <a:graphicFrameLocks noGrp="1"/>
          </p:cNvGraphicFramePr>
          <p:nvPr>
            <p:extLst>
              <p:ext uri="{D42A27DB-BD31-4B8C-83A1-F6EECF244321}">
                <p14:modId xmlns:p14="http://schemas.microsoft.com/office/powerpoint/2010/main" val="4009638225"/>
              </p:ext>
            </p:extLst>
          </p:nvPr>
        </p:nvGraphicFramePr>
        <p:xfrm>
          <a:off x="365125" y="1583935"/>
          <a:ext cx="8416924" cy="2360346"/>
        </p:xfrm>
        <a:graphic>
          <a:graphicData uri="http://schemas.openxmlformats.org/drawingml/2006/table">
            <a:tbl>
              <a:tblPr firstRow="1" bandRow="1">
                <a:tableStyleId>{69012ECD-51FC-41F1-AA8D-1B2483CD663E}</a:tableStyleId>
              </a:tblPr>
              <a:tblGrid>
                <a:gridCol w="2606675"/>
                <a:gridCol w="2712821"/>
                <a:gridCol w="3097428"/>
              </a:tblGrid>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E3205 </a:t>
                      </a:r>
                      <a:r>
                        <a:rPr kumimoji="0" lang="fr-FR" sz="1400" b="1" i="0" u="none" strike="noStrike" cap="none" normalizeH="0" baseline="0" noProof="0" dirty="0" smtClean="0">
                          <a:ln>
                            <a:noFill/>
                          </a:ln>
                          <a:solidFill>
                            <a:schemeClr val="tx2"/>
                          </a:solidFill>
                          <a:effectLst/>
                          <a:latin typeface="Arial" charset="0"/>
                          <a:cs typeface="Arial" charset="0"/>
                        </a:rPr>
                        <a:t>(n=61)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AMC045 </a:t>
                      </a:r>
                      <a:r>
                        <a:rPr kumimoji="0" lang="fr-FR" sz="1400" b="1" i="0" u="none" strike="noStrike" cap="none" normalizeH="0" baseline="0" noProof="0" smtClean="0">
                          <a:ln>
                            <a:noFill/>
                          </a:ln>
                          <a:solidFill>
                            <a:schemeClr val="tx2"/>
                          </a:solidFill>
                          <a:effectLst/>
                          <a:latin typeface="Arial" charset="0"/>
                          <a:cs typeface="Arial" charset="0"/>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ELR à 3 ans (per protocol), %</a:t>
                      </a:r>
                    </a:p>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ELR à 3 ans (KM),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21 (7 –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20 (10 –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SSM à 3 ans (KM),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68 (55 – 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82 (66 –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503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SG à 3 ans (KM),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83 (71 –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89 (73 –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81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Colostomies à 3 ans,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7269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3523: Chirurgie de sauvetage avec excision abdominopérinéale du rectum après échec locorégional suivant </a:t>
            </a:r>
            <a:r>
              <a:rPr lang="fr-FR" sz="1700" dirty="0" err="1" smtClean="0"/>
              <a:t>radiochimiothérapie</a:t>
            </a:r>
            <a:r>
              <a:rPr lang="fr-FR" sz="1700" dirty="0" smtClean="0"/>
              <a:t> avec </a:t>
            </a:r>
            <a:r>
              <a:rPr lang="fr-FR" sz="1700" dirty="0" err="1" smtClean="0"/>
              <a:t>mitomycine</a:t>
            </a:r>
            <a:r>
              <a:rPr lang="fr-FR" sz="1700" dirty="0" smtClean="0"/>
              <a:t> (MMC) ou </a:t>
            </a:r>
            <a:r>
              <a:rPr lang="fr-FR" sz="1700" dirty="0" err="1" smtClean="0"/>
              <a:t>cisplatine</a:t>
            </a:r>
            <a:r>
              <a:rPr lang="fr-FR" sz="1700" dirty="0" smtClean="0"/>
              <a:t> (</a:t>
            </a:r>
            <a:r>
              <a:rPr lang="fr-FR" sz="1700" dirty="0" err="1" smtClean="0"/>
              <a:t>CisP</a:t>
            </a:r>
            <a:r>
              <a:rPr lang="fr-FR" sz="1700" dirty="0" smtClean="0"/>
              <a:t>), avec ou sans maintenance par 5FU/</a:t>
            </a:r>
            <a:r>
              <a:rPr lang="fr-FR" sz="1700" dirty="0" err="1" smtClean="0"/>
              <a:t>CisP</a:t>
            </a:r>
            <a:r>
              <a:rPr lang="fr-FR" sz="1700" dirty="0" smtClean="0"/>
              <a:t> chez les patients avec carcinome </a:t>
            </a:r>
            <a:r>
              <a:rPr lang="fr-FR" sz="1700" dirty="0" err="1" smtClean="0"/>
              <a:t>épithélioïde</a:t>
            </a:r>
            <a:r>
              <a:rPr lang="fr-FR" sz="1700" dirty="0" smtClean="0"/>
              <a:t> de l’anus (CEA) et impact sur les résultats à long terme: résultats de l’étude ACT II – </a:t>
            </a:r>
            <a:r>
              <a:rPr lang="fr-FR" sz="1700" dirty="0" err="1" smtClean="0"/>
              <a:t>Glynne</a:t>
            </a:r>
            <a:r>
              <a:rPr lang="fr-FR" sz="1700" dirty="0" smtClean="0"/>
              <a:t>-Jones R, et al</a:t>
            </a:r>
            <a:endParaRPr lang="fr-FR" sz="1700"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Déterminer le meilleur moment pour l’administration d’une RCT à base de </a:t>
            </a:r>
            <a:r>
              <a:rPr lang="fr-FR" dirty="0" err="1" smtClean="0"/>
              <a:t>cisplatine</a:t>
            </a:r>
            <a:r>
              <a:rPr lang="fr-FR" dirty="0" smtClean="0"/>
              <a:t> ou de </a:t>
            </a:r>
            <a:r>
              <a:rPr lang="fr-FR" dirty="0" err="1" smtClean="0"/>
              <a:t>mitomycine</a:t>
            </a:r>
            <a:r>
              <a:rPr lang="fr-FR" dirty="0" smtClean="0"/>
              <a:t> après chirurgie de sauvetage avec </a:t>
            </a:r>
            <a:r>
              <a:rPr lang="fr-FR" dirty="0"/>
              <a:t>excision </a:t>
            </a:r>
            <a:r>
              <a:rPr lang="fr-FR" dirty="0" err="1"/>
              <a:t>abdominopérineale</a:t>
            </a:r>
            <a:r>
              <a:rPr lang="fr-FR" dirty="0"/>
              <a:t> du rectum </a:t>
            </a:r>
            <a:r>
              <a:rPr lang="fr-FR" dirty="0" smtClean="0"/>
              <a:t>chez des patients avec CEA</a:t>
            </a:r>
            <a:endParaRPr lang="fr-FR" dirty="0"/>
          </a:p>
        </p:txBody>
      </p:sp>
      <p:sp>
        <p:nvSpPr>
          <p:cNvPr id="5" name="Text Placeholder 4"/>
          <p:cNvSpPr>
            <a:spLocks noGrp="1"/>
          </p:cNvSpPr>
          <p:nvPr>
            <p:ph type="body" sz="quarter" idx="11"/>
          </p:nvPr>
        </p:nvSpPr>
        <p:spPr/>
        <p:txBody>
          <a:bodyPr/>
          <a:lstStyle/>
          <a:p>
            <a:r>
              <a:rPr lang="fr-FR" smtClean="0"/>
              <a:t>Glynne-Jones et al. J Clin Oncol 2016; 34 (suppl): abstr 3523</a:t>
            </a:r>
            <a:endParaRPr lang="fr-FR"/>
          </a:p>
        </p:txBody>
      </p:sp>
      <p:cxnSp>
        <p:nvCxnSpPr>
          <p:cNvPr id="21" name="AutoShape 15"/>
          <p:cNvCxnSpPr>
            <a:cxnSpLocks noChangeShapeType="1"/>
          </p:cNvCxnSpPr>
          <p:nvPr/>
        </p:nvCxnSpPr>
        <p:spPr bwMode="auto">
          <a:xfrm rot="5400000" flipH="1" flipV="1">
            <a:off x="3647271" y="2970143"/>
            <a:ext cx="1008000" cy="504000"/>
          </a:xfrm>
          <a:prstGeom prst="bentConnector2">
            <a:avLst/>
          </a:prstGeom>
          <a:noFill/>
          <a:ln w="57150">
            <a:solidFill>
              <a:schemeClr val="bg2">
                <a:lumMod val="60000"/>
                <a:lumOff val="40000"/>
              </a:schemeClr>
            </a:solidFill>
            <a:round/>
            <a:headEnd/>
            <a:tailEnd type="triangle" w="med" len="med"/>
          </a:ln>
        </p:spPr>
      </p:cxnSp>
      <p:cxnSp>
        <p:nvCxnSpPr>
          <p:cNvPr id="22" name="AutoShape 16"/>
          <p:cNvCxnSpPr>
            <a:cxnSpLocks noChangeShapeType="1"/>
            <a:endCxn id="29" idx="1"/>
          </p:cNvCxnSpPr>
          <p:nvPr/>
        </p:nvCxnSpPr>
        <p:spPr bwMode="auto">
          <a:xfrm rot="16200000" flipH="1">
            <a:off x="3534854" y="4066099"/>
            <a:ext cx="1224000" cy="491066"/>
          </a:xfrm>
          <a:prstGeom prst="bentConnector2">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8116434" y="2449288"/>
            <a:ext cx="81771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6" name="AutoShape 19"/>
          <p:cNvCxnSpPr>
            <a:cxnSpLocks noChangeShapeType="1"/>
          </p:cNvCxnSpPr>
          <p:nvPr/>
        </p:nvCxnSpPr>
        <p:spPr bwMode="auto">
          <a:xfrm>
            <a:off x="3352799" y="3750348"/>
            <a:ext cx="540000"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0"/>
          <p:cNvCxnSpPr>
            <a:cxnSpLocks noChangeShapeType="1"/>
          </p:cNvCxnSpPr>
          <p:nvPr/>
        </p:nvCxnSpPr>
        <p:spPr bwMode="auto">
          <a:xfrm>
            <a:off x="7542220" y="420494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8" name="AutoShape 21"/>
          <p:cNvCxnSpPr>
            <a:cxnSpLocks noChangeShapeType="1"/>
          </p:cNvCxnSpPr>
          <p:nvPr/>
        </p:nvCxnSpPr>
        <p:spPr bwMode="auto">
          <a:xfrm>
            <a:off x="7543800" y="2713607"/>
            <a:ext cx="5726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392385" y="2383974"/>
            <a:ext cx="3392035" cy="668337"/>
          </a:xfrm>
          <a:prstGeom prst="rect">
            <a:avLst/>
          </a:prstGeom>
          <a:solidFill>
            <a:schemeClr val="accent3"/>
          </a:solidFill>
          <a:ln w="9525" algn="ctr">
            <a:noFill/>
            <a:round/>
            <a:headEnd/>
            <a:tailEnd/>
          </a:ln>
        </p:spPr>
        <p:txBody>
          <a:bodyPr lIns="90488" tIns="0" rIns="90488" bIns="0" anchor="ctr"/>
          <a:lstStyle/>
          <a:p>
            <a:pPr defTabSz="892175" eaLnBrk="0" hangingPunct="0">
              <a:tabLst>
                <a:tab pos="261938" algn="l"/>
              </a:tabLst>
            </a:pPr>
            <a:r>
              <a:rPr lang="fr-FR" altLang="zh-CN" sz="1450" dirty="0" smtClean="0">
                <a:solidFill>
                  <a:srgbClr val="FFFFFF"/>
                </a:solidFill>
                <a:ea typeface="SimSun" pitchFamily="2" charset="-122"/>
              </a:rPr>
              <a:t>A:	Chirurgie ≤6 mois après RCT</a:t>
            </a:r>
          </a:p>
          <a:p>
            <a:pPr defTabSz="892175" eaLnBrk="0" hangingPunct="0">
              <a:tabLst>
                <a:tab pos="261938" algn="l"/>
              </a:tabLst>
            </a:pPr>
            <a:r>
              <a:rPr lang="fr-FR" altLang="zh-CN" sz="1450" dirty="0">
                <a:solidFill>
                  <a:srgbClr val="FFFFFF"/>
                </a:solidFill>
                <a:ea typeface="SimSun" pitchFamily="2" charset="-122"/>
              </a:rPr>
              <a:t>	</a:t>
            </a:r>
            <a:r>
              <a:rPr lang="fr-FR" altLang="zh-CN" sz="1450" dirty="0" smtClean="0">
                <a:solidFill>
                  <a:srgbClr val="FFFFFF"/>
                </a:solidFill>
                <a:ea typeface="SimSun" pitchFamily="2" charset="-122"/>
              </a:rPr>
              <a:t>(n=19)</a:t>
            </a:r>
          </a:p>
        </p:txBody>
      </p:sp>
      <p:sp>
        <p:nvSpPr>
          <p:cNvPr id="31" name="AutoShape 9"/>
          <p:cNvSpPr>
            <a:spLocks noChangeArrowheads="1"/>
          </p:cNvSpPr>
          <p:nvPr/>
        </p:nvSpPr>
        <p:spPr bwMode="auto">
          <a:xfrm>
            <a:off x="365124" y="2848434"/>
            <a:ext cx="2987676" cy="18348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Données de l’étude ACT II analysées selon le moment de la chirurgie de sauvetage post RCT</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ea typeface="SimSun" pitchFamily="2" charset="-122"/>
              </a:rPr>
              <a:t>Tous les patients avaient un CEA</a:t>
            </a:r>
          </a:p>
        </p:txBody>
      </p:sp>
      <p:sp>
        <p:nvSpPr>
          <p:cNvPr id="32" name="Rectangle 9"/>
          <p:cNvSpPr txBox="1">
            <a:spLocks noChangeArrowheads="1"/>
          </p:cNvSpPr>
          <p:nvPr/>
        </p:nvSpPr>
        <p:spPr bwMode="auto">
          <a:xfrm>
            <a:off x="365124" y="5486400"/>
            <a:ext cx="4130676" cy="6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p:txBody>
      </p:sp>
      <p:cxnSp>
        <p:nvCxnSpPr>
          <p:cNvPr id="35" name="AutoShape 21"/>
          <p:cNvCxnSpPr>
            <a:cxnSpLocks noChangeShapeType="1"/>
          </p:cNvCxnSpPr>
          <p:nvPr/>
        </p:nvCxnSpPr>
        <p:spPr bwMode="auto">
          <a:xfrm>
            <a:off x="7543800" y="3453836"/>
            <a:ext cx="572635" cy="0"/>
          </a:xfrm>
          <a:prstGeom prst="straightConnector1">
            <a:avLst/>
          </a:prstGeom>
          <a:noFill/>
          <a:ln w="57150">
            <a:solidFill>
              <a:schemeClr val="bg2">
                <a:lumMod val="60000"/>
                <a:lumOff val="40000"/>
              </a:schemeClr>
            </a:solidFill>
            <a:round/>
            <a:headEnd/>
            <a:tailEnd type="triangle" w="med" len="med"/>
          </a:ln>
        </p:spPr>
      </p:cxnSp>
      <p:sp>
        <p:nvSpPr>
          <p:cNvPr id="36" name="AutoShape 8"/>
          <p:cNvSpPr>
            <a:spLocks noChangeArrowheads="1"/>
          </p:cNvSpPr>
          <p:nvPr/>
        </p:nvSpPr>
        <p:spPr bwMode="auto">
          <a:xfrm>
            <a:off x="4392385" y="3119893"/>
            <a:ext cx="3392035" cy="668337"/>
          </a:xfrm>
          <a:prstGeom prst="rect">
            <a:avLst/>
          </a:prstGeom>
          <a:solidFill>
            <a:schemeClr val="accent4"/>
          </a:solidFill>
          <a:ln w="9525" algn="ctr">
            <a:noFill/>
            <a:round/>
            <a:headEnd/>
            <a:tailEnd/>
          </a:ln>
        </p:spPr>
        <p:txBody>
          <a:bodyPr lIns="90488" tIns="0" rIns="90488" bIns="0" anchor="ctr"/>
          <a:lstStyle/>
          <a:p>
            <a:pPr defTabSz="892175" eaLnBrk="0" hangingPunct="0">
              <a:tabLst>
                <a:tab pos="261938" algn="l"/>
              </a:tabLst>
            </a:pPr>
            <a:r>
              <a:rPr lang="fr-FR" altLang="zh-CN" sz="1450" dirty="0" smtClean="0">
                <a:solidFill>
                  <a:srgbClr val="4D4D4D"/>
                </a:solidFill>
                <a:ea typeface="SimSun" pitchFamily="2" charset="-122"/>
              </a:rPr>
              <a:t>B:	Chirurgie &gt;6–≤12 mois après RCT 	(n=36)</a:t>
            </a:r>
            <a:endParaRPr lang="fr-FR" altLang="zh-CN" sz="1450" dirty="0">
              <a:solidFill>
                <a:srgbClr val="4D4D4D"/>
              </a:solidFill>
              <a:ea typeface="SimSun" pitchFamily="2" charset="-122"/>
            </a:endParaRPr>
          </a:p>
        </p:txBody>
      </p:sp>
      <p:cxnSp>
        <p:nvCxnSpPr>
          <p:cNvPr id="37" name="AutoShape 19"/>
          <p:cNvCxnSpPr>
            <a:cxnSpLocks noChangeShapeType="1"/>
          </p:cNvCxnSpPr>
          <p:nvPr/>
        </p:nvCxnSpPr>
        <p:spPr bwMode="auto">
          <a:xfrm flipV="1">
            <a:off x="3899271" y="3439890"/>
            <a:ext cx="493115" cy="0"/>
          </a:xfrm>
          <a:prstGeom prst="straightConnector1">
            <a:avLst/>
          </a:prstGeom>
          <a:noFill/>
          <a:ln w="57150">
            <a:solidFill>
              <a:schemeClr val="bg2">
                <a:lumMod val="60000"/>
                <a:lumOff val="40000"/>
              </a:schemeClr>
            </a:solidFill>
            <a:round/>
            <a:headEnd/>
            <a:tailEnd type="triangle" w="med" len="med"/>
          </a:ln>
        </p:spPr>
      </p:cxnSp>
      <p:sp>
        <p:nvSpPr>
          <p:cNvPr id="38" name="AutoShape 12"/>
          <p:cNvSpPr>
            <a:spLocks noChangeArrowheads="1"/>
          </p:cNvSpPr>
          <p:nvPr/>
        </p:nvSpPr>
        <p:spPr bwMode="auto">
          <a:xfrm>
            <a:off x="4403877" y="3849238"/>
            <a:ext cx="3390035" cy="668336"/>
          </a:xfrm>
          <a:prstGeom prst="rect">
            <a:avLst/>
          </a:prstGeom>
          <a:solidFill>
            <a:schemeClr val="accent2"/>
          </a:solidFill>
          <a:ln w="9525" algn="ctr">
            <a:noFill/>
            <a:round/>
            <a:headEnd/>
            <a:tailEnd/>
          </a:ln>
        </p:spPr>
        <p:txBody>
          <a:bodyPr lIns="90488" tIns="0" rIns="90488" bIns="0" anchor="ctr"/>
          <a:lstStyle/>
          <a:p>
            <a:pPr defTabSz="892175" eaLnBrk="0" hangingPunct="0">
              <a:tabLst>
                <a:tab pos="261938" algn="l"/>
              </a:tabLst>
            </a:pPr>
            <a:r>
              <a:rPr lang="fr-FR" altLang="zh-CN" sz="1450" spc="-10" dirty="0" smtClean="0">
                <a:solidFill>
                  <a:srgbClr val="4D4D4D"/>
                </a:solidFill>
                <a:ea typeface="SimSun" pitchFamily="2" charset="-122"/>
              </a:rPr>
              <a:t>C:	Chirurgie &gt;12–≤24 </a:t>
            </a:r>
            <a:r>
              <a:rPr lang="fr-FR" altLang="zh-CN" sz="1450" dirty="0">
                <a:solidFill>
                  <a:srgbClr val="4D4D4D"/>
                </a:solidFill>
                <a:ea typeface="SimSun" pitchFamily="2" charset="-122"/>
              </a:rPr>
              <a:t>mois après </a:t>
            </a:r>
            <a:r>
              <a:rPr lang="fr-FR" altLang="zh-CN" sz="1450" dirty="0" smtClean="0">
                <a:solidFill>
                  <a:srgbClr val="4D4D4D"/>
                </a:solidFill>
                <a:ea typeface="SimSun" pitchFamily="2" charset="-122"/>
              </a:rPr>
              <a:t>RCT</a:t>
            </a:r>
            <a:r>
              <a:rPr lang="fr-FR" altLang="zh-CN" sz="1450" spc="-10" dirty="0" smtClean="0">
                <a:solidFill>
                  <a:srgbClr val="4D4D4D"/>
                </a:solidFill>
                <a:ea typeface="SimSun" pitchFamily="2" charset="-122"/>
              </a:rPr>
              <a:t> 	</a:t>
            </a:r>
            <a:r>
              <a:rPr lang="fr-FR" altLang="zh-CN" sz="1450" dirty="0" smtClean="0">
                <a:solidFill>
                  <a:srgbClr val="4D4D4D"/>
                </a:solidFill>
                <a:ea typeface="SimSun" pitchFamily="2" charset="-122"/>
              </a:rPr>
              <a:t>(n=28)</a:t>
            </a:r>
            <a:endParaRPr lang="fr-FR" altLang="zh-CN" sz="1450" dirty="0">
              <a:solidFill>
                <a:srgbClr val="4D4D4D"/>
              </a:solidFill>
              <a:ea typeface="SimSun" pitchFamily="2" charset="-122"/>
            </a:endParaRPr>
          </a:p>
        </p:txBody>
      </p:sp>
      <p:cxnSp>
        <p:nvCxnSpPr>
          <p:cNvPr id="40" name="AutoShape 20"/>
          <p:cNvCxnSpPr>
            <a:cxnSpLocks noChangeShapeType="1"/>
          </p:cNvCxnSpPr>
          <p:nvPr/>
        </p:nvCxnSpPr>
        <p:spPr bwMode="auto">
          <a:xfrm>
            <a:off x="7557448" y="4934293"/>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12"/>
          <p:cNvSpPr>
            <a:spLocks noChangeArrowheads="1"/>
          </p:cNvSpPr>
          <p:nvPr/>
        </p:nvSpPr>
        <p:spPr bwMode="auto">
          <a:xfrm>
            <a:off x="4392387" y="4589464"/>
            <a:ext cx="3390035" cy="668336"/>
          </a:xfrm>
          <a:prstGeom prst="rect">
            <a:avLst/>
          </a:prstGeom>
          <a:solidFill>
            <a:schemeClr val="accent5"/>
          </a:solidFill>
          <a:ln w="9525" algn="ctr">
            <a:noFill/>
            <a:round/>
            <a:headEnd/>
            <a:tailEnd/>
          </a:ln>
        </p:spPr>
        <p:txBody>
          <a:bodyPr lIns="90488" tIns="0" rIns="90488" bIns="0" anchor="ctr"/>
          <a:lstStyle/>
          <a:p>
            <a:pPr defTabSz="892175" eaLnBrk="0" hangingPunct="0">
              <a:tabLst>
                <a:tab pos="261938" algn="l"/>
              </a:tabLst>
            </a:pPr>
            <a:r>
              <a:rPr lang="fr-FR" altLang="zh-CN" sz="1450" dirty="0" smtClean="0">
                <a:solidFill>
                  <a:srgbClr val="FFFFFF"/>
                </a:solidFill>
                <a:ea typeface="SimSun" pitchFamily="2" charset="-122"/>
              </a:rPr>
              <a:t>D:	Chirurgie &gt;24 </a:t>
            </a:r>
            <a:r>
              <a:rPr lang="fr-FR" altLang="zh-CN" sz="1450" dirty="0">
                <a:solidFill>
                  <a:schemeClr val="tx2"/>
                </a:solidFill>
                <a:ea typeface="SimSun" pitchFamily="2" charset="-122"/>
              </a:rPr>
              <a:t>mois après </a:t>
            </a:r>
            <a:r>
              <a:rPr lang="fr-FR" altLang="zh-CN" sz="1450" dirty="0" smtClean="0">
                <a:solidFill>
                  <a:schemeClr val="tx2"/>
                </a:solidFill>
                <a:ea typeface="SimSun" pitchFamily="2" charset="-122"/>
              </a:rPr>
              <a:t>RCT</a:t>
            </a:r>
          </a:p>
          <a:p>
            <a:pPr defTabSz="892175" eaLnBrk="0" hangingPunct="0">
              <a:tabLst>
                <a:tab pos="261938" algn="l"/>
              </a:tabLst>
            </a:pPr>
            <a:r>
              <a:rPr lang="fr-FR" altLang="zh-CN" sz="1450" dirty="0" smtClean="0">
                <a:solidFill>
                  <a:srgbClr val="FFFFFF"/>
                </a:solidFill>
                <a:ea typeface="SimSun" pitchFamily="2" charset="-122"/>
              </a:rPr>
              <a:t>	(n=18)</a:t>
            </a:r>
            <a:endParaRPr lang="fr-FR" altLang="zh-CN" sz="1450" dirty="0">
              <a:solidFill>
                <a:srgbClr val="FFFFFF"/>
              </a:solidFill>
              <a:ea typeface="SimSun" pitchFamily="2" charset="-122"/>
            </a:endParaRPr>
          </a:p>
        </p:txBody>
      </p:sp>
      <p:cxnSp>
        <p:nvCxnSpPr>
          <p:cNvPr id="33" name="AutoShape 19"/>
          <p:cNvCxnSpPr>
            <a:cxnSpLocks noChangeShapeType="1"/>
          </p:cNvCxnSpPr>
          <p:nvPr/>
        </p:nvCxnSpPr>
        <p:spPr bwMode="auto">
          <a:xfrm flipV="1">
            <a:off x="3910156" y="4172525"/>
            <a:ext cx="493115" cy="0"/>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22851" y="3185658"/>
            <a:ext cx="81771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41" name="AutoShape 12"/>
          <p:cNvSpPr>
            <a:spLocks noChangeArrowheads="1"/>
          </p:cNvSpPr>
          <p:nvPr/>
        </p:nvSpPr>
        <p:spPr bwMode="auto">
          <a:xfrm>
            <a:off x="8137449" y="3930220"/>
            <a:ext cx="81771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42" name="AutoShape 12"/>
          <p:cNvSpPr>
            <a:spLocks noChangeArrowheads="1"/>
          </p:cNvSpPr>
          <p:nvPr/>
        </p:nvSpPr>
        <p:spPr bwMode="auto">
          <a:xfrm>
            <a:off x="8137449" y="4703980"/>
            <a:ext cx="81771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Tree>
    <p:extLst>
      <p:ext uri="{BB962C8B-B14F-4D97-AF65-F5344CB8AC3E}">
        <p14:creationId xmlns:p14="http://schemas.microsoft.com/office/powerpoint/2010/main" val="7138279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3523: Chirurgie de sauvetage avec excision abdominopérinéale du rectum après échec locorégional suivant </a:t>
            </a:r>
            <a:r>
              <a:rPr lang="fr-FR" sz="1700" dirty="0" err="1" smtClean="0"/>
              <a:t>radiochimiothérapie</a:t>
            </a:r>
            <a:r>
              <a:rPr lang="fr-FR" sz="1700" dirty="0" smtClean="0"/>
              <a:t> avec </a:t>
            </a:r>
            <a:r>
              <a:rPr lang="fr-FR" sz="1700" dirty="0" err="1" smtClean="0"/>
              <a:t>mitomycine</a:t>
            </a:r>
            <a:r>
              <a:rPr lang="fr-FR" sz="1700" dirty="0" smtClean="0"/>
              <a:t> (MMC) ou </a:t>
            </a:r>
            <a:r>
              <a:rPr lang="fr-FR" sz="1700" dirty="0" err="1" smtClean="0"/>
              <a:t>cisplatine</a:t>
            </a:r>
            <a:r>
              <a:rPr lang="fr-FR" sz="1700" dirty="0" smtClean="0"/>
              <a:t> (</a:t>
            </a:r>
            <a:r>
              <a:rPr lang="fr-FR" sz="1700" dirty="0" err="1" smtClean="0"/>
              <a:t>CisP</a:t>
            </a:r>
            <a:r>
              <a:rPr lang="fr-FR" sz="1700" dirty="0" smtClean="0"/>
              <a:t>), avec ou sans maintenance par 5FU/</a:t>
            </a:r>
            <a:r>
              <a:rPr lang="fr-FR" sz="1700" dirty="0" err="1" smtClean="0"/>
              <a:t>CisP</a:t>
            </a:r>
            <a:r>
              <a:rPr lang="fr-FR" sz="1700" dirty="0" smtClean="0"/>
              <a:t> chez les patients avec carcinome </a:t>
            </a:r>
            <a:r>
              <a:rPr lang="fr-FR" sz="1700" dirty="0" err="1" smtClean="0"/>
              <a:t>épithélioïde</a:t>
            </a:r>
            <a:r>
              <a:rPr lang="fr-FR" sz="1700" dirty="0" smtClean="0"/>
              <a:t> de l’anus (CEA) et impact sur les résultats à long terme: résultats de l’étude ACT II – </a:t>
            </a:r>
            <a:r>
              <a:rPr lang="fr-FR" sz="1700" dirty="0" err="1" smtClean="0"/>
              <a:t>Glynne</a:t>
            </a:r>
            <a:r>
              <a:rPr lang="fr-FR" sz="1700" dirty="0" smtClean="0"/>
              <a:t>-Jones R, et al</a:t>
            </a:r>
            <a:endParaRPr lang="fr-FR" sz="1700"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a:p>
        </p:txBody>
      </p:sp>
      <p:sp>
        <p:nvSpPr>
          <p:cNvPr id="5" name="Text Placeholder 4"/>
          <p:cNvSpPr>
            <a:spLocks noGrp="1"/>
          </p:cNvSpPr>
          <p:nvPr>
            <p:ph type="body" sz="quarter" idx="11"/>
          </p:nvPr>
        </p:nvSpPr>
        <p:spPr/>
        <p:txBody>
          <a:bodyPr/>
          <a:lstStyle/>
          <a:p>
            <a:r>
              <a:rPr lang="fr-FR" dirty="0" err="1" smtClean="0"/>
              <a:t>Glynne</a:t>
            </a:r>
            <a:r>
              <a:rPr lang="fr-FR" dirty="0" smtClean="0"/>
              <a:t>-Jones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3523</a:t>
            </a:r>
            <a:endParaRPr lang="fr-FR" dirty="0"/>
          </a:p>
        </p:txBody>
      </p:sp>
      <p:sp>
        <p:nvSpPr>
          <p:cNvPr id="9" name="Rectangle 8"/>
          <p:cNvSpPr/>
          <p:nvPr/>
        </p:nvSpPr>
        <p:spPr>
          <a:xfrm>
            <a:off x="2776270" y="1447800"/>
            <a:ext cx="5072610" cy="369332"/>
          </a:xfrm>
          <a:prstGeom prst="rect">
            <a:avLst/>
          </a:prstGeom>
        </p:spPr>
        <p:txBody>
          <a:bodyPr wrap="none">
            <a:spAutoFit/>
          </a:bodyPr>
          <a:lstStyle/>
          <a:p>
            <a:r>
              <a:rPr lang="fr-FR" b="1" dirty="0" smtClean="0">
                <a:solidFill>
                  <a:srgbClr val="4D4D4D"/>
                </a:solidFill>
              </a:rPr>
              <a:t>Délai entre chirurgie de sauvetage et décès</a:t>
            </a:r>
            <a:endParaRPr lang="fr-FR" b="1" dirty="0">
              <a:solidFill>
                <a:srgbClr val="4D4D4D"/>
              </a:solidFill>
            </a:endParaRPr>
          </a:p>
        </p:txBody>
      </p:sp>
      <p:grpSp>
        <p:nvGrpSpPr>
          <p:cNvPr id="10" name="Group 9"/>
          <p:cNvGrpSpPr>
            <a:grpSpLocks noChangeAspect="1"/>
          </p:cNvGrpSpPr>
          <p:nvPr/>
        </p:nvGrpSpPr>
        <p:grpSpPr>
          <a:xfrm>
            <a:off x="1293938" y="2068024"/>
            <a:ext cx="7000834" cy="3799379"/>
            <a:chOff x="2932493" y="1603593"/>
            <a:chExt cx="3883514" cy="2004767"/>
          </a:xfrm>
        </p:grpSpPr>
        <p:grpSp>
          <p:nvGrpSpPr>
            <p:cNvPr id="11" name="Group 10"/>
            <p:cNvGrpSpPr/>
            <p:nvPr/>
          </p:nvGrpSpPr>
          <p:grpSpPr>
            <a:xfrm>
              <a:off x="2932493" y="1603593"/>
              <a:ext cx="3883514" cy="2004767"/>
              <a:chOff x="2279337" y="2318776"/>
              <a:chExt cx="4368702" cy="2608322"/>
            </a:xfrm>
          </p:grpSpPr>
          <p:grpSp>
            <p:nvGrpSpPr>
              <p:cNvPr id="21" name="Group 20"/>
              <p:cNvGrpSpPr/>
              <p:nvPr/>
            </p:nvGrpSpPr>
            <p:grpSpPr>
              <a:xfrm>
                <a:off x="2614623" y="2396465"/>
                <a:ext cx="3906738" cy="2171700"/>
                <a:chOff x="836615" y="2448719"/>
                <a:chExt cx="3906738" cy="2171700"/>
              </a:xfrm>
            </p:grpSpPr>
            <p:sp>
              <p:nvSpPr>
                <p:cNvPr id="40" name="Freeform 3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2" name="Line 7"/>
                <p:cNvSpPr>
                  <a:spLocks noChangeShapeType="1"/>
                </p:cNvSpPr>
                <p:nvPr/>
              </p:nvSpPr>
              <p:spPr bwMode="auto">
                <a:xfrm>
                  <a:off x="836615" y="294208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3" name="Line 9"/>
                <p:cNvSpPr>
                  <a:spLocks noChangeShapeType="1"/>
                </p:cNvSpPr>
                <p:nvPr/>
              </p:nvSpPr>
              <p:spPr bwMode="auto">
                <a:xfrm>
                  <a:off x="836615" y="344247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4" name="Line 10"/>
                <p:cNvSpPr>
                  <a:spLocks noChangeShapeType="1"/>
                </p:cNvSpPr>
                <p:nvPr/>
              </p:nvSpPr>
              <p:spPr bwMode="auto">
                <a:xfrm>
                  <a:off x="836615" y="39327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5" name="Line 11"/>
                <p:cNvSpPr>
                  <a:spLocks noChangeShapeType="1"/>
                </p:cNvSpPr>
                <p:nvPr/>
              </p:nvSpPr>
              <p:spPr bwMode="auto">
                <a:xfrm>
                  <a:off x="836615" y="44508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6" name="Line 12"/>
                <p:cNvSpPr>
                  <a:spLocks noChangeShapeType="1"/>
                </p:cNvSpPr>
                <p:nvPr/>
              </p:nvSpPr>
              <p:spPr bwMode="auto">
                <a:xfrm>
                  <a:off x="287057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7" name="Line 13"/>
                <p:cNvSpPr>
                  <a:spLocks noChangeShapeType="1"/>
                </p:cNvSpPr>
                <p:nvPr/>
              </p:nvSpPr>
              <p:spPr bwMode="auto">
                <a:xfrm>
                  <a:off x="249025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8" name="Line 14"/>
                <p:cNvSpPr>
                  <a:spLocks noChangeShapeType="1"/>
                </p:cNvSpPr>
                <p:nvPr/>
              </p:nvSpPr>
              <p:spPr bwMode="auto">
                <a:xfrm>
                  <a:off x="4353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49" name="Line 15"/>
                <p:cNvSpPr>
                  <a:spLocks noChangeShapeType="1"/>
                </p:cNvSpPr>
                <p:nvPr/>
              </p:nvSpPr>
              <p:spPr bwMode="auto">
                <a:xfrm>
                  <a:off x="32343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0"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1" name="Line 18"/>
                <p:cNvSpPr>
                  <a:spLocks noChangeShapeType="1"/>
                </p:cNvSpPr>
                <p:nvPr/>
              </p:nvSpPr>
              <p:spPr bwMode="auto">
                <a:xfrm>
                  <a:off x="21233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2" name="Line 19"/>
                <p:cNvSpPr>
                  <a:spLocks noChangeShapeType="1"/>
                </p:cNvSpPr>
                <p:nvPr/>
              </p:nvSpPr>
              <p:spPr bwMode="auto">
                <a:xfrm>
                  <a:off x="175579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3" name="Line 20"/>
                <p:cNvSpPr>
                  <a:spLocks noChangeShapeType="1"/>
                </p:cNvSpPr>
                <p:nvPr/>
              </p:nvSpPr>
              <p:spPr bwMode="auto">
                <a:xfrm>
                  <a:off x="138619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4" name="Line 21"/>
                <p:cNvSpPr>
                  <a:spLocks noChangeShapeType="1"/>
                </p:cNvSpPr>
                <p:nvPr/>
              </p:nvSpPr>
              <p:spPr bwMode="auto">
                <a:xfrm>
                  <a:off x="100854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5" name="Line 12"/>
                <p:cNvSpPr>
                  <a:spLocks noChangeShapeType="1"/>
                </p:cNvSpPr>
                <p:nvPr/>
              </p:nvSpPr>
              <p:spPr bwMode="auto">
                <a:xfrm>
                  <a:off x="361526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sp>
              <p:nvSpPr>
                <p:cNvPr id="56" name="Line 15"/>
                <p:cNvSpPr>
                  <a:spLocks noChangeShapeType="1"/>
                </p:cNvSpPr>
                <p:nvPr/>
              </p:nvSpPr>
              <p:spPr bwMode="auto">
                <a:xfrm>
                  <a:off x="397902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363636"/>
                    </a:solidFill>
                  </a:endParaRPr>
                </a:p>
              </p:txBody>
            </p:sp>
          </p:grpSp>
          <p:sp>
            <p:nvSpPr>
              <p:cNvPr id="22" name="TextBox 21"/>
              <p:cNvSpPr txBox="1"/>
              <p:nvPr/>
            </p:nvSpPr>
            <p:spPr>
              <a:xfrm rot="16200000">
                <a:off x="2026397" y="3305613"/>
                <a:ext cx="678736" cy="172855"/>
              </a:xfrm>
              <a:prstGeom prst="rect">
                <a:avLst/>
              </a:prstGeom>
              <a:noFill/>
            </p:spPr>
            <p:txBody>
              <a:bodyPr wrap="none" rtlCol="0">
                <a:spAutoFit/>
              </a:bodyPr>
              <a:lstStyle/>
              <a:p>
                <a:pPr algn="ctr"/>
                <a:r>
                  <a:rPr lang="fr-FR" sz="1200" dirty="0" smtClean="0">
                    <a:solidFill>
                      <a:srgbClr val="363636"/>
                    </a:solidFill>
                  </a:rPr>
                  <a:t>% en survie</a:t>
                </a:r>
                <a:endParaRPr lang="fr-FR" sz="1200" dirty="0">
                  <a:solidFill>
                    <a:srgbClr val="363636"/>
                  </a:solidFill>
                </a:endParaRPr>
              </a:p>
            </p:txBody>
          </p:sp>
          <p:sp>
            <p:nvSpPr>
              <p:cNvPr id="23" name="TextBox 22"/>
              <p:cNvSpPr txBox="1"/>
              <p:nvPr/>
            </p:nvSpPr>
            <p:spPr>
              <a:xfrm>
                <a:off x="4489746" y="4736935"/>
                <a:ext cx="317988" cy="190163"/>
              </a:xfrm>
              <a:prstGeom prst="rect">
                <a:avLst/>
              </a:prstGeom>
              <a:noFill/>
            </p:spPr>
            <p:txBody>
              <a:bodyPr wrap="none" rtlCol="0">
                <a:spAutoFit/>
              </a:bodyPr>
              <a:lstStyle/>
              <a:p>
                <a:pPr algn="ctr"/>
                <a:r>
                  <a:rPr lang="fr-FR" sz="1200" dirty="0" smtClean="0">
                    <a:solidFill>
                      <a:srgbClr val="363636"/>
                    </a:solidFill>
                  </a:rPr>
                  <a:t>Mois</a:t>
                </a:r>
                <a:endParaRPr lang="fr-FR" sz="1200" dirty="0">
                  <a:solidFill>
                    <a:srgbClr val="363636"/>
                  </a:solidFill>
                </a:endParaRPr>
              </a:p>
            </p:txBody>
          </p:sp>
          <p:sp>
            <p:nvSpPr>
              <p:cNvPr id="24" name="TextBox 23"/>
              <p:cNvSpPr txBox="1"/>
              <p:nvPr/>
            </p:nvSpPr>
            <p:spPr>
              <a:xfrm>
                <a:off x="2413525" y="2318776"/>
                <a:ext cx="225271" cy="169034"/>
              </a:xfrm>
              <a:prstGeom prst="rect">
                <a:avLst/>
              </a:prstGeom>
              <a:noFill/>
            </p:spPr>
            <p:txBody>
              <a:bodyPr wrap="none" rtlCol="0" anchor="ctr" anchorCtr="0">
                <a:spAutoFit/>
              </a:bodyPr>
              <a:lstStyle/>
              <a:p>
                <a:pPr algn="r"/>
                <a:r>
                  <a:rPr lang="fr-FR" sz="1000" dirty="0" smtClean="0">
                    <a:solidFill>
                      <a:srgbClr val="4D4D4D"/>
                    </a:solidFill>
                  </a:rPr>
                  <a:t>1.0</a:t>
                </a:r>
                <a:endParaRPr lang="fr-FR" sz="1000" dirty="0">
                  <a:solidFill>
                    <a:srgbClr val="4D4D4D"/>
                  </a:solidFill>
                </a:endParaRPr>
              </a:p>
            </p:txBody>
          </p:sp>
          <p:sp>
            <p:nvSpPr>
              <p:cNvPr id="25" name="TextBox 24"/>
              <p:cNvSpPr txBox="1"/>
              <p:nvPr/>
            </p:nvSpPr>
            <p:spPr>
              <a:xfrm>
                <a:off x="2435532" y="2802853"/>
                <a:ext cx="203264" cy="169034"/>
              </a:xfrm>
              <a:prstGeom prst="rect">
                <a:avLst/>
              </a:prstGeom>
              <a:noFill/>
            </p:spPr>
            <p:txBody>
              <a:bodyPr wrap="none" rtlCol="0" anchor="ctr" anchorCtr="0">
                <a:spAutoFit/>
              </a:bodyPr>
              <a:lstStyle/>
              <a:p>
                <a:pPr algn="r"/>
                <a:r>
                  <a:rPr lang="fr-FR" sz="1000" dirty="0" smtClean="0">
                    <a:solidFill>
                      <a:srgbClr val="4D4D4D"/>
                    </a:solidFill>
                  </a:rPr>
                  <a:t>75</a:t>
                </a:r>
                <a:endParaRPr lang="fr-FR" sz="1000" dirty="0">
                  <a:solidFill>
                    <a:srgbClr val="4D4D4D"/>
                  </a:solidFill>
                </a:endParaRPr>
              </a:p>
            </p:txBody>
          </p:sp>
          <p:sp>
            <p:nvSpPr>
              <p:cNvPr id="26" name="TextBox 25"/>
              <p:cNvSpPr txBox="1"/>
              <p:nvPr/>
            </p:nvSpPr>
            <p:spPr>
              <a:xfrm>
                <a:off x="2435532" y="3304216"/>
                <a:ext cx="203264" cy="169034"/>
              </a:xfrm>
              <a:prstGeom prst="rect">
                <a:avLst/>
              </a:prstGeom>
              <a:noFill/>
            </p:spPr>
            <p:txBody>
              <a:bodyPr wrap="none" rtlCol="0" anchor="ctr" anchorCtr="0">
                <a:spAutoFit/>
              </a:bodyPr>
              <a:lstStyle/>
              <a:p>
                <a:pPr algn="r"/>
                <a:r>
                  <a:rPr lang="fr-FR" sz="1000" dirty="0" smtClean="0">
                    <a:solidFill>
                      <a:srgbClr val="4D4D4D"/>
                    </a:solidFill>
                  </a:rPr>
                  <a:t>50</a:t>
                </a:r>
                <a:endParaRPr lang="fr-FR" sz="1000" dirty="0">
                  <a:solidFill>
                    <a:srgbClr val="4D4D4D"/>
                  </a:solidFill>
                </a:endParaRPr>
              </a:p>
            </p:txBody>
          </p:sp>
          <p:sp>
            <p:nvSpPr>
              <p:cNvPr id="27" name="TextBox 26"/>
              <p:cNvSpPr txBox="1"/>
              <p:nvPr/>
            </p:nvSpPr>
            <p:spPr>
              <a:xfrm>
                <a:off x="2435532" y="3795608"/>
                <a:ext cx="203264" cy="169034"/>
              </a:xfrm>
              <a:prstGeom prst="rect">
                <a:avLst/>
              </a:prstGeom>
              <a:noFill/>
            </p:spPr>
            <p:txBody>
              <a:bodyPr wrap="none" rtlCol="0" anchor="ctr" anchorCtr="0">
                <a:spAutoFit/>
              </a:bodyPr>
              <a:lstStyle/>
              <a:p>
                <a:pPr algn="r"/>
                <a:r>
                  <a:rPr lang="fr-FR" sz="1000" dirty="0" smtClean="0">
                    <a:solidFill>
                      <a:srgbClr val="4D4D4D"/>
                    </a:solidFill>
                  </a:rPr>
                  <a:t>25</a:t>
                </a:r>
                <a:endParaRPr lang="fr-FR" sz="1000" dirty="0">
                  <a:solidFill>
                    <a:srgbClr val="4D4D4D"/>
                  </a:solidFill>
                </a:endParaRPr>
              </a:p>
            </p:txBody>
          </p:sp>
          <p:sp>
            <p:nvSpPr>
              <p:cNvPr id="28" name="TextBox 27"/>
              <p:cNvSpPr txBox="1"/>
              <p:nvPr/>
            </p:nvSpPr>
            <p:spPr>
              <a:xfrm>
                <a:off x="2479547" y="4312714"/>
                <a:ext cx="159250" cy="169034"/>
              </a:xfrm>
              <a:prstGeom prst="rect">
                <a:avLst/>
              </a:prstGeom>
              <a:noFill/>
            </p:spPr>
            <p:txBody>
              <a:bodyPr wrap="none" rtlCol="0" anchor="ctr" anchorCtr="0">
                <a:spAutoFit/>
              </a:bodyPr>
              <a:lstStyle/>
              <a:p>
                <a:pPr algn="r"/>
                <a:r>
                  <a:rPr lang="fr-FR" sz="1000" dirty="0" smtClean="0">
                    <a:solidFill>
                      <a:srgbClr val="4D4D4D"/>
                    </a:solidFill>
                  </a:rPr>
                  <a:t>0</a:t>
                </a:r>
                <a:endParaRPr lang="fr-FR" sz="1000" dirty="0">
                  <a:solidFill>
                    <a:srgbClr val="4D4D4D"/>
                  </a:solidFill>
                </a:endParaRPr>
              </a:p>
            </p:txBody>
          </p:sp>
          <p:sp>
            <p:nvSpPr>
              <p:cNvPr id="29" name="TextBox 28"/>
              <p:cNvSpPr txBox="1"/>
              <p:nvPr/>
            </p:nvSpPr>
            <p:spPr>
              <a:xfrm>
                <a:off x="2711784" y="4540778"/>
                <a:ext cx="159250" cy="169034"/>
              </a:xfrm>
              <a:prstGeom prst="rect">
                <a:avLst/>
              </a:prstGeom>
              <a:noFill/>
            </p:spPr>
            <p:txBody>
              <a:bodyPr wrap="none" rtlCol="0" anchor="t" anchorCtr="0">
                <a:spAutoFit/>
              </a:bodyPr>
              <a:lstStyle/>
              <a:p>
                <a:pPr algn="ctr"/>
                <a:r>
                  <a:rPr lang="fr-FR" sz="1000" dirty="0" smtClean="0">
                    <a:solidFill>
                      <a:srgbClr val="4D4D4D"/>
                    </a:solidFill>
                  </a:rPr>
                  <a:t>0</a:t>
                </a:r>
              </a:p>
            </p:txBody>
          </p:sp>
          <p:sp>
            <p:nvSpPr>
              <p:cNvPr id="30" name="TextBox 29"/>
              <p:cNvSpPr txBox="1"/>
              <p:nvPr/>
            </p:nvSpPr>
            <p:spPr>
              <a:xfrm>
                <a:off x="3062256" y="4540777"/>
                <a:ext cx="203264" cy="169034"/>
              </a:xfrm>
              <a:prstGeom prst="rect">
                <a:avLst/>
              </a:prstGeom>
              <a:noFill/>
            </p:spPr>
            <p:txBody>
              <a:bodyPr wrap="none" rtlCol="0" anchor="t" anchorCtr="0">
                <a:spAutoFit/>
              </a:bodyPr>
              <a:lstStyle/>
              <a:p>
                <a:pPr algn="ctr"/>
                <a:r>
                  <a:rPr lang="fr-FR" sz="1000" dirty="0" smtClean="0">
                    <a:solidFill>
                      <a:srgbClr val="4D4D4D"/>
                    </a:solidFill>
                  </a:rPr>
                  <a:t>12</a:t>
                </a:r>
              </a:p>
            </p:txBody>
          </p:sp>
          <p:sp>
            <p:nvSpPr>
              <p:cNvPr id="31" name="TextBox 30"/>
              <p:cNvSpPr txBox="1"/>
              <p:nvPr/>
            </p:nvSpPr>
            <p:spPr>
              <a:xfrm>
                <a:off x="3434011" y="4540777"/>
                <a:ext cx="203264" cy="169034"/>
              </a:xfrm>
              <a:prstGeom prst="rect">
                <a:avLst/>
              </a:prstGeom>
              <a:noFill/>
            </p:spPr>
            <p:txBody>
              <a:bodyPr wrap="none" rtlCol="0" anchor="t" anchorCtr="0">
                <a:spAutoFit/>
              </a:bodyPr>
              <a:lstStyle/>
              <a:p>
                <a:pPr algn="ctr"/>
                <a:r>
                  <a:rPr lang="fr-FR" sz="1000" dirty="0" smtClean="0">
                    <a:solidFill>
                      <a:srgbClr val="4D4D4D"/>
                    </a:solidFill>
                  </a:rPr>
                  <a:t>24</a:t>
                </a:r>
              </a:p>
            </p:txBody>
          </p:sp>
          <p:sp>
            <p:nvSpPr>
              <p:cNvPr id="32" name="TextBox 31"/>
              <p:cNvSpPr txBox="1"/>
              <p:nvPr/>
            </p:nvSpPr>
            <p:spPr>
              <a:xfrm>
                <a:off x="3808448" y="4540777"/>
                <a:ext cx="203264" cy="169034"/>
              </a:xfrm>
              <a:prstGeom prst="rect">
                <a:avLst/>
              </a:prstGeom>
              <a:noFill/>
            </p:spPr>
            <p:txBody>
              <a:bodyPr wrap="none" rtlCol="0" anchor="t" anchorCtr="0">
                <a:spAutoFit/>
              </a:bodyPr>
              <a:lstStyle/>
              <a:p>
                <a:pPr algn="ctr"/>
                <a:r>
                  <a:rPr lang="fr-FR" sz="1000" dirty="0" smtClean="0">
                    <a:solidFill>
                      <a:srgbClr val="4D4D4D"/>
                    </a:solidFill>
                  </a:rPr>
                  <a:t>36</a:t>
                </a:r>
              </a:p>
            </p:txBody>
          </p:sp>
          <p:sp>
            <p:nvSpPr>
              <p:cNvPr id="33" name="TextBox 32"/>
              <p:cNvSpPr txBox="1"/>
              <p:nvPr/>
            </p:nvSpPr>
            <p:spPr>
              <a:xfrm>
                <a:off x="4162898" y="4540777"/>
                <a:ext cx="203264" cy="169034"/>
              </a:xfrm>
              <a:prstGeom prst="rect">
                <a:avLst/>
              </a:prstGeom>
              <a:noFill/>
            </p:spPr>
            <p:txBody>
              <a:bodyPr wrap="none" rtlCol="0" anchor="t" anchorCtr="0">
                <a:spAutoFit/>
              </a:bodyPr>
              <a:lstStyle/>
              <a:p>
                <a:pPr algn="ctr"/>
                <a:r>
                  <a:rPr lang="fr-FR" sz="1000" dirty="0" smtClean="0">
                    <a:solidFill>
                      <a:srgbClr val="4D4D4D"/>
                    </a:solidFill>
                  </a:rPr>
                  <a:t>48</a:t>
                </a:r>
              </a:p>
            </p:txBody>
          </p:sp>
          <p:sp>
            <p:nvSpPr>
              <p:cNvPr id="34" name="TextBox 33"/>
              <p:cNvSpPr txBox="1"/>
              <p:nvPr/>
            </p:nvSpPr>
            <p:spPr>
              <a:xfrm>
                <a:off x="4552685" y="4540777"/>
                <a:ext cx="203264" cy="169034"/>
              </a:xfrm>
              <a:prstGeom prst="rect">
                <a:avLst/>
              </a:prstGeom>
              <a:noFill/>
            </p:spPr>
            <p:txBody>
              <a:bodyPr wrap="none" rtlCol="0" anchor="t" anchorCtr="0">
                <a:spAutoFit/>
              </a:bodyPr>
              <a:lstStyle/>
              <a:p>
                <a:pPr algn="ctr"/>
                <a:r>
                  <a:rPr lang="fr-FR" sz="1000" dirty="0" smtClean="0">
                    <a:solidFill>
                      <a:srgbClr val="4D4D4D"/>
                    </a:solidFill>
                  </a:rPr>
                  <a:t>60</a:t>
                </a:r>
                <a:endParaRPr lang="fr-FR" sz="1000" dirty="0">
                  <a:solidFill>
                    <a:srgbClr val="4D4D4D"/>
                  </a:solidFill>
                </a:endParaRPr>
              </a:p>
            </p:txBody>
          </p:sp>
          <p:sp>
            <p:nvSpPr>
              <p:cNvPr id="35" name="TextBox 34"/>
              <p:cNvSpPr txBox="1"/>
              <p:nvPr/>
            </p:nvSpPr>
            <p:spPr>
              <a:xfrm>
                <a:off x="4914447" y="4535163"/>
                <a:ext cx="203264" cy="169034"/>
              </a:xfrm>
              <a:prstGeom prst="rect">
                <a:avLst/>
              </a:prstGeom>
              <a:noFill/>
            </p:spPr>
            <p:txBody>
              <a:bodyPr wrap="none" rtlCol="0" anchor="t" anchorCtr="0">
                <a:spAutoFit/>
              </a:bodyPr>
              <a:lstStyle/>
              <a:p>
                <a:pPr algn="ctr"/>
                <a:r>
                  <a:rPr lang="fr-FR" sz="1000" dirty="0" smtClean="0">
                    <a:solidFill>
                      <a:srgbClr val="4D4D4D"/>
                    </a:solidFill>
                  </a:rPr>
                  <a:t>72</a:t>
                </a:r>
                <a:endParaRPr lang="fr-FR" sz="1000" dirty="0">
                  <a:solidFill>
                    <a:srgbClr val="4D4D4D"/>
                  </a:solidFill>
                </a:endParaRPr>
              </a:p>
            </p:txBody>
          </p:sp>
          <p:sp>
            <p:nvSpPr>
              <p:cNvPr id="36" name="TextBox 35"/>
              <p:cNvSpPr txBox="1"/>
              <p:nvPr/>
            </p:nvSpPr>
            <p:spPr>
              <a:xfrm>
                <a:off x="6006856" y="4535163"/>
                <a:ext cx="247278" cy="169034"/>
              </a:xfrm>
              <a:prstGeom prst="rect">
                <a:avLst/>
              </a:prstGeom>
              <a:noFill/>
            </p:spPr>
            <p:txBody>
              <a:bodyPr wrap="none" rtlCol="0" anchor="t" anchorCtr="0">
                <a:spAutoFit/>
              </a:bodyPr>
              <a:lstStyle/>
              <a:p>
                <a:pPr algn="ctr"/>
                <a:r>
                  <a:rPr lang="fr-FR" sz="1000" dirty="0" smtClean="0">
                    <a:solidFill>
                      <a:srgbClr val="4D4D4D"/>
                    </a:solidFill>
                  </a:rPr>
                  <a:t>108</a:t>
                </a:r>
                <a:endParaRPr lang="fr-FR" sz="1000" dirty="0">
                  <a:solidFill>
                    <a:srgbClr val="4D4D4D"/>
                  </a:solidFill>
                </a:endParaRPr>
              </a:p>
            </p:txBody>
          </p:sp>
          <p:sp>
            <p:nvSpPr>
              <p:cNvPr id="37" name="TextBox 36"/>
              <p:cNvSpPr txBox="1"/>
              <p:nvPr/>
            </p:nvSpPr>
            <p:spPr>
              <a:xfrm>
                <a:off x="6400761" y="4535163"/>
                <a:ext cx="247278" cy="169034"/>
              </a:xfrm>
              <a:prstGeom prst="rect">
                <a:avLst/>
              </a:prstGeom>
              <a:noFill/>
            </p:spPr>
            <p:txBody>
              <a:bodyPr wrap="none" rtlCol="0" anchor="t" anchorCtr="0">
                <a:spAutoFit/>
              </a:bodyPr>
              <a:lstStyle/>
              <a:p>
                <a:pPr algn="ctr"/>
                <a:r>
                  <a:rPr lang="fr-FR" sz="1000" dirty="0" smtClean="0">
                    <a:solidFill>
                      <a:srgbClr val="4D4D4D"/>
                    </a:solidFill>
                  </a:rPr>
                  <a:t>120</a:t>
                </a:r>
                <a:endParaRPr lang="fr-FR" sz="1000" dirty="0">
                  <a:solidFill>
                    <a:srgbClr val="4D4D4D"/>
                  </a:solidFill>
                </a:endParaRPr>
              </a:p>
            </p:txBody>
          </p:sp>
          <p:sp>
            <p:nvSpPr>
              <p:cNvPr id="38" name="TextBox 37"/>
              <p:cNvSpPr txBox="1"/>
              <p:nvPr/>
            </p:nvSpPr>
            <p:spPr>
              <a:xfrm>
                <a:off x="5297379" y="4535163"/>
                <a:ext cx="203264" cy="169034"/>
              </a:xfrm>
              <a:prstGeom prst="rect">
                <a:avLst/>
              </a:prstGeom>
              <a:noFill/>
            </p:spPr>
            <p:txBody>
              <a:bodyPr wrap="none" rtlCol="0" anchor="t" anchorCtr="0">
                <a:spAutoFit/>
              </a:bodyPr>
              <a:lstStyle/>
              <a:p>
                <a:pPr algn="ctr"/>
                <a:r>
                  <a:rPr lang="fr-FR" sz="1000" dirty="0" smtClean="0">
                    <a:solidFill>
                      <a:srgbClr val="4D4D4D"/>
                    </a:solidFill>
                  </a:rPr>
                  <a:t>84</a:t>
                </a:r>
                <a:endParaRPr lang="fr-FR" sz="1000" dirty="0">
                  <a:solidFill>
                    <a:srgbClr val="4D4D4D"/>
                  </a:solidFill>
                </a:endParaRPr>
              </a:p>
            </p:txBody>
          </p:sp>
          <p:sp>
            <p:nvSpPr>
              <p:cNvPr id="39" name="TextBox 38"/>
              <p:cNvSpPr txBox="1"/>
              <p:nvPr/>
            </p:nvSpPr>
            <p:spPr>
              <a:xfrm>
                <a:off x="5659141" y="4535163"/>
                <a:ext cx="203264" cy="169034"/>
              </a:xfrm>
              <a:prstGeom prst="rect">
                <a:avLst/>
              </a:prstGeom>
              <a:noFill/>
            </p:spPr>
            <p:txBody>
              <a:bodyPr wrap="none" rtlCol="0" anchor="t" anchorCtr="0">
                <a:spAutoFit/>
              </a:bodyPr>
              <a:lstStyle/>
              <a:p>
                <a:pPr algn="ctr"/>
                <a:r>
                  <a:rPr lang="fr-FR" sz="1000" dirty="0" smtClean="0">
                    <a:solidFill>
                      <a:srgbClr val="4D4D4D"/>
                    </a:solidFill>
                  </a:rPr>
                  <a:t>96</a:t>
                </a:r>
                <a:endParaRPr lang="fr-FR" sz="1000" dirty="0">
                  <a:solidFill>
                    <a:srgbClr val="4D4D4D"/>
                  </a:solidFill>
                </a:endParaRPr>
              </a:p>
            </p:txBody>
          </p:sp>
        </p:grpSp>
        <p:sp>
          <p:nvSpPr>
            <p:cNvPr id="12" name="Freeform 2"/>
            <p:cNvSpPr>
              <a:spLocks/>
            </p:cNvSpPr>
            <p:nvPr/>
          </p:nvSpPr>
          <p:spPr bwMode="auto">
            <a:xfrm>
              <a:off x="3383380" y="1659874"/>
              <a:ext cx="2442076" cy="1221556"/>
            </a:xfrm>
            <a:custGeom>
              <a:avLst/>
              <a:gdLst>
                <a:gd name="T0" fmla="*/ 193 w 193"/>
                <a:gd name="T1" fmla="*/ 96 h 96"/>
                <a:gd name="T2" fmla="*/ 57 w 193"/>
                <a:gd name="T3" fmla="*/ 96 h 96"/>
                <a:gd name="T4" fmla="*/ 57 w 193"/>
                <a:gd name="T5" fmla="*/ 90 h 96"/>
                <a:gd name="T6" fmla="*/ 37 w 193"/>
                <a:gd name="T7" fmla="*/ 90 h 96"/>
                <a:gd name="T8" fmla="*/ 37 w 193"/>
                <a:gd name="T9" fmla="*/ 84 h 96"/>
                <a:gd name="T10" fmla="*/ 35 w 193"/>
                <a:gd name="T11" fmla="*/ 84 h 96"/>
                <a:gd name="T12" fmla="*/ 35 w 193"/>
                <a:gd name="T13" fmla="*/ 77 h 96"/>
                <a:gd name="T14" fmla="*/ 30 w 193"/>
                <a:gd name="T15" fmla="*/ 77 h 96"/>
                <a:gd name="T16" fmla="*/ 30 w 193"/>
                <a:gd name="T17" fmla="*/ 71 h 96"/>
                <a:gd name="T18" fmla="*/ 24 w 193"/>
                <a:gd name="T19" fmla="*/ 71 h 96"/>
                <a:gd name="T20" fmla="*/ 24 w 193"/>
                <a:gd name="T21" fmla="*/ 63 h 96"/>
                <a:gd name="T22" fmla="*/ 21 w 193"/>
                <a:gd name="T23" fmla="*/ 63 h 96"/>
                <a:gd name="T24" fmla="*/ 21 w 193"/>
                <a:gd name="T25" fmla="*/ 51 h 96"/>
                <a:gd name="T26" fmla="*/ 17 w 193"/>
                <a:gd name="T27" fmla="*/ 51 h 96"/>
                <a:gd name="T28" fmla="*/ 17 w 193"/>
                <a:gd name="T29" fmla="*/ 38 h 96"/>
                <a:gd name="T30" fmla="*/ 15 w 193"/>
                <a:gd name="T31" fmla="*/ 38 h 96"/>
                <a:gd name="T32" fmla="*/ 15 w 193"/>
                <a:gd name="T33" fmla="*/ 32 h 96"/>
                <a:gd name="T34" fmla="*/ 13 w 193"/>
                <a:gd name="T35" fmla="*/ 32 h 96"/>
                <a:gd name="T36" fmla="*/ 13 w 193"/>
                <a:gd name="T37" fmla="*/ 19 h 96"/>
                <a:gd name="T38" fmla="*/ 9 w 193"/>
                <a:gd name="T39" fmla="*/ 19 h 96"/>
                <a:gd name="T40" fmla="*/ 9 w 193"/>
                <a:gd name="T41" fmla="*/ 13 h 96"/>
                <a:gd name="T42" fmla="*/ 7 w 193"/>
                <a:gd name="T43" fmla="*/ 13 h 96"/>
                <a:gd name="T44" fmla="*/ 7 w 193"/>
                <a:gd name="T45" fmla="*/ 3 h 96"/>
                <a:gd name="T46" fmla="*/ 2 w 193"/>
                <a:gd name="T47" fmla="*/ 3 h 96"/>
                <a:gd name="T48" fmla="*/ 2 w 193"/>
                <a:gd name="T49" fmla="*/ 0 h 96"/>
                <a:gd name="T50" fmla="*/ 0 w 193"/>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96">
                  <a:moveTo>
                    <a:pt x="193" y="96"/>
                  </a:moveTo>
                  <a:lnTo>
                    <a:pt x="57" y="96"/>
                  </a:lnTo>
                  <a:lnTo>
                    <a:pt x="57" y="90"/>
                  </a:lnTo>
                  <a:lnTo>
                    <a:pt x="37" y="90"/>
                  </a:lnTo>
                  <a:lnTo>
                    <a:pt x="37" y="84"/>
                  </a:lnTo>
                  <a:lnTo>
                    <a:pt x="35" y="84"/>
                  </a:lnTo>
                  <a:lnTo>
                    <a:pt x="35" y="77"/>
                  </a:lnTo>
                  <a:lnTo>
                    <a:pt x="30" y="77"/>
                  </a:lnTo>
                  <a:lnTo>
                    <a:pt x="30" y="71"/>
                  </a:lnTo>
                  <a:lnTo>
                    <a:pt x="24" y="71"/>
                  </a:lnTo>
                  <a:lnTo>
                    <a:pt x="24" y="63"/>
                  </a:lnTo>
                  <a:lnTo>
                    <a:pt x="21" y="63"/>
                  </a:lnTo>
                  <a:lnTo>
                    <a:pt x="21" y="51"/>
                  </a:lnTo>
                  <a:lnTo>
                    <a:pt x="17" y="51"/>
                  </a:lnTo>
                  <a:lnTo>
                    <a:pt x="17" y="38"/>
                  </a:lnTo>
                  <a:lnTo>
                    <a:pt x="15" y="38"/>
                  </a:lnTo>
                  <a:lnTo>
                    <a:pt x="15" y="32"/>
                  </a:lnTo>
                  <a:lnTo>
                    <a:pt x="13" y="32"/>
                  </a:lnTo>
                  <a:lnTo>
                    <a:pt x="13" y="19"/>
                  </a:lnTo>
                  <a:lnTo>
                    <a:pt x="9" y="19"/>
                  </a:lnTo>
                  <a:lnTo>
                    <a:pt x="9" y="13"/>
                  </a:lnTo>
                  <a:lnTo>
                    <a:pt x="7" y="13"/>
                  </a:lnTo>
                  <a:lnTo>
                    <a:pt x="7" y="3"/>
                  </a:lnTo>
                  <a:lnTo>
                    <a:pt x="2" y="3"/>
                  </a:lnTo>
                  <a:lnTo>
                    <a:pt x="2"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3" name="Freeform 3"/>
            <p:cNvSpPr>
              <a:spLocks/>
            </p:cNvSpPr>
            <p:nvPr/>
          </p:nvSpPr>
          <p:spPr bwMode="auto">
            <a:xfrm>
              <a:off x="3383380" y="1659874"/>
              <a:ext cx="3239230" cy="1552394"/>
            </a:xfrm>
            <a:custGeom>
              <a:avLst/>
              <a:gdLst>
                <a:gd name="T0" fmla="*/ 256 w 256"/>
                <a:gd name="T1" fmla="*/ 122 h 122"/>
                <a:gd name="T2" fmla="*/ 256 w 256"/>
                <a:gd name="T3" fmla="*/ 75 h 122"/>
                <a:gd name="T4" fmla="*/ 75 w 256"/>
                <a:gd name="T5" fmla="*/ 75 h 122"/>
                <a:gd name="T6" fmla="*/ 75 w 256"/>
                <a:gd name="T7" fmla="*/ 70 h 122"/>
                <a:gd name="T8" fmla="*/ 73 w 256"/>
                <a:gd name="T9" fmla="*/ 70 h 122"/>
                <a:gd name="T10" fmla="*/ 73 w 256"/>
                <a:gd name="T11" fmla="*/ 64 h 122"/>
                <a:gd name="T12" fmla="*/ 46 w 256"/>
                <a:gd name="T13" fmla="*/ 64 h 122"/>
                <a:gd name="T14" fmla="*/ 46 w 256"/>
                <a:gd name="T15" fmla="*/ 61 h 122"/>
                <a:gd name="T16" fmla="*/ 40 w 256"/>
                <a:gd name="T17" fmla="*/ 61 h 122"/>
                <a:gd name="T18" fmla="*/ 40 w 256"/>
                <a:gd name="T19" fmla="*/ 57 h 122"/>
                <a:gd name="T20" fmla="*/ 34 w 256"/>
                <a:gd name="T21" fmla="*/ 57 h 122"/>
                <a:gd name="T22" fmla="*/ 34 w 256"/>
                <a:gd name="T23" fmla="*/ 53 h 122"/>
                <a:gd name="T24" fmla="*/ 33 w 256"/>
                <a:gd name="T25" fmla="*/ 53 h 122"/>
                <a:gd name="T26" fmla="*/ 33 w 256"/>
                <a:gd name="T27" fmla="*/ 46 h 122"/>
                <a:gd name="T28" fmla="*/ 32 w 256"/>
                <a:gd name="T29" fmla="*/ 46 h 122"/>
                <a:gd name="T30" fmla="*/ 32 w 256"/>
                <a:gd name="T31" fmla="*/ 42 h 122"/>
                <a:gd name="T32" fmla="*/ 30 w 256"/>
                <a:gd name="T33" fmla="*/ 42 h 122"/>
                <a:gd name="T34" fmla="*/ 30 w 256"/>
                <a:gd name="T35" fmla="*/ 35 h 122"/>
                <a:gd name="T36" fmla="*/ 28 w 256"/>
                <a:gd name="T37" fmla="*/ 35 h 122"/>
                <a:gd name="T38" fmla="*/ 28 w 256"/>
                <a:gd name="T39" fmla="*/ 31 h 122"/>
                <a:gd name="T40" fmla="*/ 26 w 256"/>
                <a:gd name="T41" fmla="*/ 31 h 122"/>
                <a:gd name="T42" fmla="*/ 26 w 256"/>
                <a:gd name="T43" fmla="*/ 28 h 122"/>
                <a:gd name="T44" fmla="*/ 24 w 256"/>
                <a:gd name="T45" fmla="*/ 28 h 122"/>
                <a:gd name="T46" fmla="*/ 24 w 256"/>
                <a:gd name="T47" fmla="*/ 25 h 122"/>
                <a:gd name="T48" fmla="*/ 15 w 256"/>
                <a:gd name="T49" fmla="*/ 25 h 122"/>
                <a:gd name="T50" fmla="*/ 15 w 256"/>
                <a:gd name="T51" fmla="*/ 17 h 122"/>
                <a:gd name="T52" fmla="*/ 12 w 256"/>
                <a:gd name="T53" fmla="*/ 17 h 122"/>
                <a:gd name="T54" fmla="*/ 12 w 256"/>
                <a:gd name="T55" fmla="*/ 7 h 122"/>
                <a:gd name="T56" fmla="*/ 6 w 256"/>
                <a:gd name="T57" fmla="*/ 7 h 122"/>
                <a:gd name="T58" fmla="*/ 6 w 256"/>
                <a:gd name="T59" fmla="*/ 3 h 122"/>
                <a:gd name="T60" fmla="*/ 2 w 256"/>
                <a:gd name="T61" fmla="*/ 3 h 122"/>
                <a:gd name="T62" fmla="*/ 2 w 256"/>
                <a:gd name="T63" fmla="*/ 0 h 122"/>
                <a:gd name="T64" fmla="*/ 0 w 256"/>
                <a:gd name="T6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122">
                  <a:moveTo>
                    <a:pt x="256" y="122"/>
                  </a:moveTo>
                  <a:lnTo>
                    <a:pt x="256" y="75"/>
                  </a:lnTo>
                  <a:lnTo>
                    <a:pt x="75" y="75"/>
                  </a:lnTo>
                  <a:lnTo>
                    <a:pt x="75" y="70"/>
                  </a:lnTo>
                  <a:lnTo>
                    <a:pt x="73" y="70"/>
                  </a:lnTo>
                  <a:lnTo>
                    <a:pt x="73" y="64"/>
                  </a:lnTo>
                  <a:lnTo>
                    <a:pt x="46" y="64"/>
                  </a:lnTo>
                  <a:lnTo>
                    <a:pt x="46" y="61"/>
                  </a:lnTo>
                  <a:lnTo>
                    <a:pt x="40" y="61"/>
                  </a:lnTo>
                  <a:lnTo>
                    <a:pt x="40" y="57"/>
                  </a:lnTo>
                  <a:lnTo>
                    <a:pt x="34" y="57"/>
                  </a:lnTo>
                  <a:lnTo>
                    <a:pt x="34" y="53"/>
                  </a:lnTo>
                  <a:lnTo>
                    <a:pt x="33" y="53"/>
                  </a:lnTo>
                  <a:lnTo>
                    <a:pt x="33" y="46"/>
                  </a:lnTo>
                  <a:lnTo>
                    <a:pt x="32" y="46"/>
                  </a:lnTo>
                  <a:lnTo>
                    <a:pt x="32" y="42"/>
                  </a:lnTo>
                  <a:lnTo>
                    <a:pt x="30" y="42"/>
                  </a:lnTo>
                  <a:lnTo>
                    <a:pt x="30" y="35"/>
                  </a:lnTo>
                  <a:lnTo>
                    <a:pt x="28" y="35"/>
                  </a:lnTo>
                  <a:lnTo>
                    <a:pt x="28" y="31"/>
                  </a:lnTo>
                  <a:lnTo>
                    <a:pt x="26" y="31"/>
                  </a:lnTo>
                  <a:lnTo>
                    <a:pt x="26" y="28"/>
                  </a:lnTo>
                  <a:lnTo>
                    <a:pt x="24" y="28"/>
                  </a:lnTo>
                  <a:lnTo>
                    <a:pt x="24" y="25"/>
                  </a:lnTo>
                  <a:lnTo>
                    <a:pt x="15" y="25"/>
                  </a:lnTo>
                  <a:lnTo>
                    <a:pt x="15" y="17"/>
                  </a:lnTo>
                  <a:lnTo>
                    <a:pt x="12" y="17"/>
                  </a:lnTo>
                  <a:lnTo>
                    <a:pt x="12" y="7"/>
                  </a:lnTo>
                  <a:lnTo>
                    <a:pt x="6" y="7"/>
                  </a:lnTo>
                  <a:lnTo>
                    <a:pt x="6" y="3"/>
                  </a:lnTo>
                  <a:lnTo>
                    <a:pt x="2" y="3"/>
                  </a:lnTo>
                  <a:lnTo>
                    <a:pt x="2"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4" name="Freeform 4"/>
            <p:cNvSpPr>
              <a:spLocks/>
            </p:cNvSpPr>
            <p:nvPr/>
          </p:nvSpPr>
          <p:spPr bwMode="auto">
            <a:xfrm>
              <a:off x="3383380" y="1659874"/>
              <a:ext cx="1151445" cy="648952"/>
            </a:xfrm>
            <a:custGeom>
              <a:avLst/>
              <a:gdLst>
                <a:gd name="T0" fmla="*/ 91 w 91"/>
                <a:gd name="T1" fmla="*/ 51 h 51"/>
                <a:gd name="T2" fmla="*/ 66 w 91"/>
                <a:gd name="T3" fmla="*/ 51 h 51"/>
                <a:gd name="T4" fmla="*/ 66 w 91"/>
                <a:gd name="T5" fmla="*/ 32 h 51"/>
                <a:gd name="T6" fmla="*/ 25 w 91"/>
                <a:gd name="T7" fmla="*/ 32 h 51"/>
                <a:gd name="T8" fmla="*/ 25 w 91"/>
                <a:gd name="T9" fmla="*/ 23 h 51"/>
                <a:gd name="T10" fmla="*/ 20 w 91"/>
                <a:gd name="T11" fmla="*/ 23 h 51"/>
                <a:gd name="T12" fmla="*/ 20 w 91"/>
                <a:gd name="T13" fmla="*/ 16 h 51"/>
                <a:gd name="T14" fmla="*/ 18 w 91"/>
                <a:gd name="T15" fmla="*/ 16 h 51"/>
                <a:gd name="T16" fmla="*/ 18 w 91"/>
                <a:gd name="T17" fmla="*/ 8 h 51"/>
                <a:gd name="T18" fmla="*/ 3 w 91"/>
                <a:gd name="T19" fmla="*/ 8 h 51"/>
                <a:gd name="T20" fmla="*/ 3 w 91"/>
                <a:gd name="T21" fmla="*/ 0 h 51"/>
                <a:gd name="T22" fmla="*/ 0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91" y="51"/>
                  </a:moveTo>
                  <a:lnTo>
                    <a:pt x="66" y="51"/>
                  </a:lnTo>
                  <a:lnTo>
                    <a:pt x="66" y="32"/>
                  </a:lnTo>
                  <a:lnTo>
                    <a:pt x="25" y="32"/>
                  </a:lnTo>
                  <a:lnTo>
                    <a:pt x="25" y="23"/>
                  </a:lnTo>
                  <a:lnTo>
                    <a:pt x="20" y="23"/>
                  </a:lnTo>
                  <a:lnTo>
                    <a:pt x="20" y="16"/>
                  </a:lnTo>
                  <a:lnTo>
                    <a:pt x="18" y="16"/>
                  </a:lnTo>
                  <a:lnTo>
                    <a:pt x="18" y="8"/>
                  </a:lnTo>
                  <a:lnTo>
                    <a:pt x="3" y="8"/>
                  </a:lnTo>
                  <a:lnTo>
                    <a:pt x="3" y="0"/>
                  </a:lnTo>
                  <a:lnTo>
                    <a:pt x="0" y="0"/>
                  </a:lnTo>
                </a:path>
              </a:pathLst>
            </a:cu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sp>
          <p:nvSpPr>
            <p:cNvPr id="15" name="Freeform 5"/>
            <p:cNvSpPr>
              <a:spLocks/>
            </p:cNvSpPr>
            <p:nvPr/>
          </p:nvSpPr>
          <p:spPr bwMode="auto">
            <a:xfrm>
              <a:off x="3383380" y="1659874"/>
              <a:ext cx="2252277" cy="839820"/>
            </a:xfrm>
            <a:custGeom>
              <a:avLst/>
              <a:gdLst>
                <a:gd name="T0" fmla="*/ 178 w 178"/>
                <a:gd name="T1" fmla="*/ 66 h 66"/>
                <a:gd name="T2" fmla="*/ 103 w 178"/>
                <a:gd name="T3" fmla="*/ 66 h 66"/>
                <a:gd name="T4" fmla="*/ 103 w 178"/>
                <a:gd name="T5" fmla="*/ 58 h 66"/>
                <a:gd name="T6" fmla="*/ 95 w 178"/>
                <a:gd name="T7" fmla="*/ 58 h 66"/>
                <a:gd name="T8" fmla="*/ 95 w 178"/>
                <a:gd name="T9" fmla="*/ 51 h 66"/>
                <a:gd name="T10" fmla="*/ 74 w 178"/>
                <a:gd name="T11" fmla="*/ 51 h 66"/>
                <a:gd name="T12" fmla="*/ 74 w 178"/>
                <a:gd name="T13" fmla="*/ 45 h 66"/>
                <a:gd name="T14" fmla="*/ 70 w 178"/>
                <a:gd name="T15" fmla="*/ 45 h 66"/>
                <a:gd name="T16" fmla="*/ 70 w 178"/>
                <a:gd name="T17" fmla="*/ 39 h 66"/>
                <a:gd name="T18" fmla="*/ 56 w 178"/>
                <a:gd name="T19" fmla="*/ 39 h 66"/>
                <a:gd name="T20" fmla="*/ 56 w 178"/>
                <a:gd name="T21" fmla="*/ 35 h 66"/>
                <a:gd name="T22" fmla="*/ 34 w 178"/>
                <a:gd name="T23" fmla="*/ 35 h 66"/>
                <a:gd name="T24" fmla="*/ 34 w 178"/>
                <a:gd name="T25" fmla="*/ 30 h 66"/>
                <a:gd name="T26" fmla="*/ 32 w 178"/>
                <a:gd name="T27" fmla="*/ 30 h 66"/>
                <a:gd name="T28" fmla="*/ 32 w 178"/>
                <a:gd name="T29" fmla="*/ 24 h 66"/>
                <a:gd name="T30" fmla="*/ 31 w 178"/>
                <a:gd name="T31" fmla="*/ 24 h 66"/>
                <a:gd name="T32" fmla="*/ 31 w 178"/>
                <a:gd name="T33" fmla="*/ 19 h 66"/>
                <a:gd name="T34" fmla="*/ 30 w 178"/>
                <a:gd name="T35" fmla="*/ 19 h 66"/>
                <a:gd name="T36" fmla="*/ 30 w 178"/>
                <a:gd name="T37" fmla="*/ 14 h 66"/>
                <a:gd name="T38" fmla="*/ 28 w 178"/>
                <a:gd name="T39" fmla="*/ 14 h 66"/>
                <a:gd name="T40" fmla="*/ 28 w 178"/>
                <a:gd name="T41" fmla="*/ 10 h 66"/>
                <a:gd name="T42" fmla="*/ 26 w 178"/>
                <a:gd name="T43" fmla="*/ 10 h 66"/>
                <a:gd name="T44" fmla="*/ 26 w 178"/>
                <a:gd name="T45" fmla="*/ 6 h 66"/>
                <a:gd name="T46" fmla="*/ 24 w 178"/>
                <a:gd name="T47" fmla="*/ 6 h 66"/>
                <a:gd name="T48" fmla="*/ 24 w 178"/>
                <a:gd name="T49" fmla="*/ 0 h 66"/>
                <a:gd name="T50" fmla="*/ 0 w 178"/>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66">
                  <a:moveTo>
                    <a:pt x="178" y="66"/>
                  </a:moveTo>
                  <a:lnTo>
                    <a:pt x="103" y="66"/>
                  </a:lnTo>
                  <a:lnTo>
                    <a:pt x="103" y="58"/>
                  </a:lnTo>
                  <a:lnTo>
                    <a:pt x="95" y="58"/>
                  </a:lnTo>
                  <a:lnTo>
                    <a:pt x="95" y="51"/>
                  </a:lnTo>
                  <a:lnTo>
                    <a:pt x="74" y="51"/>
                  </a:lnTo>
                  <a:lnTo>
                    <a:pt x="74" y="45"/>
                  </a:lnTo>
                  <a:lnTo>
                    <a:pt x="70" y="45"/>
                  </a:lnTo>
                  <a:lnTo>
                    <a:pt x="70" y="39"/>
                  </a:lnTo>
                  <a:lnTo>
                    <a:pt x="56" y="39"/>
                  </a:lnTo>
                  <a:lnTo>
                    <a:pt x="56" y="35"/>
                  </a:lnTo>
                  <a:lnTo>
                    <a:pt x="34" y="35"/>
                  </a:lnTo>
                  <a:lnTo>
                    <a:pt x="34" y="30"/>
                  </a:lnTo>
                  <a:lnTo>
                    <a:pt x="32" y="30"/>
                  </a:lnTo>
                  <a:lnTo>
                    <a:pt x="32" y="24"/>
                  </a:lnTo>
                  <a:lnTo>
                    <a:pt x="31" y="24"/>
                  </a:lnTo>
                  <a:lnTo>
                    <a:pt x="31" y="19"/>
                  </a:lnTo>
                  <a:lnTo>
                    <a:pt x="30" y="19"/>
                  </a:lnTo>
                  <a:lnTo>
                    <a:pt x="30" y="14"/>
                  </a:lnTo>
                  <a:lnTo>
                    <a:pt x="28" y="14"/>
                  </a:lnTo>
                  <a:lnTo>
                    <a:pt x="28" y="10"/>
                  </a:lnTo>
                  <a:lnTo>
                    <a:pt x="26" y="10"/>
                  </a:lnTo>
                  <a:lnTo>
                    <a:pt x="26" y="6"/>
                  </a:lnTo>
                  <a:lnTo>
                    <a:pt x="24" y="6"/>
                  </a:lnTo>
                  <a:lnTo>
                    <a:pt x="24"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endParaRPr>
            </a:p>
          </p:txBody>
        </p:sp>
      </p:grpSp>
      <p:cxnSp>
        <p:nvCxnSpPr>
          <p:cNvPr id="57" name="Straight Connector 56"/>
          <p:cNvCxnSpPr/>
          <p:nvPr/>
        </p:nvCxnSpPr>
        <p:spPr>
          <a:xfrm>
            <a:off x="5791200" y="2170644"/>
            <a:ext cx="351775"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58" name="TextBox 57"/>
          <p:cNvSpPr txBox="1"/>
          <p:nvPr/>
        </p:nvSpPr>
        <p:spPr>
          <a:xfrm>
            <a:off x="6130178" y="2014445"/>
            <a:ext cx="1335221" cy="830997"/>
          </a:xfrm>
          <a:prstGeom prst="rect">
            <a:avLst/>
          </a:prstGeom>
          <a:noFill/>
        </p:spPr>
        <p:txBody>
          <a:bodyPr wrap="none" rtlCol="0">
            <a:spAutoFit/>
          </a:bodyPr>
          <a:lstStyle/>
          <a:p>
            <a:r>
              <a:rPr lang="fr-FR" sz="1200" dirty="0" smtClean="0">
                <a:solidFill>
                  <a:srgbClr val="4D4D4D"/>
                </a:solidFill>
              </a:rPr>
              <a:t>Groupe A (n=19)</a:t>
            </a:r>
          </a:p>
          <a:p>
            <a:r>
              <a:rPr lang="fr-FR" sz="1200" dirty="0" smtClean="0">
                <a:solidFill>
                  <a:srgbClr val="4D4D4D"/>
                </a:solidFill>
              </a:rPr>
              <a:t>Groupe B (n=36)</a:t>
            </a:r>
          </a:p>
          <a:p>
            <a:r>
              <a:rPr lang="fr-FR" sz="1200" dirty="0" smtClean="0">
                <a:solidFill>
                  <a:srgbClr val="4D4D4D"/>
                </a:solidFill>
              </a:rPr>
              <a:t>Groupe C (n=28)</a:t>
            </a:r>
          </a:p>
          <a:p>
            <a:r>
              <a:rPr lang="fr-FR" sz="1200" dirty="0" smtClean="0">
                <a:solidFill>
                  <a:srgbClr val="4D4D4D"/>
                </a:solidFill>
              </a:rPr>
              <a:t>Groupe D (n=18)</a:t>
            </a:r>
            <a:endParaRPr lang="fr-FR" sz="1200" dirty="0">
              <a:solidFill>
                <a:srgbClr val="4D4D4D"/>
              </a:solidFill>
            </a:endParaRPr>
          </a:p>
        </p:txBody>
      </p:sp>
      <p:cxnSp>
        <p:nvCxnSpPr>
          <p:cNvPr id="59" name="Straight Connector 58"/>
          <p:cNvCxnSpPr/>
          <p:nvPr/>
        </p:nvCxnSpPr>
        <p:spPr>
          <a:xfrm>
            <a:off x="5791200" y="2353525"/>
            <a:ext cx="351775" cy="0"/>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0" name="Straight Connector 59"/>
          <p:cNvCxnSpPr/>
          <p:nvPr/>
        </p:nvCxnSpPr>
        <p:spPr>
          <a:xfrm>
            <a:off x="5791200" y="2539597"/>
            <a:ext cx="351775"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1" name="Straight Connector 60"/>
          <p:cNvCxnSpPr/>
          <p:nvPr/>
        </p:nvCxnSpPr>
        <p:spPr>
          <a:xfrm>
            <a:off x="5791200" y="2706529"/>
            <a:ext cx="351775" cy="0"/>
          </a:xfrm>
          <a:prstGeom prst="line">
            <a:avLst/>
          </a:prstGeom>
          <a:noFill/>
          <a:ln w="19050">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spTree>
    <p:extLst>
      <p:ext uri="{BB962C8B-B14F-4D97-AF65-F5344CB8AC3E}">
        <p14:creationId xmlns:p14="http://schemas.microsoft.com/office/powerpoint/2010/main" val="42854692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3523: Chirurgie de sauvetage avec excision abdominopérinéale du rectum après échec locorégional suivant </a:t>
            </a:r>
            <a:r>
              <a:rPr lang="fr-FR" sz="1700" dirty="0" err="1" smtClean="0"/>
              <a:t>radiochimiothérapie</a:t>
            </a:r>
            <a:r>
              <a:rPr lang="fr-FR" sz="1700" dirty="0" smtClean="0"/>
              <a:t> avec </a:t>
            </a:r>
            <a:r>
              <a:rPr lang="fr-FR" sz="1700" dirty="0" err="1" smtClean="0"/>
              <a:t>mitomycine</a:t>
            </a:r>
            <a:r>
              <a:rPr lang="fr-FR" sz="1700" dirty="0" smtClean="0"/>
              <a:t> (MMC) ou </a:t>
            </a:r>
            <a:r>
              <a:rPr lang="fr-FR" sz="1700" dirty="0" err="1" smtClean="0"/>
              <a:t>cisplatine</a:t>
            </a:r>
            <a:r>
              <a:rPr lang="fr-FR" sz="1700" dirty="0" smtClean="0"/>
              <a:t> (</a:t>
            </a:r>
            <a:r>
              <a:rPr lang="fr-FR" sz="1700" dirty="0" err="1" smtClean="0"/>
              <a:t>CisP</a:t>
            </a:r>
            <a:r>
              <a:rPr lang="fr-FR" sz="1700" dirty="0" smtClean="0"/>
              <a:t>), avec ou sans maintenance par 5FU/</a:t>
            </a:r>
            <a:r>
              <a:rPr lang="fr-FR" sz="1700" dirty="0" err="1" smtClean="0"/>
              <a:t>CisP</a:t>
            </a:r>
            <a:r>
              <a:rPr lang="fr-FR" sz="1700" dirty="0" smtClean="0"/>
              <a:t> chez les patients avec carcinome </a:t>
            </a:r>
            <a:r>
              <a:rPr lang="fr-FR" sz="1700" dirty="0" err="1" smtClean="0"/>
              <a:t>épithélioïde</a:t>
            </a:r>
            <a:r>
              <a:rPr lang="fr-FR" sz="1700" dirty="0" smtClean="0"/>
              <a:t> de l’anus (CEA) et impact sur les résultats à long terme: résultats de l’étude ACT II – </a:t>
            </a:r>
            <a:r>
              <a:rPr lang="fr-FR" sz="1700" dirty="0" err="1" smtClean="0"/>
              <a:t>Glynne</a:t>
            </a:r>
            <a:r>
              <a:rPr lang="fr-FR" sz="1700" dirty="0" smtClean="0"/>
              <a:t>-Jones R, et al</a:t>
            </a:r>
            <a:endParaRPr lang="fr-FR" sz="1700"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spcBef>
                <a:spcPts val="1200"/>
              </a:spcBef>
              <a:buNone/>
            </a:pPr>
            <a:r>
              <a:rPr lang="fr-FR" b="1" dirty="0" smtClean="0"/>
              <a:t>Conclusions</a:t>
            </a:r>
            <a:endParaRPr lang="fr-FR" dirty="0" smtClean="0"/>
          </a:p>
          <a:p>
            <a:r>
              <a:rPr lang="fr-FR" b="1" dirty="0" smtClean="0"/>
              <a:t>Chez ces patients avec CEA, le délai le plus court de chirurgie de sauvetage était associé avec la moins bonne survive</a:t>
            </a:r>
          </a:p>
          <a:p>
            <a:r>
              <a:rPr lang="fr-FR" b="1" dirty="0" smtClean="0"/>
              <a:t>Les récidives locales pourraient bénéficier d’une détection précoce et d’un sauvetage par chirurgie radicale mais la rechute est pratiquement systématique </a:t>
            </a:r>
          </a:p>
          <a:p>
            <a:r>
              <a:rPr lang="fr-FR" b="1" dirty="0" smtClean="0"/>
              <a:t>Une surveillance rapprochée, clinique et par IRM pourrait être utile au cours des 2 premières années</a:t>
            </a:r>
          </a:p>
        </p:txBody>
      </p:sp>
      <p:sp>
        <p:nvSpPr>
          <p:cNvPr id="5" name="Text Placeholder 4"/>
          <p:cNvSpPr>
            <a:spLocks noGrp="1"/>
          </p:cNvSpPr>
          <p:nvPr>
            <p:ph type="body" sz="quarter" idx="11"/>
          </p:nvPr>
        </p:nvSpPr>
        <p:spPr/>
        <p:txBody>
          <a:bodyPr/>
          <a:lstStyle/>
          <a:p>
            <a:r>
              <a:rPr lang="fr-FR" dirty="0" err="1" smtClean="0"/>
              <a:t>Glynne</a:t>
            </a:r>
            <a:r>
              <a:rPr lang="fr-FR" dirty="0" smtClean="0"/>
              <a:t>-Jones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3523</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1470516589"/>
              </p:ext>
            </p:extLst>
          </p:nvPr>
        </p:nvGraphicFramePr>
        <p:xfrm>
          <a:off x="343375" y="1619464"/>
          <a:ext cx="8457249" cy="2542763"/>
        </p:xfrm>
        <a:graphic>
          <a:graphicData uri="http://schemas.openxmlformats.org/drawingml/2006/table">
            <a:tbl>
              <a:tblPr firstRow="1" bandRow="1">
                <a:tableStyleId>{69012ECD-51FC-41F1-AA8D-1B2483CD663E}</a:tableStyleId>
              </a:tblPr>
              <a:tblGrid>
                <a:gridCol w="1561625"/>
                <a:gridCol w="1295400"/>
                <a:gridCol w="1421287"/>
                <a:gridCol w="1300480"/>
                <a:gridCol w="1259840"/>
                <a:gridCol w="1618617"/>
              </a:tblGrid>
              <a:tr h="1635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Groupe A (n=19)</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Groupe B (n=36)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Groupe C (n=28)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Groupe D (n=18)</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Total</a:t>
                      </a:r>
                      <a:br>
                        <a:rPr kumimoji="0" lang="fr-FR" sz="1400" u="none" strike="noStrike" cap="none" normalizeH="0" baseline="0" noProof="0" dirty="0" smtClean="0">
                          <a:ln>
                            <a:noFill/>
                          </a:ln>
                          <a:solidFill>
                            <a:schemeClr val="tx2"/>
                          </a:solidFill>
                          <a:effectLst/>
                        </a:rPr>
                      </a:br>
                      <a:r>
                        <a:rPr kumimoji="0" lang="fr-FR" sz="1400" u="none" strike="noStrike" cap="none" normalizeH="0" baseline="0" noProof="0" dirty="0" smtClean="0">
                          <a:ln>
                            <a:noFill/>
                          </a:ln>
                          <a:solidFill>
                            <a:schemeClr val="tx2"/>
                          </a:solidFill>
                          <a:effectLst/>
                        </a:rPr>
                        <a:t>(n=101)</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4627">
                <a:tc>
                  <a:txBody>
                    <a:bodyPr/>
                    <a:lstStyle/>
                    <a:p>
                      <a:r>
                        <a:rPr lang="fr-FR" sz="1400" b="1" noProof="0" dirty="0" smtClean="0"/>
                        <a:t>Décès, n (%)</a:t>
                      </a:r>
                      <a:endParaRPr lang="fr-FR" sz="1400" b="1"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smtClean="0"/>
                        <a:t>15 (79)</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t>21 (58)</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t>12 (43)</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t>5 (28)</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t>53 (52)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519867">
                <a:tc>
                  <a:txBody>
                    <a:bodyPr/>
                    <a:lstStyle/>
                    <a:p>
                      <a:r>
                        <a:rPr lang="fr-FR" sz="1400" b="1" noProof="0" dirty="0" err="1" smtClean="0"/>
                        <a:t>SGm</a:t>
                      </a:r>
                      <a:r>
                        <a:rPr lang="fr-FR" sz="1400" b="1" noProof="0" dirty="0" smtClean="0"/>
                        <a:t>, mois (IQR)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9,6 </a:t>
                      </a:r>
                    </a:p>
                    <a:p>
                      <a:pPr algn="ctr"/>
                      <a:r>
                        <a:rPr lang="fr-FR" sz="1400" noProof="0" dirty="0" smtClean="0"/>
                        <a:t>(5,8 – 26,3)</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21,1</a:t>
                      </a:r>
                    </a:p>
                    <a:p>
                      <a:pPr algn="ctr"/>
                      <a:r>
                        <a:rPr lang="fr-FR" sz="1400" noProof="0" dirty="0" smtClean="0"/>
                        <a:t>(11,7 – 118,1)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47,7 </a:t>
                      </a:r>
                    </a:p>
                    <a:p>
                      <a:pPr algn="ctr"/>
                      <a:r>
                        <a:rPr lang="fr-FR" sz="1400" noProof="0" dirty="0" smtClean="0"/>
                        <a:t>(15,7 – NA)</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t>30,3</a:t>
                      </a:r>
                    </a:p>
                    <a:p>
                      <a:pPr algn="ctr"/>
                      <a:r>
                        <a:rPr lang="fr-FR" sz="1400" noProof="0" dirty="0" smtClean="0"/>
                        <a:t>(11,7 </a:t>
                      </a:r>
                      <a:r>
                        <a:rPr lang="fr-FR" sz="1400" baseline="0" noProof="0" dirty="0" smtClean="0"/>
                        <a:t>– 118,1)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481949">
                <a:tc>
                  <a:txBody>
                    <a:bodyPr/>
                    <a:lstStyle/>
                    <a:p>
                      <a:r>
                        <a:rPr lang="fr-FR" sz="1400" b="1" noProof="0" smtClean="0"/>
                        <a:t>HR</a:t>
                      </a:r>
                      <a:endParaRPr lang="fr-FR" sz="1400" b="1" baseline="0" noProof="0" smtClean="0"/>
                    </a:p>
                    <a:p>
                      <a:r>
                        <a:rPr lang="fr-FR" sz="1400" b="1" baseline="0" noProof="0" smtClean="0"/>
                        <a:t>(IC95)</a:t>
                      </a:r>
                      <a:endParaRPr lang="fr-FR" sz="1400" b="1"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smtClean="0"/>
                        <a:t>1,00</a:t>
                      </a:r>
                    </a:p>
                    <a:p>
                      <a:pPr algn="ctr"/>
                      <a:r>
                        <a:rPr lang="fr-FR" sz="1400" noProof="0" dirty="0" smtClean="0"/>
                        <a:t>(</a:t>
                      </a:r>
                      <a:r>
                        <a:rPr lang="fr-FR" sz="1400" noProof="0" dirty="0" err="1" smtClean="0"/>
                        <a:t>baseline</a:t>
                      </a:r>
                      <a:r>
                        <a:rPr lang="fr-FR" sz="1400" noProof="0" dirty="0" smtClean="0"/>
                        <a:t>)</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smtClean="0"/>
                        <a:t>0,53</a:t>
                      </a:r>
                    </a:p>
                    <a:p>
                      <a:pPr algn="ctr"/>
                      <a:r>
                        <a:rPr lang="fr-FR" sz="1400" noProof="0" dirty="0" smtClean="0"/>
                        <a:t>(0,27 – 1,03)</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smtClean="0"/>
                        <a:t>0,33 </a:t>
                      </a:r>
                    </a:p>
                    <a:p>
                      <a:pPr algn="ctr"/>
                      <a:r>
                        <a:rPr lang="fr-FR" sz="1400" noProof="0" dirty="0" smtClean="0"/>
                        <a:t>(0,15 – 0,70)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smtClean="0"/>
                        <a:t>0,31</a:t>
                      </a:r>
                    </a:p>
                    <a:p>
                      <a:pPr algn="ctr"/>
                      <a:r>
                        <a:rPr lang="fr-FR" sz="1400" noProof="0" dirty="0" smtClean="0"/>
                        <a:t>(0,11 – 0,85)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t>-</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81949">
                <a:tc>
                  <a:txBody>
                    <a:bodyPr/>
                    <a:lstStyle/>
                    <a:p>
                      <a:r>
                        <a:rPr lang="fr-FR" sz="1400" b="1" noProof="0" dirty="0" smtClean="0"/>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0,062</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0,004</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0,024</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66447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b="1" dirty="0" smtClean="0"/>
              <a:t>Résultats</a:t>
            </a:r>
            <a:endParaRPr lang="fr-FR" dirty="0" smtClean="0"/>
          </a:p>
          <a:p>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err="1" smtClean="0"/>
              <a:t>Evts</a:t>
            </a:r>
            <a:r>
              <a:rPr lang="fr-FR" dirty="0" smtClean="0"/>
              <a:t>: évènements; KM: Kaplan Meier.</a:t>
            </a:r>
          </a:p>
        </p:txBody>
      </p:sp>
      <p:sp>
        <p:nvSpPr>
          <p:cNvPr id="5" name="Text Placeholder 4"/>
          <p:cNvSpPr>
            <a:spLocks noGrp="1"/>
          </p:cNvSpPr>
          <p:nvPr>
            <p:ph type="body" sz="quarter" idx="11"/>
          </p:nvPr>
        </p:nvSpPr>
        <p:spPr/>
        <p:txBody>
          <a:bodyPr/>
          <a:lstStyle/>
          <a:p>
            <a:r>
              <a:rPr lang="fr-FR" smtClean="0"/>
              <a:t> Galon et al. J Clin Oncol 2016; 34 (suppl): abstr 3500</a:t>
            </a:r>
            <a:endParaRPr lang="fr-FR"/>
          </a:p>
        </p:txBody>
      </p:sp>
      <p:sp>
        <p:nvSpPr>
          <p:cNvPr id="6" name="Title 5"/>
          <p:cNvSpPr>
            <a:spLocks noGrp="1"/>
          </p:cNvSpPr>
          <p:nvPr>
            <p:ph type="title"/>
          </p:nvPr>
        </p:nvSpPr>
        <p:spPr/>
        <p:txBody>
          <a:bodyPr/>
          <a:lstStyle/>
          <a:p>
            <a:r>
              <a:rPr lang="fr-FR" dirty="0" smtClean="0"/>
              <a:t>3500: Validation de l’</a:t>
            </a:r>
            <a:r>
              <a:rPr lang="fr-FR" dirty="0" err="1" smtClean="0"/>
              <a:t>Immunoscore</a:t>
            </a:r>
            <a:r>
              <a:rPr lang="fr-FR" dirty="0" smtClean="0"/>
              <a:t> (IM) comme marqueur pronostique dans le cancer du colon stade I/II/III : résultats de l’analyse d’un consortium mondial de 1 336 patients – Galon J, et al</a:t>
            </a:r>
            <a:endParaRPr lang="fr-FR" dirty="0"/>
          </a:p>
        </p:txBody>
      </p:sp>
      <p:graphicFrame>
        <p:nvGraphicFramePr>
          <p:cNvPr id="19" name="Group 88"/>
          <p:cNvGraphicFramePr>
            <a:graphicFrameLocks noGrp="1"/>
          </p:cNvGraphicFramePr>
          <p:nvPr>
            <p:extLst>
              <p:ext uri="{D42A27DB-BD31-4B8C-83A1-F6EECF244321}">
                <p14:modId xmlns:p14="http://schemas.microsoft.com/office/powerpoint/2010/main" val="657938069"/>
              </p:ext>
            </p:extLst>
          </p:nvPr>
        </p:nvGraphicFramePr>
        <p:xfrm>
          <a:off x="369888" y="4800600"/>
          <a:ext cx="8469312" cy="1432560"/>
        </p:xfrm>
        <a:graphic>
          <a:graphicData uri="http://schemas.openxmlformats.org/drawingml/2006/table">
            <a:tbl>
              <a:tblPr firstRow="1" bandRow="1">
                <a:tableStyleId>{69012ECD-51FC-41F1-AA8D-1B2483CD663E}</a:tableStyleId>
              </a:tblPr>
              <a:tblGrid>
                <a:gridCol w="1687512"/>
                <a:gridCol w="2438400"/>
                <a:gridCol w="2271184"/>
                <a:gridCol w="2072216"/>
              </a:tblGrid>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DDR, 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CVI</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CVE</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Score élevé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Score intermédiaire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0,51 (0,34 –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0,48 (0,30 – 0,77)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0,62 (0,46 – 0,84)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1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Score faible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0,19 (0,10 – 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0,27 (0,14 – 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0,33 (0,22 – 0,49)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8" name="TextBox 17"/>
          <p:cNvSpPr txBox="1"/>
          <p:nvPr/>
        </p:nvSpPr>
        <p:spPr>
          <a:xfrm>
            <a:off x="2815036" y="1460202"/>
            <a:ext cx="3513928" cy="369332"/>
          </a:xfrm>
          <a:prstGeom prst="rect">
            <a:avLst/>
          </a:prstGeom>
          <a:noFill/>
        </p:spPr>
        <p:txBody>
          <a:bodyPr wrap="none" rtlCol="0">
            <a:spAutoFit/>
          </a:bodyPr>
          <a:lstStyle/>
          <a:p>
            <a:r>
              <a:rPr lang="fr-FR" b="1" dirty="0" smtClean="0">
                <a:solidFill>
                  <a:srgbClr val="4D4D4D"/>
                </a:solidFill>
                <a:latin typeface="Arial"/>
                <a:cs typeface="Arial"/>
              </a:rPr>
              <a:t>DDR: IM bas vs élevé (n=2667)</a:t>
            </a:r>
            <a:endParaRPr lang="fr-FR" b="1" dirty="0">
              <a:solidFill>
                <a:srgbClr val="4D4D4D"/>
              </a:solidFill>
              <a:latin typeface="Arial"/>
              <a:cs typeface="Arial"/>
            </a:endParaRPr>
          </a:p>
        </p:txBody>
      </p:sp>
      <p:sp>
        <p:nvSpPr>
          <p:cNvPr id="20" name="TextBox 19"/>
          <p:cNvSpPr txBox="1"/>
          <p:nvPr/>
        </p:nvSpPr>
        <p:spPr>
          <a:xfrm>
            <a:off x="4538246" y="1828800"/>
            <a:ext cx="569462" cy="369332"/>
          </a:xfrm>
          <a:prstGeom prst="rect">
            <a:avLst/>
          </a:prstGeom>
          <a:noFill/>
        </p:spPr>
        <p:txBody>
          <a:bodyPr wrap="none" rtlCol="0">
            <a:spAutoFit/>
          </a:bodyPr>
          <a:lstStyle/>
          <a:p>
            <a:r>
              <a:rPr lang="fr-FR" dirty="0" smtClean="0">
                <a:solidFill>
                  <a:srgbClr val="4D4D4D"/>
                </a:solidFill>
                <a:latin typeface="Arial"/>
                <a:cs typeface="Arial"/>
              </a:rPr>
              <a:t>CVI</a:t>
            </a:r>
            <a:endParaRPr lang="fr-FR" dirty="0">
              <a:solidFill>
                <a:srgbClr val="4D4D4D"/>
              </a:solidFill>
              <a:latin typeface="Arial"/>
              <a:cs typeface="Arial"/>
            </a:endParaRPr>
          </a:p>
        </p:txBody>
      </p:sp>
      <p:sp>
        <p:nvSpPr>
          <p:cNvPr id="21" name="TextBox 20"/>
          <p:cNvSpPr txBox="1"/>
          <p:nvPr/>
        </p:nvSpPr>
        <p:spPr>
          <a:xfrm>
            <a:off x="7510046" y="1828800"/>
            <a:ext cx="659293" cy="369332"/>
          </a:xfrm>
          <a:prstGeom prst="rect">
            <a:avLst/>
          </a:prstGeom>
          <a:noFill/>
        </p:spPr>
        <p:txBody>
          <a:bodyPr wrap="none" rtlCol="0">
            <a:spAutoFit/>
          </a:bodyPr>
          <a:lstStyle/>
          <a:p>
            <a:r>
              <a:rPr lang="fr-FR" dirty="0" smtClean="0">
                <a:solidFill>
                  <a:srgbClr val="4D4D4D"/>
                </a:solidFill>
                <a:latin typeface="Arial"/>
                <a:cs typeface="Arial"/>
              </a:rPr>
              <a:t>CVE</a:t>
            </a:r>
            <a:endParaRPr lang="fr-FR" dirty="0">
              <a:solidFill>
                <a:srgbClr val="4D4D4D"/>
              </a:solidFill>
              <a:latin typeface="Arial"/>
              <a:cs typeface="Arial"/>
            </a:endParaRPr>
          </a:p>
        </p:txBody>
      </p:sp>
      <p:grpSp>
        <p:nvGrpSpPr>
          <p:cNvPr id="22" name="Group 21"/>
          <p:cNvGrpSpPr/>
          <p:nvPr/>
        </p:nvGrpSpPr>
        <p:grpSpPr>
          <a:xfrm>
            <a:off x="1540491" y="1826042"/>
            <a:ext cx="824972" cy="1507123"/>
            <a:chOff x="1540491" y="1826042"/>
            <a:chExt cx="824972" cy="1507123"/>
          </a:xfrm>
        </p:grpSpPr>
        <p:sp>
          <p:nvSpPr>
            <p:cNvPr id="23" name="TextBox 22"/>
            <p:cNvSpPr txBox="1"/>
            <p:nvPr/>
          </p:nvSpPr>
          <p:spPr>
            <a:xfrm>
              <a:off x="1860134" y="1826042"/>
              <a:ext cx="505329" cy="369332"/>
            </a:xfrm>
            <a:prstGeom prst="rect">
              <a:avLst/>
            </a:prstGeom>
            <a:noFill/>
          </p:spPr>
          <p:txBody>
            <a:bodyPr wrap="none" rtlCol="0">
              <a:spAutoFit/>
            </a:bodyPr>
            <a:lstStyle/>
            <a:p>
              <a:r>
                <a:rPr lang="fr-FR" dirty="0" smtClean="0">
                  <a:solidFill>
                    <a:srgbClr val="4D4D4D"/>
                  </a:solidFill>
                  <a:latin typeface="Arial"/>
                  <a:cs typeface="Arial"/>
                </a:rPr>
                <a:t>CE</a:t>
              </a:r>
              <a:endParaRPr lang="fr-FR" dirty="0">
                <a:solidFill>
                  <a:srgbClr val="4D4D4D"/>
                </a:solidFill>
                <a:latin typeface="Arial"/>
                <a:cs typeface="Arial"/>
              </a:endParaRPr>
            </a:p>
          </p:txBody>
        </p:sp>
        <p:sp>
          <p:nvSpPr>
            <p:cNvPr id="24" name="TextBox 23"/>
            <p:cNvSpPr txBox="1"/>
            <p:nvPr/>
          </p:nvSpPr>
          <p:spPr>
            <a:xfrm>
              <a:off x="1540491" y="3071555"/>
              <a:ext cx="776957" cy="261610"/>
            </a:xfrm>
            <a:prstGeom prst="rect">
              <a:avLst/>
            </a:prstGeom>
            <a:noFill/>
          </p:spPr>
          <p:txBody>
            <a:bodyPr wrap="none" rtlCol="0">
              <a:spAutoFit/>
            </a:bodyPr>
            <a:lstStyle/>
            <a:p>
              <a:pPr algn="ct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grpSp>
      <p:sp>
        <p:nvSpPr>
          <p:cNvPr id="25" name="TextBox 24"/>
          <p:cNvSpPr txBox="1"/>
          <p:nvPr/>
        </p:nvSpPr>
        <p:spPr>
          <a:xfrm>
            <a:off x="4377038" y="3074313"/>
            <a:ext cx="776957" cy="261610"/>
          </a:xfrm>
          <a:prstGeom prst="rect">
            <a:avLst/>
          </a:prstGeom>
          <a:noFill/>
        </p:spPr>
        <p:txBody>
          <a:bodyPr wrap="none" rtlCol="0">
            <a:spAutoFit/>
          </a:bodyPr>
          <a:lstStyle/>
          <a:p>
            <a:pPr algn="ct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sp>
        <p:nvSpPr>
          <p:cNvPr id="26" name="TextBox 25"/>
          <p:cNvSpPr txBox="1"/>
          <p:nvPr/>
        </p:nvSpPr>
        <p:spPr>
          <a:xfrm>
            <a:off x="7425038" y="3074313"/>
            <a:ext cx="776957" cy="261610"/>
          </a:xfrm>
          <a:prstGeom prst="rect">
            <a:avLst/>
          </a:prstGeom>
          <a:noFill/>
        </p:spPr>
        <p:txBody>
          <a:bodyPr wrap="none" rtlCol="0">
            <a:spAutoFit/>
          </a:bodyPr>
          <a:lstStyle/>
          <a:p>
            <a:pPr algn="ctr"/>
            <a:r>
              <a:rPr lang="fr-FR" sz="1100" dirty="0" smtClean="0">
                <a:solidFill>
                  <a:srgbClr val="4D4D4D"/>
                </a:solidFill>
                <a:latin typeface="Arial"/>
                <a:cs typeface="Arial"/>
              </a:rPr>
              <a:t>p&lt;0,0001</a:t>
            </a:r>
            <a:endParaRPr lang="fr-FR" sz="1100" dirty="0">
              <a:solidFill>
                <a:srgbClr val="4D4D4D"/>
              </a:solidFill>
              <a:latin typeface="Arial"/>
              <a:cs typeface="Arial"/>
            </a:endParaRPr>
          </a:p>
        </p:txBody>
      </p:sp>
      <p:graphicFrame>
        <p:nvGraphicFramePr>
          <p:cNvPr id="27" name="Table 26"/>
          <p:cNvGraphicFramePr>
            <a:graphicFrameLocks noGrp="1"/>
          </p:cNvGraphicFramePr>
          <p:nvPr>
            <p:extLst>
              <p:ext uri="{D42A27DB-BD31-4B8C-83A1-F6EECF244321}">
                <p14:modId xmlns:p14="http://schemas.microsoft.com/office/powerpoint/2010/main" val="2455854159"/>
              </p:ext>
            </p:extLst>
          </p:nvPr>
        </p:nvGraphicFramePr>
        <p:xfrm>
          <a:off x="692054" y="3381944"/>
          <a:ext cx="2454371" cy="822960"/>
        </p:xfrm>
        <a:graphic>
          <a:graphicData uri="http://schemas.openxmlformats.org/drawingml/2006/table">
            <a:tbl>
              <a:tblPr firstRow="1" bandRow="1">
                <a:tableStyleId>{5C22544A-7EE6-4342-B048-85BDC9FD1C3A}</a:tableStyleId>
              </a:tblPr>
              <a:tblGrid>
                <a:gridCol w="654146"/>
                <a:gridCol w="454025"/>
                <a:gridCol w="714375"/>
                <a:gridCol w="631825"/>
              </a:tblGrid>
              <a:tr h="207835">
                <a:tc>
                  <a:txBody>
                    <a:bodyPr/>
                    <a:lstStyle/>
                    <a:p>
                      <a:r>
                        <a:rPr lang="en-GB" sz="600" dirty="0" smtClean="0">
                          <a:solidFill>
                            <a:schemeClr val="tx1"/>
                          </a:solidFill>
                          <a:latin typeface="+mn-lt"/>
                        </a:rPr>
                        <a:t>Sous</a:t>
                      </a:r>
                      <a:r>
                        <a:rPr lang="en-GB" sz="600" baseline="0" dirty="0" smtClean="0">
                          <a:solidFill>
                            <a:schemeClr val="tx1"/>
                          </a:solidFill>
                          <a:latin typeface="+mn-lt"/>
                        </a:rPr>
                        <a:t>-</a:t>
                      </a:r>
                      <a:br>
                        <a:rPr lang="en-GB" sz="600" baseline="0" dirty="0" smtClean="0">
                          <a:solidFill>
                            <a:schemeClr val="tx1"/>
                          </a:solidFill>
                          <a:latin typeface="+mn-lt"/>
                        </a:rPr>
                      </a:br>
                      <a:r>
                        <a:rPr lang="en-GB" sz="600" baseline="0" dirty="0" err="1" smtClean="0">
                          <a:solidFill>
                            <a:schemeClr val="tx1"/>
                          </a:solidFill>
                          <a:latin typeface="+mn-lt"/>
                        </a:rPr>
                        <a:t>groupe</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Evts</a:t>
                      </a:r>
                      <a:r>
                        <a:rPr lang="en-GB" sz="600" dirty="0" smtClean="0">
                          <a:solidFill>
                            <a:schemeClr val="tx1"/>
                          </a:solidFill>
                          <a:latin typeface="+mn-lt"/>
                        </a:rPr>
                        <a:t>/</a:t>
                      </a:r>
                      <a:br>
                        <a:rPr lang="en-GB" sz="600" dirty="0" smtClean="0">
                          <a:solidFill>
                            <a:schemeClr val="tx1"/>
                          </a:solidFill>
                          <a:latin typeface="+mn-lt"/>
                        </a:rPr>
                      </a:br>
                      <a:r>
                        <a:rPr lang="en-GB" sz="60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err="1" smtClean="0">
                          <a:solidFill>
                            <a:schemeClr val="tx1"/>
                          </a:solidFill>
                          <a:latin typeface="+mn-lt"/>
                        </a:rPr>
                        <a:t>Est</a:t>
                      </a:r>
                      <a:r>
                        <a:rPr lang="en-GB" sz="600" dirty="0" smtClean="0">
                          <a:solidFill>
                            <a:schemeClr val="tx1"/>
                          </a:solidFill>
                          <a:latin typeface="+mn-lt"/>
                        </a:rPr>
                        <a:t> KM à </a:t>
                      </a:r>
                      <a:br>
                        <a:rPr lang="en-GB" sz="600" dirty="0" smtClean="0">
                          <a:solidFill>
                            <a:schemeClr val="tx1"/>
                          </a:solidFill>
                          <a:latin typeface="+mn-lt"/>
                        </a:rPr>
                      </a:br>
                      <a:r>
                        <a:rPr lang="en-GB" sz="600" dirty="0" smtClean="0">
                          <a:solidFill>
                            <a:schemeClr val="tx1"/>
                          </a:solidFill>
                          <a:latin typeface="+mn-lt"/>
                        </a:rPr>
                        <a:t>5 </a:t>
                      </a:r>
                      <a:r>
                        <a:rPr lang="en-GB" sz="600" dirty="0" err="1" smtClean="0">
                          <a:solidFill>
                            <a:schemeClr val="tx1"/>
                          </a:solidFill>
                          <a:latin typeface="+mn-lt"/>
                        </a:rPr>
                        <a:t>ans</a:t>
                      </a:r>
                      <a:r>
                        <a:rPr lang="en-GB" sz="600" dirty="0" smtClean="0">
                          <a:solidFill>
                            <a:schemeClr val="tx1"/>
                          </a:solidFill>
                          <a:latin typeface="+mn-lt"/>
                        </a:rPr>
                        <a:t> (IC95)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(IC95)</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07835">
                <a:tc>
                  <a:txBody>
                    <a:bodyPr/>
                    <a:lstStyle/>
                    <a:p>
                      <a:pPr algn="r"/>
                      <a:r>
                        <a:rPr lang="en-GB" sz="600" dirty="0" err="1" smtClean="0">
                          <a:solidFill>
                            <a:schemeClr val="tx1"/>
                          </a:solidFill>
                          <a:latin typeface="+mn-lt"/>
                        </a:rPr>
                        <a:t>Elévé</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44/152</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67,3 </a:t>
                      </a:r>
                      <a:br>
                        <a:rPr lang="en-GB" sz="600" dirty="0" smtClean="0">
                          <a:solidFill>
                            <a:schemeClr val="tx1"/>
                          </a:solidFill>
                          <a:latin typeface="+mn-lt"/>
                        </a:rPr>
                      </a:br>
                      <a:r>
                        <a:rPr lang="en-GB" sz="600" dirty="0" smtClean="0">
                          <a:solidFill>
                            <a:schemeClr val="tx1"/>
                          </a:solidFill>
                          <a:latin typeface="+mn-lt"/>
                        </a:rPr>
                        <a:t>(59.4 – 76,2)</a:t>
                      </a:r>
                      <a:endParaRPr lang="en-GB" sz="6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Référence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07835">
                <a:tc>
                  <a:txBody>
                    <a:bodyPr/>
                    <a:lstStyle/>
                    <a:p>
                      <a:pPr algn="r"/>
                      <a:r>
                        <a:rPr lang="en-GB" sz="600" dirty="0" smtClean="0">
                          <a:solidFill>
                            <a:schemeClr val="tx1"/>
                          </a:solidFill>
                          <a:latin typeface="+mn-lt"/>
                        </a:rPr>
                        <a:t>Bas</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76/548</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85,3 </a:t>
                      </a:r>
                      <a:br>
                        <a:rPr lang="en-GB" sz="600" dirty="0" smtClean="0">
                          <a:solidFill>
                            <a:schemeClr val="tx1"/>
                          </a:solidFill>
                          <a:latin typeface="+mn-lt"/>
                        </a:rPr>
                      </a:br>
                      <a:r>
                        <a:rPr lang="en-GB" sz="600" dirty="0" smtClean="0">
                          <a:solidFill>
                            <a:schemeClr val="tx1"/>
                          </a:solidFill>
                          <a:latin typeface="+mn-lt"/>
                        </a:rPr>
                        <a:t>(82,1 –</a:t>
                      </a:r>
                      <a:r>
                        <a:rPr lang="en-GB" sz="600" baseline="0" dirty="0" smtClean="0">
                          <a:solidFill>
                            <a:schemeClr val="tx1"/>
                          </a:solidFill>
                          <a:latin typeface="+mn-lt"/>
                        </a:rPr>
                        <a:t> </a:t>
                      </a:r>
                      <a:r>
                        <a:rPr lang="en-GB" sz="600" dirty="0" smtClean="0">
                          <a:solidFill>
                            <a:schemeClr val="tx1"/>
                          </a:solidFill>
                          <a:latin typeface="+mn-lt"/>
                        </a:rPr>
                        <a:t>88,6)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0,41 </a:t>
                      </a:r>
                      <a:br>
                        <a:rPr lang="en-GB" sz="600" dirty="0" smtClean="0">
                          <a:solidFill>
                            <a:schemeClr val="tx1"/>
                          </a:solidFill>
                          <a:latin typeface="+mn-lt"/>
                        </a:rPr>
                      </a:br>
                      <a:r>
                        <a:rPr lang="en-GB" sz="600" dirty="0" smtClean="0">
                          <a:solidFill>
                            <a:schemeClr val="tx1"/>
                          </a:solidFill>
                          <a:latin typeface="+mn-lt"/>
                        </a:rPr>
                        <a:t>(0,28 –</a:t>
                      </a:r>
                      <a:r>
                        <a:rPr lang="en-GB" sz="600" baseline="0" dirty="0" smtClean="0">
                          <a:solidFill>
                            <a:schemeClr val="tx1"/>
                          </a:solidFill>
                          <a:latin typeface="+mn-lt"/>
                        </a:rPr>
                        <a:t> </a:t>
                      </a:r>
                      <a:r>
                        <a:rPr lang="en-GB" sz="600" dirty="0" smtClean="0">
                          <a:solidFill>
                            <a:schemeClr val="tx1"/>
                          </a:solidFill>
                          <a:latin typeface="+mn-lt"/>
                        </a:rPr>
                        <a:t>0,61)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28" name="Group 27"/>
          <p:cNvGrpSpPr/>
          <p:nvPr/>
        </p:nvGrpSpPr>
        <p:grpSpPr>
          <a:xfrm>
            <a:off x="160184" y="2142718"/>
            <a:ext cx="2948989" cy="2500498"/>
            <a:chOff x="160184" y="2142718"/>
            <a:chExt cx="2948989" cy="2500498"/>
          </a:xfrm>
        </p:grpSpPr>
        <p:grpSp>
          <p:nvGrpSpPr>
            <p:cNvPr id="29" name="Group 28"/>
            <p:cNvGrpSpPr/>
            <p:nvPr/>
          </p:nvGrpSpPr>
          <p:grpSpPr>
            <a:xfrm>
              <a:off x="160184" y="2142718"/>
              <a:ext cx="2948989" cy="2500498"/>
              <a:chOff x="-3592810" y="2160111"/>
              <a:chExt cx="3286598" cy="2500498"/>
            </a:xfrm>
          </p:grpSpPr>
          <p:grpSp>
            <p:nvGrpSpPr>
              <p:cNvPr id="33" name="Group 32"/>
              <p:cNvGrpSpPr/>
              <p:nvPr/>
            </p:nvGrpSpPr>
            <p:grpSpPr>
              <a:xfrm>
                <a:off x="-3105024" y="2267834"/>
                <a:ext cx="2648489" cy="2028151"/>
                <a:chOff x="836615" y="2176228"/>
                <a:chExt cx="3906738" cy="2444191"/>
              </a:xfrm>
            </p:grpSpPr>
            <p:sp>
              <p:nvSpPr>
                <p:cNvPr id="51" name="Freeform 5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5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6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grpSp>
          <p:sp>
            <p:nvSpPr>
              <p:cNvPr id="34" name="TextBox 33"/>
              <p:cNvSpPr txBox="1"/>
              <p:nvPr/>
            </p:nvSpPr>
            <p:spPr>
              <a:xfrm rot="16200000">
                <a:off x="-3996967" y="3062582"/>
                <a:ext cx="1082723" cy="274409"/>
              </a:xfrm>
              <a:prstGeom prst="rect">
                <a:avLst/>
              </a:prstGeom>
              <a:noFill/>
            </p:spPr>
            <p:txBody>
              <a:bodyPr wrap="none" rtlCol="0">
                <a:spAutoFit/>
              </a:bodyPr>
              <a:lstStyle/>
              <a:p>
                <a:pPr algn="ctr"/>
                <a:r>
                  <a:rPr lang="fr-FR" sz="1000" dirty="0" smtClean="0">
                    <a:solidFill>
                      <a:srgbClr val="363636"/>
                    </a:solidFill>
                    <a:latin typeface="Arial"/>
                    <a:cs typeface="Arial"/>
                  </a:rPr>
                  <a:t>% sans récidive</a:t>
                </a:r>
                <a:endParaRPr lang="fr-FR" sz="1000" dirty="0">
                  <a:solidFill>
                    <a:srgbClr val="363636"/>
                  </a:solidFill>
                  <a:latin typeface="Arial"/>
                  <a:cs typeface="Arial"/>
                </a:endParaRPr>
              </a:p>
            </p:txBody>
          </p:sp>
          <p:sp>
            <p:nvSpPr>
              <p:cNvPr id="35" name="TextBox 34"/>
              <p:cNvSpPr txBox="1"/>
              <p:nvPr/>
            </p:nvSpPr>
            <p:spPr>
              <a:xfrm>
                <a:off x="-2487922" y="4414388"/>
                <a:ext cx="1588196" cy="246221"/>
              </a:xfrm>
              <a:prstGeom prst="rect">
                <a:avLst/>
              </a:prstGeom>
              <a:noFill/>
            </p:spPr>
            <p:txBody>
              <a:bodyPr wrap="none" rtlCol="0">
                <a:spAutoFit/>
              </a:bodyPr>
              <a:lstStyle/>
              <a:p>
                <a:pPr algn="ctr"/>
                <a:r>
                  <a:rPr lang="fr-FR" sz="1000" dirty="0" smtClean="0">
                    <a:solidFill>
                      <a:srgbClr val="363636"/>
                    </a:solidFill>
                    <a:latin typeface="Arial"/>
                    <a:cs typeface="Arial"/>
                  </a:rPr>
                  <a:t>Années post chirurgie</a:t>
                </a:r>
                <a:endParaRPr lang="fr-FR" sz="1000" dirty="0">
                  <a:solidFill>
                    <a:srgbClr val="363636"/>
                  </a:solidFill>
                  <a:latin typeface="Arial"/>
                  <a:cs typeface="Arial"/>
                </a:endParaRPr>
              </a:p>
            </p:txBody>
          </p:sp>
          <p:sp>
            <p:nvSpPr>
              <p:cNvPr id="36" name="TextBox 35"/>
              <p:cNvSpPr txBox="1"/>
              <p:nvPr/>
            </p:nvSpPr>
            <p:spPr>
              <a:xfrm>
                <a:off x="-3457101" y="2160111"/>
                <a:ext cx="398751"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100</a:t>
                </a:r>
                <a:endParaRPr lang="fr-FR" sz="800">
                  <a:solidFill>
                    <a:srgbClr val="4D4D4D"/>
                  </a:solidFill>
                  <a:latin typeface="Arial"/>
                  <a:cs typeface="Arial"/>
                </a:endParaRPr>
              </a:p>
            </p:txBody>
          </p:sp>
          <p:sp>
            <p:nvSpPr>
              <p:cNvPr id="37" name="TextBox 36"/>
              <p:cNvSpPr txBox="1"/>
              <p:nvPr/>
            </p:nvSpPr>
            <p:spPr>
              <a:xfrm>
                <a:off x="-3392785" y="2543466"/>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80</a:t>
                </a:r>
                <a:endParaRPr lang="fr-FR" sz="800">
                  <a:solidFill>
                    <a:srgbClr val="4D4D4D"/>
                  </a:solidFill>
                  <a:latin typeface="Arial"/>
                  <a:cs typeface="Arial"/>
                </a:endParaRPr>
              </a:p>
            </p:txBody>
          </p:sp>
          <p:sp>
            <p:nvSpPr>
              <p:cNvPr id="38" name="TextBox 37"/>
              <p:cNvSpPr txBox="1"/>
              <p:nvPr/>
            </p:nvSpPr>
            <p:spPr>
              <a:xfrm>
                <a:off x="-3392785" y="2923365"/>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60</a:t>
                </a:r>
                <a:endParaRPr lang="fr-FR" sz="800">
                  <a:solidFill>
                    <a:srgbClr val="4D4D4D"/>
                  </a:solidFill>
                  <a:latin typeface="Arial"/>
                  <a:cs typeface="Arial"/>
                </a:endParaRPr>
              </a:p>
            </p:txBody>
          </p:sp>
          <p:sp>
            <p:nvSpPr>
              <p:cNvPr id="39" name="TextBox 38"/>
              <p:cNvSpPr txBox="1"/>
              <p:nvPr/>
            </p:nvSpPr>
            <p:spPr>
              <a:xfrm>
                <a:off x="-3392785" y="3306440"/>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40</a:t>
                </a:r>
                <a:endParaRPr lang="fr-FR" sz="800">
                  <a:solidFill>
                    <a:srgbClr val="4D4D4D"/>
                  </a:solidFill>
                  <a:latin typeface="Arial"/>
                  <a:cs typeface="Arial"/>
                </a:endParaRPr>
              </a:p>
            </p:txBody>
          </p:sp>
          <p:sp>
            <p:nvSpPr>
              <p:cNvPr id="40" name="TextBox 39"/>
              <p:cNvSpPr txBox="1"/>
              <p:nvPr/>
            </p:nvSpPr>
            <p:spPr>
              <a:xfrm>
                <a:off x="-3392785" y="3683164"/>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20</a:t>
                </a:r>
                <a:endParaRPr lang="fr-FR" sz="800">
                  <a:solidFill>
                    <a:srgbClr val="4D4D4D"/>
                  </a:solidFill>
                  <a:latin typeface="Arial"/>
                  <a:cs typeface="Arial"/>
                </a:endParaRPr>
              </a:p>
            </p:txBody>
          </p:sp>
          <p:sp>
            <p:nvSpPr>
              <p:cNvPr id="41" name="TextBox 40"/>
              <p:cNvSpPr txBox="1"/>
              <p:nvPr/>
            </p:nvSpPr>
            <p:spPr>
              <a:xfrm>
                <a:off x="-3328471" y="4066239"/>
                <a:ext cx="27012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42" name="TextBox 41"/>
              <p:cNvSpPr txBox="1"/>
              <p:nvPr/>
            </p:nvSpPr>
            <p:spPr>
              <a:xfrm>
                <a:off x="-3045603"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43" name="TextBox 42"/>
              <p:cNvSpPr txBox="1"/>
              <p:nvPr/>
            </p:nvSpPr>
            <p:spPr>
              <a:xfrm>
                <a:off x="-274178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1</a:t>
                </a:r>
                <a:endParaRPr lang="fr-FR" sz="800">
                  <a:solidFill>
                    <a:srgbClr val="4D4D4D"/>
                  </a:solidFill>
                  <a:latin typeface="Arial"/>
                  <a:cs typeface="Arial"/>
                </a:endParaRPr>
              </a:p>
            </p:txBody>
          </p:sp>
          <p:sp>
            <p:nvSpPr>
              <p:cNvPr id="44" name="TextBox 43"/>
              <p:cNvSpPr txBox="1"/>
              <p:nvPr/>
            </p:nvSpPr>
            <p:spPr>
              <a:xfrm>
                <a:off x="-243300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2</a:t>
                </a:r>
                <a:endParaRPr lang="fr-FR" sz="800">
                  <a:solidFill>
                    <a:srgbClr val="4D4D4D"/>
                  </a:solidFill>
                  <a:latin typeface="Arial"/>
                  <a:cs typeface="Arial"/>
                </a:endParaRPr>
              </a:p>
            </p:txBody>
          </p:sp>
          <p:sp>
            <p:nvSpPr>
              <p:cNvPr id="45" name="TextBox 44"/>
              <p:cNvSpPr txBox="1"/>
              <p:nvPr/>
            </p:nvSpPr>
            <p:spPr>
              <a:xfrm>
                <a:off x="-212775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3</a:t>
                </a:r>
                <a:endParaRPr lang="fr-FR" sz="800">
                  <a:solidFill>
                    <a:srgbClr val="4D4D4D"/>
                  </a:solidFill>
                  <a:latin typeface="Arial"/>
                  <a:cs typeface="Arial"/>
                </a:endParaRPr>
              </a:p>
            </p:txBody>
          </p:sp>
          <p:sp>
            <p:nvSpPr>
              <p:cNvPr id="46" name="TextBox 45"/>
              <p:cNvSpPr txBox="1"/>
              <p:nvPr/>
            </p:nvSpPr>
            <p:spPr>
              <a:xfrm>
                <a:off x="-1828894"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4</a:t>
                </a:r>
                <a:endParaRPr lang="fr-FR" sz="800">
                  <a:solidFill>
                    <a:srgbClr val="4D4D4D"/>
                  </a:solidFill>
                  <a:latin typeface="Arial"/>
                  <a:cs typeface="Arial"/>
                </a:endParaRPr>
              </a:p>
            </p:txBody>
          </p:sp>
          <p:sp>
            <p:nvSpPr>
              <p:cNvPr id="47" name="TextBox 46"/>
              <p:cNvSpPr txBox="1"/>
              <p:nvPr/>
            </p:nvSpPr>
            <p:spPr>
              <a:xfrm>
                <a:off x="-1525807" y="4258300"/>
                <a:ext cx="277268"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5</a:t>
                </a:r>
                <a:endParaRPr lang="fr-FR" sz="800">
                  <a:solidFill>
                    <a:srgbClr val="4D4D4D"/>
                  </a:solidFill>
                  <a:latin typeface="Arial"/>
                  <a:cs typeface="Arial"/>
                </a:endParaRPr>
              </a:p>
            </p:txBody>
          </p:sp>
          <p:sp>
            <p:nvSpPr>
              <p:cNvPr id="48" name="TextBox 47"/>
              <p:cNvSpPr txBox="1"/>
              <p:nvPr/>
            </p:nvSpPr>
            <p:spPr>
              <a:xfrm>
                <a:off x="-122548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6</a:t>
                </a:r>
                <a:endParaRPr lang="fr-FR" sz="800">
                  <a:solidFill>
                    <a:srgbClr val="4D4D4D"/>
                  </a:solidFill>
                  <a:latin typeface="Arial"/>
                  <a:cs typeface="Arial"/>
                </a:endParaRPr>
              </a:p>
            </p:txBody>
          </p:sp>
          <p:sp>
            <p:nvSpPr>
              <p:cNvPr id="49" name="TextBox 48"/>
              <p:cNvSpPr txBox="1"/>
              <p:nvPr/>
            </p:nvSpPr>
            <p:spPr>
              <a:xfrm>
                <a:off x="-899680"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7</a:t>
                </a:r>
                <a:endParaRPr lang="fr-FR" sz="800">
                  <a:solidFill>
                    <a:srgbClr val="4D4D4D"/>
                  </a:solidFill>
                  <a:latin typeface="Arial"/>
                  <a:cs typeface="Arial"/>
                </a:endParaRPr>
              </a:p>
            </p:txBody>
          </p:sp>
          <p:sp>
            <p:nvSpPr>
              <p:cNvPr id="50" name="TextBox 49"/>
              <p:cNvSpPr txBox="1"/>
              <p:nvPr/>
            </p:nvSpPr>
            <p:spPr>
              <a:xfrm>
                <a:off x="-576334"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8</a:t>
                </a:r>
                <a:endParaRPr lang="fr-FR" sz="800">
                  <a:solidFill>
                    <a:srgbClr val="4D4D4D"/>
                  </a:solidFill>
                  <a:latin typeface="Arial"/>
                  <a:cs typeface="Arial"/>
                </a:endParaRPr>
              </a:p>
            </p:txBody>
          </p:sp>
        </p:grpSp>
        <p:cxnSp>
          <p:nvCxnSpPr>
            <p:cNvPr id="30" name="Straight Connector 29"/>
            <p:cNvCxnSpPr/>
            <p:nvPr/>
          </p:nvCxnSpPr>
          <p:spPr>
            <a:xfrm>
              <a:off x="706836" y="3656870"/>
              <a:ext cx="23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0487" y="3751402"/>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0487" y="4023713"/>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67" name="Table 66"/>
          <p:cNvGraphicFramePr>
            <a:graphicFrameLocks noGrp="1"/>
          </p:cNvGraphicFramePr>
          <p:nvPr>
            <p:extLst>
              <p:ext uri="{D42A27DB-BD31-4B8C-83A1-F6EECF244321}">
                <p14:modId xmlns:p14="http://schemas.microsoft.com/office/powerpoint/2010/main" val="277840793"/>
              </p:ext>
            </p:extLst>
          </p:nvPr>
        </p:nvGraphicFramePr>
        <p:xfrm>
          <a:off x="3557644" y="3381944"/>
          <a:ext cx="2376431" cy="822960"/>
        </p:xfrm>
        <a:graphic>
          <a:graphicData uri="http://schemas.openxmlformats.org/drawingml/2006/table">
            <a:tbl>
              <a:tblPr firstRow="1" bandRow="1">
                <a:tableStyleId>{5C22544A-7EE6-4342-B048-85BDC9FD1C3A}</a:tableStyleId>
              </a:tblPr>
              <a:tblGrid>
                <a:gridCol w="563277"/>
                <a:gridCol w="438379"/>
                <a:gridCol w="723900"/>
                <a:gridCol w="650875"/>
              </a:tblGrid>
              <a:tr h="0">
                <a:tc>
                  <a:txBody>
                    <a:bodyPr/>
                    <a:lstStyle/>
                    <a:p>
                      <a:r>
                        <a:rPr lang="en-GB" sz="600" dirty="0" smtClean="0">
                          <a:solidFill>
                            <a:schemeClr val="tx1"/>
                          </a:solidFill>
                          <a:latin typeface="+mn-lt"/>
                        </a:rPr>
                        <a:t>Sous</a:t>
                      </a:r>
                      <a:r>
                        <a:rPr lang="en-GB" sz="600" baseline="0" dirty="0" smtClean="0">
                          <a:solidFill>
                            <a:schemeClr val="tx1"/>
                          </a:solidFill>
                          <a:latin typeface="+mn-lt"/>
                        </a:rPr>
                        <a:t>-</a:t>
                      </a:r>
                      <a:r>
                        <a:rPr lang="en-GB" sz="600" baseline="0" dirty="0" err="1" smtClean="0">
                          <a:solidFill>
                            <a:schemeClr val="tx1"/>
                          </a:solidFill>
                          <a:latin typeface="+mn-lt"/>
                        </a:rPr>
                        <a:t>groupe</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Evts</a:t>
                      </a:r>
                      <a:r>
                        <a:rPr lang="en-GB" sz="600" dirty="0" smtClean="0">
                          <a:solidFill>
                            <a:schemeClr val="tx1"/>
                          </a:solidFill>
                          <a:latin typeface="+mn-lt"/>
                        </a:rPr>
                        <a:t>/</a:t>
                      </a:r>
                      <a:br>
                        <a:rPr lang="en-GB" sz="600" dirty="0" smtClean="0">
                          <a:solidFill>
                            <a:schemeClr val="tx1"/>
                          </a:solidFill>
                          <a:latin typeface="+mn-lt"/>
                        </a:rPr>
                      </a:br>
                      <a:r>
                        <a:rPr lang="en-GB" sz="60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err="1" smtClean="0">
                          <a:solidFill>
                            <a:schemeClr val="tx1"/>
                          </a:solidFill>
                          <a:latin typeface="+mn-lt"/>
                        </a:rPr>
                        <a:t>Est</a:t>
                      </a:r>
                      <a:r>
                        <a:rPr lang="en-GB" sz="600" dirty="0" smtClean="0">
                          <a:solidFill>
                            <a:schemeClr val="tx1"/>
                          </a:solidFill>
                          <a:latin typeface="+mn-lt"/>
                        </a:rPr>
                        <a:t> KM à </a:t>
                      </a:r>
                      <a:br>
                        <a:rPr lang="en-GB" sz="600" dirty="0" smtClean="0">
                          <a:solidFill>
                            <a:schemeClr val="tx1"/>
                          </a:solidFill>
                          <a:latin typeface="+mn-lt"/>
                        </a:rPr>
                      </a:br>
                      <a:r>
                        <a:rPr lang="en-GB" sz="600" dirty="0" smtClean="0">
                          <a:solidFill>
                            <a:schemeClr val="tx1"/>
                          </a:solidFill>
                          <a:latin typeface="+mn-lt"/>
                        </a:rPr>
                        <a:t>5 </a:t>
                      </a:r>
                      <a:r>
                        <a:rPr lang="en-GB" sz="600" dirty="0" err="1" smtClean="0">
                          <a:solidFill>
                            <a:schemeClr val="tx1"/>
                          </a:solidFill>
                          <a:latin typeface="+mn-lt"/>
                        </a:rPr>
                        <a:t>ans</a:t>
                      </a:r>
                      <a:r>
                        <a:rPr lang="en-GB" sz="600" dirty="0" smtClean="0">
                          <a:solidFill>
                            <a:schemeClr val="tx1"/>
                          </a:solidFill>
                          <a:latin typeface="+mn-lt"/>
                        </a:rPr>
                        <a:t> (IC95)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(IC95)</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r"/>
                      <a:r>
                        <a:rPr lang="en-GB" sz="600" dirty="0" err="1" smtClean="0">
                          <a:solidFill>
                            <a:schemeClr val="tx1"/>
                          </a:solidFill>
                          <a:latin typeface="+mn-lt"/>
                        </a:rPr>
                        <a:t>Elévé</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36/155</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74,3 </a:t>
                      </a:r>
                      <a:br>
                        <a:rPr lang="en-GB" sz="600" dirty="0" smtClean="0">
                          <a:solidFill>
                            <a:schemeClr val="tx1"/>
                          </a:solidFill>
                          <a:latin typeface="+mn-lt"/>
                        </a:rPr>
                      </a:br>
                      <a:r>
                        <a:rPr lang="en-GB" sz="600" dirty="0" smtClean="0">
                          <a:solidFill>
                            <a:schemeClr val="tx1"/>
                          </a:solidFill>
                          <a:latin typeface="+mn-lt"/>
                        </a:rPr>
                        <a:t>(67,1 –</a:t>
                      </a:r>
                      <a:r>
                        <a:rPr lang="en-GB" sz="600" baseline="0" dirty="0" smtClean="0">
                          <a:solidFill>
                            <a:schemeClr val="tx1"/>
                          </a:solidFill>
                          <a:latin typeface="+mn-lt"/>
                        </a:rPr>
                        <a:t> </a:t>
                      </a:r>
                      <a:r>
                        <a:rPr lang="en-GB" sz="600" dirty="0" smtClean="0">
                          <a:solidFill>
                            <a:schemeClr val="tx1"/>
                          </a:solidFill>
                          <a:latin typeface="+mn-lt"/>
                        </a:rPr>
                        <a:t>82,3)</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Référence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r"/>
                      <a:r>
                        <a:rPr lang="en-GB" sz="600" dirty="0" smtClean="0">
                          <a:solidFill>
                            <a:schemeClr val="tx1"/>
                          </a:solidFill>
                          <a:latin typeface="+mn-lt"/>
                        </a:rPr>
                        <a:t>Bas</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52/481</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88,0 </a:t>
                      </a:r>
                      <a:br>
                        <a:rPr lang="en-GB" sz="600" dirty="0" smtClean="0">
                          <a:solidFill>
                            <a:schemeClr val="tx1"/>
                          </a:solidFill>
                          <a:latin typeface="+mn-lt"/>
                        </a:rPr>
                      </a:br>
                      <a:r>
                        <a:rPr lang="en-GB" sz="600" dirty="0" smtClean="0">
                          <a:solidFill>
                            <a:schemeClr val="tx1"/>
                          </a:solidFill>
                          <a:latin typeface="+mn-lt"/>
                        </a:rPr>
                        <a:t>(84,8 –</a:t>
                      </a:r>
                      <a:r>
                        <a:rPr lang="en-GB" sz="600" baseline="0" dirty="0" smtClean="0">
                          <a:solidFill>
                            <a:schemeClr val="tx1"/>
                          </a:solidFill>
                          <a:latin typeface="+mn-lt"/>
                        </a:rPr>
                        <a:t> </a:t>
                      </a:r>
                      <a:r>
                        <a:rPr lang="en-GB" sz="600" dirty="0" smtClean="0">
                          <a:solidFill>
                            <a:schemeClr val="tx1"/>
                          </a:solidFill>
                          <a:latin typeface="+mn-lt"/>
                        </a:rPr>
                        <a:t>91,3)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0,41 </a:t>
                      </a:r>
                      <a:br>
                        <a:rPr lang="en-GB" sz="600" dirty="0" smtClean="0">
                          <a:solidFill>
                            <a:schemeClr val="tx1"/>
                          </a:solidFill>
                          <a:latin typeface="+mn-lt"/>
                        </a:rPr>
                      </a:br>
                      <a:r>
                        <a:rPr lang="en-GB" sz="600" dirty="0" smtClean="0">
                          <a:solidFill>
                            <a:schemeClr val="tx1"/>
                          </a:solidFill>
                          <a:latin typeface="+mn-lt"/>
                        </a:rPr>
                        <a:t>(0,27 – 0,65)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8" name="Group 67"/>
          <p:cNvGrpSpPr/>
          <p:nvPr/>
        </p:nvGrpSpPr>
        <p:grpSpPr>
          <a:xfrm>
            <a:off x="3059598" y="2142718"/>
            <a:ext cx="2902751" cy="2654387"/>
            <a:chOff x="194008" y="2142718"/>
            <a:chExt cx="2902751" cy="2654387"/>
          </a:xfrm>
        </p:grpSpPr>
        <p:grpSp>
          <p:nvGrpSpPr>
            <p:cNvPr id="69" name="Group 68"/>
            <p:cNvGrpSpPr/>
            <p:nvPr/>
          </p:nvGrpSpPr>
          <p:grpSpPr>
            <a:xfrm>
              <a:off x="194008" y="2142718"/>
              <a:ext cx="2902751" cy="2654387"/>
              <a:chOff x="-3555117" y="2160111"/>
              <a:chExt cx="3235069" cy="2654387"/>
            </a:xfrm>
          </p:grpSpPr>
          <p:grpSp>
            <p:nvGrpSpPr>
              <p:cNvPr id="73" name="Group 72"/>
              <p:cNvGrpSpPr/>
              <p:nvPr/>
            </p:nvGrpSpPr>
            <p:grpSpPr>
              <a:xfrm>
                <a:off x="-3105024" y="2267834"/>
                <a:ext cx="2648489" cy="2028151"/>
                <a:chOff x="836615" y="2176228"/>
                <a:chExt cx="3906738" cy="2444191"/>
              </a:xfrm>
            </p:grpSpPr>
            <p:sp>
              <p:nvSpPr>
                <p:cNvPr id="91" name="Freeform 9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9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0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grpSp>
          <p:sp>
            <p:nvSpPr>
              <p:cNvPr id="74" name="TextBox 73"/>
              <p:cNvSpPr txBox="1"/>
              <p:nvPr/>
            </p:nvSpPr>
            <p:spPr>
              <a:xfrm rot="16200000">
                <a:off x="-3873521" y="2976829"/>
                <a:ext cx="1082723" cy="445916"/>
              </a:xfrm>
              <a:prstGeom prst="rect">
                <a:avLst/>
              </a:prstGeom>
              <a:noFill/>
            </p:spPr>
            <p:txBody>
              <a:bodyPr wrap="none" rtlCol="0">
                <a:spAutoFit/>
              </a:bodyPr>
              <a:lstStyle/>
              <a:p>
                <a:pPr algn="ctr"/>
                <a:r>
                  <a:rPr lang="fr-FR" sz="1000" dirty="0">
                    <a:solidFill>
                      <a:srgbClr val="363636"/>
                    </a:solidFill>
                    <a:latin typeface="Arial"/>
                    <a:cs typeface="Arial"/>
                  </a:rPr>
                  <a:t>% sans récidive</a:t>
                </a:r>
              </a:p>
              <a:p>
                <a:pPr algn="ctr"/>
                <a:endParaRPr lang="fr-FR" sz="1000" dirty="0">
                  <a:solidFill>
                    <a:srgbClr val="363636"/>
                  </a:solidFill>
                  <a:latin typeface="Arial"/>
                  <a:cs typeface="Arial"/>
                </a:endParaRPr>
              </a:p>
            </p:txBody>
          </p:sp>
          <p:sp>
            <p:nvSpPr>
              <p:cNvPr id="75" name="TextBox 74"/>
              <p:cNvSpPr txBox="1"/>
              <p:nvPr/>
            </p:nvSpPr>
            <p:spPr>
              <a:xfrm>
                <a:off x="-2487925" y="4414388"/>
                <a:ext cx="1588196" cy="400110"/>
              </a:xfrm>
              <a:prstGeom prst="rect">
                <a:avLst/>
              </a:prstGeom>
              <a:noFill/>
            </p:spPr>
            <p:txBody>
              <a:bodyPr wrap="none" rtlCol="0">
                <a:spAutoFit/>
              </a:bodyPr>
              <a:lstStyle/>
              <a:p>
                <a:pPr algn="ctr"/>
                <a:r>
                  <a:rPr lang="fr-FR" sz="1000" dirty="0">
                    <a:solidFill>
                      <a:srgbClr val="363636"/>
                    </a:solidFill>
                    <a:latin typeface="Arial"/>
                    <a:cs typeface="Arial"/>
                  </a:rPr>
                  <a:t>Années post chirurgie</a:t>
                </a:r>
              </a:p>
              <a:p>
                <a:pPr algn="ctr"/>
                <a:endParaRPr lang="fr-FR" sz="1000" dirty="0">
                  <a:solidFill>
                    <a:srgbClr val="363636"/>
                  </a:solidFill>
                  <a:latin typeface="Arial"/>
                  <a:cs typeface="Arial"/>
                </a:endParaRPr>
              </a:p>
            </p:txBody>
          </p:sp>
          <p:sp>
            <p:nvSpPr>
              <p:cNvPr id="76" name="TextBox 75"/>
              <p:cNvSpPr txBox="1"/>
              <p:nvPr/>
            </p:nvSpPr>
            <p:spPr>
              <a:xfrm>
                <a:off x="-3457101" y="2160111"/>
                <a:ext cx="398751"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100</a:t>
                </a:r>
                <a:endParaRPr lang="fr-FR" sz="800">
                  <a:solidFill>
                    <a:srgbClr val="4D4D4D"/>
                  </a:solidFill>
                  <a:latin typeface="Arial"/>
                  <a:cs typeface="Arial"/>
                </a:endParaRPr>
              </a:p>
            </p:txBody>
          </p:sp>
          <p:sp>
            <p:nvSpPr>
              <p:cNvPr id="77" name="TextBox 76"/>
              <p:cNvSpPr txBox="1"/>
              <p:nvPr/>
            </p:nvSpPr>
            <p:spPr>
              <a:xfrm>
                <a:off x="-3392785" y="2543466"/>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80</a:t>
                </a:r>
                <a:endParaRPr lang="fr-FR" sz="800">
                  <a:solidFill>
                    <a:srgbClr val="4D4D4D"/>
                  </a:solidFill>
                  <a:latin typeface="Arial"/>
                  <a:cs typeface="Arial"/>
                </a:endParaRPr>
              </a:p>
            </p:txBody>
          </p:sp>
          <p:sp>
            <p:nvSpPr>
              <p:cNvPr id="78" name="TextBox 77"/>
              <p:cNvSpPr txBox="1"/>
              <p:nvPr/>
            </p:nvSpPr>
            <p:spPr>
              <a:xfrm>
                <a:off x="-3392785" y="2923365"/>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60</a:t>
                </a:r>
                <a:endParaRPr lang="fr-FR" sz="800">
                  <a:solidFill>
                    <a:srgbClr val="4D4D4D"/>
                  </a:solidFill>
                  <a:latin typeface="Arial"/>
                  <a:cs typeface="Arial"/>
                </a:endParaRPr>
              </a:p>
            </p:txBody>
          </p:sp>
          <p:sp>
            <p:nvSpPr>
              <p:cNvPr id="79" name="TextBox 78"/>
              <p:cNvSpPr txBox="1"/>
              <p:nvPr/>
            </p:nvSpPr>
            <p:spPr>
              <a:xfrm>
                <a:off x="-3392785" y="3306440"/>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40</a:t>
                </a:r>
                <a:endParaRPr lang="fr-FR" sz="800">
                  <a:solidFill>
                    <a:srgbClr val="4D4D4D"/>
                  </a:solidFill>
                  <a:latin typeface="Arial"/>
                  <a:cs typeface="Arial"/>
                </a:endParaRPr>
              </a:p>
            </p:txBody>
          </p:sp>
          <p:sp>
            <p:nvSpPr>
              <p:cNvPr id="80" name="TextBox 79"/>
              <p:cNvSpPr txBox="1"/>
              <p:nvPr/>
            </p:nvSpPr>
            <p:spPr>
              <a:xfrm>
                <a:off x="-3392785" y="3683164"/>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20</a:t>
                </a:r>
                <a:endParaRPr lang="fr-FR" sz="800">
                  <a:solidFill>
                    <a:srgbClr val="4D4D4D"/>
                  </a:solidFill>
                  <a:latin typeface="Arial"/>
                  <a:cs typeface="Arial"/>
                </a:endParaRPr>
              </a:p>
            </p:txBody>
          </p:sp>
          <p:sp>
            <p:nvSpPr>
              <p:cNvPr id="81" name="TextBox 80"/>
              <p:cNvSpPr txBox="1"/>
              <p:nvPr/>
            </p:nvSpPr>
            <p:spPr>
              <a:xfrm>
                <a:off x="-3328471" y="4066239"/>
                <a:ext cx="27012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82" name="TextBox 81"/>
              <p:cNvSpPr txBox="1"/>
              <p:nvPr/>
            </p:nvSpPr>
            <p:spPr>
              <a:xfrm>
                <a:off x="-3045603"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83" name="TextBox 82"/>
              <p:cNvSpPr txBox="1"/>
              <p:nvPr/>
            </p:nvSpPr>
            <p:spPr>
              <a:xfrm>
                <a:off x="-274178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1</a:t>
                </a:r>
                <a:endParaRPr lang="fr-FR" sz="800">
                  <a:solidFill>
                    <a:srgbClr val="4D4D4D"/>
                  </a:solidFill>
                  <a:latin typeface="Arial"/>
                  <a:cs typeface="Arial"/>
                </a:endParaRPr>
              </a:p>
            </p:txBody>
          </p:sp>
          <p:sp>
            <p:nvSpPr>
              <p:cNvPr id="84" name="TextBox 83"/>
              <p:cNvSpPr txBox="1"/>
              <p:nvPr/>
            </p:nvSpPr>
            <p:spPr>
              <a:xfrm>
                <a:off x="-243300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2</a:t>
                </a:r>
                <a:endParaRPr lang="fr-FR" sz="800">
                  <a:solidFill>
                    <a:srgbClr val="4D4D4D"/>
                  </a:solidFill>
                  <a:latin typeface="Arial"/>
                  <a:cs typeface="Arial"/>
                </a:endParaRPr>
              </a:p>
            </p:txBody>
          </p:sp>
          <p:sp>
            <p:nvSpPr>
              <p:cNvPr id="85" name="TextBox 84"/>
              <p:cNvSpPr txBox="1"/>
              <p:nvPr/>
            </p:nvSpPr>
            <p:spPr>
              <a:xfrm>
                <a:off x="-212775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3</a:t>
                </a:r>
                <a:endParaRPr lang="fr-FR" sz="800">
                  <a:solidFill>
                    <a:srgbClr val="4D4D4D"/>
                  </a:solidFill>
                  <a:latin typeface="Arial"/>
                  <a:cs typeface="Arial"/>
                </a:endParaRPr>
              </a:p>
            </p:txBody>
          </p:sp>
          <p:sp>
            <p:nvSpPr>
              <p:cNvPr id="86" name="TextBox 85"/>
              <p:cNvSpPr txBox="1"/>
              <p:nvPr/>
            </p:nvSpPr>
            <p:spPr>
              <a:xfrm>
                <a:off x="-1828894"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4</a:t>
                </a:r>
                <a:endParaRPr lang="fr-FR" sz="800">
                  <a:solidFill>
                    <a:srgbClr val="4D4D4D"/>
                  </a:solidFill>
                  <a:latin typeface="Arial"/>
                  <a:cs typeface="Arial"/>
                </a:endParaRPr>
              </a:p>
            </p:txBody>
          </p:sp>
          <p:sp>
            <p:nvSpPr>
              <p:cNvPr id="87" name="TextBox 86"/>
              <p:cNvSpPr txBox="1"/>
              <p:nvPr/>
            </p:nvSpPr>
            <p:spPr>
              <a:xfrm>
                <a:off x="-1525807" y="4258300"/>
                <a:ext cx="277268"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5</a:t>
                </a:r>
                <a:endParaRPr lang="fr-FR" sz="800">
                  <a:solidFill>
                    <a:srgbClr val="4D4D4D"/>
                  </a:solidFill>
                  <a:latin typeface="Arial"/>
                  <a:cs typeface="Arial"/>
                </a:endParaRPr>
              </a:p>
            </p:txBody>
          </p:sp>
          <p:sp>
            <p:nvSpPr>
              <p:cNvPr id="88" name="TextBox 87"/>
              <p:cNvSpPr txBox="1"/>
              <p:nvPr/>
            </p:nvSpPr>
            <p:spPr>
              <a:xfrm>
                <a:off x="-122548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6</a:t>
                </a:r>
                <a:endParaRPr lang="fr-FR" sz="800">
                  <a:solidFill>
                    <a:srgbClr val="4D4D4D"/>
                  </a:solidFill>
                  <a:latin typeface="Arial"/>
                  <a:cs typeface="Arial"/>
                </a:endParaRPr>
              </a:p>
            </p:txBody>
          </p:sp>
          <p:sp>
            <p:nvSpPr>
              <p:cNvPr id="89" name="TextBox 88"/>
              <p:cNvSpPr txBox="1"/>
              <p:nvPr/>
            </p:nvSpPr>
            <p:spPr>
              <a:xfrm>
                <a:off x="-89506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7</a:t>
                </a:r>
                <a:endParaRPr lang="fr-FR" sz="800">
                  <a:solidFill>
                    <a:srgbClr val="4D4D4D"/>
                  </a:solidFill>
                  <a:latin typeface="Arial"/>
                  <a:cs typeface="Arial"/>
                </a:endParaRPr>
              </a:p>
            </p:txBody>
          </p:sp>
          <p:sp>
            <p:nvSpPr>
              <p:cNvPr id="90" name="TextBox 89"/>
              <p:cNvSpPr txBox="1"/>
              <p:nvPr/>
            </p:nvSpPr>
            <p:spPr>
              <a:xfrm>
                <a:off x="-590170"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8</a:t>
                </a:r>
                <a:endParaRPr lang="fr-FR" sz="800">
                  <a:solidFill>
                    <a:srgbClr val="4D4D4D"/>
                  </a:solidFill>
                  <a:latin typeface="Arial"/>
                  <a:cs typeface="Arial"/>
                </a:endParaRPr>
              </a:p>
            </p:txBody>
          </p:sp>
        </p:grpSp>
        <p:cxnSp>
          <p:nvCxnSpPr>
            <p:cNvPr id="70" name="Straight Connector 69"/>
            <p:cNvCxnSpPr/>
            <p:nvPr/>
          </p:nvCxnSpPr>
          <p:spPr>
            <a:xfrm>
              <a:off x="706837" y="3656870"/>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40487" y="3752257"/>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40487" y="4031084"/>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7" name="Table 106"/>
          <p:cNvGraphicFramePr>
            <a:graphicFrameLocks noGrp="1"/>
          </p:cNvGraphicFramePr>
          <p:nvPr>
            <p:extLst>
              <p:ext uri="{D42A27DB-BD31-4B8C-83A1-F6EECF244321}">
                <p14:modId xmlns:p14="http://schemas.microsoft.com/office/powerpoint/2010/main" val="3191276976"/>
              </p:ext>
            </p:extLst>
          </p:nvPr>
        </p:nvGraphicFramePr>
        <p:xfrm>
          <a:off x="6423234" y="3381944"/>
          <a:ext cx="2293460" cy="822960"/>
        </p:xfrm>
        <a:graphic>
          <a:graphicData uri="http://schemas.openxmlformats.org/drawingml/2006/table">
            <a:tbl>
              <a:tblPr firstRow="1" bandRow="1">
                <a:tableStyleId>{5C22544A-7EE6-4342-B048-85BDC9FD1C3A}</a:tableStyleId>
              </a:tblPr>
              <a:tblGrid>
                <a:gridCol w="563277"/>
                <a:gridCol w="467765"/>
                <a:gridCol w="620973"/>
                <a:gridCol w="641445"/>
              </a:tblGrid>
              <a:tr h="0">
                <a:tc>
                  <a:txBody>
                    <a:bodyPr/>
                    <a:lstStyle/>
                    <a:p>
                      <a:r>
                        <a:rPr lang="en-GB" sz="600" dirty="0" smtClean="0">
                          <a:solidFill>
                            <a:schemeClr val="tx1"/>
                          </a:solidFill>
                          <a:latin typeface="+mn-lt"/>
                        </a:rPr>
                        <a:t>Sous</a:t>
                      </a:r>
                      <a:r>
                        <a:rPr lang="en-GB" sz="600" baseline="0" dirty="0" smtClean="0">
                          <a:solidFill>
                            <a:schemeClr val="tx1"/>
                          </a:solidFill>
                          <a:latin typeface="+mn-lt"/>
                        </a:rPr>
                        <a:t>-</a:t>
                      </a:r>
                      <a:r>
                        <a:rPr lang="en-GB" sz="600" baseline="0" dirty="0" err="1" smtClean="0">
                          <a:solidFill>
                            <a:schemeClr val="tx1"/>
                          </a:solidFill>
                          <a:latin typeface="+mn-lt"/>
                        </a:rPr>
                        <a:t>groupe</a:t>
                      </a:r>
                      <a:endParaRPr lang="en-GB" sz="6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Evts</a:t>
                      </a:r>
                      <a:r>
                        <a:rPr lang="en-GB" sz="600" dirty="0" smtClean="0">
                          <a:solidFill>
                            <a:schemeClr val="tx1"/>
                          </a:solidFill>
                          <a:latin typeface="+mn-lt"/>
                        </a:rPr>
                        <a:t>/</a:t>
                      </a:r>
                      <a:br>
                        <a:rPr lang="en-GB" sz="600" dirty="0" smtClean="0">
                          <a:solidFill>
                            <a:schemeClr val="tx1"/>
                          </a:solidFill>
                          <a:latin typeface="+mn-lt"/>
                        </a:rPr>
                      </a:br>
                      <a:r>
                        <a:rPr lang="en-GB" sz="600" dirty="0" smtClean="0">
                          <a:solidFill>
                            <a:schemeClr val="tx1"/>
                          </a:solidFill>
                          <a:latin typeface="+mn-lt"/>
                        </a:rPr>
                        <a:t>total</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err="1" smtClean="0">
                          <a:solidFill>
                            <a:schemeClr val="tx1"/>
                          </a:solidFill>
                          <a:latin typeface="+mn-lt"/>
                        </a:rPr>
                        <a:t>Est</a:t>
                      </a:r>
                      <a:r>
                        <a:rPr lang="en-GB" sz="600" dirty="0" smtClean="0">
                          <a:solidFill>
                            <a:schemeClr val="tx1"/>
                          </a:solidFill>
                          <a:latin typeface="+mn-lt"/>
                        </a:rPr>
                        <a:t> KM à </a:t>
                      </a:r>
                      <a:br>
                        <a:rPr lang="en-GB" sz="600" dirty="0" smtClean="0">
                          <a:solidFill>
                            <a:schemeClr val="tx1"/>
                          </a:solidFill>
                          <a:latin typeface="+mn-lt"/>
                        </a:rPr>
                      </a:br>
                      <a:r>
                        <a:rPr lang="en-GB" sz="600" dirty="0" smtClean="0">
                          <a:solidFill>
                            <a:schemeClr val="tx1"/>
                          </a:solidFill>
                          <a:latin typeface="+mn-lt"/>
                        </a:rPr>
                        <a:t>5 </a:t>
                      </a:r>
                      <a:r>
                        <a:rPr lang="en-GB" sz="600" dirty="0" err="1" smtClean="0">
                          <a:solidFill>
                            <a:schemeClr val="tx1"/>
                          </a:solidFill>
                          <a:latin typeface="+mn-lt"/>
                        </a:rPr>
                        <a:t>ans</a:t>
                      </a:r>
                      <a:r>
                        <a:rPr lang="en-GB" sz="600" dirty="0" smtClean="0">
                          <a:solidFill>
                            <a:schemeClr val="tx1"/>
                          </a:solidFill>
                          <a:latin typeface="+mn-lt"/>
                        </a:rPr>
                        <a:t> (IC95)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HR (IC95)</a:t>
                      </a:r>
                      <a:endParaRPr lang="en-GB" sz="6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r"/>
                      <a:r>
                        <a:rPr lang="en-GB" sz="600" dirty="0" err="1" smtClean="0">
                          <a:solidFill>
                            <a:schemeClr val="tx1"/>
                          </a:solidFill>
                          <a:latin typeface="+mn-lt"/>
                        </a:rPr>
                        <a:t>Elévé</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75/225</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58,3 </a:t>
                      </a:r>
                      <a:br>
                        <a:rPr lang="en-GB" sz="600" dirty="0" smtClean="0">
                          <a:solidFill>
                            <a:schemeClr val="tx1"/>
                          </a:solidFill>
                          <a:latin typeface="+mn-lt"/>
                        </a:rPr>
                      </a:br>
                      <a:r>
                        <a:rPr lang="en-GB" sz="600" dirty="0" smtClean="0">
                          <a:solidFill>
                            <a:schemeClr val="tx1"/>
                          </a:solidFill>
                          <a:latin typeface="+mn-lt"/>
                        </a:rPr>
                        <a:t>(51,2 –</a:t>
                      </a:r>
                      <a:r>
                        <a:rPr lang="en-GB" sz="600" baseline="0" dirty="0" smtClean="0">
                          <a:solidFill>
                            <a:schemeClr val="tx1"/>
                          </a:solidFill>
                          <a:latin typeface="+mn-lt"/>
                        </a:rPr>
                        <a:t> </a:t>
                      </a:r>
                      <a:r>
                        <a:rPr lang="en-GB" sz="600" dirty="0" smtClean="0">
                          <a:solidFill>
                            <a:schemeClr val="tx1"/>
                          </a:solidFill>
                          <a:latin typeface="+mn-lt"/>
                        </a:rPr>
                        <a:t>66,4)</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600" dirty="0" err="1" smtClean="0">
                          <a:solidFill>
                            <a:schemeClr val="tx1"/>
                          </a:solidFill>
                          <a:latin typeface="+mn-lt"/>
                        </a:rPr>
                        <a:t>Référence</a:t>
                      </a:r>
                      <a:endParaRPr lang="en-GB" sz="600" dirty="0">
                        <a:solidFill>
                          <a:schemeClr val="tx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algn="r"/>
                      <a:r>
                        <a:rPr lang="en-GB" sz="600" dirty="0" smtClean="0">
                          <a:solidFill>
                            <a:schemeClr val="tx1"/>
                          </a:solidFill>
                          <a:latin typeface="+mn-lt"/>
                        </a:rPr>
                        <a:t>Bas</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600" dirty="0" smtClean="0">
                          <a:solidFill>
                            <a:schemeClr val="tx1"/>
                          </a:solidFill>
                          <a:latin typeface="+mn-lt"/>
                        </a:rPr>
                        <a:t>145/744</a:t>
                      </a:r>
                      <a:endParaRPr lang="en-GB" sz="60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76,2 </a:t>
                      </a:r>
                      <a:br>
                        <a:rPr lang="en-GB" sz="600" dirty="0" smtClean="0">
                          <a:solidFill>
                            <a:schemeClr val="tx1"/>
                          </a:solidFill>
                          <a:latin typeface="+mn-lt"/>
                        </a:rPr>
                      </a:br>
                      <a:r>
                        <a:rPr lang="en-GB" sz="600" dirty="0" smtClean="0">
                          <a:solidFill>
                            <a:schemeClr val="tx1"/>
                          </a:solidFill>
                          <a:latin typeface="+mn-lt"/>
                        </a:rPr>
                        <a:t>(72,8 –</a:t>
                      </a:r>
                      <a:r>
                        <a:rPr lang="en-GB" sz="600" baseline="0" dirty="0" smtClean="0">
                          <a:solidFill>
                            <a:schemeClr val="tx1"/>
                          </a:solidFill>
                          <a:latin typeface="+mn-lt"/>
                        </a:rPr>
                        <a:t> </a:t>
                      </a:r>
                      <a:r>
                        <a:rPr lang="en-GB" sz="600" dirty="0" smtClean="0">
                          <a:solidFill>
                            <a:schemeClr val="tx1"/>
                          </a:solidFill>
                          <a:latin typeface="+mn-lt"/>
                        </a:rPr>
                        <a:t>79,9)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dirty="0" smtClean="0">
                          <a:solidFill>
                            <a:schemeClr val="tx1"/>
                          </a:solidFill>
                          <a:latin typeface="+mn-lt"/>
                        </a:rPr>
                        <a:t>0,51 </a:t>
                      </a:r>
                      <a:br>
                        <a:rPr lang="en-GB" sz="600" dirty="0" smtClean="0">
                          <a:solidFill>
                            <a:schemeClr val="tx1"/>
                          </a:solidFill>
                          <a:latin typeface="+mn-lt"/>
                        </a:rPr>
                      </a:br>
                      <a:r>
                        <a:rPr lang="en-GB" sz="600" dirty="0" smtClean="0">
                          <a:solidFill>
                            <a:schemeClr val="tx1"/>
                          </a:solidFill>
                          <a:latin typeface="+mn-lt"/>
                        </a:rPr>
                        <a:t>(0,38 –</a:t>
                      </a:r>
                      <a:r>
                        <a:rPr lang="en-GB" sz="600" baseline="0" dirty="0" smtClean="0">
                          <a:solidFill>
                            <a:schemeClr val="tx1"/>
                          </a:solidFill>
                          <a:latin typeface="+mn-lt"/>
                        </a:rPr>
                        <a:t> </a:t>
                      </a:r>
                      <a:r>
                        <a:rPr lang="en-GB" sz="600" dirty="0" smtClean="0">
                          <a:solidFill>
                            <a:schemeClr val="tx1"/>
                          </a:solidFill>
                          <a:latin typeface="+mn-lt"/>
                        </a:rPr>
                        <a:t>0,68)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08" name="Group 107"/>
          <p:cNvGrpSpPr/>
          <p:nvPr/>
        </p:nvGrpSpPr>
        <p:grpSpPr>
          <a:xfrm>
            <a:off x="5925180" y="2142718"/>
            <a:ext cx="2906897" cy="2654387"/>
            <a:chOff x="194000" y="2142718"/>
            <a:chExt cx="2906897" cy="2654387"/>
          </a:xfrm>
        </p:grpSpPr>
        <p:grpSp>
          <p:nvGrpSpPr>
            <p:cNvPr id="109" name="Group 108"/>
            <p:cNvGrpSpPr/>
            <p:nvPr/>
          </p:nvGrpSpPr>
          <p:grpSpPr>
            <a:xfrm>
              <a:off x="194000" y="2142718"/>
              <a:ext cx="2906897" cy="2654387"/>
              <a:chOff x="-3555125" y="2160111"/>
              <a:chExt cx="3239689" cy="2654387"/>
            </a:xfrm>
          </p:grpSpPr>
          <p:grpSp>
            <p:nvGrpSpPr>
              <p:cNvPr id="113" name="Group 112"/>
              <p:cNvGrpSpPr/>
              <p:nvPr/>
            </p:nvGrpSpPr>
            <p:grpSpPr>
              <a:xfrm>
                <a:off x="-3105024" y="2267834"/>
                <a:ext cx="2648489" cy="2028151"/>
                <a:chOff x="836615" y="2176228"/>
                <a:chExt cx="3906738" cy="2444191"/>
              </a:xfrm>
            </p:grpSpPr>
            <p:sp>
              <p:nvSpPr>
                <p:cNvPr id="131" name="Freeform 130"/>
                <p:cNvSpPr>
                  <a:spLocks/>
                </p:cNvSpPr>
                <p:nvPr/>
              </p:nvSpPr>
              <p:spPr bwMode="auto">
                <a:xfrm>
                  <a:off x="925517" y="2176228"/>
                  <a:ext cx="3812779" cy="2351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2" name="Line 6"/>
                <p:cNvSpPr>
                  <a:spLocks noChangeShapeType="1"/>
                </p:cNvSpPr>
                <p:nvPr/>
              </p:nvSpPr>
              <p:spPr bwMode="auto">
                <a:xfrm>
                  <a:off x="836615" y="217893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3" name="Line 7"/>
                <p:cNvSpPr>
                  <a:spLocks noChangeShapeType="1"/>
                </p:cNvSpPr>
                <p:nvPr/>
              </p:nvSpPr>
              <p:spPr bwMode="auto">
                <a:xfrm>
                  <a:off x="836615" y="2635042"/>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4" name="Line 8"/>
                <p:cNvSpPr>
                  <a:spLocks noChangeShapeType="1"/>
                </p:cNvSpPr>
                <p:nvPr/>
              </p:nvSpPr>
              <p:spPr bwMode="auto">
                <a:xfrm>
                  <a:off x="836615" y="30854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5" name="Line 9"/>
                <p:cNvSpPr>
                  <a:spLocks noChangeShapeType="1"/>
                </p:cNvSpPr>
                <p:nvPr/>
              </p:nvSpPr>
              <p:spPr bwMode="auto">
                <a:xfrm>
                  <a:off x="836615" y="35702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6" name="Line 10"/>
                <p:cNvSpPr>
                  <a:spLocks noChangeShapeType="1"/>
                </p:cNvSpPr>
                <p:nvPr/>
              </p:nvSpPr>
              <p:spPr bwMode="auto">
                <a:xfrm>
                  <a:off x="836615" y="40090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7" name="Line 11"/>
                <p:cNvSpPr>
                  <a:spLocks noChangeShapeType="1"/>
                </p:cNvSpPr>
                <p:nvPr/>
              </p:nvSpPr>
              <p:spPr bwMode="auto">
                <a:xfrm>
                  <a:off x="836615" y="44824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8" name="Line 12"/>
                <p:cNvSpPr>
                  <a:spLocks noChangeShapeType="1"/>
                </p:cNvSpPr>
                <p:nvPr/>
              </p:nvSpPr>
              <p:spPr bwMode="auto">
                <a:xfrm>
                  <a:off x="2957690"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39" name="Line 13"/>
                <p:cNvSpPr>
                  <a:spLocks noChangeShapeType="1"/>
                </p:cNvSpPr>
                <p:nvPr/>
              </p:nvSpPr>
              <p:spPr bwMode="auto">
                <a:xfrm>
                  <a:off x="2486096"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0" name="Line 14"/>
                <p:cNvSpPr>
                  <a:spLocks noChangeShapeType="1"/>
                </p:cNvSpPr>
                <p:nvPr/>
              </p:nvSpPr>
              <p:spPr bwMode="auto">
                <a:xfrm>
                  <a:off x="380374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1" name="Line 15"/>
                <p:cNvSpPr>
                  <a:spLocks noChangeShapeType="1"/>
                </p:cNvSpPr>
                <p:nvPr/>
              </p:nvSpPr>
              <p:spPr bwMode="auto">
                <a:xfrm>
                  <a:off x="3371299"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2"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3" name="Line 18"/>
                <p:cNvSpPr>
                  <a:spLocks noChangeShapeType="1"/>
                </p:cNvSpPr>
                <p:nvPr/>
              </p:nvSpPr>
              <p:spPr bwMode="auto">
                <a:xfrm>
                  <a:off x="2045822"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4" name="Line 19"/>
                <p:cNvSpPr>
                  <a:spLocks noChangeShapeType="1"/>
                </p:cNvSpPr>
                <p:nvPr/>
              </p:nvSpPr>
              <p:spPr bwMode="auto">
                <a:xfrm>
                  <a:off x="1578988"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5" name="Line 20"/>
                <p:cNvSpPr>
                  <a:spLocks noChangeShapeType="1"/>
                </p:cNvSpPr>
                <p:nvPr/>
              </p:nvSpPr>
              <p:spPr bwMode="auto">
                <a:xfrm>
                  <a:off x="1138715" y="4528345"/>
                  <a:ext cx="0" cy="92074"/>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sp>
              <p:nvSpPr>
                <p:cNvPr id="146" name="Line 14"/>
                <p:cNvSpPr>
                  <a:spLocks noChangeShapeType="1"/>
                </p:cNvSpPr>
                <p:nvPr/>
              </p:nvSpPr>
              <p:spPr bwMode="auto">
                <a:xfrm>
                  <a:off x="4281358" y="452258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800">
                    <a:solidFill>
                      <a:srgbClr val="363636"/>
                    </a:solidFill>
                    <a:latin typeface="Arial"/>
                    <a:cs typeface="Arial"/>
                  </a:endParaRPr>
                </a:p>
              </p:txBody>
            </p:sp>
          </p:grpSp>
          <p:sp>
            <p:nvSpPr>
              <p:cNvPr id="114" name="TextBox 113"/>
              <p:cNvSpPr txBox="1"/>
              <p:nvPr/>
            </p:nvSpPr>
            <p:spPr>
              <a:xfrm rot="16200000">
                <a:off x="-3873529" y="2976829"/>
                <a:ext cx="1082723" cy="445916"/>
              </a:xfrm>
              <a:prstGeom prst="rect">
                <a:avLst/>
              </a:prstGeom>
              <a:noFill/>
            </p:spPr>
            <p:txBody>
              <a:bodyPr wrap="none" rtlCol="0">
                <a:spAutoFit/>
              </a:bodyPr>
              <a:lstStyle/>
              <a:p>
                <a:pPr algn="ctr"/>
                <a:r>
                  <a:rPr lang="fr-FR" sz="1000" dirty="0">
                    <a:solidFill>
                      <a:srgbClr val="363636"/>
                    </a:solidFill>
                    <a:latin typeface="Arial"/>
                    <a:cs typeface="Arial"/>
                  </a:rPr>
                  <a:t>% sans récidive</a:t>
                </a:r>
              </a:p>
              <a:p>
                <a:pPr algn="ctr"/>
                <a:endParaRPr lang="fr-FR" sz="1000" dirty="0">
                  <a:solidFill>
                    <a:srgbClr val="363636"/>
                  </a:solidFill>
                  <a:latin typeface="Arial"/>
                  <a:cs typeface="Arial"/>
                </a:endParaRPr>
              </a:p>
            </p:txBody>
          </p:sp>
          <p:sp>
            <p:nvSpPr>
              <p:cNvPr id="115" name="TextBox 114"/>
              <p:cNvSpPr txBox="1"/>
              <p:nvPr/>
            </p:nvSpPr>
            <p:spPr>
              <a:xfrm>
                <a:off x="-2487926" y="4414388"/>
                <a:ext cx="1588196" cy="400110"/>
              </a:xfrm>
              <a:prstGeom prst="rect">
                <a:avLst/>
              </a:prstGeom>
              <a:noFill/>
            </p:spPr>
            <p:txBody>
              <a:bodyPr wrap="none" rtlCol="0">
                <a:spAutoFit/>
              </a:bodyPr>
              <a:lstStyle/>
              <a:p>
                <a:pPr algn="ctr"/>
                <a:r>
                  <a:rPr lang="fr-FR" sz="1000" dirty="0">
                    <a:solidFill>
                      <a:srgbClr val="363636"/>
                    </a:solidFill>
                    <a:latin typeface="Arial"/>
                    <a:cs typeface="Arial"/>
                  </a:rPr>
                  <a:t>Années post chirurgie</a:t>
                </a:r>
              </a:p>
              <a:p>
                <a:pPr algn="ctr"/>
                <a:endParaRPr lang="fr-FR" sz="1000" dirty="0">
                  <a:solidFill>
                    <a:srgbClr val="363636"/>
                  </a:solidFill>
                  <a:latin typeface="Arial"/>
                  <a:cs typeface="Arial"/>
                </a:endParaRPr>
              </a:p>
            </p:txBody>
          </p:sp>
          <p:sp>
            <p:nvSpPr>
              <p:cNvPr id="116" name="TextBox 115"/>
              <p:cNvSpPr txBox="1"/>
              <p:nvPr/>
            </p:nvSpPr>
            <p:spPr>
              <a:xfrm>
                <a:off x="-3457101" y="2160111"/>
                <a:ext cx="398751"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100</a:t>
                </a:r>
                <a:endParaRPr lang="fr-FR" sz="800">
                  <a:solidFill>
                    <a:srgbClr val="4D4D4D"/>
                  </a:solidFill>
                  <a:latin typeface="Arial"/>
                  <a:cs typeface="Arial"/>
                </a:endParaRPr>
              </a:p>
            </p:txBody>
          </p:sp>
          <p:sp>
            <p:nvSpPr>
              <p:cNvPr id="117" name="TextBox 116"/>
              <p:cNvSpPr txBox="1"/>
              <p:nvPr/>
            </p:nvSpPr>
            <p:spPr>
              <a:xfrm>
                <a:off x="-3392785" y="2543466"/>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80</a:t>
                </a:r>
                <a:endParaRPr lang="fr-FR" sz="800">
                  <a:solidFill>
                    <a:srgbClr val="4D4D4D"/>
                  </a:solidFill>
                  <a:latin typeface="Arial"/>
                  <a:cs typeface="Arial"/>
                </a:endParaRPr>
              </a:p>
            </p:txBody>
          </p:sp>
          <p:sp>
            <p:nvSpPr>
              <p:cNvPr id="118" name="TextBox 117"/>
              <p:cNvSpPr txBox="1"/>
              <p:nvPr/>
            </p:nvSpPr>
            <p:spPr>
              <a:xfrm>
                <a:off x="-3392785" y="2923365"/>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60</a:t>
                </a:r>
                <a:endParaRPr lang="fr-FR" sz="800">
                  <a:solidFill>
                    <a:srgbClr val="4D4D4D"/>
                  </a:solidFill>
                  <a:latin typeface="Arial"/>
                  <a:cs typeface="Arial"/>
                </a:endParaRPr>
              </a:p>
            </p:txBody>
          </p:sp>
          <p:sp>
            <p:nvSpPr>
              <p:cNvPr id="119" name="TextBox 118"/>
              <p:cNvSpPr txBox="1"/>
              <p:nvPr/>
            </p:nvSpPr>
            <p:spPr>
              <a:xfrm>
                <a:off x="-3392785" y="3306440"/>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40</a:t>
                </a:r>
                <a:endParaRPr lang="fr-FR" sz="800">
                  <a:solidFill>
                    <a:srgbClr val="4D4D4D"/>
                  </a:solidFill>
                  <a:latin typeface="Arial"/>
                  <a:cs typeface="Arial"/>
                </a:endParaRPr>
              </a:p>
            </p:txBody>
          </p:sp>
          <p:sp>
            <p:nvSpPr>
              <p:cNvPr id="120" name="TextBox 119"/>
              <p:cNvSpPr txBox="1"/>
              <p:nvPr/>
            </p:nvSpPr>
            <p:spPr>
              <a:xfrm>
                <a:off x="-3392785" y="3683164"/>
                <a:ext cx="334436"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20</a:t>
                </a:r>
                <a:endParaRPr lang="fr-FR" sz="800">
                  <a:solidFill>
                    <a:srgbClr val="4D4D4D"/>
                  </a:solidFill>
                  <a:latin typeface="Arial"/>
                  <a:cs typeface="Arial"/>
                </a:endParaRPr>
              </a:p>
            </p:txBody>
          </p:sp>
          <p:sp>
            <p:nvSpPr>
              <p:cNvPr id="121" name="TextBox 120"/>
              <p:cNvSpPr txBox="1"/>
              <p:nvPr/>
            </p:nvSpPr>
            <p:spPr>
              <a:xfrm>
                <a:off x="-3328471" y="4066239"/>
                <a:ext cx="270122" cy="215444"/>
              </a:xfrm>
              <a:prstGeom prst="rect">
                <a:avLst/>
              </a:prstGeom>
              <a:noFill/>
            </p:spPr>
            <p:txBody>
              <a:bodyPr wrap="none" rtlCol="0" anchor="ctr" anchorCtr="0">
                <a:spAutoFit/>
              </a:bodyPr>
              <a:lstStyle/>
              <a:p>
                <a:pPr algn="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122" name="TextBox 121"/>
              <p:cNvSpPr txBox="1"/>
              <p:nvPr/>
            </p:nvSpPr>
            <p:spPr>
              <a:xfrm>
                <a:off x="-3045603"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0</a:t>
                </a:r>
                <a:endParaRPr lang="fr-FR" sz="800">
                  <a:solidFill>
                    <a:srgbClr val="4D4D4D"/>
                  </a:solidFill>
                  <a:latin typeface="Arial"/>
                  <a:cs typeface="Arial"/>
                </a:endParaRPr>
              </a:p>
            </p:txBody>
          </p:sp>
          <p:sp>
            <p:nvSpPr>
              <p:cNvPr id="123" name="TextBox 122"/>
              <p:cNvSpPr txBox="1"/>
              <p:nvPr/>
            </p:nvSpPr>
            <p:spPr>
              <a:xfrm>
                <a:off x="-274178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1</a:t>
                </a:r>
                <a:endParaRPr lang="fr-FR" sz="800">
                  <a:solidFill>
                    <a:srgbClr val="4D4D4D"/>
                  </a:solidFill>
                  <a:latin typeface="Arial"/>
                  <a:cs typeface="Arial"/>
                </a:endParaRPr>
              </a:p>
            </p:txBody>
          </p:sp>
          <p:sp>
            <p:nvSpPr>
              <p:cNvPr id="124" name="TextBox 123"/>
              <p:cNvSpPr txBox="1"/>
              <p:nvPr/>
            </p:nvSpPr>
            <p:spPr>
              <a:xfrm>
                <a:off x="-2433001"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2</a:t>
                </a:r>
                <a:endParaRPr lang="fr-FR" sz="800">
                  <a:solidFill>
                    <a:srgbClr val="4D4D4D"/>
                  </a:solidFill>
                  <a:latin typeface="Arial"/>
                  <a:cs typeface="Arial"/>
                </a:endParaRPr>
              </a:p>
            </p:txBody>
          </p:sp>
          <p:sp>
            <p:nvSpPr>
              <p:cNvPr id="125" name="TextBox 124"/>
              <p:cNvSpPr txBox="1"/>
              <p:nvPr/>
            </p:nvSpPr>
            <p:spPr>
              <a:xfrm>
                <a:off x="-212775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3</a:t>
                </a:r>
                <a:endParaRPr lang="fr-FR" sz="800">
                  <a:solidFill>
                    <a:srgbClr val="4D4D4D"/>
                  </a:solidFill>
                  <a:latin typeface="Arial"/>
                  <a:cs typeface="Arial"/>
                </a:endParaRPr>
              </a:p>
            </p:txBody>
          </p:sp>
          <p:sp>
            <p:nvSpPr>
              <p:cNvPr id="126" name="TextBox 125"/>
              <p:cNvSpPr txBox="1"/>
              <p:nvPr/>
            </p:nvSpPr>
            <p:spPr>
              <a:xfrm>
                <a:off x="-1828894"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4</a:t>
                </a:r>
                <a:endParaRPr lang="fr-FR" sz="800">
                  <a:solidFill>
                    <a:srgbClr val="4D4D4D"/>
                  </a:solidFill>
                  <a:latin typeface="Arial"/>
                  <a:cs typeface="Arial"/>
                </a:endParaRPr>
              </a:p>
            </p:txBody>
          </p:sp>
          <p:sp>
            <p:nvSpPr>
              <p:cNvPr id="127" name="TextBox 126"/>
              <p:cNvSpPr txBox="1"/>
              <p:nvPr/>
            </p:nvSpPr>
            <p:spPr>
              <a:xfrm>
                <a:off x="-1525807" y="4258300"/>
                <a:ext cx="277268"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5</a:t>
                </a:r>
                <a:endParaRPr lang="fr-FR" sz="800">
                  <a:solidFill>
                    <a:srgbClr val="4D4D4D"/>
                  </a:solidFill>
                  <a:latin typeface="Arial"/>
                  <a:cs typeface="Arial"/>
                </a:endParaRPr>
              </a:p>
            </p:txBody>
          </p:sp>
          <p:sp>
            <p:nvSpPr>
              <p:cNvPr id="128" name="TextBox 127"/>
              <p:cNvSpPr txBox="1"/>
              <p:nvPr/>
            </p:nvSpPr>
            <p:spPr>
              <a:xfrm>
                <a:off x="-122548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6</a:t>
                </a:r>
                <a:endParaRPr lang="fr-FR" sz="800">
                  <a:solidFill>
                    <a:srgbClr val="4D4D4D"/>
                  </a:solidFill>
                  <a:latin typeface="Arial"/>
                  <a:cs typeface="Arial"/>
                </a:endParaRPr>
              </a:p>
            </p:txBody>
          </p:sp>
          <p:sp>
            <p:nvSpPr>
              <p:cNvPr id="129" name="TextBox 128"/>
              <p:cNvSpPr txBox="1"/>
              <p:nvPr/>
            </p:nvSpPr>
            <p:spPr>
              <a:xfrm>
                <a:off x="-895067"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7</a:t>
                </a:r>
                <a:endParaRPr lang="fr-FR" sz="800">
                  <a:solidFill>
                    <a:srgbClr val="4D4D4D"/>
                  </a:solidFill>
                  <a:latin typeface="Arial"/>
                  <a:cs typeface="Arial"/>
                </a:endParaRPr>
              </a:p>
            </p:txBody>
          </p:sp>
          <p:sp>
            <p:nvSpPr>
              <p:cNvPr id="130" name="TextBox 129"/>
              <p:cNvSpPr txBox="1"/>
              <p:nvPr/>
            </p:nvSpPr>
            <p:spPr>
              <a:xfrm>
                <a:off x="-585558" y="4258300"/>
                <a:ext cx="270122" cy="215444"/>
              </a:xfrm>
              <a:prstGeom prst="rect">
                <a:avLst/>
              </a:prstGeom>
              <a:noFill/>
            </p:spPr>
            <p:txBody>
              <a:bodyPr wrap="none" rtlCol="0" anchor="t" anchorCtr="0">
                <a:spAutoFit/>
              </a:bodyPr>
              <a:lstStyle/>
              <a:p>
                <a:pPr algn="ctr"/>
                <a:r>
                  <a:rPr lang="fr-FR" sz="800" smtClean="0">
                    <a:solidFill>
                      <a:srgbClr val="4D4D4D"/>
                    </a:solidFill>
                    <a:latin typeface="Arial"/>
                    <a:cs typeface="Arial"/>
                  </a:rPr>
                  <a:t>8</a:t>
                </a:r>
                <a:endParaRPr lang="fr-FR" sz="800">
                  <a:solidFill>
                    <a:srgbClr val="4D4D4D"/>
                  </a:solidFill>
                  <a:latin typeface="Arial"/>
                  <a:cs typeface="Arial"/>
                </a:endParaRPr>
              </a:p>
            </p:txBody>
          </p:sp>
        </p:grpSp>
        <p:cxnSp>
          <p:nvCxnSpPr>
            <p:cNvPr id="110" name="Straight Connector 109"/>
            <p:cNvCxnSpPr/>
            <p:nvPr/>
          </p:nvCxnSpPr>
          <p:spPr>
            <a:xfrm>
              <a:off x="706837" y="3656870"/>
              <a:ext cx="22439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0487" y="3752257"/>
              <a:ext cx="20791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40487" y="4031084"/>
              <a:ext cx="20791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781651" y="2246877"/>
            <a:ext cx="2189565" cy="728025"/>
            <a:chOff x="3751263" y="3155950"/>
            <a:chExt cx="1638300" cy="552921"/>
          </a:xfrm>
        </p:grpSpPr>
        <p:sp>
          <p:nvSpPr>
            <p:cNvPr id="148" name="Line 2"/>
            <p:cNvSpPr>
              <a:spLocks noChangeShapeType="1"/>
            </p:cNvSpPr>
            <p:nvPr/>
          </p:nvSpPr>
          <p:spPr bwMode="auto">
            <a:xfrm>
              <a:off x="416083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3"/>
            <p:cNvSpPr>
              <a:spLocks noChangeShapeType="1"/>
            </p:cNvSpPr>
            <p:nvPr/>
          </p:nvSpPr>
          <p:spPr bwMode="auto">
            <a:xfrm>
              <a:off x="4179888" y="34512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4"/>
            <p:cNvSpPr>
              <a:spLocks noChangeShapeType="1"/>
            </p:cNvSpPr>
            <p:nvPr/>
          </p:nvSpPr>
          <p:spPr bwMode="auto">
            <a:xfrm>
              <a:off x="404653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Line 5"/>
            <p:cNvSpPr>
              <a:spLocks noChangeShapeType="1"/>
            </p:cNvSpPr>
            <p:nvPr/>
          </p:nvSpPr>
          <p:spPr bwMode="auto">
            <a:xfrm>
              <a:off x="4065588" y="33655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Line 6"/>
            <p:cNvSpPr>
              <a:spLocks noChangeShapeType="1"/>
            </p:cNvSpPr>
            <p:nvPr/>
          </p:nvSpPr>
          <p:spPr bwMode="auto">
            <a:xfrm>
              <a:off x="4837113"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Line 7"/>
            <p:cNvSpPr>
              <a:spLocks noChangeShapeType="1"/>
            </p:cNvSpPr>
            <p:nvPr/>
          </p:nvSpPr>
          <p:spPr bwMode="auto">
            <a:xfrm>
              <a:off x="4856163"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8"/>
            <p:cNvSpPr>
              <a:spLocks noChangeShapeType="1"/>
            </p:cNvSpPr>
            <p:nvPr/>
          </p:nvSpPr>
          <p:spPr bwMode="auto">
            <a:xfrm>
              <a:off x="432276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9"/>
            <p:cNvSpPr>
              <a:spLocks noChangeShapeType="1"/>
            </p:cNvSpPr>
            <p:nvPr/>
          </p:nvSpPr>
          <p:spPr bwMode="auto">
            <a:xfrm>
              <a:off x="43418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Line 10"/>
            <p:cNvSpPr>
              <a:spLocks noChangeShapeType="1"/>
            </p:cNvSpPr>
            <p:nvPr/>
          </p:nvSpPr>
          <p:spPr bwMode="auto">
            <a:xfrm>
              <a:off x="43418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7" name="Line 11"/>
            <p:cNvSpPr>
              <a:spLocks noChangeShapeType="1"/>
            </p:cNvSpPr>
            <p:nvPr/>
          </p:nvSpPr>
          <p:spPr bwMode="auto">
            <a:xfrm>
              <a:off x="4227513" y="34702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8" name="Line 12"/>
            <p:cNvSpPr>
              <a:spLocks noChangeShapeType="1"/>
            </p:cNvSpPr>
            <p:nvPr/>
          </p:nvSpPr>
          <p:spPr bwMode="auto">
            <a:xfrm>
              <a:off x="46085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13"/>
            <p:cNvSpPr>
              <a:spLocks noChangeShapeType="1"/>
            </p:cNvSpPr>
            <p:nvPr/>
          </p:nvSpPr>
          <p:spPr bwMode="auto">
            <a:xfrm>
              <a:off x="5141913"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14"/>
            <p:cNvSpPr>
              <a:spLocks noChangeShapeType="1"/>
            </p:cNvSpPr>
            <p:nvPr/>
          </p:nvSpPr>
          <p:spPr bwMode="auto">
            <a:xfrm>
              <a:off x="5170488"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Line 15"/>
            <p:cNvSpPr>
              <a:spLocks noChangeShapeType="1"/>
            </p:cNvSpPr>
            <p:nvPr/>
          </p:nvSpPr>
          <p:spPr bwMode="auto">
            <a:xfrm>
              <a:off x="489426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Line 16"/>
            <p:cNvSpPr>
              <a:spLocks noChangeShapeType="1"/>
            </p:cNvSpPr>
            <p:nvPr/>
          </p:nvSpPr>
          <p:spPr bwMode="auto">
            <a:xfrm>
              <a:off x="4951413"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17"/>
            <p:cNvSpPr>
              <a:spLocks noChangeShapeType="1"/>
            </p:cNvSpPr>
            <p:nvPr/>
          </p:nvSpPr>
          <p:spPr bwMode="auto">
            <a:xfrm>
              <a:off x="4999038"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18"/>
            <p:cNvSpPr>
              <a:spLocks noChangeShapeType="1"/>
            </p:cNvSpPr>
            <p:nvPr/>
          </p:nvSpPr>
          <p:spPr bwMode="auto">
            <a:xfrm>
              <a:off x="5037138" y="3625914"/>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19"/>
            <p:cNvSpPr>
              <a:spLocks noChangeShapeType="1"/>
            </p:cNvSpPr>
            <p:nvPr/>
          </p:nvSpPr>
          <p:spPr bwMode="auto">
            <a:xfrm>
              <a:off x="5094288" y="36226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20"/>
            <p:cNvSpPr>
              <a:spLocks noChangeShapeType="1"/>
            </p:cNvSpPr>
            <p:nvPr/>
          </p:nvSpPr>
          <p:spPr bwMode="auto">
            <a:xfrm>
              <a:off x="47513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Line 21"/>
            <p:cNvSpPr>
              <a:spLocks noChangeShapeType="1"/>
            </p:cNvSpPr>
            <p:nvPr/>
          </p:nvSpPr>
          <p:spPr bwMode="auto">
            <a:xfrm>
              <a:off x="477043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Line 22"/>
            <p:cNvSpPr>
              <a:spLocks noChangeShapeType="1"/>
            </p:cNvSpPr>
            <p:nvPr/>
          </p:nvSpPr>
          <p:spPr bwMode="auto">
            <a:xfrm>
              <a:off x="47894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Line 23"/>
            <p:cNvSpPr>
              <a:spLocks noChangeShapeType="1"/>
            </p:cNvSpPr>
            <p:nvPr/>
          </p:nvSpPr>
          <p:spPr bwMode="auto">
            <a:xfrm>
              <a:off x="479901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24"/>
            <p:cNvSpPr>
              <a:spLocks noChangeShapeType="1"/>
            </p:cNvSpPr>
            <p:nvPr/>
          </p:nvSpPr>
          <p:spPr bwMode="auto">
            <a:xfrm>
              <a:off x="461803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25"/>
            <p:cNvSpPr>
              <a:spLocks noChangeShapeType="1"/>
            </p:cNvSpPr>
            <p:nvPr/>
          </p:nvSpPr>
          <p:spPr bwMode="auto">
            <a:xfrm>
              <a:off x="46370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26"/>
            <p:cNvSpPr>
              <a:spLocks noChangeShapeType="1"/>
            </p:cNvSpPr>
            <p:nvPr/>
          </p:nvSpPr>
          <p:spPr bwMode="auto">
            <a:xfrm>
              <a:off x="464661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27"/>
            <p:cNvSpPr>
              <a:spLocks noChangeShapeType="1"/>
            </p:cNvSpPr>
            <p:nvPr/>
          </p:nvSpPr>
          <p:spPr bwMode="auto">
            <a:xfrm>
              <a:off x="466566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28"/>
            <p:cNvSpPr>
              <a:spLocks noChangeShapeType="1"/>
            </p:cNvSpPr>
            <p:nvPr/>
          </p:nvSpPr>
          <p:spPr bwMode="auto">
            <a:xfrm>
              <a:off x="4846638" y="36036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29"/>
            <p:cNvSpPr>
              <a:spLocks noChangeShapeType="1"/>
            </p:cNvSpPr>
            <p:nvPr/>
          </p:nvSpPr>
          <p:spPr bwMode="auto">
            <a:xfrm>
              <a:off x="4408488" y="35464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30"/>
            <p:cNvSpPr>
              <a:spLocks noChangeShapeType="1"/>
            </p:cNvSpPr>
            <p:nvPr/>
          </p:nvSpPr>
          <p:spPr bwMode="auto">
            <a:xfrm>
              <a:off x="5351463"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31"/>
            <p:cNvSpPr>
              <a:spLocks noChangeShapeType="1"/>
            </p:cNvSpPr>
            <p:nvPr/>
          </p:nvSpPr>
          <p:spPr bwMode="auto">
            <a:xfrm>
              <a:off x="5380038" y="3651721"/>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32"/>
            <p:cNvSpPr>
              <a:spLocks noChangeShapeType="1"/>
            </p:cNvSpPr>
            <p:nvPr/>
          </p:nvSpPr>
          <p:spPr bwMode="auto">
            <a:xfrm>
              <a:off x="51990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33"/>
            <p:cNvSpPr>
              <a:spLocks noChangeShapeType="1"/>
            </p:cNvSpPr>
            <p:nvPr/>
          </p:nvSpPr>
          <p:spPr bwMode="auto">
            <a:xfrm>
              <a:off x="52371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34"/>
            <p:cNvSpPr>
              <a:spLocks noChangeShapeType="1"/>
            </p:cNvSpPr>
            <p:nvPr/>
          </p:nvSpPr>
          <p:spPr bwMode="auto">
            <a:xfrm>
              <a:off x="52752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35"/>
            <p:cNvSpPr>
              <a:spLocks noChangeShapeType="1"/>
            </p:cNvSpPr>
            <p:nvPr/>
          </p:nvSpPr>
          <p:spPr bwMode="auto">
            <a:xfrm>
              <a:off x="5313363" y="365648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36"/>
            <p:cNvSpPr>
              <a:spLocks noChangeShapeType="1"/>
            </p:cNvSpPr>
            <p:nvPr/>
          </p:nvSpPr>
          <p:spPr bwMode="auto">
            <a:xfrm>
              <a:off x="45989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37"/>
            <p:cNvSpPr>
              <a:spLocks noChangeShapeType="1"/>
            </p:cNvSpPr>
            <p:nvPr/>
          </p:nvSpPr>
          <p:spPr bwMode="auto">
            <a:xfrm>
              <a:off x="46275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38"/>
            <p:cNvSpPr>
              <a:spLocks noChangeShapeType="1"/>
            </p:cNvSpPr>
            <p:nvPr/>
          </p:nvSpPr>
          <p:spPr bwMode="auto">
            <a:xfrm>
              <a:off x="46466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39"/>
            <p:cNvSpPr>
              <a:spLocks noChangeShapeType="1"/>
            </p:cNvSpPr>
            <p:nvPr/>
          </p:nvSpPr>
          <p:spPr bwMode="auto">
            <a:xfrm>
              <a:off x="46751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40"/>
            <p:cNvSpPr>
              <a:spLocks noChangeShapeType="1"/>
            </p:cNvSpPr>
            <p:nvPr/>
          </p:nvSpPr>
          <p:spPr bwMode="auto">
            <a:xfrm>
              <a:off x="4541838"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41"/>
            <p:cNvSpPr>
              <a:spLocks noChangeShapeType="1"/>
            </p:cNvSpPr>
            <p:nvPr/>
          </p:nvSpPr>
          <p:spPr bwMode="auto">
            <a:xfrm>
              <a:off x="4560888"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42"/>
            <p:cNvSpPr>
              <a:spLocks noChangeShapeType="1"/>
            </p:cNvSpPr>
            <p:nvPr/>
          </p:nvSpPr>
          <p:spPr bwMode="auto">
            <a:xfrm>
              <a:off x="4589463"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43"/>
            <p:cNvSpPr>
              <a:spLocks noChangeShapeType="1"/>
            </p:cNvSpPr>
            <p:nvPr/>
          </p:nvSpPr>
          <p:spPr bwMode="auto">
            <a:xfrm>
              <a:off x="4608513" y="355600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44"/>
            <p:cNvSpPr>
              <a:spLocks noChangeShapeType="1"/>
            </p:cNvSpPr>
            <p:nvPr/>
          </p:nvSpPr>
          <p:spPr bwMode="auto">
            <a:xfrm>
              <a:off x="44465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45"/>
            <p:cNvSpPr>
              <a:spLocks noChangeShapeType="1"/>
            </p:cNvSpPr>
            <p:nvPr/>
          </p:nvSpPr>
          <p:spPr bwMode="auto">
            <a:xfrm>
              <a:off x="447516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Line 46"/>
            <p:cNvSpPr>
              <a:spLocks noChangeShapeType="1"/>
            </p:cNvSpPr>
            <p:nvPr/>
          </p:nvSpPr>
          <p:spPr bwMode="auto">
            <a:xfrm>
              <a:off x="4494213"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47"/>
            <p:cNvSpPr>
              <a:spLocks noChangeShapeType="1"/>
            </p:cNvSpPr>
            <p:nvPr/>
          </p:nvSpPr>
          <p:spPr bwMode="auto">
            <a:xfrm>
              <a:off x="45227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4" name="Freeform 48"/>
            <p:cNvSpPr>
              <a:spLocks/>
            </p:cNvSpPr>
            <p:nvPr/>
          </p:nvSpPr>
          <p:spPr bwMode="auto">
            <a:xfrm>
              <a:off x="3751263" y="3155950"/>
              <a:ext cx="1638300" cy="523875"/>
            </a:xfrm>
            <a:custGeom>
              <a:avLst/>
              <a:gdLst>
                <a:gd name="T0" fmla="*/ 172 w 172"/>
                <a:gd name="T1" fmla="*/ 55 h 55"/>
                <a:gd name="T2" fmla="*/ 143 w 172"/>
                <a:gd name="T3" fmla="*/ 55 h 55"/>
                <a:gd name="T4" fmla="*/ 143 w 172"/>
                <a:gd name="T5" fmla="*/ 52 h 55"/>
                <a:gd name="T6" fmla="*/ 119 w 172"/>
                <a:gd name="T7" fmla="*/ 52 h 55"/>
                <a:gd name="T8" fmla="*/ 119 w 172"/>
                <a:gd name="T9" fmla="*/ 50 h 55"/>
                <a:gd name="T10" fmla="*/ 113 w 172"/>
                <a:gd name="T11" fmla="*/ 50 h 55"/>
                <a:gd name="T12" fmla="*/ 113 w 172"/>
                <a:gd name="T13" fmla="*/ 48 h 55"/>
                <a:gd name="T14" fmla="*/ 104 w 172"/>
                <a:gd name="T15" fmla="*/ 48 h 55"/>
                <a:gd name="T16" fmla="*/ 104 w 172"/>
                <a:gd name="T17" fmla="*/ 47 h 55"/>
                <a:gd name="T18" fmla="*/ 98 w 172"/>
                <a:gd name="T19" fmla="*/ 47 h 55"/>
                <a:gd name="T20" fmla="*/ 98 w 172"/>
                <a:gd name="T21" fmla="*/ 45 h 55"/>
                <a:gd name="T22" fmla="*/ 70 w 172"/>
                <a:gd name="T23" fmla="*/ 45 h 55"/>
                <a:gd name="T24" fmla="*/ 70 w 172"/>
                <a:gd name="T25" fmla="*/ 43 h 55"/>
                <a:gd name="T26" fmla="*/ 68 w 172"/>
                <a:gd name="T27" fmla="*/ 43 h 55"/>
                <a:gd name="T28" fmla="*/ 68 w 172"/>
                <a:gd name="T29" fmla="*/ 42 h 55"/>
                <a:gd name="T30" fmla="*/ 65 w 172"/>
                <a:gd name="T31" fmla="*/ 42 h 55"/>
                <a:gd name="T32" fmla="*/ 65 w 172"/>
                <a:gd name="T33" fmla="*/ 39 h 55"/>
                <a:gd name="T34" fmla="*/ 57 w 172"/>
                <a:gd name="T35" fmla="*/ 39 h 55"/>
                <a:gd name="T36" fmla="*/ 57 w 172"/>
                <a:gd name="T37" fmla="*/ 38 h 55"/>
                <a:gd name="T38" fmla="*/ 54 w 172"/>
                <a:gd name="T39" fmla="*/ 38 h 55"/>
                <a:gd name="T40" fmla="*/ 54 w 172"/>
                <a:gd name="T41" fmla="*/ 37 h 55"/>
                <a:gd name="T42" fmla="*/ 52 w 172"/>
                <a:gd name="T43" fmla="*/ 37 h 55"/>
                <a:gd name="T44" fmla="*/ 52 w 172"/>
                <a:gd name="T45" fmla="*/ 35 h 55"/>
                <a:gd name="T46" fmla="*/ 46 w 172"/>
                <a:gd name="T47" fmla="*/ 35 h 55"/>
                <a:gd name="T48" fmla="*/ 46 w 172"/>
                <a:gd name="T49" fmla="*/ 34 h 55"/>
                <a:gd name="T50" fmla="*/ 42 w 172"/>
                <a:gd name="T51" fmla="*/ 34 h 55"/>
                <a:gd name="T52" fmla="*/ 42 w 172"/>
                <a:gd name="T53" fmla="*/ 31 h 55"/>
                <a:gd name="T54" fmla="*/ 41 w 172"/>
                <a:gd name="T55" fmla="*/ 31 h 55"/>
                <a:gd name="T56" fmla="*/ 41 w 172"/>
                <a:gd name="T57" fmla="*/ 29 h 55"/>
                <a:gd name="T58" fmla="*/ 39 w 172"/>
                <a:gd name="T59" fmla="*/ 29 h 55"/>
                <a:gd name="T60" fmla="*/ 39 w 172"/>
                <a:gd name="T61" fmla="*/ 28 h 55"/>
                <a:gd name="T62" fmla="*/ 37 w 172"/>
                <a:gd name="T63" fmla="*/ 28 h 55"/>
                <a:gd name="T64" fmla="*/ 37 w 172"/>
                <a:gd name="T65" fmla="*/ 26 h 55"/>
                <a:gd name="T66" fmla="*/ 35 w 172"/>
                <a:gd name="T67" fmla="*/ 26 h 55"/>
                <a:gd name="T68" fmla="*/ 35 w 172"/>
                <a:gd name="T69" fmla="*/ 24 h 55"/>
                <a:gd name="T70" fmla="*/ 32 w 172"/>
                <a:gd name="T71" fmla="*/ 24 h 55"/>
                <a:gd name="T72" fmla="*/ 32 w 172"/>
                <a:gd name="T73" fmla="*/ 23 h 55"/>
                <a:gd name="T74" fmla="*/ 28 w 172"/>
                <a:gd name="T75" fmla="*/ 23 h 55"/>
                <a:gd name="T76" fmla="*/ 28 w 172"/>
                <a:gd name="T77" fmla="*/ 19 h 55"/>
                <a:gd name="T78" fmla="*/ 26 w 172"/>
                <a:gd name="T79" fmla="*/ 19 h 55"/>
                <a:gd name="T80" fmla="*/ 26 w 172"/>
                <a:gd name="T81" fmla="*/ 17 h 55"/>
                <a:gd name="T82" fmla="*/ 25 w 172"/>
                <a:gd name="T83" fmla="*/ 17 h 55"/>
                <a:gd name="T84" fmla="*/ 25 w 172"/>
                <a:gd name="T85" fmla="*/ 15 h 55"/>
                <a:gd name="T86" fmla="*/ 22 w 172"/>
                <a:gd name="T87" fmla="*/ 15 h 55"/>
                <a:gd name="T88" fmla="*/ 22 w 172"/>
                <a:gd name="T89" fmla="*/ 11 h 55"/>
                <a:gd name="T90" fmla="*/ 21 w 172"/>
                <a:gd name="T91" fmla="*/ 11 h 55"/>
                <a:gd name="T92" fmla="*/ 21 w 172"/>
                <a:gd name="T93" fmla="*/ 10 h 55"/>
                <a:gd name="T94" fmla="*/ 18 w 172"/>
                <a:gd name="T95" fmla="*/ 10 h 55"/>
                <a:gd name="T96" fmla="*/ 18 w 172"/>
                <a:gd name="T97" fmla="*/ 9 h 55"/>
                <a:gd name="T98" fmla="*/ 13 w 172"/>
                <a:gd name="T99" fmla="*/ 9 h 55"/>
                <a:gd name="T100" fmla="*/ 13 w 172"/>
                <a:gd name="T101" fmla="*/ 7 h 55"/>
                <a:gd name="T102" fmla="*/ 12 w 172"/>
                <a:gd name="T103" fmla="*/ 7 h 55"/>
                <a:gd name="T104" fmla="*/ 12 w 172"/>
                <a:gd name="T105" fmla="*/ 6 h 55"/>
                <a:gd name="T106" fmla="*/ 9 w 172"/>
                <a:gd name="T107" fmla="*/ 6 h 55"/>
                <a:gd name="T108" fmla="*/ 9 w 172"/>
                <a:gd name="T109" fmla="*/ 4 h 55"/>
                <a:gd name="T110" fmla="*/ 9 w 172"/>
                <a:gd name="T111" fmla="*/ 3 h 55"/>
                <a:gd name="T112" fmla="*/ 6 w 172"/>
                <a:gd name="T113" fmla="*/ 3 h 55"/>
                <a:gd name="T114" fmla="*/ 6 w 172"/>
                <a:gd name="T115" fmla="*/ 0 h 55"/>
                <a:gd name="T116" fmla="*/ 4 w 172"/>
                <a:gd name="T117" fmla="*/ 0 h 55"/>
                <a:gd name="T118" fmla="*/ 0 w 172"/>
                <a:gd name="T1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55">
                  <a:moveTo>
                    <a:pt x="172" y="55"/>
                  </a:moveTo>
                  <a:lnTo>
                    <a:pt x="143" y="55"/>
                  </a:lnTo>
                  <a:lnTo>
                    <a:pt x="143" y="52"/>
                  </a:lnTo>
                  <a:lnTo>
                    <a:pt x="119" y="52"/>
                  </a:lnTo>
                  <a:lnTo>
                    <a:pt x="119" y="50"/>
                  </a:lnTo>
                  <a:lnTo>
                    <a:pt x="113" y="50"/>
                  </a:lnTo>
                  <a:lnTo>
                    <a:pt x="113" y="48"/>
                  </a:lnTo>
                  <a:lnTo>
                    <a:pt x="104" y="48"/>
                  </a:lnTo>
                  <a:lnTo>
                    <a:pt x="104" y="47"/>
                  </a:lnTo>
                  <a:lnTo>
                    <a:pt x="98" y="47"/>
                  </a:lnTo>
                  <a:lnTo>
                    <a:pt x="98" y="45"/>
                  </a:lnTo>
                  <a:lnTo>
                    <a:pt x="70" y="45"/>
                  </a:lnTo>
                  <a:lnTo>
                    <a:pt x="70" y="43"/>
                  </a:lnTo>
                  <a:lnTo>
                    <a:pt x="68" y="43"/>
                  </a:lnTo>
                  <a:lnTo>
                    <a:pt x="68" y="42"/>
                  </a:lnTo>
                  <a:lnTo>
                    <a:pt x="65" y="42"/>
                  </a:lnTo>
                  <a:lnTo>
                    <a:pt x="65" y="39"/>
                  </a:lnTo>
                  <a:lnTo>
                    <a:pt x="57" y="39"/>
                  </a:lnTo>
                  <a:lnTo>
                    <a:pt x="57" y="38"/>
                  </a:lnTo>
                  <a:lnTo>
                    <a:pt x="54" y="38"/>
                  </a:lnTo>
                  <a:lnTo>
                    <a:pt x="54" y="37"/>
                  </a:lnTo>
                  <a:lnTo>
                    <a:pt x="52" y="37"/>
                  </a:lnTo>
                  <a:lnTo>
                    <a:pt x="52" y="35"/>
                  </a:lnTo>
                  <a:lnTo>
                    <a:pt x="46" y="35"/>
                  </a:lnTo>
                  <a:lnTo>
                    <a:pt x="46" y="34"/>
                  </a:lnTo>
                  <a:lnTo>
                    <a:pt x="42" y="34"/>
                  </a:lnTo>
                  <a:lnTo>
                    <a:pt x="42" y="31"/>
                  </a:lnTo>
                  <a:lnTo>
                    <a:pt x="41" y="31"/>
                  </a:lnTo>
                  <a:lnTo>
                    <a:pt x="41" y="29"/>
                  </a:lnTo>
                  <a:lnTo>
                    <a:pt x="39" y="29"/>
                  </a:lnTo>
                  <a:lnTo>
                    <a:pt x="39" y="28"/>
                  </a:lnTo>
                  <a:lnTo>
                    <a:pt x="37" y="28"/>
                  </a:lnTo>
                  <a:lnTo>
                    <a:pt x="37" y="26"/>
                  </a:lnTo>
                  <a:lnTo>
                    <a:pt x="35" y="26"/>
                  </a:lnTo>
                  <a:lnTo>
                    <a:pt x="35" y="24"/>
                  </a:lnTo>
                  <a:lnTo>
                    <a:pt x="32" y="24"/>
                  </a:lnTo>
                  <a:lnTo>
                    <a:pt x="32" y="23"/>
                  </a:lnTo>
                  <a:lnTo>
                    <a:pt x="28" y="23"/>
                  </a:lnTo>
                  <a:lnTo>
                    <a:pt x="28" y="19"/>
                  </a:lnTo>
                  <a:lnTo>
                    <a:pt x="26" y="19"/>
                  </a:lnTo>
                  <a:lnTo>
                    <a:pt x="26" y="17"/>
                  </a:lnTo>
                  <a:lnTo>
                    <a:pt x="25" y="17"/>
                  </a:lnTo>
                  <a:lnTo>
                    <a:pt x="25" y="15"/>
                  </a:lnTo>
                  <a:lnTo>
                    <a:pt x="22" y="15"/>
                  </a:lnTo>
                  <a:lnTo>
                    <a:pt x="22" y="11"/>
                  </a:lnTo>
                  <a:lnTo>
                    <a:pt x="21" y="11"/>
                  </a:lnTo>
                  <a:lnTo>
                    <a:pt x="21" y="10"/>
                  </a:lnTo>
                  <a:lnTo>
                    <a:pt x="18" y="10"/>
                  </a:lnTo>
                  <a:lnTo>
                    <a:pt x="18" y="9"/>
                  </a:lnTo>
                  <a:lnTo>
                    <a:pt x="13" y="9"/>
                  </a:lnTo>
                  <a:lnTo>
                    <a:pt x="13" y="7"/>
                  </a:lnTo>
                  <a:lnTo>
                    <a:pt x="12" y="7"/>
                  </a:lnTo>
                  <a:lnTo>
                    <a:pt x="12" y="6"/>
                  </a:lnTo>
                  <a:lnTo>
                    <a:pt x="9" y="6"/>
                  </a:lnTo>
                  <a:lnTo>
                    <a:pt x="9" y="4"/>
                  </a:lnTo>
                  <a:lnTo>
                    <a:pt x="9" y="3"/>
                  </a:lnTo>
                  <a:lnTo>
                    <a:pt x="6" y="3"/>
                  </a:lnTo>
                  <a:lnTo>
                    <a:pt x="6" y="0"/>
                  </a:lnTo>
                  <a:lnTo>
                    <a:pt x="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95" name="Group 194"/>
          <p:cNvGrpSpPr/>
          <p:nvPr/>
        </p:nvGrpSpPr>
        <p:grpSpPr>
          <a:xfrm>
            <a:off x="765098" y="2213773"/>
            <a:ext cx="2174467" cy="414000"/>
            <a:chOff x="3752850" y="3270250"/>
            <a:chExt cx="1638300" cy="314325"/>
          </a:xfrm>
        </p:grpSpPr>
        <p:sp>
          <p:nvSpPr>
            <p:cNvPr id="196" name="Line 49"/>
            <p:cNvSpPr>
              <a:spLocks noChangeShapeType="1"/>
            </p:cNvSpPr>
            <p:nvPr/>
          </p:nvSpPr>
          <p:spPr bwMode="auto">
            <a:xfrm>
              <a:off x="38004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50"/>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8" name="Line 51"/>
            <p:cNvSpPr>
              <a:spLocks noChangeShapeType="1"/>
            </p:cNvSpPr>
            <p:nvPr/>
          </p:nvSpPr>
          <p:spPr bwMode="auto">
            <a:xfrm>
              <a:off x="376237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52"/>
            <p:cNvSpPr>
              <a:spLocks noChangeShapeType="1"/>
            </p:cNvSpPr>
            <p:nvPr/>
          </p:nvSpPr>
          <p:spPr bwMode="auto">
            <a:xfrm>
              <a:off x="3781425" y="3270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0" name="Line 53"/>
            <p:cNvSpPr>
              <a:spLocks noChangeShapeType="1"/>
            </p:cNvSpPr>
            <p:nvPr/>
          </p:nvSpPr>
          <p:spPr bwMode="auto">
            <a:xfrm>
              <a:off x="392430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54"/>
            <p:cNvSpPr>
              <a:spLocks noChangeShapeType="1"/>
            </p:cNvSpPr>
            <p:nvPr/>
          </p:nvSpPr>
          <p:spPr bwMode="auto">
            <a:xfrm>
              <a:off x="3943350" y="3355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2" name="Line 55"/>
            <p:cNvSpPr>
              <a:spLocks noChangeShapeType="1"/>
            </p:cNvSpPr>
            <p:nvPr/>
          </p:nvSpPr>
          <p:spPr bwMode="auto">
            <a:xfrm>
              <a:off x="394335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3" name="Line 56"/>
            <p:cNvSpPr>
              <a:spLocks noChangeShapeType="1"/>
            </p:cNvSpPr>
            <p:nvPr/>
          </p:nvSpPr>
          <p:spPr bwMode="auto">
            <a:xfrm>
              <a:off x="3962400" y="33559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4" name="Line 57"/>
            <p:cNvSpPr>
              <a:spLocks noChangeShapeType="1"/>
            </p:cNvSpPr>
            <p:nvPr/>
          </p:nvSpPr>
          <p:spPr bwMode="auto">
            <a:xfrm>
              <a:off x="396240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5" name="Line 58"/>
            <p:cNvSpPr>
              <a:spLocks noChangeShapeType="1"/>
            </p:cNvSpPr>
            <p:nvPr/>
          </p:nvSpPr>
          <p:spPr bwMode="auto">
            <a:xfrm>
              <a:off x="3981450" y="3365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6" name="Line 59"/>
            <p:cNvSpPr>
              <a:spLocks noChangeShapeType="1"/>
            </p:cNvSpPr>
            <p:nvPr/>
          </p:nvSpPr>
          <p:spPr bwMode="auto">
            <a:xfrm>
              <a:off x="398145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7" name="Line 60"/>
            <p:cNvSpPr>
              <a:spLocks noChangeShapeType="1"/>
            </p:cNvSpPr>
            <p:nvPr/>
          </p:nvSpPr>
          <p:spPr bwMode="auto">
            <a:xfrm>
              <a:off x="4000500" y="33750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8" name="Line 61"/>
            <p:cNvSpPr>
              <a:spLocks noChangeShapeType="1"/>
            </p:cNvSpPr>
            <p:nvPr/>
          </p:nvSpPr>
          <p:spPr bwMode="auto">
            <a:xfrm>
              <a:off x="401002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9" name="Line 62"/>
            <p:cNvSpPr>
              <a:spLocks noChangeShapeType="1"/>
            </p:cNvSpPr>
            <p:nvPr/>
          </p:nvSpPr>
          <p:spPr bwMode="auto">
            <a:xfrm>
              <a:off x="4029075" y="33845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0" name="Line 63"/>
            <p:cNvSpPr>
              <a:spLocks noChangeShapeType="1"/>
            </p:cNvSpPr>
            <p:nvPr/>
          </p:nvSpPr>
          <p:spPr bwMode="auto">
            <a:xfrm>
              <a:off x="405765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1" name="Line 64"/>
            <p:cNvSpPr>
              <a:spLocks noChangeShapeType="1"/>
            </p:cNvSpPr>
            <p:nvPr/>
          </p:nvSpPr>
          <p:spPr bwMode="auto">
            <a:xfrm>
              <a:off x="4076700" y="3394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2" name="Line 65"/>
            <p:cNvSpPr>
              <a:spLocks noChangeShapeType="1"/>
            </p:cNvSpPr>
            <p:nvPr/>
          </p:nvSpPr>
          <p:spPr bwMode="auto">
            <a:xfrm>
              <a:off x="410527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3" name="Line 66"/>
            <p:cNvSpPr>
              <a:spLocks noChangeShapeType="1"/>
            </p:cNvSpPr>
            <p:nvPr/>
          </p:nvSpPr>
          <p:spPr bwMode="auto">
            <a:xfrm>
              <a:off x="4124325" y="34036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4" name="Line 67"/>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5" name="Line 68"/>
            <p:cNvSpPr>
              <a:spLocks noChangeShapeType="1"/>
            </p:cNvSpPr>
            <p:nvPr/>
          </p:nvSpPr>
          <p:spPr bwMode="auto">
            <a:xfrm>
              <a:off x="383857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6" name="Line 69"/>
            <p:cNvSpPr>
              <a:spLocks noChangeShapeType="1"/>
            </p:cNvSpPr>
            <p:nvPr/>
          </p:nvSpPr>
          <p:spPr bwMode="auto">
            <a:xfrm>
              <a:off x="3819525" y="3289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7" name="Line 70"/>
            <p:cNvSpPr>
              <a:spLocks noChangeShapeType="1"/>
            </p:cNvSpPr>
            <p:nvPr/>
          </p:nvSpPr>
          <p:spPr bwMode="auto">
            <a:xfrm>
              <a:off x="3857625" y="32988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8" name="Line 71"/>
            <p:cNvSpPr>
              <a:spLocks noChangeShapeType="1"/>
            </p:cNvSpPr>
            <p:nvPr/>
          </p:nvSpPr>
          <p:spPr bwMode="auto">
            <a:xfrm>
              <a:off x="3905250" y="3346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19" name="Line 72"/>
            <p:cNvSpPr>
              <a:spLocks noChangeShapeType="1"/>
            </p:cNvSpPr>
            <p:nvPr/>
          </p:nvSpPr>
          <p:spPr bwMode="auto">
            <a:xfrm>
              <a:off x="499110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0" name="Line 73"/>
            <p:cNvSpPr>
              <a:spLocks noChangeShapeType="1"/>
            </p:cNvSpPr>
            <p:nvPr/>
          </p:nvSpPr>
          <p:spPr bwMode="auto">
            <a:xfrm>
              <a:off x="49720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1" name="Line 74"/>
            <p:cNvSpPr>
              <a:spLocks noChangeShapeType="1"/>
            </p:cNvSpPr>
            <p:nvPr/>
          </p:nvSpPr>
          <p:spPr bwMode="auto">
            <a:xfrm>
              <a:off x="5334000"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2" name="Line 75"/>
            <p:cNvSpPr>
              <a:spLocks noChangeShapeType="1"/>
            </p:cNvSpPr>
            <p:nvPr/>
          </p:nvSpPr>
          <p:spPr bwMode="auto">
            <a:xfrm>
              <a:off x="53625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3" name="Line 76"/>
            <p:cNvSpPr>
              <a:spLocks noChangeShapeType="1"/>
            </p:cNvSpPr>
            <p:nvPr/>
          </p:nvSpPr>
          <p:spPr bwMode="auto">
            <a:xfrm>
              <a:off x="53721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4" name="Line 77"/>
            <p:cNvSpPr>
              <a:spLocks noChangeShapeType="1"/>
            </p:cNvSpPr>
            <p:nvPr/>
          </p:nvSpPr>
          <p:spPr bwMode="auto">
            <a:xfrm>
              <a:off x="53911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5" name="Line 78"/>
            <p:cNvSpPr>
              <a:spLocks noChangeShapeType="1"/>
            </p:cNvSpPr>
            <p:nvPr/>
          </p:nvSpPr>
          <p:spPr bwMode="auto">
            <a:xfrm>
              <a:off x="525780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6" name="Line 79"/>
            <p:cNvSpPr>
              <a:spLocks noChangeShapeType="1"/>
            </p:cNvSpPr>
            <p:nvPr/>
          </p:nvSpPr>
          <p:spPr bwMode="auto">
            <a:xfrm>
              <a:off x="44196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7" name="Line 80"/>
            <p:cNvSpPr>
              <a:spLocks noChangeShapeType="1"/>
            </p:cNvSpPr>
            <p:nvPr/>
          </p:nvSpPr>
          <p:spPr bwMode="auto">
            <a:xfrm>
              <a:off x="44386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8" name="Line 81"/>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82"/>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83"/>
            <p:cNvSpPr>
              <a:spLocks noChangeShapeType="1"/>
            </p:cNvSpPr>
            <p:nvPr/>
          </p:nvSpPr>
          <p:spPr bwMode="auto">
            <a:xfrm>
              <a:off x="44577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84"/>
            <p:cNvSpPr>
              <a:spLocks noChangeShapeType="1"/>
            </p:cNvSpPr>
            <p:nvPr/>
          </p:nvSpPr>
          <p:spPr bwMode="auto">
            <a:xfrm>
              <a:off x="44767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85"/>
            <p:cNvSpPr>
              <a:spLocks noChangeShapeType="1"/>
            </p:cNvSpPr>
            <p:nvPr/>
          </p:nvSpPr>
          <p:spPr bwMode="auto">
            <a:xfrm>
              <a:off x="449580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Line 86"/>
            <p:cNvSpPr>
              <a:spLocks noChangeShapeType="1"/>
            </p:cNvSpPr>
            <p:nvPr/>
          </p:nvSpPr>
          <p:spPr bwMode="auto">
            <a:xfrm>
              <a:off x="4514850" y="3470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4" name="Line 87"/>
            <p:cNvSpPr>
              <a:spLocks noChangeShapeType="1"/>
            </p:cNvSpPr>
            <p:nvPr/>
          </p:nvSpPr>
          <p:spPr bwMode="auto">
            <a:xfrm>
              <a:off x="44958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5" name="Line 88"/>
            <p:cNvSpPr>
              <a:spLocks noChangeShapeType="1"/>
            </p:cNvSpPr>
            <p:nvPr/>
          </p:nvSpPr>
          <p:spPr bwMode="auto">
            <a:xfrm>
              <a:off x="45148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6" name="Line 89"/>
            <p:cNvSpPr>
              <a:spLocks noChangeShapeType="1"/>
            </p:cNvSpPr>
            <p:nvPr/>
          </p:nvSpPr>
          <p:spPr bwMode="auto">
            <a:xfrm>
              <a:off x="453390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7" name="Line 90"/>
            <p:cNvSpPr>
              <a:spLocks noChangeShapeType="1"/>
            </p:cNvSpPr>
            <p:nvPr/>
          </p:nvSpPr>
          <p:spPr bwMode="auto">
            <a:xfrm>
              <a:off x="4552950" y="34702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8" name="Line 91"/>
            <p:cNvSpPr>
              <a:spLocks noChangeShapeType="1"/>
            </p:cNvSpPr>
            <p:nvPr/>
          </p:nvSpPr>
          <p:spPr bwMode="auto">
            <a:xfrm>
              <a:off x="45529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9" name="Line 92"/>
            <p:cNvSpPr>
              <a:spLocks noChangeShapeType="1"/>
            </p:cNvSpPr>
            <p:nvPr/>
          </p:nvSpPr>
          <p:spPr bwMode="auto">
            <a:xfrm>
              <a:off x="45720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0" name="Line 93"/>
            <p:cNvSpPr>
              <a:spLocks noChangeShapeType="1"/>
            </p:cNvSpPr>
            <p:nvPr/>
          </p:nvSpPr>
          <p:spPr bwMode="auto">
            <a:xfrm>
              <a:off x="45910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1" name="Line 94"/>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2" name="Line 95"/>
            <p:cNvSpPr>
              <a:spLocks noChangeShapeType="1"/>
            </p:cNvSpPr>
            <p:nvPr/>
          </p:nvSpPr>
          <p:spPr bwMode="auto">
            <a:xfrm>
              <a:off x="46101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3" name="Line 96"/>
            <p:cNvSpPr>
              <a:spLocks noChangeShapeType="1"/>
            </p:cNvSpPr>
            <p:nvPr/>
          </p:nvSpPr>
          <p:spPr bwMode="auto">
            <a:xfrm>
              <a:off x="46291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4" name="Line 97"/>
            <p:cNvSpPr>
              <a:spLocks noChangeShapeType="1"/>
            </p:cNvSpPr>
            <p:nvPr/>
          </p:nvSpPr>
          <p:spPr bwMode="auto">
            <a:xfrm>
              <a:off x="46482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5" name="Line 98"/>
            <p:cNvSpPr>
              <a:spLocks noChangeShapeType="1"/>
            </p:cNvSpPr>
            <p:nvPr/>
          </p:nvSpPr>
          <p:spPr bwMode="auto">
            <a:xfrm>
              <a:off x="46577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6" name="Line 99"/>
            <p:cNvSpPr>
              <a:spLocks noChangeShapeType="1"/>
            </p:cNvSpPr>
            <p:nvPr/>
          </p:nvSpPr>
          <p:spPr bwMode="auto">
            <a:xfrm>
              <a:off x="469582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7" name="Line 100"/>
            <p:cNvSpPr>
              <a:spLocks noChangeShapeType="1"/>
            </p:cNvSpPr>
            <p:nvPr/>
          </p:nvSpPr>
          <p:spPr bwMode="auto">
            <a:xfrm>
              <a:off x="47148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8" name="Line 101"/>
            <p:cNvSpPr>
              <a:spLocks noChangeShapeType="1"/>
            </p:cNvSpPr>
            <p:nvPr/>
          </p:nvSpPr>
          <p:spPr bwMode="auto">
            <a:xfrm>
              <a:off x="47244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9" name="Line 102"/>
            <p:cNvSpPr>
              <a:spLocks noChangeShapeType="1"/>
            </p:cNvSpPr>
            <p:nvPr/>
          </p:nvSpPr>
          <p:spPr bwMode="auto">
            <a:xfrm>
              <a:off x="47434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0" name="Line 103"/>
            <p:cNvSpPr>
              <a:spLocks noChangeShapeType="1"/>
            </p:cNvSpPr>
            <p:nvPr/>
          </p:nvSpPr>
          <p:spPr bwMode="auto">
            <a:xfrm>
              <a:off x="4752975"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1" name="Line 104"/>
            <p:cNvSpPr>
              <a:spLocks noChangeShapeType="1"/>
            </p:cNvSpPr>
            <p:nvPr/>
          </p:nvSpPr>
          <p:spPr bwMode="auto">
            <a:xfrm>
              <a:off x="47625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2" name="Line 105"/>
            <p:cNvSpPr>
              <a:spLocks noChangeShapeType="1"/>
            </p:cNvSpPr>
            <p:nvPr/>
          </p:nvSpPr>
          <p:spPr bwMode="auto">
            <a:xfrm>
              <a:off x="478155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3" name="Line 106"/>
            <p:cNvSpPr>
              <a:spLocks noChangeShapeType="1"/>
            </p:cNvSpPr>
            <p:nvPr/>
          </p:nvSpPr>
          <p:spPr bwMode="auto">
            <a:xfrm>
              <a:off x="4800600" y="3479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4" name="Line 107"/>
            <p:cNvSpPr>
              <a:spLocks noChangeShapeType="1"/>
            </p:cNvSpPr>
            <p:nvPr/>
          </p:nvSpPr>
          <p:spPr bwMode="auto">
            <a:xfrm>
              <a:off x="48101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5" name="Line 108"/>
            <p:cNvSpPr>
              <a:spLocks noChangeShapeType="1"/>
            </p:cNvSpPr>
            <p:nvPr/>
          </p:nvSpPr>
          <p:spPr bwMode="auto">
            <a:xfrm>
              <a:off x="482917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6" name="Line 109"/>
            <p:cNvSpPr>
              <a:spLocks noChangeShapeType="1"/>
            </p:cNvSpPr>
            <p:nvPr/>
          </p:nvSpPr>
          <p:spPr bwMode="auto">
            <a:xfrm>
              <a:off x="4848225"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7" name="Line 110"/>
            <p:cNvSpPr>
              <a:spLocks noChangeShapeType="1"/>
            </p:cNvSpPr>
            <p:nvPr/>
          </p:nvSpPr>
          <p:spPr bwMode="auto">
            <a:xfrm>
              <a:off x="4857750" y="34988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8" name="Line 111"/>
            <p:cNvSpPr>
              <a:spLocks noChangeShapeType="1"/>
            </p:cNvSpPr>
            <p:nvPr/>
          </p:nvSpPr>
          <p:spPr bwMode="auto">
            <a:xfrm>
              <a:off x="41624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59" name="Line 112"/>
            <p:cNvSpPr>
              <a:spLocks noChangeShapeType="1"/>
            </p:cNvSpPr>
            <p:nvPr/>
          </p:nvSpPr>
          <p:spPr bwMode="auto">
            <a:xfrm>
              <a:off x="418147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0" name="Line 113"/>
            <p:cNvSpPr>
              <a:spLocks noChangeShapeType="1"/>
            </p:cNvSpPr>
            <p:nvPr/>
          </p:nvSpPr>
          <p:spPr bwMode="auto">
            <a:xfrm>
              <a:off x="4200525"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1" name="Line 114"/>
            <p:cNvSpPr>
              <a:spLocks noChangeShapeType="1"/>
            </p:cNvSpPr>
            <p:nvPr/>
          </p:nvSpPr>
          <p:spPr bwMode="auto">
            <a:xfrm>
              <a:off x="4210050" y="34131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2" name="Line 115"/>
            <p:cNvSpPr>
              <a:spLocks noChangeShapeType="1"/>
            </p:cNvSpPr>
            <p:nvPr/>
          </p:nvSpPr>
          <p:spPr bwMode="auto">
            <a:xfrm>
              <a:off x="5314950" y="35179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3" name="Line 116"/>
            <p:cNvSpPr>
              <a:spLocks noChangeShapeType="1"/>
            </p:cNvSpPr>
            <p:nvPr/>
          </p:nvSpPr>
          <p:spPr bwMode="auto">
            <a:xfrm>
              <a:off x="3867150" y="33178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4" name="Line 117"/>
            <p:cNvSpPr>
              <a:spLocks noChangeShapeType="1"/>
            </p:cNvSpPr>
            <p:nvPr/>
          </p:nvSpPr>
          <p:spPr bwMode="auto">
            <a:xfrm>
              <a:off x="5286375" y="3517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5" name="Line 118"/>
            <p:cNvSpPr>
              <a:spLocks noChangeShapeType="1"/>
            </p:cNvSpPr>
            <p:nvPr/>
          </p:nvSpPr>
          <p:spPr bwMode="auto">
            <a:xfrm>
              <a:off x="4953000" y="348932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6" name="Line 119"/>
            <p:cNvSpPr>
              <a:spLocks noChangeShapeType="1"/>
            </p:cNvSpPr>
            <p:nvPr/>
          </p:nvSpPr>
          <p:spPr bwMode="auto">
            <a:xfrm>
              <a:off x="50006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7" name="Line 120"/>
            <p:cNvSpPr>
              <a:spLocks noChangeShapeType="1"/>
            </p:cNvSpPr>
            <p:nvPr/>
          </p:nvSpPr>
          <p:spPr bwMode="auto">
            <a:xfrm>
              <a:off x="50196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8" name="Line 121"/>
            <p:cNvSpPr>
              <a:spLocks noChangeShapeType="1"/>
            </p:cNvSpPr>
            <p:nvPr/>
          </p:nvSpPr>
          <p:spPr bwMode="auto">
            <a:xfrm>
              <a:off x="50387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69" name="Line 122"/>
            <p:cNvSpPr>
              <a:spLocks noChangeShapeType="1"/>
            </p:cNvSpPr>
            <p:nvPr/>
          </p:nvSpPr>
          <p:spPr bwMode="auto">
            <a:xfrm>
              <a:off x="50577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0" name="Line 123"/>
            <p:cNvSpPr>
              <a:spLocks noChangeShapeType="1"/>
            </p:cNvSpPr>
            <p:nvPr/>
          </p:nvSpPr>
          <p:spPr bwMode="auto">
            <a:xfrm>
              <a:off x="5048250"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1" name="Line 124"/>
            <p:cNvSpPr>
              <a:spLocks noChangeShapeType="1"/>
            </p:cNvSpPr>
            <p:nvPr/>
          </p:nvSpPr>
          <p:spPr bwMode="auto">
            <a:xfrm>
              <a:off x="50768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2" name="Line 125"/>
            <p:cNvSpPr>
              <a:spLocks noChangeShapeType="1"/>
            </p:cNvSpPr>
            <p:nvPr/>
          </p:nvSpPr>
          <p:spPr bwMode="auto">
            <a:xfrm>
              <a:off x="509587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3" name="Line 126"/>
            <p:cNvSpPr>
              <a:spLocks noChangeShapeType="1"/>
            </p:cNvSpPr>
            <p:nvPr/>
          </p:nvSpPr>
          <p:spPr bwMode="auto">
            <a:xfrm>
              <a:off x="5114925" y="35083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4" name="Line 127"/>
            <p:cNvSpPr>
              <a:spLocks noChangeShapeType="1"/>
            </p:cNvSpPr>
            <p:nvPr/>
          </p:nvSpPr>
          <p:spPr bwMode="auto">
            <a:xfrm>
              <a:off x="51054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5" name="Line 128"/>
            <p:cNvSpPr>
              <a:spLocks noChangeShapeType="1"/>
            </p:cNvSpPr>
            <p:nvPr/>
          </p:nvSpPr>
          <p:spPr bwMode="auto">
            <a:xfrm>
              <a:off x="512445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6" name="Line 129"/>
            <p:cNvSpPr>
              <a:spLocks noChangeShapeType="1"/>
            </p:cNvSpPr>
            <p:nvPr/>
          </p:nvSpPr>
          <p:spPr bwMode="auto">
            <a:xfrm>
              <a:off x="5143500"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7" name="Line 130"/>
            <p:cNvSpPr>
              <a:spLocks noChangeShapeType="1"/>
            </p:cNvSpPr>
            <p:nvPr/>
          </p:nvSpPr>
          <p:spPr bwMode="auto">
            <a:xfrm>
              <a:off x="5172075" y="35369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8" name="Line 131"/>
            <p:cNvSpPr>
              <a:spLocks noChangeShapeType="1"/>
            </p:cNvSpPr>
            <p:nvPr/>
          </p:nvSpPr>
          <p:spPr bwMode="auto">
            <a:xfrm>
              <a:off x="51530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79" name="Line 132"/>
            <p:cNvSpPr>
              <a:spLocks noChangeShapeType="1"/>
            </p:cNvSpPr>
            <p:nvPr/>
          </p:nvSpPr>
          <p:spPr bwMode="auto">
            <a:xfrm>
              <a:off x="51720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0" name="Line 133"/>
            <p:cNvSpPr>
              <a:spLocks noChangeShapeType="1"/>
            </p:cNvSpPr>
            <p:nvPr/>
          </p:nvSpPr>
          <p:spPr bwMode="auto">
            <a:xfrm>
              <a:off x="520065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1" name="Line 134"/>
            <p:cNvSpPr>
              <a:spLocks noChangeShapeType="1"/>
            </p:cNvSpPr>
            <p:nvPr/>
          </p:nvSpPr>
          <p:spPr bwMode="auto">
            <a:xfrm>
              <a:off x="5219700"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2" name="Line 135"/>
            <p:cNvSpPr>
              <a:spLocks noChangeShapeType="1"/>
            </p:cNvSpPr>
            <p:nvPr/>
          </p:nvSpPr>
          <p:spPr bwMode="auto">
            <a:xfrm>
              <a:off x="52292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3" name="Line 136"/>
            <p:cNvSpPr>
              <a:spLocks noChangeShapeType="1"/>
            </p:cNvSpPr>
            <p:nvPr/>
          </p:nvSpPr>
          <p:spPr bwMode="auto">
            <a:xfrm>
              <a:off x="52482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4" name="Line 137"/>
            <p:cNvSpPr>
              <a:spLocks noChangeShapeType="1"/>
            </p:cNvSpPr>
            <p:nvPr/>
          </p:nvSpPr>
          <p:spPr bwMode="auto">
            <a:xfrm>
              <a:off x="526732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5" name="Line 138"/>
            <p:cNvSpPr>
              <a:spLocks noChangeShapeType="1"/>
            </p:cNvSpPr>
            <p:nvPr/>
          </p:nvSpPr>
          <p:spPr bwMode="auto">
            <a:xfrm>
              <a:off x="5286375" y="3527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6" name="Line 139"/>
            <p:cNvSpPr>
              <a:spLocks noChangeShapeType="1"/>
            </p:cNvSpPr>
            <p:nvPr/>
          </p:nvSpPr>
          <p:spPr bwMode="auto">
            <a:xfrm>
              <a:off x="43434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7" name="Line 140"/>
            <p:cNvSpPr>
              <a:spLocks noChangeShapeType="1"/>
            </p:cNvSpPr>
            <p:nvPr/>
          </p:nvSpPr>
          <p:spPr bwMode="auto">
            <a:xfrm>
              <a:off x="437197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8" name="Line 141"/>
            <p:cNvSpPr>
              <a:spLocks noChangeShapeType="1"/>
            </p:cNvSpPr>
            <p:nvPr/>
          </p:nvSpPr>
          <p:spPr bwMode="auto">
            <a:xfrm>
              <a:off x="4391025"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89" name="Line 142"/>
            <p:cNvSpPr>
              <a:spLocks noChangeShapeType="1"/>
            </p:cNvSpPr>
            <p:nvPr/>
          </p:nvSpPr>
          <p:spPr bwMode="auto">
            <a:xfrm>
              <a:off x="4419600" y="3460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0" name="Line 143"/>
            <p:cNvSpPr>
              <a:spLocks noChangeShapeType="1"/>
            </p:cNvSpPr>
            <p:nvPr/>
          </p:nvSpPr>
          <p:spPr bwMode="auto">
            <a:xfrm>
              <a:off x="42481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1" name="Line 144"/>
            <p:cNvSpPr>
              <a:spLocks noChangeShapeType="1"/>
            </p:cNvSpPr>
            <p:nvPr/>
          </p:nvSpPr>
          <p:spPr bwMode="auto">
            <a:xfrm>
              <a:off x="427672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2" name="Line 145"/>
            <p:cNvSpPr>
              <a:spLocks noChangeShapeType="1"/>
            </p:cNvSpPr>
            <p:nvPr/>
          </p:nvSpPr>
          <p:spPr bwMode="auto">
            <a:xfrm>
              <a:off x="4295775"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3" name="Line 146"/>
            <p:cNvSpPr>
              <a:spLocks noChangeShapeType="1"/>
            </p:cNvSpPr>
            <p:nvPr/>
          </p:nvSpPr>
          <p:spPr bwMode="auto">
            <a:xfrm>
              <a:off x="4324350" y="3432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4" name="Line 147"/>
            <p:cNvSpPr>
              <a:spLocks noChangeShapeType="1"/>
            </p:cNvSpPr>
            <p:nvPr/>
          </p:nvSpPr>
          <p:spPr bwMode="auto">
            <a:xfrm>
              <a:off x="40671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5" name="Line 148"/>
            <p:cNvSpPr>
              <a:spLocks noChangeShapeType="1"/>
            </p:cNvSpPr>
            <p:nvPr/>
          </p:nvSpPr>
          <p:spPr bwMode="auto">
            <a:xfrm>
              <a:off x="409575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6" name="Line 149"/>
            <p:cNvSpPr>
              <a:spLocks noChangeShapeType="1"/>
            </p:cNvSpPr>
            <p:nvPr/>
          </p:nvSpPr>
          <p:spPr bwMode="auto">
            <a:xfrm>
              <a:off x="4114800"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7" name="Line 150"/>
            <p:cNvSpPr>
              <a:spLocks noChangeShapeType="1"/>
            </p:cNvSpPr>
            <p:nvPr/>
          </p:nvSpPr>
          <p:spPr bwMode="auto">
            <a:xfrm>
              <a:off x="4143375" y="3403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8" name="Freeform 151"/>
            <p:cNvSpPr>
              <a:spLocks/>
            </p:cNvSpPr>
            <p:nvPr/>
          </p:nvSpPr>
          <p:spPr bwMode="auto">
            <a:xfrm>
              <a:off x="3752850" y="3298825"/>
              <a:ext cx="1638300" cy="247650"/>
            </a:xfrm>
            <a:custGeom>
              <a:avLst/>
              <a:gdLst>
                <a:gd name="T0" fmla="*/ 172 w 172"/>
                <a:gd name="T1" fmla="*/ 26 h 26"/>
                <a:gd name="T2" fmla="*/ 146 w 172"/>
                <a:gd name="T3" fmla="*/ 26 h 26"/>
                <a:gd name="T4" fmla="*/ 146 w 172"/>
                <a:gd name="T5" fmla="*/ 25 h 26"/>
                <a:gd name="T6" fmla="*/ 140 w 172"/>
                <a:gd name="T7" fmla="*/ 25 h 26"/>
                <a:gd name="T8" fmla="*/ 140 w 172"/>
                <a:gd name="T9" fmla="*/ 25 h 26"/>
                <a:gd name="T10" fmla="*/ 129 w 172"/>
                <a:gd name="T11" fmla="*/ 25 h 26"/>
                <a:gd name="T12" fmla="*/ 129 w 172"/>
                <a:gd name="T13" fmla="*/ 23 h 26"/>
                <a:gd name="T14" fmla="*/ 113 w 172"/>
                <a:gd name="T15" fmla="*/ 23 h 26"/>
                <a:gd name="T16" fmla="*/ 113 w 172"/>
                <a:gd name="T17" fmla="*/ 22 h 26"/>
                <a:gd name="T18" fmla="*/ 87 w 172"/>
                <a:gd name="T19" fmla="*/ 22 h 26"/>
                <a:gd name="T20" fmla="*/ 87 w 172"/>
                <a:gd name="T21" fmla="*/ 21 h 26"/>
                <a:gd name="T22" fmla="*/ 68 w 172"/>
                <a:gd name="T23" fmla="*/ 21 h 26"/>
                <a:gd name="T24" fmla="*/ 68 w 172"/>
                <a:gd name="T25" fmla="*/ 20 h 26"/>
                <a:gd name="T26" fmla="*/ 62 w 172"/>
                <a:gd name="T27" fmla="*/ 20 h 26"/>
                <a:gd name="T28" fmla="*/ 62 w 172"/>
                <a:gd name="T29" fmla="*/ 18 h 26"/>
                <a:gd name="T30" fmla="*/ 58 w 172"/>
                <a:gd name="T31" fmla="*/ 18 h 26"/>
                <a:gd name="T32" fmla="*/ 58 w 172"/>
                <a:gd name="T33" fmla="*/ 17 h 26"/>
                <a:gd name="T34" fmla="*/ 51 w 172"/>
                <a:gd name="T35" fmla="*/ 17 h 26"/>
                <a:gd name="T36" fmla="*/ 51 w 172"/>
                <a:gd name="T37" fmla="*/ 15 h 26"/>
                <a:gd name="T38" fmla="*/ 42 w 172"/>
                <a:gd name="T39" fmla="*/ 15 h 26"/>
                <a:gd name="T40" fmla="*/ 42 w 172"/>
                <a:gd name="T41" fmla="*/ 14 h 26"/>
                <a:gd name="T42" fmla="*/ 32 w 172"/>
                <a:gd name="T43" fmla="*/ 14 h 26"/>
                <a:gd name="T44" fmla="*/ 32 w 172"/>
                <a:gd name="T45" fmla="*/ 11 h 26"/>
                <a:gd name="T46" fmla="*/ 25 w 172"/>
                <a:gd name="T47" fmla="*/ 11 h 26"/>
                <a:gd name="T48" fmla="*/ 25 w 172"/>
                <a:gd name="T49" fmla="*/ 10 h 26"/>
                <a:gd name="T50" fmla="*/ 22 w 172"/>
                <a:gd name="T51" fmla="*/ 10 h 26"/>
                <a:gd name="T52" fmla="*/ 22 w 172"/>
                <a:gd name="T53" fmla="*/ 9 h 26"/>
                <a:gd name="T54" fmla="*/ 17 w 172"/>
                <a:gd name="T55" fmla="*/ 9 h 26"/>
                <a:gd name="T56" fmla="*/ 17 w 172"/>
                <a:gd name="T57" fmla="*/ 7 h 26"/>
                <a:gd name="T58" fmla="*/ 14 w 172"/>
                <a:gd name="T59" fmla="*/ 7 h 26"/>
                <a:gd name="T60" fmla="*/ 14 w 172"/>
                <a:gd name="T61" fmla="*/ 6 h 26"/>
                <a:gd name="T62" fmla="*/ 12 w 172"/>
                <a:gd name="T63" fmla="*/ 6 h 26"/>
                <a:gd name="T64" fmla="*/ 12 w 172"/>
                <a:gd name="T65" fmla="*/ 3 h 26"/>
                <a:gd name="T66" fmla="*/ 10 w 172"/>
                <a:gd name="T67" fmla="*/ 3 h 26"/>
                <a:gd name="T68" fmla="*/ 10 w 172"/>
                <a:gd name="T69" fmla="*/ 2 h 26"/>
                <a:gd name="T70" fmla="*/ 7 w 172"/>
                <a:gd name="T71" fmla="*/ 2 h 26"/>
                <a:gd name="T72" fmla="*/ 7 w 172"/>
                <a:gd name="T73" fmla="*/ 0 h 26"/>
                <a:gd name="T74" fmla="*/ 0 w 172"/>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26">
                  <a:moveTo>
                    <a:pt x="172" y="26"/>
                  </a:moveTo>
                  <a:lnTo>
                    <a:pt x="146" y="26"/>
                  </a:lnTo>
                  <a:lnTo>
                    <a:pt x="146" y="25"/>
                  </a:lnTo>
                  <a:lnTo>
                    <a:pt x="140" y="25"/>
                  </a:lnTo>
                  <a:lnTo>
                    <a:pt x="140" y="25"/>
                  </a:lnTo>
                  <a:lnTo>
                    <a:pt x="129" y="25"/>
                  </a:lnTo>
                  <a:lnTo>
                    <a:pt x="129" y="23"/>
                  </a:lnTo>
                  <a:lnTo>
                    <a:pt x="113" y="23"/>
                  </a:lnTo>
                  <a:lnTo>
                    <a:pt x="113" y="22"/>
                  </a:lnTo>
                  <a:lnTo>
                    <a:pt x="87" y="22"/>
                  </a:lnTo>
                  <a:lnTo>
                    <a:pt x="87" y="21"/>
                  </a:lnTo>
                  <a:lnTo>
                    <a:pt x="68" y="21"/>
                  </a:lnTo>
                  <a:lnTo>
                    <a:pt x="68" y="20"/>
                  </a:lnTo>
                  <a:lnTo>
                    <a:pt x="62" y="20"/>
                  </a:lnTo>
                  <a:lnTo>
                    <a:pt x="62" y="18"/>
                  </a:lnTo>
                  <a:lnTo>
                    <a:pt x="58" y="18"/>
                  </a:lnTo>
                  <a:lnTo>
                    <a:pt x="58" y="17"/>
                  </a:lnTo>
                  <a:lnTo>
                    <a:pt x="51" y="17"/>
                  </a:lnTo>
                  <a:lnTo>
                    <a:pt x="51" y="15"/>
                  </a:lnTo>
                  <a:lnTo>
                    <a:pt x="42" y="15"/>
                  </a:lnTo>
                  <a:lnTo>
                    <a:pt x="42" y="14"/>
                  </a:lnTo>
                  <a:lnTo>
                    <a:pt x="32" y="14"/>
                  </a:lnTo>
                  <a:lnTo>
                    <a:pt x="32" y="11"/>
                  </a:lnTo>
                  <a:lnTo>
                    <a:pt x="25" y="11"/>
                  </a:lnTo>
                  <a:lnTo>
                    <a:pt x="25" y="10"/>
                  </a:lnTo>
                  <a:lnTo>
                    <a:pt x="22" y="10"/>
                  </a:lnTo>
                  <a:lnTo>
                    <a:pt x="22" y="9"/>
                  </a:lnTo>
                  <a:lnTo>
                    <a:pt x="17" y="9"/>
                  </a:lnTo>
                  <a:lnTo>
                    <a:pt x="17" y="7"/>
                  </a:lnTo>
                  <a:lnTo>
                    <a:pt x="14" y="7"/>
                  </a:lnTo>
                  <a:lnTo>
                    <a:pt x="14" y="6"/>
                  </a:lnTo>
                  <a:lnTo>
                    <a:pt x="12" y="6"/>
                  </a:lnTo>
                  <a:lnTo>
                    <a:pt x="12" y="3"/>
                  </a:lnTo>
                  <a:lnTo>
                    <a:pt x="10" y="3"/>
                  </a:lnTo>
                  <a:lnTo>
                    <a:pt x="10" y="2"/>
                  </a:lnTo>
                  <a:lnTo>
                    <a:pt x="7" y="2"/>
                  </a:lnTo>
                  <a:lnTo>
                    <a:pt x="7"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299" name="Group 298"/>
          <p:cNvGrpSpPr/>
          <p:nvPr/>
        </p:nvGrpSpPr>
        <p:grpSpPr>
          <a:xfrm>
            <a:off x="3638141" y="2220013"/>
            <a:ext cx="2198665" cy="591230"/>
            <a:chOff x="3741738" y="3200402"/>
            <a:chExt cx="1657350" cy="457202"/>
          </a:xfrm>
        </p:grpSpPr>
        <p:sp>
          <p:nvSpPr>
            <p:cNvPr id="300" name="Line 152"/>
            <p:cNvSpPr>
              <a:spLocks noChangeShapeType="1"/>
            </p:cNvSpPr>
            <p:nvPr/>
          </p:nvSpPr>
          <p:spPr bwMode="auto">
            <a:xfrm>
              <a:off x="3751263" y="32004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1" name="Line 153"/>
            <p:cNvSpPr>
              <a:spLocks noChangeShapeType="1"/>
            </p:cNvSpPr>
            <p:nvPr/>
          </p:nvSpPr>
          <p:spPr bwMode="auto">
            <a:xfrm>
              <a:off x="3770313" y="32004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2" name="Line 154"/>
            <p:cNvSpPr>
              <a:spLocks noChangeShapeType="1"/>
            </p:cNvSpPr>
            <p:nvPr/>
          </p:nvSpPr>
          <p:spPr bwMode="auto">
            <a:xfrm>
              <a:off x="401796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3" name="Line 155"/>
            <p:cNvSpPr>
              <a:spLocks noChangeShapeType="1"/>
            </p:cNvSpPr>
            <p:nvPr/>
          </p:nvSpPr>
          <p:spPr bwMode="auto">
            <a:xfrm>
              <a:off x="4027488"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4" name="Line 156"/>
            <p:cNvSpPr>
              <a:spLocks noChangeShapeType="1"/>
            </p:cNvSpPr>
            <p:nvPr/>
          </p:nvSpPr>
          <p:spPr bwMode="auto">
            <a:xfrm>
              <a:off x="401796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5" name="Line 157"/>
            <p:cNvSpPr>
              <a:spLocks noChangeShapeType="1"/>
            </p:cNvSpPr>
            <p:nvPr/>
          </p:nvSpPr>
          <p:spPr bwMode="auto">
            <a:xfrm>
              <a:off x="4037013" y="34004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6" name="Line 158"/>
            <p:cNvSpPr>
              <a:spLocks noChangeShapeType="1"/>
            </p:cNvSpPr>
            <p:nvPr/>
          </p:nvSpPr>
          <p:spPr bwMode="auto">
            <a:xfrm>
              <a:off x="4141788" y="3429002"/>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7" name="Line 159"/>
            <p:cNvSpPr>
              <a:spLocks noChangeShapeType="1"/>
            </p:cNvSpPr>
            <p:nvPr/>
          </p:nvSpPr>
          <p:spPr bwMode="auto">
            <a:xfrm>
              <a:off x="5313363"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8" name="Line 160"/>
            <p:cNvSpPr>
              <a:spLocks noChangeShapeType="1"/>
            </p:cNvSpPr>
            <p:nvPr/>
          </p:nvSpPr>
          <p:spPr bwMode="auto">
            <a:xfrm>
              <a:off x="53990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9" name="Line 161"/>
            <p:cNvSpPr>
              <a:spLocks noChangeShapeType="1"/>
            </p:cNvSpPr>
            <p:nvPr/>
          </p:nvSpPr>
          <p:spPr bwMode="auto">
            <a:xfrm>
              <a:off x="4703763"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0" name="Line 162"/>
            <p:cNvSpPr>
              <a:spLocks noChangeShapeType="1"/>
            </p:cNvSpPr>
            <p:nvPr/>
          </p:nvSpPr>
          <p:spPr bwMode="auto">
            <a:xfrm>
              <a:off x="4722813"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1" name="Line 163"/>
            <p:cNvSpPr>
              <a:spLocks noChangeShapeType="1"/>
            </p:cNvSpPr>
            <p:nvPr/>
          </p:nvSpPr>
          <p:spPr bwMode="auto">
            <a:xfrm>
              <a:off x="4732338"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2" name="Line 164"/>
            <p:cNvSpPr>
              <a:spLocks noChangeShapeType="1"/>
            </p:cNvSpPr>
            <p:nvPr/>
          </p:nvSpPr>
          <p:spPr bwMode="auto">
            <a:xfrm>
              <a:off x="4751388" y="3533778"/>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3" name="Line 165"/>
            <p:cNvSpPr>
              <a:spLocks noChangeShapeType="1"/>
            </p:cNvSpPr>
            <p:nvPr/>
          </p:nvSpPr>
          <p:spPr bwMode="auto">
            <a:xfrm>
              <a:off x="478948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4" name="Line 166"/>
            <p:cNvSpPr>
              <a:spLocks noChangeShapeType="1"/>
            </p:cNvSpPr>
            <p:nvPr/>
          </p:nvSpPr>
          <p:spPr bwMode="auto">
            <a:xfrm>
              <a:off x="480853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5" name="Line 167"/>
            <p:cNvSpPr>
              <a:spLocks noChangeShapeType="1"/>
            </p:cNvSpPr>
            <p:nvPr/>
          </p:nvSpPr>
          <p:spPr bwMode="auto">
            <a:xfrm>
              <a:off x="48180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6" name="Line 168"/>
            <p:cNvSpPr>
              <a:spLocks noChangeShapeType="1"/>
            </p:cNvSpPr>
            <p:nvPr/>
          </p:nvSpPr>
          <p:spPr bwMode="auto">
            <a:xfrm>
              <a:off x="483711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7" name="Line 169"/>
            <p:cNvSpPr>
              <a:spLocks noChangeShapeType="1"/>
            </p:cNvSpPr>
            <p:nvPr/>
          </p:nvSpPr>
          <p:spPr bwMode="auto">
            <a:xfrm>
              <a:off x="409416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8" name="Line 170"/>
            <p:cNvSpPr>
              <a:spLocks noChangeShapeType="1"/>
            </p:cNvSpPr>
            <p:nvPr/>
          </p:nvSpPr>
          <p:spPr bwMode="auto">
            <a:xfrm>
              <a:off x="411321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9" name="Line 171"/>
            <p:cNvSpPr>
              <a:spLocks noChangeShapeType="1"/>
            </p:cNvSpPr>
            <p:nvPr/>
          </p:nvSpPr>
          <p:spPr bwMode="auto">
            <a:xfrm>
              <a:off x="413226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0" name="Line 172"/>
            <p:cNvSpPr>
              <a:spLocks noChangeShapeType="1"/>
            </p:cNvSpPr>
            <p:nvPr/>
          </p:nvSpPr>
          <p:spPr bwMode="auto">
            <a:xfrm>
              <a:off x="4151313" y="3429002"/>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1" name="Line 173"/>
            <p:cNvSpPr>
              <a:spLocks noChangeShapeType="1"/>
            </p:cNvSpPr>
            <p:nvPr/>
          </p:nvSpPr>
          <p:spPr bwMode="auto">
            <a:xfrm>
              <a:off x="3856038" y="32480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2" name="Line 174"/>
            <p:cNvSpPr>
              <a:spLocks noChangeShapeType="1"/>
            </p:cNvSpPr>
            <p:nvPr/>
          </p:nvSpPr>
          <p:spPr bwMode="auto">
            <a:xfrm>
              <a:off x="5370513"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3" name="Line 175"/>
            <p:cNvSpPr>
              <a:spLocks noChangeShapeType="1"/>
            </p:cNvSpPr>
            <p:nvPr/>
          </p:nvSpPr>
          <p:spPr bwMode="auto">
            <a:xfrm>
              <a:off x="48561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4" name="Line 176"/>
            <p:cNvSpPr>
              <a:spLocks noChangeShapeType="1"/>
            </p:cNvSpPr>
            <p:nvPr/>
          </p:nvSpPr>
          <p:spPr bwMode="auto">
            <a:xfrm>
              <a:off x="487521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5" name="Line 177"/>
            <p:cNvSpPr>
              <a:spLocks noChangeShapeType="1"/>
            </p:cNvSpPr>
            <p:nvPr/>
          </p:nvSpPr>
          <p:spPr bwMode="auto">
            <a:xfrm>
              <a:off x="4894263"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6" name="Line 178"/>
            <p:cNvSpPr>
              <a:spLocks noChangeShapeType="1"/>
            </p:cNvSpPr>
            <p:nvPr/>
          </p:nvSpPr>
          <p:spPr bwMode="auto">
            <a:xfrm>
              <a:off x="4922838" y="35718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7" name="Line 179"/>
            <p:cNvSpPr>
              <a:spLocks noChangeShapeType="1"/>
            </p:cNvSpPr>
            <p:nvPr/>
          </p:nvSpPr>
          <p:spPr bwMode="auto">
            <a:xfrm>
              <a:off x="495141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8" name="Line 180"/>
            <p:cNvSpPr>
              <a:spLocks noChangeShapeType="1"/>
            </p:cNvSpPr>
            <p:nvPr/>
          </p:nvSpPr>
          <p:spPr bwMode="auto">
            <a:xfrm>
              <a:off x="497046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9" name="Line 181"/>
            <p:cNvSpPr>
              <a:spLocks noChangeShapeType="1"/>
            </p:cNvSpPr>
            <p:nvPr/>
          </p:nvSpPr>
          <p:spPr bwMode="auto">
            <a:xfrm>
              <a:off x="4989513"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0" name="Line 182"/>
            <p:cNvSpPr>
              <a:spLocks noChangeShapeType="1"/>
            </p:cNvSpPr>
            <p:nvPr/>
          </p:nvSpPr>
          <p:spPr bwMode="auto">
            <a:xfrm>
              <a:off x="5018088" y="3590927"/>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1" name="Line 183"/>
            <p:cNvSpPr>
              <a:spLocks noChangeShapeType="1"/>
            </p:cNvSpPr>
            <p:nvPr/>
          </p:nvSpPr>
          <p:spPr bwMode="auto">
            <a:xfrm>
              <a:off x="503713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2" name="Line 184"/>
            <p:cNvSpPr>
              <a:spLocks noChangeShapeType="1"/>
            </p:cNvSpPr>
            <p:nvPr/>
          </p:nvSpPr>
          <p:spPr bwMode="auto">
            <a:xfrm>
              <a:off x="50561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3" name="Line 185"/>
            <p:cNvSpPr>
              <a:spLocks noChangeShapeType="1"/>
            </p:cNvSpPr>
            <p:nvPr/>
          </p:nvSpPr>
          <p:spPr bwMode="auto">
            <a:xfrm>
              <a:off x="507523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4" name="Line 186"/>
            <p:cNvSpPr>
              <a:spLocks noChangeShapeType="1"/>
            </p:cNvSpPr>
            <p:nvPr/>
          </p:nvSpPr>
          <p:spPr bwMode="auto">
            <a:xfrm>
              <a:off x="5094288" y="36099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5" name="Line 187"/>
            <p:cNvSpPr>
              <a:spLocks noChangeShapeType="1"/>
            </p:cNvSpPr>
            <p:nvPr/>
          </p:nvSpPr>
          <p:spPr bwMode="auto">
            <a:xfrm>
              <a:off x="518953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6" name="Line 188"/>
            <p:cNvSpPr>
              <a:spLocks noChangeShapeType="1"/>
            </p:cNvSpPr>
            <p:nvPr/>
          </p:nvSpPr>
          <p:spPr bwMode="auto">
            <a:xfrm>
              <a:off x="520858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7" name="Line 189"/>
            <p:cNvSpPr>
              <a:spLocks noChangeShapeType="1"/>
            </p:cNvSpPr>
            <p:nvPr/>
          </p:nvSpPr>
          <p:spPr bwMode="auto">
            <a:xfrm>
              <a:off x="5227638" y="3600453"/>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8" name="Line 190"/>
            <p:cNvSpPr>
              <a:spLocks noChangeShapeType="1"/>
            </p:cNvSpPr>
            <p:nvPr/>
          </p:nvSpPr>
          <p:spPr bwMode="auto">
            <a:xfrm>
              <a:off x="5246688" y="3600454"/>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9" name="Line 191"/>
            <p:cNvSpPr>
              <a:spLocks noChangeShapeType="1"/>
            </p:cNvSpPr>
            <p:nvPr/>
          </p:nvSpPr>
          <p:spPr bwMode="auto">
            <a:xfrm>
              <a:off x="4503738"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0" name="Line 192"/>
            <p:cNvSpPr>
              <a:spLocks noChangeShapeType="1"/>
            </p:cNvSpPr>
            <p:nvPr/>
          </p:nvSpPr>
          <p:spPr bwMode="auto">
            <a:xfrm>
              <a:off x="4522788"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1" name="Line 193"/>
            <p:cNvSpPr>
              <a:spLocks noChangeShapeType="1"/>
            </p:cNvSpPr>
            <p:nvPr/>
          </p:nvSpPr>
          <p:spPr bwMode="auto">
            <a:xfrm>
              <a:off x="453231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2" name="Line 194"/>
            <p:cNvSpPr>
              <a:spLocks noChangeShapeType="1"/>
            </p:cNvSpPr>
            <p:nvPr/>
          </p:nvSpPr>
          <p:spPr bwMode="auto">
            <a:xfrm>
              <a:off x="455136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3" name="Line 195"/>
            <p:cNvSpPr>
              <a:spLocks noChangeShapeType="1"/>
            </p:cNvSpPr>
            <p:nvPr/>
          </p:nvSpPr>
          <p:spPr bwMode="auto">
            <a:xfrm>
              <a:off x="4322763" y="347662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4" name="Line 196"/>
            <p:cNvSpPr>
              <a:spLocks noChangeShapeType="1"/>
            </p:cNvSpPr>
            <p:nvPr/>
          </p:nvSpPr>
          <p:spPr bwMode="auto">
            <a:xfrm>
              <a:off x="4389438" y="34956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5" name="Line 197"/>
            <p:cNvSpPr>
              <a:spLocks noChangeShapeType="1"/>
            </p:cNvSpPr>
            <p:nvPr/>
          </p:nvSpPr>
          <p:spPr bwMode="auto">
            <a:xfrm>
              <a:off x="4437063" y="3524254"/>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6" name="Line 198"/>
            <p:cNvSpPr>
              <a:spLocks noChangeShapeType="1"/>
            </p:cNvSpPr>
            <p:nvPr/>
          </p:nvSpPr>
          <p:spPr bwMode="auto">
            <a:xfrm>
              <a:off x="4456113" y="353377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7" name="Line 199"/>
            <p:cNvSpPr>
              <a:spLocks noChangeShapeType="1"/>
            </p:cNvSpPr>
            <p:nvPr/>
          </p:nvSpPr>
          <p:spPr bwMode="auto">
            <a:xfrm>
              <a:off x="4217988"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8" name="Line 200"/>
            <p:cNvSpPr>
              <a:spLocks noChangeShapeType="1"/>
            </p:cNvSpPr>
            <p:nvPr/>
          </p:nvSpPr>
          <p:spPr bwMode="auto">
            <a:xfrm>
              <a:off x="4246563"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9" name="Line 201"/>
            <p:cNvSpPr>
              <a:spLocks noChangeShapeType="1"/>
            </p:cNvSpPr>
            <p:nvPr/>
          </p:nvSpPr>
          <p:spPr bwMode="auto">
            <a:xfrm>
              <a:off x="4265613"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0" name="Line 202"/>
            <p:cNvSpPr>
              <a:spLocks noChangeShapeType="1"/>
            </p:cNvSpPr>
            <p:nvPr/>
          </p:nvSpPr>
          <p:spPr bwMode="auto">
            <a:xfrm>
              <a:off x="4294188" y="3467103"/>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1" name="Freeform 203"/>
            <p:cNvSpPr>
              <a:spLocks/>
            </p:cNvSpPr>
            <p:nvPr/>
          </p:nvSpPr>
          <p:spPr bwMode="auto">
            <a:xfrm>
              <a:off x="3741738" y="3228975"/>
              <a:ext cx="1647825" cy="400050"/>
            </a:xfrm>
            <a:custGeom>
              <a:avLst/>
              <a:gdLst>
                <a:gd name="T0" fmla="*/ 173 w 173"/>
                <a:gd name="T1" fmla="*/ 42 h 42"/>
                <a:gd name="T2" fmla="*/ 134 w 173"/>
                <a:gd name="T3" fmla="*/ 42 h 42"/>
                <a:gd name="T4" fmla="*/ 134 w 173"/>
                <a:gd name="T5" fmla="*/ 40 h 42"/>
                <a:gd name="T6" fmla="*/ 123 w 173"/>
                <a:gd name="T7" fmla="*/ 40 h 42"/>
                <a:gd name="T8" fmla="*/ 123 w 173"/>
                <a:gd name="T9" fmla="*/ 39 h 42"/>
                <a:gd name="T10" fmla="*/ 108 w 173"/>
                <a:gd name="T11" fmla="*/ 39 h 42"/>
                <a:gd name="T12" fmla="*/ 108 w 173"/>
                <a:gd name="T13" fmla="*/ 37 h 42"/>
                <a:gd name="T14" fmla="*/ 107 w 173"/>
                <a:gd name="T15" fmla="*/ 37 h 42"/>
                <a:gd name="T16" fmla="*/ 107 w 173"/>
                <a:gd name="T17" fmla="*/ 35 h 42"/>
                <a:gd name="T18" fmla="*/ 74 w 173"/>
                <a:gd name="T19" fmla="*/ 35 h 42"/>
                <a:gd name="T20" fmla="*/ 74 w 173"/>
                <a:gd name="T21" fmla="*/ 33 h 42"/>
                <a:gd name="T22" fmla="*/ 72 w 173"/>
                <a:gd name="T23" fmla="*/ 33 h 42"/>
                <a:gd name="T24" fmla="*/ 72 w 173"/>
                <a:gd name="T25" fmla="*/ 32 h 42"/>
                <a:gd name="T26" fmla="*/ 69 w 173"/>
                <a:gd name="T27" fmla="*/ 32 h 42"/>
                <a:gd name="T28" fmla="*/ 69 w 173"/>
                <a:gd name="T29" fmla="*/ 31 h 42"/>
                <a:gd name="T30" fmla="*/ 66 w 173"/>
                <a:gd name="T31" fmla="*/ 31 h 42"/>
                <a:gd name="T32" fmla="*/ 66 w 173"/>
                <a:gd name="T33" fmla="*/ 29 h 42"/>
                <a:gd name="T34" fmla="*/ 62 w 173"/>
                <a:gd name="T35" fmla="*/ 29 h 42"/>
                <a:gd name="T36" fmla="*/ 62 w 173"/>
                <a:gd name="T37" fmla="*/ 28 h 42"/>
                <a:gd name="T38" fmla="*/ 59 w 173"/>
                <a:gd name="T39" fmla="*/ 28 h 42"/>
                <a:gd name="T40" fmla="*/ 59 w 173"/>
                <a:gd name="T41" fmla="*/ 27 h 42"/>
                <a:gd name="T42" fmla="*/ 49 w 173"/>
                <a:gd name="T43" fmla="*/ 27 h 42"/>
                <a:gd name="T44" fmla="*/ 49 w 173"/>
                <a:gd name="T45" fmla="*/ 26 h 42"/>
                <a:gd name="T46" fmla="*/ 45 w 173"/>
                <a:gd name="T47" fmla="*/ 26 h 42"/>
                <a:gd name="T48" fmla="*/ 45 w 173"/>
                <a:gd name="T49" fmla="*/ 24 h 42"/>
                <a:gd name="T50" fmla="*/ 37 w 173"/>
                <a:gd name="T51" fmla="*/ 24 h 42"/>
                <a:gd name="T52" fmla="*/ 37 w 173"/>
                <a:gd name="T53" fmla="*/ 22 h 42"/>
                <a:gd name="T54" fmla="*/ 35 w 173"/>
                <a:gd name="T55" fmla="*/ 22 h 42"/>
                <a:gd name="T56" fmla="*/ 35 w 173"/>
                <a:gd name="T57" fmla="*/ 20 h 42"/>
                <a:gd name="T58" fmla="*/ 26 w 173"/>
                <a:gd name="T59" fmla="*/ 20 h 42"/>
                <a:gd name="T60" fmla="*/ 26 w 173"/>
                <a:gd name="T61" fmla="*/ 19 h 42"/>
                <a:gd name="T62" fmla="*/ 24 w 173"/>
                <a:gd name="T63" fmla="*/ 19 h 42"/>
                <a:gd name="T64" fmla="*/ 24 w 173"/>
                <a:gd name="T65" fmla="*/ 18 h 42"/>
                <a:gd name="T66" fmla="*/ 23 w 173"/>
                <a:gd name="T67" fmla="*/ 18 h 42"/>
                <a:gd name="T68" fmla="*/ 23 w 173"/>
                <a:gd name="T69" fmla="*/ 14 h 42"/>
                <a:gd name="T70" fmla="*/ 20 w 173"/>
                <a:gd name="T71" fmla="*/ 14 h 42"/>
                <a:gd name="T72" fmla="*/ 20 w 173"/>
                <a:gd name="T73" fmla="*/ 11 h 42"/>
                <a:gd name="T74" fmla="*/ 18 w 173"/>
                <a:gd name="T75" fmla="*/ 11 h 42"/>
                <a:gd name="T76" fmla="*/ 18 w 173"/>
                <a:gd name="T77" fmla="*/ 8 h 42"/>
                <a:gd name="T78" fmla="*/ 16 w 173"/>
                <a:gd name="T79" fmla="*/ 8 h 42"/>
                <a:gd name="T80" fmla="*/ 16 w 173"/>
                <a:gd name="T81" fmla="*/ 6 h 42"/>
                <a:gd name="T82" fmla="*/ 15 w 173"/>
                <a:gd name="T83" fmla="*/ 6 h 42"/>
                <a:gd name="T84" fmla="*/ 15 w 173"/>
                <a:gd name="T85" fmla="*/ 4 h 42"/>
                <a:gd name="T86" fmla="*/ 11 w 173"/>
                <a:gd name="T87" fmla="*/ 4 h 42"/>
                <a:gd name="T88" fmla="*/ 11 w 173"/>
                <a:gd name="T89" fmla="*/ 3 h 42"/>
                <a:gd name="T90" fmla="*/ 8 w 173"/>
                <a:gd name="T91" fmla="*/ 3 h 42"/>
                <a:gd name="T92" fmla="*/ 8 w 173"/>
                <a:gd name="T93" fmla="*/ 1 h 42"/>
                <a:gd name="T94" fmla="*/ 5 w 173"/>
                <a:gd name="T95" fmla="*/ 1 h 42"/>
                <a:gd name="T96" fmla="*/ 5 w 173"/>
                <a:gd name="T97" fmla="*/ 0 h 42"/>
                <a:gd name="T98" fmla="*/ 0 w 173"/>
                <a:gd name="T9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42">
                  <a:moveTo>
                    <a:pt x="173" y="42"/>
                  </a:moveTo>
                  <a:lnTo>
                    <a:pt x="134" y="42"/>
                  </a:lnTo>
                  <a:lnTo>
                    <a:pt x="134" y="40"/>
                  </a:lnTo>
                  <a:lnTo>
                    <a:pt x="123" y="40"/>
                  </a:lnTo>
                  <a:lnTo>
                    <a:pt x="123" y="39"/>
                  </a:lnTo>
                  <a:lnTo>
                    <a:pt x="108" y="39"/>
                  </a:lnTo>
                  <a:lnTo>
                    <a:pt x="108" y="37"/>
                  </a:lnTo>
                  <a:lnTo>
                    <a:pt x="107" y="37"/>
                  </a:lnTo>
                  <a:lnTo>
                    <a:pt x="107" y="35"/>
                  </a:lnTo>
                  <a:lnTo>
                    <a:pt x="74" y="35"/>
                  </a:lnTo>
                  <a:lnTo>
                    <a:pt x="74" y="33"/>
                  </a:lnTo>
                  <a:lnTo>
                    <a:pt x="72" y="33"/>
                  </a:lnTo>
                  <a:lnTo>
                    <a:pt x="72" y="32"/>
                  </a:lnTo>
                  <a:lnTo>
                    <a:pt x="69" y="32"/>
                  </a:lnTo>
                  <a:lnTo>
                    <a:pt x="69" y="31"/>
                  </a:lnTo>
                  <a:lnTo>
                    <a:pt x="66" y="31"/>
                  </a:lnTo>
                  <a:lnTo>
                    <a:pt x="66" y="29"/>
                  </a:lnTo>
                  <a:lnTo>
                    <a:pt x="62" y="29"/>
                  </a:lnTo>
                  <a:lnTo>
                    <a:pt x="62" y="28"/>
                  </a:lnTo>
                  <a:lnTo>
                    <a:pt x="59" y="28"/>
                  </a:lnTo>
                  <a:lnTo>
                    <a:pt x="59" y="27"/>
                  </a:lnTo>
                  <a:lnTo>
                    <a:pt x="49" y="27"/>
                  </a:lnTo>
                  <a:lnTo>
                    <a:pt x="49" y="26"/>
                  </a:lnTo>
                  <a:lnTo>
                    <a:pt x="45" y="26"/>
                  </a:lnTo>
                  <a:lnTo>
                    <a:pt x="45" y="24"/>
                  </a:lnTo>
                  <a:lnTo>
                    <a:pt x="37" y="24"/>
                  </a:lnTo>
                  <a:lnTo>
                    <a:pt x="37" y="22"/>
                  </a:lnTo>
                  <a:lnTo>
                    <a:pt x="35" y="22"/>
                  </a:lnTo>
                  <a:lnTo>
                    <a:pt x="35" y="20"/>
                  </a:lnTo>
                  <a:lnTo>
                    <a:pt x="26" y="20"/>
                  </a:lnTo>
                  <a:lnTo>
                    <a:pt x="26" y="19"/>
                  </a:lnTo>
                  <a:lnTo>
                    <a:pt x="24" y="19"/>
                  </a:lnTo>
                  <a:lnTo>
                    <a:pt x="24" y="18"/>
                  </a:lnTo>
                  <a:lnTo>
                    <a:pt x="23" y="18"/>
                  </a:lnTo>
                  <a:lnTo>
                    <a:pt x="23" y="14"/>
                  </a:lnTo>
                  <a:lnTo>
                    <a:pt x="20" y="14"/>
                  </a:lnTo>
                  <a:lnTo>
                    <a:pt x="20" y="11"/>
                  </a:lnTo>
                  <a:lnTo>
                    <a:pt x="18" y="11"/>
                  </a:lnTo>
                  <a:lnTo>
                    <a:pt x="18" y="8"/>
                  </a:lnTo>
                  <a:lnTo>
                    <a:pt x="16" y="8"/>
                  </a:lnTo>
                  <a:lnTo>
                    <a:pt x="16" y="6"/>
                  </a:lnTo>
                  <a:lnTo>
                    <a:pt x="15" y="6"/>
                  </a:lnTo>
                  <a:lnTo>
                    <a:pt x="15" y="4"/>
                  </a:lnTo>
                  <a:lnTo>
                    <a:pt x="11" y="4"/>
                  </a:lnTo>
                  <a:lnTo>
                    <a:pt x="11" y="3"/>
                  </a:lnTo>
                  <a:lnTo>
                    <a:pt x="8" y="3"/>
                  </a:lnTo>
                  <a:lnTo>
                    <a:pt x="8" y="1"/>
                  </a:lnTo>
                  <a:lnTo>
                    <a:pt x="5" y="1"/>
                  </a:lnTo>
                  <a:lnTo>
                    <a:pt x="5"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352" name="Group 351"/>
          <p:cNvGrpSpPr/>
          <p:nvPr/>
        </p:nvGrpSpPr>
        <p:grpSpPr>
          <a:xfrm>
            <a:off x="3632846" y="2217266"/>
            <a:ext cx="2191323" cy="322995"/>
            <a:chOff x="3743325" y="3295650"/>
            <a:chExt cx="1657350" cy="244475"/>
          </a:xfrm>
        </p:grpSpPr>
        <p:sp>
          <p:nvSpPr>
            <p:cNvPr id="353" name="Line 204"/>
            <p:cNvSpPr>
              <a:spLocks noChangeShapeType="1"/>
            </p:cNvSpPr>
            <p:nvPr/>
          </p:nvSpPr>
          <p:spPr bwMode="auto">
            <a:xfrm>
              <a:off x="4124325" y="33718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4" name="Line 205"/>
            <p:cNvSpPr>
              <a:spLocks noChangeShapeType="1"/>
            </p:cNvSpPr>
            <p:nvPr/>
          </p:nvSpPr>
          <p:spPr bwMode="auto">
            <a:xfrm>
              <a:off x="4143375" y="33718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5" name="Line 206"/>
            <p:cNvSpPr>
              <a:spLocks noChangeShapeType="1"/>
            </p:cNvSpPr>
            <p:nvPr/>
          </p:nvSpPr>
          <p:spPr bwMode="auto">
            <a:xfrm>
              <a:off x="4229100" y="3416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6" name="Line 207"/>
            <p:cNvSpPr>
              <a:spLocks noChangeShapeType="1"/>
            </p:cNvSpPr>
            <p:nvPr/>
          </p:nvSpPr>
          <p:spPr bwMode="auto">
            <a:xfrm>
              <a:off x="4238625" y="34163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7" name="Line 208"/>
            <p:cNvSpPr>
              <a:spLocks noChangeShapeType="1"/>
            </p:cNvSpPr>
            <p:nvPr/>
          </p:nvSpPr>
          <p:spPr bwMode="auto">
            <a:xfrm>
              <a:off x="37623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8" name="Line 209"/>
            <p:cNvSpPr>
              <a:spLocks noChangeShapeType="1"/>
            </p:cNvSpPr>
            <p:nvPr/>
          </p:nvSpPr>
          <p:spPr bwMode="auto">
            <a:xfrm>
              <a:off x="37814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9" name="Line 210"/>
            <p:cNvSpPr>
              <a:spLocks noChangeShapeType="1"/>
            </p:cNvSpPr>
            <p:nvPr/>
          </p:nvSpPr>
          <p:spPr bwMode="auto">
            <a:xfrm>
              <a:off x="46577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0" name="Line 211"/>
            <p:cNvSpPr>
              <a:spLocks noChangeShapeType="1"/>
            </p:cNvSpPr>
            <p:nvPr/>
          </p:nvSpPr>
          <p:spPr bwMode="auto">
            <a:xfrm>
              <a:off x="46767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1" name="Line 212"/>
            <p:cNvSpPr>
              <a:spLocks noChangeShapeType="1"/>
            </p:cNvSpPr>
            <p:nvPr/>
          </p:nvSpPr>
          <p:spPr bwMode="auto">
            <a:xfrm>
              <a:off x="420052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2" name="Line 213"/>
            <p:cNvSpPr>
              <a:spLocks noChangeShapeType="1"/>
            </p:cNvSpPr>
            <p:nvPr/>
          </p:nvSpPr>
          <p:spPr bwMode="auto">
            <a:xfrm>
              <a:off x="421957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3" name="Line 214"/>
            <p:cNvSpPr>
              <a:spLocks noChangeShapeType="1"/>
            </p:cNvSpPr>
            <p:nvPr/>
          </p:nvSpPr>
          <p:spPr bwMode="auto">
            <a:xfrm>
              <a:off x="4629150" y="34353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4" name="Line 215"/>
            <p:cNvSpPr>
              <a:spLocks noChangeShapeType="1"/>
            </p:cNvSpPr>
            <p:nvPr/>
          </p:nvSpPr>
          <p:spPr bwMode="auto">
            <a:xfrm>
              <a:off x="4171950" y="33877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5" name="Line 216"/>
            <p:cNvSpPr>
              <a:spLocks noChangeShapeType="1"/>
            </p:cNvSpPr>
            <p:nvPr/>
          </p:nvSpPr>
          <p:spPr bwMode="auto">
            <a:xfrm>
              <a:off x="532447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6" name="Line 217"/>
            <p:cNvSpPr>
              <a:spLocks noChangeShapeType="1"/>
            </p:cNvSpPr>
            <p:nvPr/>
          </p:nvSpPr>
          <p:spPr bwMode="auto">
            <a:xfrm>
              <a:off x="540067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7" name="Line 218"/>
            <p:cNvSpPr>
              <a:spLocks noChangeShapeType="1"/>
            </p:cNvSpPr>
            <p:nvPr/>
          </p:nvSpPr>
          <p:spPr bwMode="auto">
            <a:xfrm>
              <a:off x="47148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8" name="Line 219"/>
            <p:cNvSpPr>
              <a:spLocks noChangeShapeType="1"/>
            </p:cNvSpPr>
            <p:nvPr/>
          </p:nvSpPr>
          <p:spPr bwMode="auto">
            <a:xfrm>
              <a:off x="47339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9" name="Line 220"/>
            <p:cNvSpPr>
              <a:spLocks noChangeShapeType="1"/>
            </p:cNvSpPr>
            <p:nvPr/>
          </p:nvSpPr>
          <p:spPr bwMode="auto">
            <a:xfrm>
              <a:off x="47529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0" name="Line 221"/>
            <p:cNvSpPr>
              <a:spLocks noChangeShapeType="1"/>
            </p:cNvSpPr>
            <p:nvPr/>
          </p:nvSpPr>
          <p:spPr bwMode="auto">
            <a:xfrm>
              <a:off x="47720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1" name="Line 222"/>
            <p:cNvSpPr>
              <a:spLocks noChangeShapeType="1"/>
            </p:cNvSpPr>
            <p:nvPr/>
          </p:nvSpPr>
          <p:spPr bwMode="auto">
            <a:xfrm>
              <a:off x="42576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2" name="Line 223"/>
            <p:cNvSpPr>
              <a:spLocks noChangeShapeType="1"/>
            </p:cNvSpPr>
            <p:nvPr/>
          </p:nvSpPr>
          <p:spPr bwMode="auto">
            <a:xfrm>
              <a:off x="42767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3" name="Line 224"/>
            <p:cNvSpPr>
              <a:spLocks noChangeShapeType="1"/>
            </p:cNvSpPr>
            <p:nvPr/>
          </p:nvSpPr>
          <p:spPr bwMode="auto">
            <a:xfrm>
              <a:off x="42957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4" name="Line 225"/>
            <p:cNvSpPr>
              <a:spLocks noChangeShapeType="1"/>
            </p:cNvSpPr>
            <p:nvPr/>
          </p:nvSpPr>
          <p:spPr bwMode="auto">
            <a:xfrm>
              <a:off x="43148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5" name="Line 226"/>
            <p:cNvSpPr>
              <a:spLocks noChangeShapeType="1"/>
            </p:cNvSpPr>
            <p:nvPr/>
          </p:nvSpPr>
          <p:spPr bwMode="auto">
            <a:xfrm>
              <a:off x="48196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6" name="Line 227"/>
            <p:cNvSpPr>
              <a:spLocks noChangeShapeType="1"/>
            </p:cNvSpPr>
            <p:nvPr/>
          </p:nvSpPr>
          <p:spPr bwMode="auto">
            <a:xfrm>
              <a:off x="48482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7" name="Line 228"/>
            <p:cNvSpPr>
              <a:spLocks noChangeShapeType="1"/>
            </p:cNvSpPr>
            <p:nvPr/>
          </p:nvSpPr>
          <p:spPr bwMode="auto">
            <a:xfrm>
              <a:off x="48768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8" name="Line 229"/>
            <p:cNvSpPr>
              <a:spLocks noChangeShapeType="1"/>
            </p:cNvSpPr>
            <p:nvPr/>
          </p:nvSpPr>
          <p:spPr bwMode="auto">
            <a:xfrm>
              <a:off x="49053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9" name="Line 230"/>
            <p:cNvSpPr>
              <a:spLocks noChangeShapeType="1"/>
            </p:cNvSpPr>
            <p:nvPr/>
          </p:nvSpPr>
          <p:spPr bwMode="auto">
            <a:xfrm>
              <a:off x="4362450"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0" name="Line 231"/>
            <p:cNvSpPr>
              <a:spLocks noChangeShapeType="1"/>
            </p:cNvSpPr>
            <p:nvPr/>
          </p:nvSpPr>
          <p:spPr bwMode="auto">
            <a:xfrm>
              <a:off x="4391025"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1" name="Line 232"/>
            <p:cNvSpPr>
              <a:spLocks noChangeShapeType="1"/>
            </p:cNvSpPr>
            <p:nvPr/>
          </p:nvSpPr>
          <p:spPr bwMode="auto">
            <a:xfrm>
              <a:off x="4419600" y="34067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2" name="Line 233"/>
            <p:cNvSpPr>
              <a:spLocks noChangeShapeType="1"/>
            </p:cNvSpPr>
            <p:nvPr/>
          </p:nvSpPr>
          <p:spPr bwMode="auto">
            <a:xfrm>
              <a:off x="4448175" y="34210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3" name="Line 234"/>
            <p:cNvSpPr>
              <a:spLocks noChangeShapeType="1"/>
            </p:cNvSpPr>
            <p:nvPr/>
          </p:nvSpPr>
          <p:spPr bwMode="auto">
            <a:xfrm>
              <a:off x="438150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4" name="Line 235"/>
            <p:cNvSpPr>
              <a:spLocks noChangeShapeType="1"/>
            </p:cNvSpPr>
            <p:nvPr/>
          </p:nvSpPr>
          <p:spPr bwMode="auto">
            <a:xfrm>
              <a:off x="440055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5" name="Line 236"/>
            <p:cNvSpPr>
              <a:spLocks noChangeShapeType="1"/>
            </p:cNvSpPr>
            <p:nvPr/>
          </p:nvSpPr>
          <p:spPr bwMode="auto">
            <a:xfrm>
              <a:off x="4410075"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6" name="Line 237"/>
            <p:cNvSpPr>
              <a:spLocks noChangeShapeType="1"/>
            </p:cNvSpPr>
            <p:nvPr/>
          </p:nvSpPr>
          <p:spPr bwMode="auto">
            <a:xfrm>
              <a:off x="4419600" y="34353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7" name="Line 238"/>
            <p:cNvSpPr>
              <a:spLocks noChangeShapeType="1"/>
            </p:cNvSpPr>
            <p:nvPr/>
          </p:nvSpPr>
          <p:spPr bwMode="auto">
            <a:xfrm>
              <a:off x="3924300"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8" name="Line 239"/>
            <p:cNvSpPr>
              <a:spLocks noChangeShapeType="1"/>
            </p:cNvSpPr>
            <p:nvPr/>
          </p:nvSpPr>
          <p:spPr bwMode="auto">
            <a:xfrm>
              <a:off x="3933825"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9" name="Line 240"/>
            <p:cNvSpPr>
              <a:spLocks noChangeShapeType="1"/>
            </p:cNvSpPr>
            <p:nvPr/>
          </p:nvSpPr>
          <p:spPr bwMode="auto">
            <a:xfrm>
              <a:off x="3952875"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0" name="Line 241"/>
            <p:cNvSpPr>
              <a:spLocks noChangeShapeType="1"/>
            </p:cNvSpPr>
            <p:nvPr/>
          </p:nvSpPr>
          <p:spPr bwMode="auto">
            <a:xfrm>
              <a:off x="3962400" y="33337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1" name="Line 242"/>
            <p:cNvSpPr>
              <a:spLocks noChangeShapeType="1"/>
            </p:cNvSpPr>
            <p:nvPr/>
          </p:nvSpPr>
          <p:spPr bwMode="auto">
            <a:xfrm>
              <a:off x="42767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2" name="Line 243"/>
            <p:cNvSpPr>
              <a:spLocks noChangeShapeType="1"/>
            </p:cNvSpPr>
            <p:nvPr/>
          </p:nvSpPr>
          <p:spPr bwMode="auto">
            <a:xfrm>
              <a:off x="42957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3" name="Line 244"/>
            <p:cNvSpPr>
              <a:spLocks noChangeShapeType="1"/>
            </p:cNvSpPr>
            <p:nvPr/>
          </p:nvSpPr>
          <p:spPr bwMode="auto">
            <a:xfrm>
              <a:off x="43053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4" name="Line 245"/>
            <p:cNvSpPr>
              <a:spLocks noChangeShapeType="1"/>
            </p:cNvSpPr>
            <p:nvPr/>
          </p:nvSpPr>
          <p:spPr bwMode="auto">
            <a:xfrm>
              <a:off x="43243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5" name="Line 246"/>
            <p:cNvSpPr>
              <a:spLocks noChangeShapeType="1"/>
            </p:cNvSpPr>
            <p:nvPr/>
          </p:nvSpPr>
          <p:spPr bwMode="auto">
            <a:xfrm>
              <a:off x="38195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6" name="Line 247"/>
            <p:cNvSpPr>
              <a:spLocks noChangeShapeType="1"/>
            </p:cNvSpPr>
            <p:nvPr/>
          </p:nvSpPr>
          <p:spPr bwMode="auto">
            <a:xfrm>
              <a:off x="38385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7" name="Line 248"/>
            <p:cNvSpPr>
              <a:spLocks noChangeShapeType="1"/>
            </p:cNvSpPr>
            <p:nvPr/>
          </p:nvSpPr>
          <p:spPr bwMode="auto">
            <a:xfrm>
              <a:off x="3848100"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8" name="Line 249"/>
            <p:cNvSpPr>
              <a:spLocks noChangeShapeType="1"/>
            </p:cNvSpPr>
            <p:nvPr/>
          </p:nvSpPr>
          <p:spPr bwMode="auto">
            <a:xfrm>
              <a:off x="385762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9" name="Line 250"/>
            <p:cNvSpPr>
              <a:spLocks noChangeShapeType="1"/>
            </p:cNvSpPr>
            <p:nvPr/>
          </p:nvSpPr>
          <p:spPr bwMode="auto">
            <a:xfrm>
              <a:off x="4257675" y="34353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0" name="Line 251"/>
            <p:cNvSpPr>
              <a:spLocks noChangeShapeType="1"/>
            </p:cNvSpPr>
            <p:nvPr/>
          </p:nvSpPr>
          <p:spPr bwMode="auto">
            <a:xfrm>
              <a:off x="3800475" y="3295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1" name="Line 252"/>
            <p:cNvSpPr>
              <a:spLocks noChangeShapeType="1"/>
            </p:cNvSpPr>
            <p:nvPr/>
          </p:nvSpPr>
          <p:spPr bwMode="auto">
            <a:xfrm>
              <a:off x="53816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2" name="Line 253"/>
            <p:cNvSpPr>
              <a:spLocks noChangeShapeType="1"/>
            </p:cNvSpPr>
            <p:nvPr/>
          </p:nvSpPr>
          <p:spPr bwMode="auto">
            <a:xfrm>
              <a:off x="50006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3" name="Line 254"/>
            <p:cNvSpPr>
              <a:spLocks noChangeShapeType="1"/>
            </p:cNvSpPr>
            <p:nvPr/>
          </p:nvSpPr>
          <p:spPr bwMode="auto">
            <a:xfrm>
              <a:off x="50196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4" name="Line 255"/>
            <p:cNvSpPr>
              <a:spLocks noChangeShapeType="1"/>
            </p:cNvSpPr>
            <p:nvPr/>
          </p:nvSpPr>
          <p:spPr bwMode="auto">
            <a:xfrm>
              <a:off x="5048250"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5" name="Line 256"/>
            <p:cNvSpPr>
              <a:spLocks noChangeShapeType="1"/>
            </p:cNvSpPr>
            <p:nvPr/>
          </p:nvSpPr>
          <p:spPr bwMode="auto">
            <a:xfrm>
              <a:off x="5067300"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6" name="Line 257"/>
            <p:cNvSpPr>
              <a:spLocks noChangeShapeType="1"/>
            </p:cNvSpPr>
            <p:nvPr/>
          </p:nvSpPr>
          <p:spPr bwMode="auto">
            <a:xfrm>
              <a:off x="454342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7" name="Line 258"/>
            <p:cNvSpPr>
              <a:spLocks noChangeShapeType="1"/>
            </p:cNvSpPr>
            <p:nvPr/>
          </p:nvSpPr>
          <p:spPr bwMode="auto">
            <a:xfrm>
              <a:off x="456247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8" name="Line 259"/>
            <p:cNvSpPr>
              <a:spLocks noChangeShapeType="1"/>
            </p:cNvSpPr>
            <p:nvPr/>
          </p:nvSpPr>
          <p:spPr bwMode="auto">
            <a:xfrm>
              <a:off x="458152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9" name="Line 260"/>
            <p:cNvSpPr>
              <a:spLocks noChangeShapeType="1"/>
            </p:cNvSpPr>
            <p:nvPr/>
          </p:nvSpPr>
          <p:spPr bwMode="auto">
            <a:xfrm>
              <a:off x="4610100"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0" name="Line 261"/>
            <p:cNvSpPr>
              <a:spLocks noChangeShapeType="1"/>
            </p:cNvSpPr>
            <p:nvPr/>
          </p:nvSpPr>
          <p:spPr bwMode="auto">
            <a:xfrm>
              <a:off x="49244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1" name="Line 262"/>
            <p:cNvSpPr>
              <a:spLocks noChangeShapeType="1"/>
            </p:cNvSpPr>
            <p:nvPr/>
          </p:nvSpPr>
          <p:spPr bwMode="auto">
            <a:xfrm>
              <a:off x="49434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2" name="Line 263"/>
            <p:cNvSpPr>
              <a:spLocks noChangeShapeType="1"/>
            </p:cNvSpPr>
            <p:nvPr/>
          </p:nvSpPr>
          <p:spPr bwMode="auto">
            <a:xfrm>
              <a:off x="496252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3" name="Line 264"/>
            <p:cNvSpPr>
              <a:spLocks noChangeShapeType="1"/>
            </p:cNvSpPr>
            <p:nvPr/>
          </p:nvSpPr>
          <p:spPr bwMode="auto">
            <a:xfrm>
              <a:off x="4981575" y="3459163"/>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4" name="Line 265"/>
            <p:cNvSpPr>
              <a:spLocks noChangeShapeType="1"/>
            </p:cNvSpPr>
            <p:nvPr/>
          </p:nvSpPr>
          <p:spPr bwMode="auto">
            <a:xfrm>
              <a:off x="44577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5" name="Line 266"/>
            <p:cNvSpPr>
              <a:spLocks noChangeShapeType="1"/>
            </p:cNvSpPr>
            <p:nvPr/>
          </p:nvSpPr>
          <p:spPr bwMode="auto">
            <a:xfrm>
              <a:off x="44862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6" name="Line 267"/>
            <p:cNvSpPr>
              <a:spLocks noChangeShapeType="1"/>
            </p:cNvSpPr>
            <p:nvPr/>
          </p:nvSpPr>
          <p:spPr bwMode="auto">
            <a:xfrm>
              <a:off x="45053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7" name="Line 268"/>
            <p:cNvSpPr>
              <a:spLocks noChangeShapeType="1"/>
            </p:cNvSpPr>
            <p:nvPr/>
          </p:nvSpPr>
          <p:spPr bwMode="auto">
            <a:xfrm>
              <a:off x="4524375"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8" name="Line 269"/>
            <p:cNvSpPr>
              <a:spLocks noChangeShapeType="1"/>
            </p:cNvSpPr>
            <p:nvPr/>
          </p:nvSpPr>
          <p:spPr bwMode="auto">
            <a:xfrm>
              <a:off x="50673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9" name="Line 270"/>
            <p:cNvSpPr>
              <a:spLocks noChangeShapeType="1"/>
            </p:cNvSpPr>
            <p:nvPr/>
          </p:nvSpPr>
          <p:spPr bwMode="auto">
            <a:xfrm>
              <a:off x="50958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0" name="Line 271"/>
            <p:cNvSpPr>
              <a:spLocks noChangeShapeType="1"/>
            </p:cNvSpPr>
            <p:nvPr/>
          </p:nvSpPr>
          <p:spPr bwMode="auto">
            <a:xfrm>
              <a:off x="5114925"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1" name="Line 272"/>
            <p:cNvSpPr>
              <a:spLocks noChangeShapeType="1"/>
            </p:cNvSpPr>
            <p:nvPr/>
          </p:nvSpPr>
          <p:spPr bwMode="auto">
            <a:xfrm>
              <a:off x="5133975"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2" name="Line 273"/>
            <p:cNvSpPr>
              <a:spLocks noChangeShapeType="1"/>
            </p:cNvSpPr>
            <p:nvPr/>
          </p:nvSpPr>
          <p:spPr bwMode="auto">
            <a:xfrm>
              <a:off x="4610100" y="3438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3" name="Line 274"/>
            <p:cNvSpPr>
              <a:spLocks noChangeShapeType="1"/>
            </p:cNvSpPr>
            <p:nvPr/>
          </p:nvSpPr>
          <p:spPr bwMode="auto">
            <a:xfrm>
              <a:off x="5133975"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4" name="Line 275"/>
            <p:cNvSpPr>
              <a:spLocks noChangeShapeType="1"/>
            </p:cNvSpPr>
            <p:nvPr/>
          </p:nvSpPr>
          <p:spPr bwMode="auto">
            <a:xfrm>
              <a:off x="5153025"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5" name="Line 276"/>
            <p:cNvSpPr>
              <a:spLocks noChangeShapeType="1"/>
            </p:cNvSpPr>
            <p:nvPr/>
          </p:nvSpPr>
          <p:spPr bwMode="auto">
            <a:xfrm>
              <a:off x="5181600"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6" name="Line 277"/>
            <p:cNvSpPr>
              <a:spLocks noChangeShapeType="1"/>
            </p:cNvSpPr>
            <p:nvPr/>
          </p:nvSpPr>
          <p:spPr bwMode="auto">
            <a:xfrm>
              <a:off x="5200650" y="34829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7" name="Line 278"/>
            <p:cNvSpPr>
              <a:spLocks noChangeShapeType="1"/>
            </p:cNvSpPr>
            <p:nvPr/>
          </p:nvSpPr>
          <p:spPr bwMode="auto">
            <a:xfrm>
              <a:off x="52292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8" name="Line 279"/>
            <p:cNvSpPr>
              <a:spLocks noChangeShapeType="1"/>
            </p:cNvSpPr>
            <p:nvPr/>
          </p:nvSpPr>
          <p:spPr bwMode="auto">
            <a:xfrm>
              <a:off x="5238750"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29" name="Line 280"/>
            <p:cNvSpPr>
              <a:spLocks noChangeShapeType="1"/>
            </p:cNvSpPr>
            <p:nvPr/>
          </p:nvSpPr>
          <p:spPr bwMode="auto">
            <a:xfrm>
              <a:off x="5257800"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0" name="Line 281"/>
            <p:cNvSpPr>
              <a:spLocks noChangeShapeType="1"/>
            </p:cNvSpPr>
            <p:nvPr/>
          </p:nvSpPr>
          <p:spPr bwMode="auto">
            <a:xfrm>
              <a:off x="5267325" y="34925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1" name="Line 282"/>
            <p:cNvSpPr>
              <a:spLocks noChangeShapeType="1"/>
            </p:cNvSpPr>
            <p:nvPr/>
          </p:nvSpPr>
          <p:spPr bwMode="auto">
            <a:xfrm>
              <a:off x="46863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2" name="Line 283"/>
            <p:cNvSpPr>
              <a:spLocks noChangeShapeType="1"/>
            </p:cNvSpPr>
            <p:nvPr/>
          </p:nvSpPr>
          <p:spPr bwMode="auto">
            <a:xfrm>
              <a:off x="46958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3" name="Line 284"/>
            <p:cNvSpPr>
              <a:spLocks noChangeShapeType="1"/>
            </p:cNvSpPr>
            <p:nvPr/>
          </p:nvSpPr>
          <p:spPr bwMode="auto">
            <a:xfrm>
              <a:off x="470535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4" name="Line 285"/>
            <p:cNvSpPr>
              <a:spLocks noChangeShapeType="1"/>
            </p:cNvSpPr>
            <p:nvPr/>
          </p:nvSpPr>
          <p:spPr bwMode="auto">
            <a:xfrm>
              <a:off x="47244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5" name="Line 286"/>
            <p:cNvSpPr>
              <a:spLocks noChangeShapeType="1"/>
            </p:cNvSpPr>
            <p:nvPr/>
          </p:nvSpPr>
          <p:spPr bwMode="auto">
            <a:xfrm>
              <a:off x="42291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6" name="Line 287"/>
            <p:cNvSpPr>
              <a:spLocks noChangeShapeType="1"/>
            </p:cNvSpPr>
            <p:nvPr/>
          </p:nvSpPr>
          <p:spPr bwMode="auto">
            <a:xfrm>
              <a:off x="42386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7" name="Line 288"/>
            <p:cNvSpPr>
              <a:spLocks noChangeShapeType="1"/>
            </p:cNvSpPr>
            <p:nvPr/>
          </p:nvSpPr>
          <p:spPr bwMode="auto">
            <a:xfrm>
              <a:off x="424815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8" name="Line 289"/>
            <p:cNvSpPr>
              <a:spLocks noChangeShapeType="1"/>
            </p:cNvSpPr>
            <p:nvPr/>
          </p:nvSpPr>
          <p:spPr bwMode="auto">
            <a:xfrm>
              <a:off x="42672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39" name="Line 290"/>
            <p:cNvSpPr>
              <a:spLocks noChangeShapeType="1"/>
            </p:cNvSpPr>
            <p:nvPr/>
          </p:nvSpPr>
          <p:spPr bwMode="auto">
            <a:xfrm>
              <a:off x="471487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0" name="Line 291"/>
            <p:cNvSpPr>
              <a:spLocks noChangeShapeType="1"/>
            </p:cNvSpPr>
            <p:nvPr/>
          </p:nvSpPr>
          <p:spPr bwMode="auto">
            <a:xfrm>
              <a:off x="4257675"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1" name="Line 292"/>
            <p:cNvSpPr>
              <a:spLocks noChangeShapeType="1"/>
            </p:cNvSpPr>
            <p:nvPr/>
          </p:nvSpPr>
          <p:spPr bwMode="auto">
            <a:xfrm>
              <a:off x="4686300"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2" name="Line 293"/>
            <p:cNvSpPr>
              <a:spLocks noChangeShapeType="1"/>
            </p:cNvSpPr>
            <p:nvPr/>
          </p:nvSpPr>
          <p:spPr bwMode="auto">
            <a:xfrm>
              <a:off x="4229100" y="33972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3" name="Line 294"/>
            <p:cNvSpPr>
              <a:spLocks noChangeShapeType="1"/>
            </p:cNvSpPr>
            <p:nvPr/>
          </p:nvSpPr>
          <p:spPr bwMode="auto">
            <a:xfrm>
              <a:off x="4733925" y="34544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4" name="Line 295"/>
            <p:cNvSpPr>
              <a:spLocks noChangeShapeType="1"/>
            </p:cNvSpPr>
            <p:nvPr/>
          </p:nvSpPr>
          <p:spPr bwMode="auto">
            <a:xfrm>
              <a:off x="42767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5" name="Line 296"/>
            <p:cNvSpPr>
              <a:spLocks noChangeShapeType="1"/>
            </p:cNvSpPr>
            <p:nvPr/>
          </p:nvSpPr>
          <p:spPr bwMode="auto">
            <a:xfrm>
              <a:off x="48006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6" name="Line 297"/>
            <p:cNvSpPr>
              <a:spLocks noChangeShapeType="1"/>
            </p:cNvSpPr>
            <p:nvPr/>
          </p:nvSpPr>
          <p:spPr bwMode="auto">
            <a:xfrm>
              <a:off x="43434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7" name="Line 298"/>
            <p:cNvSpPr>
              <a:spLocks noChangeShapeType="1"/>
            </p:cNvSpPr>
            <p:nvPr/>
          </p:nvSpPr>
          <p:spPr bwMode="auto">
            <a:xfrm>
              <a:off x="442912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8" name="Line 299"/>
            <p:cNvSpPr>
              <a:spLocks noChangeShapeType="1"/>
            </p:cNvSpPr>
            <p:nvPr/>
          </p:nvSpPr>
          <p:spPr bwMode="auto">
            <a:xfrm>
              <a:off x="44577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49" name="Line 300"/>
            <p:cNvSpPr>
              <a:spLocks noChangeShapeType="1"/>
            </p:cNvSpPr>
            <p:nvPr/>
          </p:nvSpPr>
          <p:spPr bwMode="auto">
            <a:xfrm>
              <a:off x="44767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0" name="Line 301"/>
            <p:cNvSpPr>
              <a:spLocks noChangeShapeType="1"/>
            </p:cNvSpPr>
            <p:nvPr/>
          </p:nvSpPr>
          <p:spPr bwMode="auto">
            <a:xfrm>
              <a:off x="45053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1" name="Line 302"/>
            <p:cNvSpPr>
              <a:spLocks noChangeShapeType="1"/>
            </p:cNvSpPr>
            <p:nvPr/>
          </p:nvSpPr>
          <p:spPr bwMode="auto">
            <a:xfrm>
              <a:off x="3971925"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2" name="Line 303"/>
            <p:cNvSpPr>
              <a:spLocks noChangeShapeType="1"/>
            </p:cNvSpPr>
            <p:nvPr/>
          </p:nvSpPr>
          <p:spPr bwMode="auto">
            <a:xfrm>
              <a:off x="4000500"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3" name="Line 304"/>
            <p:cNvSpPr>
              <a:spLocks noChangeShapeType="1"/>
            </p:cNvSpPr>
            <p:nvPr/>
          </p:nvSpPr>
          <p:spPr bwMode="auto">
            <a:xfrm>
              <a:off x="4019550"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4" name="Line 305"/>
            <p:cNvSpPr>
              <a:spLocks noChangeShapeType="1"/>
            </p:cNvSpPr>
            <p:nvPr/>
          </p:nvSpPr>
          <p:spPr bwMode="auto">
            <a:xfrm>
              <a:off x="4048125" y="33432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5" name="Freeform 306"/>
            <p:cNvSpPr>
              <a:spLocks/>
            </p:cNvSpPr>
            <p:nvPr/>
          </p:nvSpPr>
          <p:spPr bwMode="auto">
            <a:xfrm>
              <a:off x="3743325" y="3321050"/>
              <a:ext cx="1647825" cy="200025"/>
            </a:xfrm>
            <a:custGeom>
              <a:avLst/>
              <a:gdLst>
                <a:gd name="T0" fmla="*/ 0 w 173"/>
                <a:gd name="T1" fmla="*/ 0 h 21"/>
                <a:gd name="T2" fmla="*/ 7 w 173"/>
                <a:gd name="T3" fmla="*/ 0 h 21"/>
                <a:gd name="T4" fmla="*/ 10 w 173"/>
                <a:gd name="T5" fmla="*/ 0 h 21"/>
                <a:gd name="T6" fmla="*/ 10 w 173"/>
                <a:gd name="T7" fmla="*/ 1 h 21"/>
                <a:gd name="T8" fmla="*/ 15 w 173"/>
                <a:gd name="T9" fmla="*/ 1 h 21"/>
                <a:gd name="T10" fmla="*/ 15 w 173"/>
                <a:gd name="T11" fmla="*/ 2 h 21"/>
                <a:gd name="T12" fmla="*/ 19 w 173"/>
                <a:gd name="T13" fmla="*/ 2 h 21"/>
                <a:gd name="T14" fmla="*/ 19 w 173"/>
                <a:gd name="T15" fmla="*/ 3 h 21"/>
                <a:gd name="T16" fmla="*/ 24 w 173"/>
                <a:gd name="T17" fmla="*/ 3 h 21"/>
                <a:gd name="T18" fmla="*/ 24 w 173"/>
                <a:gd name="T19" fmla="*/ 5 h 21"/>
                <a:gd name="T20" fmla="*/ 30 w 173"/>
                <a:gd name="T21" fmla="*/ 5 h 21"/>
                <a:gd name="T22" fmla="*/ 33 w 173"/>
                <a:gd name="T23" fmla="*/ 5 h 21"/>
                <a:gd name="T24" fmla="*/ 33 w 173"/>
                <a:gd name="T25" fmla="*/ 7 h 21"/>
                <a:gd name="T26" fmla="*/ 38 w 173"/>
                <a:gd name="T27" fmla="*/ 7 h 21"/>
                <a:gd name="T28" fmla="*/ 38 w 173"/>
                <a:gd name="T29" fmla="*/ 8 h 21"/>
                <a:gd name="T30" fmla="*/ 45 w 173"/>
                <a:gd name="T31" fmla="*/ 8 h 21"/>
                <a:gd name="T32" fmla="*/ 45 w 173"/>
                <a:gd name="T33" fmla="*/ 10 h 21"/>
                <a:gd name="T34" fmla="*/ 52 w 173"/>
                <a:gd name="T35" fmla="*/ 10 h 21"/>
                <a:gd name="T36" fmla="*/ 52 w 173"/>
                <a:gd name="T37" fmla="*/ 11 h 21"/>
                <a:gd name="T38" fmla="*/ 61 w 173"/>
                <a:gd name="T39" fmla="*/ 11 h 21"/>
                <a:gd name="T40" fmla="*/ 61 w 173"/>
                <a:gd name="T41" fmla="*/ 12 h 21"/>
                <a:gd name="T42" fmla="*/ 68 w 173"/>
                <a:gd name="T43" fmla="*/ 12 h 21"/>
                <a:gd name="T44" fmla="*/ 72 w 173"/>
                <a:gd name="T45" fmla="*/ 12 h 21"/>
                <a:gd name="T46" fmla="*/ 72 w 173"/>
                <a:gd name="T47" fmla="*/ 13 h 21"/>
                <a:gd name="T48" fmla="*/ 81 w 173"/>
                <a:gd name="T49" fmla="*/ 13 h 21"/>
                <a:gd name="T50" fmla="*/ 81 w 173"/>
                <a:gd name="T51" fmla="*/ 14 h 21"/>
                <a:gd name="T52" fmla="*/ 85 w 173"/>
                <a:gd name="T53" fmla="*/ 14 h 21"/>
                <a:gd name="T54" fmla="*/ 85 w 173"/>
                <a:gd name="T55" fmla="*/ 15 h 21"/>
                <a:gd name="T56" fmla="*/ 94 w 173"/>
                <a:gd name="T57" fmla="*/ 15 h 21"/>
                <a:gd name="T58" fmla="*/ 94 w 173"/>
                <a:gd name="T59" fmla="*/ 17 h 21"/>
                <a:gd name="T60" fmla="*/ 102 w 173"/>
                <a:gd name="T61" fmla="*/ 17 h 21"/>
                <a:gd name="T62" fmla="*/ 109 w 173"/>
                <a:gd name="T63" fmla="*/ 17 h 21"/>
                <a:gd name="T64" fmla="*/ 109 w 173"/>
                <a:gd name="T65" fmla="*/ 18 h 21"/>
                <a:gd name="T66" fmla="*/ 130 w 173"/>
                <a:gd name="T67" fmla="*/ 18 h 21"/>
                <a:gd name="T68" fmla="*/ 134 w 173"/>
                <a:gd name="T69" fmla="*/ 18 h 21"/>
                <a:gd name="T70" fmla="*/ 140 w 173"/>
                <a:gd name="T71" fmla="*/ 18 h 21"/>
                <a:gd name="T72" fmla="*/ 140 w 173"/>
                <a:gd name="T73" fmla="*/ 18 h 21"/>
                <a:gd name="T74" fmla="*/ 146 w 173"/>
                <a:gd name="T75" fmla="*/ 18 h 21"/>
                <a:gd name="T76" fmla="*/ 146 w 173"/>
                <a:gd name="T77" fmla="*/ 20 h 21"/>
                <a:gd name="T78" fmla="*/ 153 w 173"/>
                <a:gd name="T79" fmla="*/ 20 h 21"/>
                <a:gd name="T80" fmla="*/ 153 w 173"/>
                <a:gd name="T81" fmla="*/ 21 h 21"/>
                <a:gd name="T82" fmla="*/ 173 w 173"/>
                <a:gd name="T8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3" h="21">
                  <a:moveTo>
                    <a:pt x="0" y="0"/>
                  </a:moveTo>
                  <a:lnTo>
                    <a:pt x="7" y="0"/>
                  </a:lnTo>
                  <a:lnTo>
                    <a:pt x="10" y="0"/>
                  </a:lnTo>
                  <a:lnTo>
                    <a:pt x="10" y="1"/>
                  </a:lnTo>
                  <a:lnTo>
                    <a:pt x="15" y="1"/>
                  </a:lnTo>
                  <a:lnTo>
                    <a:pt x="15" y="2"/>
                  </a:lnTo>
                  <a:lnTo>
                    <a:pt x="19" y="2"/>
                  </a:lnTo>
                  <a:lnTo>
                    <a:pt x="19" y="3"/>
                  </a:lnTo>
                  <a:lnTo>
                    <a:pt x="24" y="3"/>
                  </a:lnTo>
                  <a:lnTo>
                    <a:pt x="24" y="5"/>
                  </a:lnTo>
                  <a:lnTo>
                    <a:pt x="30" y="5"/>
                  </a:lnTo>
                  <a:lnTo>
                    <a:pt x="33" y="5"/>
                  </a:lnTo>
                  <a:lnTo>
                    <a:pt x="33" y="7"/>
                  </a:lnTo>
                  <a:lnTo>
                    <a:pt x="38" y="7"/>
                  </a:lnTo>
                  <a:lnTo>
                    <a:pt x="38" y="8"/>
                  </a:lnTo>
                  <a:lnTo>
                    <a:pt x="45" y="8"/>
                  </a:lnTo>
                  <a:lnTo>
                    <a:pt x="45" y="10"/>
                  </a:lnTo>
                  <a:lnTo>
                    <a:pt x="52" y="10"/>
                  </a:lnTo>
                  <a:lnTo>
                    <a:pt x="52" y="11"/>
                  </a:lnTo>
                  <a:lnTo>
                    <a:pt x="61" y="11"/>
                  </a:lnTo>
                  <a:lnTo>
                    <a:pt x="61" y="12"/>
                  </a:lnTo>
                  <a:lnTo>
                    <a:pt x="68" y="12"/>
                  </a:lnTo>
                  <a:lnTo>
                    <a:pt x="72" y="12"/>
                  </a:lnTo>
                  <a:lnTo>
                    <a:pt x="72" y="13"/>
                  </a:lnTo>
                  <a:lnTo>
                    <a:pt x="81" y="13"/>
                  </a:lnTo>
                  <a:lnTo>
                    <a:pt x="81" y="14"/>
                  </a:lnTo>
                  <a:lnTo>
                    <a:pt x="85" y="14"/>
                  </a:lnTo>
                  <a:lnTo>
                    <a:pt x="85" y="15"/>
                  </a:lnTo>
                  <a:lnTo>
                    <a:pt x="94" y="15"/>
                  </a:lnTo>
                  <a:lnTo>
                    <a:pt x="94" y="17"/>
                  </a:lnTo>
                  <a:lnTo>
                    <a:pt x="102" y="17"/>
                  </a:lnTo>
                  <a:lnTo>
                    <a:pt x="109" y="17"/>
                  </a:lnTo>
                  <a:lnTo>
                    <a:pt x="109" y="18"/>
                  </a:lnTo>
                  <a:lnTo>
                    <a:pt x="130" y="18"/>
                  </a:lnTo>
                  <a:lnTo>
                    <a:pt x="134" y="18"/>
                  </a:lnTo>
                  <a:lnTo>
                    <a:pt x="140" y="18"/>
                  </a:lnTo>
                  <a:lnTo>
                    <a:pt x="140" y="18"/>
                  </a:lnTo>
                  <a:lnTo>
                    <a:pt x="146" y="18"/>
                  </a:lnTo>
                  <a:lnTo>
                    <a:pt x="146" y="20"/>
                  </a:lnTo>
                  <a:lnTo>
                    <a:pt x="153" y="20"/>
                  </a:lnTo>
                  <a:lnTo>
                    <a:pt x="153" y="21"/>
                  </a:lnTo>
                  <a:lnTo>
                    <a:pt x="173" y="21"/>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456" name="Group 455"/>
          <p:cNvGrpSpPr/>
          <p:nvPr/>
        </p:nvGrpSpPr>
        <p:grpSpPr>
          <a:xfrm>
            <a:off x="6496257" y="2241079"/>
            <a:ext cx="2189588" cy="863785"/>
            <a:chOff x="3741738" y="3098800"/>
            <a:chExt cx="1657350" cy="652463"/>
          </a:xfrm>
        </p:grpSpPr>
        <p:sp>
          <p:nvSpPr>
            <p:cNvPr id="457" name="Line 307"/>
            <p:cNvSpPr>
              <a:spLocks noChangeShapeType="1"/>
            </p:cNvSpPr>
            <p:nvPr/>
          </p:nvSpPr>
          <p:spPr bwMode="auto">
            <a:xfrm>
              <a:off x="410368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8" name="Line 308"/>
            <p:cNvSpPr>
              <a:spLocks noChangeShapeType="1"/>
            </p:cNvSpPr>
            <p:nvPr/>
          </p:nvSpPr>
          <p:spPr bwMode="auto">
            <a:xfrm>
              <a:off x="412273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59" name="Line 309"/>
            <p:cNvSpPr>
              <a:spLocks noChangeShapeType="1"/>
            </p:cNvSpPr>
            <p:nvPr/>
          </p:nvSpPr>
          <p:spPr bwMode="auto">
            <a:xfrm>
              <a:off x="4217988" y="35464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0" name="Line 310"/>
            <p:cNvSpPr>
              <a:spLocks noChangeShapeType="1"/>
            </p:cNvSpPr>
            <p:nvPr/>
          </p:nvSpPr>
          <p:spPr bwMode="auto">
            <a:xfrm>
              <a:off x="4237038" y="354647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1" name="Line 311"/>
            <p:cNvSpPr>
              <a:spLocks noChangeShapeType="1"/>
            </p:cNvSpPr>
            <p:nvPr/>
          </p:nvSpPr>
          <p:spPr bwMode="auto">
            <a:xfrm>
              <a:off x="3751263" y="3098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2" name="Line 312"/>
            <p:cNvSpPr>
              <a:spLocks noChangeShapeType="1"/>
            </p:cNvSpPr>
            <p:nvPr/>
          </p:nvSpPr>
          <p:spPr bwMode="auto">
            <a:xfrm>
              <a:off x="3770313" y="30988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3" name="Line 313"/>
            <p:cNvSpPr>
              <a:spLocks noChangeShapeType="1"/>
            </p:cNvSpPr>
            <p:nvPr/>
          </p:nvSpPr>
          <p:spPr bwMode="auto">
            <a:xfrm>
              <a:off x="4113213"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4" name="Line 314"/>
            <p:cNvSpPr>
              <a:spLocks noChangeShapeType="1"/>
            </p:cNvSpPr>
            <p:nvPr/>
          </p:nvSpPr>
          <p:spPr bwMode="auto">
            <a:xfrm>
              <a:off x="4122738" y="35083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5" name="Line 315"/>
            <p:cNvSpPr>
              <a:spLocks noChangeShapeType="1"/>
            </p:cNvSpPr>
            <p:nvPr/>
          </p:nvSpPr>
          <p:spPr bwMode="auto">
            <a:xfrm>
              <a:off x="53990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6" name="Line 316"/>
            <p:cNvSpPr>
              <a:spLocks noChangeShapeType="1"/>
            </p:cNvSpPr>
            <p:nvPr/>
          </p:nvSpPr>
          <p:spPr bwMode="auto">
            <a:xfrm>
              <a:off x="446563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7" name="Line 317"/>
            <p:cNvSpPr>
              <a:spLocks noChangeShapeType="1"/>
            </p:cNvSpPr>
            <p:nvPr/>
          </p:nvSpPr>
          <p:spPr bwMode="auto">
            <a:xfrm>
              <a:off x="44846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8" name="Line 318"/>
            <p:cNvSpPr>
              <a:spLocks noChangeShapeType="1"/>
            </p:cNvSpPr>
            <p:nvPr/>
          </p:nvSpPr>
          <p:spPr bwMode="auto">
            <a:xfrm>
              <a:off x="450373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9" name="Line 319"/>
            <p:cNvSpPr>
              <a:spLocks noChangeShapeType="1"/>
            </p:cNvSpPr>
            <p:nvPr/>
          </p:nvSpPr>
          <p:spPr bwMode="auto">
            <a:xfrm>
              <a:off x="45227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0" name="Line 320"/>
            <p:cNvSpPr>
              <a:spLocks noChangeShapeType="1"/>
            </p:cNvSpPr>
            <p:nvPr/>
          </p:nvSpPr>
          <p:spPr bwMode="auto">
            <a:xfrm>
              <a:off x="437038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1" name="Line 321"/>
            <p:cNvSpPr>
              <a:spLocks noChangeShapeType="1"/>
            </p:cNvSpPr>
            <p:nvPr/>
          </p:nvSpPr>
          <p:spPr bwMode="auto">
            <a:xfrm>
              <a:off x="4389438"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2" name="Line 322"/>
            <p:cNvSpPr>
              <a:spLocks noChangeShapeType="1"/>
            </p:cNvSpPr>
            <p:nvPr/>
          </p:nvSpPr>
          <p:spPr bwMode="auto">
            <a:xfrm>
              <a:off x="439896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3" name="Line 323"/>
            <p:cNvSpPr>
              <a:spLocks noChangeShapeType="1"/>
            </p:cNvSpPr>
            <p:nvPr/>
          </p:nvSpPr>
          <p:spPr bwMode="auto">
            <a:xfrm>
              <a:off x="4418013" y="35941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4" name="Line 324"/>
            <p:cNvSpPr>
              <a:spLocks noChangeShapeType="1"/>
            </p:cNvSpPr>
            <p:nvPr/>
          </p:nvSpPr>
          <p:spPr bwMode="auto">
            <a:xfrm>
              <a:off x="3808413" y="3146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5" name="Line 325"/>
            <p:cNvSpPr>
              <a:spLocks noChangeShapeType="1"/>
            </p:cNvSpPr>
            <p:nvPr/>
          </p:nvSpPr>
          <p:spPr bwMode="auto">
            <a:xfrm>
              <a:off x="3846513" y="31686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6" name="Line 326"/>
            <p:cNvSpPr>
              <a:spLocks noChangeShapeType="1"/>
            </p:cNvSpPr>
            <p:nvPr/>
          </p:nvSpPr>
          <p:spPr bwMode="auto">
            <a:xfrm>
              <a:off x="4560888" y="3613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7" name="Line 327"/>
            <p:cNvSpPr>
              <a:spLocks noChangeShapeType="1"/>
            </p:cNvSpPr>
            <p:nvPr/>
          </p:nvSpPr>
          <p:spPr bwMode="auto">
            <a:xfrm>
              <a:off x="3789363" y="31083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8" name="Line 328"/>
            <p:cNvSpPr>
              <a:spLocks noChangeShapeType="1"/>
            </p:cNvSpPr>
            <p:nvPr/>
          </p:nvSpPr>
          <p:spPr bwMode="auto">
            <a:xfrm>
              <a:off x="492283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9" name="Line 329"/>
            <p:cNvSpPr>
              <a:spLocks noChangeShapeType="1"/>
            </p:cNvSpPr>
            <p:nvPr/>
          </p:nvSpPr>
          <p:spPr bwMode="auto">
            <a:xfrm>
              <a:off x="49418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0" name="Line 330"/>
            <p:cNvSpPr>
              <a:spLocks noChangeShapeType="1"/>
            </p:cNvSpPr>
            <p:nvPr/>
          </p:nvSpPr>
          <p:spPr bwMode="auto">
            <a:xfrm>
              <a:off x="496093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1" name="Line 331"/>
            <p:cNvSpPr>
              <a:spLocks noChangeShapeType="1"/>
            </p:cNvSpPr>
            <p:nvPr/>
          </p:nvSpPr>
          <p:spPr bwMode="auto">
            <a:xfrm>
              <a:off x="498951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2" name="Line 332"/>
            <p:cNvSpPr>
              <a:spLocks noChangeShapeType="1"/>
            </p:cNvSpPr>
            <p:nvPr/>
          </p:nvSpPr>
          <p:spPr bwMode="auto">
            <a:xfrm>
              <a:off x="46751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3" name="Line 333"/>
            <p:cNvSpPr>
              <a:spLocks noChangeShapeType="1"/>
            </p:cNvSpPr>
            <p:nvPr/>
          </p:nvSpPr>
          <p:spPr bwMode="auto">
            <a:xfrm>
              <a:off x="4532313" y="361315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4" name="Line 334"/>
            <p:cNvSpPr>
              <a:spLocks noChangeShapeType="1"/>
            </p:cNvSpPr>
            <p:nvPr/>
          </p:nvSpPr>
          <p:spPr bwMode="auto">
            <a:xfrm>
              <a:off x="4627563" y="36512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5" name="Line 335"/>
            <p:cNvSpPr>
              <a:spLocks noChangeShapeType="1"/>
            </p:cNvSpPr>
            <p:nvPr/>
          </p:nvSpPr>
          <p:spPr bwMode="auto">
            <a:xfrm>
              <a:off x="4541838" y="3613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6" name="Line 336"/>
            <p:cNvSpPr>
              <a:spLocks noChangeShapeType="1"/>
            </p:cNvSpPr>
            <p:nvPr/>
          </p:nvSpPr>
          <p:spPr bwMode="auto">
            <a:xfrm>
              <a:off x="47609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7" name="Line 337"/>
            <p:cNvSpPr>
              <a:spLocks noChangeShapeType="1"/>
            </p:cNvSpPr>
            <p:nvPr/>
          </p:nvSpPr>
          <p:spPr bwMode="auto">
            <a:xfrm>
              <a:off x="477996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8" name="Line 338"/>
            <p:cNvSpPr>
              <a:spLocks noChangeShapeType="1"/>
            </p:cNvSpPr>
            <p:nvPr/>
          </p:nvSpPr>
          <p:spPr bwMode="auto">
            <a:xfrm>
              <a:off x="47990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9" name="Line 339"/>
            <p:cNvSpPr>
              <a:spLocks noChangeShapeType="1"/>
            </p:cNvSpPr>
            <p:nvPr/>
          </p:nvSpPr>
          <p:spPr bwMode="auto">
            <a:xfrm>
              <a:off x="4827588"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0" name="Line 340"/>
            <p:cNvSpPr>
              <a:spLocks noChangeShapeType="1"/>
            </p:cNvSpPr>
            <p:nvPr/>
          </p:nvSpPr>
          <p:spPr bwMode="auto">
            <a:xfrm>
              <a:off x="49799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1" name="Line 341"/>
            <p:cNvSpPr>
              <a:spLocks noChangeShapeType="1"/>
            </p:cNvSpPr>
            <p:nvPr/>
          </p:nvSpPr>
          <p:spPr bwMode="auto">
            <a:xfrm>
              <a:off x="502761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2" name="Line 342"/>
            <p:cNvSpPr>
              <a:spLocks noChangeShapeType="1"/>
            </p:cNvSpPr>
            <p:nvPr/>
          </p:nvSpPr>
          <p:spPr bwMode="auto">
            <a:xfrm>
              <a:off x="5084763"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3" name="Line 343"/>
            <p:cNvSpPr>
              <a:spLocks noChangeShapeType="1"/>
            </p:cNvSpPr>
            <p:nvPr/>
          </p:nvSpPr>
          <p:spPr bwMode="auto">
            <a:xfrm>
              <a:off x="5132388" y="36798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4" name="Line 344"/>
            <p:cNvSpPr>
              <a:spLocks noChangeShapeType="1"/>
            </p:cNvSpPr>
            <p:nvPr/>
          </p:nvSpPr>
          <p:spPr bwMode="auto">
            <a:xfrm>
              <a:off x="52466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5" name="Line 345"/>
            <p:cNvSpPr>
              <a:spLocks noChangeShapeType="1"/>
            </p:cNvSpPr>
            <p:nvPr/>
          </p:nvSpPr>
          <p:spPr bwMode="auto">
            <a:xfrm>
              <a:off x="52657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6" name="Line 346"/>
            <p:cNvSpPr>
              <a:spLocks noChangeShapeType="1"/>
            </p:cNvSpPr>
            <p:nvPr/>
          </p:nvSpPr>
          <p:spPr bwMode="auto">
            <a:xfrm>
              <a:off x="52752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7" name="Line 347"/>
            <p:cNvSpPr>
              <a:spLocks noChangeShapeType="1"/>
            </p:cNvSpPr>
            <p:nvPr/>
          </p:nvSpPr>
          <p:spPr bwMode="auto">
            <a:xfrm>
              <a:off x="529431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8" name="Line 348"/>
            <p:cNvSpPr>
              <a:spLocks noChangeShapeType="1"/>
            </p:cNvSpPr>
            <p:nvPr/>
          </p:nvSpPr>
          <p:spPr bwMode="auto">
            <a:xfrm>
              <a:off x="53038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9" name="Line 349"/>
            <p:cNvSpPr>
              <a:spLocks noChangeShapeType="1"/>
            </p:cNvSpPr>
            <p:nvPr/>
          </p:nvSpPr>
          <p:spPr bwMode="auto">
            <a:xfrm>
              <a:off x="5313363"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0" name="Line 350"/>
            <p:cNvSpPr>
              <a:spLocks noChangeShapeType="1"/>
            </p:cNvSpPr>
            <p:nvPr/>
          </p:nvSpPr>
          <p:spPr bwMode="auto">
            <a:xfrm>
              <a:off x="532288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1" name="Line 351"/>
            <p:cNvSpPr>
              <a:spLocks noChangeShapeType="1"/>
            </p:cNvSpPr>
            <p:nvPr/>
          </p:nvSpPr>
          <p:spPr bwMode="auto">
            <a:xfrm>
              <a:off x="53419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2" name="Line 352"/>
            <p:cNvSpPr>
              <a:spLocks noChangeShapeType="1"/>
            </p:cNvSpPr>
            <p:nvPr/>
          </p:nvSpPr>
          <p:spPr bwMode="auto">
            <a:xfrm>
              <a:off x="47609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3" name="Line 353"/>
            <p:cNvSpPr>
              <a:spLocks noChangeShapeType="1"/>
            </p:cNvSpPr>
            <p:nvPr/>
          </p:nvSpPr>
          <p:spPr bwMode="auto">
            <a:xfrm>
              <a:off x="4770438"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4" name="Line 354"/>
            <p:cNvSpPr>
              <a:spLocks noChangeShapeType="1"/>
            </p:cNvSpPr>
            <p:nvPr/>
          </p:nvSpPr>
          <p:spPr bwMode="auto">
            <a:xfrm>
              <a:off x="477996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5" name="Line 355"/>
            <p:cNvSpPr>
              <a:spLocks noChangeShapeType="1"/>
            </p:cNvSpPr>
            <p:nvPr/>
          </p:nvSpPr>
          <p:spPr bwMode="auto">
            <a:xfrm>
              <a:off x="4799013" y="368458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6" name="Line 356"/>
            <p:cNvSpPr>
              <a:spLocks noChangeShapeType="1"/>
            </p:cNvSpPr>
            <p:nvPr/>
          </p:nvSpPr>
          <p:spPr bwMode="auto">
            <a:xfrm>
              <a:off x="426561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7" name="Line 357"/>
            <p:cNvSpPr>
              <a:spLocks noChangeShapeType="1"/>
            </p:cNvSpPr>
            <p:nvPr/>
          </p:nvSpPr>
          <p:spPr bwMode="auto">
            <a:xfrm>
              <a:off x="427513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8" name="Line 358"/>
            <p:cNvSpPr>
              <a:spLocks noChangeShapeType="1"/>
            </p:cNvSpPr>
            <p:nvPr/>
          </p:nvSpPr>
          <p:spPr bwMode="auto">
            <a:xfrm>
              <a:off x="4284663"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9" name="Line 359"/>
            <p:cNvSpPr>
              <a:spLocks noChangeShapeType="1"/>
            </p:cNvSpPr>
            <p:nvPr/>
          </p:nvSpPr>
          <p:spPr bwMode="auto">
            <a:xfrm>
              <a:off x="4294188" y="3556000"/>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0" name="Line 360"/>
            <p:cNvSpPr>
              <a:spLocks noChangeShapeType="1"/>
            </p:cNvSpPr>
            <p:nvPr/>
          </p:nvSpPr>
          <p:spPr bwMode="auto">
            <a:xfrm>
              <a:off x="433228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1" name="Line 361"/>
            <p:cNvSpPr>
              <a:spLocks noChangeShapeType="1"/>
            </p:cNvSpPr>
            <p:nvPr/>
          </p:nvSpPr>
          <p:spPr bwMode="auto">
            <a:xfrm>
              <a:off x="4351338" y="35655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 name="Line 362"/>
            <p:cNvSpPr>
              <a:spLocks noChangeShapeType="1"/>
            </p:cNvSpPr>
            <p:nvPr/>
          </p:nvSpPr>
          <p:spPr bwMode="auto">
            <a:xfrm>
              <a:off x="5380038" y="3703638"/>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 name="Line 363"/>
            <p:cNvSpPr>
              <a:spLocks noChangeShapeType="1"/>
            </p:cNvSpPr>
            <p:nvPr/>
          </p:nvSpPr>
          <p:spPr bwMode="auto">
            <a:xfrm>
              <a:off x="4446588" y="3603625"/>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 name="Line 364"/>
            <p:cNvSpPr>
              <a:spLocks noChangeShapeType="1"/>
            </p:cNvSpPr>
            <p:nvPr/>
          </p:nvSpPr>
          <p:spPr bwMode="auto">
            <a:xfrm>
              <a:off x="3827463" y="31464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 name="Line 365"/>
            <p:cNvSpPr>
              <a:spLocks noChangeShapeType="1"/>
            </p:cNvSpPr>
            <p:nvPr/>
          </p:nvSpPr>
          <p:spPr bwMode="auto">
            <a:xfrm>
              <a:off x="3894138" y="3232150"/>
              <a:ext cx="0" cy="571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 name="Line 366"/>
            <p:cNvSpPr>
              <a:spLocks noChangeShapeType="1"/>
            </p:cNvSpPr>
            <p:nvPr/>
          </p:nvSpPr>
          <p:spPr bwMode="auto">
            <a:xfrm>
              <a:off x="4017963" y="343217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 name="Line 367"/>
            <p:cNvSpPr>
              <a:spLocks noChangeShapeType="1"/>
            </p:cNvSpPr>
            <p:nvPr/>
          </p:nvSpPr>
          <p:spPr bwMode="auto">
            <a:xfrm>
              <a:off x="3970338" y="3336925"/>
              <a:ext cx="0" cy="476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 name="Freeform 368"/>
            <p:cNvSpPr>
              <a:spLocks/>
            </p:cNvSpPr>
            <p:nvPr/>
          </p:nvSpPr>
          <p:spPr bwMode="auto">
            <a:xfrm>
              <a:off x="3741738" y="3117850"/>
              <a:ext cx="1657350" cy="609600"/>
            </a:xfrm>
            <a:custGeom>
              <a:avLst/>
              <a:gdLst>
                <a:gd name="T0" fmla="*/ 174 w 174"/>
                <a:gd name="T1" fmla="*/ 64 h 64"/>
                <a:gd name="T2" fmla="*/ 154 w 174"/>
                <a:gd name="T3" fmla="*/ 64 h 64"/>
                <a:gd name="T4" fmla="*/ 154 w 174"/>
                <a:gd name="T5" fmla="*/ 62 h 64"/>
                <a:gd name="T6" fmla="*/ 97 w 174"/>
                <a:gd name="T7" fmla="*/ 62 h 64"/>
                <a:gd name="T8" fmla="*/ 97 w 174"/>
                <a:gd name="T9" fmla="*/ 60 h 64"/>
                <a:gd name="T10" fmla="*/ 93 w 174"/>
                <a:gd name="T11" fmla="*/ 60 h 64"/>
                <a:gd name="T12" fmla="*/ 93 w 174"/>
                <a:gd name="T13" fmla="*/ 59 h 64"/>
                <a:gd name="T14" fmla="*/ 89 w 174"/>
                <a:gd name="T15" fmla="*/ 59 h 64"/>
                <a:gd name="T16" fmla="*/ 89 w 174"/>
                <a:gd name="T17" fmla="*/ 57 h 64"/>
                <a:gd name="T18" fmla="*/ 87 w 174"/>
                <a:gd name="T19" fmla="*/ 57 h 64"/>
                <a:gd name="T20" fmla="*/ 87 w 174"/>
                <a:gd name="T21" fmla="*/ 55 h 64"/>
                <a:gd name="T22" fmla="*/ 85 w 174"/>
                <a:gd name="T23" fmla="*/ 55 h 64"/>
                <a:gd name="T24" fmla="*/ 85 w 174"/>
                <a:gd name="T25" fmla="*/ 54 h 64"/>
                <a:gd name="T26" fmla="*/ 74 w 174"/>
                <a:gd name="T27" fmla="*/ 54 h 64"/>
                <a:gd name="T28" fmla="*/ 74 w 174"/>
                <a:gd name="T29" fmla="*/ 53 h 64"/>
                <a:gd name="T30" fmla="*/ 69 w 174"/>
                <a:gd name="T31" fmla="*/ 53 h 64"/>
                <a:gd name="T32" fmla="*/ 69 w 174"/>
                <a:gd name="T33" fmla="*/ 52 h 64"/>
                <a:gd name="T34" fmla="*/ 65 w 174"/>
                <a:gd name="T35" fmla="*/ 52 h 64"/>
                <a:gd name="T36" fmla="*/ 65 w 174"/>
                <a:gd name="T37" fmla="*/ 50 h 64"/>
                <a:gd name="T38" fmla="*/ 61 w 174"/>
                <a:gd name="T39" fmla="*/ 50 h 64"/>
                <a:gd name="T40" fmla="*/ 61 w 174"/>
                <a:gd name="T41" fmla="*/ 49 h 64"/>
                <a:gd name="T42" fmla="*/ 49 w 174"/>
                <a:gd name="T43" fmla="*/ 49 h 64"/>
                <a:gd name="T44" fmla="*/ 49 w 174"/>
                <a:gd name="T45" fmla="*/ 45 h 64"/>
                <a:gd name="T46" fmla="*/ 41 w 174"/>
                <a:gd name="T47" fmla="*/ 45 h 64"/>
                <a:gd name="T48" fmla="*/ 41 w 174"/>
                <a:gd name="T49" fmla="*/ 43 h 64"/>
                <a:gd name="T50" fmla="*/ 37 w 174"/>
                <a:gd name="T51" fmla="*/ 43 h 64"/>
                <a:gd name="T52" fmla="*/ 37 w 174"/>
                <a:gd name="T53" fmla="*/ 40 h 64"/>
                <a:gd name="T54" fmla="*/ 34 w 174"/>
                <a:gd name="T55" fmla="*/ 40 h 64"/>
                <a:gd name="T56" fmla="*/ 34 w 174"/>
                <a:gd name="T57" fmla="*/ 37 h 64"/>
                <a:gd name="T58" fmla="*/ 32 w 174"/>
                <a:gd name="T59" fmla="*/ 37 h 64"/>
                <a:gd name="T60" fmla="*/ 32 w 174"/>
                <a:gd name="T61" fmla="*/ 35 h 64"/>
                <a:gd name="T62" fmla="*/ 28 w 174"/>
                <a:gd name="T63" fmla="*/ 35 h 64"/>
                <a:gd name="T64" fmla="*/ 28 w 174"/>
                <a:gd name="T65" fmla="*/ 32 h 64"/>
                <a:gd name="T66" fmla="*/ 26 w 174"/>
                <a:gd name="T67" fmla="*/ 32 h 64"/>
                <a:gd name="T68" fmla="*/ 26 w 174"/>
                <a:gd name="T69" fmla="*/ 30 h 64"/>
                <a:gd name="T70" fmla="*/ 25 w 174"/>
                <a:gd name="T71" fmla="*/ 30 h 64"/>
                <a:gd name="T72" fmla="*/ 25 w 174"/>
                <a:gd name="T73" fmla="*/ 25 h 64"/>
                <a:gd name="T74" fmla="*/ 23 w 174"/>
                <a:gd name="T75" fmla="*/ 25 h 64"/>
                <a:gd name="T76" fmla="*/ 23 w 174"/>
                <a:gd name="T77" fmla="*/ 23 h 64"/>
                <a:gd name="T78" fmla="*/ 21 w 174"/>
                <a:gd name="T79" fmla="*/ 23 h 64"/>
                <a:gd name="T80" fmla="*/ 21 w 174"/>
                <a:gd name="T81" fmla="*/ 21 h 64"/>
                <a:gd name="T82" fmla="*/ 19 w 174"/>
                <a:gd name="T83" fmla="*/ 21 h 64"/>
                <a:gd name="T84" fmla="*/ 19 w 174"/>
                <a:gd name="T85" fmla="*/ 17 h 64"/>
                <a:gd name="T86" fmla="*/ 17 w 174"/>
                <a:gd name="T87" fmla="*/ 17 h 64"/>
                <a:gd name="T88" fmla="*/ 17 w 174"/>
                <a:gd name="T89" fmla="*/ 15 h 64"/>
                <a:gd name="T90" fmla="*/ 15 w 174"/>
                <a:gd name="T91" fmla="*/ 15 h 64"/>
                <a:gd name="T92" fmla="*/ 15 w 174"/>
                <a:gd name="T93" fmla="*/ 12 h 64"/>
                <a:gd name="T94" fmla="*/ 13 w 174"/>
                <a:gd name="T95" fmla="*/ 12 h 64"/>
                <a:gd name="T96" fmla="*/ 13 w 174"/>
                <a:gd name="T97" fmla="*/ 10 h 64"/>
                <a:gd name="T98" fmla="*/ 11 w 174"/>
                <a:gd name="T99" fmla="*/ 10 h 64"/>
                <a:gd name="T100" fmla="*/ 11 w 174"/>
                <a:gd name="T101" fmla="*/ 7 h 64"/>
                <a:gd name="T102" fmla="*/ 10 w 174"/>
                <a:gd name="T103" fmla="*/ 7 h 64"/>
                <a:gd name="T104" fmla="*/ 10 w 174"/>
                <a:gd name="T105" fmla="*/ 6 h 64"/>
                <a:gd name="T106" fmla="*/ 7 w 174"/>
                <a:gd name="T107" fmla="*/ 6 h 64"/>
                <a:gd name="T108" fmla="*/ 7 w 174"/>
                <a:gd name="T109" fmla="*/ 3 h 64"/>
                <a:gd name="T110" fmla="*/ 6 w 174"/>
                <a:gd name="T111" fmla="*/ 3 h 64"/>
                <a:gd name="T112" fmla="*/ 6 w 174"/>
                <a:gd name="T113" fmla="*/ 1 h 64"/>
                <a:gd name="T114" fmla="*/ 2 w 174"/>
                <a:gd name="T115" fmla="*/ 1 h 64"/>
                <a:gd name="T116" fmla="*/ 2 w 174"/>
                <a:gd name="T117" fmla="*/ 0 h 64"/>
                <a:gd name="T118" fmla="*/ 0 w 174"/>
                <a:gd name="T1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64">
                  <a:moveTo>
                    <a:pt x="174" y="64"/>
                  </a:moveTo>
                  <a:lnTo>
                    <a:pt x="154" y="64"/>
                  </a:lnTo>
                  <a:lnTo>
                    <a:pt x="154" y="62"/>
                  </a:lnTo>
                  <a:lnTo>
                    <a:pt x="97" y="62"/>
                  </a:lnTo>
                  <a:lnTo>
                    <a:pt x="97" y="60"/>
                  </a:lnTo>
                  <a:lnTo>
                    <a:pt x="93" y="60"/>
                  </a:lnTo>
                  <a:lnTo>
                    <a:pt x="93" y="59"/>
                  </a:lnTo>
                  <a:lnTo>
                    <a:pt x="89" y="59"/>
                  </a:lnTo>
                  <a:lnTo>
                    <a:pt x="89" y="57"/>
                  </a:lnTo>
                  <a:lnTo>
                    <a:pt x="87" y="57"/>
                  </a:lnTo>
                  <a:lnTo>
                    <a:pt x="87" y="55"/>
                  </a:lnTo>
                  <a:lnTo>
                    <a:pt x="85" y="55"/>
                  </a:lnTo>
                  <a:lnTo>
                    <a:pt x="85" y="54"/>
                  </a:lnTo>
                  <a:lnTo>
                    <a:pt x="74" y="54"/>
                  </a:lnTo>
                  <a:lnTo>
                    <a:pt x="74" y="53"/>
                  </a:lnTo>
                  <a:lnTo>
                    <a:pt x="69" y="53"/>
                  </a:lnTo>
                  <a:lnTo>
                    <a:pt x="69" y="52"/>
                  </a:lnTo>
                  <a:lnTo>
                    <a:pt x="65" y="52"/>
                  </a:lnTo>
                  <a:lnTo>
                    <a:pt x="65" y="50"/>
                  </a:lnTo>
                  <a:lnTo>
                    <a:pt x="61" y="50"/>
                  </a:lnTo>
                  <a:lnTo>
                    <a:pt x="61" y="49"/>
                  </a:lnTo>
                  <a:lnTo>
                    <a:pt x="49" y="49"/>
                  </a:lnTo>
                  <a:lnTo>
                    <a:pt x="49" y="45"/>
                  </a:lnTo>
                  <a:lnTo>
                    <a:pt x="41" y="45"/>
                  </a:lnTo>
                  <a:lnTo>
                    <a:pt x="41" y="43"/>
                  </a:lnTo>
                  <a:lnTo>
                    <a:pt x="37" y="43"/>
                  </a:lnTo>
                  <a:lnTo>
                    <a:pt x="37" y="40"/>
                  </a:lnTo>
                  <a:lnTo>
                    <a:pt x="34" y="40"/>
                  </a:lnTo>
                  <a:lnTo>
                    <a:pt x="34" y="37"/>
                  </a:lnTo>
                  <a:lnTo>
                    <a:pt x="32" y="37"/>
                  </a:lnTo>
                  <a:lnTo>
                    <a:pt x="32" y="35"/>
                  </a:lnTo>
                  <a:lnTo>
                    <a:pt x="28" y="35"/>
                  </a:lnTo>
                  <a:lnTo>
                    <a:pt x="28" y="32"/>
                  </a:lnTo>
                  <a:lnTo>
                    <a:pt x="26" y="32"/>
                  </a:lnTo>
                  <a:lnTo>
                    <a:pt x="26" y="30"/>
                  </a:lnTo>
                  <a:lnTo>
                    <a:pt x="25" y="30"/>
                  </a:lnTo>
                  <a:lnTo>
                    <a:pt x="25" y="25"/>
                  </a:lnTo>
                  <a:lnTo>
                    <a:pt x="23" y="25"/>
                  </a:lnTo>
                  <a:lnTo>
                    <a:pt x="23" y="23"/>
                  </a:lnTo>
                  <a:lnTo>
                    <a:pt x="21" y="23"/>
                  </a:lnTo>
                  <a:lnTo>
                    <a:pt x="21" y="21"/>
                  </a:lnTo>
                  <a:lnTo>
                    <a:pt x="19" y="21"/>
                  </a:lnTo>
                  <a:lnTo>
                    <a:pt x="19" y="17"/>
                  </a:lnTo>
                  <a:lnTo>
                    <a:pt x="17" y="17"/>
                  </a:lnTo>
                  <a:lnTo>
                    <a:pt x="17" y="15"/>
                  </a:lnTo>
                  <a:lnTo>
                    <a:pt x="15" y="15"/>
                  </a:lnTo>
                  <a:lnTo>
                    <a:pt x="15" y="12"/>
                  </a:lnTo>
                  <a:lnTo>
                    <a:pt x="13" y="12"/>
                  </a:lnTo>
                  <a:lnTo>
                    <a:pt x="13" y="10"/>
                  </a:lnTo>
                  <a:lnTo>
                    <a:pt x="11" y="10"/>
                  </a:lnTo>
                  <a:lnTo>
                    <a:pt x="11" y="7"/>
                  </a:lnTo>
                  <a:lnTo>
                    <a:pt x="10" y="7"/>
                  </a:lnTo>
                  <a:lnTo>
                    <a:pt x="10" y="6"/>
                  </a:lnTo>
                  <a:lnTo>
                    <a:pt x="7" y="6"/>
                  </a:lnTo>
                  <a:lnTo>
                    <a:pt x="7" y="3"/>
                  </a:lnTo>
                  <a:lnTo>
                    <a:pt x="6" y="3"/>
                  </a:lnTo>
                  <a:lnTo>
                    <a:pt x="6" y="1"/>
                  </a:lnTo>
                  <a:lnTo>
                    <a:pt x="2" y="1"/>
                  </a:lnTo>
                  <a:lnTo>
                    <a:pt x="2"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9" name="Group 518"/>
          <p:cNvGrpSpPr/>
          <p:nvPr/>
        </p:nvGrpSpPr>
        <p:grpSpPr>
          <a:xfrm>
            <a:off x="6496257" y="2242546"/>
            <a:ext cx="2189588" cy="519413"/>
            <a:chOff x="3746500" y="3210140"/>
            <a:chExt cx="1647825" cy="415710"/>
          </a:xfrm>
        </p:grpSpPr>
        <p:sp>
          <p:nvSpPr>
            <p:cNvPr id="520" name="Line 369"/>
            <p:cNvSpPr>
              <a:spLocks noChangeShapeType="1"/>
            </p:cNvSpPr>
            <p:nvPr/>
          </p:nvSpPr>
          <p:spPr bwMode="auto">
            <a:xfrm>
              <a:off x="3841750" y="3273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1" name="Line 370"/>
            <p:cNvSpPr>
              <a:spLocks noChangeShapeType="1"/>
            </p:cNvSpPr>
            <p:nvPr/>
          </p:nvSpPr>
          <p:spPr bwMode="auto">
            <a:xfrm>
              <a:off x="3851275" y="32734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2" name="Line 371"/>
            <p:cNvSpPr>
              <a:spLocks noChangeShapeType="1"/>
            </p:cNvSpPr>
            <p:nvPr/>
          </p:nvSpPr>
          <p:spPr bwMode="auto">
            <a:xfrm>
              <a:off x="3870325" y="33020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3" name="Line 372"/>
            <p:cNvSpPr>
              <a:spLocks noChangeShapeType="1"/>
            </p:cNvSpPr>
            <p:nvPr/>
          </p:nvSpPr>
          <p:spPr bwMode="auto">
            <a:xfrm>
              <a:off x="3889375" y="33020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4" name="Line 373"/>
            <p:cNvSpPr>
              <a:spLocks noChangeShapeType="1"/>
            </p:cNvSpPr>
            <p:nvPr/>
          </p:nvSpPr>
          <p:spPr bwMode="auto">
            <a:xfrm>
              <a:off x="374650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5" name="Line 374"/>
            <p:cNvSpPr>
              <a:spLocks noChangeShapeType="1"/>
            </p:cNvSpPr>
            <p:nvPr/>
          </p:nvSpPr>
          <p:spPr bwMode="auto">
            <a:xfrm>
              <a:off x="375602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6" name="Line 375"/>
            <p:cNvSpPr>
              <a:spLocks noChangeShapeType="1"/>
            </p:cNvSpPr>
            <p:nvPr/>
          </p:nvSpPr>
          <p:spPr bwMode="auto">
            <a:xfrm>
              <a:off x="4260850"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7" name="Line 376"/>
            <p:cNvSpPr>
              <a:spLocks noChangeShapeType="1"/>
            </p:cNvSpPr>
            <p:nvPr/>
          </p:nvSpPr>
          <p:spPr bwMode="auto">
            <a:xfrm>
              <a:off x="4279900" y="34734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8" name="Line 377"/>
            <p:cNvSpPr>
              <a:spLocks noChangeShapeType="1"/>
            </p:cNvSpPr>
            <p:nvPr/>
          </p:nvSpPr>
          <p:spPr bwMode="auto">
            <a:xfrm>
              <a:off x="3813175" y="3263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9" name="Line 378"/>
            <p:cNvSpPr>
              <a:spLocks noChangeShapeType="1"/>
            </p:cNvSpPr>
            <p:nvPr/>
          </p:nvSpPr>
          <p:spPr bwMode="auto">
            <a:xfrm>
              <a:off x="3832225" y="32639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0" name="Line 379"/>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1" name="Line 380"/>
            <p:cNvSpPr>
              <a:spLocks noChangeShapeType="1"/>
            </p:cNvSpPr>
            <p:nvPr/>
          </p:nvSpPr>
          <p:spPr bwMode="auto">
            <a:xfrm>
              <a:off x="51181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2" name="Line 381"/>
            <p:cNvSpPr>
              <a:spLocks noChangeShapeType="1"/>
            </p:cNvSpPr>
            <p:nvPr/>
          </p:nvSpPr>
          <p:spPr bwMode="auto">
            <a:xfrm>
              <a:off x="45751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3" name="Line 382"/>
            <p:cNvSpPr>
              <a:spLocks noChangeShapeType="1"/>
            </p:cNvSpPr>
            <p:nvPr/>
          </p:nvSpPr>
          <p:spPr bwMode="auto">
            <a:xfrm>
              <a:off x="459422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4" name="Line 383"/>
            <p:cNvSpPr>
              <a:spLocks noChangeShapeType="1"/>
            </p:cNvSpPr>
            <p:nvPr/>
          </p:nvSpPr>
          <p:spPr bwMode="auto">
            <a:xfrm>
              <a:off x="46132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5" name="Line 384"/>
            <p:cNvSpPr>
              <a:spLocks noChangeShapeType="1"/>
            </p:cNvSpPr>
            <p:nvPr/>
          </p:nvSpPr>
          <p:spPr bwMode="auto">
            <a:xfrm>
              <a:off x="463232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6" name="Line 385"/>
            <p:cNvSpPr>
              <a:spLocks noChangeShapeType="1"/>
            </p:cNvSpPr>
            <p:nvPr/>
          </p:nvSpPr>
          <p:spPr bwMode="auto">
            <a:xfrm>
              <a:off x="409892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7" name="Line 386"/>
            <p:cNvSpPr>
              <a:spLocks noChangeShapeType="1"/>
            </p:cNvSpPr>
            <p:nvPr/>
          </p:nvSpPr>
          <p:spPr bwMode="auto">
            <a:xfrm>
              <a:off x="4108450"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8" name="Line 387"/>
            <p:cNvSpPr>
              <a:spLocks noChangeShapeType="1"/>
            </p:cNvSpPr>
            <p:nvPr/>
          </p:nvSpPr>
          <p:spPr bwMode="auto">
            <a:xfrm>
              <a:off x="4117975"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9" name="Line 388"/>
            <p:cNvSpPr>
              <a:spLocks noChangeShapeType="1"/>
            </p:cNvSpPr>
            <p:nvPr/>
          </p:nvSpPr>
          <p:spPr bwMode="auto">
            <a:xfrm>
              <a:off x="4127500" y="34448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0" name="Line 389"/>
            <p:cNvSpPr>
              <a:spLocks noChangeShapeType="1"/>
            </p:cNvSpPr>
            <p:nvPr/>
          </p:nvSpPr>
          <p:spPr bwMode="auto">
            <a:xfrm>
              <a:off x="4413250"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1" name="Line 390"/>
            <p:cNvSpPr>
              <a:spLocks noChangeShapeType="1"/>
            </p:cNvSpPr>
            <p:nvPr/>
          </p:nvSpPr>
          <p:spPr bwMode="auto">
            <a:xfrm>
              <a:off x="442277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2" name="Line 391"/>
            <p:cNvSpPr>
              <a:spLocks noChangeShapeType="1"/>
            </p:cNvSpPr>
            <p:nvPr/>
          </p:nvSpPr>
          <p:spPr bwMode="auto">
            <a:xfrm>
              <a:off x="444182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3" name="Line 392"/>
            <p:cNvSpPr>
              <a:spLocks noChangeShapeType="1"/>
            </p:cNvSpPr>
            <p:nvPr/>
          </p:nvSpPr>
          <p:spPr bwMode="auto">
            <a:xfrm>
              <a:off x="4460875" y="35210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4" name="Line 393"/>
            <p:cNvSpPr>
              <a:spLocks noChangeShapeType="1"/>
            </p:cNvSpPr>
            <p:nvPr/>
          </p:nvSpPr>
          <p:spPr bwMode="auto">
            <a:xfrm>
              <a:off x="47371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5" name="Line 394"/>
            <p:cNvSpPr>
              <a:spLocks noChangeShapeType="1"/>
            </p:cNvSpPr>
            <p:nvPr/>
          </p:nvSpPr>
          <p:spPr bwMode="auto">
            <a:xfrm>
              <a:off x="47466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6" name="Line 395"/>
            <p:cNvSpPr>
              <a:spLocks noChangeShapeType="1"/>
            </p:cNvSpPr>
            <p:nvPr/>
          </p:nvSpPr>
          <p:spPr bwMode="auto">
            <a:xfrm>
              <a:off x="47656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7" name="Line 396"/>
            <p:cNvSpPr>
              <a:spLocks noChangeShapeType="1"/>
            </p:cNvSpPr>
            <p:nvPr/>
          </p:nvSpPr>
          <p:spPr bwMode="auto">
            <a:xfrm>
              <a:off x="47752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8" name="Line 397"/>
            <p:cNvSpPr>
              <a:spLocks noChangeShapeType="1"/>
            </p:cNvSpPr>
            <p:nvPr/>
          </p:nvSpPr>
          <p:spPr bwMode="auto">
            <a:xfrm>
              <a:off x="406082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9" name="Line 398"/>
            <p:cNvSpPr>
              <a:spLocks noChangeShapeType="1"/>
            </p:cNvSpPr>
            <p:nvPr/>
          </p:nvSpPr>
          <p:spPr bwMode="auto">
            <a:xfrm>
              <a:off x="407035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0" name="Line 399"/>
            <p:cNvSpPr>
              <a:spLocks noChangeShapeType="1"/>
            </p:cNvSpPr>
            <p:nvPr/>
          </p:nvSpPr>
          <p:spPr bwMode="auto">
            <a:xfrm>
              <a:off x="4079875"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1" name="Line 400"/>
            <p:cNvSpPr>
              <a:spLocks noChangeShapeType="1"/>
            </p:cNvSpPr>
            <p:nvPr/>
          </p:nvSpPr>
          <p:spPr bwMode="auto">
            <a:xfrm>
              <a:off x="4089400" y="34258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2" name="Line 401"/>
            <p:cNvSpPr>
              <a:spLocks noChangeShapeType="1"/>
            </p:cNvSpPr>
            <p:nvPr/>
          </p:nvSpPr>
          <p:spPr bwMode="auto">
            <a:xfrm>
              <a:off x="462280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3" name="Line 402"/>
            <p:cNvSpPr>
              <a:spLocks noChangeShapeType="1"/>
            </p:cNvSpPr>
            <p:nvPr/>
          </p:nvSpPr>
          <p:spPr bwMode="auto">
            <a:xfrm>
              <a:off x="4651375"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4" name="Line 403"/>
            <p:cNvSpPr>
              <a:spLocks noChangeShapeType="1"/>
            </p:cNvSpPr>
            <p:nvPr/>
          </p:nvSpPr>
          <p:spPr bwMode="auto">
            <a:xfrm>
              <a:off x="467995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5" name="Line 404"/>
            <p:cNvSpPr>
              <a:spLocks noChangeShapeType="1"/>
            </p:cNvSpPr>
            <p:nvPr/>
          </p:nvSpPr>
          <p:spPr bwMode="auto">
            <a:xfrm>
              <a:off x="4699000" y="35401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6" name="Line 405"/>
            <p:cNvSpPr>
              <a:spLocks noChangeShapeType="1"/>
            </p:cNvSpPr>
            <p:nvPr/>
          </p:nvSpPr>
          <p:spPr bwMode="auto">
            <a:xfrm>
              <a:off x="3975100"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7" name="Line 406"/>
            <p:cNvSpPr>
              <a:spLocks noChangeShapeType="1"/>
            </p:cNvSpPr>
            <p:nvPr/>
          </p:nvSpPr>
          <p:spPr bwMode="auto">
            <a:xfrm>
              <a:off x="3984625"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8" name="Line 407"/>
            <p:cNvSpPr>
              <a:spLocks noChangeShapeType="1"/>
            </p:cNvSpPr>
            <p:nvPr/>
          </p:nvSpPr>
          <p:spPr bwMode="auto">
            <a:xfrm>
              <a:off x="3994150"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9" name="Line 408"/>
            <p:cNvSpPr>
              <a:spLocks noChangeShapeType="1"/>
            </p:cNvSpPr>
            <p:nvPr/>
          </p:nvSpPr>
          <p:spPr bwMode="auto">
            <a:xfrm>
              <a:off x="4003675" y="33782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0" name="Line 409"/>
            <p:cNvSpPr>
              <a:spLocks noChangeShapeType="1"/>
            </p:cNvSpPr>
            <p:nvPr/>
          </p:nvSpPr>
          <p:spPr bwMode="auto">
            <a:xfrm>
              <a:off x="377507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1" name="Line 410"/>
            <p:cNvSpPr>
              <a:spLocks noChangeShapeType="1"/>
            </p:cNvSpPr>
            <p:nvPr/>
          </p:nvSpPr>
          <p:spPr bwMode="auto">
            <a:xfrm>
              <a:off x="3794125"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2" name="Line 411"/>
            <p:cNvSpPr>
              <a:spLocks noChangeShapeType="1"/>
            </p:cNvSpPr>
            <p:nvPr/>
          </p:nvSpPr>
          <p:spPr bwMode="auto">
            <a:xfrm>
              <a:off x="376555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3" name="Line 412"/>
            <p:cNvSpPr>
              <a:spLocks noChangeShapeType="1"/>
            </p:cNvSpPr>
            <p:nvPr/>
          </p:nvSpPr>
          <p:spPr bwMode="auto">
            <a:xfrm>
              <a:off x="51466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4" name="Line 413"/>
            <p:cNvSpPr>
              <a:spLocks noChangeShapeType="1"/>
            </p:cNvSpPr>
            <p:nvPr/>
          </p:nvSpPr>
          <p:spPr bwMode="auto">
            <a:xfrm>
              <a:off x="50133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5" name="Line 414"/>
            <p:cNvSpPr>
              <a:spLocks noChangeShapeType="1"/>
            </p:cNvSpPr>
            <p:nvPr/>
          </p:nvSpPr>
          <p:spPr bwMode="auto">
            <a:xfrm>
              <a:off x="502285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6" name="Line 415"/>
            <p:cNvSpPr>
              <a:spLocks noChangeShapeType="1"/>
            </p:cNvSpPr>
            <p:nvPr/>
          </p:nvSpPr>
          <p:spPr bwMode="auto">
            <a:xfrm>
              <a:off x="50323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7" name="Line 416"/>
            <p:cNvSpPr>
              <a:spLocks noChangeShapeType="1"/>
            </p:cNvSpPr>
            <p:nvPr/>
          </p:nvSpPr>
          <p:spPr bwMode="auto">
            <a:xfrm>
              <a:off x="50514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8" name="Line 417"/>
            <p:cNvSpPr>
              <a:spLocks noChangeShapeType="1"/>
            </p:cNvSpPr>
            <p:nvPr/>
          </p:nvSpPr>
          <p:spPr bwMode="auto">
            <a:xfrm>
              <a:off x="50800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9" name="Line 418"/>
            <p:cNvSpPr>
              <a:spLocks noChangeShapeType="1"/>
            </p:cNvSpPr>
            <p:nvPr/>
          </p:nvSpPr>
          <p:spPr bwMode="auto">
            <a:xfrm>
              <a:off x="508952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0" name="Line 419"/>
            <p:cNvSpPr>
              <a:spLocks noChangeShapeType="1"/>
            </p:cNvSpPr>
            <p:nvPr/>
          </p:nvSpPr>
          <p:spPr bwMode="auto">
            <a:xfrm>
              <a:off x="5108575"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1" name="Line 420"/>
            <p:cNvSpPr>
              <a:spLocks noChangeShapeType="1"/>
            </p:cNvSpPr>
            <p:nvPr/>
          </p:nvSpPr>
          <p:spPr bwMode="auto">
            <a:xfrm>
              <a:off x="5118100" y="35687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2" name="Line 421"/>
            <p:cNvSpPr>
              <a:spLocks noChangeShapeType="1"/>
            </p:cNvSpPr>
            <p:nvPr/>
          </p:nvSpPr>
          <p:spPr bwMode="auto">
            <a:xfrm>
              <a:off x="51752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3" name="Line 422"/>
            <p:cNvSpPr>
              <a:spLocks noChangeShapeType="1"/>
            </p:cNvSpPr>
            <p:nvPr/>
          </p:nvSpPr>
          <p:spPr bwMode="auto">
            <a:xfrm>
              <a:off x="51943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4" name="Line 423"/>
            <p:cNvSpPr>
              <a:spLocks noChangeShapeType="1"/>
            </p:cNvSpPr>
            <p:nvPr/>
          </p:nvSpPr>
          <p:spPr bwMode="auto">
            <a:xfrm>
              <a:off x="52038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5" name="Line 424"/>
            <p:cNvSpPr>
              <a:spLocks noChangeShapeType="1"/>
            </p:cNvSpPr>
            <p:nvPr/>
          </p:nvSpPr>
          <p:spPr bwMode="auto">
            <a:xfrm>
              <a:off x="52133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6" name="Line 425"/>
            <p:cNvSpPr>
              <a:spLocks noChangeShapeType="1"/>
            </p:cNvSpPr>
            <p:nvPr/>
          </p:nvSpPr>
          <p:spPr bwMode="auto">
            <a:xfrm>
              <a:off x="52324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7" name="Line 426"/>
            <p:cNvSpPr>
              <a:spLocks noChangeShapeType="1"/>
            </p:cNvSpPr>
            <p:nvPr/>
          </p:nvSpPr>
          <p:spPr bwMode="auto">
            <a:xfrm>
              <a:off x="52419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8" name="Line 427"/>
            <p:cNvSpPr>
              <a:spLocks noChangeShapeType="1"/>
            </p:cNvSpPr>
            <p:nvPr/>
          </p:nvSpPr>
          <p:spPr bwMode="auto">
            <a:xfrm>
              <a:off x="52514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9" name="Line 428"/>
            <p:cNvSpPr>
              <a:spLocks noChangeShapeType="1"/>
            </p:cNvSpPr>
            <p:nvPr/>
          </p:nvSpPr>
          <p:spPr bwMode="auto">
            <a:xfrm>
              <a:off x="52609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0" name="Line 429"/>
            <p:cNvSpPr>
              <a:spLocks noChangeShapeType="1"/>
            </p:cNvSpPr>
            <p:nvPr/>
          </p:nvSpPr>
          <p:spPr bwMode="auto">
            <a:xfrm>
              <a:off x="52895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1" name="Line 430"/>
            <p:cNvSpPr>
              <a:spLocks noChangeShapeType="1"/>
            </p:cNvSpPr>
            <p:nvPr/>
          </p:nvSpPr>
          <p:spPr bwMode="auto">
            <a:xfrm>
              <a:off x="52990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2" name="Line 431"/>
            <p:cNvSpPr>
              <a:spLocks noChangeShapeType="1"/>
            </p:cNvSpPr>
            <p:nvPr/>
          </p:nvSpPr>
          <p:spPr bwMode="auto">
            <a:xfrm>
              <a:off x="53086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3" name="Line 432"/>
            <p:cNvSpPr>
              <a:spLocks noChangeShapeType="1"/>
            </p:cNvSpPr>
            <p:nvPr/>
          </p:nvSpPr>
          <p:spPr bwMode="auto">
            <a:xfrm>
              <a:off x="53181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4" name="Line 433"/>
            <p:cNvSpPr>
              <a:spLocks noChangeShapeType="1"/>
            </p:cNvSpPr>
            <p:nvPr/>
          </p:nvSpPr>
          <p:spPr bwMode="auto">
            <a:xfrm>
              <a:off x="535622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5" name="Line 434"/>
            <p:cNvSpPr>
              <a:spLocks noChangeShapeType="1"/>
            </p:cNvSpPr>
            <p:nvPr/>
          </p:nvSpPr>
          <p:spPr bwMode="auto">
            <a:xfrm>
              <a:off x="536575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6" name="Line 435"/>
            <p:cNvSpPr>
              <a:spLocks noChangeShapeType="1"/>
            </p:cNvSpPr>
            <p:nvPr/>
          </p:nvSpPr>
          <p:spPr bwMode="auto">
            <a:xfrm>
              <a:off x="5375275"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7" name="Line 436"/>
            <p:cNvSpPr>
              <a:spLocks noChangeShapeType="1"/>
            </p:cNvSpPr>
            <p:nvPr/>
          </p:nvSpPr>
          <p:spPr bwMode="auto">
            <a:xfrm>
              <a:off x="5384800" y="35782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8" name="Line 437"/>
            <p:cNvSpPr>
              <a:spLocks noChangeShapeType="1"/>
            </p:cNvSpPr>
            <p:nvPr/>
          </p:nvSpPr>
          <p:spPr bwMode="auto">
            <a:xfrm>
              <a:off x="496570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9" name="Line 438"/>
            <p:cNvSpPr>
              <a:spLocks noChangeShapeType="1"/>
            </p:cNvSpPr>
            <p:nvPr/>
          </p:nvSpPr>
          <p:spPr bwMode="auto">
            <a:xfrm>
              <a:off x="496570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0" name="Line 439"/>
            <p:cNvSpPr>
              <a:spLocks noChangeShapeType="1"/>
            </p:cNvSpPr>
            <p:nvPr/>
          </p:nvSpPr>
          <p:spPr bwMode="auto">
            <a:xfrm>
              <a:off x="4975225"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1" name="Line 440"/>
            <p:cNvSpPr>
              <a:spLocks noChangeShapeType="1"/>
            </p:cNvSpPr>
            <p:nvPr/>
          </p:nvSpPr>
          <p:spPr bwMode="auto">
            <a:xfrm>
              <a:off x="4984750" y="35591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2" name="Line 441"/>
            <p:cNvSpPr>
              <a:spLocks noChangeShapeType="1"/>
            </p:cNvSpPr>
            <p:nvPr/>
          </p:nvSpPr>
          <p:spPr bwMode="auto">
            <a:xfrm>
              <a:off x="4346575"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3" name="Line 442"/>
            <p:cNvSpPr>
              <a:spLocks noChangeShapeType="1"/>
            </p:cNvSpPr>
            <p:nvPr/>
          </p:nvSpPr>
          <p:spPr bwMode="auto">
            <a:xfrm>
              <a:off x="4356100"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4" name="Line 443"/>
            <p:cNvSpPr>
              <a:spLocks noChangeShapeType="1"/>
            </p:cNvSpPr>
            <p:nvPr/>
          </p:nvSpPr>
          <p:spPr bwMode="auto">
            <a:xfrm>
              <a:off x="4365625"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5" name="Line 444"/>
            <p:cNvSpPr>
              <a:spLocks noChangeShapeType="1"/>
            </p:cNvSpPr>
            <p:nvPr/>
          </p:nvSpPr>
          <p:spPr bwMode="auto">
            <a:xfrm>
              <a:off x="4375150" y="35020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6" name="Line 445"/>
            <p:cNvSpPr>
              <a:spLocks noChangeShapeType="1"/>
            </p:cNvSpPr>
            <p:nvPr/>
          </p:nvSpPr>
          <p:spPr bwMode="auto">
            <a:xfrm>
              <a:off x="40227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7" name="Line 446"/>
            <p:cNvSpPr>
              <a:spLocks noChangeShapeType="1"/>
            </p:cNvSpPr>
            <p:nvPr/>
          </p:nvSpPr>
          <p:spPr bwMode="auto">
            <a:xfrm>
              <a:off x="4032250"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8" name="Line 447"/>
            <p:cNvSpPr>
              <a:spLocks noChangeShapeType="1"/>
            </p:cNvSpPr>
            <p:nvPr/>
          </p:nvSpPr>
          <p:spPr bwMode="auto">
            <a:xfrm>
              <a:off x="404177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9" name="Line 448"/>
            <p:cNvSpPr>
              <a:spLocks noChangeShapeType="1"/>
            </p:cNvSpPr>
            <p:nvPr/>
          </p:nvSpPr>
          <p:spPr bwMode="auto">
            <a:xfrm>
              <a:off x="4060825" y="33972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0" name="Line 449"/>
            <p:cNvSpPr>
              <a:spLocks noChangeShapeType="1"/>
            </p:cNvSpPr>
            <p:nvPr/>
          </p:nvSpPr>
          <p:spPr bwMode="auto">
            <a:xfrm>
              <a:off x="48514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1" name="Line 450"/>
            <p:cNvSpPr>
              <a:spLocks noChangeShapeType="1"/>
            </p:cNvSpPr>
            <p:nvPr/>
          </p:nvSpPr>
          <p:spPr bwMode="auto">
            <a:xfrm>
              <a:off x="487045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2" name="Line 451"/>
            <p:cNvSpPr>
              <a:spLocks noChangeShapeType="1"/>
            </p:cNvSpPr>
            <p:nvPr/>
          </p:nvSpPr>
          <p:spPr bwMode="auto">
            <a:xfrm>
              <a:off x="488950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3" name="Line 452"/>
            <p:cNvSpPr>
              <a:spLocks noChangeShapeType="1"/>
            </p:cNvSpPr>
            <p:nvPr/>
          </p:nvSpPr>
          <p:spPr bwMode="auto">
            <a:xfrm>
              <a:off x="4908550"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4" name="Line 453"/>
            <p:cNvSpPr>
              <a:spLocks noChangeShapeType="1"/>
            </p:cNvSpPr>
            <p:nvPr/>
          </p:nvSpPr>
          <p:spPr bwMode="auto">
            <a:xfrm>
              <a:off x="41275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5" name="Line 454"/>
            <p:cNvSpPr>
              <a:spLocks noChangeShapeType="1"/>
            </p:cNvSpPr>
            <p:nvPr/>
          </p:nvSpPr>
          <p:spPr bwMode="auto">
            <a:xfrm>
              <a:off x="41465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6" name="Line 455"/>
            <p:cNvSpPr>
              <a:spLocks noChangeShapeType="1"/>
            </p:cNvSpPr>
            <p:nvPr/>
          </p:nvSpPr>
          <p:spPr bwMode="auto">
            <a:xfrm>
              <a:off x="41560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7" name="Line 456"/>
            <p:cNvSpPr>
              <a:spLocks noChangeShapeType="1"/>
            </p:cNvSpPr>
            <p:nvPr/>
          </p:nvSpPr>
          <p:spPr bwMode="auto">
            <a:xfrm>
              <a:off x="417512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8" name="Line 457"/>
            <p:cNvSpPr>
              <a:spLocks noChangeShapeType="1"/>
            </p:cNvSpPr>
            <p:nvPr/>
          </p:nvSpPr>
          <p:spPr bwMode="auto">
            <a:xfrm>
              <a:off x="437515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9" name="Line 458"/>
            <p:cNvSpPr>
              <a:spLocks noChangeShapeType="1"/>
            </p:cNvSpPr>
            <p:nvPr/>
          </p:nvSpPr>
          <p:spPr bwMode="auto">
            <a:xfrm>
              <a:off x="437515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0" name="Line 459"/>
            <p:cNvSpPr>
              <a:spLocks noChangeShapeType="1"/>
            </p:cNvSpPr>
            <p:nvPr/>
          </p:nvSpPr>
          <p:spPr bwMode="auto">
            <a:xfrm>
              <a:off x="4384675"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1" name="Line 460"/>
            <p:cNvSpPr>
              <a:spLocks noChangeShapeType="1"/>
            </p:cNvSpPr>
            <p:nvPr/>
          </p:nvSpPr>
          <p:spPr bwMode="auto">
            <a:xfrm>
              <a:off x="4394200" y="349250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2" name="Line 461"/>
            <p:cNvSpPr>
              <a:spLocks noChangeShapeType="1"/>
            </p:cNvSpPr>
            <p:nvPr/>
          </p:nvSpPr>
          <p:spPr bwMode="auto">
            <a:xfrm>
              <a:off x="42037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3" name="Line 462"/>
            <p:cNvSpPr>
              <a:spLocks noChangeShapeType="1"/>
            </p:cNvSpPr>
            <p:nvPr/>
          </p:nvSpPr>
          <p:spPr bwMode="auto">
            <a:xfrm>
              <a:off x="42227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4" name="Line 463"/>
            <p:cNvSpPr>
              <a:spLocks noChangeShapeType="1"/>
            </p:cNvSpPr>
            <p:nvPr/>
          </p:nvSpPr>
          <p:spPr bwMode="auto">
            <a:xfrm>
              <a:off x="4232275"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5" name="Line 464"/>
            <p:cNvSpPr>
              <a:spLocks noChangeShapeType="1"/>
            </p:cNvSpPr>
            <p:nvPr/>
          </p:nvSpPr>
          <p:spPr bwMode="auto">
            <a:xfrm>
              <a:off x="424180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6" name="Line 465"/>
            <p:cNvSpPr>
              <a:spLocks noChangeShapeType="1"/>
            </p:cNvSpPr>
            <p:nvPr/>
          </p:nvSpPr>
          <p:spPr bwMode="auto">
            <a:xfrm>
              <a:off x="48037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7" name="Line 466"/>
            <p:cNvSpPr>
              <a:spLocks noChangeShapeType="1"/>
            </p:cNvSpPr>
            <p:nvPr/>
          </p:nvSpPr>
          <p:spPr bwMode="auto">
            <a:xfrm>
              <a:off x="48228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8" name="Line 467"/>
            <p:cNvSpPr>
              <a:spLocks noChangeShapeType="1"/>
            </p:cNvSpPr>
            <p:nvPr/>
          </p:nvSpPr>
          <p:spPr bwMode="auto">
            <a:xfrm>
              <a:off x="484187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9" name="Line 468"/>
            <p:cNvSpPr>
              <a:spLocks noChangeShapeType="1"/>
            </p:cNvSpPr>
            <p:nvPr/>
          </p:nvSpPr>
          <p:spPr bwMode="auto">
            <a:xfrm>
              <a:off x="4860925" y="354965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0" name="Line 469"/>
            <p:cNvSpPr>
              <a:spLocks noChangeShapeType="1"/>
            </p:cNvSpPr>
            <p:nvPr/>
          </p:nvSpPr>
          <p:spPr bwMode="auto">
            <a:xfrm>
              <a:off x="447040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1" name="Line 470"/>
            <p:cNvSpPr>
              <a:spLocks noChangeShapeType="1"/>
            </p:cNvSpPr>
            <p:nvPr/>
          </p:nvSpPr>
          <p:spPr bwMode="auto">
            <a:xfrm>
              <a:off x="448945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2" name="Line 471"/>
            <p:cNvSpPr>
              <a:spLocks noChangeShapeType="1"/>
            </p:cNvSpPr>
            <p:nvPr/>
          </p:nvSpPr>
          <p:spPr bwMode="auto">
            <a:xfrm>
              <a:off x="450850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3" name="Line 472"/>
            <p:cNvSpPr>
              <a:spLocks noChangeShapeType="1"/>
            </p:cNvSpPr>
            <p:nvPr/>
          </p:nvSpPr>
          <p:spPr bwMode="auto">
            <a:xfrm>
              <a:off x="4527550" y="35306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4" name="Line 473"/>
            <p:cNvSpPr>
              <a:spLocks noChangeShapeType="1"/>
            </p:cNvSpPr>
            <p:nvPr/>
          </p:nvSpPr>
          <p:spPr bwMode="auto">
            <a:xfrm>
              <a:off x="4289425"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5" name="Line 474"/>
            <p:cNvSpPr>
              <a:spLocks noChangeShapeType="1"/>
            </p:cNvSpPr>
            <p:nvPr/>
          </p:nvSpPr>
          <p:spPr bwMode="auto">
            <a:xfrm>
              <a:off x="429895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6" name="Line 475"/>
            <p:cNvSpPr>
              <a:spLocks noChangeShapeType="1"/>
            </p:cNvSpPr>
            <p:nvPr/>
          </p:nvSpPr>
          <p:spPr bwMode="auto">
            <a:xfrm>
              <a:off x="431800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7" name="Line 476"/>
            <p:cNvSpPr>
              <a:spLocks noChangeShapeType="1"/>
            </p:cNvSpPr>
            <p:nvPr/>
          </p:nvSpPr>
          <p:spPr bwMode="auto">
            <a:xfrm>
              <a:off x="4327525"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8" name="Line 477"/>
            <p:cNvSpPr>
              <a:spLocks noChangeShapeType="1"/>
            </p:cNvSpPr>
            <p:nvPr/>
          </p:nvSpPr>
          <p:spPr bwMode="auto">
            <a:xfrm>
              <a:off x="3879850" y="3311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9" name="Line 478"/>
            <p:cNvSpPr>
              <a:spLocks noChangeShapeType="1"/>
            </p:cNvSpPr>
            <p:nvPr/>
          </p:nvSpPr>
          <p:spPr bwMode="auto">
            <a:xfrm>
              <a:off x="3889375" y="33115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0" name="Line 479"/>
            <p:cNvSpPr>
              <a:spLocks noChangeShapeType="1"/>
            </p:cNvSpPr>
            <p:nvPr/>
          </p:nvSpPr>
          <p:spPr bwMode="auto">
            <a:xfrm>
              <a:off x="3908425"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1" name="Line 480"/>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2" name="Line 481"/>
            <p:cNvSpPr>
              <a:spLocks noChangeShapeType="1"/>
            </p:cNvSpPr>
            <p:nvPr/>
          </p:nvSpPr>
          <p:spPr bwMode="auto">
            <a:xfrm>
              <a:off x="4546600" y="3521075"/>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3" name="Line 482"/>
            <p:cNvSpPr>
              <a:spLocks noChangeShapeType="1"/>
            </p:cNvSpPr>
            <p:nvPr/>
          </p:nvSpPr>
          <p:spPr bwMode="auto">
            <a:xfrm>
              <a:off x="3908425" y="33305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4" name="Line 483"/>
            <p:cNvSpPr>
              <a:spLocks noChangeShapeType="1"/>
            </p:cNvSpPr>
            <p:nvPr/>
          </p:nvSpPr>
          <p:spPr bwMode="auto">
            <a:xfrm>
              <a:off x="4279900" y="3473450"/>
              <a:ext cx="0" cy="5715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5" name="Line 484"/>
            <p:cNvSpPr>
              <a:spLocks noChangeShapeType="1"/>
            </p:cNvSpPr>
            <p:nvPr/>
          </p:nvSpPr>
          <p:spPr bwMode="auto">
            <a:xfrm>
              <a:off x="402272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6" name="Line 485"/>
            <p:cNvSpPr>
              <a:spLocks noChangeShapeType="1"/>
            </p:cNvSpPr>
            <p:nvPr/>
          </p:nvSpPr>
          <p:spPr bwMode="auto">
            <a:xfrm>
              <a:off x="403225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7" name="Line 486"/>
            <p:cNvSpPr>
              <a:spLocks noChangeShapeType="1"/>
            </p:cNvSpPr>
            <p:nvPr/>
          </p:nvSpPr>
          <p:spPr bwMode="auto">
            <a:xfrm>
              <a:off x="4041775"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8" name="Line 487"/>
            <p:cNvSpPr>
              <a:spLocks noChangeShapeType="1"/>
            </p:cNvSpPr>
            <p:nvPr/>
          </p:nvSpPr>
          <p:spPr bwMode="auto">
            <a:xfrm>
              <a:off x="4051300" y="340677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9" name="Line 488"/>
            <p:cNvSpPr>
              <a:spLocks noChangeShapeType="1"/>
            </p:cNvSpPr>
            <p:nvPr/>
          </p:nvSpPr>
          <p:spPr bwMode="auto">
            <a:xfrm>
              <a:off x="3784600" y="32258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0" name="Line 489"/>
            <p:cNvSpPr>
              <a:spLocks noChangeShapeType="1"/>
            </p:cNvSpPr>
            <p:nvPr/>
          </p:nvSpPr>
          <p:spPr bwMode="auto">
            <a:xfrm>
              <a:off x="3917950" y="334010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1" name="Line 490"/>
            <p:cNvSpPr>
              <a:spLocks noChangeShapeType="1"/>
            </p:cNvSpPr>
            <p:nvPr/>
          </p:nvSpPr>
          <p:spPr bwMode="auto">
            <a:xfrm>
              <a:off x="4184650" y="3463925"/>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2" name="Freeform 491"/>
            <p:cNvSpPr>
              <a:spLocks/>
            </p:cNvSpPr>
            <p:nvPr/>
          </p:nvSpPr>
          <p:spPr bwMode="auto">
            <a:xfrm>
              <a:off x="3756025" y="3210140"/>
              <a:ext cx="1638300" cy="403374"/>
            </a:xfrm>
            <a:custGeom>
              <a:avLst/>
              <a:gdLst>
                <a:gd name="T0" fmla="*/ 172 w 172"/>
                <a:gd name="T1" fmla="*/ 38 h 38"/>
                <a:gd name="T2" fmla="*/ 147 w 172"/>
                <a:gd name="T3" fmla="*/ 38 h 38"/>
                <a:gd name="T4" fmla="*/ 147 w 172"/>
                <a:gd name="T5" fmla="*/ 37 h 38"/>
                <a:gd name="T6" fmla="*/ 130 w 172"/>
                <a:gd name="T7" fmla="*/ 37 h 38"/>
                <a:gd name="T8" fmla="*/ 130 w 172"/>
                <a:gd name="T9" fmla="*/ 36 h 38"/>
                <a:gd name="T10" fmla="*/ 122 w 172"/>
                <a:gd name="T11" fmla="*/ 36 h 38"/>
                <a:gd name="T12" fmla="*/ 122 w 172"/>
                <a:gd name="T13" fmla="*/ 34 h 38"/>
                <a:gd name="T14" fmla="*/ 100 w 172"/>
                <a:gd name="T15" fmla="*/ 34 h 38"/>
                <a:gd name="T16" fmla="*/ 100 w 172"/>
                <a:gd name="T17" fmla="*/ 33 h 38"/>
                <a:gd name="T18" fmla="*/ 85 w 172"/>
                <a:gd name="T19" fmla="*/ 33 h 38"/>
                <a:gd name="T20" fmla="*/ 85 w 172"/>
                <a:gd name="T21" fmla="*/ 32 h 38"/>
                <a:gd name="T22" fmla="*/ 74 w 172"/>
                <a:gd name="T23" fmla="*/ 32 h 38"/>
                <a:gd name="T24" fmla="*/ 74 w 172"/>
                <a:gd name="T25" fmla="*/ 31 h 38"/>
                <a:gd name="T26" fmla="*/ 67 w 172"/>
                <a:gd name="T27" fmla="*/ 31 h 38"/>
                <a:gd name="T28" fmla="*/ 67 w 172"/>
                <a:gd name="T29" fmla="*/ 29 h 38"/>
                <a:gd name="T30" fmla="*/ 60 w 172"/>
                <a:gd name="T31" fmla="*/ 29 h 38"/>
                <a:gd name="T32" fmla="*/ 60 w 172"/>
                <a:gd name="T33" fmla="*/ 27 h 38"/>
                <a:gd name="T34" fmla="*/ 52 w 172"/>
                <a:gd name="T35" fmla="*/ 27 h 38"/>
                <a:gd name="T36" fmla="*/ 52 w 172"/>
                <a:gd name="T37" fmla="*/ 25 h 38"/>
                <a:gd name="T38" fmla="*/ 39 w 172"/>
                <a:gd name="T39" fmla="*/ 25 h 38"/>
                <a:gd name="T40" fmla="*/ 39 w 172"/>
                <a:gd name="T41" fmla="*/ 24 h 38"/>
                <a:gd name="T42" fmla="*/ 35 w 172"/>
                <a:gd name="T43" fmla="*/ 24 h 38"/>
                <a:gd name="T44" fmla="*/ 35 w 172"/>
                <a:gd name="T45" fmla="*/ 21 h 38"/>
                <a:gd name="T46" fmla="*/ 32 w 172"/>
                <a:gd name="T47" fmla="*/ 21 h 38"/>
                <a:gd name="T48" fmla="*/ 32 w 172"/>
                <a:gd name="T49" fmla="*/ 19 h 38"/>
                <a:gd name="T50" fmla="*/ 27 w 172"/>
                <a:gd name="T51" fmla="*/ 19 h 38"/>
                <a:gd name="T52" fmla="*/ 27 w 172"/>
                <a:gd name="T53" fmla="*/ 17 h 38"/>
                <a:gd name="T54" fmla="*/ 22 w 172"/>
                <a:gd name="T55" fmla="*/ 17 h 38"/>
                <a:gd name="T56" fmla="*/ 22 w 172"/>
                <a:gd name="T57" fmla="*/ 14 h 38"/>
                <a:gd name="T58" fmla="*/ 18 w 172"/>
                <a:gd name="T59" fmla="*/ 14 h 38"/>
                <a:gd name="T60" fmla="*/ 18 w 172"/>
                <a:gd name="T61" fmla="*/ 12 h 38"/>
                <a:gd name="T62" fmla="*/ 15 w 172"/>
                <a:gd name="T63" fmla="*/ 12 h 38"/>
                <a:gd name="T64" fmla="*/ 15 w 172"/>
                <a:gd name="T65" fmla="*/ 9 h 38"/>
                <a:gd name="T66" fmla="*/ 12 w 172"/>
                <a:gd name="T67" fmla="*/ 9 h 38"/>
                <a:gd name="T68" fmla="*/ 12 w 172"/>
                <a:gd name="T69" fmla="*/ 5 h 38"/>
                <a:gd name="T70" fmla="*/ 8 w 172"/>
                <a:gd name="T71" fmla="*/ 5 h 38"/>
                <a:gd name="T72" fmla="*/ 8 w 172"/>
                <a:gd name="T73" fmla="*/ 4 h 38"/>
                <a:gd name="T74" fmla="*/ 5 w 172"/>
                <a:gd name="T75" fmla="*/ 4 h 38"/>
                <a:gd name="T76" fmla="*/ 5 w 172"/>
                <a:gd name="T77" fmla="*/ 1 h 38"/>
                <a:gd name="T78" fmla="*/ 1 w 172"/>
                <a:gd name="T79" fmla="*/ 1 h 38"/>
                <a:gd name="T80" fmla="*/ 1 w 172"/>
                <a:gd name="T81" fmla="*/ 0 h 38"/>
                <a:gd name="T82" fmla="*/ 0 w 172"/>
                <a:gd name="T8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38">
                  <a:moveTo>
                    <a:pt x="172" y="38"/>
                  </a:moveTo>
                  <a:lnTo>
                    <a:pt x="147" y="38"/>
                  </a:lnTo>
                  <a:lnTo>
                    <a:pt x="147" y="37"/>
                  </a:lnTo>
                  <a:lnTo>
                    <a:pt x="130" y="37"/>
                  </a:lnTo>
                  <a:lnTo>
                    <a:pt x="130" y="36"/>
                  </a:lnTo>
                  <a:lnTo>
                    <a:pt x="122" y="36"/>
                  </a:lnTo>
                  <a:lnTo>
                    <a:pt x="122" y="34"/>
                  </a:lnTo>
                  <a:lnTo>
                    <a:pt x="100" y="34"/>
                  </a:lnTo>
                  <a:lnTo>
                    <a:pt x="100" y="33"/>
                  </a:lnTo>
                  <a:lnTo>
                    <a:pt x="85" y="33"/>
                  </a:lnTo>
                  <a:lnTo>
                    <a:pt x="85" y="32"/>
                  </a:lnTo>
                  <a:lnTo>
                    <a:pt x="74" y="32"/>
                  </a:lnTo>
                  <a:lnTo>
                    <a:pt x="74" y="31"/>
                  </a:lnTo>
                  <a:lnTo>
                    <a:pt x="67" y="31"/>
                  </a:lnTo>
                  <a:lnTo>
                    <a:pt x="67" y="29"/>
                  </a:lnTo>
                  <a:lnTo>
                    <a:pt x="60" y="29"/>
                  </a:lnTo>
                  <a:lnTo>
                    <a:pt x="60" y="27"/>
                  </a:lnTo>
                  <a:lnTo>
                    <a:pt x="52" y="27"/>
                  </a:lnTo>
                  <a:lnTo>
                    <a:pt x="52" y="25"/>
                  </a:lnTo>
                  <a:lnTo>
                    <a:pt x="39" y="25"/>
                  </a:lnTo>
                  <a:lnTo>
                    <a:pt x="39" y="24"/>
                  </a:lnTo>
                  <a:lnTo>
                    <a:pt x="35" y="24"/>
                  </a:lnTo>
                  <a:lnTo>
                    <a:pt x="35" y="21"/>
                  </a:lnTo>
                  <a:lnTo>
                    <a:pt x="32" y="21"/>
                  </a:lnTo>
                  <a:lnTo>
                    <a:pt x="32" y="19"/>
                  </a:lnTo>
                  <a:lnTo>
                    <a:pt x="27" y="19"/>
                  </a:lnTo>
                  <a:lnTo>
                    <a:pt x="27" y="17"/>
                  </a:lnTo>
                  <a:lnTo>
                    <a:pt x="22" y="17"/>
                  </a:lnTo>
                  <a:lnTo>
                    <a:pt x="22" y="14"/>
                  </a:lnTo>
                  <a:lnTo>
                    <a:pt x="18" y="14"/>
                  </a:lnTo>
                  <a:lnTo>
                    <a:pt x="18" y="12"/>
                  </a:lnTo>
                  <a:lnTo>
                    <a:pt x="15" y="12"/>
                  </a:lnTo>
                  <a:lnTo>
                    <a:pt x="15" y="9"/>
                  </a:lnTo>
                  <a:lnTo>
                    <a:pt x="12" y="9"/>
                  </a:lnTo>
                  <a:lnTo>
                    <a:pt x="12" y="5"/>
                  </a:lnTo>
                  <a:lnTo>
                    <a:pt x="8" y="5"/>
                  </a:lnTo>
                  <a:lnTo>
                    <a:pt x="8" y="4"/>
                  </a:lnTo>
                  <a:lnTo>
                    <a:pt x="5" y="4"/>
                  </a:lnTo>
                  <a:lnTo>
                    <a:pt x="5" y="1"/>
                  </a:lnTo>
                  <a:lnTo>
                    <a:pt x="1" y="1"/>
                  </a:lnTo>
                  <a:lnTo>
                    <a:pt x="1"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3" name="Line 492"/>
            <p:cNvSpPr>
              <a:spLocks noChangeShapeType="1"/>
            </p:cNvSpPr>
            <p:nvPr/>
          </p:nvSpPr>
          <p:spPr bwMode="auto">
            <a:xfrm>
              <a:off x="4941888" y="3560763"/>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4" name="Line 386"/>
            <p:cNvSpPr>
              <a:spLocks noChangeShapeType="1"/>
            </p:cNvSpPr>
            <p:nvPr/>
          </p:nvSpPr>
          <p:spPr bwMode="auto">
            <a:xfrm>
              <a:off x="3943228" y="334802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5" name="Line 387"/>
            <p:cNvSpPr>
              <a:spLocks noChangeShapeType="1"/>
            </p:cNvSpPr>
            <p:nvPr/>
          </p:nvSpPr>
          <p:spPr bwMode="auto">
            <a:xfrm>
              <a:off x="3952752" y="334802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6" name="Line 400"/>
            <p:cNvSpPr>
              <a:spLocks noChangeShapeType="1"/>
            </p:cNvSpPr>
            <p:nvPr/>
          </p:nvSpPr>
          <p:spPr bwMode="auto">
            <a:xfrm>
              <a:off x="3924178" y="3328970"/>
              <a:ext cx="0" cy="476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Tree>
    <p:extLst>
      <p:ext uri="{BB962C8B-B14F-4D97-AF65-F5344CB8AC3E}">
        <p14:creationId xmlns:p14="http://schemas.microsoft.com/office/powerpoint/2010/main" val="2704228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6505</TotalTime>
  <Words>12557</Words>
  <Application>Microsoft Office PowerPoint</Application>
  <PresentationFormat>On-screen Show (4:3)</PresentationFormat>
  <Paragraphs>3197</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Default Design</vt:lpstr>
      <vt:lpstr>DIAPORAMA CANCERS DIGESTIFS 2016 Sélection d’abstracts sur le Cancer Colorectal de:</vt:lpstr>
      <vt:lpstr>Lettre de l’ESDO</vt:lpstr>
      <vt:lpstr>Diaporama Oncologie Médicale de l’ESDO  Edition 2016</vt:lpstr>
      <vt:lpstr>Glossaire</vt:lpstr>
      <vt:lpstr>Sommaire</vt:lpstr>
      <vt:lpstr>CANCER COLORECTAL </vt:lpstr>
      <vt:lpstr>Stade précoce: traitement adjuvant</vt:lpstr>
      <vt:lpstr>3500: Validation de l’Immunoscore (IM) comme marqueur pronostique dans le cancer du colon stade I/II/III : résultats de l’analyse d’un consortium mondial de 1 336 patients – Galon J, et al</vt:lpstr>
      <vt:lpstr>3500: Validation de l’Immunoscore (IM) comme marqueur pronostique dans le cancer du colon stade I/II/III : résultats de l’analyse d’un consortium mondial de 1 336 patients – Galon J, et al</vt:lpstr>
      <vt:lpstr>3500: Validation de l’Immunoscore (IM) comme marqueur pronostique dans le cancer du colon stade I/II/III : résultats de l’analyse d’un consortium mondial de 1 336 patients – Galon J, et al</vt:lpstr>
      <vt:lpstr>3510: Résultats cliniques et bénéfices de l’oxaliplatine dans le cancer du colon selon les sous-types moléculaires: résultats de l’étude NRG Oncology/NSABP C-07 – Pogue-Geile KL, et al</vt:lpstr>
      <vt:lpstr>3510: Résultats cliniques et bénéfices de l’oxaliplatine dans le cancer du colon selon les sous-types moléculaires: résultats de l’étude NRG Oncology/NSABP C-07 – Pogue-Geile KL, et al</vt:lpstr>
      <vt:lpstr>3510: Résultats cliniques et bénéfices de l’oxaliplatine dans le cancer du colon selon les sous-types moléculaires: résultats de l’étude NRG Oncology/NSABP C-07 – Pogue-Geile KL, et al</vt:lpstr>
      <vt:lpstr>3511: Potentiel de l’ADN tumoral circulant pour revoir la méthodologie des études cliniques évaluant des traitements adjuvants chez les patients avec cancer au stade précoce  – Tie J, et al</vt:lpstr>
      <vt:lpstr>3511: Potentiel de l’ADN tumoral circulant pour revoir la méthodologie des études clinique évaluant des traitements adjuvants chez les patients avec cancer au stade précoce  – Tie J, et al</vt:lpstr>
      <vt:lpstr>3511: Potentiel de l’ADN tumoral circulant pour revoir la méthodologie des études clinique évaluant des traitements adjuvants chez les patients avec cancer au stade précoce  – Tie J, et al</vt:lpstr>
      <vt:lpstr>3518: Association entre lymphocytes infiltrant la tumeur (TILs),  sous-type moléculaire et pronostic des cancers du colon de stade III dans un essai de chimiothérapie adjuvante à base de FOLFOX  – Sinicrope FA, et al</vt:lpstr>
      <vt:lpstr>3518: Association entre lymphocytes infiltrant la tumeur (TILs),  sous-type moléculaire et pronostic des cancers du colon de stade III dans un essai de chimiothérapie adjuvante à base de FOLFOX  – Sinicrope FA, et al</vt:lpstr>
      <vt:lpstr>3518: Association entre lymphocytes infiltrant la tumeur (TILs), sous-type moléculaire et pronostic des cancers du colon de stade III dans un essai de chimiothérapie adjuvante à base de FOLFOX  – Sinicrope FA, et al</vt:lpstr>
      <vt:lpstr>3519: Amélioration de l’évaluation pronostique par l’utilisation de marqueurs moléculaires et caractéristiques clinico-pathologiques dans le cancer du colon à haut risque stade II/III  – Dienstmann R, et al</vt:lpstr>
      <vt:lpstr>3519: Amélioration de l’évaluation pronostique par l’utilisation de marqueurs moléculaires et caractéristiques clinico-pathologiques dans le cancer du colon à haut risque stade II/III  – Dienstmann R, et al</vt:lpstr>
      <vt:lpstr>3519: Amélioration de l’évaluation pronostique par l’utilisation de marqueurs moléculaires et caractéristiques clinico-pathologiques dans le cancer du colon à haut risque stade II/III  – Dienstmann R, et al</vt:lpstr>
      <vt:lpstr>MÉTASTASES HÉPATIQUES</vt:lpstr>
      <vt:lpstr>3512: FOLFIRINOX associé aux thérapies ciblées selon le statut RAS dans le cancer colorectal avec métastases hépatiques initialement non résécables : une étude randomisée de phase II Prodige 14 – accord 21 (METHEP-2), essai unicancer GI – Ychou M, et al</vt:lpstr>
      <vt:lpstr>3512: FOLFIRINOX associé aux thérapies ciblées selon le statut RAS dans le cancer colorectal avec métastases hépatiques initialement non résécables : une étude randomisée de phase II Prodige 14 – accord 21 (METHEP-2), essai unicancer GI – Ychou M, et al</vt:lpstr>
      <vt:lpstr>3512: FOLFIRINOX associé aux thérapies ciblées selon le statut RAS dans le cancer colorectal avec métastases hépatiques initialement non résécables : une étude randomisée de phase II Prodige 14 – accord 21 (METHEP-2), essai unicancer GI – Ychou M, et al</vt:lpstr>
      <vt:lpstr>PREMIÈRE LIGNE</vt:lpstr>
      <vt:lpstr>3515: MAVERICC, une étude de phase II de mFOLFOX6-bevacizumab (BV) vs FOLFIRI-BV en 1e ligne chez les patients avec CRC métastatique: résultats selon la localisation tumorale et le statut KRAS – Lenz H-J, et al</vt:lpstr>
      <vt:lpstr>3515: MAVERICC, une étude de phase II de mFOLFOX6-bevacizumab (BV) vs FOLFIRI-BV en 1e ligne chez les patients avec CRC métastatique: résultats selon la localisation tumorale et le statut KRAS – Lenz H-J, et al</vt:lpstr>
      <vt:lpstr>3515: MAVERICC, une étude de phase II de mFOLFOX6-bevacizumab (BV) vs FOLFIRI-BV en 1e ligne chez les patients avec CRC métastatique: résultats selon la localisation tumorale et le statut KRAS – Lenz H-J, et al</vt:lpstr>
      <vt:lpstr>DEUXIÈME LIGNE (incluant immunothérapie)</vt:lpstr>
      <vt:lpstr>3501: Nivolumab ± ipilimumab chez les patients avec CRC métastatique avec et sans instabilité microsatellitaire élevée (MSI-H): résultats intermédiaires de CheckMate-142 – Overman MJ, et al</vt:lpstr>
      <vt:lpstr>3501: Nivolumab ± ipilimumab chez les patients avec CRC métastatique avec et sans instabilité microsatellitaire élevée (MSI-H): résultats intermédiaires de CheckMate-142 – Overman MJ, et al</vt:lpstr>
      <vt:lpstr>3501: Nivolumab ± ipilimumab chez les patients avec CRC métastatique avec et sans instabilité microsatellitaire élevée (MSI-H): résultats intermédiaires de CheckMate-142 – Overman MJ, et al</vt:lpstr>
      <vt:lpstr>3502: Activité clinique et tolérance du cobimetinib et de l’atezolizumab dans le cancer colorectal – Bendell JC, et al</vt:lpstr>
      <vt:lpstr>3502: Activité clinique et tolérance du cobimetinib et de l’atezolizumab dans le cancer colorectal – Bendell JC, et al</vt:lpstr>
      <vt:lpstr>3502: Activité clinique et tolérance du cobimetinib et de l’atezolizumab dans le cancer colorectal – Bendell JC, et al</vt:lpstr>
      <vt:lpstr>3514: Bevacizumab ou cetuximab plus chimiothérapie après progression suivant bevacizumab plus chimiothérapie chez les patients avec CRC métastatique KRAS WT: une étude de phase II randomisée (Prodige 18 – Accord 22) – Hiret S, et al</vt:lpstr>
      <vt:lpstr>3514: Bevacizumab ou cetuximab plus chimiothérapie après progression suivant bevacizumab plus chimiothérapie chez les patients avec CRC métastatique KRAS WT: une étude de phase II randomisée (Prodige 18 – Accord 22) – Hiret S, et al</vt:lpstr>
      <vt:lpstr>3514: Bevacizumab ou cetuximab plus chimiothérapie après progression suivant bevacizumab plus chimiothérapie chez les patients avec CRC métastatique KRAS WT: une étude de phase II randomisée (Prodige 18 – Accord 22) – Hiret S, et al</vt:lpstr>
      <vt:lpstr>biomarQUEURS</vt:lpstr>
      <vt:lpstr>3504: Impact de la localisation de la tumeur primitive sur la survie globale et la survie sans progression chez les patients avec CRC métastatique: analyse de l’étude CALGB/SWOG 80405 (Alliance)  – Venook AP, et al</vt:lpstr>
      <vt:lpstr>3504: Impact de la localisation de la tumeur primitive sur la survie globale et la survie sans progression chez les patients avec CRC métastatique: analyse de l’étude CALGB/SWOG 80405 (Alliance)  – Venook AP, et al</vt:lpstr>
      <vt:lpstr>3504: Impact de la localisation de la tumeur primitive sur la survie globale et la survie sans progression chez les patients avec CRC métastatique: analyse de l’étude CALGB/SWOG 80405 (Alliance)  – Venook AP, et al</vt:lpstr>
      <vt:lpstr>Points clés de discussion  Kimmie Ng: le côté de la tumeur a une importance</vt:lpstr>
      <vt:lpstr>Points clés de discussion  Kimmie Ng: le côté de la tumeur a une importance</vt:lpstr>
      <vt:lpstr>3505: Relation entre côté de la tumeur primitive et pronostic dans le CRC – Schrag D, et al</vt:lpstr>
      <vt:lpstr>3505: Relation entre côté de la tumeur primitive et pronostic dans le CRC – Schrag D, et al</vt:lpstr>
      <vt:lpstr>3505: Relation entre côté de la tumeur primitive et pronostic dans le CRC – Schrag D, et al</vt:lpstr>
      <vt:lpstr>3506: Association entre site de la tumeur primitive, caractéristiques moléculaires, survie sans progression et survie globale dans le CRC après traitement anti EGFR – Lee MS, et al</vt:lpstr>
      <vt:lpstr>3506: Association entre site de la tumeur primitive, caractéristiques moléculaires, survie sans progression et survie globale dans le CRC après traitement anti EGFR – Lee MS, et al</vt:lpstr>
      <vt:lpstr>3506: Association entre site de la tumeur primitive, caractéristiques moléculaires, survie sans progression et survie globale dans le CRC après traitement anti EGFR – Lee MS, et al</vt:lpstr>
      <vt:lpstr>3509: Schémas de clonalité des mutations drivers révélant l’hétérogénéité génomique spatiotemporelle du CRC  – Dienstmann R, et al</vt:lpstr>
      <vt:lpstr>3509: Schémas de clonalité des mutations drivers révélant l’hétérogénéité génomique spatiotemporelle du CRC  – Dienstmann R, et al</vt:lpstr>
      <vt:lpstr>3509: Schémas de clonalité des mutations drivers révélant l’hétérogénéité génomique spatiotemporelle du CRC  – Dienstmann R, et al</vt:lpstr>
      <vt:lpstr>3516: MiR 31 3p, biomarqueur prédictif de l’efficacité du cetuximab chez les patients avec CRCm inclus dans l’étude FIRE-3  – Laurent-Puig P, et al</vt:lpstr>
      <vt:lpstr>3516: MiR 31 3p, biomarqueur prédictif de l’efficacité du cetuximab chez les patients avec CRCm inclus dans l’étude FIRE-3  – Laurent-Puig P, et al</vt:lpstr>
      <vt:lpstr>3516: MiR 31 3p, biomarqueur prédictif de l’efficacité du cetuximab chez les patients avec CRCm inclus dans l’étude FIRE-3  – Laurent-Puig P, et al</vt:lpstr>
      <vt:lpstr>3517: Validation de l’amplification de HER2 comme biomarqueur prédictif négatif pour le traitement anti EGFR dans le CRCm  – Raghav KP, et al</vt:lpstr>
      <vt:lpstr>3517: Validation de l’amplification de HER2 comme biomarqueur prédictif négatif pour le traitement anti EGFR dans le CRCm  – Raghav KP, et al</vt:lpstr>
      <vt:lpstr>3517: Validation de l’amplification de HER2 comme biomarqueur prédictif négatif pour le traitement anti EGFR dans le CRCm  – Raghav KP, et al</vt:lpstr>
      <vt:lpstr>3520: Profil immunologique selon la classification moléculaire consensus (CMS) d’échantillons de tumeurs primitives et métastases hépatiques de CRC: implications pour le ciblage immunologique des CRC proficients pour le mismatch repair – Reilley M, et al</vt:lpstr>
      <vt:lpstr>3520: Profil immunologique selon la classification moléculaire consensus (CMS) d’échantillons de tumeurs primitives et métastases hépatiques de CRC: implications pour le ciblage immunologique des CRC proficients pour le mismatch repair – Reilley M, et al</vt:lpstr>
      <vt:lpstr>3520: Profil immunologique selon la classification moléculaire consensus (CMS) d’échantillons de tumeurs primitives et métastases hépatiques de CRC: implications pour le ciblage immunologique des CRC proficients pour le mismatch repair – Reilley M, et al</vt:lpstr>
      <vt:lpstr>EndoscopIE ET CHIRURGIE</vt:lpstr>
      <vt:lpstr>3507: CREST: étude randomisée de phase III de stent colique comme pont jusqu’à la chirurgie dans le CRC obstructif – résultats de l’étude ColoRectal Endoscopic Stenting Trial (CREST) du Royaume Uni – Hill J, et al</vt:lpstr>
      <vt:lpstr>3507: CREST: étude randomisée de phase III de stent colique comme pont jusqu’à la chirurgie dans le CRC obstructif – résultats de l’étude ColoRectal Endoscopic Stenting Trial (CREST) du Royaume Uni – Hill J, et al</vt:lpstr>
      <vt:lpstr>3507: CREST: étude randomisée de phase III de stent colique comme pont jusqu’à la chirurgie dans le CRC obstructif – résultats de l’étude ColoRectal Endoscopic Stenting Trial (CREST) du Royaume Uni – Hill J, et al</vt:lpstr>
      <vt:lpstr>3508: Etude randomisée comparant excision mésorectale avec ou sans curage ganglionnaire latéral pour des cancers du bas rectum stade II, III: analyse du critère principal de l’étude du Japan Clinical Oncology Group JCOG0212 – Fujita S, et al</vt:lpstr>
      <vt:lpstr>3508: Etude randomisée comparant excision mésorectale avec ou sans curage ganglionnaire latéral pour des cancers du bas rectum stade II, III: analyse du critère principal de l’étude du Japan Clinical Oncology Group JCOG0212 – Fujita S, et al</vt:lpstr>
      <vt:lpstr>3508: Etude randomisée comparant excision mésorectale avec ou sans curage ganglionnaire latéral pour des cancers du bas rectum stade II, III: analyse du critère principal de l’étude du Japan Clinical Oncology Group JCOG0212 – Fujita S, et al</vt:lpstr>
      <vt:lpstr>Cancer DU RECTUM</vt:lpstr>
      <vt:lpstr>3513: FOLFIRINOX en traitement d’induction chez des patients avec cancer du rectum et métastases synchrones: résultats de l’étude de phase II FFCD 1102 – Bachet JB, et al</vt:lpstr>
      <vt:lpstr>3513: FOLFIRINOX en traitement d’induction chez des patients avec cancer du rectum et métastases synchrones: résultats de l’étude de phase II FFCD 1102 – Bachet JB, et al</vt:lpstr>
      <vt:lpstr>3513: FOLFIRINOX en traitement d’induction chez des patients avec cancer du rectum et métastases synchrones: résultats de l’étude de phase II FFCD 1102 – Bachet JB, et al</vt:lpstr>
      <vt:lpstr>3521: Résultats définitifs de STAR-01: une étude randomisée de phase III comparant la radiochimiothérapie (RCT) préopératoire avec ou sans oxaliplatine dans le cancer du rectum localement avancé – Aschele C, et al</vt:lpstr>
      <vt:lpstr>3521: Résultats définitifs de STAR-01: une étude randomisée de phase III comparant la radiochimiothérapie (RCT) préopératoire avec ou sans oxaliplatine dans le cancer du rectum localement avancé – Aschele C, et al</vt:lpstr>
      <vt:lpstr>3521: Résultats définitifs de STAR-01: une étude randomisée de phase III comparant la radiochimiothérapie (RCT) préopératoire avec ou sans oxaliplatine dans le cancer du rectum localement avancé – Aschele C, et al </vt:lpstr>
      <vt:lpstr>Cancer ANAL</vt:lpstr>
      <vt:lpstr>3503: NCI9673: une étude eETCTN multi-institutionnelle de phase II du nivolumab dans le carcinome épithélioïde du canal anal (CECA) métastatique réfractaire – Morris VK, et al</vt:lpstr>
      <vt:lpstr>3503: NCI9673: une étude eETCTN multi-institutionnelle de phase II du nivolumab dans le carcinome épithélioïde du canal anal (CECA) métastatique réfractaire – Morris VK, et al</vt:lpstr>
      <vt:lpstr>3503: NCI9673: une étude eETCTN multi-institutionnelle de phase II du nivolumab dans le carcinome épithélioïde du canal anal (CECA) métastatique réfractaire – Morris VK, et al</vt:lpstr>
      <vt:lpstr>3522: Etudes de phase II du cetuximab plus traitement multimodal dans le carcinome épithélioïde du canal anal (CECA) avec et sans infection par le VIH – Garg M, et al</vt:lpstr>
      <vt:lpstr>3522: Etudes de phase II du cetuximab plus traitement multimodal dans le carcinome épithélioïde du canal anal (CECA) avec et sans infection par le VIH – Garg M, et al</vt:lpstr>
      <vt:lpstr>3522: Etudes de phase II du cetuximab plus traitement multimodal dans le carcinome épithélioïde du canal anal (CECA) avec et sans infection par le VIH – Garg M, et al</vt:lpstr>
      <vt:lpstr>3523: Chirurgie de sauvetage avec excision abdominopérinéale du rectum après échec locorégional suivant radiochimiothérapie avec mitomycine (MMC) ou cisplatine (CisP), avec ou sans maintenance par 5FU/CisP chez les patients avec carcinome épithélioïde de l’anus (CEA) et impact sur les résultats à long terme: résultats de l’étude ACT II – Glynne-Jones R, et al</vt:lpstr>
      <vt:lpstr>3523: Chirurgie de sauvetage avec excision abdominopérinéale du rectum après échec locorégional suivant radiochimiothérapie avec mitomycine (MMC) ou cisplatine (CisP), avec ou sans maintenance par 5FU/CisP chez les patients avec carcinome épithélioïde de l’anus (CEA) et impact sur les résultats à long terme: résultats de l’étude ACT II – Glynne-Jones R, et al</vt:lpstr>
      <vt:lpstr>3523: Chirurgie de sauvetage avec excision abdominopérinéale du rectum après échec locorégional suivant radiochimiothérapie avec mitomycine (MMC) ou cisplatine (CisP), avec ou sans maintenance par 5FU/CisP chez les patients avec carcinome épithélioïde de l’anus (CEA) et impact sur les résultats à long terme: résultats de l’étude ACT II – Glynne-Jones R,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1071</cp:revision>
  <dcterms:created xsi:type="dcterms:W3CDTF">2011-02-23T10:20:57Z</dcterms:created>
  <dcterms:modified xsi:type="dcterms:W3CDTF">2016-07-19T16:34:59Z</dcterms:modified>
</cp:coreProperties>
</file>