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301" r:id="rId2"/>
    <p:sldId id="302" r:id="rId3"/>
    <p:sldId id="303" r:id="rId4"/>
    <p:sldId id="608" r:id="rId5"/>
    <p:sldId id="305" r:id="rId6"/>
    <p:sldId id="612" r:id="rId7"/>
    <p:sldId id="613" r:id="rId8"/>
    <p:sldId id="614" r:id="rId9"/>
    <p:sldId id="615" r:id="rId10"/>
    <p:sldId id="616" r:id="rId11"/>
    <p:sldId id="617" r:id="rId12"/>
    <p:sldId id="618" r:id="rId13"/>
    <p:sldId id="619" r:id="rId14"/>
    <p:sldId id="620" r:id="rId15"/>
    <p:sldId id="621" r:id="rId16"/>
    <p:sldId id="622" r:id="rId17"/>
    <p:sldId id="470" r:id="rId18"/>
    <p:sldId id="471" r:id="rId19"/>
    <p:sldId id="472" r:id="rId20"/>
    <p:sldId id="538" r:id="rId21"/>
    <p:sldId id="539" r:id="rId22"/>
    <p:sldId id="540" r:id="rId23"/>
    <p:sldId id="473" r:id="rId24"/>
    <p:sldId id="474" r:id="rId25"/>
    <p:sldId id="475"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53" r:id="rId39"/>
    <p:sldId id="635" r:id="rId40"/>
    <p:sldId id="636" r:id="rId41"/>
    <p:sldId id="637" r:id="rId42"/>
    <p:sldId id="638" r:id="rId43"/>
    <p:sldId id="639" r:id="rId44"/>
    <p:sldId id="640" r:id="rId45"/>
    <p:sldId id="476" r:id="rId46"/>
    <p:sldId id="477" r:id="rId47"/>
    <p:sldId id="478" r:id="rId48"/>
    <p:sldId id="599" r:id="rId49"/>
    <p:sldId id="600" r:id="rId50"/>
    <p:sldId id="601" r:id="rId51"/>
    <p:sldId id="500" r:id="rId52"/>
    <p:sldId id="501" r:id="rId53"/>
    <p:sldId id="502" r:id="rId54"/>
    <p:sldId id="641" r:id="rId55"/>
    <p:sldId id="648" r:id="rId56"/>
    <p:sldId id="649" r:id="rId57"/>
    <p:sldId id="650" r:id="rId58"/>
    <p:sldId id="651" r:id="rId59"/>
    <p:sldId id="652" r:id="rId60"/>
    <p:sldId id="642" r:id="rId61"/>
    <p:sldId id="643" r:id="rId62"/>
    <p:sldId id="644" r:id="rId63"/>
    <p:sldId id="645" r:id="rId64"/>
    <p:sldId id="646" r:id="rId65"/>
    <p:sldId id="647" r:id="rId66"/>
    <p:sldId id="602" r:id="rId67"/>
    <p:sldId id="603" r:id="rId68"/>
    <p:sldId id="604" r:id="rId69"/>
    <p:sldId id="654" r:id="rId70"/>
    <p:sldId id="527" r:id="rId71"/>
    <p:sldId id="528" r:id="rId72"/>
    <p:sldId id="529" r:id="rId73"/>
    <p:sldId id="605" r:id="rId74"/>
    <p:sldId id="606" r:id="rId75"/>
    <p:sldId id="607"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02F31B3D-CCA8-44FA-8385-F108DA769E62}">
          <p14:sldIdLst>
            <p14:sldId id="301"/>
            <p14:sldId id="302"/>
            <p14:sldId id="303"/>
            <p14:sldId id="608"/>
            <p14:sldId id="305"/>
          </p14:sldIdLst>
        </p14:section>
        <p14:section name="GC" id="{E4ADB4D4-9CBC-4150-97BD-6A6F39BA0958}">
          <p14:sldIdLst>
            <p14:sldId id="612"/>
            <p14:sldId id="613"/>
            <p14:sldId id="614"/>
            <p14:sldId id="615"/>
            <p14:sldId id="616"/>
            <p14:sldId id="617"/>
            <p14:sldId id="618"/>
            <p14:sldId id="619"/>
            <p14:sldId id="620"/>
            <p14:sldId id="621"/>
            <p14:sldId id="622"/>
            <p14:sldId id="470"/>
            <p14:sldId id="471"/>
            <p14:sldId id="472"/>
            <p14:sldId id="538"/>
            <p14:sldId id="539"/>
            <p14:sldId id="540"/>
            <p14:sldId id="473"/>
            <p14:sldId id="474"/>
            <p14:sldId id="475"/>
            <p14:sldId id="623"/>
            <p14:sldId id="624"/>
            <p14:sldId id="625"/>
            <p14:sldId id="626"/>
            <p14:sldId id="627"/>
            <p14:sldId id="628"/>
            <p14:sldId id="629"/>
            <p14:sldId id="630"/>
            <p14:sldId id="631"/>
            <p14:sldId id="632"/>
            <p14:sldId id="633"/>
            <p14:sldId id="634"/>
          </p14:sldIdLst>
        </p14:section>
        <p14:section name="HCC" id="{A3716058-5CCD-44A0-81F3-35063228EE23}">
          <p14:sldIdLst>
            <p14:sldId id="653"/>
            <p14:sldId id="635"/>
            <p14:sldId id="636"/>
            <p14:sldId id="637"/>
            <p14:sldId id="638"/>
            <p14:sldId id="639"/>
            <p14:sldId id="640"/>
            <p14:sldId id="476"/>
            <p14:sldId id="477"/>
            <p14:sldId id="478"/>
            <p14:sldId id="599"/>
            <p14:sldId id="600"/>
            <p14:sldId id="601"/>
            <p14:sldId id="500"/>
            <p14:sldId id="501"/>
            <p14:sldId id="502"/>
          </p14:sldIdLst>
        </p14:section>
        <p14:section name="Pancreatic cancer" id="{40370D76-3C39-475C-85C3-670CA4996903}">
          <p14:sldIdLst>
            <p14:sldId id="641"/>
            <p14:sldId id="648"/>
            <p14:sldId id="649"/>
            <p14:sldId id="650"/>
            <p14:sldId id="651"/>
            <p14:sldId id="652"/>
            <p14:sldId id="642"/>
            <p14:sldId id="643"/>
            <p14:sldId id="644"/>
            <p14:sldId id="645"/>
            <p14:sldId id="646"/>
            <p14:sldId id="647"/>
            <p14:sldId id="602"/>
            <p14:sldId id="603"/>
            <p14:sldId id="604"/>
          </p14:sldIdLst>
        </p14:section>
        <p14:section name="NET" id="{A68BBB27-45F9-4AA3-92CD-02985E7B6B8C}">
          <p14:sldIdLst>
            <p14:sldId id="654"/>
            <p14:sldId id="527"/>
            <p14:sldId id="528"/>
            <p14:sldId id="529"/>
            <p14:sldId id="605"/>
            <p14:sldId id="606"/>
            <p14:sldId id="607"/>
          </p14:sldIdLst>
        </p14:section>
      </p14:sectionLst>
    </p:ex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 id="2" name="ecorrales" initials="e"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C1C1C"/>
    <a:srgbClr val="D3D3D3"/>
    <a:srgbClr val="C0C0C0"/>
    <a:srgbClr val="E4E4E4"/>
    <a:srgbClr val="080808"/>
    <a:srgbClr val="00FF00"/>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67" d="100"/>
          <a:sy n="67" d="100"/>
        </p:scale>
        <p:origin x="-150" y="-96"/>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70" d="100"/>
        <a:sy n="70" d="100"/>
      </p:scale>
      <p:origin x="0" y="756"/>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15288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75290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lang="ja-JP" sz="2400" b="1" i="0" u="none" dirty="0" smtClean="0">
                <a:solidFill>
                  <a:srgbClr val="043882"/>
                </a:solidFill>
                <a:ea typeface="MS UI Gothic" pitchFamily="18" charset="0"/>
              </a:rPr>
              <a:t>米国臨床腫瘍学会（ASCO）年次会議2016</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043882"/>
                </a:solidFill>
                <a:ea typeface="MS UI Gothic" pitchFamily="18" charset="0"/>
              </a:rPr>
              <a:t>2016年6月3～7日　米国シカゴ</a:t>
            </a: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lang="ja-JP" sz="2400" b="1" i="0" u="none" dirty="0" smtClean="0">
                <a:solidFill>
                  <a:srgbClr val="FFFFFF"/>
                </a:solidFill>
                <a:ea typeface="MS UI Gothic" pitchFamily="18" charset="0"/>
              </a:rPr>
              <a:t>米国臨床腫瘍学会（ASCO）年次会議2016</a:t>
            </a:r>
          </a:p>
          <a:p>
            <a:pPr marL="0" marR="0" indent="0" algn="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2016年6月3～7日　米国シカゴ</a:t>
            </a: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ja-JP" sz="2400" b="1" i="0" u="none" dirty="0" smtClean="0">
                <a:solidFill>
                  <a:srgbClr val="FFFFFF"/>
                </a:solidFill>
                <a:effectLst>
                  <a:outerShdw blurRad="38100" dist="38100" dir="2700000" algn="tl">
                    <a:srgbClr val="000000">
                      <a:alpha val="43137"/>
                    </a:srgbClr>
                  </a:outerShdw>
                </a:effectLst>
                <a:ea typeface="MS UI Gothic" pitchFamily="18" charset="0"/>
              </a:rPr>
              <a:t>米国臨床腫瘍学会（ASCO）年次会議2016</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ffectLst>
                  <a:outerShdw blurRad="38100" dist="38100" dir="2700000" algn="tl">
                    <a:srgbClr val="000000">
                      <a:alpha val="43137"/>
                    </a:srgbClr>
                  </a:outerShdw>
                </a:effectLst>
                <a:ea typeface="MS UI Gothic" pitchFamily="18" charset="0"/>
              </a:rPr>
              <a:t>2016年6月3～7日　米国シカゴ</a:t>
            </a: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10.xml"/><Relationship Id="rId5" Type="http://schemas.openxmlformats.org/officeDocument/2006/relationships/slide" Target="slide69.xml"/><Relationship Id="rId4" Type="http://schemas.openxmlformats.org/officeDocument/2006/relationships/slide" Target="slide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778876" cy="1206500"/>
          </a:xfrm>
        </p:spPr>
        <p:txBody>
          <a:bodyPr/>
          <a:lstStyle/>
          <a:p>
            <a:r>
              <a:rPr lang="ja-JP" sz="3600" b="1" i="0" dirty="0" smtClean="0">
                <a:solidFill>
                  <a:srgbClr val="FFFFFF"/>
                </a:solidFill>
                <a:ea typeface="MS UI Gothic" pitchFamily="18" charset="0"/>
              </a:rPr>
              <a:t>GIスライドデッキ2016</a:t>
            </a:r>
            <a:r>
              <a:rPr lang="en" sz="3600" dirty="0" smtClean="0"/>
              <a:t/>
            </a:r>
            <a:br>
              <a:rPr lang="en" sz="3600" dirty="0" smtClean="0"/>
            </a:br>
            <a:r>
              <a:rPr lang="ja-JP" sz="2600" b="0" i="0" dirty="0" smtClean="0">
                <a:solidFill>
                  <a:srgbClr val="FFFFFF"/>
                </a:solidFill>
                <a:ea typeface="MS UI Gothic" pitchFamily="18" charset="0"/>
              </a:rPr>
              <a:t>以下の会議で発表された</a:t>
            </a:r>
            <a:r>
              <a:rPr lang="ja-JP" sz="2600" b="1" i="0" dirty="0" smtClean="0">
                <a:solidFill>
                  <a:srgbClr val="FFFFFF"/>
                </a:solidFill>
                <a:ea typeface="MS UI Gothic" pitchFamily="18" charset="0"/>
              </a:rPr>
              <a:t>非結腸直腸癌</a:t>
            </a:r>
            <a:r>
              <a:rPr lang="ja-JP" sz="26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val="56483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*腫瘍細胞の40%以上でCLDN18.2染色強度が2</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/3</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et al. J Clin Oncol 2016; 34 (suppl): abstr LBA4001</a:t>
            </a:r>
          </a:p>
        </p:txBody>
      </p:sp>
      <p:graphicFrame>
        <p:nvGraphicFramePr>
          <p:cNvPr id="15" name="Group 88"/>
          <p:cNvGraphicFramePr>
            <a:graphicFrameLocks noGrp="1"/>
          </p:cNvGraphicFramePr>
          <p:nvPr>
            <p:extLst>
              <p:ext uri="{D42A27DB-BD31-4B8C-83A1-F6EECF244321}">
                <p14:modId xmlns:p14="http://schemas.microsoft.com/office/powerpoint/2010/main" val="3032455647"/>
              </p:ext>
            </p:extLst>
          </p:nvPr>
        </p:nvGraphicFramePr>
        <p:xfrm>
          <a:off x="381001" y="5044440"/>
          <a:ext cx="4149007" cy="975360"/>
        </p:xfrm>
        <a:graphic>
          <a:graphicData uri="http://schemas.openxmlformats.org/drawingml/2006/table">
            <a:tbl>
              <a:tblPr firstRow="1" bandRow="1">
                <a:tableStyleId>{69012ECD-51FC-41F1-AA8D-1B2483CD663E}</a:tableStyleId>
              </a:tblPr>
              <a:tblGrid>
                <a:gridCol w="1608733"/>
                <a:gridCol w="905866"/>
                <a:gridCol w="1634408"/>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mPFS、ヶ月間(95%CI)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4.8 (4.1,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7.9 (5.7,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0.47 (0.31, 0.70)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120890582"/>
              </p:ext>
            </p:extLst>
          </p:nvPr>
        </p:nvGraphicFramePr>
        <p:xfrm>
          <a:off x="4766393" y="5044440"/>
          <a:ext cx="4149007" cy="975360"/>
        </p:xfrm>
        <a:graphic>
          <a:graphicData uri="http://schemas.openxmlformats.org/drawingml/2006/table">
            <a:tbl>
              <a:tblPr firstRow="1" bandRow="1">
                <a:tableStyleId>{69012ECD-51FC-41F1-AA8D-1B2483CD663E}</a:tableStyleId>
              </a:tblPr>
              <a:tblGrid>
                <a:gridCol w="1539309"/>
                <a:gridCol w="1009498"/>
                <a:gridCol w="1600200"/>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1" i="0" u="none" dirty="0" smtClean="0">
                          <a:solidFill>
                            <a:srgbClr val="FFFFFF"/>
                          </a:solidFill>
                          <a:ea typeface="MS UI Gothic" pitchFamily="18"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mOS、ヶ月間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8.4 (7.0,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13.2 (9.7,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0.51 (0.36, 0.73)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7" name="TextBox 16"/>
          <p:cNvSpPr txBox="1"/>
          <p:nvPr/>
        </p:nvSpPr>
        <p:spPr>
          <a:xfrm>
            <a:off x="762000" y="1600199"/>
            <a:ext cx="3794940" cy="338554"/>
          </a:xfrm>
          <a:prstGeom prst="rect">
            <a:avLst/>
          </a:prstGeom>
          <a:noFill/>
        </p:spPr>
        <p:txBody>
          <a:bodyPr wrap="square" rtlCol="0">
            <a:spAutoFit/>
          </a:bodyPr>
          <a:lstStyle/>
          <a:p>
            <a:pPr algn="ctr"/>
            <a:r>
              <a:rPr lang="ja-JP" sz="1600" b="0" i="0" dirty="0" smtClean="0">
                <a:solidFill>
                  <a:srgbClr val="4D4D4D"/>
                </a:solidFill>
                <a:ea typeface="MS UI Gothic" pitchFamily="18" charset="0"/>
              </a:rPr>
              <a:t>PFS*</a:t>
            </a:r>
          </a:p>
        </p:txBody>
      </p:sp>
      <p:sp>
        <p:nvSpPr>
          <p:cNvPr id="18" name="TextBox 17"/>
          <p:cNvSpPr txBox="1"/>
          <p:nvPr/>
        </p:nvSpPr>
        <p:spPr>
          <a:xfrm>
            <a:off x="5275615" y="1600199"/>
            <a:ext cx="3103556" cy="338554"/>
          </a:xfrm>
          <a:prstGeom prst="rect">
            <a:avLst/>
          </a:prstGeom>
          <a:noFill/>
        </p:spPr>
        <p:txBody>
          <a:bodyPr wrap="square" rtlCol="0">
            <a:spAutoFit/>
          </a:bodyPr>
          <a:lstStyle/>
          <a:p>
            <a:pPr algn="ctr"/>
            <a:r>
              <a:rPr lang="ja-JP" sz="1600" b="0" i="0" dirty="0" smtClean="0">
                <a:solidFill>
                  <a:srgbClr val="4D4D4D"/>
                </a:solidFill>
                <a:ea typeface="MS UI Gothic" pitchFamily="18" charset="0"/>
              </a:rPr>
              <a:t>OS*</a:t>
            </a:r>
          </a:p>
        </p:txBody>
      </p:sp>
      <p:grpSp>
        <p:nvGrpSpPr>
          <p:cNvPr id="19" name="Group 18"/>
          <p:cNvGrpSpPr/>
          <p:nvPr/>
        </p:nvGrpSpPr>
        <p:grpSpPr>
          <a:xfrm>
            <a:off x="112507" y="1884730"/>
            <a:ext cx="4532466" cy="3042908"/>
            <a:chOff x="112507" y="1884730"/>
            <a:chExt cx="4532466" cy="3042908"/>
          </a:xfrm>
        </p:grpSpPr>
        <p:sp>
          <p:nvSpPr>
            <p:cNvPr id="20" name="Freeform 19"/>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3"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4" name="TextBox 33"/>
            <p:cNvSpPr txBox="1"/>
            <p:nvPr/>
          </p:nvSpPr>
          <p:spPr>
            <a:xfrm rot="16200000">
              <a:off x="-727467" y="3048276"/>
              <a:ext cx="1941557"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生存分布関数</a:t>
              </a:r>
            </a:p>
          </p:txBody>
        </p:sp>
        <p:sp>
          <p:nvSpPr>
            <p:cNvPr id="35" name="TextBox 34"/>
            <p:cNvSpPr txBox="1"/>
            <p:nvPr/>
          </p:nvSpPr>
          <p:spPr>
            <a:xfrm>
              <a:off x="1823416" y="4666028"/>
              <a:ext cx="1569660"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イベント未発生下生存期間(週)</a:t>
              </a:r>
            </a:p>
          </p:txBody>
        </p:sp>
        <p:sp>
          <p:nvSpPr>
            <p:cNvPr id="36" name="TextBox 35"/>
            <p:cNvSpPr txBox="1"/>
            <p:nvPr/>
          </p:nvSpPr>
          <p:spPr>
            <a:xfrm>
              <a:off x="348367" y="188473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37" name="TextBox 36"/>
            <p:cNvSpPr txBox="1"/>
            <p:nvPr/>
          </p:nvSpPr>
          <p:spPr>
            <a:xfrm>
              <a:off x="348367" y="2338673"/>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38" name="TextBox 37"/>
            <p:cNvSpPr txBox="1"/>
            <p:nvPr/>
          </p:nvSpPr>
          <p:spPr>
            <a:xfrm>
              <a:off x="348367" y="2828897"/>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39" name="TextBox 38"/>
            <p:cNvSpPr txBox="1"/>
            <p:nvPr/>
          </p:nvSpPr>
          <p:spPr>
            <a:xfrm>
              <a:off x="348367" y="329015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40" name="TextBox 39"/>
            <p:cNvSpPr txBox="1"/>
            <p:nvPr/>
          </p:nvSpPr>
          <p:spPr>
            <a:xfrm>
              <a:off x="348367" y="376796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41" name="TextBox 40"/>
            <p:cNvSpPr txBox="1"/>
            <p:nvPr/>
          </p:nvSpPr>
          <p:spPr>
            <a:xfrm>
              <a:off x="454165" y="4233361"/>
              <a:ext cx="255198"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42" name="TextBox 41"/>
            <p:cNvSpPr txBox="1"/>
            <p:nvPr/>
          </p:nvSpPr>
          <p:spPr>
            <a:xfrm>
              <a:off x="689426" y="4448145"/>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43" name="TextBox 42"/>
            <p:cNvSpPr txBox="1"/>
            <p:nvPr/>
          </p:nvSpPr>
          <p:spPr>
            <a:xfrm>
              <a:off x="1264975" y="4448145"/>
              <a:ext cx="325731" cy="400110"/>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a:p>
              <a:pPr algn="ctr"/>
              <a:endParaRPr lang="en-GB" sz="1000" dirty="0">
                <a:solidFill>
                  <a:srgbClr val="4D4D4D"/>
                </a:solidFill>
                <a:latin typeface="Arial"/>
                <a:cs typeface="Arial"/>
              </a:endParaRPr>
            </a:p>
          </p:txBody>
        </p:sp>
        <p:sp>
          <p:nvSpPr>
            <p:cNvPr id="44" name="TextBox 43"/>
            <p:cNvSpPr txBox="1"/>
            <p:nvPr/>
          </p:nvSpPr>
          <p:spPr>
            <a:xfrm>
              <a:off x="1866552"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40</a:t>
              </a:r>
            </a:p>
          </p:txBody>
        </p:sp>
        <p:sp>
          <p:nvSpPr>
            <p:cNvPr id="45" name="TextBox 44"/>
            <p:cNvSpPr txBox="1"/>
            <p:nvPr/>
          </p:nvSpPr>
          <p:spPr>
            <a:xfrm>
              <a:off x="2471618"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60</a:t>
              </a:r>
            </a:p>
          </p:txBody>
        </p:sp>
        <p:sp>
          <p:nvSpPr>
            <p:cNvPr id="46" name="TextBox 45"/>
            <p:cNvSpPr txBox="1"/>
            <p:nvPr/>
          </p:nvSpPr>
          <p:spPr>
            <a:xfrm>
              <a:off x="3076372"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80</a:t>
              </a:r>
            </a:p>
          </p:txBody>
        </p:sp>
        <p:sp>
          <p:nvSpPr>
            <p:cNvPr id="47" name="TextBox 46"/>
            <p:cNvSpPr txBox="1"/>
            <p:nvPr/>
          </p:nvSpPr>
          <p:spPr>
            <a:xfrm>
              <a:off x="3635368" y="444814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100</a:t>
              </a:r>
            </a:p>
          </p:txBody>
        </p:sp>
        <p:sp>
          <p:nvSpPr>
            <p:cNvPr id="48" name="TextBox 47"/>
            <p:cNvSpPr txBox="1"/>
            <p:nvPr/>
          </p:nvSpPr>
          <p:spPr>
            <a:xfrm>
              <a:off x="4248710" y="444814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p>
          </p:txBody>
        </p:sp>
        <p:sp>
          <p:nvSpPr>
            <p:cNvPr id="49" name="TextBox 48"/>
            <p:cNvSpPr txBox="1"/>
            <p:nvPr/>
          </p:nvSpPr>
          <p:spPr>
            <a:xfrm>
              <a:off x="3069738" y="2841562"/>
              <a:ext cx="776175" cy="430887"/>
            </a:xfrm>
            <a:prstGeom prst="rect">
              <a:avLst/>
            </a:prstGeom>
            <a:noFill/>
          </p:spPr>
          <p:txBody>
            <a:bodyPr wrap="none" rtlCol="0">
              <a:spAutoFit/>
            </a:bodyPr>
            <a:lstStyle/>
            <a:p>
              <a:r>
                <a:rPr lang="ja-JP" sz="1100" b="0" i="0" dirty="0" smtClean="0">
                  <a:solidFill>
                    <a:srgbClr val="363636"/>
                  </a:solidFill>
                  <a:ea typeface="MS UI Gothic" pitchFamily="18" charset="0"/>
                </a:rPr>
                <a:t>HR 0.47</a:t>
              </a:r>
            </a:p>
            <a:p>
              <a:r>
                <a:rPr lang="ja-JP" sz="1100" b="0" i="0" dirty="0" smtClean="0">
                  <a:solidFill>
                    <a:srgbClr val="363636"/>
                  </a:solidFill>
                  <a:ea typeface="MS UI Gothic" pitchFamily="18" charset="0"/>
                </a:rPr>
                <a:t>p=0.0001</a:t>
              </a:r>
            </a:p>
          </p:txBody>
        </p:sp>
        <p:sp>
          <p:nvSpPr>
            <p:cNvPr id="50" name="TextBox 49"/>
            <p:cNvSpPr txBox="1"/>
            <p:nvPr/>
          </p:nvSpPr>
          <p:spPr>
            <a:xfrm>
              <a:off x="2208455" y="1970581"/>
              <a:ext cx="1402948" cy="369332"/>
            </a:xfrm>
            <a:prstGeom prst="rect">
              <a:avLst/>
            </a:prstGeom>
            <a:noFill/>
          </p:spPr>
          <p:txBody>
            <a:bodyPr wrap="none" rtlCol="0">
              <a:spAutoFit/>
            </a:bodyPr>
            <a:lstStyle/>
            <a:p>
              <a:r>
                <a:rPr lang="ja-JP" sz="900" b="0" i="0" dirty="0" smtClean="0">
                  <a:solidFill>
                    <a:srgbClr val="363636"/>
                  </a:solidFill>
                  <a:ea typeface="MS UI Gothic" pitchFamily="18" charset="0"/>
                </a:rPr>
                <a:t>EOX (n=84)</a:t>
              </a:r>
            </a:p>
            <a:p>
              <a:r>
                <a:rPr lang="ja-JP" sz="900" b="0" i="0" dirty="0" smtClean="0">
                  <a:solidFill>
                    <a:srgbClr val="363636"/>
                  </a:solidFill>
                  <a:ea typeface="MS UI Gothic" pitchFamily="18" charset="0"/>
                </a:rPr>
                <a:t>EOX + IMAB362 (n=77)</a:t>
              </a:r>
            </a:p>
          </p:txBody>
        </p:sp>
        <p:sp>
          <p:nvSpPr>
            <p:cNvPr id="51"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53" name="Straight Connector 52"/>
            <p:cNvCxnSpPr/>
            <p:nvPr/>
          </p:nvCxnSpPr>
          <p:spPr>
            <a:xfrm>
              <a:off x="1903471"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1903471"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55" name="Group 54"/>
          <p:cNvGrpSpPr/>
          <p:nvPr/>
        </p:nvGrpSpPr>
        <p:grpSpPr>
          <a:xfrm>
            <a:off x="4468815" y="1884730"/>
            <a:ext cx="4474775" cy="3038986"/>
            <a:chOff x="170198" y="1884730"/>
            <a:chExt cx="4474775" cy="3038986"/>
          </a:xfrm>
        </p:grpSpPr>
        <p:sp>
          <p:nvSpPr>
            <p:cNvPr id="56" name="Freeform 55"/>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9"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0"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1"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2"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3"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4"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5"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7"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8"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9"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70" name="TextBox 69"/>
            <p:cNvSpPr txBox="1"/>
            <p:nvPr/>
          </p:nvSpPr>
          <p:spPr>
            <a:xfrm rot="16200000">
              <a:off x="-669776" y="3033988"/>
              <a:ext cx="1941557"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生存分布関数</a:t>
              </a:r>
            </a:p>
          </p:txBody>
        </p:sp>
        <p:sp>
          <p:nvSpPr>
            <p:cNvPr id="71" name="TextBox 70"/>
            <p:cNvSpPr txBox="1"/>
            <p:nvPr/>
          </p:nvSpPr>
          <p:spPr>
            <a:xfrm>
              <a:off x="1823417" y="4662106"/>
              <a:ext cx="1569660"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イベント未発生下生存期間(週)</a:t>
              </a:r>
            </a:p>
          </p:txBody>
        </p:sp>
        <p:sp>
          <p:nvSpPr>
            <p:cNvPr id="72" name="TextBox 71"/>
            <p:cNvSpPr txBox="1"/>
            <p:nvPr/>
          </p:nvSpPr>
          <p:spPr>
            <a:xfrm>
              <a:off x="348367" y="188473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73" name="TextBox 72"/>
            <p:cNvSpPr txBox="1"/>
            <p:nvPr/>
          </p:nvSpPr>
          <p:spPr>
            <a:xfrm>
              <a:off x="348367" y="2338673"/>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74" name="TextBox 73"/>
            <p:cNvSpPr txBox="1"/>
            <p:nvPr/>
          </p:nvSpPr>
          <p:spPr>
            <a:xfrm>
              <a:off x="348367" y="2828897"/>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75" name="TextBox 74"/>
            <p:cNvSpPr txBox="1"/>
            <p:nvPr/>
          </p:nvSpPr>
          <p:spPr>
            <a:xfrm>
              <a:off x="348367" y="329015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76" name="TextBox 75"/>
            <p:cNvSpPr txBox="1"/>
            <p:nvPr/>
          </p:nvSpPr>
          <p:spPr>
            <a:xfrm>
              <a:off x="348367" y="376796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77" name="TextBox 76"/>
            <p:cNvSpPr txBox="1"/>
            <p:nvPr/>
          </p:nvSpPr>
          <p:spPr>
            <a:xfrm>
              <a:off x="454165" y="4233361"/>
              <a:ext cx="255198"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78" name="TextBox 77"/>
            <p:cNvSpPr txBox="1"/>
            <p:nvPr/>
          </p:nvSpPr>
          <p:spPr>
            <a:xfrm>
              <a:off x="689426" y="4448145"/>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79" name="TextBox 78"/>
            <p:cNvSpPr txBox="1"/>
            <p:nvPr/>
          </p:nvSpPr>
          <p:spPr>
            <a:xfrm>
              <a:off x="1264975"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80" name="TextBox 79"/>
            <p:cNvSpPr txBox="1"/>
            <p:nvPr/>
          </p:nvSpPr>
          <p:spPr>
            <a:xfrm>
              <a:off x="1866552"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40</a:t>
              </a:r>
            </a:p>
          </p:txBody>
        </p:sp>
        <p:sp>
          <p:nvSpPr>
            <p:cNvPr id="81" name="TextBox 80"/>
            <p:cNvSpPr txBox="1"/>
            <p:nvPr/>
          </p:nvSpPr>
          <p:spPr>
            <a:xfrm>
              <a:off x="2471618"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60</a:t>
              </a:r>
            </a:p>
          </p:txBody>
        </p:sp>
        <p:sp>
          <p:nvSpPr>
            <p:cNvPr id="82" name="TextBox 81"/>
            <p:cNvSpPr txBox="1"/>
            <p:nvPr/>
          </p:nvSpPr>
          <p:spPr>
            <a:xfrm>
              <a:off x="3076372" y="444814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80</a:t>
              </a:r>
            </a:p>
          </p:txBody>
        </p:sp>
        <p:sp>
          <p:nvSpPr>
            <p:cNvPr id="83" name="TextBox 82"/>
            <p:cNvSpPr txBox="1"/>
            <p:nvPr/>
          </p:nvSpPr>
          <p:spPr>
            <a:xfrm>
              <a:off x="3635368" y="444814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100</a:t>
              </a:r>
            </a:p>
          </p:txBody>
        </p:sp>
        <p:sp>
          <p:nvSpPr>
            <p:cNvPr id="84" name="TextBox 83"/>
            <p:cNvSpPr txBox="1"/>
            <p:nvPr/>
          </p:nvSpPr>
          <p:spPr>
            <a:xfrm>
              <a:off x="4248710" y="444814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p>
          </p:txBody>
        </p:sp>
        <p:sp>
          <p:nvSpPr>
            <p:cNvPr id="85" name="TextBox 84"/>
            <p:cNvSpPr txBox="1"/>
            <p:nvPr/>
          </p:nvSpPr>
          <p:spPr>
            <a:xfrm>
              <a:off x="3069738" y="2841562"/>
              <a:ext cx="776175" cy="430887"/>
            </a:xfrm>
            <a:prstGeom prst="rect">
              <a:avLst/>
            </a:prstGeom>
            <a:noFill/>
          </p:spPr>
          <p:txBody>
            <a:bodyPr wrap="none" rtlCol="0">
              <a:spAutoFit/>
            </a:bodyPr>
            <a:lstStyle/>
            <a:p>
              <a:r>
                <a:rPr lang="ja-JP" sz="1100" b="0" i="0" dirty="0" smtClean="0">
                  <a:solidFill>
                    <a:srgbClr val="363636"/>
                  </a:solidFill>
                  <a:ea typeface="MS UI Gothic" pitchFamily="18" charset="0"/>
                </a:rPr>
                <a:t>HR 0.51</a:t>
              </a:r>
            </a:p>
            <a:p>
              <a:r>
                <a:rPr lang="ja-JP" sz="1100" b="0" i="0" dirty="0" smtClean="0">
                  <a:solidFill>
                    <a:srgbClr val="363636"/>
                  </a:solidFill>
                  <a:ea typeface="MS UI Gothic" pitchFamily="18" charset="0"/>
                </a:rPr>
                <a:t>p=0.0001</a:t>
              </a:r>
            </a:p>
          </p:txBody>
        </p:sp>
        <p:sp>
          <p:nvSpPr>
            <p:cNvPr id="86" name="TextBox 85"/>
            <p:cNvSpPr txBox="1"/>
            <p:nvPr/>
          </p:nvSpPr>
          <p:spPr>
            <a:xfrm>
              <a:off x="2389430" y="1970581"/>
              <a:ext cx="1402948" cy="369332"/>
            </a:xfrm>
            <a:prstGeom prst="rect">
              <a:avLst/>
            </a:prstGeom>
            <a:noFill/>
          </p:spPr>
          <p:txBody>
            <a:bodyPr wrap="none" rtlCol="0">
              <a:spAutoFit/>
            </a:bodyPr>
            <a:lstStyle/>
            <a:p>
              <a:r>
                <a:rPr lang="ja-JP" sz="900" b="0" i="0" dirty="0" smtClean="0">
                  <a:solidFill>
                    <a:srgbClr val="363636"/>
                  </a:solidFill>
                  <a:ea typeface="MS UI Gothic" pitchFamily="18" charset="0"/>
                </a:rPr>
                <a:t>EOX (n=84)</a:t>
              </a:r>
            </a:p>
            <a:p>
              <a:r>
                <a:rPr lang="ja-JP" sz="900" b="0" i="0" dirty="0" smtClean="0">
                  <a:solidFill>
                    <a:srgbClr val="363636"/>
                  </a:solidFill>
                  <a:ea typeface="MS UI Gothic" pitchFamily="18" charset="0"/>
                </a:rPr>
                <a:t>EOX + IMAB362 (n=77)</a:t>
              </a:r>
            </a:p>
          </p:txBody>
        </p:sp>
        <p:sp>
          <p:nvSpPr>
            <p:cNvPr id="87"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89" name="Straight Connector 88"/>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0" name="Straight Connector 89"/>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79496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et al. J Clin Oncol 2016; 34 (suppl): abstr LBA4001</a:t>
            </a:r>
          </a:p>
        </p:txBody>
      </p:sp>
      <p:sp>
        <p:nvSpPr>
          <p:cNvPr id="11" name="TextBox 10"/>
          <p:cNvSpPr txBox="1"/>
          <p:nvPr/>
        </p:nvSpPr>
        <p:spPr>
          <a:xfrm>
            <a:off x="2362200" y="2286000"/>
            <a:ext cx="582211" cy="338554"/>
          </a:xfrm>
          <a:prstGeom prst="rect">
            <a:avLst/>
          </a:prstGeom>
          <a:noFill/>
        </p:spPr>
        <p:txBody>
          <a:bodyPr wrap="none" rtlCol="0">
            <a:spAutoFit/>
          </a:bodyPr>
          <a:lstStyle/>
          <a:p>
            <a:r>
              <a:rPr lang="ja-JP" sz="1600" b="1" i="0" dirty="0" smtClean="0">
                <a:solidFill>
                  <a:srgbClr val="4D4D4D"/>
                </a:solidFill>
                <a:ea typeface="MS UI Gothic" pitchFamily="18" charset="0"/>
              </a:rPr>
              <a:t>PFS</a:t>
            </a:r>
          </a:p>
        </p:txBody>
      </p:sp>
      <p:sp>
        <p:nvSpPr>
          <p:cNvPr id="12" name="TextBox 11"/>
          <p:cNvSpPr txBox="1"/>
          <p:nvPr/>
        </p:nvSpPr>
        <p:spPr>
          <a:xfrm>
            <a:off x="6966089" y="2286000"/>
            <a:ext cx="481222" cy="338554"/>
          </a:xfrm>
          <a:prstGeom prst="rect">
            <a:avLst/>
          </a:prstGeom>
          <a:noFill/>
        </p:spPr>
        <p:txBody>
          <a:bodyPr wrap="none" rtlCol="0">
            <a:spAutoFit/>
          </a:bodyPr>
          <a:lstStyle/>
          <a:p>
            <a:r>
              <a:rPr lang="ja-JP" sz="1600" b="1" i="0" dirty="0" smtClean="0">
                <a:solidFill>
                  <a:srgbClr val="4D4D4D"/>
                </a:solidFill>
                <a:ea typeface="MS UI Gothic" pitchFamily="18" charset="0"/>
              </a:rPr>
              <a:t>OS</a:t>
            </a:r>
          </a:p>
        </p:txBody>
      </p:sp>
      <p:sp>
        <p:nvSpPr>
          <p:cNvPr id="13" name="Rectangle 12"/>
          <p:cNvSpPr/>
          <p:nvPr/>
        </p:nvSpPr>
        <p:spPr>
          <a:xfrm>
            <a:off x="1066800" y="1752600"/>
            <a:ext cx="7086600" cy="369332"/>
          </a:xfrm>
          <a:prstGeom prst="rect">
            <a:avLst/>
          </a:prstGeom>
        </p:spPr>
        <p:txBody>
          <a:bodyPr wrap="square">
            <a:spAutoFit/>
          </a:bodyPr>
          <a:lstStyle/>
          <a:p>
            <a:pPr algn="ctr"/>
            <a:r>
              <a:rPr lang="ja-JP" b="1" i="0" dirty="0" smtClean="0">
                <a:solidFill>
                  <a:srgbClr val="4D4D4D"/>
                </a:solidFill>
                <a:ea typeface="MS UI Gothic" pitchFamily="18" charset="0"/>
              </a:rPr>
              <a:t>腫瘍細胞の70%以上でCLDN18.2染色強度が2</a:t>
            </a:r>
            <a:r>
              <a:rPr lang="ja-JP" b="1" i="0" baseline="30000" dirty="0" smtClean="0">
                <a:solidFill>
                  <a:srgbClr val="4D4D4D"/>
                </a:solidFill>
                <a:ea typeface="MS UI Gothic" pitchFamily="18" charset="0"/>
              </a:rPr>
              <a:t>+</a:t>
            </a:r>
            <a:r>
              <a:rPr lang="ja-JP" b="1" i="0" dirty="0" smtClean="0">
                <a:solidFill>
                  <a:srgbClr val="4D4D4D"/>
                </a:solidFill>
                <a:ea typeface="MS UI Gothic" pitchFamily="18" charset="0"/>
              </a:rPr>
              <a:t>/3</a:t>
            </a:r>
            <a:r>
              <a:rPr lang="ja-JP" b="1" i="0" baseline="30000" dirty="0" smtClean="0">
                <a:solidFill>
                  <a:srgbClr val="4D4D4D"/>
                </a:solidFill>
                <a:ea typeface="MS UI Gothic" pitchFamily="18" charset="0"/>
              </a:rPr>
              <a:t>+</a:t>
            </a:r>
          </a:p>
        </p:txBody>
      </p:sp>
      <p:grpSp>
        <p:nvGrpSpPr>
          <p:cNvPr id="14" name="Group 13"/>
          <p:cNvGrpSpPr/>
          <p:nvPr/>
        </p:nvGrpSpPr>
        <p:grpSpPr>
          <a:xfrm>
            <a:off x="170198" y="2557080"/>
            <a:ext cx="4481989" cy="3038530"/>
            <a:chOff x="170198" y="2557080"/>
            <a:chExt cx="4481989" cy="3038530"/>
          </a:xfrm>
        </p:grpSpPr>
        <p:grpSp>
          <p:nvGrpSpPr>
            <p:cNvPr id="15" name="Group 14"/>
            <p:cNvGrpSpPr/>
            <p:nvPr/>
          </p:nvGrpSpPr>
          <p:grpSpPr>
            <a:xfrm>
              <a:off x="170198" y="2557080"/>
              <a:ext cx="4481989" cy="3038530"/>
              <a:chOff x="170198" y="1884730"/>
              <a:chExt cx="4481989" cy="3038530"/>
            </a:xfrm>
          </p:grpSpPr>
          <p:sp>
            <p:nvSpPr>
              <p:cNvPr id="18" name="Freeform 17"/>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TextBox 31"/>
              <p:cNvSpPr txBox="1"/>
              <p:nvPr/>
            </p:nvSpPr>
            <p:spPr>
              <a:xfrm rot="16200000">
                <a:off x="-669776" y="2916004"/>
                <a:ext cx="1941557"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生存分布関数</a:t>
                </a:r>
              </a:p>
            </p:txBody>
          </p:sp>
          <p:sp>
            <p:nvSpPr>
              <p:cNvPr id="33" name="TextBox 32"/>
              <p:cNvSpPr txBox="1"/>
              <p:nvPr/>
            </p:nvSpPr>
            <p:spPr>
              <a:xfrm>
                <a:off x="1823416" y="4661650"/>
                <a:ext cx="1569660"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イベント未発生下生存期間(週)</a:t>
                </a:r>
              </a:p>
            </p:txBody>
          </p:sp>
          <p:sp>
            <p:nvSpPr>
              <p:cNvPr id="34" name="TextBox 33"/>
              <p:cNvSpPr txBox="1"/>
              <p:nvPr/>
            </p:nvSpPr>
            <p:spPr>
              <a:xfrm>
                <a:off x="348367" y="1884730"/>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35" name="TextBox 34"/>
              <p:cNvSpPr txBox="1"/>
              <p:nvPr/>
            </p:nvSpPr>
            <p:spPr>
              <a:xfrm>
                <a:off x="348367" y="2338673"/>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36" name="TextBox 35"/>
              <p:cNvSpPr txBox="1"/>
              <p:nvPr/>
            </p:nvSpPr>
            <p:spPr>
              <a:xfrm>
                <a:off x="348367" y="2828897"/>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37" name="TextBox 36"/>
              <p:cNvSpPr txBox="1"/>
              <p:nvPr/>
            </p:nvSpPr>
            <p:spPr>
              <a:xfrm>
                <a:off x="348367" y="329015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38" name="TextBox 37"/>
              <p:cNvSpPr txBox="1"/>
              <p:nvPr/>
            </p:nvSpPr>
            <p:spPr>
              <a:xfrm>
                <a:off x="348367" y="3767965"/>
                <a:ext cx="360996"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39" name="TextBox 38"/>
              <p:cNvSpPr txBox="1"/>
              <p:nvPr/>
            </p:nvSpPr>
            <p:spPr>
              <a:xfrm>
                <a:off x="454165" y="4233361"/>
                <a:ext cx="255198"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40" name="TextBox 39"/>
              <p:cNvSpPr txBox="1"/>
              <p:nvPr/>
            </p:nvSpPr>
            <p:spPr>
              <a:xfrm>
                <a:off x="687022" y="4448145"/>
                <a:ext cx="260008"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41" name="TextBox 40"/>
              <p:cNvSpPr txBox="1"/>
              <p:nvPr/>
            </p:nvSpPr>
            <p:spPr>
              <a:xfrm>
                <a:off x="1260167" y="4448145"/>
                <a:ext cx="335348"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42" name="TextBox 41"/>
              <p:cNvSpPr txBox="1"/>
              <p:nvPr/>
            </p:nvSpPr>
            <p:spPr>
              <a:xfrm>
                <a:off x="1861744" y="4448145"/>
                <a:ext cx="335348"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40</a:t>
                </a:r>
              </a:p>
            </p:txBody>
          </p:sp>
          <p:sp>
            <p:nvSpPr>
              <p:cNvPr id="43" name="TextBox 42"/>
              <p:cNvSpPr txBox="1"/>
              <p:nvPr/>
            </p:nvSpPr>
            <p:spPr>
              <a:xfrm>
                <a:off x="2466810" y="4448145"/>
                <a:ext cx="335348"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60</a:t>
                </a:r>
              </a:p>
            </p:txBody>
          </p:sp>
          <p:sp>
            <p:nvSpPr>
              <p:cNvPr id="44" name="TextBox 43"/>
              <p:cNvSpPr txBox="1"/>
              <p:nvPr/>
            </p:nvSpPr>
            <p:spPr>
              <a:xfrm>
                <a:off x="3071564" y="4448145"/>
                <a:ext cx="335348"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80</a:t>
                </a:r>
              </a:p>
            </p:txBody>
          </p:sp>
          <p:sp>
            <p:nvSpPr>
              <p:cNvPr id="45" name="TextBox 44"/>
              <p:cNvSpPr txBox="1"/>
              <p:nvPr/>
            </p:nvSpPr>
            <p:spPr>
              <a:xfrm>
                <a:off x="3628155" y="4448145"/>
                <a:ext cx="410690"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100</a:t>
                </a:r>
              </a:p>
            </p:txBody>
          </p:sp>
          <p:sp>
            <p:nvSpPr>
              <p:cNvPr id="46" name="TextBox 45"/>
              <p:cNvSpPr txBox="1"/>
              <p:nvPr/>
            </p:nvSpPr>
            <p:spPr>
              <a:xfrm>
                <a:off x="4241497" y="4448145"/>
                <a:ext cx="410690" cy="253916"/>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p>
            </p:txBody>
          </p:sp>
          <p:sp>
            <p:nvSpPr>
              <p:cNvPr id="48" name="TextBox 47"/>
              <p:cNvSpPr txBox="1"/>
              <p:nvPr/>
            </p:nvSpPr>
            <p:spPr>
              <a:xfrm>
                <a:off x="2784524" y="2446645"/>
                <a:ext cx="1763624" cy="600164"/>
              </a:xfrm>
              <a:prstGeom prst="rect">
                <a:avLst/>
              </a:prstGeom>
              <a:noFill/>
            </p:spPr>
            <p:txBody>
              <a:bodyPr wrap="none" rtlCol="0">
                <a:spAutoFit/>
              </a:bodyPr>
              <a:lstStyle/>
              <a:p>
                <a:r>
                  <a:rPr lang="ja-JP" sz="1100" b="0" i="0" dirty="0" smtClean="0">
                    <a:solidFill>
                      <a:srgbClr val="363636"/>
                    </a:solidFill>
                    <a:ea typeface="MS UI Gothic" pitchFamily="18" charset="0"/>
                  </a:rPr>
                  <a:t>mPFS 5.6ヶ月 vs 7.2ヶ月</a:t>
                </a:r>
                <a:r>
                  <a:rPr lang="en" sz="1100" dirty="0" smtClean="0"/>
                  <a:t/>
                </a:r>
                <a:br>
                  <a:rPr lang="en" sz="1100" dirty="0" smtClean="0"/>
                </a:br>
                <a:r>
                  <a:rPr lang="ja-JP" sz="1100" b="0" i="0" dirty="0" smtClean="0">
                    <a:solidFill>
                      <a:srgbClr val="363636"/>
                    </a:solidFill>
                    <a:ea typeface="MS UI Gothic" pitchFamily="18" charset="0"/>
                  </a:rPr>
                  <a:t>HR 0.36</a:t>
                </a:r>
              </a:p>
              <a:p>
                <a:r>
                  <a:rPr lang="ja-JP" sz="1100" b="0" i="0" dirty="0" smtClean="0">
                    <a:solidFill>
                      <a:srgbClr val="363636"/>
                    </a:solidFill>
                    <a:ea typeface="MS UI Gothic" pitchFamily="18" charset="0"/>
                  </a:rPr>
                  <a:t>p&lt;0.0005</a:t>
                </a:r>
              </a:p>
            </p:txBody>
          </p:sp>
          <p:sp>
            <p:nvSpPr>
              <p:cNvPr id="49" name="TextBox 48"/>
              <p:cNvSpPr txBox="1"/>
              <p:nvPr/>
            </p:nvSpPr>
            <p:spPr>
              <a:xfrm>
                <a:off x="2389430" y="1970581"/>
                <a:ext cx="1402948" cy="369332"/>
              </a:xfrm>
              <a:prstGeom prst="rect">
                <a:avLst/>
              </a:prstGeom>
              <a:noFill/>
            </p:spPr>
            <p:txBody>
              <a:bodyPr wrap="none" rtlCol="0">
                <a:spAutoFit/>
              </a:bodyPr>
              <a:lstStyle/>
              <a:p>
                <a:r>
                  <a:rPr lang="ja-JP" sz="900" b="0" i="0" dirty="0" smtClean="0">
                    <a:solidFill>
                      <a:srgbClr val="363636"/>
                    </a:solidFill>
                    <a:ea typeface="MS UI Gothic" pitchFamily="18" charset="0"/>
                  </a:rPr>
                  <a:t>EOX (n=59)</a:t>
                </a:r>
              </a:p>
              <a:p>
                <a:r>
                  <a:rPr lang="ja-JP" sz="900" b="0" i="0" dirty="0" smtClean="0">
                    <a:solidFill>
                      <a:srgbClr val="363636"/>
                    </a:solidFill>
                    <a:ea typeface="MS UI Gothic" pitchFamily="18" charset="0"/>
                  </a:rPr>
                  <a:t>EOX + IMAB362 (n=57)</a:t>
                </a:r>
              </a:p>
            </p:txBody>
          </p:sp>
          <p:cxnSp>
            <p:nvCxnSpPr>
              <p:cNvPr id="50" name="Straight Connector 49"/>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6" name="Freeform 2"/>
            <p:cNvSpPr>
              <a:spLocks/>
            </p:cNvSpPr>
            <p:nvPr/>
          </p:nvSpPr>
          <p:spPr bwMode="auto">
            <a:xfrm>
              <a:off x="822145" y="2668665"/>
              <a:ext cx="3619450" cy="2093687"/>
            </a:xfrm>
            <a:custGeom>
              <a:avLst/>
              <a:gdLst>
                <a:gd name="T0" fmla="*/ 284 w 284"/>
                <a:gd name="T1" fmla="*/ 165 h 165"/>
                <a:gd name="T2" fmla="*/ 268 w 284"/>
                <a:gd name="T3" fmla="*/ 165 h 165"/>
                <a:gd name="T4" fmla="*/ 268 w 284"/>
                <a:gd name="T5" fmla="*/ 154 h 165"/>
                <a:gd name="T6" fmla="*/ 220 w 284"/>
                <a:gd name="T7" fmla="*/ 154 h 165"/>
                <a:gd name="T8" fmla="*/ 220 w 284"/>
                <a:gd name="T9" fmla="*/ 146 h 165"/>
                <a:gd name="T10" fmla="*/ 205 w 284"/>
                <a:gd name="T11" fmla="*/ 146 h 165"/>
                <a:gd name="T12" fmla="*/ 205 w 284"/>
                <a:gd name="T13" fmla="*/ 138 h 165"/>
                <a:gd name="T14" fmla="*/ 188 w 284"/>
                <a:gd name="T15" fmla="*/ 138 h 165"/>
                <a:gd name="T16" fmla="*/ 188 w 284"/>
                <a:gd name="T17" fmla="*/ 133 h 165"/>
                <a:gd name="T18" fmla="*/ 185 w 284"/>
                <a:gd name="T19" fmla="*/ 133 h 165"/>
                <a:gd name="T20" fmla="*/ 185 w 284"/>
                <a:gd name="T21" fmla="*/ 128 h 165"/>
                <a:gd name="T22" fmla="*/ 136 w 284"/>
                <a:gd name="T23" fmla="*/ 128 h 165"/>
                <a:gd name="T24" fmla="*/ 136 w 284"/>
                <a:gd name="T25" fmla="*/ 122 h 165"/>
                <a:gd name="T26" fmla="*/ 126 w 284"/>
                <a:gd name="T27" fmla="*/ 122 h 165"/>
                <a:gd name="T28" fmla="*/ 126 w 284"/>
                <a:gd name="T29" fmla="*/ 112 h 165"/>
                <a:gd name="T30" fmla="*/ 119 w 284"/>
                <a:gd name="T31" fmla="*/ 112 h 165"/>
                <a:gd name="T32" fmla="*/ 119 w 284"/>
                <a:gd name="T33" fmla="*/ 106 h 165"/>
                <a:gd name="T34" fmla="*/ 115 w 284"/>
                <a:gd name="T35" fmla="*/ 106 h 165"/>
                <a:gd name="T36" fmla="*/ 115 w 284"/>
                <a:gd name="T37" fmla="*/ 102 h 165"/>
                <a:gd name="T38" fmla="*/ 106 w 284"/>
                <a:gd name="T39" fmla="*/ 102 h 165"/>
                <a:gd name="T40" fmla="*/ 106 w 284"/>
                <a:gd name="T41" fmla="*/ 96 h 165"/>
                <a:gd name="T42" fmla="*/ 90 w 284"/>
                <a:gd name="T43" fmla="*/ 96 h 165"/>
                <a:gd name="T44" fmla="*/ 90 w 284"/>
                <a:gd name="T45" fmla="*/ 91 h 165"/>
                <a:gd name="T46" fmla="*/ 85 w 284"/>
                <a:gd name="T47" fmla="*/ 91 h 165"/>
                <a:gd name="T48" fmla="*/ 85 w 284"/>
                <a:gd name="T49" fmla="*/ 80 h 165"/>
                <a:gd name="T50" fmla="*/ 81 w 284"/>
                <a:gd name="T51" fmla="*/ 80 h 165"/>
                <a:gd name="T52" fmla="*/ 81 w 284"/>
                <a:gd name="T53" fmla="*/ 76 h 165"/>
                <a:gd name="T54" fmla="*/ 76 w 284"/>
                <a:gd name="T55" fmla="*/ 76 h 165"/>
                <a:gd name="T56" fmla="*/ 76 w 284"/>
                <a:gd name="T57" fmla="*/ 70 h 165"/>
                <a:gd name="T58" fmla="*/ 72 w 284"/>
                <a:gd name="T59" fmla="*/ 70 h 165"/>
                <a:gd name="T60" fmla="*/ 72 w 284"/>
                <a:gd name="T61" fmla="*/ 57 h 165"/>
                <a:gd name="T62" fmla="*/ 61 w 284"/>
                <a:gd name="T63" fmla="*/ 57 h 165"/>
                <a:gd name="T64" fmla="*/ 61 w 284"/>
                <a:gd name="T65" fmla="*/ 53 h 165"/>
                <a:gd name="T66" fmla="*/ 57 w 284"/>
                <a:gd name="T67" fmla="*/ 53 h 165"/>
                <a:gd name="T68" fmla="*/ 57 w 284"/>
                <a:gd name="T69" fmla="*/ 49 h 165"/>
                <a:gd name="T70" fmla="*/ 54 w 284"/>
                <a:gd name="T71" fmla="*/ 49 h 165"/>
                <a:gd name="T72" fmla="*/ 54 w 284"/>
                <a:gd name="T73" fmla="*/ 45 h 165"/>
                <a:gd name="T74" fmla="*/ 50 w 284"/>
                <a:gd name="T75" fmla="*/ 45 h 165"/>
                <a:gd name="T76" fmla="*/ 50 w 284"/>
                <a:gd name="T77" fmla="*/ 40 h 165"/>
                <a:gd name="T78" fmla="*/ 45 w 284"/>
                <a:gd name="T79" fmla="*/ 40 h 165"/>
                <a:gd name="T80" fmla="*/ 45 w 284"/>
                <a:gd name="T81" fmla="*/ 30 h 165"/>
                <a:gd name="T82" fmla="*/ 42 w 284"/>
                <a:gd name="T83" fmla="*/ 30 h 165"/>
                <a:gd name="T84" fmla="*/ 42 w 284"/>
                <a:gd name="T85" fmla="*/ 14 h 165"/>
                <a:gd name="T86" fmla="*/ 21 w 284"/>
                <a:gd name="T87" fmla="*/ 14 h 165"/>
                <a:gd name="T88" fmla="*/ 21 w 284"/>
                <a:gd name="T89" fmla="*/ 11 h 165"/>
                <a:gd name="T90" fmla="*/ 13 w 284"/>
                <a:gd name="T91" fmla="*/ 11 h 165"/>
                <a:gd name="T92" fmla="*/ 13 w 284"/>
                <a:gd name="T93" fmla="*/ 3 h 165"/>
                <a:gd name="T94" fmla="*/ 5 w 284"/>
                <a:gd name="T95" fmla="*/ 3 h 165"/>
                <a:gd name="T96" fmla="*/ 5 w 284"/>
                <a:gd name="T97" fmla="*/ 0 h 165"/>
                <a:gd name="T98" fmla="*/ 0 w 284"/>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165">
                  <a:moveTo>
                    <a:pt x="284" y="165"/>
                  </a:moveTo>
                  <a:lnTo>
                    <a:pt x="268" y="165"/>
                  </a:lnTo>
                  <a:lnTo>
                    <a:pt x="268" y="154"/>
                  </a:lnTo>
                  <a:lnTo>
                    <a:pt x="220" y="154"/>
                  </a:lnTo>
                  <a:lnTo>
                    <a:pt x="220" y="146"/>
                  </a:lnTo>
                  <a:lnTo>
                    <a:pt x="205" y="146"/>
                  </a:lnTo>
                  <a:lnTo>
                    <a:pt x="205" y="138"/>
                  </a:lnTo>
                  <a:lnTo>
                    <a:pt x="188" y="138"/>
                  </a:lnTo>
                  <a:lnTo>
                    <a:pt x="188" y="133"/>
                  </a:lnTo>
                  <a:lnTo>
                    <a:pt x="185" y="133"/>
                  </a:lnTo>
                  <a:lnTo>
                    <a:pt x="185" y="128"/>
                  </a:lnTo>
                  <a:lnTo>
                    <a:pt x="136" y="128"/>
                  </a:lnTo>
                  <a:lnTo>
                    <a:pt x="136" y="122"/>
                  </a:lnTo>
                  <a:lnTo>
                    <a:pt x="126" y="122"/>
                  </a:lnTo>
                  <a:lnTo>
                    <a:pt x="126" y="112"/>
                  </a:lnTo>
                  <a:lnTo>
                    <a:pt x="119" y="112"/>
                  </a:lnTo>
                  <a:lnTo>
                    <a:pt x="119" y="106"/>
                  </a:lnTo>
                  <a:lnTo>
                    <a:pt x="115" y="106"/>
                  </a:lnTo>
                  <a:lnTo>
                    <a:pt x="115" y="102"/>
                  </a:lnTo>
                  <a:lnTo>
                    <a:pt x="106" y="102"/>
                  </a:lnTo>
                  <a:lnTo>
                    <a:pt x="106" y="96"/>
                  </a:lnTo>
                  <a:lnTo>
                    <a:pt x="90" y="96"/>
                  </a:lnTo>
                  <a:lnTo>
                    <a:pt x="90" y="91"/>
                  </a:lnTo>
                  <a:lnTo>
                    <a:pt x="85" y="91"/>
                  </a:lnTo>
                  <a:lnTo>
                    <a:pt x="85" y="80"/>
                  </a:lnTo>
                  <a:lnTo>
                    <a:pt x="81" y="80"/>
                  </a:lnTo>
                  <a:lnTo>
                    <a:pt x="81" y="76"/>
                  </a:lnTo>
                  <a:lnTo>
                    <a:pt x="76" y="76"/>
                  </a:lnTo>
                  <a:lnTo>
                    <a:pt x="76" y="70"/>
                  </a:lnTo>
                  <a:lnTo>
                    <a:pt x="72" y="70"/>
                  </a:lnTo>
                  <a:lnTo>
                    <a:pt x="72" y="57"/>
                  </a:lnTo>
                  <a:lnTo>
                    <a:pt x="61" y="57"/>
                  </a:lnTo>
                  <a:lnTo>
                    <a:pt x="61" y="53"/>
                  </a:lnTo>
                  <a:lnTo>
                    <a:pt x="57" y="53"/>
                  </a:lnTo>
                  <a:lnTo>
                    <a:pt x="57" y="49"/>
                  </a:lnTo>
                  <a:lnTo>
                    <a:pt x="54" y="49"/>
                  </a:lnTo>
                  <a:lnTo>
                    <a:pt x="54" y="45"/>
                  </a:lnTo>
                  <a:lnTo>
                    <a:pt x="50" y="45"/>
                  </a:lnTo>
                  <a:lnTo>
                    <a:pt x="50" y="40"/>
                  </a:lnTo>
                  <a:lnTo>
                    <a:pt x="45" y="40"/>
                  </a:lnTo>
                  <a:lnTo>
                    <a:pt x="45" y="30"/>
                  </a:lnTo>
                  <a:lnTo>
                    <a:pt x="42" y="30"/>
                  </a:lnTo>
                  <a:lnTo>
                    <a:pt x="42" y="14"/>
                  </a:lnTo>
                  <a:lnTo>
                    <a:pt x="21" y="14"/>
                  </a:lnTo>
                  <a:lnTo>
                    <a:pt x="21" y="11"/>
                  </a:lnTo>
                  <a:lnTo>
                    <a:pt x="13" y="11"/>
                  </a:lnTo>
                  <a:lnTo>
                    <a:pt x="13"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 name="Freeform 3"/>
            <p:cNvSpPr>
              <a:spLocks/>
            </p:cNvSpPr>
            <p:nvPr/>
          </p:nvSpPr>
          <p:spPr bwMode="auto">
            <a:xfrm>
              <a:off x="834890" y="2681354"/>
              <a:ext cx="3606705" cy="2347467"/>
            </a:xfrm>
            <a:custGeom>
              <a:avLst/>
              <a:gdLst>
                <a:gd name="T0" fmla="*/ 283 w 283"/>
                <a:gd name="T1" fmla="*/ 185 h 185"/>
                <a:gd name="T2" fmla="*/ 200 w 283"/>
                <a:gd name="T3" fmla="*/ 185 h 185"/>
                <a:gd name="T4" fmla="*/ 200 w 283"/>
                <a:gd name="T5" fmla="*/ 181 h 185"/>
                <a:gd name="T6" fmla="*/ 153 w 283"/>
                <a:gd name="T7" fmla="*/ 181 h 185"/>
                <a:gd name="T8" fmla="*/ 153 w 283"/>
                <a:gd name="T9" fmla="*/ 176 h 185"/>
                <a:gd name="T10" fmla="*/ 119 w 283"/>
                <a:gd name="T11" fmla="*/ 176 h 185"/>
                <a:gd name="T12" fmla="*/ 119 w 283"/>
                <a:gd name="T13" fmla="*/ 172 h 185"/>
                <a:gd name="T14" fmla="*/ 116 w 283"/>
                <a:gd name="T15" fmla="*/ 172 h 185"/>
                <a:gd name="T16" fmla="*/ 116 w 283"/>
                <a:gd name="T17" fmla="*/ 167 h 185"/>
                <a:gd name="T18" fmla="*/ 108 w 283"/>
                <a:gd name="T19" fmla="*/ 167 h 185"/>
                <a:gd name="T20" fmla="*/ 108 w 283"/>
                <a:gd name="T21" fmla="*/ 162 h 185"/>
                <a:gd name="T22" fmla="*/ 99 w 283"/>
                <a:gd name="T23" fmla="*/ 162 h 185"/>
                <a:gd name="T24" fmla="*/ 99 w 283"/>
                <a:gd name="T25" fmla="*/ 157 h 185"/>
                <a:gd name="T26" fmla="*/ 96 w 283"/>
                <a:gd name="T27" fmla="*/ 157 h 185"/>
                <a:gd name="T28" fmla="*/ 96 w 283"/>
                <a:gd name="T29" fmla="*/ 148 h 185"/>
                <a:gd name="T30" fmla="*/ 90 w 283"/>
                <a:gd name="T31" fmla="*/ 148 h 185"/>
                <a:gd name="T32" fmla="*/ 90 w 283"/>
                <a:gd name="T33" fmla="*/ 144 h 185"/>
                <a:gd name="T34" fmla="*/ 80 w 283"/>
                <a:gd name="T35" fmla="*/ 144 h 185"/>
                <a:gd name="T36" fmla="*/ 80 w 283"/>
                <a:gd name="T37" fmla="*/ 130 h 185"/>
                <a:gd name="T38" fmla="*/ 77 w 283"/>
                <a:gd name="T39" fmla="*/ 130 h 185"/>
                <a:gd name="T40" fmla="*/ 77 w 283"/>
                <a:gd name="T41" fmla="*/ 125 h 185"/>
                <a:gd name="T42" fmla="*/ 75 w 283"/>
                <a:gd name="T43" fmla="*/ 125 h 185"/>
                <a:gd name="T44" fmla="*/ 75 w 283"/>
                <a:gd name="T45" fmla="*/ 119 h 185"/>
                <a:gd name="T46" fmla="*/ 71 w 283"/>
                <a:gd name="T47" fmla="*/ 119 h 185"/>
                <a:gd name="T48" fmla="*/ 71 w 283"/>
                <a:gd name="T49" fmla="*/ 106 h 185"/>
                <a:gd name="T50" fmla="*/ 68 w 283"/>
                <a:gd name="T51" fmla="*/ 106 h 185"/>
                <a:gd name="T52" fmla="*/ 68 w 283"/>
                <a:gd name="T53" fmla="*/ 103 h 185"/>
                <a:gd name="T54" fmla="*/ 64 w 283"/>
                <a:gd name="T55" fmla="*/ 103 h 185"/>
                <a:gd name="T56" fmla="*/ 64 w 283"/>
                <a:gd name="T57" fmla="*/ 98 h 185"/>
                <a:gd name="T58" fmla="*/ 57 w 283"/>
                <a:gd name="T59" fmla="*/ 98 h 185"/>
                <a:gd name="T60" fmla="*/ 57 w 283"/>
                <a:gd name="T61" fmla="*/ 94 h 185"/>
                <a:gd name="T62" fmla="*/ 53 w 283"/>
                <a:gd name="T63" fmla="*/ 94 h 185"/>
                <a:gd name="T64" fmla="*/ 53 w 283"/>
                <a:gd name="T65" fmla="*/ 82 h 185"/>
                <a:gd name="T66" fmla="*/ 43 w 283"/>
                <a:gd name="T67" fmla="*/ 82 h 185"/>
                <a:gd name="T68" fmla="*/ 43 w 283"/>
                <a:gd name="T69" fmla="*/ 65 h 185"/>
                <a:gd name="T70" fmla="*/ 40 w 283"/>
                <a:gd name="T71" fmla="*/ 65 h 185"/>
                <a:gd name="T72" fmla="*/ 40 w 283"/>
                <a:gd name="T73" fmla="*/ 63 h 185"/>
                <a:gd name="T74" fmla="*/ 37 w 283"/>
                <a:gd name="T75" fmla="*/ 63 h 185"/>
                <a:gd name="T76" fmla="*/ 37 w 283"/>
                <a:gd name="T77" fmla="*/ 59 h 185"/>
                <a:gd name="T78" fmla="*/ 32 w 283"/>
                <a:gd name="T79" fmla="*/ 59 h 185"/>
                <a:gd name="T80" fmla="*/ 32 w 283"/>
                <a:gd name="T81" fmla="*/ 54 h 185"/>
                <a:gd name="T82" fmla="*/ 30 w 283"/>
                <a:gd name="T83" fmla="*/ 54 h 185"/>
                <a:gd name="T84" fmla="*/ 30 w 283"/>
                <a:gd name="T85" fmla="*/ 52 h 185"/>
                <a:gd name="T86" fmla="*/ 27 w 283"/>
                <a:gd name="T87" fmla="*/ 52 h 185"/>
                <a:gd name="T88" fmla="*/ 27 w 283"/>
                <a:gd name="T89" fmla="*/ 34 h 185"/>
                <a:gd name="T90" fmla="*/ 24 w 283"/>
                <a:gd name="T91" fmla="*/ 34 h 185"/>
                <a:gd name="T92" fmla="*/ 24 w 283"/>
                <a:gd name="T93" fmla="*/ 32 h 185"/>
                <a:gd name="T94" fmla="*/ 18 w 283"/>
                <a:gd name="T95" fmla="*/ 32 h 185"/>
                <a:gd name="T96" fmla="*/ 18 w 283"/>
                <a:gd name="T97" fmla="*/ 25 h 185"/>
                <a:gd name="T98" fmla="*/ 16 w 283"/>
                <a:gd name="T99" fmla="*/ 25 h 185"/>
                <a:gd name="T100" fmla="*/ 16 w 283"/>
                <a:gd name="T101" fmla="*/ 22 h 185"/>
                <a:gd name="T102" fmla="*/ 15 w 283"/>
                <a:gd name="T103" fmla="*/ 22 h 185"/>
                <a:gd name="T104" fmla="*/ 15 w 283"/>
                <a:gd name="T105" fmla="*/ 18 h 185"/>
                <a:gd name="T106" fmla="*/ 13 w 283"/>
                <a:gd name="T107" fmla="*/ 18 h 185"/>
                <a:gd name="T108" fmla="*/ 13 w 283"/>
                <a:gd name="T109" fmla="*/ 8 h 185"/>
                <a:gd name="T110" fmla="*/ 10 w 283"/>
                <a:gd name="T111" fmla="*/ 8 h 185"/>
                <a:gd name="T112" fmla="*/ 10 w 283"/>
                <a:gd name="T113" fmla="*/ 0 h 185"/>
                <a:gd name="T114" fmla="*/ 0 w 283"/>
                <a:gd name="T11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185">
                  <a:moveTo>
                    <a:pt x="283" y="185"/>
                  </a:moveTo>
                  <a:lnTo>
                    <a:pt x="200" y="185"/>
                  </a:lnTo>
                  <a:lnTo>
                    <a:pt x="200" y="181"/>
                  </a:lnTo>
                  <a:lnTo>
                    <a:pt x="153" y="181"/>
                  </a:lnTo>
                  <a:lnTo>
                    <a:pt x="153" y="176"/>
                  </a:lnTo>
                  <a:lnTo>
                    <a:pt x="119" y="176"/>
                  </a:lnTo>
                  <a:lnTo>
                    <a:pt x="119" y="172"/>
                  </a:lnTo>
                  <a:lnTo>
                    <a:pt x="116" y="172"/>
                  </a:lnTo>
                  <a:lnTo>
                    <a:pt x="116" y="167"/>
                  </a:lnTo>
                  <a:lnTo>
                    <a:pt x="108" y="167"/>
                  </a:lnTo>
                  <a:lnTo>
                    <a:pt x="108" y="162"/>
                  </a:lnTo>
                  <a:lnTo>
                    <a:pt x="99" y="162"/>
                  </a:lnTo>
                  <a:lnTo>
                    <a:pt x="99" y="157"/>
                  </a:lnTo>
                  <a:lnTo>
                    <a:pt x="96" y="157"/>
                  </a:lnTo>
                  <a:lnTo>
                    <a:pt x="96" y="148"/>
                  </a:lnTo>
                  <a:lnTo>
                    <a:pt x="90" y="148"/>
                  </a:lnTo>
                  <a:lnTo>
                    <a:pt x="90" y="144"/>
                  </a:lnTo>
                  <a:lnTo>
                    <a:pt x="80" y="144"/>
                  </a:lnTo>
                  <a:lnTo>
                    <a:pt x="80" y="130"/>
                  </a:lnTo>
                  <a:lnTo>
                    <a:pt x="77" y="130"/>
                  </a:lnTo>
                  <a:lnTo>
                    <a:pt x="77" y="125"/>
                  </a:lnTo>
                  <a:lnTo>
                    <a:pt x="75" y="125"/>
                  </a:lnTo>
                  <a:lnTo>
                    <a:pt x="75" y="119"/>
                  </a:lnTo>
                  <a:lnTo>
                    <a:pt x="71" y="119"/>
                  </a:lnTo>
                  <a:lnTo>
                    <a:pt x="71" y="106"/>
                  </a:lnTo>
                  <a:lnTo>
                    <a:pt x="68" y="106"/>
                  </a:lnTo>
                  <a:lnTo>
                    <a:pt x="68" y="103"/>
                  </a:lnTo>
                  <a:lnTo>
                    <a:pt x="64" y="103"/>
                  </a:lnTo>
                  <a:lnTo>
                    <a:pt x="64" y="98"/>
                  </a:lnTo>
                  <a:lnTo>
                    <a:pt x="57" y="98"/>
                  </a:lnTo>
                  <a:lnTo>
                    <a:pt x="57" y="94"/>
                  </a:lnTo>
                  <a:lnTo>
                    <a:pt x="53" y="94"/>
                  </a:lnTo>
                  <a:lnTo>
                    <a:pt x="53" y="82"/>
                  </a:lnTo>
                  <a:lnTo>
                    <a:pt x="43" y="82"/>
                  </a:lnTo>
                  <a:lnTo>
                    <a:pt x="43" y="65"/>
                  </a:lnTo>
                  <a:lnTo>
                    <a:pt x="40" y="65"/>
                  </a:lnTo>
                  <a:lnTo>
                    <a:pt x="40" y="63"/>
                  </a:lnTo>
                  <a:lnTo>
                    <a:pt x="37" y="63"/>
                  </a:lnTo>
                  <a:lnTo>
                    <a:pt x="37" y="59"/>
                  </a:lnTo>
                  <a:lnTo>
                    <a:pt x="32" y="59"/>
                  </a:lnTo>
                  <a:cubicBezTo>
                    <a:pt x="32" y="59"/>
                    <a:pt x="33" y="54"/>
                    <a:pt x="32" y="54"/>
                  </a:cubicBezTo>
                  <a:cubicBezTo>
                    <a:pt x="31" y="54"/>
                    <a:pt x="30" y="54"/>
                    <a:pt x="30" y="54"/>
                  </a:cubicBezTo>
                  <a:lnTo>
                    <a:pt x="30" y="52"/>
                  </a:lnTo>
                  <a:lnTo>
                    <a:pt x="27" y="52"/>
                  </a:lnTo>
                  <a:lnTo>
                    <a:pt x="27" y="34"/>
                  </a:lnTo>
                  <a:lnTo>
                    <a:pt x="24" y="34"/>
                  </a:lnTo>
                  <a:lnTo>
                    <a:pt x="24" y="32"/>
                  </a:lnTo>
                  <a:lnTo>
                    <a:pt x="18" y="32"/>
                  </a:lnTo>
                  <a:lnTo>
                    <a:pt x="18" y="25"/>
                  </a:lnTo>
                  <a:lnTo>
                    <a:pt x="16" y="25"/>
                  </a:lnTo>
                  <a:lnTo>
                    <a:pt x="16" y="22"/>
                  </a:lnTo>
                  <a:lnTo>
                    <a:pt x="15" y="22"/>
                  </a:lnTo>
                  <a:lnTo>
                    <a:pt x="15" y="18"/>
                  </a:lnTo>
                  <a:lnTo>
                    <a:pt x="13" y="18"/>
                  </a:lnTo>
                  <a:lnTo>
                    <a:pt x="13" y="8"/>
                  </a:lnTo>
                  <a:lnTo>
                    <a:pt x="10" y="8"/>
                  </a:lnTo>
                  <a:lnTo>
                    <a:pt x="10"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2" name="Freeform 51"/>
          <p:cNvSpPr>
            <a:spLocks/>
          </p:cNvSpPr>
          <p:nvPr/>
        </p:nvSpPr>
        <p:spPr bwMode="auto">
          <a:xfrm>
            <a:off x="5298257" y="2674873"/>
            <a:ext cx="3574977"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3" name="Line 6"/>
          <p:cNvSpPr>
            <a:spLocks noChangeShapeType="1"/>
          </p:cNvSpPr>
          <p:nvPr/>
        </p:nvSpPr>
        <p:spPr bwMode="auto">
          <a:xfrm>
            <a:off x="5212545" y="267487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4" name="Line 7"/>
          <p:cNvSpPr>
            <a:spLocks noChangeShapeType="1"/>
          </p:cNvSpPr>
          <p:nvPr/>
        </p:nvSpPr>
        <p:spPr bwMode="auto">
          <a:xfrm>
            <a:off x="5212545" y="3136316"/>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5" name="Line 8"/>
          <p:cNvSpPr>
            <a:spLocks noChangeShapeType="1"/>
          </p:cNvSpPr>
          <p:nvPr/>
        </p:nvSpPr>
        <p:spPr bwMode="auto">
          <a:xfrm>
            <a:off x="5212545" y="3626725"/>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6" name="Line 9"/>
          <p:cNvSpPr>
            <a:spLocks noChangeShapeType="1"/>
          </p:cNvSpPr>
          <p:nvPr/>
        </p:nvSpPr>
        <p:spPr bwMode="auto">
          <a:xfrm>
            <a:off x="5212545" y="4088168"/>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10"/>
          <p:cNvSpPr>
            <a:spLocks noChangeShapeType="1"/>
          </p:cNvSpPr>
          <p:nvPr/>
        </p:nvSpPr>
        <p:spPr bwMode="auto">
          <a:xfrm>
            <a:off x="5212545" y="456616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Line 11"/>
          <p:cNvSpPr>
            <a:spLocks noChangeShapeType="1"/>
          </p:cNvSpPr>
          <p:nvPr/>
        </p:nvSpPr>
        <p:spPr bwMode="auto">
          <a:xfrm>
            <a:off x="5212545" y="5031744"/>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9" name="Line 12"/>
          <p:cNvSpPr>
            <a:spLocks noChangeShapeType="1"/>
          </p:cNvSpPr>
          <p:nvPr/>
        </p:nvSpPr>
        <p:spPr bwMode="auto">
          <a:xfrm>
            <a:off x="7123424"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0" name="Line 13"/>
          <p:cNvSpPr>
            <a:spLocks noChangeShapeType="1"/>
          </p:cNvSpPr>
          <p:nvPr/>
        </p:nvSpPr>
        <p:spPr bwMode="auto">
          <a:xfrm>
            <a:off x="6687562"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1" name="Line 14"/>
          <p:cNvSpPr>
            <a:spLocks noChangeShapeType="1"/>
          </p:cNvSpPr>
          <p:nvPr/>
        </p:nvSpPr>
        <p:spPr bwMode="auto">
          <a:xfrm>
            <a:off x="7996077"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2" name="Line 15"/>
          <p:cNvSpPr>
            <a:spLocks noChangeShapeType="1"/>
          </p:cNvSpPr>
          <p:nvPr/>
        </p:nvSpPr>
        <p:spPr bwMode="auto">
          <a:xfrm>
            <a:off x="7558586"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3" name="Line 17"/>
          <p:cNvSpPr>
            <a:spLocks noChangeShapeType="1"/>
          </p:cNvSpPr>
          <p:nvPr/>
        </p:nvSpPr>
        <p:spPr bwMode="auto">
          <a:xfrm>
            <a:off x="5353018"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4" name="Line 19"/>
          <p:cNvSpPr>
            <a:spLocks noChangeShapeType="1"/>
          </p:cNvSpPr>
          <p:nvPr/>
        </p:nvSpPr>
        <p:spPr bwMode="auto">
          <a:xfrm>
            <a:off x="6263203"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5" name="Line 20"/>
          <p:cNvSpPr>
            <a:spLocks noChangeShapeType="1"/>
          </p:cNvSpPr>
          <p:nvPr/>
        </p:nvSpPr>
        <p:spPr bwMode="auto">
          <a:xfrm>
            <a:off x="5829701"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6" name="TextBox 65"/>
          <p:cNvSpPr txBox="1"/>
          <p:nvPr/>
        </p:nvSpPr>
        <p:spPr>
          <a:xfrm rot="16200000">
            <a:off x="3866981" y="3710888"/>
            <a:ext cx="1941557"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生存分布関数</a:t>
            </a:r>
          </a:p>
        </p:txBody>
      </p:sp>
      <p:sp>
        <p:nvSpPr>
          <p:cNvPr id="67" name="TextBox 66"/>
          <p:cNvSpPr txBox="1"/>
          <p:nvPr/>
        </p:nvSpPr>
        <p:spPr>
          <a:xfrm>
            <a:off x="6300920" y="5347156"/>
            <a:ext cx="1569660" cy="261610"/>
          </a:xfrm>
          <a:prstGeom prst="rect">
            <a:avLst/>
          </a:prstGeom>
          <a:noFill/>
        </p:spPr>
        <p:txBody>
          <a:bodyPr wrap="none" rtlCol="0">
            <a:spAutoFit/>
          </a:bodyPr>
          <a:lstStyle/>
          <a:p>
            <a:pPr algn="ctr"/>
            <a:r>
              <a:rPr lang="ja-JP" sz="1100" b="0" i="0" dirty="0" smtClean="0">
                <a:solidFill>
                  <a:srgbClr val="363636"/>
                </a:solidFill>
                <a:ea typeface="MS UI Gothic" pitchFamily="18" charset="0"/>
              </a:rPr>
              <a:t>イベント未発生下生存期間(週)</a:t>
            </a:r>
          </a:p>
        </p:txBody>
      </p:sp>
      <p:sp>
        <p:nvSpPr>
          <p:cNvPr id="68" name="TextBox 67"/>
          <p:cNvSpPr txBox="1"/>
          <p:nvPr/>
        </p:nvSpPr>
        <p:spPr>
          <a:xfrm>
            <a:off x="4906942" y="2558590"/>
            <a:ext cx="348045"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69" name="TextBox 68"/>
          <p:cNvSpPr txBox="1"/>
          <p:nvPr/>
        </p:nvSpPr>
        <p:spPr>
          <a:xfrm>
            <a:off x="4906942" y="3012533"/>
            <a:ext cx="348045"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70" name="TextBox 69"/>
          <p:cNvSpPr txBox="1"/>
          <p:nvPr/>
        </p:nvSpPr>
        <p:spPr>
          <a:xfrm>
            <a:off x="4906942" y="3502757"/>
            <a:ext cx="348045"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71" name="TextBox 70"/>
          <p:cNvSpPr txBox="1"/>
          <p:nvPr/>
        </p:nvSpPr>
        <p:spPr>
          <a:xfrm>
            <a:off x="4906942" y="3964015"/>
            <a:ext cx="348045"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72" name="TextBox 71"/>
          <p:cNvSpPr txBox="1"/>
          <p:nvPr/>
        </p:nvSpPr>
        <p:spPr>
          <a:xfrm>
            <a:off x="4906942" y="4441825"/>
            <a:ext cx="348045"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73" name="TextBox 72"/>
          <p:cNvSpPr txBox="1"/>
          <p:nvPr/>
        </p:nvSpPr>
        <p:spPr>
          <a:xfrm>
            <a:off x="5008945" y="4907221"/>
            <a:ext cx="246043"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74" name="TextBox 73"/>
          <p:cNvSpPr txBox="1"/>
          <p:nvPr/>
        </p:nvSpPr>
        <p:spPr>
          <a:xfrm>
            <a:off x="5231188" y="5122005"/>
            <a:ext cx="255199"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75" name="TextBox 74"/>
          <p:cNvSpPr txBox="1"/>
          <p:nvPr/>
        </p:nvSpPr>
        <p:spPr>
          <a:xfrm>
            <a:off x="5670525" y="512200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20</a:t>
            </a:r>
          </a:p>
        </p:txBody>
      </p:sp>
      <p:sp>
        <p:nvSpPr>
          <p:cNvPr id="76" name="TextBox 75"/>
          <p:cNvSpPr txBox="1"/>
          <p:nvPr/>
        </p:nvSpPr>
        <p:spPr>
          <a:xfrm>
            <a:off x="6098121" y="512200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40</a:t>
            </a:r>
          </a:p>
        </p:txBody>
      </p:sp>
      <p:sp>
        <p:nvSpPr>
          <p:cNvPr id="77" name="TextBox 76"/>
          <p:cNvSpPr txBox="1"/>
          <p:nvPr/>
        </p:nvSpPr>
        <p:spPr>
          <a:xfrm>
            <a:off x="6529080" y="512200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60</a:t>
            </a:r>
          </a:p>
        </p:txBody>
      </p:sp>
      <p:sp>
        <p:nvSpPr>
          <p:cNvPr id="78" name="TextBox 77"/>
          <p:cNvSpPr txBox="1"/>
          <p:nvPr/>
        </p:nvSpPr>
        <p:spPr>
          <a:xfrm>
            <a:off x="6966089" y="5122005"/>
            <a:ext cx="325731"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80</a:t>
            </a:r>
          </a:p>
        </p:txBody>
      </p:sp>
      <p:sp>
        <p:nvSpPr>
          <p:cNvPr id="79" name="TextBox 78"/>
          <p:cNvSpPr txBox="1"/>
          <p:nvPr/>
        </p:nvSpPr>
        <p:spPr>
          <a:xfrm>
            <a:off x="7364065" y="5135452"/>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100</a:t>
            </a:r>
          </a:p>
        </p:txBody>
      </p:sp>
      <p:sp>
        <p:nvSpPr>
          <p:cNvPr id="80" name="TextBox 79"/>
          <p:cNvSpPr txBox="1"/>
          <p:nvPr/>
        </p:nvSpPr>
        <p:spPr>
          <a:xfrm>
            <a:off x="7803004" y="512200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p>
        </p:txBody>
      </p:sp>
      <p:sp>
        <p:nvSpPr>
          <p:cNvPr id="82" name="TextBox 81"/>
          <p:cNvSpPr txBox="1"/>
          <p:nvPr/>
        </p:nvSpPr>
        <p:spPr>
          <a:xfrm>
            <a:off x="7255703" y="3120505"/>
            <a:ext cx="1731564" cy="600164"/>
          </a:xfrm>
          <a:prstGeom prst="rect">
            <a:avLst/>
          </a:prstGeom>
          <a:noFill/>
        </p:spPr>
        <p:txBody>
          <a:bodyPr wrap="none" rtlCol="0">
            <a:spAutoFit/>
          </a:bodyPr>
          <a:lstStyle/>
          <a:p>
            <a:r>
              <a:rPr lang="ja-JP" sz="1100" b="0" i="0" dirty="0" smtClean="0">
                <a:solidFill>
                  <a:srgbClr val="363636"/>
                </a:solidFill>
                <a:ea typeface="MS UI Gothic" pitchFamily="18" charset="0"/>
              </a:rPr>
              <a:t>mOS 9.0ヶ月 vs 16.7ヶ月</a:t>
            </a:r>
            <a:r>
              <a:rPr lang="en" sz="1100" dirty="0" smtClean="0"/>
              <a:t/>
            </a:r>
            <a:br>
              <a:rPr lang="en" sz="1100" dirty="0" smtClean="0"/>
            </a:br>
            <a:r>
              <a:rPr lang="ja-JP" sz="1100" b="0" i="0" dirty="0" smtClean="0">
                <a:solidFill>
                  <a:srgbClr val="363636"/>
                </a:solidFill>
                <a:ea typeface="MS UI Gothic" pitchFamily="18" charset="0"/>
              </a:rPr>
              <a:t>HR 0.45</a:t>
            </a:r>
          </a:p>
          <a:p>
            <a:r>
              <a:rPr lang="ja-JP" sz="1100" b="0" i="0" dirty="0" smtClean="0">
                <a:solidFill>
                  <a:srgbClr val="363636"/>
                </a:solidFill>
                <a:ea typeface="MS UI Gothic" pitchFamily="18" charset="0"/>
              </a:rPr>
              <a:t>p&lt;0.0005</a:t>
            </a:r>
          </a:p>
        </p:txBody>
      </p:sp>
      <p:sp>
        <p:nvSpPr>
          <p:cNvPr id="83" name="TextBox 82"/>
          <p:cNvSpPr txBox="1"/>
          <p:nvPr/>
        </p:nvSpPr>
        <p:spPr>
          <a:xfrm>
            <a:off x="6874783" y="2644441"/>
            <a:ext cx="1402948" cy="369332"/>
          </a:xfrm>
          <a:prstGeom prst="rect">
            <a:avLst/>
          </a:prstGeom>
          <a:noFill/>
        </p:spPr>
        <p:txBody>
          <a:bodyPr wrap="none" rtlCol="0">
            <a:spAutoFit/>
          </a:bodyPr>
          <a:lstStyle/>
          <a:p>
            <a:r>
              <a:rPr lang="ja-JP" sz="900" b="0" i="0" dirty="0" smtClean="0">
                <a:solidFill>
                  <a:srgbClr val="363636"/>
                </a:solidFill>
                <a:ea typeface="MS UI Gothic" pitchFamily="18" charset="0"/>
              </a:rPr>
              <a:t>EOX (n=59)</a:t>
            </a:r>
          </a:p>
          <a:p>
            <a:r>
              <a:rPr lang="ja-JP" sz="900" b="0" i="0" dirty="0" smtClean="0">
                <a:solidFill>
                  <a:srgbClr val="363636"/>
                </a:solidFill>
                <a:ea typeface="MS UI Gothic" pitchFamily="18" charset="0"/>
              </a:rPr>
              <a:t>EOX + IMAB362 (n=57)</a:t>
            </a:r>
          </a:p>
        </p:txBody>
      </p:sp>
      <p:cxnSp>
        <p:nvCxnSpPr>
          <p:cNvPr id="84" name="Straight Connector 83"/>
          <p:cNvCxnSpPr/>
          <p:nvPr/>
        </p:nvCxnSpPr>
        <p:spPr>
          <a:xfrm>
            <a:off x="6580740" y="2769414"/>
            <a:ext cx="294043"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5" name="Straight Connector 84"/>
          <p:cNvCxnSpPr/>
          <p:nvPr/>
        </p:nvCxnSpPr>
        <p:spPr>
          <a:xfrm>
            <a:off x="6580740" y="2902764"/>
            <a:ext cx="294043"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86" name="Line 14"/>
          <p:cNvSpPr>
            <a:spLocks noChangeShapeType="1"/>
          </p:cNvSpPr>
          <p:nvPr/>
        </p:nvSpPr>
        <p:spPr bwMode="auto">
          <a:xfrm>
            <a:off x="842152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7" name="TextBox 86"/>
          <p:cNvSpPr txBox="1"/>
          <p:nvPr/>
        </p:nvSpPr>
        <p:spPr>
          <a:xfrm>
            <a:off x="8228454" y="512835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140</a:t>
            </a:r>
          </a:p>
        </p:txBody>
      </p:sp>
      <p:sp>
        <p:nvSpPr>
          <p:cNvPr id="88" name="Line 14"/>
          <p:cNvSpPr>
            <a:spLocks noChangeShapeType="1"/>
          </p:cNvSpPr>
          <p:nvPr/>
        </p:nvSpPr>
        <p:spPr bwMode="auto">
          <a:xfrm>
            <a:off x="883427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89" name="TextBox 88"/>
          <p:cNvSpPr txBox="1"/>
          <p:nvPr/>
        </p:nvSpPr>
        <p:spPr>
          <a:xfrm>
            <a:off x="8641204" y="5128355"/>
            <a:ext cx="396263" cy="24622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160</a:t>
            </a:r>
          </a:p>
        </p:txBody>
      </p:sp>
      <p:sp>
        <p:nvSpPr>
          <p:cNvPr id="90" name="Freeform 4"/>
          <p:cNvSpPr>
            <a:spLocks/>
          </p:cNvSpPr>
          <p:nvPr/>
        </p:nvSpPr>
        <p:spPr bwMode="auto">
          <a:xfrm>
            <a:off x="5339321" y="2703512"/>
            <a:ext cx="3456000" cy="2109787"/>
          </a:xfrm>
          <a:custGeom>
            <a:avLst/>
            <a:gdLst>
              <a:gd name="T0" fmla="*/ 138 w 270"/>
              <a:gd name="T1" fmla="*/ 166 h 166"/>
              <a:gd name="T2" fmla="*/ 130 w 270"/>
              <a:gd name="T3" fmla="*/ 163 h 166"/>
              <a:gd name="T4" fmla="*/ 129 w 270"/>
              <a:gd name="T5" fmla="*/ 159 h 166"/>
              <a:gd name="T6" fmla="*/ 119 w 270"/>
              <a:gd name="T7" fmla="*/ 152 h 166"/>
              <a:gd name="T8" fmla="*/ 110 w 270"/>
              <a:gd name="T9" fmla="*/ 146 h 166"/>
              <a:gd name="T10" fmla="*/ 107 w 270"/>
              <a:gd name="T11" fmla="*/ 143 h 166"/>
              <a:gd name="T12" fmla="*/ 103 w 270"/>
              <a:gd name="T13" fmla="*/ 141 h 166"/>
              <a:gd name="T14" fmla="*/ 99 w 270"/>
              <a:gd name="T15" fmla="*/ 135 h 166"/>
              <a:gd name="T16" fmla="*/ 95 w 270"/>
              <a:gd name="T17" fmla="*/ 130 h 166"/>
              <a:gd name="T18" fmla="*/ 91 w 270"/>
              <a:gd name="T19" fmla="*/ 126 h 166"/>
              <a:gd name="T20" fmla="*/ 87 w 270"/>
              <a:gd name="T21" fmla="*/ 123 h 166"/>
              <a:gd name="T22" fmla="*/ 84 w 270"/>
              <a:gd name="T23" fmla="*/ 120 h 166"/>
              <a:gd name="T24" fmla="*/ 81 w 270"/>
              <a:gd name="T25" fmla="*/ 117 h 166"/>
              <a:gd name="T26" fmla="*/ 79 w 270"/>
              <a:gd name="T27" fmla="*/ 110 h 166"/>
              <a:gd name="T28" fmla="*/ 73 w 270"/>
              <a:gd name="T29" fmla="*/ 104 h 166"/>
              <a:gd name="T30" fmla="*/ 70 w 270"/>
              <a:gd name="T31" fmla="*/ 98 h 166"/>
              <a:gd name="T32" fmla="*/ 68 w 270"/>
              <a:gd name="T33" fmla="*/ 94 h 166"/>
              <a:gd name="T34" fmla="*/ 65 w 270"/>
              <a:gd name="T35" fmla="*/ 90 h 166"/>
              <a:gd name="T36" fmla="*/ 62 w 270"/>
              <a:gd name="T37" fmla="*/ 86 h 166"/>
              <a:gd name="T38" fmla="*/ 61 w 270"/>
              <a:gd name="T39" fmla="*/ 79 h 166"/>
              <a:gd name="T40" fmla="*/ 58 w 270"/>
              <a:gd name="T41" fmla="*/ 68 h 166"/>
              <a:gd name="T42" fmla="*/ 52 w 270"/>
              <a:gd name="T43" fmla="*/ 65 h 166"/>
              <a:gd name="T44" fmla="*/ 51 w 270"/>
              <a:gd name="T45" fmla="*/ 60 h 166"/>
              <a:gd name="T46" fmla="*/ 49 w 270"/>
              <a:gd name="T47" fmla="*/ 52 h 166"/>
              <a:gd name="T48" fmla="*/ 46 w 270"/>
              <a:gd name="T49" fmla="*/ 49 h 166"/>
              <a:gd name="T50" fmla="*/ 41 w 270"/>
              <a:gd name="T51" fmla="*/ 45 h 166"/>
              <a:gd name="T52" fmla="*/ 39 w 270"/>
              <a:gd name="T53" fmla="*/ 42 h 166"/>
              <a:gd name="T54" fmla="*/ 37 w 270"/>
              <a:gd name="T55" fmla="*/ 40 h 166"/>
              <a:gd name="T56" fmla="*/ 32 w 270"/>
              <a:gd name="T57" fmla="*/ 37 h 166"/>
              <a:gd name="T58" fmla="*/ 30 w 270"/>
              <a:gd name="T59" fmla="*/ 32 h 166"/>
              <a:gd name="T60" fmla="*/ 28 w 270"/>
              <a:gd name="T61" fmla="*/ 31 h 166"/>
              <a:gd name="T62" fmla="*/ 25 w 270"/>
              <a:gd name="T63" fmla="*/ 28 h 166"/>
              <a:gd name="T64" fmla="*/ 18 w 270"/>
              <a:gd name="T65" fmla="*/ 23 h 166"/>
              <a:gd name="T66" fmla="*/ 15 w 270"/>
              <a:gd name="T67" fmla="*/ 19 h 166"/>
              <a:gd name="T68" fmla="*/ 13 w 270"/>
              <a:gd name="T69" fmla="*/ 11 h 166"/>
              <a:gd name="T70" fmla="*/ 9 w 270"/>
              <a:gd name="T71" fmla="*/ 8 h 166"/>
              <a:gd name="T72" fmla="*/ 0 w 270"/>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 h="166">
                <a:moveTo>
                  <a:pt x="270" y="166"/>
                </a:moveTo>
                <a:lnTo>
                  <a:pt x="138" y="166"/>
                </a:lnTo>
                <a:lnTo>
                  <a:pt x="138" y="163"/>
                </a:lnTo>
                <a:lnTo>
                  <a:pt x="130" y="163"/>
                </a:lnTo>
                <a:lnTo>
                  <a:pt x="130" y="159"/>
                </a:lnTo>
                <a:lnTo>
                  <a:pt x="129" y="159"/>
                </a:lnTo>
                <a:lnTo>
                  <a:pt x="129" y="152"/>
                </a:lnTo>
                <a:lnTo>
                  <a:pt x="119" y="152"/>
                </a:lnTo>
                <a:lnTo>
                  <a:pt x="119" y="146"/>
                </a:lnTo>
                <a:lnTo>
                  <a:pt x="110" y="146"/>
                </a:lnTo>
                <a:lnTo>
                  <a:pt x="110" y="143"/>
                </a:lnTo>
                <a:lnTo>
                  <a:pt x="107" y="143"/>
                </a:lnTo>
                <a:lnTo>
                  <a:pt x="107" y="141"/>
                </a:lnTo>
                <a:lnTo>
                  <a:pt x="103" y="141"/>
                </a:lnTo>
                <a:lnTo>
                  <a:pt x="103" y="135"/>
                </a:lnTo>
                <a:cubicBezTo>
                  <a:pt x="103" y="135"/>
                  <a:pt x="99" y="137"/>
                  <a:pt x="99" y="135"/>
                </a:cubicBezTo>
                <a:cubicBezTo>
                  <a:pt x="99" y="134"/>
                  <a:pt x="99" y="130"/>
                  <a:pt x="99" y="130"/>
                </a:cubicBezTo>
                <a:lnTo>
                  <a:pt x="95" y="130"/>
                </a:lnTo>
                <a:lnTo>
                  <a:pt x="95" y="126"/>
                </a:lnTo>
                <a:lnTo>
                  <a:pt x="91" y="126"/>
                </a:lnTo>
                <a:lnTo>
                  <a:pt x="91" y="123"/>
                </a:lnTo>
                <a:lnTo>
                  <a:pt x="87" y="123"/>
                </a:lnTo>
                <a:lnTo>
                  <a:pt x="87" y="120"/>
                </a:lnTo>
                <a:lnTo>
                  <a:pt x="84" y="120"/>
                </a:lnTo>
                <a:lnTo>
                  <a:pt x="84" y="117"/>
                </a:lnTo>
                <a:lnTo>
                  <a:pt x="81" y="117"/>
                </a:lnTo>
                <a:lnTo>
                  <a:pt x="81" y="110"/>
                </a:lnTo>
                <a:lnTo>
                  <a:pt x="79" y="110"/>
                </a:lnTo>
                <a:lnTo>
                  <a:pt x="79" y="104"/>
                </a:lnTo>
                <a:lnTo>
                  <a:pt x="73" y="104"/>
                </a:lnTo>
                <a:lnTo>
                  <a:pt x="73" y="98"/>
                </a:lnTo>
                <a:lnTo>
                  <a:pt x="70" y="98"/>
                </a:lnTo>
                <a:lnTo>
                  <a:pt x="70" y="94"/>
                </a:lnTo>
                <a:lnTo>
                  <a:pt x="68" y="94"/>
                </a:lnTo>
                <a:lnTo>
                  <a:pt x="68" y="90"/>
                </a:lnTo>
                <a:lnTo>
                  <a:pt x="65" y="90"/>
                </a:lnTo>
                <a:lnTo>
                  <a:pt x="65" y="86"/>
                </a:lnTo>
                <a:lnTo>
                  <a:pt x="62" y="86"/>
                </a:lnTo>
                <a:lnTo>
                  <a:pt x="62" y="79"/>
                </a:lnTo>
                <a:lnTo>
                  <a:pt x="61" y="79"/>
                </a:lnTo>
                <a:lnTo>
                  <a:pt x="61" y="68"/>
                </a:lnTo>
                <a:lnTo>
                  <a:pt x="58" y="68"/>
                </a:lnTo>
                <a:lnTo>
                  <a:pt x="58" y="65"/>
                </a:lnTo>
                <a:lnTo>
                  <a:pt x="52" y="65"/>
                </a:lnTo>
                <a:lnTo>
                  <a:pt x="52" y="60"/>
                </a:lnTo>
                <a:lnTo>
                  <a:pt x="51" y="60"/>
                </a:lnTo>
                <a:lnTo>
                  <a:pt x="51" y="52"/>
                </a:lnTo>
                <a:lnTo>
                  <a:pt x="49" y="52"/>
                </a:lnTo>
                <a:lnTo>
                  <a:pt x="49" y="49"/>
                </a:lnTo>
                <a:lnTo>
                  <a:pt x="46" y="49"/>
                </a:lnTo>
                <a:lnTo>
                  <a:pt x="46" y="45"/>
                </a:lnTo>
                <a:lnTo>
                  <a:pt x="41" y="45"/>
                </a:lnTo>
                <a:lnTo>
                  <a:pt x="41" y="42"/>
                </a:lnTo>
                <a:lnTo>
                  <a:pt x="39" y="42"/>
                </a:lnTo>
                <a:lnTo>
                  <a:pt x="39" y="40"/>
                </a:lnTo>
                <a:lnTo>
                  <a:pt x="37" y="40"/>
                </a:lnTo>
                <a:lnTo>
                  <a:pt x="37" y="37"/>
                </a:lnTo>
                <a:lnTo>
                  <a:pt x="32" y="37"/>
                </a:lnTo>
                <a:lnTo>
                  <a:pt x="32" y="32"/>
                </a:lnTo>
                <a:lnTo>
                  <a:pt x="30" y="32"/>
                </a:lnTo>
                <a:lnTo>
                  <a:pt x="30" y="31"/>
                </a:lnTo>
                <a:lnTo>
                  <a:pt x="28" y="31"/>
                </a:lnTo>
                <a:lnTo>
                  <a:pt x="28" y="28"/>
                </a:lnTo>
                <a:lnTo>
                  <a:pt x="25" y="28"/>
                </a:lnTo>
                <a:cubicBezTo>
                  <a:pt x="25" y="28"/>
                  <a:pt x="27" y="23"/>
                  <a:pt x="25" y="23"/>
                </a:cubicBezTo>
                <a:cubicBezTo>
                  <a:pt x="24" y="23"/>
                  <a:pt x="18" y="23"/>
                  <a:pt x="18" y="23"/>
                </a:cubicBezTo>
                <a:lnTo>
                  <a:pt x="18" y="19"/>
                </a:lnTo>
                <a:lnTo>
                  <a:pt x="15" y="19"/>
                </a:lnTo>
                <a:lnTo>
                  <a:pt x="15" y="11"/>
                </a:lnTo>
                <a:lnTo>
                  <a:pt x="13" y="11"/>
                </a:lnTo>
                <a:lnTo>
                  <a:pt x="13" y="8"/>
                </a:lnTo>
                <a:lnTo>
                  <a:pt x="9" y="8"/>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Freeform 5"/>
          <p:cNvSpPr>
            <a:spLocks/>
          </p:cNvSpPr>
          <p:nvPr/>
        </p:nvSpPr>
        <p:spPr bwMode="auto">
          <a:xfrm>
            <a:off x="5339322" y="2703512"/>
            <a:ext cx="3456000" cy="1652243"/>
          </a:xfrm>
          <a:custGeom>
            <a:avLst/>
            <a:gdLst>
              <a:gd name="T0" fmla="*/ 271 w 271"/>
              <a:gd name="T1" fmla="*/ 130 h 130"/>
              <a:gd name="T2" fmla="*/ 200 w 271"/>
              <a:gd name="T3" fmla="*/ 130 h 130"/>
              <a:gd name="T4" fmla="*/ 200 w 271"/>
              <a:gd name="T5" fmla="*/ 123 h 130"/>
              <a:gd name="T6" fmla="*/ 183 w 271"/>
              <a:gd name="T7" fmla="*/ 123 h 130"/>
              <a:gd name="T8" fmla="*/ 183 w 271"/>
              <a:gd name="T9" fmla="*/ 119 h 130"/>
              <a:gd name="T10" fmla="*/ 166 w 271"/>
              <a:gd name="T11" fmla="*/ 119 h 130"/>
              <a:gd name="T12" fmla="*/ 166 w 271"/>
              <a:gd name="T13" fmla="*/ 114 h 130"/>
              <a:gd name="T14" fmla="*/ 160 w 271"/>
              <a:gd name="T15" fmla="*/ 114 h 130"/>
              <a:gd name="T16" fmla="*/ 160 w 271"/>
              <a:gd name="T17" fmla="*/ 110 h 130"/>
              <a:gd name="T18" fmla="*/ 158 w 271"/>
              <a:gd name="T19" fmla="*/ 110 h 130"/>
              <a:gd name="T20" fmla="*/ 158 w 271"/>
              <a:gd name="T21" fmla="*/ 107 h 130"/>
              <a:gd name="T22" fmla="*/ 155 w 271"/>
              <a:gd name="T23" fmla="*/ 107 h 130"/>
              <a:gd name="T24" fmla="*/ 155 w 271"/>
              <a:gd name="T25" fmla="*/ 102 h 130"/>
              <a:gd name="T26" fmla="*/ 149 w 271"/>
              <a:gd name="T27" fmla="*/ 102 h 130"/>
              <a:gd name="T28" fmla="*/ 149 w 271"/>
              <a:gd name="T29" fmla="*/ 96 h 130"/>
              <a:gd name="T30" fmla="*/ 123 w 271"/>
              <a:gd name="T31" fmla="*/ 96 h 130"/>
              <a:gd name="T32" fmla="*/ 123 w 271"/>
              <a:gd name="T33" fmla="*/ 89 h 130"/>
              <a:gd name="T34" fmla="*/ 108 w 271"/>
              <a:gd name="T35" fmla="*/ 89 h 130"/>
              <a:gd name="T36" fmla="*/ 108 w 271"/>
              <a:gd name="T37" fmla="*/ 85 h 130"/>
              <a:gd name="T38" fmla="*/ 104 w 271"/>
              <a:gd name="T39" fmla="*/ 85 h 130"/>
              <a:gd name="T40" fmla="*/ 104 w 271"/>
              <a:gd name="T41" fmla="*/ 82 h 130"/>
              <a:gd name="T42" fmla="*/ 98 w 271"/>
              <a:gd name="T43" fmla="*/ 82 h 130"/>
              <a:gd name="T44" fmla="*/ 98 w 271"/>
              <a:gd name="T45" fmla="*/ 78 h 130"/>
              <a:gd name="T46" fmla="*/ 96 w 271"/>
              <a:gd name="T47" fmla="*/ 78 h 130"/>
              <a:gd name="T48" fmla="*/ 96 w 271"/>
              <a:gd name="T49" fmla="*/ 76 h 130"/>
              <a:gd name="T50" fmla="*/ 92 w 271"/>
              <a:gd name="T51" fmla="*/ 76 h 130"/>
              <a:gd name="T52" fmla="*/ 92 w 271"/>
              <a:gd name="T53" fmla="*/ 72 h 130"/>
              <a:gd name="T54" fmla="*/ 88 w 271"/>
              <a:gd name="T55" fmla="*/ 72 h 130"/>
              <a:gd name="T56" fmla="*/ 88 w 271"/>
              <a:gd name="T57" fmla="*/ 68 h 130"/>
              <a:gd name="T58" fmla="*/ 79 w 271"/>
              <a:gd name="T59" fmla="*/ 68 h 130"/>
              <a:gd name="T60" fmla="*/ 79 w 271"/>
              <a:gd name="T61" fmla="*/ 64 h 130"/>
              <a:gd name="T62" fmla="*/ 77 w 271"/>
              <a:gd name="T63" fmla="*/ 64 h 130"/>
              <a:gd name="T64" fmla="*/ 77 w 271"/>
              <a:gd name="T65" fmla="*/ 61 h 130"/>
              <a:gd name="T66" fmla="*/ 77 w 271"/>
              <a:gd name="T67" fmla="*/ 58 h 130"/>
              <a:gd name="T68" fmla="*/ 71 w 271"/>
              <a:gd name="T69" fmla="*/ 58 h 130"/>
              <a:gd name="T70" fmla="*/ 71 w 271"/>
              <a:gd name="T71" fmla="*/ 55 h 130"/>
              <a:gd name="T72" fmla="*/ 64 w 271"/>
              <a:gd name="T73" fmla="*/ 55 h 130"/>
              <a:gd name="T74" fmla="*/ 72 w 271"/>
              <a:gd name="T75" fmla="*/ 55 h 130"/>
              <a:gd name="T76" fmla="*/ 65 w 271"/>
              <a:gd name="T77" fmla="*/ 55 h 130"/>
              <a:gd name="T78" fmla="*/ 65 w 271"/>
              <a:gd name="T79" fmla="*/ 52 h 130"/>
              <a:gd name="T80" fmla="*/ 62 w 271"/>
              <a:gd name="T81" fmla="*/ 52 h 130"/>
              <a:gd name="T82" fmla="*/ 62 w 271"/>
              <a:gd name="T83" fmla="*/ 45 h 130"/>
              <a:gd name="T84" fmla="*/ 61 w 271"/>
              <a:gd name="T85" fmla="*/ 45 h 130"/>
              <a:gd name="T86" fmla="*/ 61 w 271"/>
              <a:gd name="T87" fmla="*/ 38 h 130"/>
              <a:gd name="T88" fmla="*/ 58 w 271"/>
              <a:gd name="T89" fmla="*/ 38 h 130"/>
              <a:gd name="T90" fmla="*/ 58 w 271"/>
              <a:gd name="T91" fmla="*/ 35 h 130"/>
              <a:gd name="T92" fmla="*/ 50 w 271"/>
              <a:gd name="T93" fmla="*/ 35 h 130"/>
              <a:gd name="T94" fmla="*/ 50 w 271"/>
              <a:gd name="T95" fmla="*/ 31 h 130"/>
              <a:gd name="T96" fmla="*/ 44 w 271"/>
              <a:gd name="T97" fmla="*/ 31 h 130"/>
              <a:gd name="T98" fmla="*/ 44 w 271"/>
              <a:gd name="T99" fmla="*/ 26 h 130"/>
              <a:gd name="T100" fmla="*/ 41 w 271"/>
              <a:gd name="T101" fmla="*/ 26 h 130"/>
              <a:gd name="T102" fmla="*/ 41 w 271"/>
              <a:gd name="T103" fmla="*/ 19 h 130"/>
              <a:gd name="T104" fmla="*/ 35 w 271"/>
              <a:gd name="T105" fmla="*/ 19 h 130"/>
              <a:gd name="T106" fmla="*/ 35 w 271"/>
              <a:gd name="T107" fmla="*/ 9 h 130"/>
              <a:gd name="T108" fmla="*/ 15 w 271"/>
              <a:gd name="T109" fmla="*/ 9 h 130"/>
              <a:gd name="T110" fmla="*/ 15 w 271"/>
              <a:gd name="T111" fmla="*/ 5 h 130"/>
              <a:gd name="T112" fmla="*/ 11 w 271"/>
              <a:gd name="T113" fmla="*/ 5 h 130"/>
              <a:gd name="T114" fmla="*/ 11 w 271"/>
              <a:gd name="T115" fmla="*/ 3 h 130"/>
              <a:gd name="T116" fmla="*/ 5 w 271"/>
              <a:gd name="T117" fmla="*/ 3 h 130"/>
              <a:gd name="T118" fmla="*/ 5 w 271"/>
              <a:gd name="T119" fmla="*/ 0 h 130"/>
              <a:gd name="T120" fmla="*/ 0 w 271"/>
              <a:gd name="T1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130">
                <a:moveTo>
                  <a:pt x="271" y="130"/>
                </a:moveTo>
                <a:lnTo>
                  <a:pt x="200" y="130"/>
                </a:lnTo>
                <a:lnTo>
                  <a:pt x="200" y="123"/>
                </a:lnTo>
                <a:lnTo>
                  <a:pt x="183" y="123"/>
                </a:lnTo>
                <a:lnTo>
                  <a:pt x="183" y="119"/>
                </a:lnTo>
                <a:lnTo>
                  <a:pt x="166" y="119"/>
                </a:lnTo>
                <a:lnTo>
                  <a:pt x="166" y="114"/>
                </a:lnTo>
                <a:lnTo>
                  <a:pt x="160" y="114"/>
                </a:lnTo>
                <a:lnTo>
                  <a:pt x="160" y="110"/>
                </a:lnTo>
                <a:lnTo>
                  <a:pt x="158" y="110"/>
                </a:lnTo>
                <a:lnTo>
                  <a:pt x="158" y="107"/>
                </a:lnTo>
                <a:lnTo>
                  <a:pt x="155" y="107"/>
                </a:lnTo>
                <a:lnTo>
                  <a:pt x="155" y="102"/>
                </a:lnTo>
                <a:lnTo>
                  <a:pt x="149" y="102"/>
                </a:lnTo>
                <a:lnTo>
                  <a:pt x="149" y="96"/>
                </a:lnTo>
                <a:lnTo>
                  <a:pt x="123" y="96"/>
                </a:lnTo>
                <a:lnTo>
                  <a:pt x="123" y="89"/>
                </a:lnTo>
                <a:lnTo>
                  <a:pt x="108" y="89"/>
                </a:lnTo>
                <a:lnTo>
                  <a:pt x="108" y="85"/>
                </a:lnTo>
                <a:lnTo>
                  <a:pt x="104" y="85"/>
                </a:lnTo>
                <a:lnTo>
                  <a:pt x="104" y="82"/>
                </a:lnTo>
                <a:lnTo>
                  <a:pt x="98" y="82"/>
                </a:lnTo>
                <a:lnTo>
                  <a:pt x="98" y="78"/>
                </a:lnTo>
                <a:lnTo>
                  <a:pt x="96" y="78"/>
                </a:lnTo>
                <a:lnTo>
                  <a:pt x="96" y="76"/>
                </a:lnTo>
                <a:lnTo>
                  <a:pt x="92" y="76"/>
                </a:lnTo>
                <a:lnTo>
                  <a:pt x="92" y="72"/>
                </a:lnTo>
                <a:lnTo>
                  <a:pt x="88" y="72"/>
                </a:lnTo>
                <a:lnTo>
                  <a:pt x="88" y="68"/>
                </a:lnTo>
                <a:lnTo>
                  <a:pt x="79" y="68"/>
                </a:lnTo>
                <a:lnTo>
                  <a:pt x="79" y="64"/>
                </a:lnTo>
                <a:lnTo>
                  <a:pt x="77" y="64"/>
                </a:lnTo>
                <a:lnTo>
                  <a:pt x="77" y="61"/>
                </a:lnTo>
                <a:lnTo>
                  <a:pt x="77" y="58"/>
                </a:lnTo>
                <a:lnTo>
                  <a:pt x="71" y="58"/>
                </a:lnTo>
                <a:lnTo>
                  <a:pt x="71" y="55"/>
                </a:lnTo>
                <a:lnTo>
                  <a:pt x="64" y="55"/>
                </a:lnTo>
                <a:lnTo>
                  <a:pt x="72" y="55"/>
                </a:lnTo>
                <a:lnTo>
                  <a:pt x="65" y="55"/>
                </a:lnTo>
                <a:lnTo>
                  <a:pt x="65" y="52"/>
                </a:lnTo>
                <a:lnTo>
                  <a:pt x="62" y="52"/>
                </a:lnTo>
                <a:lnTo>
                  <a:pt x="62" y="45"/>
                </a:lnTo>
                <a:lnTo>
                  <a:pt x="61" y="45"/>
                </a:lnTo>
                <a:lnTo>
                  <a:pt x="61" y="38"/>
                </a:lnTo>
                <a:lnTo>
                  <a:pt x="58" y="38"/>
                </a:lnTo>
                <a:lnTo>
                  <a:pt x="58" y="35"/>
                </a:lnTo>
                <a:lnTo>
                  <a:pt x="50" y="35"/>
                </a:lnTo>
                <a:lnTo>
                  <a:pt x="50" y="31"/>
                </a:lnTo>
                <a:lnTo>
                  <a:pt x="44" y="31"/>
                </a:lnTo>
                <a:lnTo>
                  <a:pt x="44" y="26"/>
                </a:lnTo>
                <a:lnTo>
                  <a:pt x="41" y="26"/>
                </a:lnTo>
                <a:lnTo>
                  <a:pt x="41" y="19"/>
                </a:lnTo>
                <a:lnTo>
                  <a:pt x="35" y="19"/>
                </a:lnTo>
                <a:lnTo>
                  <a:pt x="35" y="9"/>
                </a:lnTo>
                <a:lnTo>
                  <a:pt x="15" y="9"/>
                </a:lnTo>
                <a:lnTo>
                  <a:pt x="15" y="5"/>
                </a:lnTo>
                <a:lnTo>
                  <a:pt x="11" y="5"/>
                </a:lnTo>
                <a:lnTo>
                  <a:pt x="11"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6415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NE：評価不能。</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et al. J Clin Oncol 2016; 34 (suppl): abstr LBA4001</a:t>
            </a:r>
          </a:p>
        </p:txBody>
      </p:sp>
      <p:graphicFrame>
        <p:nvGraphicFramePr>
          <p:cNvPr id="7" name="Group 88"/>
          <p:cNvGraphicFramePr>
            <a:graphicFrameLocks noGrp="1"/>
          </p:cNvGraphicFramePr>
          <p:nvPr>
            <p:extLst>
              <p:ext uri="{D42A27DB-BD31-4B8C-83A1-F6EECF244321}">
                <p14:modId xmlns:p14="http://schemas.microsoft.com/office/powerpoint/2010/main" val="2304040785"/>
              </p:ext>
            </p:extLst>
          </p:nvPr>
        </p:nvGraphicFramePr>
        <p:xfrm>
          <a:off x="369888" y="1676400"/>
          <a:ext cx="8316914" cy="2438401"/>
        </p:xfrm>
        <a:graphic>
          <a:graphicData uri="http://schemas.openxmlformats.org/drawingml/2006/table">
            <a:tbl>
              <a:tblPr firstRow="1" bandRow="1">
                <a:tableStyleId>{69012ECD-51FC-41F1-AA8D-1B2483CD663E}</a:tableStyleId>
              </a:tblPr>
              <a:tblGrid>
                <a:gridCol w="3507168"/>
                <a:gridCol w="2032265"/>
                <a:gridCol w="2777481"/>
              </a:tblGrid>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奏効率（RECIST規準 v1.1に基づく）、n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 (39.0)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 (51.2)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NE/欠測</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403179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a:t>
            </a:r>
          </a:p>
        </p:txBody>
      </p:sp>
      <p:sp>
        <p:nvSpPr>
          <p:cNvPr id="3" name="Content Placeholder 2"/>
          <p:cNvSpPr>
            <a:spLocks noGrp="1"/>
          </p:cNvSpPr>
          <p:nvPr>
            <p:ph idx="1"/>
          </p:nvPr>
        </p:nvSpPr>
        <p:spPr>
          <a:xfrm>
            <a:off x="365124" y="1254035"/>
            <a:ext cx="858887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IMAB362を投与した時にはPFSおよびOSが有意に改善し、本治験の主要エンドポイントが達成された</a:t>
            </a:r>
          </a:p>
          <a:p>
            <a:r>
              <a:rPr lang="ja-JP" sz="1600" b="1" i="0" dirty="0" smtClean="0">
                <a:solidFill>
                  <a:srgbClr val="4D4D4D"/>
                </a:solidFill>
                <a:ea typeface="MS UI Gothic" pitchFamily="18" charset="0"/>
              </a:rPr>
              <a:t>IMAB362による治療は実施可能で、忍容性も良好であった</a:t>
            </a:r>
          </a:p>
          <a:p>
            <a:r>
              <a:rPr lang="ja-JP" sz="1600" b="1" i="0" dirty="0" smtClean="0">
                <a:solidFill>
                  <a:srgbClr val="4D4D4D"/>
                </a:solidFill>
                <a:ea typeface="MS UI Gothic" pitchFamily="18" charset="0"/>
              </a:rPr>
              <a:t>本治験の結果は、第III相検証的試験の実施根拠を強く示唆するものである</a:t>
            </a:r>
          </a:p>
          <a:p>
            <a:endParaRPr lang="en-GB" dirty="0" smtClean="0"/>
          </a:p>
          <a:p>
            <a:pPr marL="0" indent="0">
              <a:buNone/>
            </a:pPr>
            <a:endParaRPr lang="en-GB" dirty="0"/>
          </a:p>
          <a:p>
            <a:endParaRPr lang="en-GB" dirty="0" smtClean="0"/>
          </a:p>
          <a:p>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82656576"/>
              </p:ext>
            </p:extLst>
          </p:nvPr>
        </p:nvGraphicFramePr>
        <p:xfrm>
          <a:off x="381000" y="1600200"/>
          <a:ext cx="8316913" cy="3352800"/>
        </p:xfrm>
        <a:graphic>
          <a:graphicData uri="http://schemas.openxmlformats.org/drawingml/2006/table">
            <a:tbl>
              <a:tblPr firstRow="1" bandRow="1">
                <a:tableStyleId>{69012ECD-51FC-41F1-AA8D-1B2483CD663E}</a:tableStyleId>
              </a:tblPr>
              <a:tblGrid>
                <a:gridCol w="2743200"/>
                <a:gridCol w="2513089"/>
                <a:gridCol w="3060624"/>
              </a:tblGrid>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グレード3～4の特定のAE、n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無力症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感染症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7"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Al-Batran et al. J Clin Oncol 2016; 34 (suppl): abstr LBA4001</a:t>
            </a:r>
          </a:p>
        </p:txBody>
      </p:sp>
    </p:spTree>
    <p:extLst>
      <p:ext uri="{BB962C8B-B14F-4D97-AF65-F5344CB8AC3E}">
        <p14:creationId xmlns:p14="http://schemas.microsoft.com/office/powerpoint/2010/main" val="41558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4002: 転移性食道扁平上皮癌（MSEC）患者における第一選択化学療法（CT）開始後6週間時点での中止：第II相無作為化試験 – Adenis 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転移性ESCC患者を対象に第一選択（1L）治療としてCTを開始後、6週間時点で継続または中止した時の有効性と安全性を比較評価すること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Adenis et al. J Clin Oncol 2016; 34 (suppl): abstr 4002</a:t>
            </a:r>
          </a:p>
        </p:txBody>
      </p:sp>
      <p:cxnSp>
        <p:nvCxnSpPr>
          <p:cNvPr id="7" name="AutoShape 15"/>
          <p:cNvCxnSpPr>
            <a:cxnSpLocks noChangeShapeType="1"/>
            <a:stCxn id="6" idx="0"/>
            <a:endCxn id="12" idx="1"/>
          </p:cNvCxnSpPr>
          <p:nvPr/>
        </p:nvCxnSpPr>
        <p:spPr bwMode="auto">
          <a:xfrm rot="5400000" flipH="1" flipV="1">
            <a:off x="4305849" y="2755240"/>
            <a:ext cx="542131" cy="57679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00600" y="3189516"/>
            <a:ext cx="4288064"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ネオアジュバントCT施行歴（あり vs なし）</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嚥下障害スコア（1～2 vs 3～4）</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EQ-5Dビジュアル・アナログ・スケール（&lt;40 vs ≥40）</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CT継続 + BSC</a:t>
            </a:r>
          </a:p>
          <a:p>
            <a:pPr algn="ctr" defTabSz="892175" eaLnBrk="0" hangingPunct="0"/>
            <a:r>
              <a:rPr lang="ja-JP" b="0" i="0" dirty="0" smtClean="0">
                <a:solidFill>
                  <a:srgbClr val="FFFFFF"/>
                </a:solidFill>
                <a:ea typeface="MS UI Gothic" pitchFamily="18" charset="0"/>
              </a:rPr>
              <a:t>(n=34)</a:t>
            </a:r>
          </a:p>
        </p:txBody>
      </p:sp>
      <p:sp>
        <p:nvSpPr>
          <p:cNvPr id="13" name="AutoShape 9"/>
          <p:cNvSpPr>
            <a:spLocks noChangeArrowheads="1"/>
          </p:cNvSpPr>
          <p:nvPr/>
        </p:nvSpPr>
        <p:spPr bwMode="auto">
          <a:xfrm>
            <a:off x="365124" y="2554292"/>
            <a:ext cx="3319690" cy="235535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転移性ESCC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5FU/プラチナ製剤ベースの1L CT開始6週間後にPDを認めないこと  </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(n=67)</a:t>
            </a: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9ヶ月OS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OS、PFS</a:t>
            </a:r>
          </a:p>
          <a:p>
            <a:pPr>
              <a:buClr>
                <a:srgbClr val="043882"/>
              </a:buClr>
            </a:pPr>
            <a:r>
              <a:rPr lang="ja-JP" b="0" i="0" dirty="0" smtClean="0">
                <a:solidFill>
                  <a:srgbClr val="4D4D4D"/>
                </a:solidFill>
                <a:ea typeface="MS UI Gothic" pitchFamily="18" charset="0"/>
              </a:rPr>
              <a:t>安全性、QoL、医療費</a:t>
            </a:r>
          </a:p>
        </p:txBody>
      </p:sp>
      <p:cxnSp>
        <p:nvCxnSpPr>
          <p:cNvPr id="16" name="AutoShape 16"/>
          <p:cNvCxnSpPr>
            <a:cxnSpLocks noChangeShapeType="1"/>
            <a:stCxn id="6" idx="4"/>
            <a:endCxn id="19" idx="1"/>
          </p:cNvCxnSpPr>
          <p:nvPr/>
        </p:nvCxnSpPr>
        <p:spPr bwMode="auto">
          <a:xfrm rot="16200000" flipH="1">
            <a:off x="4242911" y="4066282"/>
            <a:ext cx="668006" cy="576790"/>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278312"/>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CT中止 + BSC</a:t>
            </a:r>
          </a:p>
          <a:p>
            <a:pPr algn="ctr" defTabSz="892175" eaLnBrk="0" hangingPunct="0"/>
            <a:r>
              <a:rPr lang="ja-JP" b="0" i="0" dirty="0" smtClean="0">
                <a:solidFill>
                  <a:srgbClr val="4D4D4D"/>
                </a:solidFill>
                <a:ea typeface="MS UI Gothic" pitchFamily="18" charset="0"/>
              </a:rPr>
              <a:t>(n=33)</a:t>
            </a:r>
          </a:p>
        </p:txBody>
      </p:sp>
      <p:sp>
        <p:nvSpPr>
          <p:cNvPr id="6" name="Oval 14"/>
          <p:cNvSpPr>
            <a:spLocks noChangeArrowheads="1"/>
          </p:cNvSpPr>
          <p:nvPr/>
        </p:nvSpPr>
        <p:spPr bwMode="auto">
          <a:xfrm>
            <a:off x="3941537" y="3314700"/>
            <a:ext cx="693963" cy="7059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231253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4002: 転移性食道扁平上皮癌（MSEC）患者における第一選択化学療法（CT）開始後6週間時点での中止：第II相無作為化試験 – Adenis 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Adenis et al. J Clin Oncol 2016; 34 (suppl): abstr 4002</a:t>
            </a:r>
          </a:p>
        </p:txBody>
      </p:sp>
      <p:graphicFrame>
        <p:nvGraphicFramePr>
          <p:cNvPr id="10" name="Group 88"/>
          <p:cNvGraphicFramePr>
            <a:graphicFrameLocks noGrp="1"/>
          </p:cNvGraphicFramePr>
          <p:nvPr>
            <p:extLst>
              <p:ext uri="{D42A27DB-BD31-4B8C-83A1-F6EECF244321}">
                <p14:modId xmlns:p14="http://schemas.microsoft.com/office/powerpoint/2010/main" val="3796239870"/>
              </p:ext>
            </p:extLst>
          </p:nvPr>
        </p:nvGraphicFramePr>
        <p:xfrm>
          <a:off x="304800" y="1676400"/>
          <a:ext cx="8382000" cy="838200"/>
        </p:xfrm>
        <a:graphic>
          <a:graphicData uri="http://schemas.openxmlformats.org/drawingml/2006/table">
            <a:tbl>
              <a:tblPr firstRow="1" bandRow="1">
                <a:tableStyleId>{69012ECD-51FC-41F1-AA8D-1B2483CD663E}</a:tableStyleId>
              </a:tblPr>
              <a:tblGrid>
                <a:gridCol w="2286000"/>
                <a:gridCol w="3011424"/>
                <a:gridCol w="3084576"/>
              </a:tblGrid>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CT継続群(n=34)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CT中止群(n=33)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9ヶ月OS、% (85%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50 (37,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 (35,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2" name="TextBox 11"/>
          <p:cNvSpPr txBox="1"/>
          <p:nvPr/>
        </p:nvSpPr>
        <p:spPr>
          <a:xfrm>
            <a:off x="1028704" y="2667000"/>
            <a:ext cx="3336921"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13" name="TextBox 12"/>
          <p:cNvSpPr txBox="1"/>
          <p:nvPr/>
        </p:nvSpPr>
        <p:spPr>
          <a:xfrm>
            <a:off x="5246703" y="2667000"/>
            <a:ext cx="3364888"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14" name="TextBox 13"/>
          <p:cNvSpPr txBox="1"/>
          <p:nvPr/>
        </p:nvSpPr>
        <p:spPr>
          <a:xfrm>
            <a:off x="2344434" y="5936407"/>
            <a:ext cx="686406"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ヶ月間</a:t>
            </a:r>
          </a:p>
        </p:txBody>
      </p:sp>
      <p:sp>
        <p:nvSpPr>
          <p:cNvPr id="15" name="TextBox 14"/>
          <p:cNvSpPr txBox="1"/>
          <p:nvPr/>
        </p:nvSpPr>
        <p:spPr>
          <a:xfrm>
            <a:off x="950880"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sp>
        <p:nvSpPr>
          <p:cNvPr id="16" name="TextBox 15"/>
          <p:cNvSpPr txBox="1"/>
          <p:nvPr/>
        </p:nvSpPr>
        <p:spPr>
          <a:xfrm>
            <a:off x="1485359"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a:t>
            </a:r>
          </a:p>
        </p:txBody>
      </p:sp>
      <p:sp>
        <p:nvSpPr>
          <p:cNvPr id="17" name="TextBox 16"/>
          <p:cNvSpPr txBox="1"/>
          <p:nvPr/>
        </p:nvSpPr>
        <p:spPr>
          <a:xfrm>
            <a:off x="2019838"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6</a:t>
            </a:r>
          </a:p>
        </p:txBody>
      </p:sp>
      <p:sp>
        <p:nvSpPr>
          <p:cNvPr id="18" name="TextBox 17"/>
          <p:cNvSpPr txBox="1"/>
          <p:nvPr/>
        </p:nvSpPr>
        <p:spPr>
          <a:xfrm>
            <a:off x="2554317"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9</a:t>
            </a:r>
          </a:p>
        </p:txBody>
      </p:sp>
      <p:sp>
        <p:nvSpPr>
          <p:cNvPr id="19" name="TextBox 18"/>
          <p:cNvSpPr txBox="1"/>
          <p:nvPr/>
        </p:nvSpPr>
        <p:spPr>
          <a:xfrm>
            <a:off x="3049523" y="5677896"/>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12</a:t>
            </a:r>
          </a:p>
        </p:txBody>
      </p:sp>
      <p:sp>
        <p:nvSpPr>
          <p:cNvPr id="20" name="TextBox 19"/>
          <p:cNvSpPr txBox="1"/>
          <p:nvPr/>
        </p:nvSpPr>
        <p:spPr>
          <a:xfrm>
            <a:off x="3584004" y="5677896"/>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15</a:t>
            </a:r>
          </a:p>
        </p:txBody>
      </p:sp>
      <p:sp>
        <p:nvSpPr>
          <p:cNvPr id="21" name="TextBox 20"/>
          <p:cNvSpPr txBox="1"/>
          <p:nvPr/>
        </p:nvSpPr>
        <p:spPr>
          <a:xfrm rot="16200000">
            <a:off x="-27084" y="4175551"/>
            <a:ext cx="912429"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確率</a:t>
            </a:r>
          </a:p>
        </p:txBody>
      </p:sp>
      <p:sp>
        <p:nvSpPr>
          <p:cNvPr id="22" name="TextBox 21"/>
          <p:cNvSpPr txBox="1"/>
          <p:nvPr/>
        </p:nvSpPr>
        <p:spPr>
          <a:xfrm>
            <a:off x="485555" y="5478236"/>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0.00</a:t>
            </a:r>
          </a:p>
        </p:txBody>
      </p:sp>
      <p:sp>
        <p:nvSpPr>
          <p:cNvPr id="23" name="TextBox 22"/>
          <p:cNvSpPr txBox="1"/>
          <p:nvPr/>
        </p:nvSpPr>
        <p:spPr>
          <a:xfrm>
            <a:off x="485555" y="521867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0.10</a:t>
            </a:r>
          </a:p>
        </p:txBody>
      </p:sp>
      <p:sp>
        <p:nvSpPr>
          <p:cNvPr id="24" name="TextBox 23"/>
          <p:cNvSpPr txBox="1"/>
          <p:nvPr/>
        </p:nvSpPr>
        <p:spPr>
          <a:xfrm>
            <a:off x="485555" y="495910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0.20</a:t>
            </a:r>
          </a:p>
        </p:txBody>
      </p:sp>
      <p:sp>
        <p:nvSpPr>
          <p:cNvPr id="25" name="TextBox 24"/>
          <p:cNvSpPr txBox="1"/>
          <p:nvPr/>
        </p:nvSpPr>
        <p:spPr>
          <a:xfrm>
            <a:off x="485555" y="4699546"/>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0.30</a:t>
            </a:r>
          </a:p>
        </p:txBody>
      </p:sp>
      <p:sp>
        <p:nvSpPr>
          <p:cNvPr id="26" name="TextBox 25"/>
          <p:cNvSpPr txBox="1"/>
          <p:nvPr/>
        </p:nvSpPr>
        <p:spPr>
          <a:xfrm>
            <a:off x="485555" y="443998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0.40</a:t>
            </a:r>
          </a:p>
        </p:txBody>
      </p:sp>
      <p:sp>
        <p:nvSpPr>
          <p:cNvPr id="27" name="TextBox 26"/>
          <p:cNvSpPr txBox="1"/>
          <p:nvPr/>
        </p:nvSpPr>
        <p:spPr>
          <a:xfrm>
            <a:off x="485555" y="418041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0.50</a:t>
            </a:r>
          </a:p>
        </p:txBody>
      </p:sp>
      <p:sp>
        <p:nvSpPr>
          <p:cNvPr id="28" name="TextBox 27"/>
          <p:cNvSpPr txBox="1"/>
          <p:nvPr/>
        </p:nvSpPr>
        <p:spPr>
          <a:xfrm>
            <a:off x="485555" y="3920855"/>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0.60</a:t>
            </a:r>
          </a:p>
        </p:txBody>
      </p:sp>
      <p:sp>
        <p:nvSpPr>
          <p:cNvPr id="29" name="TextBox 28"/>
          <p:cNvSpPr txBox="1"/>
          <p:nvPr/>
        </p:nvSpPr>
        <p:spPr>
          <a:xfrm>
            <a:off x="485555" y="366129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0.70</a:t>
            </a:r>
          </a:p>
        </p:txBody>
      </p:sp>
      <p:sp>
        <p:nvSpPr>
          <p:cNvPr id="30" name="TextBox 29"/>
          <p:cNvSpPr txBox="1"/>
          <p:nvPr/>
        </p:nvSpPr>
        <p:spPr>
          <a:xfrm>
            <a:off x="485555" y="340172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0.80</a:t>
            </a:r>
          </a:p>
        </p:txBody>
      </p:sp>
      <p:sp>
        <p:nvSpPr>
          <p:cNvPr id="31" name="TextBox 30"/>
          <p:cNvSpPr txBox="1"/>
          <p:nvPr/>
        </p:nvSpPr>
        <p:spPr>
          <a:xfrm>
            <a:off x="485555" y="3142165"/>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0.90</a:t>
            </a:r>
          </a:p>
        </p:txBody>
      </p:sp>
      <p:sp>
        <p:nvSpPr>
          <p:cNvPr id="32" name="TextBox 31"/>
          <p:cNvSpPr txBox="1"/>
          <p:nvPr/>
        </p:nvSpPr>
        <p:spPr>
          <a:xfrm>
            <a:off x="485555" y="2879883"/>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1.00</a:t>
            </a:r>
          </a:p>
        </p:txBody>
      </p:sp>
      <p:sp>
        <p:nvSpPr>
          <p:cNvPr id="33" name="Freeform 32"/>
          <p:cNvSpPr/>
          <p:nvPr/>
        </p:nvSpPr>
        <p:spPr>
          <a:xfrm>
            <a:off x="1009650"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4D4D4D"/>
              </a:solidFill>
            </a:endParaRPr>
          </a:p>
        </p:txBody>
      </p:sp>
      <p:cxnSp>
        <p:nvCxnSpPr>
          <p:cNvPr id="34" name="Straight Connector 33"/>
          <p:cNvCxnSpPr/>
          <p:nvPr/>
        </p:nvCxnSpPr>
        <p:spPr>
          <a:xfrm>
            <a:off x="921395"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921395"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21395"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21395"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21395"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21395"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21395"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21395"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21395"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21395"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21395"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1037487"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571966"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2106445"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64092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3175403"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70988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1" name="Group 50"/>
          <p:cNvGrpSpPr/>
          <p:nvPr/>
        </p:nvGrpSpPr>
        <p:grpSpPr>
          <a:xfrm>
            <a:off x="1098531" y="3017203"/>
            <a:ext cx="3211532" cy="1975717"/>
            <a:chOff x="1098531" y="2925763"/>
            <a:chExt cx="3211532" cy="1975717"/>
          </a:xfrm>
        </p:grpSpPr>
        <p:sp>
          <p:nvSpPr>
            <p:cNvPr id="52" name="Freeform 5"/>
            <p:cNvSpPr>
              <a:spLocks/>
            </p:cNvSpPr>
            <p:nvPr/>
          </p:nvSpPr>
          <p:spPr bwMode="auto">
            <a:xfrm>
              <a:off x="1098531" y="2925763"/>
              <a:ext cx="3211532" cy="1975717"/>
            </a:xfrm>
            <a:custGeom>
              <a:avLst/>
              <a:gdLst>
                <a:gd name="T0" fmla="*/ 2027 w 2027"/>
                <a:gd name="T1" fmla="*/ 1247 h 1247"/>
                <a:gd name="T2" fmla="*/ 1465 w 2027"/>
                <a:gd name="T3" fmla="*/ 1247 h 1247"/>
                <a:gd name="T4" fmla="*/ 1465 w 2027"/>
                <a:gd name="T5" fmla="*/ 1183 h 1247"/>
                <a:gd name="T6" fmla="*/ 1395 w 2027"/>
                <a:gd name="T7" fmla="*/ 1183 h 1247"/>
                <a:gd name="T8" fmla="*/ 1395 w 2027"/>
                <a:gd name="T9" fmla="*/ 1117 h 1247"/>
                <a:gd name="T10" fmla="*/ 1345 w 2027"/>
                <a:gd name="T11" fmla="*/ 1117 h 1247"/>
                <a:gd name="T12" fmla="*/ 1345 w 2027"/>
                <a:gd name="T13" fmla="*/ 1051 h 1247"/>
                <a:gd name="T14" fmla="*/ 1341 w 2027"/>
                <a:gd name="T15" fmla="*/ 1051 h 1247"/>
                <a:gd name="T16" fmla="*/ 1341 w 2027"/>
                <a:gd name="T17" fmla="*/ 983 h 1247"/>
                <a:gd name="T18" fmla="*/ 1115 w 2027"/>
                <a:gd name="T19" fmla="*/ 983 h 1247"/>
                <a:gd name="T20" fmla="*/ 1115 w 2027"/>
                <a:gd name="T21" fmla="*/ 929 h 1247"/>
                <a:gd name="T22" fmla="*/ 1095 w 2027"/>
                <a:gd name="T23" fmla="*/ 929 h 1247"/>
                <a:gd name="T24" fmla="*/ 1095 w 2027"/>
                <a:gd name="T25" fmla="*/ 871 h 1247"/>
                <a:gd name="T26" fmla="*/ 1073 w 2027"/>
                <a:gd name="T27" fmla="*/ 871 h 1247"/>
                <a:gd name="T28" fmla="*/ 1073 w 2027"/>
                <a:gd name="T29" fmla="*/ 819 h 1247"/>
                <a:gd name="T30" fmla="*/ 956 w 2027"/>
                <a:gd name="T31" fmla="*/ 819 h 1247"/>
                <a:gd name="T32" fmla="*/ 956 w 2027"/>
                <a:gd name="T33" fmla="*/ 775 h 1247"/>
                <a:gd name="T34" fmla="*/ 938 w 2027"/>
                <a:gd name="T35" fmla="*/ 775 h 1247"/>
                <a:gd name="T36" fmla="*/ 938 w 2027"/>
                <a:gd name="T37" fmla="*/ 723 h 1247"/>
                <a:gd name="T38" fmla="*/ 908 w 2027"/>
                <a:gd name="T39" fmla="*/ 723 h 1247"/>
                <a:gd name="T40" fmla="*/ 908 w 2027"/>
                <a:gd name="T41" fmla="*/ 678 h 1247"/>
                <a:gd name="T42" fmla="*/ 868 w 2027"/>
                <a:gd name="T43" fmla="*/ 678 h 1247"/>
                <a:gd name="T44" fmla="*/ 868 w 2027"/>
                <a:gd name="T45" fmla="*/ 632 h 1247"/>
                <a:gd name="T46" fmla="*/ 814 w 2027"/>
                <a:gd name="T47" fmla="*/ 632 h 1247"/>
                <a:gd name="T48" fmla="*/ 814 w 2027"/>
                <a:gd name="T49" fmla="*/ 580 h 1247"/>
                <a:gd name="T50" fmla="*/ 798 w 2027"/>
                <a:gd name="T51" fmla="*/ 580 h 1247"/>
                <a:gd name="T52" fmla="*/ 798 w 2027"/>
                <a:gd name="T53" fmla="*/ 536 h 1247"/>
                <a:gd name="T54" fmla="*/ 738 w 2027"/>
                <a:gd name="T55" fmla="*/ 536 h 1247"/>
                <a:gd name="T56" fmla="*/ 738 w 2027"/>
                <a:gd name="T57" fmla="*/ 484 h 1247"/>
                <a:gd name="T58" fmla="*/ 624 w 2027"/>
                <a:gd name="T59" fmla="*/ 484 h 1247"/>
                <a:gd name="T60" fmla="*/ 624 w 2027"/>
                <a:gd name="T61" fmla="*/ 386 h 1247"/>
                <a:gd name="T62" fmla="*/ 578 w 2027"/>
                <a:gd name="T63" fmla="*/ 386 h 1247"/>
                <a:gd name="T64" fmla="*/ 578 w 2027"/>
                <a:gd name="T65" fmla="*/ 342 h 1247"/>
                <a:gd name="T66" fmla="*/ 518 w 2027"/>
                <a:gd name="T67" fmla="*/ 342 h 1247"/>
                <a:gd name="T68" fmla="*/ 518 w 2027"/>
                <a:gd name="T69" fmla="*/ 246 h 1247"/>
                <a:gd name="T70" fmla="*/ 364 w 2027"/>
                <a:gd name="T71" fmla="*/ 246 h 1247"/>
                <a:gd name="T72" fmla="*/ 364 w 2027"/>
                <a:gd name="T73" fmla="*/ 194 h 1247"/>
                <a:gd name="T74" fmla="*/ 338 w 2027"/>
                <a:gd name="T75" fmla="*/ 194 h 1247"/>
                <a:gd name="T76" fmla="*/ 338 w 2027"/>
                <a:gd name="T77" fmla="*/ 148 h 1247"/>
                <a:gd name="T78" fmla="*/ 310 w 2027"/>
                <a:gd name="T79" fmla="*/ 148 h 1247"/>
                <a:gd name="T80" fmla="*/ 310 w 2027"/>
                <a:gd name="T81" fmla="*/ 96 h 1247"/>
                <a:gd name="T82" fmla="*/ 294 w 2027"/>
                <a:gd name="T83" fmla="*/ 96 h 1247"/>
                <a:gd name="T84" fmla="*/ 294 w 2027"/>
                <a:gd name="T85" fmla="*/ 52 h 1247"/>
                <a:gd name="T86" fmla="*/ 208 w 2027"/>
                <a:gd name="T87" fmla="*/ 52 h 1247"/>
                <a:gd name="T88" fmla="*/ 208 w 2027"/>
                <a:gd name="T89" fmla="*/ 0 h 1247"/>
                <a:gd name="T90" fmla="*/ 0 w 2027"/>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27" h="1247">
                  <a:moveTo>
                    <a:pt x="2027" y="1247"/>
                  </a:moveTo>
                  <a:lnTo>
                    <a:pt x="1465" y="1247"/>
                  </a:lnTo>
                  <a:lnTo>
                    <a:pt x="1465" y="1183"/>
                  </a:lnTo>
                  <a:lnTo>
                    <a:pt x="1395" y="1183"/>
                  </a:lnTo>
                  <a:lnTo>
                    <a:pt x="1395" y="1117"/>
                  </a:lnTo>
                  <a:lnTo>
                    <a:pt x="1345" y="1117"/>
                  </a:lnTo>
                  <a:lnTo>
                    <a:pt x="1345" y="1051"/>
                  </a:lnTo>
                  <a:lnTo>
                    <a:pt x="1341" y="1051"/>
                  </a:lnTo>
                  <a:lnTo>
                    <a:pt x="1341" y="983"/>
                  </a:lnTo>
                  <a:lnTo>
                    <a:pt x="1115" y="983"/>
                  </a:lnTo>
                  <a:lnTo>
                    <a:pt x="1115" y="929"/>
                  </a:lnTo>
                  <a:lnTo>
                    <a:pt x="1095" y="929"/>
                  </a:lnTo>
                  <a:lnTo>
                    <a:pt x="1095" y="871"/>
                  </a:lnTo>
                  <a:lnTo>
                    <a:pt x="1073" y="871"/>
                  </a:lnTo>
                  <a:lnTo>
                    <a:pt x="1073" y="819"/>
                  </a:lnTo>
                  <a:lnTo>
                    <a:pt x="956" y="819"/>
                  </a:lnTo>
                  <a:lnTo>
                    <a:pt x="956" y="775"/>
                  </a:lnTo>
                  <a:lnTo>
                    <a:pt x="938" y="775"/>
                  </a:lnTo>
                  <a:lnTo>
                    <a:pt x="938" y="723"/>
                  </a:lnTo>
                  <a:lnTo>
                    <a:pt x="908" y="723"/>
                  </a:lnTo>
                  <a:lnTo>
                    <a:pt x="908" y="678"/>
                  </a:lnTo>
                  <a:lnTo>
                    <a:pt x="868" y="678"/>
                  </a:lnTo>
                  <a:lnTo>
                    <a:pt x="868" y="632"/>
                  </a:lnTo>
                  <a:lnTo>
                    <a:pt x="814" y="632"/>
                  </a:lnTo>
                  <a:lnTo>
                    <a:pt x="814" y="580"/>
                  </a:lnTo>
                  <a:lnTo>
                    <a:pt x="798" y="580"/>
                  </a:lnTo>
                  <a:lnTo>
                    <a:pt x="798" y="536"/>
                  </a:lnTo>
                  <a:lnTo>
                    <a:pt x="738" y="536"/>
                  </a:lnTo>
                  <a:lnTo>
                    <a:pt x="738" y="484"/>
                  </a:lnTo>
                  <a:lnTo>
                    <a:pt x="624" y="484"/>
                  </a:lnTo>
                  <a:lnTo>
                    <a:pt x="624" y="386"/>
                  </a:lnTo>
                  <a:lnTo>
                    <a:pt x="578" y="386"/>
                  </a:lnTo>
                  <a:lnTo>
                    <a:pt x="578" y="342"/>
                  </a:lnTo>
                  <a:lnTo>
                    <a:pt x="518" y="342"/>
                  </a:lnTo>
                  <a:lnTo>
                    <a:pt x="518" y="246"/>
                  </a:lnTo>
                  <a:lnTo>
                    <a:pt x="364" y="246"/>
                  </a:lnTo>
                  <a:lnTo>
                    <a:pt x="364" y="194"/>
                  </a:lnTo>
                  <a:lnTo>
                    <a:pt x="338" y="194"/>
                  </a:lnTo>
                  <a:lnTo>
                    <a:pt x="338" y="148"/>
                  </a:lnTo>
                  <a:lnTo>
                    <a:pt x="310" y="148"/>
                  </a:lnTo>
                  <a:lnTo>
                    <a:pt x="310" y="96"/>
                  </a:lnTo>
                  <a:lnTo>
                    <a:pt x="294" y="96"/>
                  </a:lnTo>
                  <a:lnTo>
                    <a:pt x="294" y="52"/>
                  </a:lnTo>
                  <a:lnTo>
                    <a:pt x="208" y="52"/>
                  </a:lnTo>
                  <a:lnTo>
                    <a:pt x="2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3" name="Line 7"/>
            <p:cNvSpPr>
              <a:spLocks noChangeShapeType="1"/>
            </p:cNvSpPr>
            <p:nvPr/>
          </p:nvSpPr>
          <p:spPr bwMode="auto">
            <a:xfrm>
              <a:off x="2751036" y="417583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4" name="Line 8"/>
            <p:cNvSpPr>
              <a:spLocks noChangeShapeType="1"/>
            </p:cNvSpPr>
            <p:nvPr/>
          </p:nvSpPr>
          <p:spPr bwMode="auto">
            <a:xfrm>
              <a:off x="2827086" y="425188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5" name="Line 9"/>
            <p:cNvSpPr>
              <a:spLocks noChangeShapeType="1"/>
            </p:cNvSpPr>
            <p:nvPr/>
          </p:nvSpPr>
          <p:spPr bwMode="auto">
            <a:xfrm>
              <a:off x="3112274"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6" name="Line 10"/>
            <p:cNvSpPr>
              <a:spLocks noChangeShapeType="1"/>
            </p:cNvSpPr>
            <p:nvPr/>
          </p:nvSpPr>
          <p:spPr bwMode="auto">
            <a:xfrm>
              <a:off x="3181987"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7" name="Line 11"/>
            <p:cNvSpPr>
              <a:spLocks noChangeShapeType="1"/>
            </p:cNvSpPr>
            <p:nvPr/>
          </p:nvSpPr>
          <p:spPr bwMode="auto">
            <a:xfrm>
              <a:off x="4170638"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58" name="Line 12"/>
            <p:cNvSpPr>
              <a:spLocks noChangeShapeType="1"/>
            </p:cNvSpPr>
            <p:nvPr/>
          </p:nvSpPr>
          <p:spPr bwMode="auto">
            <a:xfrm>
              <a:off x="4310063"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grpSp>
      <p:grpSp>
        <p:nvGrpSpPr>
          <p:cNvPr id="59" name="Group 58"/>
          <p:cNvGrpSpPr/>
          <p:nvPr/>
        </p:nvGrpSpPr>
        <p:grpSpPr>
          <a:xfrm>
            <a:off x="1089025" y="3017203"/>
            <a:ext cx="3221038" cy="2016911"/>
            <a:chOff x="1089025" y="2925763"/>
            <a:chExt cx="3221038" cy="2016911"/>
          </a:xfrm>
        </p:grpSpPr>
        <p:sp>
          <p:nvSpPr>
            <p:cNvPr id="60" name="Freeform 6"/>
            <p:cNvSpPr>
              <a:spLocks/>
            </p:cNvSpPr>
            <p:nvPr/>
          </p:nvSpPr>
          <p:spPr bwMode="auto">
            <a:xfrm>
              <a:off x="1089025" y="2925763"/>
              <a:ext cx="3221038" cy="2016911"/>
            </a:xfrm>
            <a:custGeom>
              <a:avLst/>
              <a:gdLst>
                <a:gd name="T0" fmla="*/ 2033 w 2033"/>
                <a:gd name="T1" fmla="*/ 1273 h 1273"/>
                <a:gd name="T2" fmla="*/ 1899 w 2033"/>
                <a:gd name="T3" fmla="*/ 1273 h 1273"/>
                <a:gd name="T4" fmla="*/ 1899 w 2033"/>
                <a:gd name="T5" fmla="*/ 1221 h 1273"/>
                <a:gd name="T6" fmla="*/ 1873 w 2033"/>
                <a:gd name="T7" fmla="*/ 1221 h 1273"/>
                <a:gd name="T8" fmla="*/ 1873 w 2033"/>
                <a:gd name="T9" fmla="*/ 1169 h 1273"/>
                <a:gd name="T10" fmla="*/ 1735 w 2033"/>
                <a:gd name="T11" fmla="*/ 1169 h 1273"/>
                <a:gd name="T12" fmla="*/ 1735 w 2033"/>
                <a:gd name="T13" fmla="*/ 1117 h 1273"/>
                <a:gd name="T14" fmla="*/ 1509 w 2033"/>
                <a:gd name="T15" fmla="*/ 1117 h 1273"/>
                <a:gd name="T16" fmla="*/ 1509 w 2033"/>
                <a:gd name="T17" fmla="*/ 1059 h 1273"/>
                <a:gd name="T18" fmla="*/ 1301 w 2033"/>
                <a:gd name="T19" fmla="*/ 1059 h 1273"/>
                <a:gd name="T20" fmla="*/ 1301 w 2033"/>
                <a:gd name="T21" fmla="*/ 1013 h 1273"/>
                <a:gd name="T22" fmla="*/ 1257 w 2033"/>
                <a:gd name="T23" fmla="*/ 1013 h 1273"/>
                <a:gd name="T24" fmla="*/ 1257 w 2033"/>
                <a:gd name="T25" fmla="*/ 983 h 1273"/>
                <a:gd name="T26" fmla="*/ 1247 w 2033"/>
                <a:gd name="T27" fmla="*/ 983 h 1273"/>
                <a:gd name="T28" fmla="*/ 1247 w 2033"/>
                <a:gd name="T29" fmla="*/ 955 h 1273"/>
                <a:gd name="T30" fmla="*/ 1119 w 2033"/>
                <a:gd name="T31" fmla="*/ 955 h 1273"/>
                <a:gd name="T32" fmla="*/ 1119 w 2033"/>
                <a:gd name="T33" fmla="*/ 901 h 1273"/>
                <a:gd name="T34" fmla="*/ 1027 w 2033"/>
                <a:gd name="T35" fmla="*/ 901 h 1273"/>
                <a:gd name="T36" fmla="*/ 1027 w 2033"/>
                <a:gd name="T37" fmla="*/ 851 h 1273"/>
                <a:gd name="T38" fmla="*/ 994 w 2033"/>
                <a:gd name="T39" fmla="*/ 851 h 1273"/>
                <a:gd name="T40" fmla="*/ 994 w 2033"/>
                <a:gd name="T41" fmla="*/ 801 h 1273"/>
                <a:gd name="T42" fmla="*/ 966 w 2033"/>
                <a:gd name="T43" fmla="*/ 801 h 1273"/>
                <a:gd name="T44" fmla="*/ 966 w 2033"/>
                <a:gd name="T45" fmla="*/ 767 h 1273"/>
                <a:gd name="T46" fmla="*/ 950 w 2033"/>
                <a:gd name="T47" fmla="*/ 767 h 1273"/>
                <a:gd name="T48" fmla="*/ 950 w 2033"/>
                <a:gd name="T49" fmla="*/ 743 h 1273"/>
                <a:gd name="T50" fmla="*/ 934 w 2033"/>
                <a:gd name="T51" fmla="*/ 743 h 1273"/>
                <a:gd name="T52" fmla="*/ 934 w 2033"/>
                <a:gd name="T53" fmla="*/ 699 h 1273"/>
                <a:gd name="T54" fmla="*/ 876 w 2033"/>
                <a:gd name="T55" fmla="*/ 699 h 1273"/>
                <a:gd name="T56" fmla="*/ 876 w 2033"/>
                <a:gd name="T57" fmla="*/ 650 h 1273"/>
                <a:gd name="T58" fmla="*/ 716 w 2033"/>
                <a:gd name="T59" fmla="*/ 650 h 1273"/>
                <a:gd name="T60" fmla="*/ 716 w 2033"/>
                <a:gd name="T61" fmla="*/ 600 h 1273"/>
                <a:gd name="T62" fmla="*/ 710 w 2033"/>
                <a:gd name="T63" fmla="*/ 600 h 1273"/>
                <a:gd name="T64" fmla="*/ 710 w 2033"/>
                <a:gd name="T65" fmla="*/ 548 h 1273"/>
                <a:gd name="T66" fmla="*/ 670 w 2033"/>
                <a:gd name="T67" fmla="*/ 548 h 1273"/>
                <a:gd name="T68" fmla="*/ 670 w 2033"/>
                <a:gd name="T69" fmla="*/ 504 h 1273"/>
                <a:gd name="T70" fmla="*/ 610 w 2033"/>
                <a:gd name="T71" fmla="*/ 504 h 1273"/>
                <a:gd name="T72" fmla="*/ 610 w 2033"/>
                <a:gd name="T73" fmla="*/ 452 h 1273"/>
                <a:gd name="T74" fmla="*/ 514 w 2033"/>
                <a:gd name="T75" fmla="*/ 452 h 1273"/>
                <a:gd name="T76" fmla="*/ 514 w 2033"/>
                <a:gd name="T77" fmla="*/ 400 h 1273"/>
                <a:gd name="T78" fmla="*/ 398 w 2033"/>
                <a:gd name="T79" fmla="*/ 400 h 1273"/>
                <a:gd name="T80" fmla="*/ 398 w 2033"/>
                <a:gd name="T81" fmla="*/ 348 h 1273"/>
                <a:gd name="T82" fmla="*/ 364 w 2033"/>
                <a:gd name="T83" fmla="*/ 348 h 1273"/>
                <a:gd name="T84" fmla="*/ 364 w 2033"/>
                <a:gd name="T85" fmla="*/ 308 h 1273"/>
                <a:gd name="T86" fmla="*/ 360 w 2033"/>
                <a:gd name="T87" fmla="*/ 308 h 1273"/>
                <a:gd name="T88" fmla="*/ 360 w 2033"/>
                <a:gd name="T89" fmla="*/ 254 h 1273"/>
                <a:gd name="T90" fmla="*/ 334 w 2033"/>
                <a:gd name="T91" fmla="*/ 254 h 1273"/>
                <a:gd name="T92" fmla="*/ 334 w 2033"/>
                <a:gd name="T93" fmla="*/ 208 h 1273"/>
                <a:gd name="T94" fmla="*/ 316 w 2033"/>
                <a:gd name="T95" fmla="*/ 208 h 1273"/>
                <a:gd name="T96" fmla="*/ 316 w 2033"/>
                <a:gd name="T97" fmla="*/ 156 h 1273"/>
                <a:gd name="T98" fmla="*/ 256 w 2033"/>
                <a:gd name="T99" fmla="*/ 156 h 1273"/>
                <a:gd name="T100" fmla="*/ 256 w 2033"/>
                <a:gd name="T101" fmla="*/ 104 h 1273"/>
                <a:gd name="T102" fmla="*/ 228 w 2033"/>
                <a:gd name="T103" fmla="*/ 104 h 1273"/>
                <a:gd name="T104" fmla="*/ 228 w 2033"/>
                <a:gd name="T105" fmla="*/ 52 h 1273"/>
                <a:gd name="T106" fmla="*/ 78 w 2033"/>
                <a:gd name="T107" fmla="*/ 52 h 1273"/>
                <a:gd name="T108" fmla="*/ 78 w 2033"/>
                <a:gd name="T109" fmla="*/ 0 h 1273"/>
                <a:gd name="T110" fmla="*/ 0 w 2033"/>
                <a:gd name="T11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3" h="1273">
                  <a:moveTo>
                    <a:pt x="2033" y="1273"/>
                  </a:moveTo>
                  <a:lnTo>
                    <a:pt x="1899" y="1273"/>
                  </a:lnTo>
                  <a:lnTo>
                    <a:pt x="1899" y="1221"/>
                  </a:lnTo>
                  <a:lnTo>
                    <a:pt x="1873" y="1221"/>
                  </a:lnTo>
                  <a:lnTo>
                    <a:pt x="1873" y="1169"/>
                  </a:lnTo>
                  <a:lnTo>
                    <a:pt x="1735" y="1169"/>
                  </a:lnTo>
                  <a:lnTo>
                    <a:pt x="1735" y="1117"/>
                  </a:lnTo>
                  <a:lnTo>
                    <a:pt x="1509" y="1117"/>
                  </a:lnTo>
                  <a:lnTo>
                    <a:pt x="1509" y="1059"/>
                  </a:lnTo>
                  <a:lnTo>
                    <a:pt x="1301" y="1059"/>
                  </a:lnTo>
                  <a:lnTo>
                    <a:pt x="1301" y="1013"/>
                  </a:lnTo>
                  <a:lnTo>
                    <a:pt x="1257" y="1013"/>
                  </a:lnTo>
                  <a:lnTo>
                    <a:pt x="1257" y="983"/>
                  </a:lnTo>
                  <a:lnTo>
                    <a:pt x="1247" y="983"/>
                  </a:lnTo>
                  <a:lnTo>
                    <a:pt x="1247" y="955"/>
                  </a:lnTo>
                  <a:lnTo>
                    <a:pt x="1119" y="955"/>
                  </a:lnTo>
                  <a:lnTo>
                    <a:pt x="1119" y="901"/>
                  </a:lnTo>
                  <a:lnTo>
                    <a:pt x="1027" y="901"/>
                  </a:lnTo>
                  <a:lnTo>
                    <a:pt x="1027" y="851"/>
                  </a:lnTo>
                  <a:lnTo>
                    <a:pt x="994" y="851"/>
                  </a:lnTo>
                  <a:lnTo>
                    <a:pt x="994" y="801"/>
                  </a:lnTo>
                  <a:lnTo>
                    <a:pt x="966" y="801"/>
                  </a:lnTo>
                  <a:lnTo>
                    <a:pt x="966" y="767"/>
                  </a:lnTo>
                  <a:lnTo>
                    <a:pt x="950" y="767"/>
                  </a:lnTo>
                  <a:lnTo>
                    <a:pt x="950" y="743"/>
                  </a:lnTo>
                  <a:lnTo>
                    <a:pt x="934" y="743"/>
                  </a:lnTo>
                  <a:lnTo>
                    <a:pt x="934" y="699"/>
                  </a:lnTo>
                  <a:lnTo>
                    <a:pt x="876" y="699"/>
                  </a:lnTo>
                  <a:lnTo>
                    <a:pt x="876" y="650"/>
                  </a:lnTo>
                  <a:lnTo>
                    <a:pt x="716" y="650"/>
                  </a:lnTo>
                  <a:lnTo>
                    <a:pt x="716" y="600"/>
                  </a:lnTo>
                  <a:lnTo>
                    <a:pt x="710" y="600"/>
                  </a:lnTo>
                  <a:lnTo>
                    <a:pt x="710" y="548"/>
                  </a:lnTo>
                  <a:lnTo>
                    <a:pt x="670" y="548"/>
                  </a:lnTo>
                  <a:lnTo>
                    <a:pt x="670" y="504"/>
                  </a:lnTo>
                  <a:lnTo>
                    <a:pt x="610" y="504"/>
                  </a:lnTo>
                  <a:lnTo>
                    <a:pt x="610" y="452"/>
                  </a:lnTo>
                  <a:lnTo>
                    <a:pt x="514" y="452"/>
                  </a:lnTo>
                  <a:lnTo>
                    <a:pt x="514" y="400"/>
                  </a:lnTo>
                  <a:lnTo>
                    <a:pt x="398" y="400"/>
                  </a:lnTo>
                  <a:lnTo>
                    <a:pt x="398" y="348"/>
                  </a:lnTo>
                  <a:lnTo>
                    <a:pt x="364" y="348"/>
                  </a:lnTo>
                  <a:lnTo>
                    <a:pt x="364" y="308"/>
                  </a:lnTo>
                  <a:lnTo>
                    <a:pt x="360" y="308"/>
                  </a:lnTo>
                  <a:lnTo>
                    <a:pt x="360" y="254"/>
                  </a:lnTo>
                  <a:lnTo>
                    <a:pt x="334" y="254"/>
                  </a:lnTo>
                  <a:lnTo>
                    <a:pt x="334" y="208"/>
                  </a:lnTo>
                  <a:lnTo>
                    <a:pt x="316" y="208"/>
                  </a:lnTo>
                  <a:lnTo>
                    <a:pt x="316" y="156"/>
                  </a:lnTo>
                  <a:lnTo>
                    <a:pt x="256" y="156"/>
                  </a:lnTo>
                  <a:lnTo>
                    <a:pt x="256" y="104"/>
                  </a:lnTo>
                  <a:lnTo>
                    <a:pt x="228" y="104"/>
                  </a:lnTo>
                  <a:lnTo>
                    <a:pt x="228" y="52"/>
                  </a:lnTo>
                  <a:lnTo>
                    <a:pt x="78" y="52"/>
                  </a:lnTo>
                  <a:lnTo>
                    <a:pt x="78"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61" name="Line 13"/>
            <p:cNvSpPr>
              <a:spLocks noChangeShapeType="1"/>
            </p:cNvSpPr>
            <p:nvPr/>
          </p:nvSpPr>
          <p:spPr bwMode="auto">
            <a:xfrm>
              <a:off x="4161132"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sp>
          <p:nvSpPr>
            <p:cNvPr id="62" name="Line 14"/>
            <p:cNvSpPr>
              <a:spLocks noChangeShapeType="1"/>
            </p:cNvSpPr>
            <p:nvPr/>
          </p:nvSpPr>
          <p:spPr bwMode="auto">
            <a:xfrm>
              <a:off x="4297388"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a:cs typeface="Arial"/>
              </a:endParaRPr>
            </a:p>
          </p:txBody>
        </p:sp>
      </p:grpSp>
      <p:sp>
        <p:nvSpPr>
          <p:cNvPr id="63" name="TextBox 62"/>
          <p:cNvSpPr txBox="1"/>
          <p:nvPr/>
        </p:nvSpPr>
        <p:spPr>
          <a:xfrm>
            <a:off x="6590399" y="5936407"/>
            <a:ext cx="686406"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ヶ月間</a:t>
            </a:r>
          </a:p>
        </p:txBody>
      </p:sp>
      <p:sp>
        <p:nvSpPr>
          <p:cNvPr id="64" name="TextBox 63"/>
          <p:cNvSpPr txBox="1"/>
          <p:nvPr/>
        </p:nvSpPr>
        <p:spPr>
          <a:xfrm>
            <a:off x="5196845"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sp>
        <p:nvSpPr>
          <p:cNvPr id="65" name="TextBox 64"/>
          <p:cNvSpPr txBox="1"/>
          <p:nvPr/>
        </p:nvSpPr>
        <p:spPr>
          <a:xfrm>
            <a:off x="5941144"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a:t>
            </a:r>
          </a:p>
        </p:txBody>
      </p:sp>
      <p:sp>
        <p:nvSpPr>
          <p:cNvPr id="66" name="TextBox 65"/>
          <p:cNvSpPr txBox="1"/>
          <p:nvPr/>
        </p:nvSpPr>
        <p:spPr>
          <a:xfrm>
            <a:off x="6685443"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6</a:t>
            </a:r>
          </a:p>
        </p:txBody>
      </p:sp>
      <p:sp>
        <p:nvSpPr>
          <p:cNvPr id="67" name="TextBox 66"/>
          <p:cNvSpPr txBox="1"/>
          <p:nvPr/>
        </p:nvSpPr>
        <p:spPr>
          <a:xfrm>
            <a:off x="7429742" y="5677896"/>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9</a:t>
            </a:r>
          </a:p>
        </p:txBody>
      </p:sp>
      <p:sp>
        <p:nvSpPr>
          <p:cNvPr id="68" name="TextBox 67"/>
          <p:cNvSpPr txBox="1"/>
          <p:nvPr/>
        </p:nvSpPr>
        <p:spPr>
          <a:xfrm>
            <a:off x="8134769" y="5677896"/>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12</a:t>
            </a:r>
          </a:p>
        </p:txBody>
      </p:sp>
      <p:sp>
        <p:nvSpPr>
          <p:cNvPr id="69" name="TextBox 68"/>
          <p:cNvSpPr txBox="1"/>
          <p:nvPr/>
        </p:nvSpPr>
        <p:spPr>
          <a:xfrm rot="16200000">
            <a:off x="4218881" y="4175551"/>
            <a:ext cx="912429"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確率</a:t>
            </a:r>
          </a:p>
        </p:txBody>
      </p:sp>
      <p:sp>
        <p:nvSpPr>
          <p:cNvPr id="70" name="TextBox 69"/>
          <p:cNvSpPr txBox="1"/>
          <p:nvPr/>
        </p:nvSpPr>
        <p:spPr>
          <a:xfrm>
            <a:off x="4731520" y="5478236"/>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0.00</a:t>
            </a:r>
          </a:p>
        </p:txBody>
      </p:sp>
      <p:sp>
        <p:nvSpPr>
          <p:cNvPr id="71" name="TextBox 70"/>
          <p:cNvSpPr txBox="1"/>
          <p:nvPr/>
        </p:nvSpPr>
        <p:spPr>
          <a:xfrm>
            <a:off x="4731520" y="521867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0.10</a:t>
            </a:r>
          </a:p>
        </p:txBody>
      </p:sp>
      <p:sp>
        <p:nvSpPr>
          <p:cNvPr id="72" name="TextBox 71"/>
          <p:cNvSpPr txBox="1"/>
          <p:nvPr/>
        </p:nvSpPr>
        <p:spPr>
          <a:xfrm>
            <a:off x="4731520" y="495910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0.20</a:t>
            </a:r>
          </a:p>
        </p:txBody>
      </p:sp>
      <p:sp>
        <p:nvSpPr>
          <p:cNvPr id="73" name="TextBox 72"/>
          <p:cNvSpPr txBox="1"/>
          <p:nvPr/>
        </p:nvSpPr>
        <p:spPr>
          <a:xfrm>
            <a:off x="4731520" y="4699546"/>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0.30</a:t>
            </a:r>
          </a:p>
        </p:txBody>
      </p:sp>
      <p:sp>
        <p:nvSpPr>
          <p:cNvPr id="74" name="TextBox 73"/>
          <p:cNvSpPr txBox="1"/>
          <p:nvPr/>
        </p:nvSpPr>
        <p:spPr>
          <a:xfrm>
            <a:off x="4731520" y="443998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0.40</a:t>
            </a:r>
          </a:p>
        </p:txBody>
      </p:sp>
      <p:sp>
        <p:nvSpPr>
          <p:cNvPr id="75" name="TextBox 74"/>
          <p:cNvSpPr txBox="1"/>
          <p:nvPr/>
        </p:nvSpPr>
        <p:spPr>
          <a:xfrm>
            <a:off x="4731520" y="418041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0.50</a:t>
            </a:r>
          </a:p>
        </p:txBody>
      </p:sp>
      <p:sp>
        <p:nvSpPr>
          <p:cNvPr id="76" name="TextBox 75"/>
          <p:cNvSpPr txBox="1"/>
          <p:nvPr/>
        </p:nvSpPr>
        <p:spPr>
          <a:xfrm>
            <a:off x="4731520" y="3920855"/>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0.60</a:t>
            </a:r>
          </a:p>
        </p:txBody>
      </p:sp>
      <p:sp>
        <p:nvSpPr>
          <p:cNvPr id="77" name="TextBox 76"/>
          <p:cNvSpPr txBox="1"/>
          <p:nvPr/>
        </p:nvSpPr>
        <p:spPr>
          <a:xfrm>
            <a:off x="4731520" y="3661292"/>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0.70</a:t>
            </a:r>
          </a:p>
        </p:txBody>
      </p:sp>
      <p:sp>
        <p:nvSpPr>
          <p:cNvPr id="78" name="TextBox 77"/>
          <p:cNvSpPr txBox="1"/>
          <p:nvPr/>
        </p:nvSpPr>
        <p:spPr>
          <a:xfrm>
            <a:off x="4731520" y="3401729"/>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0.80</a:t>
            </a:r>
          </a:p>
        </p:txBody>
      </p:sp>
      <p:sp>
        <p:nvSpPr>
          <p:cNvPr id="79" name="TextBox 78"/>
          <p:cNvSpPr txBox="1"/>
          <p:nvPr/>
        </p:nvSpPr>
        <p:spPr>
          <a:xfrm>
            <a:off x="4731520" y="3142165"/>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0.90</a:t>
            </a:r>
          </a:p>
        </p:txBody>
      </p:sp>
      <p:sp>
        <p:nvSpPr>
          <p:cNvPr id="80" name="TextBox 79"/>
          <p:cNvSpPr txBox="1"/>
          <p:nvPr/>
        </p:nvSpPr>
        <p:spPr>
          <a:xfrm>
            <a:off x="4731520" y="2879883"/>
            <a:ext cx="482825"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1.00</a:t>
            </a:r>
          </a:p>
        </p:txBody>
      </p:sp>
      <p:sp>
        <p:nvSpPr>
          <p:cNvPr id="81" name="Freeform 80"/>
          <p:cNvSpPr/>
          <p:nvPr/>
        </p:nvSpPr>
        <p:spPr>
          <a:xfrm>
            <a:off x="5255615"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4D4D4D"/>
              </a:solidFill>
            </a:endParaRPr>
          </a:p>
        </p:txBody>
      </p:sp>
      <p:cxnSp>
        <p:nvCxnSpPr>
          <p:cNvPr id="82" name="Straight Connector 81"/>
          <p:cNvCxnSpPr/>
          <p:nvPr/>
        </p:nvCxnSpPr>
        <p:spPr>
          <a:xfrm>
            <a:off x="5167360"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167360"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167360"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167360"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167360"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167360"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167360"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167360"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167360"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167360"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167360"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283452"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6027751"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6772050"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rot="5400000">
            <a:off x="75163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rot="5400000">
            <a:off x="82606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8" name="TextBox 97"/>
          <p:cNvSpPr txBox="1"/>
          <p:nvPr/>
        </p:nvSpPr>
        <p:spPr>
          <a:xfrm>
            <a:off x="6317866" y="3117762"/>
            <a:ext cx="2409634" cy="846386"/>
          </a:xfrm>
          <a:prstGeom prst="rect">
            <a:avLst/>
          </a:prstGeom>
          <a:noFill/>
        </p:spPr>
        <p:txBody>
          <a:bodyPr wrap="none" rtlCol="0">
            <a:spAutoFit/>
          </a:bodyPr>
          <a:lstStyle/>
          <a:p>
            <a:pPr defTabSz="719138">
              <a:spcAft>
                <a:spcPts val="600"/>
              </a:spcAft>
              <a:tabLst>
                <a:tab pos="1033463" algn="l"/>
              </a:tabLst>
            </a:pPr>
            <a:r>
              <a:rPr lang="ja-JP" sz="1100" b="0" i="0" dirty="0" smtClean="0">
                <a:solidFill>
                  <a:srgbClr val="4D4D4D"/>
                </a:solidFill>
                <a:ea typeface="MS UI Gothic" pitchFamily="18" charset="0"/>
              </a:rPr>
              <a:t>CT継続群</a:t>
            </a:r>
            <a:r>
              <a:rPr lang="en" sz="1100" dirty="0" smtClean="0"/>
              <a:t/>
            </a:r>
            <a:br>
              <a:rPr lang="en" sz="1100" dirty="0" smtClean="0"/>
            </a:br>
            <a:r>
              <a:rPr lang="ja-JP" sz="1100" b="0" i="0" dirty="0" smtClean="0">
                <a:solidFill>
                  <a:srgbClr val="4D4D4D"/>
                </a:solidFill>
                <a:ea typeface="MS UI Gothic" pitchFamily="18" charset="0"/>
              </a:rPr>
              <a:t>mOS: 4ヶ月(95% CI 2.8, 5.8)</a:t>
            </a:r>
          </a:p>
          <a:p>
            <a:pPr defTabSz="719138">
              <a:spcAft>
                <a:spcPts val="600"/>
              </a:spcAft>
              <a:tabLst>
                <a:tab pos="1033463" algn="l"/>
              </a:tabLst>
            </a:pPr>
            <a:r>
              <a:rPr lang="ja-JP" sz="1100" b="0" i="0" dirty="0" smtClean="0">
                <a:solidFill>
                  <a:srgbClr val="4D4D4D"/>
                </a:solidFill>
                <a:ea typeface="MS UI Gothic" pitchFamily="18" charset="0"/>
              </a:rPr>
              <a:t>CT中止群</a:t>
            </a:r>
            <a:r>
              <a:rPr lang="en" sz="1100" dirty="0" smtClean="0"/>
              <a:t/>
            </a:r>
            <a:br>
              <a:rPr lang="en" sz="1100" dirty="0" smtClean="0"/>
            </a:br>
            <a:r>
              <a:rPr lang="ja-JP" sz="1100" b="0" i="0" dirty="0" smtClean="0">
                <a:solidFill>
                  <a:srgbClr val="4D4D4D"/>
                </a:solidFill>
                <a:ea typeface="MS UI Gothic" pitchFamily="18" charset="0"/>
              </a:rPr>
              <a:t>mOS: 1.4ヶ月(95% CI 1.4, 2.7)</a:t>
            </a:r>
          </a:p>
        </p:txBody>
      </p:sp>
      <p:cxnSp>
        <p:nvCxnSpPr>
          <p:cNvPr id="99" name="Straight Connector 98"/>
          <p:cNvCxnSpPr/>
          <p:nvPr/>
        </p:nvCxnSpPr>
        <p:spPr>
          <a:xfrm>
            <a:off x="6218599" y="3247034"/>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p:nvCxnSpPr>
        <p:spPr>
          <a:xfrm>
            <a:off x="6218599" y="3665340"/>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1" name="TextBox 100"/>
          <p:cNvSpPr txBox="1"/>
          <p:nvPr/>
        </p:nvSpPr>
        <p:spPr>
          <a:xfrm>
            <a:off x="1188595" y="4762286"/>
            <a:ext cx="2446504" cy="846386"/>
          </a:xfrm>
          <a:prstGeom prst="rect">
            <a:avLst/>
          </a:prstGeom>
          <a:noFill/>
        </p:spPr>
        <p:txBody>
          <a:bodyPr wrap="none" rtlCol="0">
            <a:spAutoFit/>
          </a:bodyPr>
          <a:lstStyle/>
          <a:p>
            <a:pPr defTabSz="719138">
              <a:spcAft>
                <a:spcPts val="600"/>
              </a:spcAft>
              <a:tabLst>
                <a:tab pos="1033463" algn="l"/>
              </a:tabLst>
            </a:pPr>
            <a:r>
              <a:rPr lang="ja-JP" sz="1100" b="0" i="0" dirty="0" smtClean="0">
                <a:solidFill>
                  <a:srgbClr val="4D4D4D"/>
                </a:solidFill>
                <a:ea typeface="MS UI Gothic" pitchFamily="18" charset="0"/>
              </a:rPr>
              <a:t>CT継続群</a:t>
            </a:r>
            <a:r>
              <a:rPr lang="en" sz="1100" dirty="0" smtClean="0"/>
              <a:t/>
            </a:r>
            <a:br>
              <a:rPr lang="en" sz="1100" dirty="0" smtClean="0"/>
            </a:br>
            <a:r>
              <a:rPr lang="ja-JP" sz="1100" b="0" i="0" dirty="0" smtClean="0">
                <a:solidFill>
                  <a:srgbClr val="4D4D4D"/>
                </a:solidFill>
                <a:ea typeface="MS UI Gothic" pitchFamily="18" charset="0"/>
              </a:rPr>
              <a:t>mOS: 8.5ヶ月(95% CI 6.6, 12)</a:t>
            </a:r>
          </a:p>
          <a:p>
            <a:pPr>
              <a:spcAft>
                <a:spcPts val="600"/>
              </a:spcAft>
              <a:tabLst>
                <a:tab pos="1076325" algn="l"/>
                <a:tab pos="1433513" algn="l"/>
              </a:tabLst>
            </a:pPr>
            <a:r>
              <a:rPr lang="ja-JP" sz="1100" b="0" i="0" dirty="0" smtClean="0">
                <a:solidFill>
                  <a:srgbClr val="4D4D4D"/>
                </a:solidFill>
                <a:ea typeface="MS UI Gothic" pitchFamily="18" charset="0"/>
              </a:rPr>
              <a:t>CT中止群</a:t>
            </a:r>
            <a:r>
              <a:rPr lang="en" sz="1100" dirty="0" smtClean="0"/>
              <a:t/>
            </a:r>
            <a:br>
              <a:rPr lang="en" sz="1100" dirty="0" smtClean="0"/>
            </a:br>
            <a:r>
              <a:rPr lang="ja-JP" sz="1100" b="0" i="0" dirty="0" smtClean="0">
                <a:solidFill>
                  <a:srgbClr val="4D4D4D"/>
                </a:solidFill>
                <a:ea typeface="MS UI Gothic" pitchFamily="18" charset="0"/>
              </a:rPr>
              <a:t>mOS: 8.8ヶ月(95% CI 5.9, 13.4)</a:t>
            </a:r>
          </a:p>
        </p:txBody>
      </p:sp>
      <p:cxnSp>
        <p:nvCxnSpPr>
          <p:cNvPr id="102" name="Straight Connector 101"/>
          <p:cNvCxnSpPr/>
          <p:nvPr/>
        </p:nvCxnSpPr>
        <p:spPr>
          <a:xfrm>
            <a:off x="1089328" y="4891558"/>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p:cNvCxnSpPr/>
          <p:nvPr/>
        </p:nvCxnSpPr>
        <p:spPr>
          <a:xfrm>
            <a:off x="1089328" y="5309864"/>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4" name="Freeform 18"/>
          <p:cNvSpPr>
            <a:spLocks/>
          </p:cNvSpPr>
          <p:nvPr/>
        </p:nvSpPr>
        <p:spPr bwMode="auto">
          <a:xfrm>
            <a:off x="5326064" y="3012439"/>
            <a:ext cx="2119497" cy="2403475"/>
          </a:xfrm>
          <a:custGeom>
            <a:avLst/>
            <a:gdLst>
              <a:gd name="T0" fmla="*/ 1336 w 1336"/>
              <a:gd name="T1" fmla="*/ 1513 h 1513"/>
              <a:gd name="T2" fmla="*/ 1336 w 1336"/>
              <a:gd name="T3" fmla="*/ 1491 h 1513"/>
              <a:gd name="T4" fmla="*/ 1330 w 1336"/>
              <a:gd name="T5" fmla="*/ 1491 h 1513"/>
              <a:gd name="T6" fmla="*/ 1330 w 1336"/>
              <a:gd name="T7" fmla="*/ 1475 h 1513"/>
              <a:gd name="T8" fmla="*/ 1326 w 1336"/>
              <a:gd name="T9" fmla="*/ 1475 h 1513"/>
              <a:gd name="T10" fmla="*/ 1326 w 1336"/>
              <a:gd name="T11" fmla="*/ 1433 h 1513"/>
              <a:gd name="T12" fmla="*/ 1209 w 1336"/>
              <a:gd name="T13" fmla="*/ 1433 h 1513"/>
              <a:gd name="T14" fmla="*/ 1209 w 1336"/>
              <a:gd name="T15" fmla="*/ 1385 h 1513"/>
              <a:gd name="T16" fmla="*/ 734 w 1336"/>
              <a:gd name="T17" fmla="*/ 1385 h 1513"/>
              <a:gd name="T18" fmla="*/ 734 w 1336"/>
              <a:gd name="T19" fmla="*/ 1336 h 1513"/>
              <a:gd name="T20" fmla="*/ 688 w 1336"/>
              <a:gd name="T21" fmla="*/ 1336 h 1513"/>
              <a:gd name="T22" fmla="*/ 688 w 1336"/>
              <a:gd name="T23" fmla="*/ 1284 h 1513"/>
              <a:gd name="T24" fmla="*/ 551 w 1336"/>
              <a:gd name="T25" fmla="*/ 1284 h 1513"/>
              <a:gd name="T26" fmla="*/ 551 w 1336"/>
              <a:gd name="T27" fmla="*/ 1234 h 1513"/>
              <a:gd name="T28" fmla="*/ 441 w 1336"/>
              <a:gd name="T29" fmla="*/ 1234 h 1513"/>
              <a:gd name="T30" fmla="*/ 441 w 1336"/>
              <a:gd name="T31" fmla="*/ 1186 h 1513"/>
              <a:gd name="T32" fmla="*/ 425 w 1336"/>
              <a:gd name="T33" fmla="*/ 1186 h 1513"/>
              <a:gd name="T34" fmla="*/ 425 w 1336"/>
              <a:gd name="T35" fmla="*/ 1144 h 1513"/>
              <a:gd name="T36" fmla="*/ 419 w 1336"/>
              <a:gd name="T37" fmla="*/ 1144 h 1513"/>
              <a:gd name="T38" fmla="*/ 419 w 1336"/>
              <a:gd name="T39" fmla="*/ 1041 h 1513"/>
              <a:gd name="T40" fmla="*/ 409 w 1336"/>
              <a:gd name="T41" fmla="*/ 1041 h 1513"/>
              <a:gd name="T42" fmla="*/ 409 w 1336"/>
              <a:gd name="T43" fmla="*/ 985 h 1513"/>
              <a:gd name="T44" fmla="*/ 253 w 1336"/>
              <a:gd name="T45" fmla="*/ 985 h 1513"/>
              <a:gd name="T46" fmla="*/ 253 w 1336"/>
              <a:gd name="T47" fmla="*/ 889 h 1513"/>
              <a:gd name="T48" fmla="*/ 229 w 1336"/>
              <a:gd name="T49" fmla="*/ 889 h 1513"/>
              <a:gd name="T50" fmla="*/ 229 w 1336"/>
              <a:gd name="T51" fmla="*/ 837 h 1513"/>
              <a:gd name="T52" fmla="*/ 225 w 1336"/>
              <a:gd name="T53" fmla="*/ 837 h 1513"/>
              <a:gd name="T54" fmla="*/ 225 w 1336"/>
              <a:gd name="T55" fmla="*/ 692 h 1513"/>
              <a:gd name="T56" fmla="*/ 219 w 1336"/>
              <a:gd name="T57" fmla="*/ 692 h 1513"/>
              <a:gd name="T58" fmla="*/ 219 w 1336"/>
              <a:gd name="T59" fmla="*/ 502 h 1513"/>
              <a:gd name="T60" fmla="*/ 215 w 1336"/>
              <a:gd name="T61" fmla="*/ 502 h 1513"/>
              <a:gd name="T62" fmla="*/ 215 w 1336"/>
              <a:gd name="T63" fmla="*/ 484 h 1513"/>
              <a:gd name="T64" fmla="*/ 213 w 1336"/>
              <a:gd name="T65" fmla="*/ 484 h 1513"/>
              <a:gd name="T66" fmla="*/ 213 w 1336"/>
              <a:gd name="T67" fmla="*/ 445 h 1513"/>
              <a:gd name="T68" fmla="*/ 207 w 1336"/>
              <a:gd name="T69" fmla="*/ 445 h 1513"/>
              <a:gd name="T70" fmla="*/ 207 w 1336"/>
              <a:gd name="T71" fmla="*/ 399 h 1513"/>
              <a:gd name="T72" fmla="*/ 203 w 1336"/>
              <a:gd name="T73" fmla="*/ 399 h 1513"/>
              <a:gd name="T74" fmla="*/ 203 w 1336"/>
              <a:gd name="T75" fmla="*/ 347 h 1513"/>
              <a:gd name="T76" fmla="*/ 197 w 1336"/>
              <a:gd name="T77" fmla="*/ 347 h 1513"/>
              <a:gd name="T78" fmla="*/ 197 w 1336"/>
              <a:gd name="T79" fmla="*/ 255 h 1513"/>
              <a:gd name="T80" fmla="*/ 193 w 1336"/>
              <a:gd name="T81" fmla="*/ 255 h 1513"/>
              <a:gd name="T82" fmla="*/ 193 w 1336"/>
              <a:gd name="T83" fmla="*/ 191 h 1513"/>
              <a:gd name="T84" fmla="*/ 190 w 1336"/>
              <a:gd name="T85" fmla="*/ 191 h 1513"/>
              <a:gd name="T86" fmla="*/ 190 w 1336"/>
              <a:gd name="T87" fmla="*/ 150 h 1513"/>
              <a:gd name="T88" fmla="*/ 170 w 1336"/>
              <a:gd name="T89" fmla="*/ 150 h 1513"/>
              <a:gd name="T90" fmla="*/ 170 w 1336"/>
              <a:gd name="T91" fmla="*/ 108 h 1513"/>
              <a:gd name="T92" fmla="*/ 160 w 1336"/>
              <a:gd name="T93" fmla="*/ 108 h 1513"/>
              <a:gd name="T94" fmla="*/ 160 w 1336"/>
              <a:gd name="T95" fmla="*/ 50 h 1513"/>
              <a:gd name="T96" fmla="*/ 114 w 1336"/>
              <a:gd name="T97" fmla="*/ 50 h 1513"/>
              <a:gd name="T98" fmla="*/ 114 w 1336"/>
              <a:gd name="T99" fmla="*/ 0 h 1513"/>
              <a:gd name="T100" fmla="*/ 0 w 1336"/>
              <a:gd name="T101"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513">
                <a:moveTo>
                  <a:pt x="1336" y="1513"/>
                </a:moveTo>
                <a:lnTo>
                  <a:pt x="1336" y="1491"/>
                </a:lnTo>
                <a:lnTo>
                  <a:pt x="1330" y="1491"/>
                </a:lnTo>
                <a:lnTo>
                  <a:pt x="1330" y="1475"/>
                </a:lnTo>
                <a:lnTo>
                  <a:pt x="1326" y="1475"/>
                </a:lnTo>
                <a:lnTo>
                  <a:pt x="1326" y="1433"/>
                </a:lnTo>
                <a:lnTo>
                  <a:pt x="1209" y="1433"/>
                </a:lnTo>
                <a:lnTo>
                  <a:pt x="1209" y="1385"/>
                </a:lnTo>
                <a:lnTo>
                  <a:pt x="734" y="1385"/>
                </a:lnTo>
                <a:lnTo>
                  <a:pt x="734" y="1336"/>
                </a:lnTo>
                <a:lnTo>
                  <a:pt x="688" y="1336"/>
                </a:lnTo>
                <a:lnTo>
                  <a:pt x="688" y="1284"/>
                </a:lnTo>
                <a:lnTo>
                  <a:pt x="551" y="1284"/>
                </a:lnTo>
                <a:lnTo>
                  <a:pt x="551" y="1234"/>
                </a:lnTo>
                <a:lnTo>
                  <a:pt x="441" y="1234"/>
                </a:lnTo>
                <a:lnTo>
                  <a:pt x="441" y="1186"/>
                </a:lnTo>
                <a:lnTo>
                  <a:pt x="425" y="1186"/>
                </a:lnTo>
                <a:lnTo>
                  <a:pt x="425" y="1144"/>
                </a:lnTo>
                <a:lnTo>
                  <a:pt x="419" y="1144"/>
                </a:lnTo>
                <a:lnTo>
                  <a:pt x="419" y="1041"/>
                </a:lnTo>
                <a:lnTo>
                  <a:pt x="409" y="1041"/>
                </a:lnTo>
                <a:lnTo>
                  <a:pt x="409" y="985"/>
                </a:lnTo>
                <a:lnTo>
                  <a:pt x="253" y="985"/>
                </a:lnTo>
                <a:lnTo>
                  <a:pt x="253" y="889"/>
                </a:lnTo>
                <a:lnTo>
                  <a:pt x="229" y="889"/>
                </a:lnTo>
                <a:lnTo>
                  <a:pt x="229" y="837"/>
                </a:lnTo>
                <a:lnTo>
                  <a:pt x="225" y="837"/>
                </a:lnTo>
                <a:lnTo>
                  <a:pt x="225" y="692"/>
                </a:lnTo>
                <a:lnTo>
                  <a:pt x="219" y="692"/>
                </a:lnTo>
                <a:lnTo>
                  <a:pt x="219" y="502"/>
                </a:lnTo>
                <a:lnTo>
                  <a:pt x="215" y="502"/>
                </a:lnTo>
                <a:lnTo>
                  <a:pt x="215" y="484"/>
                </a:lnTo>
                <a:lnTo>
                  <a:pt x="213" y="484"/>
                </a:lnTo>
                <a:lnTo>
                  <a:pt x="213" y="445"/>
                </a:lnTo>
                <a:lnTo>
                  <a:pt x="207" y="445"/>
                </a:lnTo>
                <a:lnTo>
                  <a:pt x="207" y="399"/>
                </a:lnTo>
                <a:lnTo>
                  <a:pt x="203" y="399"/>
                </a:lnTo>
                <a:lnTo>
                  <a:pt x="203" y="347"/>
                </a:lnTo>
                <a:lnTo>
                  <a:pt x="197" y="347"/>
                </a:lnTo>
                <a:lnTo>
                  <a:pt x="197" y="255"/>
                </a:lnTo>
                <a:lnTo>
                  <a:pt x="193" y="255"/>
                </a:lnTo>
                <a:lnTo>
                  <a:pt x="193" y="191"/>
                </a:lnTo>
                <a:lnTo>
                  <a:pt x="190" y="191"/>
                </a:lnTo>
                <a:lnTo>
                  <a:pt x="190" y="150"/>
                </a:lnTo>
                <a:lnTo>
                  <a:pt x="170" y="150"/>
                </a:lnTo>
                <a:lnTo>
                  <a:pt x="170" y="108"/>
                </a:lnTo>
                <a:lnTo>
                  <a:pt x="160" y="108"/>
                </a:lnTo>
                <a:lnTo>
                  <a:pt x="160" y="50"/>
                </a:lnTo>
                <a:lnTo>
                  <a:pt x="114" y="50"/>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Freeform 19"/>
          <p:cNvSpPr>
            <a:spLocks/>
          </p:cNvSpPr>
          <p:nvPr/>
        </p:nvSpPr>
        <p:spPr bwMode="auto">
          <a:xfrm>
            <a:off x="5329237" y="3012439"/>
            <a:ext cx="2942865" cy="2285922"/>
          </a:xfrm>
          <a:custGeom>
            <a:avLst/>
            <a:gdLst>
              <a:gd name="T0" fmla="*/ 1855 w 1855"/>
              <a:gd name="T1" fmla="*/ 1439 h 1439"/>
              <a:gd name="T2" fmla="*/ 1855 w 1855"/>
              <a:gd name="T3" fmla="*/ 1393 h 1439"/>
              <a:gd name="T4" fmla="*/ 1438 w 1855"/>
              <a:gd name="T5" fmla="*/ 1393 h 1439"/>
              <a:gd name="T6" fmla="*/ 1438 w 1855"/>
              <a:gd name="T7" fmla="*/ 1344 h 1439"/>
              <a:gd name="T8" fmla="*/ 1340 w 1855"/>
              <a:gd name="T9" fmla="*/ 1344 h 1439"/>
              <a:gd name="T10" fmla="*/ 1340 w 1855"/>
              <a:gd name="T11" fmla="*/ 1294 h 1439"/>
              <a:gd name="T12" fmla="*/ 1285 w 1855"/>
              <a:gd name="T13" fmla="*/ 1294 h 1439"/>
              <a:gd name="T14" fmla="*/ 1285 w 1855"/>
              <a:gd name="T15" fmla="*/ 1244 h 1439"/>
              <a:gd name="T16" fmla="*/ 1265 w 1855"/>
              <a:gd name="T17" fmla="*/ 1244 h 1439"/>
              <a:gd name="T18" fmla="*/ 1265 w 1855"/>
              <a:gd name="T19" fmla="*/ 1198 h 1439"/>
              <a:gd name="T20" fmla="*/ 1135 w 1855"/>
              <a:gd name="T21" fmla="*/ 1198 h 1439"/>
              <a:gd name="T22" fmla="*/ 1135 w 1855"/>
              <a:gd name="T23" fmla="*/ 1150 h 1439"/>
              <a:gd name="T24" fmla="*/ 1029 w 1855"/>
              <a:gd name="T25" fmla="*/ 1150 h 1439"/>
              <a:gd name="T26" fmla="*/ 1029 w 1855"/>
              <a:gd name="T27" fmla="*/ 1100 h 1439"/>
              <a:gd name="T28" fmla="*/ 900 w 1855"/>
              <a:gd name="T29" fmla="*/ 1100 h 1439"/>
              <a:gd name="T30" fmla="*/ 900 w 1855"/>
              <a:gd name="T31" fmla="*/ 1054 h 1439"/>
              <a:gd name="T32" fmla="*/ 876 w 1855"/>
              <a:gd name="T33" fmla="*/ 1054 h 1439"/>
              <a:gd name="T34" fmla="*/ 876 w 1855"/>
              <a:gd name="T35" fmla="*/ 1007 h 1439"/>
              <a:gd name="T36" fmla="*/ 866 w 1855"/>
              <a:gd name="T37" fmla="*/ 1007 h 1439"/>
              <a:gd name="T38" fmla="*/ 866 w 1855"/>
              <a:gd name="T39" fmla="*/ 957 h 1439"/>
              <a:gd name="T40" fmla="*/ 832 w 1855"/>
              <a:gd name="T41" fmla="*/ 957 h 1439"/>
              <a:gd name="T42" fmla="*/ 832 w 1855"/>
              <a:gd name="T43" fmla="*/ 913 h 1439"/>
              <a:gd name="T44" fmla="*/ 824 w 1855"/>
              <a:gd name="T45" fmla="*/ 913 h 1439"/>
              <a:gd name="T46" fmla="*/ 824 w 1855"/>
              <a:gd name="T47" fmla="*/ 861 h 1439"/>
              <a:gd name="T48" fmla="*/ 650 w 1855"/>
              <a:gd name="T49" fmla="*/ 861 h 1439"/>
              <a:gd name="T50" fmla="*/ 650 w 1855"/>
              <a:gd name="T51" fmla="*/ 813 h 1439"/>
              <a:gd name="T52" fmla="*/ 626 w 1855"/>
              <a:gd name="T53" fmla="*/ 813 h 1439"/>
              <a:gd name="T54" fmla="*/ 626 w 1855"/>
              <a:gd name="T55" fmla="*/ 767 h 1439"/>
              <a:gd name="T56" fmla="*/ 545 w 1855"/>
              <a:gd name="T57" fmla="*/ 767 h 1439"/>
              <a:gd name="T58" fmla="*/ 545 w 1855"/>
              <a:gd name="T59" fmla="*/ 722 h 1439"/>
              <a:gd name="T60" fmla="*/ 539 w 1855"/>
              <a:gd name="T61" fmla="*/ 722 h 1439"/>
              <a:gd name="T62" fmla="*/ 539 w 1855"/>
              <a:gd name="T63" fmla="*/ 718 h 1439"/>
              <a:gd name="T64" fmla="*/ 535 w 1855"/>
              <a:gd name="T65" fmla="*/ 718 h 1439"/>
              <a:gd name="T66" fmla="*/ 535 w 1855"/>
              <a:gd name="T67" fmla="*/ 670 h 1439"/>
              <a:gd name="T68" fmla="*/ 511 w 1855"/>
              <a:gd name="T69" fmla="*/ 670 h 1439"/>
              <a:gd name="T70" fmla="*/ 511 w 1855"/>
              <a:gd name="T71" fmla="*/ 624 h 1439"/>
              <a:gd name="T72" fmla="*/ 445 w 1855"/>
              <a:gd name="T73" fmla="*/ 624 h 1439"/>
              <a:gd name="T74" fmla="*/ 445 w 1855"/>
              <a:gd name="T75" fmla="*/ 576 h 1439"/>
              <a:gd name="T76" fmla="*/ 441 w 1855"/>
              <a:gd name="T77" fmla="*/ 576 h 1439"/>
              <a:gd name="T78" fmla="*/ 441 w 1855"/>
              <a:gd name="T79" fmla="*/ 576 h 1439"/>
              <a:gd name="T80" fmla="*/ 437 w 1855"/>
              <a:gd name="T81" fmla="*/ 576 h 1439"/>
              <a:gd name="T82" fmla="*/ 437 w 1855"/>
              <a:gd name="T83" fmla="*/ 480 h 1439"/>
              <a:gd name="T84" fmla="*/ 437 w 1855"/>
              <a:gd name="T85" fmla="*/ 480 h 1439"/>
              <a:gd name="T86" fmla="*/ 437 w 1855"/>
              <a:gd name="T87" fmla="*/ 476 h 1439"/>
              <a:gd name="T88" fmla="*/ 409 w 1855"/>
              <a:gd name="T89" fmla="*/ 476 h 1439"/>
              <a:gd name="T90" fmla="*/ 409 w 1855"/>
              <a:gd name="T91" fmla="*/ 474 h 1439"/>
              <a:gd name="T92" fmla="*/ 407 w 1855"/>
              <a:gd name="T93" fmla="*/ 474 h 1439"/>
              <a:gd name="T94" fmla="*/ 407 w 1855"/>
              <a:gd name="T95" fmla="*/ 433 h 1439"/>
              <a:gd name="T96" fmla="*/ 295 w 1855"/>
              <a:gd name="T97" fmla="*/ 433 h 1439"/>
              <a:gd name="T98" fmla="*/ 295 w 1855"/>
              <a:gd name="T99" fmla="*/ 333 h 1439"/>
              <a:gd name="T100" fmla="*/ 279 w 1855"/>
              <a:gd name="T101" fmla="*/ 333 h 1439"/>
              <a:gd name="T102" fmla="*/ 279 w 1855"/>
              <a:gd name="T103" fmla="*/ 287 h 1439"/>
              <a:gd name="T104" fmla="*/ 263 w 1855"/>
              <a:gd name="T105" fmla="*/ 287 h 1439"/>
              <a:gd name="T106" fmla="*/ 263 w 1855"/>
              <a:gd name="T107" fmla="*/ 239 h 1439"/>
              <a:gd name="T108" fmla="*/ 217 w 1855"/>
              <a:gd name="T109" fmla="*/ 239 h 1439"/>
              <a:gd name="T110" fmla="*/ 217 w 1855"/>
              <a:gd name="T111" fmla="*/ 191 h 1439"/>
              <a:gd name="T112" fmla="*/ 211 w 1855"/>
              <a:gd name="T113" fmla="*/ 191 h 1439"/>
              <a:gd name="T114" fmla="*/ 211 w 1855"/>
              <a:gd name="T115" fmla="*/ 144 h 1439"/>
              <a:gd name="T116" fmla="*/ 195 w 1855"/>
              <a:gd name="T117" fmla="*/ 144 h 1439"/>
              <a:gd name="T118" fmla="*/ 195 w 1855"/>
              <a:gd name="T119" fmla="*/ 96 h 1439"/>
              <a:gd name="T120" fmla="*/ 6 w 1855"/>
              <a:gd name="T121" fmla="*/ 96 h 1439"/>
              <a:gd name="T122" fmla="*/ 6 w 1855"/>
              <a:gd name="T123" fmla="*/ 0 h 1439"/>
              <a:gd name="T124" fmla="*/ 0 w 1855"/>
              <a:gd name="T125"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5" h="1439">
                <a:moveTo>
                  <a:pt x="1855" y="1439"/>
                </a:moveTo>
                <a:lnTo>
                  <a:pt x="1855" y="1393"/>
                </a:lnTo>
                <a:lnTo>
                  <a:pt x="1438" y="1393"/>
                </a:lnTo>
                <a:lnTo>
                  <a:pt x="1438" y="1344"/>
                </a:lnTo>
                <a:lnTo>
                  <a:pt x="1340" y="1344"/>
                </a:lnTo>
                <a:lnTo>
                  <a:pt x="1340" y="1294"/>
                </a:lnTo>
                <a:lnTo>
                  <a:pt x="1285" y="1294"/>
                </a:lnTo>
                <a:lnTo>
                  <a:pt x="1285" y="1244"/>
                </a:lnTo>
                <a:lnTo>
                  <a:pt x="1265" y="1244"/>
                </a:lnTo>
                <a:lnTo>
                  <a:pt x="1265" y="1198"/>
                </a:lnTo>
                <a:lnTo>
                  <a:pt x="1135" y="1198"/>
                </a:lnTo>
                <a:lnTo>
                  <a:pt x="1135" y="1150"/>
                </a:lnTo>
                <a:lnTo>
                  <a:pt x="1029" y="1150"/>
                </a:lnTo>
                <a:lnTo>
                  <a:pt x="1029" y="1100"/>
                </a:lnTo>
                <a:lnTo>
                  <a:pt x="900" y="1100"/>
                </a:lnTo>
                <a:lnTo>
                  <a:pt x="900" y="1054"/>
                </a:lnTo>
                <a:lnTo>
                  <a:pt x="876" y="1054"/>
                </a:lnTo>
                <a:lnTo>
                  <a:pt x="876" y="1007"/>
                </a:lnTo>
                <a:lnTo>
                  <a:pt x="866" y="1007"/>
                </a:lnTo>
                <a:lnTo>
                  <a:pt x="866" y="957"/>
                </a:lnTo>
                <a:lnTo>
                  <a:pt x="832" y="957"/>
                </a:lnTo>
                <a:lnTo>
                  <a:pt x="832" y="913"/>
                </a:lnTo>
                <a:lnTo>
                  <a:pt x="824" y="913"/>
                </a:lnTo>
                <a:lnTo>
                  <a:pt x="824" y="861"/>
                </a:lnTo>
                <a:lnTo>
                  <a:pt x="650" y="861"/>
                </a:lnTo>
                <a:lnTo>
                  <a:pt x="650" y="813"/>
                </a:lnTo>
                <a:lnTo>
                  <a:pt x="626" y="813"/>
                </a:lnTo>
                <a:lnTo>
                  <a:pt x="626" y="767"/>
                </a:lnTo>
                <a:lnTo>
                  <a:pt x="545" y="767"/>
                </a:lnTo>
                <a:lnTo>
                  <a:pt x="545" y="722"/>
                </a:lnTo>
                <a:lnTo>
                  <a:pt x="539" y="722"/>
                </a:lnTo>
                <a:lnTo>
                  <a:pt x="539" y="718"/>
                </a:lnTo>
                <a:lnTo>
                  <a:pt x="535" y="718"/>
                </a:lnTo>
                <a:lnTo>
                  <a:pt x="535" y="670"/>
                </a:lnTo>
                <a:lnTo>
                  <a:pt x="511" y="670"/>
                </a:lnTo>
                <a:lnTo>
                  <a:pt x="511" y="624"/>
                </a:lnTo>
                <a:lnTo>
                  <a:pt x="445" y="624"/>
                </a:lnTo>
                <a:lnTo>
                  <a:pt x="445" y="576"/>
                </a:lnTo>
                <a:lnTo>
                  <a:pt x="441" y="576"/>
                </a:lnTo>
                <a:lnTo>
                  <a:pt x="441" y="576"/>
                </a:lnTo>
                <a:lnTo>
                  <a:pt x="437" y="576"/>
                </a:lnTo>
                <a:lnTo>
                  <a:pt x="437" y="480"/>
                </a:lnTo>
                <a:lnTo>
                  <a:pt x="437" y="480"/>
                </a:lnTo>
                <a:lnTo>
                  <a:pt x="437" y="476"/>
                </a:lnTo>
                <a:lnTo>
                  <a:pt x="409" y="476"/>
                </a:lnTo>
                <a:lnTo>
                  <a:pt x="409" y="474"/>
                </a:lnTo>
                <a:lnTo>
                  <a:pt x="407" y="474"/>
                </a:lnTo>
                <a:lnTo>
                  <a:pt x="407" y="433"/>
                </a:lnTo>
                <a:lnTo>
                  <a:pt x="295" y="433"/>
                </a:lnTo>
                <a:lnTo>
                  <a:pt x="295" y="333"/>
                </a:lnTo>
                <a:lnTo>
                  <a:pt x="279" y="333"/>
                </a:lnTo>
                <a:lnTo>
                  <a:pt x="279" y="287"/>
                </a:lnTo>
                <a:lnTo>
                  <a:pt x="263" y="287"/>
                </a:lnTo>
                <a:lnTo>
                  <a:pt x="263" y="239"/>
                </a:lnTo>
                <a:lnTo>
                  <a:pt x="217" y="239"/>
                </a:lnTo>
                <a:lnTo>
                  <a:pt x="217" y="191"/>
                </a:lnTo>
                <a:lnTo>
                  <a:pt x="211" y="191"/>
                </a:lnTo>
                <a:lnTo>
                  <a:pt x="211" y="144"/>
                </a:lnTo>
                <a:lnTo>
                  <a:pt x="195" y="144"/>
                </a:lnTo>
                <a:lnTo>
                  <a:pt x="195" y="96"/>
                </a:lnTo>
                <a:lnTo>
                  <a:pt x="6" y="96"/>
                </a:lnTo>
                <a:lnTo>
                  <a:pt x="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3457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4002: 転移性食道扁平上皮癌（MSEC）患者における第一選択化学療法（CT）開始後6週間時点での中止：第II相無作為化試験 – Adenis 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smtClean="0"/>
          </a:p>
          <a:p>
            <a:endParaRPr lang="en-GB" dirty="0"/>
          </a:p>
          <a:p>
            <a:endParaRPr lang="en-GB" dirty="0"/>
          </a:p>
          <a:p>
            <a:pPr marL="0" indent="0">
              <a:buNone/>
            </a:pPr>
            <a:endParaRPr lang="en-GB" b="1" dirty="0" smtClean="0"/>
          </a:p>
          <a:p>
            <a:pPr marL="0" indent="0">
              <a:buNone/>
            </a:pPr>
            <a:endParaRPr lang="en-GB" b="1" dirty="0"/>
          </a:p>
          <a:p>
            <a:pPr marL="0" indent="0">
              <a:buNone/>
            </a:pPr>
            <a:r>
              <a:rPr lang="ja-JP" sz="1600" b="1" i="0" dirty="0" smtClean="0">
                <a:solidFill>
                  <a:srgbClr val="4D4D4D"/>
                </a:solidFill>
                <a:ea typeface="MS UI Gothic" pitchFamily="18" charset="0"/>
              </a:rPr>
              <a:t>結論</a:t>
            </a:r>
          </a:p>
          <a:p>
            <a:pPr marL="250825" lvl="1" indent="-250825">
              <a:buSzPct val="110000"/>
              <a:buFontTx/>
              <a:buChar char="•"/>
            </a:pPr>
            <a:r>
              <a:rPr lang="ja-JP" sz="1600" b="1" i="0" dirty="0" smtClean="0">
                <a:solidFill>
                  <a:srgbClr val="4D4D4D"/>
                </a:solidFill>
                <a:ea typeface="MS UI Gothic" pitchFamily="18" charset="0"/>
              </a:rPr>
              <a:t>転移性ESCC患者において、PFSおよびQoLはCT継続群の方が優れていたものの、OSはCT継続群と中止群で同様であった</a:t>
            </a:r>
          </a:p>
          <a:p>
            <a:pPr marL="250825" lvl="1" indent="-250825">
              <a:buSzPct val="110000"/>
              <a:buFontTx/>
              <a:buChar char="•"/>
            </a:pPr>
            <a:r>
              <a:rPr lang="ja-JP" sz="1600" b="1" i="0" dirty="0" smtClean="0">
                <a:solidFill>
                  <a:srgbClr val="4D4D4D"/>
                </a:solidFill>
                <a:ea typeface="MS UI Gothic" pitchFamily="18" charset="0"/>
              </a:rPr>
              <a:t>本患者集団では、CTを継続する場合も中止する場合も、適切な標準治療であると考えられる</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*EORTC QLQ-C30による評価。</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Adenis et al. J Clin Oncol 2016; 34 (suppl): abstr 4002</a:t>
            </a:r>
          </a:p>
        </p:txBody>
      </p:sp>
      <p:graphicFrame>
        <p:nvGraphicFramePr>
          <p:cNvPr id="6" name="Group 88"/>
          <p:cNvGraphicFramePr>
            <a:graphicFrameLocks noGrp="1"/>
          </p:cNvGraphicFramePr>
          <p:nvPr>
            <p:extLst>
              <p:ext uri="{D42A27DB-BD31-4B8C-83A1-F6EECF244321}">
                <p14:modId xmlns:p14="http://schemas.microsoft.com/office/powerpoint/2010/main" val="2791886751"/>
              </p:ext>
            </p:extLst>
          </p:nvPr>
        </p:nvGraphicFramePr>
        <p:xfrm>
          <a:off x="304800" y="1676400"/>
          <a:ext cx="8382000" cy="990600"/>
        </p:xfrm>
        <a:graphic>
          <a:graphicData uri="http://schemas.openxmlformats.org/drawingml/2006/table">
            <a:tbl>
              <a:tblPr firstRow="1" bandRow="1">
                <a:tableStyleId>{69012ECD-51FC-41F1-AA8D-1B2483CD663E}</a:tableStyleId>
              </a:tblPr>
              <a:tblGrid>
                <a:gridCol w="2286000"/>
                <a:gridCol w="1524000"/>
                <a:gridCol w="1524000"/>
                <a:gridCol w="1524000"/>
                <a:gridCol w="1524000"/>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CT継続群(n=31)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CT中止群(n=33)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70366045"/>
              </p:ext>
            </p:extLst>
          </p:nvPr>
        </p:nvGraphicFramePr>
        <p:xfrm>
          <a:off x="304800" y="2819400"/>
          <a:ext cx="8382000" cy="660400"/>
        </p:xfrm>
        <a:graphic>
          <a:graphicData uri="http://schemas.openxmlformats.org/drawingml/2006/table">
            <a:tbl>
              <a:tblPr firstRow="1" bandRow="1">
                <a:tableStyleId>{69012ECD-51FC-41F1-AA8D-1B2483CD663E}</a:tableStyleId>
              </a:tblPr>
              <a:tblGrid>
                <a:gridCol w="2438400"/>
                <a:gridCol w="2971800"/>
                <a:gridCol w="2971800"/>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全般的な健康状態*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CT継続群(n=31)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CT中止群(n=33)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mTUDD、ヶ月(95%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6.7 (3.3,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 (2.9,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52237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4009: 第Ib相JAVELIN solid tumor試験での進行胃/胃食道接合部癌患者におけるアベルマブ（MSB0010718C、抗PD-L1）投与：安全性および臨床活性に関する解析 – Chung HC,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進行GC患者において、第一選択（1L）維持療法または第二選択（2L）治療としてアベルマブを投与した時の有効性と安全性を検討すること</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*1L治療中にPD認めず、</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1L治療中にPD発生。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Chung et al. J Clin Oncol 2016; 34 (suppl): abstr 4009</a:t>
            </a:r>
          </a:p>
        </p:txBody>
      </p:sp>
      <p:sp>
        <p:nvSpPr>
          <p:cNvPr id="41"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エンドポイント</a:t>
            </a:r>
          </a:p>
          <a:p>
            <a:pPr>
              <a:buClr>
                <a:srgbClr val="043882"/>
              </a:buClr>
            </a:pPr>
            <a:r>
              <a:rPr lang="ja-JP" b="0" i="0" dirty="0" smtClean="0">
                <a:solidFill>
                  <a:srgbClr val="4D4D4D"/>
                </a:solidFill>
                <a:ea typeface="MS UI Gothic" pitchFamily="18" charset="0"/>
              </a:rPr>
              <a:t>安全性 </a:t>
            </a:r>
          </a:p>
          <a:p>
            <a:pPr>
              <a:buClr>
                <a:srgbClr val="043882"/>
              </a:buClr>
            </a:pPr>
            <a:r>
              <a:rPr lang="ja-JP" b="0" i="0" dirty="0" smtClean="0">
                <a:solidFill>
                  <a:srgbClr val="4D4D4D"/>
                </a:solidFill>
                <a:ea typeface="MS UI Gothic" pitchFamily="18" charset="0"/>
              </a:rPr>
              <a:t>PFS、ORR</a:t>
            </a:r>
          </a:p>
          <a:p>
            <a:pPr>
              <a:buClr>
                <a:srgbClr val="043882"/>
              </a:buClr>
            </a:pPr>
            <a:r>
              <a:rPr lang="ja-JP" b="0" i="0" dirty="0" smtClean="0">
                <a:solidFill>
                  <a:srgbClr val="4D4D4D"/>
                </a:solidFill>
                <a:ea typeface="MS UI Gothic" pitchFamily="18" charset="0"/>
              </a:rPr>
              <a:t>PD-L1発現</a:t>
            </a:r>
          </a:p>
        </p:txBody>
      </p:sp>
      <p:cxnSp>
        <p:nvCxnSpPr>
          <p:cNvPr id="44" name="AutoShape 19"/>
          <p:cNvCxnSpPr>
            <a:cxnSpLocks noChangeShapeType="1"/>
          </p:cNvCxnSpPr>
          <p:nvPr/>
        </p:nvCxnSpPr>
        <p:spPr bwMode="auto">
          <a:xfrm>
            <a:off x="5154304" y="2971800"/>
            <a:ext cx="504000" cy="0"/>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p:cNvCxnSpPr>
          <p:nvPr/>
        </p:nvCxnSpPr>
        <p:spPr bwMode="auto">
          <a:xfrm>
            <a:off x="7734295" y="2980222"/>
            <a:ext cx="504000" cy="1"/>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8227298" y="271590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6" name="AutoShape 19"/>
          <p:cNvCxnSpPr>
            <a:cxnSpLocks noChangeShapeType="1"/>
          </p:cNvCxnSpPr>
          <p:nvPr/>
        </p:nvCxnSpPr>
        <p:spPr bwMode="auto">
          <a:xfrm>
            <a:off x="5154304" y="4142096"/>
            <a:ext cx="504000"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678744" y="2407784"/>
            <a:ext cx="1620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維持療法に切り替えたサブグループ* (n=89)</a:t>
            </a:r>
          </a:p>
        </p:txBody>
      </p:sp>
      <p:sp>
        <p:nvSpPr>
          <p:cNvPr id="14" name="AutoShape 12"/>
          <p:cNvSpPr>
            <a:spLocks noChangeArrowheads="1"/>
          </p:cNvSpPr>
          <p:nvPr/>
        </p:nvSpPr>
        <p:spPr bwMode="auto">
          <a:xfrm>
            <a:off x="3678744" y="3608400"/>
            <a:ext cx="1620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2L サブグループ</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(n=62)</a:t>
            </a:r>
          </a:p>
        </p:txBody>
      </p:sp>
      <p:sp>
        <p:nvSpPr>
          <p:cNvPr id="43" name="AutoShape 12"/>
          <p:cNvSpPr>
            <a:spLocks noChangeArrowheads="1"/>
          </p:cNvSpPr>
          <p:nvPr/>
        </p:nvSpPr>
        <p:spPr bwMode="auto">
          <a:xfrm>
            <a:off x="5662376" y="2407784"/>
            <a:ext cx="2232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アベルマブ 10 mg/kg IV q2w</a:t>
            </a:r>
          </a:p>
        </p:txBody>
      </p:sp>
      <p:cxnSp>
        <p:nvCxnSpPr>
          <p:cNvPr id="17" name="AutoShape 19"/>
          <p:cNvCxnSpPr>
            <a:cxnSpLocks noChangeShapeType="1"/>
          </p:cNvCxnSpPr>
          <p:nvPr/>
        </p:nvCxnSpPr>
        <p:spPr bwMode="auto">
          <a:xfrm>
            <a:off x="3180896" y="2958152"/>
            <a:ext cx="504000" cy="0"/>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p:cNvCxnSpPr>
          <p:nvPr/>
        </p:nvCxnSpPr>
        <p:spPr bwMode="auto">
          <a:xfrm>
            <a:off x="3180896" y="4163800"/>
            <a:ext cx="504000" cy="0"/>
          </a:xfrm>
          <a:prstGeom prst="straightConnector1">
            <a:avLst/>
          </a:prstGeom>
          <a:noFill/>
          <a:ln w="57150">
            <a:solidFill>
              <a:schemeClr val="bg2">
                <a:lumMod val="60000"/>
                <a:lumOff val="40000"/>
              </a:schemeClr>
            </a:solidFill>
            <a:round/>
            <a:headEnd/>
            <a:tailEnd type="triangle" w="med" len="med"/>
          </a:ln>
        </p:spPr>
      </p:cxnSp>
      <p:sp>
        <p:nvSpPr>
          <p:cNvPr id="47" name="AutoShape 9"/>
          <p:cNvSpPr>
            <a:spLocks noChangeArrowheads="1"/>
          </p:cNvSpPr>
          <p:nvPr/>
        </p:nvSpPr>
        <p:spPr bwMode="auto">
          <a:xfrm>
            <a:off x="304336" y="2664922"/>
            <a:ext cx="306000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GCまたはGEJ 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PD-L1発現についての非選択例</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(n=151)</a:t>
            </a:r>
          </a:p>
        </p:txBody>
      </p:sp>
      <p:cxnSp>
        <p:nvCxnSpPr>
          <p:cNvPr id="19" name="AutoShape 21"/>
          <p:cNvCxnSpPr>
            <a:cxnSpLocks noChangeShapeType="1"/>
          </p:cNvCxnSpPr>
          <p:nvPr/>
        </p:nvCxnSpPr>
        <p:spPr bwMode="auto">
          <a:xfrm>
            <a:off x="7738015" y="4142096"/>
            <a:ext cx="504000"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31018" y="388952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1" name="AutoShape 12"/>
          <p:cNvSpPr>
            <a:spLocks noChangeArrowheads="1"/>
          </p:cNvSpPr>
          <p:nvPr/>
        </p:nvSpPr>
        <p:spPr bwMode="auto">
          <a:xfrm>
            <a:off x="5666096" y="3608400"/>
            <a:ext cx="2232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アベルマブ 10 mg/kg IV q2w</a:t>
            </a:r>
          </a:p>
        </p:txBody>
      </p:sp>
    </p:spTree>
    <p:extLst>
      <p:ext uri="{BB962C8B-B14F-4D97-AF65-F5344CB8AC3E}">
        <p14:creationId xmlns:p14="http://schemas.microsoft.com/office/powerpoint/2010/main" val="391036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*染色腫瘍細胞≥1に基づき判定。</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Chung et al. J Clin Oncol 2016; 34 (suppl): abstr 4009</a:t>
            </a:r>
          </a:p>
        </p:txBody>
      </p:sp>
      <p:graphicFrame>
        <p:nvGraphicFramePr>
          <p:cNvPr id="6" name="Group 88"/>
          <p:cNvGraphicFramePr>
            <a:graphicFrameLocks noGrp="1"/>
          </p:cNvGraphicFramePr>
          <p:nvPr>
            <p:extLst>
              <p:ext uri="{D42A27DB-BD31-4B8C-83A1-F6EECF244321}">
                <p14:modId xmlns:p14="http://schemas.microsoft.com/office/powerpoint/2010/main" val="2041750356"/>
              </p:ext>
            </p:extLst>
          </p:nvPr>
        </p:nvGraphicFramePr>
        <p:xfrm>
          <a:off x="369888" y="1600201"/>
          <a:ext cx="8393111" cy="2819401"/>
        </p:xfrm>
        <a:graphic>
          <a:graphicData uri="http://schemas.openxmlformats.org/drawingml/2006/table">
            <a:tbl>
              <a:tblPr firstRow="1" bandRow="1">
                <a:tableStyleId>{69012ECD-51FC-41F1-AA8D-1B2483CD663E}</a:tableStyleId>
              </a:tblPr>
              <a:tblGrid>
                <a:gridCol w="2215781"/>
                <a:gridCol w="3088665"/>
                <a:gridCol w="3088665"/>
              </a:tblGrid>
              <a:tr h="758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最良総合効果率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維持療法サブグループ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サブグループ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 (4.0,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 (3.6,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*PD-L1陽性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10.0 (1.2,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18.2 (2.3, 51.8)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*PD-L1陰性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 (0.1,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 (0.2, 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926983070"/>
              </p:ext>
            </p:extLst>
          </p:nvPr>
        </p:nvGraphicFramePr>
        <p:xfrm>
          <a:off x="381000" y="4620768"/>
          <a:ext cx="8393111" cy="1627633"/>
        </p:xfrm>
        <a:graphic>
          <a:graphicData uri="http://schemas.openxmlformats.org/drawingml/2006/table">
            <a:tbl>
              <a:tblPr firstRow="1" bandRow="1">
                <a:tableStyleId>{69012ECD-51FC-41F1-AA8D-1B2483CD663E}</a:tableStyleId>
              </a:tblPr>
              <a:tblGrid>
                <a:gridCol w="2215781"/>
                <a:gridCol w="3088665"/>
                <a:gridCol w="3088665"/>
              </a:tblGrid>
              <a:tr h="6187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mPFS、週(95%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維持療法サブグループ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サブグループ</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12.0 (9.9,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6.0 (5.7,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*PD-L1陽性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17.6 (6.0, 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(5.4,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*PD-L1陰性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11.6 (5.7,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10.4 (4.1,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sz="2000" b="1" i="0" dirty="0" smtClean="0">
                <a:solidFill>
                  <a:srgbClr val="043882"/>
                </a:solidFill>
                <a:ea typeface="MS UI Gothic" pitchFamily="18" charset="0"/>
              </a:rPr>
              <a:t>4009試験：第Ib相JAVELIN solid tumor試験での進行胃/胃食道接合部癌患者におけるアベルマブ（MSB0010718C、抗PD-L1）投与：安全性および臨床活性に関する解析 – Chung HC, et al</a:t>
            </a:r>
          </a:p>
        </p:txBody>
      </p:sp>
    </p:spTree>
    <p:extLst>
      <p:ext uri="{BB962C8B-B14F-4D97-AF65-F5344CB8AC3E}">
        <p14:creationId xmlns:p14="http://schemas.microsoft.com/office/powerpoint/2010/main" val="186749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アベルマブは容認可能な安全性プロファイルを示した</a:t>
            </a:r>
          </a:p>
          <a:p>
            <a:r>
              <a:rPr lang="ja-JP" sz="1600" b="1" i="0" dirty="0" smtClean="0">
                <a:solidFill>
                  <a:srgbClr val="4D4D4D"/>
                </a:solidFill>
                <a:ea typeface="MS UI Gothic" pitchFamily="18" charset="0"/>
              </a:rPr>
              <a:t>1L維持療法または2L治療としてアベルマブ投与した時には、進行GC、特にPD-L1陽性腫瘍を有する患者において、有望な臨床活性が示された</a:t>
            </a:r>
          </a:p>
          <a:p>
            <a:r>
              <a:rPr lang="ja-JP" sz="1600" b="1" i="0" dirty="0" smtClean="0">
                <a:solidFill>
                  <a:srgbClr val="4D4D4D"/>
                </a:solidFill>
                <a:ea typeface="MS UI Gothic" pitchFamily="18" charset="0"/>
              </a:rPr>
              <a:t>これらのデータは、GC/GEJ患者において抗PD-L1剤を評価した最大規模の試験結果を代表するものである</a:t>
            </a:r>
          </a:p>
          <a:p>
            <a:pPr lvl="1"/>
            <a:r>
              <a:rPr lang="ja-JP" sz="1600" b="1" i="0" dirty="0" smtClean="0">
                <a:solidFill>
                  <a:srgbClr val="4D4D4D"/>
                </a:solidFill>
                <a:ea typeface="MS UI Gothic" pitchFamily="18" charset="0"/>
              </a:rPr>
              <a:t>GCにおいてアベルマブを評価する第III相RCT試験2件が現在進行中である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Chung et al. J Clin Oncol 2016; 34 (suppl): abstr 4009</a:t>
            </a:r>
          </a:p>
        </p:txBody>
      </p:sp>
      <p:graphicFrame>
        <p:nvGraphicFramePr>
          <p:cNvPr id="7" name="Group 88"/>
          <p:cNvGraphicFramePr>
            <a:graphicFrameLocks noGrp="1"/>
          </p:cNvGraphicFramePr>
          <p:nvPr>
            <p:extLst>
              <p:ext uri="{D42A27DB-BD31-4B8C-83A1-F6EECF244321}">
                <p14:modId xmlns:p14="http://schemas.microsoft.com/office/powerpoint/2010/main" val="2011711583"/>
              </p:ext>
            </p:extLst>
          </p:nvPr>
        </p:nvGraphicFramePr>
        <p:xfrm>
          <a:off x="369888" y="1700150"/>
          <a:ext cx="8408988" cy="2186047"/>
        </p:xfrm>
        <a:graphic>
          <a:graphicData uri="http://schemas.openxmlformats.org/drawingml/2006/table">
            <a:tbl>
              <a:tblPr firstRow="1" bandRow="1">
                <a:tableStyleId>{69012ECD-51FC-41F1-AA8D-1B2483CD663E}</a:tableStyleId>
              </a:tblPr>
              <a:tblGrid>
                <a:gridCol w="1687512"/>
                <a:gridCol w="2743200"/>
                <a:gridCol w="1905000"/>
                <a:gridCol w="2073276"/>
              </a:tblGrid>
              <a:tr h="6150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患者の5%以上で発生したTRAE、n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維持療法サブグループ(n=89)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2L サブグループ(n=62)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全体(n=151)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27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54 (60.7)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 (56.5)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27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注入関連反応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27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27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sz="2000" b="1" i="0" dirty="0" smtClean="0">
                <a:solidFill>
                  <a:srgbClr val="043882"/>
                </a:solidFill>
                <a:ea typeface="MS UI Gothic" pitchFamily="18" charset="0"/>
              </a:rPr>
              <a:t>4009試験：第Ib相JAVELIN solid tumor試験での進行胃/胃食道接合部癌患者におけるアベルマブ（MSB0010718C、抗PD-L1）投与：安全性および臨床活性に関する解析 – Chung HC, et al</a:t>
            </a:r>
          </a:p>
        </p:txBody>
      </p:sp>
    </p:spTree>
    <p:extLst>
      <p:ext uri="{BB962C8B-B14F-4D97-AF65-F5344CB8AC3E}">
        <p14:creationId xmlns:p14="http://schemas.microsoft.com/office/powerpoint/2010/main" val="3231388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2016年に開催された主要学会で発表された、消化器癌に関する重要な所見を強調・要約することを企図したものです。このスライドは特に</a:t>
            </a:r>
            <a:r>
              <a:rPr lang="ja-JP" sz="1400" b="1" i="0" dirty="0" smtClean="0">
                <a:solidFill>
                  <a:srgbClr val="4D4D4D"/>
                </a:solidFill>
                <a:ea typeface="MS UI Gothic" pitchFamily="18" charset="0"/>
              </a:rPr>
              <a:t>米国臨床腫瘍学会（ASCO）年次会議2016</a:t>
            </a:r>
            <a:r>
              <a:rPr lang="ja-JP" sz="1400" b="0" i="0" dirty="0" smtClean="0">
                <a:solidFill>
                  <a:srgbClr val="4D4D4D"/>
                </a:solidFill>
                <a:ea typeface="MS UI Gothic" pitchFamily="18" charset="0"/>
              </a:rPr>
              <a:t>に重点を置いており、英語および日本語でご利用いただけます。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dirty="0" smtClean="0">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en-GB" sz="1400" b="1" dirty="0" smtClean="0">
                <a:solidFill>
                  <a:schemeClr val="tx1"/>
                </a:solidFill>
              </a:rPr>
              <a:t>Eric Van </a:t>
            </a:r>
            <a:r>
              <a:rPr lang="en-GB" sz="1400" b="1" dirty="0" err="1" smtClean="0">
                <a:solidFill>
                  <a:schemeClr val="tx1"/>
                </a:solidFill>
              </a:rPr>
              <a:t>Cutsem</a:t>
            </a:r>
            <a:r>
              <a:rPr lang="en-GB" sz="1400" b="1" dirty="0" smtClean="0">
                <a:solidFill>
                  <a:schemeClr val="tx1"/>
                </a:solidFill>
              </a:rPr>
              <a:t/>
            </a:r>
            <a:br>
              <a:rPr lang="en-GB" sz="1400" b="1" dirty="0" smtClean="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smtClean="0">
                <a:solidFill>
                  <a:schemeClr val="tx1"/>
                </a:solidFill>
              </a:rPr>
              <a:t/>
            </a:r>
            <a:br>
              <a:rPr lang="en-GB" sz="1400" b="1" dirty="0" smtClean="0">
                <a:solidFill>
                  <a:schemeClr val="tx1"/>
                </a:solidFill>
              </a:rPr>
            </a:br>
            <a:r>
              <a:rPr lang="en-GB" sz="1400" b="1" dirty="0" smtClean="0">
                <a:solidFill>
                  <a:schemeClr val="tx1"/>
                </a:solidFill>
              </a:rPr>
              <a:t>Philippe </a:t>
            </a:r>
            <a:r>
              <a:rPr lang="en-GB" sz="1400" b="1" dirty="0" err="1" smtClean="0">
                <a:solidFill>
                  <a:schemeClr val="tx1"/>
                </a:solidFill>
              </a:rPr>
              <a:t>Rougier</a:t>
            </a:r>
            <a:r>
              <a:rPr lang="en-GB" sz="1400" b="1" dirty="0" smtClean="0">
                <a:solidFill>
                  <a:schemeClr val="tx1"/>
                </a:solidFill>
              </a:rPr>
              <a:t/>
            </a:r>
            <a:br>
              <a:rPr lang="en-GB" sz="1400" b="1" dirty="0" smtClean="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smtClean="0">
              <a:solidFill>
                <a:schemeClr val="tx1"/>
              </a:solidFill>
            </a:endParaRP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4010: CheckMate 032試験：進行転移性（A/M）胃癌（GC）を対象に、ニボルマブ（nivo）を単剤投与した時とイピリムマブ（ipi）と併用投与した時の安全性と活性を比較評価する第I/II相非盲検試験 – Janjigian YY,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進行GC患者を対象に、イピリムマブの併用/非併用下でニボルマブを投与した時の有効性と安全性を比較評価すること</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*続けてニボルマブ3 mg/kgをIV q2wで投与。</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Janjigian et al. J Clin Oncol 2016; 34 (suppl): abstr 4010</a:t>
            </a:r>
          </a:p>
        </p:txBody>
      </p:sp>
      <p:sp>
        <p:nvSpPr>
          <p:cNvPr id="48" name="Oval 14"/>
          <p:cNvSpPr>
            <a:spLocks noChangeArrowheads="1"/>
          </p:cNvSpPr>
          <p:nvPr/>
        </p:nvSpPr>
        <p:spPr bwMode="auto">
          <a:xfrm>
            <a:off x="3941537" y="3306062"/>
            <a:ext cx="655863" cy="6932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endParaRPr lang="ja-JP" sz="1400" b="1" i="0" dirty="0" smtClean="0">
              <a:solidFill>
                <a:srgbClr val="043882"/>
              </a:solidFill>
              <a:ea typeface="MS UI Gothic" pitchFamily="18" charset="0"/>
            </a:endParaRPr>
          </a:p>
          <a:p>
            <a:pPr algn="ctr"/>
            <a:r>
              <a:rPr lang="ja-JP" sz="1400" b="1" i="0" dirty="0" smtClean="0">
                <a:solidFill>
                  <a:srgbClr val="043882"/>
                </a:solidFill>
                <a:ea typeface="MS UI Gothic" pitchFamily="18" charset="0"/>
              </a:rPr>
              <a:t>1:1:1</a:t>
            </a:r>
          </a:p>
        </p:txBody>
      </p:sp>
      <p:cxnSp>
        <p:nvCxnSpPr>
          <p:cNvPr id="49" name="AutoShape 15"/>
          <p:cNvCxnSpPr>
            <a:cxnSpLocks noChangeShapeType="1"/>
            <a:stCxn id="48" idx="0"/>
            <a:endCxn id="58" idx="1"/>
          </p:cNvCxnSpPr>
          <p:nvPr/>
        </p:nvCxnSpPr>
        <p:spPr bwMode="auto">
          <a:xfrm rot="5400000" flipH="1" flipV="1">
            <a:off x="4262543" y="2703296"/>
            <a:ext cx="609693" cy="595841"/>
          </a:xfrm>
          <a:prstGeom prst="bentConnector2">
            <a:avLst/>
          </a:prstGeom>
          <a:noFill/>
          <a:ln w="57150">
            <a:solidFill>
              <a:schemeClr val="bg2">
                <a:lumMod val="60000"/>
                <a:lumOff val="40000"/>
              </a:schemeClr>
            </a:solidFill>
            <a:round/>
            <a:headEnd/>
            <a:tailEnd type="triangle" w="med" len="med"/>
          </a:ln>
        </p:spPr>
      </p:cxnSp>
      <p:cxnSp>
        <p:nvCxnSpPr>
          <p:cNvPr id="50" name="AutoShape 16"/>
          <p:cNvCxnSpPr>
            <a:cxnSpLocks noChangeShapeType="1"/>
            <a:stCxn id="48" idx="4"/>
            <a:endCxn id="57" idx="1"/>
          </p:cNvCxnSpPr>
          <p:nvPr/>
        </p:nvCxnSpPr>
        <p:spPr bwMode="auto">
          <a:xfrm rot="16200000" flipH="1">
            <a:off x="4260817" y="4007988"/>
            <a:ext cx="613144" cy="595840"/>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8116435" y="43481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52" name="AutoShape 12"/>
          <p:cNvSpPr>
            <a:spLocks noChangeArrowheads="1"/>
          </p:cNvSpPr>
          <p:nvPr/>
        </p:nvSpPr>
        <p:spPr bwMode="auto">
          <a:xfrm>
            <a:off x="811643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4" name="AutoShape 19"/>
          <p:cNvCxnSpPr>
            <a:cxnSpLocks noChangeShapeType="1"/>
            <a:stCxn id="59" idx="3"/>
            <a:endCxn id="48" idx="2"/>
          </p:cNvCxnSpPr>
          <p:nvPr/>
        </p:nvCxnSpPr>
        <p:spPr bwMode="auto">
          <a:xfrm flipV="1">
            <a:off x="3684814" y="3652699"/>
            <a:ext cx="256723" cy="4381"/>
          </a:xfrm>
          <a:prstGeom prst="straightConnector1">
            <a:avLst/>
          </a:prstGeom>
          <a:noFill/>
          <a:ln w="57150">
            <a:solidFill>
              <a:schemeClr val="bg2">
                <a:lumMod val="60000"/>
                <a:lumOff val="40000"/>
              </a:schemeClr>
            </a:solidFill>
            <a:round/>
            <a:headEnd/>
            <a:tailEnd type="triangle" w="med" len="med"/>
          </a:ln>
        </p:spPr>
      </p:cxnSp>
      <p:cxnSp>
        <p:nvCxnSpPr>
          <p:cNvPr id="55" name="AutoShape 20"/>
          <p:cNvCxnSpPr>
            <a:cxnSpLocks noChangeShapeType="1"/>
          </p:cNvCxnSpPr>
          <p:nvPr/>
        </p:nvCxnSpPr>
        <p:spPr bwMode="auto">
          <a:xfrm>
            <a:off x="7542220" y="46124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6" name="AutoShape 21"/>
          <p:cNvCxnSpPr>
            <a:cxnSpLocks noChangeShapeType="1"/>
          </p:cNvCxnSpPr>
          <p:nvPr/>
        </p:nvCxnSpPr>
        <p:spPr bwMode="auto">
          <a:xfrm>
            <a:off x="7543800" y="2696369"/>
            <a:ext cx="572635" cy="0"/>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4865309" y="4202112"/>
            <a:ext cx="275306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ニボルマブ3 mg/kg + イピリムマブ1 mg/kg IV q3w 4サイクル* (n=52)</a:t>
            </a:r>
          </a:p>
        </p:txBody>
      </p:sp>
      <p:sp>
        <p:nvSpPr>
          <p:cNvPr id="58" name="AutoShape 8"/>
          <p:cNvSpPr>
            <a:spLocks noChangeArrowheads="1"/>
          </p:cNvSpPr>
          <p:nvPr/>
        </p:nvSpPr>
        <p:spPr bwMode="auto">
          <a:xfrm>
            <a:off x="4865310" y="2286000"/>
            <a:ext cx="2754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ニボルマブ3 mg/kg IV q2w (n=59)</a:t>
            </a:r>
          </a:p>
        </p:txBody>
      </p:sp>
      <p:sp>
        <p:nvSpPr>
          <p:cNvPr id="59" name="AutoShape 9"/>
          <p:cNvSpPr>
            <a:spLocks noChangeArrowheads="1"/>
          </p:cNvSpPr>
          <p:nvPr/>
        </p:nvSpPr>
        <p:spPr bwMode="auto">
          <a:xfrm>
            <a:off x="200025" y="2254901"/>
            <a:ext cx="3484789"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GC：食道/GEJ 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ステージIV、RECIST基準 v1.1で評価可能疾患</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1種以上のCT施行後のPD</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自己免疫疾患/免疫療法歴なし</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(n=160)</a:t>
            </a:r>
          </a:p>
        </p:txBody>
      </p:sp>
      <p:sp>
        <p:nvSpPr>
          <p:cNvPr id="60" name="AutoShape 12"/>
          <p:cNvSpPr>
            <a:spLocks noChangeArrowheads="1"/>
          </p:cNvSpPr>
          <p:nvPr/>
        </p:nvSpPr>
        <p:spPr bwMode="auto">
          <a:xfrm>
            <a:off x="8116435" y="338838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61" name="AutoShape 21"/>
          <p:cNvCxnSpPr>
            <a:cxnSpLocks noChangeShapeType="1"/>
            <a:stCxn id="62" idx="3"/>
            <a:endCxn id="60" idx="1"/>
          </p:cNvCxnSpPr>
          <p:nvPr/>
        </p:nvCxnSpPr>
        <p:spPr bwMode="auto">
          <a:xfrm>
            <a:off x="7620000" y="3652700"/>
            <a:ext cx="496435" cy="0"/>
          </a:xfrm>
          <a:prstGeom prst="straightConnector1">
            <a:avLst/>
          </a:prstGeom>
          <a:noFill/>
          <a:ln w="57150">
            <a:solidFill>
              <a:schemeClr val="bg2">
                <a:lumMod val="60000"/>
                <a:lumOff val="40000"/>
              </a:schemeClr>
            </a:solidFill>
            <a:round/>
            <a:headEnd/>
            <a:tailEnd type="triangle" w="med" len="med"/>
          </a:ln>
        </p:spPr>
      </p:cxnSp>
      <p:sp>
        <p:nvSpPr>
          <p:cNvPr id="62" name="AutoShape 8"/>
          <p:cNvSpPr>
            <a:spLocks noChangeArrowheads="1"/>
          </p:cNvSpPr>
          <p:nvPr/>
        </p:nvSpPr>
        <p:spPr bwMode="auto">
          <a:xfrm>
            <a:off x="4865310" y="3242331"/>
            <a:ext cx="27546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ニボルマブ1 mg/kg + イピリムマブ3 mg/kg IV q3w 4サイクル* (n=49)</a:t>
            </a:r>
          </a:p>
        </p:txBody>
      </p:sp>
      <p:cxnSp>
        <p:nvCxnSpPr>
          <p:cNvPr id="63" name="AutoShape 19"/>
          <p:cNvCxnSpPr>
            <a:cxnSpLocks noChangeShapeType="1"/>
            <a:stCxn id="48" idx="6"/>
            <a:endCxn id="62" idx="1"/>
          </p:cNvCxnSpPr>
          <p:nvPr/>
        </p:nvCxnSpPr>
        <p:spPr bwMode="auto">
          <a:xfrm>
            <a:off x="4597400" y="3652699"/>
            <a:ext cx="267910" cy="1"/>
          </a:xfrm>
          <a:prstGeom prst="straightConnector1">
            <a:avLst/>
          </a:prstGeom>
          <a:noFill/>
          <a:ln w="57150">
            <a:solidFill>
              <a:schemeClr val="bg2">
                <a:lumMod val="60000"/>
                <a:lumOff val="40000"/>
              </a:schemeClr>
            </a:solidFill>
            <a:round/>
            <a:headEnd/>
            <a:tailEnd type="triangle" w="med" len="med"/>
          </a:ln>
        </p:spPr>
      </p:cxnSp>
      <p:sp>
        <p:nvSpPr>
          <p:cNvPr id="23"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ORR（RECIST規準 v1.1に基づく）</a:t>
            </a:r>
          </a:p>
        </p:txBody>
      </p:sp>
      <p:sp>
        <p:nvSpPr>
          <p:cNvPr id="24"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OS、PFS、奏効持続期間 </a:t>
            </a:r>
          </a:p>
          <a:p>
            <a:pPr>
              <a:buClr>
                <a:srgbClr val="043882"/>
              </a:buClr>
            </a:pPr>
            <a:r>
              <a:rPr lang="ja-JP" b="0" i="0" dirty="0" smtClean="0">
                <a:solidFill>
                  <a:srgbClr val="4D4D4D"/>
                </a:solidFill>
                <a:ea typeface="MS UI Gothic" pitchFamily="18" charset="0"/>
              </a:rPr>
              <a:t>安全性</a:t>
            </a:r>
          </a:p>
          <a:p>
            <a:pPr marL="0" indent="0">
              <a:buClr>
                <a:srgbClr val="043882"/>
              </a:buClr>
              <a:buFontTx/>
              <a:buNone/>
            </a:pPr>
            <a:endParaRPr lang="en-GB" b="1" kern="0" dirty="0" smtClean="0">
              <a:solidFill>
                <a:srgbClr val="A0A0A0"/>
              </a:solidFill>
            </a:endParaRPr>
          </a:p>
        </p:txBody>
      </p:sp>
    </p:spTree>
    <p:extLst>
      <p:ext uri="{BB962C8B-B14F-4D97-AF65-F5344CB8AC3E}">
        <p14:creationId xmlns:p14="http://schemas.microsoft.com/office/powerpoint/2010/main" val="418268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4010: CheckMate 032試験：進行転移性（A/M）胃癌（GC）を対象に、ニボルマブ（nivo）を単剤投与した時とイピリムマブ（ipi）と併用投与した時の安全性と活性を比較評価する第I/II相非盲検試験 – Janjigian YY,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IPI：イピリムマブ、NE：推定不可、NIVO：ニボルマブ。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Janjigian et al. J Clin Oncol 2016; 34 (suppl): abstr 4010</a:t>
            </a:r>
          </a:p>
        </p:txBody>
      </p:sp>
      <p:graphicFrame>
        <p:nvGraphicFramePr>
          <p:cNvPr id="14" name="Group 88"/>
          <p:cNvGraphicFramePr>
            <a:graphicFrameLocks noGrp="1"/>
          </p:cNvGraphicFramePr>
          <p:nvPr>
            <p:extLst>
              <p:ext uri="{D42A27DB-BD31-4B8C-83A1-F6EECF244321}">
                <p14:modId xmlns:p14="http://schemas.microsoft.com/office/powerpoint/2010/main" val="4243658298"/>
              </p:ext>
            </p:extLst>
          </p:nvPr>
        </p:nvGraphicFramePr>
        <p:xfrm>
          <a:off x="369888" y="1589684"/>
          <a:ext cx="8408988" cy="1737360"/>
        </p:xfrm>
        <a:graphic>
          <a:graphicData uri="http://schemas.openxmlformats.org/drawingml/2006/table">
            <a:tbl>
              <a:tblPr firstRow="1" bandRow="1">
                <a:tableStyleId>{69012ECD-51FC-41F1-AA8D-1B2483CD663E}</a:tableStyleId>
              </a:tblPr>
              <a:tblGrid>
                <a:gridCol w="2220912"/>
                <a:gridCol w="2062692"/>
                <a:gridCol w="2062692"/>
                <a:gridCol w="2062692"/>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1 mg/kg </a:t>
                      </a:r>
                      <a:r>
                        <a:rPr lang="en" sz="1400" dirty="0" smtClean="0"/>
                        <a:t/>
                      </a:r>
                      <a:br>
                        <a:rPr lang="en" sz="1400" dirty="0" smtClean="0"/>
                      </a:br>
                      <a:r>
                        <a:rPr lang="ja-JP" sz="1400" b="1" i="0" u="none" dirty="0" smtClean="0">
                          <a:solidFill>
                            <a:srgbClr val="FFFFFF"/>
                          </a:solidFill>
                          <a:ea typeface="MS UI Gothic" pitchFamily="18" charset="0"/>
                        </a:rPr>
                        <a:t>+ IPI 3 mg/kg (n=46)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 </a:t>
                      </a:r>
                      <a:r>
                        <a:rPr lang="en" sz="1400" dirty="0" smtClean="0"/>
                        <a:t/>
                      </a:r>
                      <a:br>
                        <a:rPr lang="en" sz="1400" dirty="0" smtClean="0"/>
                      </a:br>
                      <a:r>
                        <a:rPr lang="ja-JP" sz="1400" b="1" i="0" u="none" dirty="0" smtClean="0">
                          <a:solidFill>
                            <a:srgbClr val="FFFFFF"/>
                          </a:solidFill>
                          <a:ea typeface="MS UI Gothic" pitchFamily="18" charset="0"/>
                        </a:rPr>
                        <a:t>IPI 1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mTTR、ヶ月間(範囲)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 (1.2–4.0)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(1.2–4.1)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(1.2–4.1)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mDOR、ヶ月間(95%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7.1 (3.0,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 (2.8,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NE (2.5,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5" name="TextBox 14"/>
          <p:cNvSpPr txBox="1"/>
          <p:nvPr/>
        </p:nvSpPr>
        <p:spPr>
          <a:xfrm rot="16200000">
            <a:off x="-336892" y="4799847"/>
            <a:ext cx="1518364"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6" name="TextBox 15"/>
          <p:cNvSpPr txBox="1"/>
          <p:nvPr/>
        </p:nvSpPr>
        <p:spPr>
          <a:xfrm>
            <a:off x="2305760" y="6126143"/>
            <a:ext cx="6415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ヶ月間</a:t>
            </a:r>
          </a:p>
        </p:txBody>
      </p:sp>
      <p:graphicFrame>
        <p:nvGraphicFramePr>
          <p:cNvPr id="17" name="Table 16"/>
          <p:cNvGraphicFramePr>
            <a:graphicFrameLocks noGrp="1"/>
          </p:cNvGraphicFramePr>
          <p:nvPr>
            <p:extLst>
              <p:ext uri="{D42A27DB-BD31-4B8C-83A1-F6EECF244321}">
                <p14:modId xmlns:p14="http://schemas.microsoft.com/office/powerpoint/2010/main" val="2235400815"/>
              </p:ext>
            </p:extLst>
          </p:nvPr>
        </p:nvGraphicFramePr>
        <p:xfrm>
          <a:off x="1503551" y="3703516"/>
          <a:ext cx="2936501" cy="911520"/>
        </p:xfrm>
        <a:graphic>
          <a:graphicData uri="http://schemas.openxmlformats.org/drawingml/2006/table">
            <a:tbl>
              <a:tblPr>
                <a:tableStyleId>{9D7B26C5-4107-4FEC-AEDC-1716B250A1EF}</a:tableStyleId>
              </a:tblPr>
              <a:tblGrid>
                <a:gridCol w="908355">
                  <a:extLst>
                    <a:ext uri="{9D8B030D-6E8A-4147-A177-3AD203B41FA5}">
                      <a16:colId xmlns="" xmlns:a16="http://schemas.microsoft.com/office/drawing/2014/main" val="1504652732"/>
                    </a:ext>
                  </a:extLst>
                </a:gridCol>
                <a:gridCol w="725464">
                  <a:extLst>
                    <a:ext uri="{9D8B030D-6E8A-4147-A177-3AD203B41FA5}">
                      <a16:colId xmlns="" xmlns:a16="http://schemas.microsoft.com/office/drawing/2014/main" val="30809613"/>
                    </a:ext>
                  </a:extLst>
                </a:gridCol>
                <a:gridCol w="651341">
                  <a:extLst>
                    <a:ext uri="{9D8B030D-6E8A-4147-A177-3AD203B41FA5}">
                      <a16:colId xmlns="" xmlns:a16="http://schemas.microsoft.com/office/drawing/2014/main" val="3491187733"/>
                    </a:ext>
                  </a:extLst>
                </a:gridCol>
                <a:gridCol w="651341">
                  <a:extLst>
                    <a:ext uri="{9D8B030D-6E8A-4147-A177-3AD203B41FA5}">
                      <a16:colId xmlns="" xmlns:a16="http://schemas.microsoft.com/office/drawing/2014/main" val="3444950990"/>
                    </a:ext>
                  </a:extLst>
                </a:gridCol>
              </a:tblGrid>
              <a:tr h="0">
                <a:tc>
                  <a:txBody>
                    <a:bodyPr/>
                    <a:lstStyle/>
                    <a:p>
                      <a:r>
                        <a:rPr lang="ja-JP" sz="600" b="0" i="0" dirty="0" smtClean="0">
                          <a:solidFill>
                            <a:srgbClr val="4D4D4D"/>
                          </a:solidFill>
                          <a:ea typeface="MS UI Gothic" pitchFamily="18" charset="0"/>
                        </a:rPr>
                        <a:t>OS率</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3 mg/kg (n=59)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1 mg/kg +</a:t>
                      </a:r>
                      <a:r>
                        <a:rPr lang="en" sz="600" dirty="0" smtClean="0"/>
                        <a:t/>
                      </a:r>
                      <a:br>
                        <a:rPr lang="en" sz="600" dirty="0" smtClean="0"/>
                      </a:br>
                      <a:r>
                        <a:rPr lang="ja-JP" sz="600" b="0" i="0" dirty="0" smtClean="0">
                          <a:solidFill>
                            <a:srgbClr val="4D4D4D"/>
                          </a:solidFill>
                          <a:ea typeface="MS UI Gothic" pitchFamily="18" charset="0"/>
                        </a:rPr>
                        <a:t>イピリムマブ</a:t>
                      </a:r>
                      <a:r>
                        <a:rPr lang="en" sz="600" dirty="0" smtClean="0"/>
                        <a:t/>
                      </a:r>
                      <a:br>
                        <a:rPr lang="en" sz="600" dirty="0" smtClean="0"/>
                      </a:br>
                      <a:r>
                        <a:rPr lang="ja-JP" sz="600" b="0" i="0" dirty="0" smtClean="0">
                          <a:solidFill>
                            <a:srgbClr val="4D4D4D"/>
                          </a:solidFill>
                          <a:ea typeface="MS UI Gothic" pitchFamily="18" charset="0"/>
                        </a:rPr>
                        <a:t>3 mg/kg (n=49)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3 mg/kg +</a:t>
                      </a:r>
                      <a:r>
                        <a:rPr lang="en" sz="600" dirty="0" smtClean="0"/>
                        <a:t/>
                      </a:r>
                      <a:br>
                        <a:rPr lang="en" sz="600" dirty="0" smtClean="0"/>
                      </a:br>
                      <a:r>
                        <a:rPr lang="ja-JP" sz="600" b="0" i="0" dirty="0" smtClean="0">
                          <a:solidFill>
                            <a:srgbClr val="4D4D4D"/>
                          </a:solidFill>
                          <a:ea typeface="MS UI Gothic" pitchFamily="18" charset="0"/>
                        </a:rPr>
                        <a:t>イピリムマブ</a:t>
                      </a:r>
                      <a:r>
                        <a:rPr lang="en" sz="600" dirty="0" smtClean="0"/>
                        <a:t/>
                      </a:r>
                      <a:br>
                        <a:rPr lang="en" sz="600" dirty="0" smtClean="0"/>
                      </a:br>
                      <a:r>
                        <a:rPr lang="ja-JP" sz="600" b="0" i="0" dirty="0" smtClean="0">
                          <a:solidFill>
                            <a:srgbClr val="4D4D4D"/>
                          </a:solidFill>
                          <a:ea typeface="MS UI Gothic" pitchFamily="18" charset="0"/>
                        </a:rPr>
                        <a:t>1 mg/kg (n=52)</a:t>
                      </a:r>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7799993"/>
                  </a:ext>
                </a:extLst>
              </a:tr>
              <a:tr h="0">
                <a:tc>
                  <a:txBody>
                    <a:bodyPr/>
                    <a:lstStyle/>
                    <a:p>
                      <a:r>
                        <a:rPr lang="ja-JP" sz="600" b="0" i="0" dirty="0" smtClean="0">
                          <a:solidFill>
                            <a:srgbClr val="4D4D4D"/>
                          </a:solidFill>
                          <a:ea typeface="MS UI Gothic" pitchFamily="18" charset="0"/>
                        </a:rPr>
                        <a:t>3ヶ月、% (95 % CI)</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70 (56, 80)</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71 (57, 82)</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66 (51, 77)</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973700725"/>
                  </a:ext>
                </a:extLst>
              </a:tr>
              <a:tr h="0">
                <a:tc>
                  <a:txBody>
                    <a:bodyPr/>
                    <a:lstStyle/>
                    <a:p>
                      <a:r>
                        <a:rPr lang="ja-JP" sz="600" b="0" i="0" dirty="0" smtClean="0">
                          <a:solidFill>
                            <a:srgbClr val="4D4D4D"/>
                          </a:solidFill>
                          <a:ea typeface="MS UI Gothic" pitchFamily="18" charset="0"/>
                        </a:rPr>
                        <a:t>6ヶ月、% (95 % CI)</a:t>
                      </a:r>
                    </a:p>
                  </a:txBody>
                  <a:tcPr marL="18000" marR="18000" marT="18000" marB="18000"/>
                </a:tc>
                <a:tc>
                  <a:txBody>
                    <a:bodyPr/>
                    <a:lstStyle/>
                    <a:p>
                      <a:pPr algn="ctr"/>
                      <a:r>
                        <a:rPr lang="ja-JP" sz="600" b="0" i="0" dirty="0" smtClean="0">
                          <a:solidFill>
                            <a:srgbClr val="4D4D4D"/>
                          </a:solidFill>
                          <a:ea typeface="MS UI Gothic" pitchFamily="18" charset="0"/>
                        </a:rPr>
                        <a:t>49 (35, 62)</a:t>
                      </a:r>
                    </a:p>
                  </a:txBody>
                  <a:tcPr marL="18000" marR="18000" marT="18000" marB="18000"/>
                </a:tc>
                <a:tc>
                  <a:txBody>
                    <a:bodyPr/>
                    <a:lstStyle/>
                    <a:p>
                      <a:pPr algn="ctr"/>
                      <a:r>
                        <a:rPr lang="ja-JP" sz="600" b="0" i="0" dirty="0" smtClean="0">
                          <a:solidFill>
                            <a:srgbClr val="4D4D4D"/>
                          </a:solidFill>
                          <a:ea typeface="MS UI Gothic" pitchFamily="18" charset="0"/>
                        </a:rPr>
                        <a:t>54 (39, 67)</a:t>
                      </a:r>
                    </a:p>
                  </a:txBody>
                  <a:tcPr marL="18000" marR="18000" marT="18000" marB="18000"/>
                </a:tc>
                <a:tc>
                  <a:txBody>
                    <a:bodyPr/>
                    <a:lstStyle/>
                    <a:p>
                      <a:pPr algn="ctr"/>
                      <a:r>
                        <a:rPr lang="ja-JP" sz="600" b="0" i="0" dirty="0" smtClean="0">
                          <a:solidFill>
                            <a:srgbClr val="4D4D4D"/>
                          </a:solidFill>
                          <a:ea typeface="MS UI Gothic" pitchFamily="18" charset="0"/>
                        </a:rPr>
                        <a:t>43 (29, 57)</a:t>
                      </a:r>
                    </a:p>
                  </a:txBody>
                  <a:tcPr marL="18000" marR="18000" marT="18000" marB="18000"/>
                </a:tc>
                <a:extLst>
                  <a:ext uri="{0D108BD9-81ED-4DB2-BD59-A6C34878D82A}">
                    <a16:rowId xmlns="" xmlns:a16="http://schemas.microsoft.com/office/drawing/2014/main"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12ヶ月、% (95 % CI)</a:t>
                      </a:r>
                    </a:p>
                  </a:txBody>
                  <a:tcPr marL="18000" marR="18000" marT="18000" marB="18000"/>
                </a:tc>
                <a:tc>
                  <a:txBody>
                    <a:bodyPr/>
                    <a:lstStyle/>
                    <a:p>
                      <a:pPr algn="ctr"/>
                      <a:r>
                        <a:rPr lang="ja-JP" sz="600" b="0" i="0" dirty="0" smtClean="0">
                          <a:solidFill>
                            <a:srgbClr val="4D4D4D"/>
                          </a:solidFill>
                          <a:ea typeface="MS UI Gothic" pitchFamily="18" charset="0"/>
                        </a:rPr>
                        <a:t>36 (21, 51)</a:t>
                      </a:r>
                    </a:p>
                  </a:txBody>
                  <a:tcPr marL="18000" marR="18000" marT="18000" marB="18000"/>
                </a:tc>
                <a:tc>
                  <a:txBody>
                    <a:bodyPr/>
                    <a:lstStyle/>
                    <a:p>
                      <a:pPr algn="ctr"/>
                      <a:r>
                        <a:rPr lang="ja-JP" sz="600" b="0" i="0" dirty="0" smtClean="0">
                          <a:solidFill>
                            <a:srgbClr val="4D4D4D"/>
                          </a:solidFill>
                          <a:ea typeface="MS UI Gothic" pitchFamily="18" charset="0"/>
                        </a:rPr>
                        <a:t>34 (19, 50)</a:t>
                      </a:r>
                    </a:p>
                  </a:txBody>
                  <a:tcPr marL="18000" marR="18000" marT="18000" marB="18000"/>
                </a:tc>
                <a:tc>
                  <a:txBody>
                    <a:bodyPr/>
                    <a:lstStyle/>
                    <a:p>
                      <a:pPr algn="ctr"/>
                      <a:r>
                        <a:rPr lang="ja-JP" sz="600" b="0" i="0" dirty="0" smtClean="0">
                          <a:solidFill>
                            <a:srgbClr val="4D4D4D"/>
                          </a:solidFill>
                          <a:ea typeface="MS UI Gothic" pitchFamily="18" charset="0"/>
                        </a:rPr>
                        <a:t>NE</a:t>
                      </a:r>
                    </a:p>
                  </a:txBody>
                  <a:tcPr marL="18000" marR="18000" marT="18000" marB="18000"/>
                </a:tc>
                <a:extLst>
                  <a:ext uri="{0D108BD9-81ED-4DB2-BD59-A6C34878D82A}">
                    <a16:rowId xmlns="" xmlns:a16="http://schemas.microsoft.com/office/drawing/2014/main"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mOS、ヶ月間 (95%CI)</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5.03 (3.35, 12.42)</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6.87 (3.61, NA)</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4.83 (3.02, 9.07)</a:t>
                      </a:r>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679110"/>
                  </a:ext>
                </a:extLst>
              </a:tr>
            </a:tbl>
          </a:graphicData>
        </a:graphic>
      </p:graphicFrame>
      <p:sp>
        <p:nvSpPr>
          <p:cNvPr id="18" name="TextBox 17"/>
          <p:cNvSpPr txBox="1"/>
          <p:nvPr/>
        </p:nvSpPr>
        <p:spPr>
          <a:xfrm>
            <a:off x="732293"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9" name="TextBox 18"/>
          <p:cNvSpPr txBox="1"/>
          <p:nvPr/>
        </p:nvSpPr>
        <p:spPr>
          <a:xfrm>
            <a:off x="1235984"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20" name="TextBox 19"/>
          <p:cNvSpPr txBox="1"/>
          <p:nvPr/>
        </p:nvSpPr>
        <p:spPr>
          <a:xfrm>
            <a:off x="1739675"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21" name="TextBox 20"/>
          <p:cNvSpPr txBox="1"/>
          <p:nvPr/>
        </p:nvSpPr>
        <p:spPr>
          <a:xfrm>
            <a:off x="2243366"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9</a:t>
            </a:r>
          </a:p>
        </p:txBody>
      </p:sp>
      <p:sp>
        <p:nvSpPr>
          <p:cNvPr id="22" name="TextBox 21"/>
          <p:cNvSpPr txBox="1"/>
          <p:nvPr/>
        </p:nvSpPr>
        <p:spPr>
          <a:xfrm>
            <a:off x="2711339" y="597533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23" name="TextBox 22"/>
          <p:cNvSpPr txBox="1"/>
          <p:nvPr/>
        </p:nvSpPr>
        <p:spPr>
          <a:xfrm>
            <a:off x="3215030" y="597533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24" name="TextBox 23"/>
          <p:cNvSpPr txBox="1"/>
          <p:nvPr/>
        </p:nvSpPr>
        <p:spPr>
          <a:xfrm>
            <a:off x="3718721" y="597533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25" name="TextBox 24"/>
          <p:cNvSpPr txBox="1"/>
          <p:nvPr/>
        </p:nvSpPr>
        <p:spPr>
          <a:xfrm>
            <a:off x="4222412" y="597533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21</a:t>
            </a:r>
          </a:p>
        </p:txBody>
      </p:sp>
      <p:sp>
        <p:nvSpPr>
          <p:cNvPr id="26" name="TextBox 25"/>
          <p:cNvSpPr txBox="1"/>
          <p:nvPr/>
        </p:nvSpPr>
        <p:spPr>
          <a:xfrm>
            <a:off x="578302" y="5791975"/>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27" name="TextBox 26"/>
          <p:cNvSpPr txBox="1"/>
          <p:nvPr/>
        </p:nvSpPr>
        <p:spPr>
          <a:xfrm>
            <a:off x="472503" y="560250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28" name="TextBox 27"/>
          <p:cNvSpPr txBox="1"/>
          <p:nvPr/>
        </p:nvSpPr>
        <p:spPr>
          <a:xfrm>
            <a:off x="472503" y="541303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9" name="TextBox 28"/>
          <p:cNvSpPr txBox="1"/>
          <p:nvPr/>
        </p:nvSpPr>
        <p:spPr>
          <a:xfrm>
            <a:off x="472503" y="522357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30" name="TextBox 29"/>
          <p:cNvSpPr txBox="1"/>
          <p:nvPr/>
        </p:nvSpPr>
        <p:spPr>
          <a:xfrm>
            <a:off x="472503" y="503410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31" name="TextBox 30"/>
          <p:cNvSpPr txBox="1"/>
          <p:nvPr/>
        </p:nvSpPr>
        <p:spPr>
          <a:xfrm>
            <a:off x="472503" y="484463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32" name="TextBox 31"/>
          <p:cNvSpPr txBox="1"/>
          <p:nvPr/>
        </p:nvSpPr>
        <p:spPr>
          <a:xfrm>
            <a:off x="472503" y="465516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33" name="TextBox 32"/>
          <p:cNvSpPr txBox="1"/>
          <p:nvPr/>
        </p:nvSpPr>
        <p:spPr>
          <a:xfrm>
            <a:off x="472503" y="446569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34" name="TextBox 33"/>
          <p:cNvSpPr txBox="1"/>
          <p:nvPr/>
        </p:nvSpPr>
        <p:spPr>
          <a:xfrm>
            <a:off x="472503" y="427623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35" name="TextBox 34"/>
          <p:cNvSpPr txBox="1"/>
          <p:nvPr/>
        </p:nvSpPr>
        <p:spPr>
          <a:xfrm>
            <a:off x="472503" y="408676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36" name="TextBox 35"/>
          <p:cNvSpPr txBox="1"/>
          <p:nvPr/>
        </p:nvSpPr>
        <p:spPr>
          <a:xfrm>
            <a:off x="472503" y="389729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37" name="Freeform 36"/>
          <p:cNvSpPr/>
          <p:nvPr/>
        </p:nvSpPr>
        <p:spPr>
          <a:xfrm>
            <a:off x="857251"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8" name="Straight Connector 37"/>
          <p:cNvCxnSpPr/>
          <p:nvPr/>
        </p:nvCxnSpPr>
        <p:spPr>
          <a:xfrm>
            <a:off x="767250"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67250"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67250"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67250"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67250"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67250"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67250"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767250"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767250"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767250"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767250"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81225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1316319"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1820388"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16200000">
            <a:off x="2324457"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16200000">
            <a:off x="282852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16200000">
            <a:off x="3332595"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16200000">
            <a:off x="3836664"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16200000">
            <a:off x="434073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1048365" y="5356208"/>
            <a:ext cx="2560316" cy="553998"/>
          </a:xfrm>
          <a:prstGeom prst="rect">
            <a:avLst/>
          </a:prstGeom>
          <a:noFill/>
        </p:spPr>
        <p:txBody>
          <a:bodyPr wrap="none" rtlCol="0">
            <a:spAutoFit/>
          </a:bodyPr>
          <a:lstStyle/>
          <a:p>
            <a:r>
              <a:rPr lang="ja-JP" sz="1000" b="0" i="0" dirty="0" smtClean="0">
                <a:solidFill>
                  <a:srgbClr val="4D4D4D"/>
                </a:solidFill>
                <a:ea typeface="MS UI Gothic" pitchFamily="18" charset="0"/>
              </a:rPr>
              <a:t>ニボルマブ3 mg/kg</a:t>
            </a:r>
            <a:r>
              <a:rPr lang="en" sz="1000" dirty="0" smtClean="0"/>
              <a:t/>
            </a:r>
            <a:br>
              <a:rPr lang="en" sz="1000" dirty="0" smtClean="0"/>
            </a:br>
            <a:r>
              <a:rPr lang="ja-JP" sz="1000" b="0" i="0" dirty="0" smtClean="0">
                <a:solidFill>
                  <a:srgbClr val="4D4D4D"/>
                </a:solidFill>
                <a:ea typeface="MS UI Gothic" pitchFamily="18" charset="0"/>
              </a:rPr>
              <a:t>ニボルマブ1 mg/kg + イピリムマブ3 mg/kg</a:t>
            </a:r>
          </a:p>
          <a:p>
            <a:r>
              <a:rPr lang="ja-JP" sz="1000" b="0" i="0" dirty="0" smtClean="0">
                <a:solidFill>
                  <a:srgbClr val="4D4D4D"/>
                </a:solidFill>
                <a:ea typeface="MS UI Gothic" pitchFamily="18" charset="0"/>
              </a:rPr>
              <a:t>ニボルマブ3 mg/kg + イピリムマブ1 mg/kg</a:t>
            </a:r>
          </a:p>
        </p:txBody>
      </p:sp>
      <p:grpSp>
        <p:nvGrpSpPr>
          <p:cNvPr id="58" name="Group 57"/>
          <p:cNvGrpSpPr/>
          <p:nvPr/>
        </p:nvGrpSpPr>
        <p:grpSpPr>
          <a:xfrm>
            <a:off x="871538" y="4040188"/>
            <a:ext cx="1872057" cy="1420411"/>
            <a:chOff x="871538" y="4040188"/>
            <a:chExt cx="1872057" cy="1420411"/>
          </a:xfrm>
        </p:grpSpPr>
        <p:sp>
          <p:nvSpPr>
            <p:cNvPr id="59" name="Freeform 5"/>
            <p:cNvSpPr>
              <a:spLocks/>
            </p:cNvSpPr>
            <p:nvPr/>
          </p:nvSpPr>
          <p:spPr bwMode="auto">
            <a:xfrm>
              <a:off x="871538" y="4040188"/>
              <a:ext cx="1833563" cy="1395412"/>
            </a:xfrm>
            <a:custGeom>
              <a:avLst/>
              <a:gdLst>
                <a:gd name="T0" fmla="*/ 1155 w 1155"/>
                <a:gd name="T1" fmla="*/ 879 h 879"/>
                <a:gd name="T2" fmla="*/ 957 w 1155"/>
                <a:gd name="T3" fmla="*/ 879 h 879"/>
                <a:gd name="T4" fmla="*/ 957 w 1155"/>
                <a:gd name="T5" fmla="*/ 825 h 879"/>
                <a:gd name="T6" fmla="*/ 951 w 1155"/>
                <a:gd name="T7" fmla="*/ 825 h 879"/>
                <a:gd name="T8" fmla="*/ 951 w 1155"/>
                <a:gd name="T9" fmla="*/ 759 h 879"/>
                <a:gd name="T10" fmla="*/ 884 w 1155"/>
                <a:gd name="T11" fmla="*/ 759 h 879"/>
                <a:gd name="T12" fmla="*/ 884 w 1155"/>
                <a:gd name="T13" fmla="*/ 707 h 879"/>
                <a:gd name="T14" fmla="*/ 752 w 1155"/>
                <a:gd name="T15" fmla="*/ 707 h 879"/>
                <a:gd name="T16" fmla="*/ 752 w 1155"/>
                <a:gd name="T17" fmla="*/ 669 h 879"/>
                <a:gd name="T18" fmla="*/ 580 w 1155"/>
                <a:gd name="T19" fmla="*/ 669 h 879"/>
                <a:gd name="T20" fmla="*/ 580 w 1155"/>
                <a:gd name="T21" fmla="*/ 639 h 879"/>
                <a:gd name="T22" fmla="*/ 564 w 1155"/>
                <a:gd name="T23" fmla="*/ 639 h 879"/>
                <a:gd name="T24" fmla="*/ 564 w 1155"/>
                <a:gd name="T25" fmla="*/ 613 h 879"/>
                <a:gd name="T26" fmla="*/ 503 w 1155"/>
                <a:gd name="T27" fmla="*/ 613 h 879"/>
                <a:gd name="T28" fmla="*/ 503 w 1155"/>
                <a:gd name="T29" fmla="*/ 587 h 879"/>
                <a:gd name="T30" fmla="*/ 455 w 1155"/>
                <a:gd name="T31" fmla="*/ 587 h 879"/>
                <a:gd name="T32" fmla="*/ 455 w 1155"/>
                <a:gd name="T33" fmla="*/ 561 h 879"/>
                <a:gd name="T34" fmla="*/ 407 w 1155"/>
                <a:gd name="T35" fmla="*/ 561 h 879"/>
                <a:gd name="T36" fmla="*/ 407 w 1155"/>
                <a:gd name="T37" fmla="*/ 526 h 879"/>
                <a:gd name="T38" fmla="*/ 397 w 1155"/>
                <a:gd name="T39" fmla="*/ 526 h 879"/>
                <a:gd name="T40" fmla="*/ 397 w 1155"/>
                <a:gd name="T41" fmla="*/ 510 h 879"/>
                <a:gd name="T42" fmla="*/ 365 w 1155"/>
                <a:gd name="T43" fmla="*/ 510 h 879"/>
                <a:gd name="T44" fmla="*/ 365 w 1155"/>
                <a:gd name="T45" fmla="*/ 480 h 879"/>
                <a:gd name="T46" fmla="*/ 355 w 1155"/>
                <a:gd name="T47" fmla="*/ 480 h 879"/>
                <a:gd name="T48" fmla="*/ 355 w 1155"/>
                <a:gd name="T49" fmla="*/ 454 h 879"/>
                <a:gd name="T50" fmla="*/ 321 w 1155"/>
                <a:gd name="T51" fmla="*/ 454 h 879"/>
                <a:gd name="T52" fmla="*/ 321 w 1155"/>
                <a:gd name="T53" fmla="*/ 428 h 879"/>
                <a:gd name="T54" fmla="*/ 309 w 1155"/>
                <a:gd name="T55" fmla="*/ 428 h 879"/>
                <a:gd name="T56" fmla="*/ 309 w 1155"/>
                <a:gd name="T57" fmla="*/ 376 h 879"/>
                <a:gd name="T58" fmla="*/ 297 w 1155"/>
                <a:gd name="T59" fmla="*/ 376 h 879"/>
                <a:gd name="T60" fmla="*/ 297 w 1155"/>
                <a:gd name="T61" fmla="*/ 366 h 879"/>
                <a:gd name="T62" fmla="*/ 293 w 1155"/>
                <a:gd name="T63" fmla="*/ 366 h 879"/>
                <a:gd name="T64" fmla="*/ 293 w 1155"/>
                <a:gd name="T65" fmla="*/ 350 h 879"/>
                <a:gd name="T66" fmla="*/ 241 w 1155"/>
                <a:gd name="T67" fmla="*/ 350 h 879"/>
                <a:gd name="T68" fmla="*/ 241 w 1155"/>
                <a:gd name="T69" fmla="*/ 298 h 879"/>
                <a:gd name="T70" fmla="*/ 207 w 1155"/>
                <a:gd name="T71" fmla="*/ 298 h 879"/>
                <a:gd name="T72" fmla="*/ 207 w 1155"/>
                <a:gd name="T73" fmla="*/ 276 h 879"/>
                <a:gd name="T74" fmla="*/ 201 w 1155"/>
                <a:gd name="T75" fmla="*/ 276 h 879"/>
                <a:gd name="T76" fmla="*/ 201 w 1155"/>
                <a:gd name="T77" fmla="*/ 264 h 879"/>
                <a:gd name="T78" fmla="*/ 193 w 1155"/>
                <a:gd name="T79" fmla="*/ 264 h 879"/>
                <a:gd name="T80" fmla="*/ 193 w 1155"/>
                <a:gd name="T81" fmla="*/ 242 h 879"/>
                <a:gd name="T82" fmla="*/ 183 w 1155"/>
                <a:gd name="T83" fmla="*/ 242 h 879"/>
                <a:gd name="T84" fmla="*/ 183 w 1155"/>
                <a:gd name="T85" fmla="*/ 212 h 879"/>
                <a:gd name="T86" fmla="*/ 179 w 1155"/>
                <a:gd name="T87" fmla="*/ 212 h 879"/>
                <a:gd name="T88" fmla="*/ 179 w 1155"/>
                <a:gd name="T89" fmla="*/ 192 h 879"/>
                <a:gd name="T90" fmla="*/ 177 w 1155"/>
                <a:gd name="T91" fmla="*/ 192 h 879"/>
                <a:gd name="T92" fmla="*/ 177 w 1155"/>
                <a:gd name="T93" fmla="*/ 160 h 879"/>
                <a:gd name="T94" fmla="*/ 164 w 1155"/>
                <a:gd name="T95" fmla="*/ 160 h 879"/>
                <a:gd name="T96" fmla="*/ 164 w 1155"/>
                <a:gd name="T97" fmla="*/ 138 h 879"/>
                <a:gd name="T98" fmla="*/ 154 w 1155"/>
                <a:gd name="T99" fmla="*/ 138 h 879"/>
                <a:gd name="T100" fmla="*/ 154 w 1155"/>
                <a:gd name="T101" fmla="*/ 86 h 879"/>
                <a:gd name="T102" fmla="*/ 142 w 1155"/>
                <a:gd name="T103" fmla="*/ 86 h 879"/>
                <a:gd name="T104" fmla="*/ 142 w 1155"/>
                <a:gd name="T105" fmla="*/ 68 h 879"/>
                <a:gd name="T106" fmla="*/ 74 w 1155"/>
                <a:gd name="T107" fmla="*/ 68 h 879"/>
                <a:gd name="T108" fmla="*/ 74 w 1155"/>
                <a:gd name="T109" fmla="*/ 42 h 879"/>
                <a:gd name="T110" fmla="*/ 52 w 1155"/>
                <a:gd name="T111" fmla="*/ 42 h 879"/>
                <a:gd name="T112" fmla="*/ 52 w 1155"/>
                <a:gd name="T113" fmla="*/ 18 h 879"/>
                <a:gd name="T114" fmla="*/ 30 w 1155"/>
                <a:gd name="T115" fmla="*/ 18 h 879"/>
                <a:gd name="T116" fmla="*/ 30 w 1155"/>
                <a:gd name="T117" fmla="*/ 0 h 879"/>
                <a:gd name="T118" fmla="*/ 0 w 1155"/>
                <a:gd name="T119"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5" h="879">
                  <a:moveTo>
                    <a:pt x="1155" y="879"/>
                  </a:moveTo>
                  <a:lnTo>
                    <a:pt x="957" y="879"/>
                  </a:lnTo>
                  <a:lnTo>
                    <a:pt x="957" y="825"/>
                  </a:lnTo>
                  <a:lnTo>
                    <a:pt x="951" y="825"/>
                  </a:lnTo>
                  <a:lnTo>
                    <a:pt x="951" y="759"/>
                  </a:lnTo>
                  <a:lnTo>
                    <a:pt x="884" y="759"/>
                  </a:lnTo>
                  <a:lnTo>
                    <a:pt x="884" y="707"/>
                  </a:lnTo>
                  <a:lnTo>
                    <a:pt x="752" y="707"/>
                  </a:lnTo>
                  <a:lnTo>
                    <a:pt x="752" y="669"/>
                  </a:lnTo>
                  <a:lnTo>
                    <a:pt x="580" y="669"/>
                  </a:lnTo>
                  <a:lnTo>
                    <a:pt x="580" y="639"/>
                  </a:lnTo>
                  <a:lnTo>
                    <a:pt x="564" y="639"/>
                  </a:lnTo>
                  <a:lnTo>
                    <a:pt x="564" y="613"/>
                  </a:lnTo>
                  <a:lnTo>
                    <a:pt x="503" y="613"/>
                  </a:lnTo>
                  <a:lnTo>
                    <a:pt x="503" y="587"/>
                  </a:lnTo>
                  <a:lnTo>
                    <a:pt x="455" y="587"/>
                  </a:lnTo>
                  <a:lnTo>
                    <a:pt x="455" y="561"/>
                  </a:lnTo>
                  <a:lnTo>
                    <a:pt x="407" y="561"/>
                  </a:lnTo>
                  <a:lnTo>
                    <a:pt x="407" y="526"/>
                  </a:lnTo>
                  <a:lnTo>
                    <a:pt x="397" y="526"/>
                  </a:lnTo>
                  <a:lnTo>
                    <a:pt x="397" y="510"/>
                  </a:lnTo>
                  <a:lnTo>
                    <a:pt x="365" y="510"/>
                  </a:lnTo>
                  <a:lnTo>
                    <a:pt x="365" y="480"/>
                  </a:lnTo>
                  <a:lnTo>
                    <a:pt x="355" y="480"/>
                  </a:lnTo>
                  <a:lnTo>
                    <a:pt x="355" y="454"/>
                  </a:lnTo>
                  <a:lnTo>
                    <a:pt x="321" y="454"/>
                  </a:lnTo>
                  <a:lnTo>
                    <a:pt x="321" y="428"/>
                  </a:lnTo>
                  <a:lnTo>
                    <a:pt x="309" y="428"/>
                  </a:lnTo>
                  <a:lnTo>
                    <a:pt x="309" y="376"/>
                  </a:lnTo>
                  <a:lnTo>
                    <a:pt x="297" y="376"/>
                  </a:lnTo>
                  <a:lnTo>
                    <a:pt x="297" y="366"/>
                  </a:lnTo>
                  <a:lnTo>
                    <a:pt x="293" y="366"/>
                  </a:lnTo>
                  <a:lnTo>
                    <a:pt x="293" y="350"/>
                  </a:lnTo>
                  <a:lnTo>
                    <a:pt x="241" y="350"/>
                  </a:lnTo>
                  <a:lnTo>
                    <a:pt x="241" y="298"/>
                  </a:lnTo>
                  <a:lnTo>
                    <a:pt x="207" y="298"/>
                  </a:lnTo>
                  <a:lnTo>
                    <a:pt x="207" y="276"/>
                  </a:lnTo>
                  <a:lnTo>
                    <a:pt x="201" y="276"/>
                  </a:lnTo>
                  <a:lnTo>
                    <a:pt x="201" y="264"/>
                  </a:lnTo>
                  <a:lnTo>
                    <a:pt x="193" y="264"/>
                  </a:lnTo>
                  <a:lnTo>
                    <a:pt x="193" y="242"/>
                  </a:lnTo>
                  <a:lnTo>
                    <a:pt x="183" y="242"/>
                  </a:lnTo>
                  <a:lnTo>
                    <a:pt x="183" y="212"/>
                  </a:lnTo>
                  <a:lnTo>
                    <a:pt x="179" y="212"/>
                  </a:lnTo>
                  <a:lnTo>
                    <a:pt x="179" y="192"/>
                  </a:lnTo>
                  <a:lnTo>
                    <a:pt x="177" y="192"/>
                  </a:lnTo>
                  <a:lnTo>
                    <a:pt x="177" y="160"/>
                  </a:lnTo>
                  <a:lnTo>
                    <a:pt x="164" y="160"/>
                  </a:lnTo>
                  <a:lnTo>
                    <a:pt x="164" y="138"/>
                  </a:lnTo>
                  <a:lnTo>
                    <a:pt x="154" y="138"/>
                  </a:lnTo>
                  <a:lnTo>
                    <a:pt x="154" y="86"/>
                  </a:lnTo>
                  <a:lnTo>
                    <a:pt x="142" y="86"/>
                  </a:lnTo>
                  <a:lnTo>
                    <a:pt x="142" y="68"/>
                  </a:lnTo>
                  <a:lnTo>
                    <a:pt x="74" y="68"/>
                  </a:lnTo>
                  <a:lnTo>
                    <a:pt x="74" y="42"/>
                  </a:lnTo>
                  <a:lnTo>
                    <a:pt x="52" y="42"/>
                  </a:lnTo>
                  <a:lnTo>
                    <a:pt x="52" y="18"/>
                  </a:lnTo>
                  <a:lnTo>
                    <a:pt x="30" y="18"/>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Oval 6"/>
            <p:cNvSpPr>
              <a:spLocks noChangeArrowheads="1"/>
            </p:cNvSpPr>
            <p:nvPr/>
          </p:nvSpPr>
          <p:spPr bwMode="auto">
            <a:xfrm>
              <a:off x="1012031" y="4125913"/>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Oval 7"/>
            <p:cNvSpPr>
              <a:spLocks noChangeArrowheads="1"/>
            </p:cNvSpPr>
            <p:nvPr/>
          </p:nvSpPr>
          <p:spPr bwMode="auto">
            <a:xfrm>
              <a:off x="102790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Oval 8"/>
            <p:cNvSpPr>
              <a:spLocks noChangeArrowheads="1"/>
            </p:cNvSpPr>
            <p:nvPr/>
          </p:nvSpPr>
          <p:spPr bwMode="auto">
            <a:xfrm>
              <a:off x="1050131"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Oval 9"/>
            <p:cNvSpPr>
              <a:spLocks noChangeArrowheads="1"/>
            </p:cNvSpPr>
            <p:nvPr/>
          </p:nvSpPr>
          <p:spPr bwMode="auto">
            <a:xfrm>
              <a:off x="107235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Oval 10"/>
            <p:cNvSpPr>
              <a:spLocks noChangeArrowheads="1"/>
            </p:cNvSpPr>
            <p:nvPr/>
          </p:nvSpPr>
          <p:spPr bwMode="auto">
            <a:xfrm>
              <a:off x="12485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Oval 11"/>
            <p:cNvSpPr>
              <a:spLocks noChangeArrowheads="1"/>
            </p:cNvSpPr>
            <p:nvPr/>
          </p:nvSpPr>
          <p:spPr bwMode="auto">
            <a:xfrm>
              <a:off x="13120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Oval 12"/>
            <p:cNvSpPr>
              <a:spLocks noChangeArrowheads="1"/>
            </p:cNvSpPr>
            <p:nvPr/>
          </p:nvSpPr>
          <p:spPr bwMode="auto">
            <a:xfrm>
              <a:off x="1321594" y="458946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Oval 13"/>
            <p:cNvSpPr>
              <a:spLocks noChangeArrowheads="1"/>
            </p:cNvSpPr>
            <p:nvPr/>
          </p:nvSpPr>
          <p:spPr bwMode="auto">
            <a:xfrm>
              <a:off x="1331119" y="46116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Oval 14"/>
            <p:cNvSpPr>
              <a:spLocks noChangeArrowheads="1"/>
            </p:cNvSpPr>
            <p:nvPr/>
          </p:nvSpPr>
          <p:spPr bwMode="auto">
            <a:xfrm>
              <a:off x="1416844" y="477361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Oval 15"/>
            <p:cNvSpPr>
              <a:spLocks noChangeArrowheads="1"/>
            </p:cNvSpPr>
            <p:nvPr/>
          </p:nvSpPr>
          <p:spPr bwMode="auto">
            <a:xfrm>
              <a:off x="1789907"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Oval 16"/>
            <p:cNvSpPr>
              <a:spLocks noChangeArrowheads="1"/>
            </p:cNvSpPr>
            <p:nvPr/>
          </p:nvSpPr>
          <p:spPr bwMode="auto">
            <a:xfrm>
              <a:off x="18438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Oval 17"/>
            <p:cNvSpPr>
              <a:spLocks noChangeArrowheads="1"/>
            </p:cNvSpPr>
            <p:nvPr/>
          </p:nvSpPr>
          <p:spPr bwMode="auto">
            <a:xfrm>
              <a:off x="1904206"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Oval 18"/>
            <p:cNvSpPr>
              <a:spLocks noChangeArrowheads="1"/>
            </p:cNvSpPr>
            <p:nvPr/>
          </p:nvSpPr>
          <p:spPr bwMode="auto">
            <a:xfrm>
              <a:off x="20470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Oval 19"/>
            <p:cNvSpPr>
              <a:spLocks noChangeArrowheads="1"/>
            </p:cNvSpPr>
            <p:nvPr/>
          </p:nvSpPr>
          <p:spPr bwMode="auto">
            <a:xfrm>
              <a:off x="2107406"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Oval 20"/>
            <p:cNvSpPr>
              <a:spLocks noChangeArrowheads="1"/>
            </p:cNvSpPr>
            <p:nvPr/>
          </p:nvSpPr>
          <p:spPr bwMode="auto">
            <a:xfrm>
              <a:off x="2151857"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Oval 21"/>
            <p:cNvSpPr>
              <a:spLocks noChangeArrowheads="1"/>
            </p:cNvSpPr>
            <p:nvPr/>
          </p:nvSpPr>
          <p:spPr bwMode="auto">
            <a:xfrm>
              <a:off x="2250282"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Oval 22"/>
            <p:cNvSpPr>
              <a:spLocks noChangeArrowheads="1"/>
            </p:cNvSpPr>
            <p:nvPr/>
          </p:nvSpPr>
          <p:spPr bwMode="auto">
            <a:xfrm>
              <a:off x="2315369" y="521652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Oval 23"/>
            <p:cNvSpPr>
              <a:spLocks noChangeArrowheads="1"/>
            </p:cNvSpPr>
            <p:nvPr/>
          </p:nvSpPr>
          <p:spPr bwMode="auto">
            <a:xfrm>
              <a:off x="238521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Oval 24"/>
            <p:cNvSpPr>
              <a:spLocks noChangeArrowheads="1"/>
            </p:cNvSpPr>
            <p:nvPr/>
          </p:nvSpPr>
          <p:spPr bwMode="auto">
            <a:xfrm>
              <a:off x="2420144"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Oval 25"/>
            <p:cNvSpPr>
              <a:spLocks noChangeArrowheads="1"/>
            </p:cNvSpPr>
            <p:nvPr/>
          </p:nvSpPr>
          <p:spPr bwMode="auto">
            <a:xfrm>
              <a:off x="246776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Oval 26"/>
            <p:cNvSpPr>
              <a:spLocks noChangeArrowheads="1"/>
            </p:cNvSpPr>
            <p:nvPr/>
          </p:nvSpPr>
          <p:spPr bwMode="auto">
            <a:xfrm>
              <a:off x="253444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Oval 27"/>
            <p:cNvSpPr>
              <a:spLocks noChangeArrowheads="1"/>
            </p:cNvSpPr>
            <p:nvPr/>
          </p:nvSpPr>
          <p:spPr bwMode="auto">
            <a:xfrm>
              <a:off x="269319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82" name="Group 81"/>
          <p:cNvGrpSpPr/>
          <p:nvPr/>
        </p:nvGrpSpPr>
        <p:grpSpPr>
          <a:xfrm>
            <a:off x="855663" y="4033838"/>
            <a:ext cx="3448443" cy="1626787"/>
            <a:chOff x="855663" y="4033838"/>
            <a:chExt cx="3448443" cy="1626787"/>
          </a:xfrm>
        </p:grpSpPr>
        <p:sp>
          <p:nvSpPr>
            <p:cNvPr id="83" name="Freeform 28"/>
            <p:cNvSpPr>
              <a:spLocks/>
            </p:cNvSpPr>
            <p:nvPr/>
          </p:nvSpPr>
          <p:spPr bwMode="auto">
            <a:xfrm>
              <a:off x="855663" y="4033838"/>
              <a:ext cx="3413125" cy="1604962"/>
            </a:xfrm>
            <a:custGeom>
              <a:avLst/>
              <a:gdLst>
                <a:gd name="T0" fmla="*/ 1715 w 2150"/>
                <a:gd name="T1" fmla="*/ 1011 h 1011"/>
                <a:gd name="T2" fmla="*/ 1594 w 2150"/>
                <a:gd name="T3" fmla="*/ 951 h 1011"/>
                <a:gd name="T4" fmla="*/ 1564 w 2150"/>
                <a:gd name="T5" fmla="*/ 903 h 1011"/>
                <a:gd name="T6" fmla="*/ 1368 w 2150"/>
                <a:gd name="T7" fmla="*/ 861 h 1011"/>
                <a:gd name="T8" fmla="*/ 1318 w 2150"/>
                <a:gd name="T9" fmla="*/ 807 h 1011"/>
                <a:gd name="T10" fmla="*/ 1045 w 2150"/>
                <a:gd name="T11" fmla="*/ 761 h 1011"/>
                <a:gd name="T12" fmla="*/ 951 w 2150"/>
                <a:gd name="T13" fmla="*/ 717 h 1011"/>
                <a:gd name="T14" fmla="*/ 897 w 2150"/>
                <a:gd name="T15" fmla="*/ 677 h 1011"/>
                <a:gd name="T16" fmla="*/ 816 w 2150"/>
                <a:gd name="T17" fmla="*/ 639 h 1011"/>
                <a:gd name="T18" fmla="*/ 533 w 2150"/>
                <a:gd name="T19" fmla="*/ 605 h 1011"/>
                <a:gd name="T20" fmla="*/ 505 w 2150"/>
                <a:gd name="T21" fmla="*/ 573 h 1011"/>
                <a:gd name="T22" fmla="*/ 491 w 2150"/>
                <a:gd name="T23" fmla="*/ 546 h 1011"/>
                <a:gd name="T24" fmla="*/ 467 w 2150"/>
                <a:gd name="T25" fmla="*/ 524 h 1011"/>
                <a:gd name="T26" fmla="*/ 381 w 2150"/>
                <a:gd name="T27" fmla="*/ 498 h 1011"/>
                <a:gd name="T28" fmla="*/ 373 w 2150"/>
                <a:gd name="T29" fmla="*/ 492 h 1011"/>
                <a:gd name="T30" fmla="*/ 353 w 2150"/>
                <a:gd name="T31" fmla="*/ 484 h 1011"/>
                <a:gd name="T32" fmla="*/ 329 w 2150"/>
                <a:gd name="T33" fmla="*/ 404 h 1011"/>
                <a:gd name="T34" fmla="*/ 313 w 2150"/>
                <a:gd name="T35" fmla="*/ 354 h 1011"/>
                <a:gd name="T36" fmla="*/ 291 w 2150"/>
                <a:gd name="T37" fmla="*/ 334 h 1011"/>
                <a:gd name="T38" fmla="*/ 253 w 2150"/>
                <a:gd name="T39" fmla="*/ 304 h 1011"/>
                <a:gd name="T40" fmla="*/ 239 w 2150"/>
                <a:gd name="T41" fmla="*/ 286 h 1011"/>
                <a:gd name="T42" fmla="*/ 221 w 2150"/>
                <a:gd name="T43" fmla="*/ 268 h 1011"/>
                <a:gd name="T44" fmla="*/ 209 w 2150"/>
                <a:gd name="T45" fmla="*/ 246 h 1011"/>
                <a:gd name="T46" fmla="*/ 207 w 2150"/>
                <a:gd name="T47" fmla="*/ 226 h 1011"/>
                <a:gd name="T48" fmla="*/ 203 w 2150"/>
                <a:gd name="T49" fmla="*/ 222 h 1011"/>
                <a:gd name="T50" fmla="*/ 182 w 2150"/>
                <a:gd name="T51" fmla="*/ 200 h 1011"/>
                <a:gd name="T52" fmla="*/ 174 w 2150"/>
                <a:gd name="T53" fmla="*/ 182 h 1011"/>
                <a:gd name="T54" fmla="*/ 164 w 2150"/>
                <a:gd name="T55" fmla="*/ 162 h 1011"/>
                <a:gd name="T56" fmla="*/ 142 w 2150"/>
                <a:gd name="T57" fmla="*/ 104 h 1011"/>
                <a:gd name="T58" fmla="*/ 138 w 2150"/>
                <a:gd name="T59" fmla="*/ 92 h 1011"/>
                <a:gd name="T60" fmla="*/ 108 w 2150"/>
                <a:gd name="T61" fmla="*/ 68 h 1011"/>
                <a:gd name="T62" fmla="*/ 84 w 2150"/>
                <a:gd name="T63" fmla="*/ 38 h 1011"/>
                <a:gd name="T64" fmla="*/ 72 w 2150"/>
                <a:gd name="T65" fmla="*/ 22 h 1011"/>
                <a:gd name="T66" fmla="*/ 0 w 2150"/>
                <a:gd name="T67"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0" h="1011">
                  <a:moveTo>
                    <a:pt x="2150" y="1011"/>
                  </a:moveTo>
                  <a:lnTo>
                    <a:pt x="1715" y="1011"/>
                  </a:lnTo>
                  <a:lnTo>
                    <a:pt x="1715" y="951"/>
                  </a:lnTo>
                  <a:lnTo>
                    <a:pt x="1594" y="951"/>
                  </a:lnTo>
                  <a:lnTo>
                    <a:pt x="1594" y="903"/>
                  </a:lnTo>
                  <a:lnTo>
                    <a:pt x="1564" y="903"/>
                  </a:lnTo>
                  <a:lnTo>
                    <a:pt x="1564" y="861"/>
                  </a:lnTo>
                  <a:lnTo>
                    <a:pt x="1368" y="861"/>
                  </a:lnTo>
                  <a:lnTo>
                    <a:pt x="1368" y="807"/>
                  </a:lnTo>
                  <a:lnTo>
                    <a:pt x="1318" y="807"/>
                  </a:lnTo>
                  <a:lnTo>
                    <a:pt x="1318" y="761"/>
                  </a:lnTo>
                  <a:lnTo>
                    <a:pt x="1045" y="761"/>
                  </a:lnTo>
                  <a:lnTo>
                    <a:pt x="1045" y="717"/>
                  </a:lnTo>
                  <a:lnTo>
                    <a:pt x="951" y="717"/>
                  </a:lnTo>
                  <a:lnTo>
                    <a:pt x="951" y="677"/>
                  </a:lnTo>
                  <a:lnTo>
                    <a:pt x="897" y="677"/>
                  </a:lnTo>
                  <a:lnTo>
                    <a:pt x="897" y="639"/>
                  </a:lnTo>
                  <a:lnTo>
                    <a:pt x="816" y="639"/>
                  </a:lnTo>
                  <a:lnTo>
                    <a:pt x="816" y="605"/>
                  </a:lnTo>
                  <a:lnTo>
                    <a:pt x="533" y="605"/>
                  </a:lnTo>
                  <a:lnTo>
                    <a:pt x="533" y="573"/>
                  </a:lnTo>
                  <a:lnTo>
                    <a:pt x="505" y="573"/>
                  </a:lnTo>
                  <a:lnTo>
                    <a:pt x="505" y="546"/>
                  </a:lnTo>
                  <a:lnTo>
                    <a:pt x="491" y="546"/>
                  </a:lnTo>
                  <a:lnTo>
                    <a:pt x="491" y="524"/>
                  </a:lnTo>
                  <a:lnTo>
                    <a:pt x="467" y="524"/>
                  </a:lnTo>
                  <a:lnTo>
                    <a:pt x="467" y="498"/>
                  </a:lnTo>
                  <a:lnTo>
                    <a:pt x="381" y="498"/>
                  </a:lnTo>
                  <a:lnTo>
                    <a:pt x="381" y="492"/>
                  </a:lnTo>
                  <a:lnTo>
                    <a:pt x="373" y="492"/>
                  </a:lnTo>
                  <a:lnTo>
                    <a:pt x="373" y="484"/>
                  </a:lnTo>
                  <a:lnTo>
                    <a:pt x="353" y="484"/>
                  </a:lnTo>
                  <a:lnTo>
                    <a:pt x="353" y="404"/>
                  </a:lnTo>
                  <a:lnTo>
                    <a:pt x="329" y="404"/>
                  </a:lnTo>
                  <a:lnTo>
                    <a:pt x="329" y="354"/>
                  </a:lnTo>
                  <a:lnTo>
                    <a:pt x="313" y="354"/>
                  </a:lnTo>
                  <a:lnTo>
                    <a:pt x="313" y="334"/>
                  </a:lnTo>
                  <a:lnTo>
                    <a:pt x="291" y="334"/>
                  </a:lnTo>
                  <a:lnTo>
                    <a:pt x="291" y="304"/>
                  </a:lnTo>
                  <a:lnTo>
                    <a:pt x="253" y="304"/>
                  </a:lnTo>
                  <a:lnTo>
                    <a:pt x="253" y="286"/>
                  </a:lnTo>
                  <a:lnTo>
                    <a:pt x="239" y="286"/>
                  </a:lnTo>
                  <a:lnTo>
                    <a:pt x="239" y="268"/>
                  </a:lnTo>
                  <a:lnTo>
                    <a:pt x="221" y="268"/>
                  </a:lnTo>
                  <a:lnTo>
                    <a:pt x="221" y="246"/>
                  </a:lnTo>
                  <a:lnTo>
                    <a:pt x="209" y="246"/>
                  </a:lnTo>
                  <a:lnTo>
                    <a:pt x="209" y="226"/>
                  </a:lnTo>
                  <a:lnTo>
                    <a:pt x="207" y="226"/>
                  </a:lnTo>
                  <a:lnTo>
                    <a:pt x="207" y="222"/>
                  </a:lnTo>
                  <a:lnTo>
                    <a:pt x="203" y="222"/>
                  </a:lnTo>
                  <a:lnTo>
                    <a:pt x="203" y="200"/>
                  </a:lnTo>
                  <a:lnTo>
                    <a:pt x="182" y="200"/>
                  </a:lnTo>
                  <a:lnTo>
                    <a:pt x="182" y="182"/>
                  </a:lnTo>
                  <a:lnTo>
                    <a:pt x="174" y="182"/>
                  </a:lnTo>
                  <a:lnTo>
                    <a:pt x="174" y="162"/>
                  </a:lnTo>
                  <a:lnTo>
                    <a:pt x="164" y="162"/>
                  </a:lnTo>
                  <a:lnTo>
                    <a:pt x="164" y="104"/>
                  </a:lnTo>
                  <a:lnTo>
                    <a:pt x="142" y="104"/>
                  </a:lnTo>
                  <a:lnTo>
                    <a:pt x="142" y="92"/>
                  </a:lnTo>
                  <a:lnTo>
                    <a:pt x="138" y="92"/>
                  </a:lnTo>
                  <a:lnTo>
                    <a:pt x="138" y="68"/>
                  </a:lnTo>
                  <a:lnTo>
                    <a:pt x="108" y="68"/>
                  </a:lnTo>
                  <a:lnTo>
                    <a:pt x="108" y="38"/>
                  </a:lnTo>
                  <a:lnTo>
                    <a:pt x="84" y="38"/>
                  </a:lnTo>
                  <a:lnTo>
                    <a:pt x="84" y="22"/>
                  </a:lnTo>
                  <a:lnTo>
                    <a:pt x="72" y="22"/>
                  </a:lnTo>
                  <a:lnTo>
                    <a:pt x="72"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Oval 29"/>
            <p:cNvSpPr>
              <a:spLocks noChangeArrowheads="1"/>
            </p:cNvSpPr>
            <p:nvPr/>
          </p:nvSpPr>
          <p:spPr bwMode="auto">
            <a:xfrm>
              <a:off x="1075531" y="41735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Oval 30"/>
            <p:cNvSpPr>
              <a:spLocks noChangeArrowheads="1"/>
            </p:cNvSpPr>
            <p:nvPr/>
          </p:nvSpPr>
          <p:spPr bwMode="auto">
            <a:xfrm>
              <a:off x="1132682"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Oval 31"/>
            <p:cNvSpPr>
              <a:spLocks noChangeArrowheads="1"/>
            </p:cNvSpPr>
            <p:nvPr/>
          </p:nvSpPr>
          <p:spPr bwMode="auto">
            <a:xfrm>
              <a:off x="1153319"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Oval 32"/>
            <p:cNvSpPr>
              <a:spLocks noChangeArrowheads="1"/>
            </p:cNvSpPr>
            <p:nvPr/>
          </p:nvSpPr>
          <p:spPr bwMode="auto">
            <a:xfrm>
              <a:off x="1239044" y="44973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Oval 33"/>
            <p:cNvSpPr>
              <a:spLocks noChangeArrowheads="1"/>
            </p:cNvSpPr>
            <p:nvPr/>
          </p:nvSpPr>
          <p:spPr bwMode="auto">
            <a:xfrm>
              <a:off x="1305719" y="45354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Oval 34"/>
            <p:cNvSpPr>
              <a:spLocks noChangeArrowheads="1"/>
            </p:cNvSpPr>
            <p:nvPr/>
          </p:nvSpPr>
          <p:spPr bwMode="auto">
            <a:xfrm>
              <a:off x="1327944" y="4538662"/>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Oval 35"/>
            <p:cNvSpPr>
              <a:spLocks noChangeArrowheads="1"/>
            </p:cNvSpPr>
            <p:nvPr/>
          </p:nvSpPr>
          <p:spPr bwMode="auto">
            <a:xfrm>
              <a:off x="1362870" y="46053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Oval 36"/>
            <p:cNvSpPr>
              <a:spLocks noChangeArrowheads="1"/>
            </p:cNvSpPr>
            <p:nvPr/>
          </p:nvSpPr>
          <p:spPr bwMode="auto">
            <a:xfrm>
              <a:off x="1362870" y="464343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Oval 37"/>
            <p:cNvSpPr>
              <a:spLocks noChangeArrowheads="1"/>
            </p:cNvSpPr>
            <p:nvPr/>
          </p:nvSpPr>
          <p:spPr bwMode="auto">
            <a:xfrm>
              <a:off x="146129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Oval 38"/>
            <p:cNvSpPr>
              <a:spLocks noChangeArrowheads="1"/>
            </p:cNvSpPr>
            <p:nvPr/>
          </p:nvSpPr>
          <p:spPr bwMode="auto">
            <a:xfrm>
              <a:off x="150574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Oval 39"/>
            <p:cNvSpPr>
              <a:spLocks noChangeArrowheads="1"/>
            </p:cNvSpPr>
            <p:nvPr/>
          </p:nvSpPr>
          <p:spPr bwMode="auto">
            <a:xfrm>
              <a:off x="1553369"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Oval 40"/>
            <p:cNvSpPr>
              <a:spLocks noChangeArrowheads="1"/>
            </p:cNvSpPr>
            <p:nvPr/>
          </p:nvSpPr>
          <p:spPr bwMode="auto">
            <a:xfrm>
              <a:off x="1729581"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Oval 41"/>
            <p:cNvSpPr>
              <a:spLocks noChangeArrowheads="1"/>
            </p:cNvSpPr>
            <p:nvPr/>
          </p:nvSpPr>
          <p:spPr bwMode="auto">
            <a:xfrm>
              <a:off x="17645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Oval 42"/>
            <p:cNvSpPr>
              <a:spLocks noChangeArrowheads="1"/>
            </p:cNvSpPr>
            <p:nvPr/>
          </p:nvSpPr>
          <p:spPr bwMode="auto">
            <a:xfrm>
              <a:off x="1929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8" name="Oval 43"/>
            <p:cNvSpPr>
              <a:spLocks noChangeArrowheads="1"/>
            </p:cNvSpPr>
            <p:nvPr/>
          </p:nvSpPr>
          <p:spPr bwMode="auto">
            <a:xfrm>
              <a:off x="2056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9" name="Oval 44"/>
            <p:cNvSpPr>
              <a:spLocks noChangeArrowheads="1"/>
            </p:cNvSpPr>
            <p:nvPr/>
          </p:nvSpPr>
          <p:spPr bwMode="auto">
            <a:xfrm>
              <a:off x="2199481"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Oval 45"/>
            <p:cNvSpPr>
              <a:spLocks noChangeArrowheads="1"/>
            </p:cNvSpPr>
            <p:nvPr/>
          </p:nvSpPr>
          <p:spPr bwMode="auto">
            <a:xfrm>
              <a:off x="2240757"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Oval 46"/>
            <p:cNvSpPr>
              <a:spLocks noChangeArrowheads="1"/>
            </p:cNvSpPr>
            <p:nvPr/>
          </p:nvSpPr>
          <p:spPr bwMode="auto">
            <a:xfrm>
              <a:off x="2289969" y="5083174"/>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Oval 47"/>
            <p:cNvSpPr>
              <a:spLocks noChangeArrowheads="1"/>
            </p:cNvSpPr>
            <p:nvPr/>
          </p:nvSpPr>
          <p:spPr bwMode="auto">
            <a:xfrm>
              <a:off x="2888456" y="52133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Oval 48"/>
            <p:cNvSpPr>
              <a:spLocks noChangeArrowheads="1"/>
            </p:cNvSpPr>
            <p:nvPr/>
          </p:nvSpPr>
          <p:spPr bwMode="auto">
            <a:xfrm>
              <a:off x="3547269" y="55181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Oval 49"/>
            <p:cNvSpPr>
              <a:spLocks noChangeArrowheads="1"/>
            </p:cNvSpPr>
            <p:nvPr/>
          </p:nvSpPr>
          <p:spPr bwMode="auto">
            <a:xfrm>
              <a:off x="3983831"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Oval 50"/>
            <p:cNvSpPr>
              <a:spLocks noChangeArrowheads="1"/>
            </p:cNvSpPr>
            <p:nvPr/>
          </p:nvSpPr>
          <p:spPr bwMode="auto">
            <a:xfrm>
              <a:off x="403145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Oval 51"/>
            <p:cNvSpPr>
              <a:spLocks noChangeArrowheads="1"/>
            </p:cNvSpPr>
            <p:nvPr/>
          </p:nvSpPr>
          <p:spPr bwMode="auto">
            <a:xfrm>
              <a:off x="425370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07" name="Group 106"/>
          <p:cNvGrpSpPr/>
          <p:nvPr/>
        </p:nvGrpSpPr>
        <p:grpSpPr>
          <a:xfrm>
            <a:off x="874713" y="4030663"/>
            <a:ext cx="2726131" cy="1268011"/>
            <a:chOff x="874713" y="4030663"/>
            <a:chExt cx="2726131" cy="1268011"/>
          </a:xfrm>
        </p:grpSpPr>
        <p:sp>
          <p:nvSpPr>
            <p:cNvPr id="108" name="Freeform 52"/>
            <p:cNvSpPr>
              <a:spLocks/>
            </p:cNvSpPr>
            <p:nvPr/>
          </p:nvSpPr>
          <p:spPr bwMode="auto">
            <a:xfrm>
              <a:off x="874713" y="4030663"/>
              <a:ext cx="2697163" cy="1243012"/>
            </a:xfrm>
            <a:custGeom>
              <a:avLst/>
              <a:gdLst>
                <a:gd name="T0" fmla="*/ 1699 w 1699"/>
                <a:gd name="T1" fmla="*/ 783 h 783"/>
                <a:gd name="T2" fmla="*/ 1029 w 1699"/>
                <a:gd name="T3" fmla="*/ 783 h 783"/>
                <a:gd name="T4" fmla="*/ 1029 w 1699"/>
                <a:gd name="T5" fmla="*/ 733 h 783"/>
                <a:gd name="T6" fmla="*/ 1003 w 1699"/>
                <a:gd name="T7" fmla="*/ 733 h 783"/>
                <a:gd name="T8" fmla="*/ 1003 w 1699"/>
                <a:gd name="T9" fmla="*/ 679 h 783"/>
                <a:gd name="T10" fmla="*/ 925 w 1699"/>
                <a:gd name="T11" fmla="*/ 679 h 783"/>
                <a:gd name="T12" fmla="*/ 925 w 1699"/>
                <a:gd name="T13" fmla="*/ 641 h 783"/>
                <a:gd name="T14" fmla="*/ 750 w 1699"/>
                <a:gd name="T15" fmla="*/ 641 h 783"/>
                <a:gd name="T16" fmla="*/ 750 w 1699"/>
                <a:gd name="T17" fmla="*/ 611 h 783"/>
                <a:gd name="T18" fmla="*/ 732 w 1699"/>
                <a:gd name="T19" fmla="*/ 611 h 783"/>
                <a:gd name="T20" fmla="*/ 732 w 1699"/>
                <a:gd name="T21" fmla="*/ 593 h 783"/>
                <a:gd name="T22" fmla="*/ 710 w 1699"/>
                <a:gd name="T23" fmla="*/ 593 h 783"/>
                <a:gd name="T24" fmla="*/ 710 w 1699"/>
                <a:gd name="T25" fmla="*/ 575 h 783"/>
                <a:gd name="T26" fmla="*/ 674 w 1699"/>
                <a:gd name="T27" fmla="*/ 575 h 783"/>
                <a:gd name="T28" fmla="*/ 674 w 1699"/>
                <a:gd name="T29" fmla="*/ 552 h 783"/>
                <a:gd name="T30" fmla="*/ 534 w 1699"/>
                <a:gd name="T31" fmla="*/ 552 h 783"/>
                <a:gd name="T32" fmla="*/ 534 w 1699"/>
                <a:gd name="T33" fmla="*/ 538 h 783"/>
                <a:gd name="T34" fmla="*/ 519 w 1699"/>
                <a:gd name="T35" fmla="*/ 538 h 783"/>
                <a:gd name="T36" fmla="*/ 519 w 1699"/>
                <a:gd name="T37" fmla="*/ 522 h 783"/>
                <a:gd name="T38" fmla="*/ 475 w 1699"/>
                <a:gd name="T39" fmla="*/ 522 h 783"/>
                <a:gd name="T40" fmla="*/ 475 w 1699"/>
                <a:gd name="T41" fmla="*/ 510 h 783"/>
                <a:gd name="T42" fmla="*/ 465 w 1699"/>
                <a:gd name="T43" fmla="*/ 510 h 783"/>
                <a:gd name="T44" fmla="*/ 465 w 1699"/>
                <a:gd name="T45" fmla="*/ 498 h 783"/>
                <a:gd name="T46" fmla="*/ 429 w 1699"/>
                <a:gd name="T47" fmla="*/ 498 h 783"/>
                <a:gd name="T48" fmla="*/ 429 w 1699"/>
                <a:gd name="T49" fmla="*/ 444 h 783"/>
                <a:gd name="T50" fmla="*/ 417 w 1699"/>
                <a:gd name="T51" fmla="*/ 444 h 783"/>
                <a:gd name="T52" fmla="*/ 417 w 1699"/>
                <a:gd name="T53" fmla="*/ 426 h 783"/>
                <a:gd name="T54" fmla="*/ 409 w 1699"/>
                <a:gd name="T55" fmla="*/ 426 h 783"/>
                <a:gd name="T56" fmla="*/ 409 w 1699"/>
                <a:gd name="T57" fmla="*/ 418 h 783"/>
                <a:gd name="T58" fmla="*/ 359 w 1699"/>
                <a:gd name="T59" fmla="*/ 418 h 783"/>
                <a:gd name="T60" fmla="*/ 359 w 1699"/>
                <a:gd name="T61" fmla="*/ 368 h 783"/>
                <a:gd name="T62" fmla="*/ 317 w 1699"/>
                <a:gd name="T63" fmla="*/ 368 h 783"/>
                <a:gd name="T64" fmla="*/ 317 w 1699"/>
                <a:gd name="T65" fmla="*/ 344 h 783"/>
                <a:gd name="T66" fmla="*/ 299 w 1699"/>
                <a:gd name="T67" fmla="*/ 344 h 783"/>
                <a:gd name="T68" fmla="*/ 299 w 1699"/>
                <a:gd name="T69" fmla="*/ 308 h 783"/>
                <a:gd name="T70" fmla="*/ 253 w 1699"/>
                <a:gd name="T71" fmla="*/ 308 h 783"/>
                <a:gd name="T72" fmla="*/ 253 w 1699"/>
                <a:gd name="T73" fmla="*/ 266 h 783"/>
                <a:gd name="T74" fmla="*/ 219 w 1699"/>
                <a:gd name="T75" fmla="*/ 266 h 783"/>
                <a:gd name="T76" fmla="*/ 219 w 1699"/>
                <a:gd name="T77" fmla="*/ 228 h 783"/>
                <a:gd name="T78" fmla="*/ 183 w 1699"/>
                <a:gd name="T79" fmla="*/ 228 h 783"/>
                <a:gd name="T80" fmla="*/ 183 w 1699"/>
                <a:gd name="T81" fmla="*/ 220 h 783"/>
                <a:gd name="T82" fmla="*/ 142 w 1699"/>
                <a:gd name="T83" fmla="*/ 220 h 783"/>
                <a:gd name="T84" fmla="*/ 142 w 1699"/>
                <a:gd name="T85" fmla="*/ 210 h 783"/>
                <a:gd name="T86" fmla="*/ 134 w 1699"/>
                <a:gd name="T87" fmla="*/ 210 h 783"/>
                <a:gd name="T88" fmla="*/ 134 w 1699"/>
                <a:gd name="T89" fmla="*/ 180 h 783"/>
                <a:gd name="T90" fmla="*/ 126 w 1699"/>
                <a:gd name="T91" fmla="*/ 180 h 783"/>
                <a:gd name="T92" fmla="*/ 126 w 1699"/>
                <a:gd name="T93" fmla="*/ 170 h 783"/>
                <a:gd name="T94" fmla="*/ 118 w 1699"/>
                <a:gd name="T95" fmla="*/ 170 h 783"/>
                <a:gd name="T96" fmla="*/ 118 w 1699"/>
                <a:gd name="T97" fmla="*/ 148 h 783"/>
                <a:gd name="T98" fmla="*/ 100 w 1699"/>
                <a:gd name="T99" fmla="*/ 148 h 783"/>
                <a:gd name="T100" fmla="*/ 100 w 1699"/>
                <a:gd name="T101" fmla="*/ 132 h 783"/>
                <a:gd name="T102" fmla="*/ 86 w 1699"/>
                <a:gd name="T103" fmla="*/ 132 h 783"/>
                <a:gd name="T104" fmla="*/ 86 w 1699"/>
                <a:gd name="T105" fmla="*/ 104 h 783"/>
                <a:gd name="T106" fmla="*/ 78 w 1699"/>
                <a:gd name="T107" fmla="*/ 104 h 783"/>
                <a:gd name="T108" fmla="*/ 78 w 1699"/>
                <a:gd name="T109" fmla="*/ 74 h 783"/>
                <a:gd name="T110" fmla="*/ 52 w 1699"/>
                <a:gd name="T111" fmla="*/ 74 h 783"/>
                <a:gd name="T112" fmla="*/ 52 w 1699"/>
                <a:gd name="T113" fmla="*/ 24 h 783"/>
                <a:gd name="T114" fmla="*/ 28 w 1699"/>
                <a:gd name="T115" fmla="*/ 24 h 783"/>
                <a:gd name="T116" fmla="*/ 28 w 1699"/>
                <a:gd name="T117" fmla="*/ 0 h 783"/>
                <a:gd name="T118" fmla="*/ 0 w 1699"/>
                <a:gd name="T11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9" h="783">
                  <a:moveTo>
                    <a:pt x="1699" y="783"/>
                  </a:moveTo>
                  <a:lnTo>
                    <a:pt x="1029" y="783"/>
                  </a:lnTo>
                  <a:lnTo>
                    <a:pt x="1029" y="733"/>
                  </a:lnTo>
                  <a:lnTo>
                    <a:pt x="1003" y="733"/>
                  </a:lnTo>
                  <a:lnTo>
                    <a:pt x="1003" y="679"/>
                  </a:lnTo>
                  <a:lnTo>
                    <a:pt x="925" y="679"/>
                  </a:lnTo>
                  <a:lnTo>
                    <a:pt x="925" y="641"/>
                  </a:lnTo>
                  <a:lnTo>
                    <a:pt x="750" y="641"/>
                  </a:lnTo>
                  <a:lnTo>
                    <a:pt x="750" y="611"/>
                  </a:lnTo>
                  <a:lnTo>
                    <a:pt x="732" y="611"/>
                  </a:lnTo>
                  <a:lnTo>
                    <a:pt x="732" y="593"/>
                  </a:lnTo>
                  <a:lnTo>
                    <a:pt x="710" y="593"/>
                  </a:lnTo>
                  <a:lnTo>
                    <a:pt x="710" y="575"/>
                  </a:lnTo>
                  <a:lnTo>
                    <a:pt x="674" y="575"/>
                  </a:lnTo>
                  <a:lnTo>
                    <a:pt x="674" y="552"/>
                  </a:lnTo>
                  <a:lnTo>
                    <a:pt x="534" y="552"/>
                  </a:lnTo>
                  <a:lnTo>
                    <a:pt x="534" y="538"/>
                  </a:lnTo>
                  <a:lnTo>
                    <a:pt x="519" y="538"/>
                  </a:lnTo>
                  <a:lnTo>
                    <a:pt x="519" y="522"/>
                  </a:lnTo>
                  <a:lnTo>
                    <a:pt x="475" y="522"/>
                  </a:lnTo>
                  <a:lnTo>
                    <a:pt x="475" y="510"/>
                  </a:lnTo>
                  <a:lnTo>
                    <a:pt x="465" y="510"/>
                  </a:lnTo>
                  <a:lnTo>
                    <a:pt x="465" y="498"/>
                  </a:lnTo>
                  <a:lnTo>
                    <a:pt x="429" y="498"/>
                  </a:lnTo>
                  <a:lnTo>
                    <a:pt x="429" y="444"/>
                  </a:lnTo>
                  <a:lnTo>
                    <a:pt x="417" y="444"/>
                  </a:lnTo>
                  <a:lnTo>
                    <a:pt x="417" y="426"/>
                  </a:lnTo>
                  <a:lnTo>
                    <a:pt x="409" y="426"/>
                  </a:lnTo>
                  <a:lnTo>
                    <a:pt x="409" y="418"/>
                  </a:lnTo>
                  <a:lnTo>
                    <a:pt x="359" y="418"/>
                  </a:lnTo>
                  <a:lnTo>
                    <a:pt x="359" y="368"/>
                  </a:lnTo>
                  <a:lnTo>
                    <a:pt x="317" y="368"/>
                  </a:lnTo>
                  <a:lnTo>
                    <a:pt x="317" y="344"/>
                  </a:lnTo>
                  <a:lnTo>
                    <a:pt x="299" y="344"/>
                  </a:lnTo>
                  <a:lnTo>
                    <a:pt x="299" y="308"/>
                  </a:lnTo>
                  <a:lnTo>
                    <a:pt x="253" y="308"/>
                  </a:lnTo>
                  <a:lnTo>
                    <a:pt x="253" y="266"/>
                  </a:lnTo>
                  <a:lnTo>
                    <a:pt x="219" y="266"/>
                  </a:lnTo>
                  <a:lnTo>
                    <a:pt x="219" y="228"/>
                  </a:lnTo>
                  <a:lnTo>
                    <a:pt x="183" y="228"/>
                  </a:lnTo>
                  <a:lnTo>
                    <a:pt x="183" y="220"/>
                  </a:lnTo>
                  <a:lnTo>
                    <a:pt x="142" y="220"/>
                  </a:lnTo>
                  <a:lnTo>
                    <a:pt x="142" y="210"/>
                  </a:lnTo>
                  <a:lnTo>
                    <a:pt x="134" y="210"/>
                  </a:lnTo>
                  <a:lnTo>
                    <a:pt x="134" y="180"/>
                  </a:lnTo>
                  <a:lnTo>
                    <a:pt x="126" y="180"/>
                  </a:lnTo>
                  <a:lnTo>
                    <a:pt x="126" y="170"/>
                  </a:lnTo>
                  <a:lnTo>
                    <a:pt x="118" y="170"/>
                  </a:lnTo>
                  <a:lnTo>
                    <a:pt x="118" y="148"/>
                  </a:lnTo>
                  <a:lnTo>
                    <a:pt x="100" y="148"/>
                  </a:lnTo>
                  <a:lnTo>
                    <a:pt x="100" y="132"/>
                  </a:lnTo>
                  <a:lnTo>
                    <a:pt x="86" y="132"/>
                  </a:lnTo>
                  <a:lnTo>
                    <a:pt x="86" y="104"/>
                  </a:lnTo>
                  <a:lnTo>
                    <a:pt x="78" y="104"/>
                  </a:lnTo>
                  <a:lnTo>
                    <a:pt x="78" y="74"/>
                  </a:lnTo>
                  <a:lnTo>
                    <a:pt x="52" y="74"/>
                  </a:lnTo>
                  <a:lnTo>
                    <a:pt x="52" y="24"/>
                  </a:lnTo>
                  <a:lnTo>
                    <a:pt x="28" y="24"/>
                  </a:lnTo>
                  <a:lnTo>
                    <a:pt x="28"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Oval 53"/>
            <p:cNvSpPr>
              <a:spLocks noChangeArrowheads="1"/>
            </p:cNvSpPr>
            <p:nvPr/>
          </p:nvSpPr>
          <p:spPr bwMode="auto">
            <a:xfrm>
              <a:off x="1327945" y="45037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Oval 54"/>
            <p:cNvSpPr>
              <a:spLocks noChangeArrowheads="1"/>
            </p:cNvSpPr>
            <p:nvPr/>
          </p:nvSpPr>
          <p:spPr bwMode="auto">
            <a:xfrm>
              <a:off x="1429544" y="46275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Oval 55"/>
            <p:cNvSpPr>
              <a:spLocks noChangeArrowheads="1"/>
            </p:cNvSpPr>
            <p:nvPr/>
          </p:nvSpPr>
          <p:spPr bwMode="auto">
            <a:xfrm>
              <a:off x="1581944" y="47926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Oval 56"/>
            <p:cNvSpPr>
              <a:spLocks noChangeArrowheads="1"/>
            </p:cNvSpPr>
            <p:nvPr/>
          </p:nvSpPr>
          <p:spPr bwMode="auto">
            <a:xfrm>
              <a:off x="1661320" y="48339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Oval 57"/>
            <p:cNvSpPr>
              <a:spLocks noChangeArrowheads="1"/>
            </p:cNvSpPr>
            <p:nvPr/>
          </p:nvSpPr>
          <p:spPr bwMode="auto">
            <a:xfrm>
              <a:off x="1837531" y="487838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Oval 58"/>
            <p:cNvSpPr>
              <a:spLocks noChangeArrowheads="1"/>
            </p:cNvSpPr>
            <p:nvPr/>
          </p:nvSpPr>
          <p:spPr bwMode="auto">
            <a:xfrm>
              <a:off x="1929606" y="49180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Oval 59"/>
            <p:cNvSpPr>
              <a:spLocks noChangeArrowheads="1"/>
            </p:cNvSpPr>
            <p:nvPr/>
          </p:nvSpPr>
          <p:spPr bwMode="auto">
            <a:xfrm>
              <a:off x="22836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Oval 60"/>
            <p:cNvSpPr>
              <a:spLocks noChangeArrowheads="1"/>
            </p:cNvSpPr>
            <p:nvPr/>
          </p:nvSpPr>
          <p:spPr bwMode="auto">
            <a:xfrm>
              <a:off x="23217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Oval 61"/>
            <p:cNvSpPr>
              <a:spLocks noChangeArrowheads="1"/>
            </p:cNvSpPr>
            <p:nvPr/>
          </p:nvSpPr>
          <p:spPr bwMode="auto">
            <a:xfrm>
              <a:off x="237569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Oval 62"/>
            <p:cNvSpPr>
              <a:spLocks noChangeArrowheads="1"/>
            </p:cNvSpPr>
            <p:nvPr/>
          </p:nvSpPr>
          <p:spPr bwMode="auto">
            <a:xfrm>
              <a:off x="243284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Oval 63"/>
            <p:cNvSpPr>
              <a:spLocks noChangeArrowheads="1"/>
            </p:cNvSpPr>
            <p:nvPr/>
          </p:nvSpPr>
          <p:spPr bwMode="auto">
            <a:xfrm>
              <a:off x="2569369"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Oval 64"/>
            <p:cNvSpPr>
              <a:spLocks noChangeArrowheads="1"/>
            </p:cNvSpPr>
            <p:nvPr/>
          </p:nvSpPr>
          <p:spPr bwMode="auto">
            <a:xfrm>
              <a:off x="26328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Oval 65"/>
            <p:cNvSpPr>
              <a:spLocks noChangeArrowheads="1"/>
            </p:cNvSpPr>
            <p:nvPr/>
          </p:nvSpPr>
          <p:spPr bwMode="auto">
            <a:xfrm>
              <a:off x="269319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Oval 66"/>
            <p:cNvSpPr>
              <a:spLocks noChangeArrowheads="1"/>
            </p:cNvSpPr>
            <p:nvPr/>
          </p:nvSpPr>
          <p:spPr bwMode="auto">
            <a:xfrm>
              <a:off x="27217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Oval 67"/>
            <p:cNvSpPr>
              <a:spLocks noChangeArrowheads="1"/>
            </p:cNvSpPr>
            <p:nvPr/>
          </p:nvSpPr>
          <p:spPr bwMode="auto">
            <a:xfrm>
              <a:off x="28884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Oval 68"/>
            <p:cNvSpPr>
              <a:spLocks noChangeArrowheads="1"/>
            </p:cNvSpPr>
            <p:nvPr/>
          </p:nvSpPr>
          <p:spPr bwMode="auto">
            <a:xfrm>
              <a:off x="32440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Oval 69"/>
            <p:cNvSpPr>
              <a:spLocks noChangeArrowheads="1"/>
            </p:cNvSpPr>
            <p:nvPr/>
          </p:nvSpPr>
          <p:spPr bwMode="auto">
            <a:xfrm>
              <a:off x="3285331"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Oval 70"/>
            <p:cNvSpPr>
              <a:spLocks noChangeArrowheads="1"/>
            </p:cNvSpPr>
            <p:nvPr/>
          </p:nvSpPr>
          <p:spPr bwMode="auto">
            <a:xfrm>
              <a:off x="355044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127" name="Straight Connector 126"/>
          <p:cNvCxnSpPr/>
          <p:nvPr/>
        </p:nvCxnSpPr>
        <p:spPr>
          <a:xfrm>
            <a:off x="959557" y="5486855"/>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Oval 17"/>
          <p:cNvSpPr>
            <a:spLocks noChangeArrowheads="1"/>
          </p:cNvSpPr>
          <p:nvPr/>
        </p:nvSpPr>
        <p:spPr bwMode="auto">
          <a:xfrm>
            <a:off x="1006357" y="546165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29" name="Straight Connector 128"/>
          <p:cNvCxnSpPr/>
          <p:nvPr/>
        </p:nvCxnSpPr>
        <p:spPr>
          <a:xfrm>
            <a:off x="959557" y="5632111"/>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Oval 17"/>
          <p:cNvSpPr>
            <a:spLocks noChangeArrowheads="1"/>
          </p:cNvSpPr>
          <p:nvPr/>
        </p:nvSpPr>
        <p:spPr bwMode="auto">
          <a:xfrm>
            <a:off x="1006357" y="5606911"/>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31" name="Straight Connector 130"/>
          <p:cNvCxnSpPr/>
          <p:nvPr/>
        </p:nvCxnSpPr>
        <p:spPr>
          <a:xfrm>
            <a:off x="959557" y="5784511"/>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2" name="Oval 17"/>
          <p:cNvSpPr>
            <a:spLocks noChangeArrowheads="1"/>
          </p:cNvSpPr>
          <p:nvPr/>
        </p:nvSpPr>
        <p:spPr bwMode="auto">
          <a:xfrm>
            <a:off x="1006357" y="5759311"/>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TextBox 132"/>
          <p:cNvSpPr txBox="1"/>
          <p:nvPr/>
        </p:nvSpPr>
        <p:spPr>
          <a:xfrm rot="16200000">
            <a:off x="4013457" y="4799847"/>
            <a:ext cx="151836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34" name="TextBox 133"/>
          <p:cNvSpPr txBox="1"/>
          <p:nvPr/>
        </p:nvSpPr>
        <p:spPr>
          <a:xfrm>
            <a:off x="6656107" y="6126143"/>
            <a:ext cx="6415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ヶ月間</a:t>
            </a:r>
          </a:p>
        </p:txBody>
      </p:sp>
      <p:graphicFrame>
        <p:nvGraphicFramePr>
          <p:cNvPr id="135" name="Table 134"/>
          <p:cNvGraphicFramePr>
            <a:graphicFrameLocks noGrp="1"/>
          </p:cNvGraphicFramePr>
          <p:nvPr>
            <p:extLst>
              <p:ext uri="{D42A27DB-BD31-4B8C-83A1-F6EECF244321}">
                <p14:modId xmlns:p14="http://schemas.microsoft.com/office/powerpoint/2010/main" val="2506823540"/>
              </p:ext>
            </p:extLst>
          </p:nvPr>
        </p:nvGraphicFramePr>
        <p:xfrm>
          <a:off x="5853897" y="3703516"/>
          <a:ext cx="2936501" cy="911520"/>
        </p:xfrm>
        <a:graphic>
          <a:graphicData uri="http://schemas.openxmlformats.org/drawingml/2006/table">
            <a:tbl>
              <a:tblPr>
                <a:tableStyleId>{9D7B26C5-4107-4FEC-AEDC-1716B250A1EF}</a:tableStyleId>
              </a:tblPr>
              <a:tblGrid>
                <a:gridCol w="908355">
                  <a:extLst>
                    <a:ext uri="{9D8B030D-6E8A-4147-A177-3AD203B41FA5}">
                      <a16:colId xmlns="" xmlns:a16="http://schemas.microsoft.com/office/drawing/2014/main" val="1504652732"/>
                    </a:ext>
                  </a:extLst>
                </a:gridCol>
                <a:gridCol w="725464">
                  <a:extLst>
                    <a:ext uri="{9D8B030D-6E8A-4147-A177-3AD203B41FA5}">
                      <a16:colId xmlns="" xmlns:a16="http://schemas.microsoft.com/office/drawing/2014/main" val="30809613"/>
                    </a:ext>
                  </a:extLst>
                </a:gridCol>
                <a:gridCol w="651341">
                  <a:extLst>
                    <a:ext uri="{9D8B030D-6E8A-4147-A177-3AD203B41FA5}">
                      <a16:colId xmlns="" xmlns:a16="http://schemas.microsoft.com/office/drawing/2014/main" val="3491187733"/>
                    </a:ext>
                  </a:extLst>
                </a:gridCol>
                <a:gridCol w="651341">
                  <a:extLst>
                    <a:ext uri="{9D8B030D-6E8A-4147-A177-3AD203B41FA5}">
                      <a16:colId xmlns="" xmlns:a16="http://schemas.microsoft.com/office/drawing/2014/main" val="3444950990"/>
                    </a:ext>
                  </a:extLst>
                </a:gridCol>
              </a:tblGrid>
              <a:tr h="0">
                <a:tc>
                  <a:txBody>
                    <a:bodyPr/>
                    <a:lstStyle/>
                    <a:p>
                      <a:r>
                        <a:rPr lang="ja-JP" sz="600" b="0" i="0" dirty="0" smtClean="0">
                          <a:solidFill>
                            <a:srgbClr val="4D4D4D"/>
                          </a:solidFill>
                          <a:ea typeface="MS UI Gothic" pitchFamily="18" charset="0"/>
                        </a:rPr>
                        <a:t>PFS率</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3 mg/kg (n=59)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1 mg/kg +</a:t>
                      </a:r>
                      <a:r>
                        <a:rPr lang="en" sz="600" dirty="0" smtClean="0"/>
                        <a:t/>
                      </a:r>
                      <a:br>
                        <a:rPr lang="en" sz="600" dirty="0" smtClean="0"/>
                      </a:br>
                      <a:r>
                        <a:rPr lang="ja-JP" sz="600" b="0" i="0" dirty="0" smtClean="0">
                          <a:solidFill>
                            <a:srgbClr val="4D4D4D"/>
                          </a:solidFill>
                          <a:ea typeface="MS UI Gothic" pitchFamily="18" charset="0"/>
                        </a:rPr>
                        <a:t>イピリムマブ</a:t>
                      </a:r>
                      <a:r>
                        <a:rPr lang="en" sz="600" dirty="0" smtClean="0"/>
                        <a:t/>
                      </a:r>
                      <a:br>
                        <a:rPr lang="en" sz="600" dirty="0" smtClean="0"/>
                      </a:br>
                      <a:r>
                        <a:rPr lang="ja-JP" sz="600" b="0" i="0" dirty="0" smtClean="0">
                          <a:solidFill>
                            <a:srgbClr val="4D4D4D"/>
                          </a:solidFill>
                          <a:ea typeface="MS UI Gothic" pitchFamily="18" charset="0"/>
                        </a:rPr>
                        <a:t>3 mg/kg (n=49)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ニボルマブ</a:t>
                      </a:r>
                      <a:r>
                        <a:rPr lang="en" sz="600" dirty="0" smtClean="0"/>
                        <a:t/>
                      </a:r>
                      <a:br>
                        <a:rPr lang="en" sz="600" dirty="0" smtClean="0"/>
                      </a:br>
                      <a:r>
                        <a:rPr lang="ja-JP" sz="600" b="0" i="0" dirty="0" smtClean="0">
                          <a:solidFill>
                            <a:srgbClr val="4D4D4D"/>
                          </a:solidFill>
                          <a:ea typeface="MS UI Gothic" pitchFamily="18" charset="0"/>
                        </a:rPr>
                        <a:t>3 mg/kg +</a:t>
                      </a:r>
                      <a:r>
                        <a:rPr lang="en" sz="600" dirty="0" smtClean="0"/>
                        <a:t/>
                      </a:r>
                      <a:br>
                        <a:rPr lang="en" sz="600" dirty="0" smtClean="0"/>
                      </a:br>
                      <a:r>
                        <a:rPr lang="ja-JP" sz="600" b="0" i="0" dirty="0" smtClean="0">
                          <a:solidFill>
                            <a:srgbClr val="4D4D4D"/>
                          </a:solidFill>
                          <a:ea typeface="MS UI Gothic" pitchFamily="18" charset="0"/>
                        </a:rPr>
                        <a:t>イピリムマブ</a:t>
                      </a:r>
                      <a:r>
                        <a:rPr lang="en" sz="600" dirty="0" smtClean="0"/>
                        <a:t/>
                      </a:r>
                      <a:br>
                        <a:rPr lang="en" sz="600" dirty="0" smtClean="0"/>
                      </a:br>
                      <a:r>
                        <a:rPr lang="ja-JP" sz="600" b="0" i="0" dirty="0" smtClean="0">
                          <a:solidFill>
                            <a:srgbClr val="4D4D4D"/>
                          </a:solidFill>
                          <a:ea typeface="MS UI Gothic" pitchFamily="18" charset="0"/>
                        </a:rPr>
                        <a:t>1 mg/kg (n=52)</a:t>
                      </a:r>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7799993"/>
                  </a:ext>
                </a:extLst>
              </a:tr>
              <a:tr h="0">
                <a:tc>
                  <a:txBody>
                    <a:bodyPr/>
                    <a:lstStyle/>
                    <a:p>
                      <a:r>
                        <a:rPr lang="ja-JP" sz="600" b="0" i="0" dirty="0" smtClean="0">
                          <a:solidFill>
                            <a:srgbClr val="4D4D4D"/>
                          </a:solidFill>
                          <a:ea typeface="MS UI Gothic" pitchFamily="18" charset="0"/>
                        </a:rPr>
                        <a:t>3ヶ月、% (95% CI)</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21 (12, 33)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39 (25, 53)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ja-JP" sz="600" b="0" i="0" dirty="0" smtClean="0">
                          <a:solidFill>
                            <a:srgbClr val="4D4D4D"/>
                          </a:solidFill>
                          <a:ea typeface="MS UI Gothic" pitchFamily="18" charset="0"/>
                        </a:rPr>
                        <a:t>22 (11, 35)</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973700725"/>
                  </a:ext>
                </a:extLst>
              </a:tr>
              <a:tr h="0">
                <a:tc>
                  <a:txBody>
                    <a:bodyPr/>
                    <a:lstStyle/>
                    <a:p>
                      <a:r>
                        <a:rPr lang="ja-JP" sz="600" b="0" i="0" dirty="0" smtClean="0">
                          <a:solidFill>
                            <a:srgbClr val="4D4D4D"/>
                          </a:solidFill>
                          <a:ea typeface="MS UI Gothic" pitchFamily="18" charset="0"/>
                        </a:rPr>
                        <a:t>6ヶ月、% (95 % CI)</a:t>
                      </a:r>
                    </a:p>
                  </a:txBody>
                  <a:tcPr marL="18000" marR="18000" marT="18000" marB="18000"/>
                </a:tc>
                <a:tc>
                  <a:txBody>
                    <a:bodyPr/>
                    <a:lstStyle/>
                    <a:p>
                      <a:pPr algn="ctr"/>
                      <a:r>
                        <a:rPr lang="ja-JP" sz="600" b="0" i="0" dirty="0" smtClean="0">
                          <a:solidFill>
                            <a:srgbClr val="4D4D4D"/>
                          </a:solidFill>
                          <a:ea typeface="MS UI Gothic" pitchFamily="18" charset="0"/>
                        </a:rPr>
                        <a:t>18 (9, 29)</a:t>
                      </a:r>
                    </a:p>
                  </a:txBody>
                  <a:tcPr marL="18000" marR="18000" marT="18000" marB="18000"/>
                </a:tc>
                <a:tc>
                  <a:txBody>
                    <a:bodyPr/>
                    <a:lstStyle/>
                    <a:p>
                      <a:pPr algn="ctr"/>
                      <a:r>
                        <a:rPr lang="ja-JP" sz="600" b="0" i="0" dirty="0" smtClean="0">
                          <a:solidFill>
                            <a:srgbClr val="4D4D4D"/>
                          </a:solidFill>
                          <a:ea typeface="MS UI Gothic" pitchFamily="18" charset="0"/>
                        </a:rPr>
                        <a:t>24 (12, 38)</a:t>
                      </a:r>
                    </a:p>
                  </a:txBody>
                  <a:tcPr marL="18000" marR="18000" marT="18000" marB="18000"/>
                </a:tc>
                <a:tc>
                  <a:txBody>
                    <a:bodyPr/>
                    <a:lstStyle/>
                    <a:p>
                      <a:pPr algn="ctr"/>
                      <a:r>
                        <a:rPr lang="ja-JP" sz="600" b="0" i="0" dirty="0" smtClean="0">
                          <a:solidFill>
                            <a:srgbClr val="4D4D4D"/>
                          </a:solidFill>
                          <a:ea typeface="MS UI Gothic" pitchFamily="18" charset="0"/>
                        </a:rPr>
                        <a:t>9 (3, 19)</a:t>
                      </a:r>
                    </a:p>
                  </a:txBody>
                  <a:tcPr marL="18000" marR="18000" marT="18000" marB="18000"/>
                </a:tc>
                <a:extLst>
                  <a:ext uri="{0D108BD9-81ED-4DB2-BD59-A6C34878D82A}">
                    <a16:rowId xmlns="" xmlns:a16="http://schemas.microsoft.com/office/drawing/2014/main"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12ヶ月、% (95 % CI)</a:t>
                      </a:r>
                    </a:p>
                  </a:txBody>
                  <a:tcPr marL="18000" marR="18000" marT="18000" marB="18000"/>
                </a:tc>
                <a:tc>
                  <a:txBody>
                    <a:bodyPr/>
                    <a:lstStyle/>
                    <a:p>
                      <a:pPr algn="ctr"/>
                      <a:r>
                        <a:rPr lang="ja-JP" sz="600" b="0" i="0" dirty="0" smtClean="0">
                          <a:solidFill>
                            <a:srgbClr val="4D4D4D"/>
                          </a:solidFill>
                          <a:ea typeface="MS UI Gothic" pitchFamily="18" charset="0"/>
                        </a:rPr>
                        <a:t>7 (2, 18)</a:t>
                      </a:r>
                    </a:p>
                  </a:txBody>
                  <a:tcPr marL="18000" marR="18000" marT="18000" marB="18000"/>
                </a:tc>
                <a:tc>
                  <a:txBody>
                    <a:bodyPr/>
                    <a:lstStyle/>
                    <a:p>
                      <a:pPr algn="ctr"/>
                      <a:r>
                        <a:rPr lang="ja-JP" sz="600" b="0" i="0" dirty="0" smtClean="0">
                          <a:solidFill>
                            <a:srgbClr val="4D4D4D"/>
                          </a:solidFill>
                          <a:ea typeface="MS UI Gothic" pitchFamily="18" charset="0"/>
                        </a:rPr>
                        <a:t>18 (8, 31)</a:t>
                      </a:r>
                    </a:p>
                  </a:txBody>
                  <a:tcPr marL="18000" marR="18000" marT="18000" marB="18000"/>
                </a:tc>
                <a:tc>
                  <a:txBody>
                    <a:bodyPr/>
                    <a:lstStyle/>
                    <a:p>
                      <a:pPr algn="ctr"/>
                      <a:r>
                        <a:rPr lang="ja-JP" sz="600" b="0" i="0" dirty="0" smtClean="0">
                          <a:solidFill>
                            <a:srgbClr val="4D4D4D"/>
                          </a:solidFill>
                          <a:ea typeface="MS UI Gothic" pitchFamily="18" charset="0"/>
                        </a:rPr>
                        <a:t>NE</a:t>
                      </a:r>
                    </a:p>
                  </a:txBody>
                  <a:tcPr marL="18000" marR="18000" marT="18000" marB="18000"/>
                </a:tc>
                <a:extLst>
                  <a:ext uri="{0D108BD9-81ED-4DB2-BD59-A6C34878D82A}">
                    <a16:rowId xmlns="" xmlns:a16="http://schemas.microsoft.com/office/drawing/2014/main"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mPFS、ヶ月間(95% CI)</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1.36 (1.25, 1.51)</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1.45 (1.25, 3.94)</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ja-JP" sz="600" b="0" i="0" dirty="0" smtClean="0">
                          <a:solidFill>
                            <a:srgbClr val="4D4D4D"/>
                          </a:solidFill>
                          <a:ea typeface="MS UI Gothic" pitchFamily="18" charset="0"/>
                        </a:rPr>
                        <a:t>1.58 (1.38, 2.60)</a:t>
                      </a:r>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679110"/>
                  </a:ext>
                </a:extLst>
              </a:tr>
            </a:tbl>
          </a:graphicData>
        </a:graphic>
      </p:graphicFrame>
      <p:sp>
        <p:nvSpPr>
          <p:cNvPr id="136" name="TextBox 135"/>
          <p:cNvSpPr txBox="1"/>
          <p:nvPr/>
        </p:nvSpPr>
        <p:spPr>
          <a:xfrm>
            <a:off x="5082639"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37" name="TextBox 136"/>
          <p:cNvSpPr txBox="1"/>
          <p:nvPr/>
        </p:nvSpPr>
        <p:spPr>
          <a:xfrm>
            <a:off x="5670566"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138" name="TextBox 137"/>
          <p:cNvSpPr txBox="1"/>
          <p:nvPr/>
        </p:nvSpPr>
        <p:spPr>
          <a:xfrm>
            <a:off x="6258493"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139" name="TextBox 138"/>
          <p:cNvSpPr txBox="1"/>
          <p:nvPr/>
        </p:nvSpPr>
        <p:spPr>
          <a:xfrm>
            <a:off x="6846420" y="597533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9</a:t>
            </a:r>
          </a:p>
        </p:txBody>
      </p:sp>
      <p:sp>
        <p:nvSpPr>
          <p:cNvPr id="140" name="TextBox 139"/>
          <p:cNvSpPr txBox="1"/>
          <p:nvPr/>
        </p:nvSpPr>
        <p:spPr>
          <a:xfrm>
            <a:off x="7399081" y="5975331"/>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141" name="TextBox 140"/>
          <p:cNvSpPr txBox="1"/>
          <p:nvPr/>
        </p:nvSpPr>
        <p:spPr>
          <a:xfrm>
            <a:off x="7987008" y="5975331"/>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142" name="TextBox 141"/>
          <p:cNvSpPr txBox="1"/>
          <p:nvPr/>
        </p:nvSpPr>
        <p:spPr>
          <a:xfrm>
            <a:off x="8574932" y="5975331"/>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143" name="TextBox 142"/>
          <p:cNvSpPr txBox="1"/>
          <p:nvPr/>
        </p:nvSpPr>
        <p:spPr>
          <a:xfrm>
            <a:off x="4928648" y="5791975"/>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144" name="TextBox 143"/>
          <p:cNvSpPr txBox="1"/>
          <p:nvPr/>
        </p:nvSpPr>
        <p:spPr>
          <a:xfrm>
            <a:off x="4822849" y="560250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145" name="TextBox 144"/>
          <p:cNvSpPr txBox="1"/>
          <p:nvPr/>
        </p:nvSpPr>
        <p:spPr>
          <a:xfrm>
            <a:off x="4822849" y="541303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146" name="TextBox 145"/>
          <p:cNvSpPr txBox="1"/>
          <p:nvPr/>
        </p:nvSpPr>
        <p:spPr>
          <a:xfrm>
            <a:off x="4822849" y="522357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147" name="TextBox 146"/>
          <p:cNvSpPr txBox="1"/>
          <p:nvPr/>
        </p:nvSpPr>
        <p:spPr>
          <a:xfrm>
            <a:off x="4822849" y="503410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148" name="TextBox 147"/>
          <p:cNvSpPr txBox="1"/>
          <p:nvPr/>
        </p:nvSpPr>
        <p:spPr>
          <a:xfrm>
            <a:off x="4822849" y="484463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149" name="TextBox 148"/>
          <p:cNvSpPr txBox="1"/>
          <p:nvPr/>
        </p:nvSpPr>
        <p:spPr>
          <a:xfrm>
            <a:off x="4822849" y="465516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150" name="TextBox 149"/>
          <p:cNvSpPr txBox="1"/>
          <p:nvPr/>
        </p:nvSpPr>
        <p:spPr>
          <a:xfrm>
            <a:off x="4822849" y="446569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151" name="TextBox 150"/>
          <p:cNvSpPr txBox="1"/>
          <p:nvPr/>
        </p:nvSpPr>
        <p:spPr>
          <a:xfrm>
            <a:off x="4822849" y="427623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152" name="TextBox 151"/>
          <p:cNvSpPr txBox="1"/>
          <p:nvPr/>
        </p:nvSpPr>
        <p:spPr>
          <a:xfrm>
            <a:off x="4822849" y="408676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153" name="TextBox 152"/>
          <p:cNvSpPr txBox="1"/>
          <p:nvPr/>
        </p:nvSpPr>
        <p:spPr>
          <a:xfrm>
            <a:off x="4822849" y="389729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154" name="Freeform 153"/>
          <p:cNvSpPr/>
          <p:nvPr/>
        </p:nvSpPr>
        <p:spPr>
          <a:xfrm>
            <a:off x="5207597"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55" name="Straight Connector 154"/>
          <p:cNvCxnSpPr/>
          <p:nvPr/>
        </p:nvCxnSpPr>
        <p:spPr>
          <a:xfrm>
            <a:off x="5117596"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5117596"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5117596"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117596"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117596"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5117596"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p:nvCxnSpPr>
        <p:spPr>
          <a:xfrm>
            <a:off x="5117596"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p:nvCxnSpPr>
        <p:spPr>
          <a:xfrm>
            <a:off x="5117596"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p:nvCxnSpPr>
        <p:spPr>
          <a:xfrm>
            <a:off x="5117596"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p:nvCxnSpPr>
        <p:spPr>
          <a:xfrm>
            <a:off x="5117596"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p:nvCxnSpPr>
        <p:spPr>
          <a:xfrm>
            <a:off x="5117596"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p:nvCxnSpPr>
        <p:spPr>
          <a:xfrm rot="16200000">
            <a:off x="51625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p:nvCxnSpPr>
        <p:spPr>
          <a:xfrm rot="16200000">
            <a:off x="57506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p:nvCxnSpPr>
        <p:spPr>
          <a:xfrm rot="16200000">
            <a:off x="633875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p:nvCxnSpPr>
        <p:spPr>
          <a:xfrm rot="16200000">
            <a:off x="692683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p:nvCxnSpPr>
        <p:spPr>
          <a:xfrm rot="16200000">
            <a:off x="751491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p:nvCxnSpPr>
        <p:spPr>
          <a:xfrm rot="16200000">
            <a:off x="81029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a:xfrm rot="16200000">
            <a:off x="86910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3" name="TextBox 172"/>
          <p:cNvSpPr txBox="1"/>
          <p:nvPr/>
        </p:nvSpPr>
        <p:spPr>
          <a:xfrm>
            <a:off x="6325437" y="4659351"/>
            <a:ext cx="2525050" cy="553998"/>
          </a:xfrm>
          <a:prstGeom prst="rect">
            <a:avLst/>
          </a:prstGeom>
          <a:noFill/>
        </p:spPr>
        <p:txBody>
          <a:bodyPr wrap="none" rtlCol="0">
            <a:spAutoFit/>
          </a:bodyPr>
          <a:lstStyle/>
          <a:p>
            <a:r>
              <a:rPr lang="ja-JP" sz="1000" b="0" i="0" dirty="0" smtClean="0">
                <a:solidFill>
                  <a:srgbClr val="4D4D4D"/>
                </a:solidFill>
                <a:ea typeface="MS UI Gothic" pitchFamily="18" charset="0"/>
              </a:rPr>
              <a:t>ニボルマブ3 mg/kg</a:t>
            </a:r>
            <a:r>
              <a:rPr lang="en" sz="1000" dirty="0" smtClean="0"/>
              <a:t/>
            </a:r>
            <a:br>
              <a:rPr lang="en" sz="1000" dirty="0" smtClean="0"/>
            </a:br>
            <a:r>
              <a:rPr lang="ja-JP" sz="1000" b="0" i="0" dirty="0" smtClean="0">
                <a:solidFill>
                  <a:srgbClr val="4D4D4D"/>
                </a:solidFill>
                <a:ea typeface="MS UI Gothic" pitchFamily="18" charset="0"/>
              </a:rPr>
              <a:t>ニボルマブ1 mg/kg + イピリムマブ3 mg/kg</a:t>
            </a:r>
          </a:p>
          <a:p>
            <a:r>
              <a:rPr lang="ja-JP" sz="1000" b="0" i="0" dirty="0" smtClean="0">
                <a:solidFill>
                  <a:srgbClr val="4D4D4D"/>
                </a:solidFill>
                <a:ea typeface="MS UI Gothic" pitchFamily="18" charset="0"/>
              </a:rPr>
              <a:t>ニボルマブ3 mg/kg + イピリムマブ1 mg/kg</a:t>
            </a:r>
          </a:p>
        </p:txBody>
      </p:sp>
      <p:cxnSp>
        <p:nvCxnSpPr>
          <p:cNvPr id="174" name="Straight Connector 173"/>
          <p:cNvCxnSpPr/>
          <p:nvPr/>
        </p:nvCxnSpPr>
        <p:spPr>
          <a:xfrm>
            <a:off x="6236629" y="4789998"/>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5" name="Oval 17"/>
          <p:cNvSpPr>
            <a:spLocks noChangeArrowheads="1"/>
          </p:cNvSpPr>
          <p:nvPr/>
        </p:nvSpPr>
        <p:spPr bwMode="auto">
          <a:xfrm>
            <a:off x="6283429" y="476479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76" name="Straight Connector 175"/>
          <p:cNvCxnSpPr/>
          <p:nvPr/>
        </p:nvCxnSpPr>
        <p:spPr>
          <a:xfrm>
            <a:off x="6236629" y="4935254"/>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7" name="Oval 17"/>
          <p:cNvSpPr>
            <a:spLocks noChangeArrowheads="1"/>
          </p:cNvSpPr>
          <p:nvPr/>
        </p:nvSpPr>
        <p:spPr bwMode="auto">
          <a:xfrm>
            <a:off x="6283429" y="49100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cxnSp>
        <p:nvCxnSpPr>
          <p:cNvPr id="178" name="Straight Connector 177"/>
          <p:cNvCxnSpPr/>
          <p:nvPr/>
        </p:nvCxnSpPr>
        <p:spPr>
          <a:xfrm>
            <a:off x="6236629" y="5087654"/>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Oval 17"/>
          <p:cNvSpPr>
            <a:spLocks noChangeArrowheads="1"/>
          </p:cNvSpPr>
          <p:nvPr/>
        </p:nvSpPr>
        <p:spPr bwMode="auto">
          <a:xfrm>
            <a:off x="6283429" y="506245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pPr algn="ctr"/>
            <a:endParaRPr lang="en-GB">
              <a:solidFill>
                <a:srgbClr val="4D4D4D"/>
              </a:solidFill>
              <a:latin typeface="Arial"/>
              <a:cs typeface="Arial"/>
            </a:endParaRPr>
          </a:p>
        </p:txBody>
      </p:sp>
      <p:sp>
        <p:nvSpPr>
          <p:cNvPr id="180" name="TextBox 179"/>
          <p:cNvSpPr txBox="1"/>
          <p:nvPr/>
        </p:nvSpPr>
        <p:spPr>
          <a:xfrm>
            <a:off x="855663" y="3409808"/>
            <a:ext cx="3529614"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OS</a:t>
            </a:r>
          </a:p>
        </p:txBody>
      </p:sp>
      <p:sp>
        <p:nvSpPr>
          <p:cNvPr id="181" name="TextBox 180"/>
          <p:cNvSpPr txBox="1"/>
          <p:nvPr/>
        </p:nvSpPr>
        <p:spPr>
          <a:xfrm>
            <a:off x="5184788" y="3409808"/>
            <a:ext cx="3491668"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PFS</a:t>
            </a:r>
          </a:p>
        </p:txBody>
      </p:sp>
      <p:grpSp>
        <p:nvGrpSpPr>
          <p:cNvPr id="182" name="Group 181"/>
          <p:cNvGrpSpPr/>
          <p:nvPr/>
        </p:nvGrpSpPr>
        <p:grpSpPr>
          <a:xfrm>
            <a:off x="5219842" y="4031472"/>
            <a:ext cx="3519346" cy="1887218"/>
            <a:chOff x="5219842" y="4031472"/>
            <a:chExt cx="3519346" cy="1887218"/>
          </a:xfrm>
        </p:grpSpPr>
        <p:sp>
          <p:nvSpPr>
            <p:cNvPr id="183" name="Freeform 74"/>
            <p:cNvSpPr>
              <a:spLocks/>
            </p:cNvSpPr>
            <p:nvPr/>
          </p:nvSpPr>
          <p:spPr bwMode="auto">
            <a:xfrm>
              <a:off x="5219842" y="4031472"/>
              <a:ext cx="3519346" cy="1887218"/>
            </a:xfrm>
            <a:custGeom>
              <a:avLst/>
              <a:gdLst>
                <a:gd name="T0" fmla="*/ 2208 w 2208"/>
                <a:gd name="T1" fmla="*/ 1188 h 1188"/>
                <a:gd name="T2" fmla="*/ 1977 w 2208"/>
                <a:gd name="T3" fmla="*/ 1188 h 1188"/>
                <a:gd name="T4" fmla="*/ 1977 w 2208"/>
                <a:gd name="T5" fmla="*/ 1144 h 1188"/>
                <a:gd name="T6" fmla="*/ 1483 w 2208"/>
                <a:gd name="T7" fmla="*/ 1144 h 1188"/>
                <a:gd name="T8" fmla="*/ 1483 w 2208"/>
                <a:gd name="T9" fmla="*/ 1102 h 1188"/>
                <a:gd name="T10" fmla="*/ 1031 w 2208"/>
                <a:gd name="T11" fmla="*/ 1102 h 1188"/>
                <a:gd name="T12" fmla="*/ 1031 w 2208"/>
                <a:gd name="T13" fmla="*/ 1062 h 1188"/>
                <a:gd name="T14" fmla="*/ 1019 w 2208"/>
                <a:gd name="T15" fmla="*/ 1062 h 1188"/>
                <a:gd name="T16" fmla="*/ 1019 w 2208"/>
                <a:gd name="T17" fmla="*/ 1025 h 1188"/>
                <a:gd name="T18" fmla="*/ 940 w 2208"/>
                <a:gd name="T19" fmla="*/ 1025 h 1188"/>
                <a:gd name="T20" fmla="*/ 940 w 2208"/>
                <a:gd name="T21" fmla="*/ 1001 h 1188"/>
                <a:gd name="T22" fmla="*/ 878 w 2208"/>
                <a:gd name="T23" fmla="*/ 1001 h 1188"/>
                <a:gd name="T24" fmla="*/ 878 w 2208"/>
                <a:gd name="T25" fmla="*/ 979 h 1188"/>
                <a:gd name="T26" fmla="*/ 665 w 2208"/>
                <a:gd name="T27" fmla="*/ 979 h 1188"/>
                <a:gd name="T28" fmla="*/ 665 w 2208"/>
                <a:gd name="T29" fmla="*/ 957 h 1188"/>
                <a:gd name="T30" fmla="*/ 529 w 2208"/>
                <a:gd name="T31" fmla="*/ 957 h 1188"/>
                <a:gd name="T32" fmla="*/ 529 w 2208"/>
                <a:gd name="T33" fmla="*/ 935 h 1188"/>
                <a:gd name="T34" fmla="*/ 344 w 2208"/>
                <a:gd name="T35" fmla="*/ 935 h 1188"/>
                <a:gd name="T36" fmla="*/ 344 w 2208"/>
                <a:gd name="T37" fmla="*/ 911 h 1188"/>
                <a:gd name="T38" fmla="*/ 330 w 2208"/>
                <a:gd name="T39" fmla="*/ 911 h 1188"/>
                <a:gd name="T40" fmla="*/ 330 w 2208"/>
                <a:gd name="T41" fmla="*/ 889 h 1188"/>
                <a:gd name="T42" fmla="*/ 310 w 2208"/>
                <a:gd name="T43" fmla="*/ 889 h 1188"/>
                <a:gd name="T44" fmla="*/ 310 w 2208"/>
                <a:gd name="T45" fmla="*/ 865 h 1188"/>
                <a:gd name="T46" fmla="*/ 302 w 2208"/>
                <a:gd name="T47" fmla="*/ 865 h 1188"/>
                <a:gd name="T48" fmla="*/ 302 w 2208"/>
                <a:gd name="T49" fmla="*/ 845 h 1188"/>
                <a:gd name="T50" fmla="*/ 267 w 2208"/>
                <a:gd name="T51" fmla="*/ 845 h 1188"/>
                <a:gd name="T52" fmla="*/ 267 w 2208"/>
                <a:gd name="T53" fmla="*/ 825 h 1188"/>
                <a:gd name="T54" fmla="*/ 259 w 2208"/>
                <a:gd name="T55" fmla="*/ 825 h 1188"/>
                <a:gd name="T56" fmla="*/ 259 w 2208"/>
                <a:gd name="T57" fmla="*/ 807 h 1188"/>
                <a:gd name="T58" fmla="*/ 235 w 2208"/>
                <a:gd name="T59" fmla="*/ 807 h 1188"/>
                <a:gd name="T60" fmla="*/ 235 w 2208"/>
                <a:gd name="T61" fmla="*/ 785 h 1188"/>
                <a:gd name="T62" fmla="*/ 187 w 2208"/>
                <a:gd name="T63" fmla="*/ 785 h 1188"/>
                <a:gd name="T64" fmla="*/ 187 w 2208"/>
                <a:gd name="T65" fmla="*/ 763 h 1188"/>
                <a:gd name="T66" fmla="*/ 181 w 2208"/>
                <a:gd name="T67" fmla="*/ 763 h 1188"/>
                <a:gd name="T68" fmla="*/ 181 w 2208"/>
                <a:gd name="T69" fmla="*/ 743 h 1188"/>
                <a:gd name="T70" fmla="*/ 177 w 2208"/>
                <a:gd name="T71" fmla="*/ 743 h 1188"/>
                <a:gd name="T72" fmla="*/ 177 w 2208"/>
                <a:gd name="T73" fmla="*/ 722 h 1188"/>
                <a:gd name="T74" fmla="*/ 171 w 2208"/>
                <a:gd name="T75" fmla="*/ 722 h 1188"/>
                <a:gd name="T76" fmla="*/ 171 w 2208"/>
                <a:gd name="T77" fmla="*/ 702 h 1188"/>
                <a:gd name="T78" fmla="*/ 165 w 2208"/>
                <a:gd name="T79" fmla="*/ 702 h 1188"/>
                <a:gd name="T80" fmla="*/ 165 w 2208"/>
                <a:gd name="T81" fmla="*/ 658 h 1188"/>
                <a:gd name="T82" fmla="*/ 157 w 2208"/>
                <a:gd name="T83" fmla="*/ 658 h 1188"/>
                <a:gd name="T84" fmla="*/ 157 w 2208"/>
                <a:gd name="T85" fmla="*/ 594 h 1188"/>
                <a:gd name="T86" fmla="*/ 153 w 2208"/>
                <a:gd name="T87" fmla="*/ 594 h 1188"/>
                <a:gd name="T88" fmla="*/ 153 w 2208"/>
                <a:gd name="T89" fmla="*/ 508 h 1188"/>
                <a:gd name="T90" fmla="*/ 147 w 2208"/>
                <a:gd name="T91" fmla="*/ 508 h 1188"/>
                <a:gd name="T92" fmla="*/ 147 w 2208"/>
                <a:gd name="T93" fmla="*/ 446 h 1188"/>
                <a:gd name="T94" fmla="*/ 139 w 2208"/>
                <a:gd name="T95" fmla="*/ 446 h 1188"/>
                <a:gd name="T96" fmla="*/ 139 w 2208"/>
                <a:gd name="T97" fmla="*/ 211 h 1188"/>
                <a:gd name="T98" fmla="*/ 131 w 2208"/>
                <a:gd name="T99" fmla="*/ 211 h 1188"/>
                <a:gd name="T100" fmla="*/ 131 w 2208"/>
                <a:gd name="T101" fmla="*/ 151 h 1188"/>
                <a:gd name="T102" fmla="*/ 111 w 2208"/>
                <a:gd name="T103" fmla="*/ 151 h 1188"/>
                <a:gd name="T104" fmla="*/ 111 w 2208"/>
                <a:gd name="T105" fmla="*/ 104 h 1188"/>
                <a:gd name="T106" fmla="*/ 99 w 2208"/>
                <a:gd name="T107" fmla="*/ 104 h 1188"/>
                <a:gd name="T108" fmla="*/ 99 w 2208"/>
                <a:gd name="T109" fmla="*/ 84 h 1188"/>
                <a:gd name="T110" fmla="*/ 87 w 2208"/>
                <a:gd name="T111" fmla="*/ 84 h 1188"/>
                <a:gd name="T112" fmla="*/ 87 w 2208"/>
                <a:gd name="T113" fmla="*/ 42 h 1188"/>
                <a:gd name="T114" fmla="*/ 70 w 2208"/>
                <a:gd name="T115" fmla="*/ 42 h 1188"/>
                <a:gd name="T116" fmla="*/ 70 w 2208"/>
                <a:gd name="T117" fmla="*/ 0 h 1188"/>
                <a:gd name="T118" fmla="*/ 0 w 2208"/>
                <a:gd name="T119"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8" h="1188">
                  <a:moveTo>
                    <a:pt x="2208" y="1188"/>
                  </a:moveTo>
                  <a:lnTo>
                    <a:pt x="1977" y="1188"/>
                  </a:lnTo>
                  <a:lnTo>
                    <a:pt x="1977" y="1144"/>
                  </a:lnTo>
                  <a:lnTo>
                    <a:pt x="1483" y="1144"/>
                  </a:lnTo>
                  <a:lnTo>
                    <a:pt x="1483" y="1102"/>
                  </a:lnTo>
                  <a:lnTo>
                    <a:pt x="1031" y="1102"/>
                  </a:lnTo>
                  <a:lnTo>
                    <a:pt x="1031" y="1062"/>
                  </a:lnTo>
                  <a:lnTo>
                    <a:pt x="1019" y="1062"/>
                  </a:lnTo>
                  <a:lnTo>
                    <a:pt x="1019" y="1025"/>
                  </a:lnTo>
                  <a:lnTo>
                    <a:pt x="940" y="1025"/>
                  </a:lnTo>
                  <a:lnTo>
                    <a:pt x="940" y="1001"/>
                  </a:lnTo>
                  <a:lnTo>
                    <a:pt x="878" y="1001"/>
                  </a:lnTo>
                  <a:lnTo>
                    <a:pt x="878" y="979"/>
                  </a:lnTo>
                  <a:lnTo>
                    <a:pt x="665" y="979"/>
                  </a:lnTo>
                  <a:lnTo>
                    <a:pt x="665" y="957"/>
                  </a:lnTo>
                  <a:lnTo>
                    <a:pt x="529" y="957"/>
                  </a:lnTo>
                  <a:lnTo>
                    <a:pt x="529" y="935"/>
                  </a:lnTo>
                  <a:lnTo>
                    <a:pt x="344" y="935"/>
                  </a:lnTo>
                  <a:lnTo>
                    <a:pt x="344" y="911"/>
                  </a:lnTo>
                  <a:lnTo>
                    <a:pt x="330" y="911"/>
                  </a:lnTo>
                  <a:lnTo>
                    <a:pt x="330" y="889"/>
                  </a:lnTo>
                  <a:lnTo>
                    <a:pt x="310" y="889"/>
                  </a:lnTo>
                  <a:lnTo>
                    <a:pt x="310" y="865"/>
                  </a:lnTo>
                  <a:lnTo>
                    <a:pt x="302" y="865"/>
                  </a:lnTo>
                  <a:lnTo>
                    <a:pt x="302" y="845"/>
                  </a:lnTo>
                  <a:lnTo>
                    <a:pt x="267" y="845"/>
                  </a:lnTo>
                  <a:lnTo>
                    <a:pt x="267" y="825"/>
                  </a:lnTo>
                  <a:lnTo>
                    <a:pt x="259" y="825"/>
                  </a:lnTo>
                  <a:lnTo>
                    <a:pt x="259" y="807"/>
                  </a:lnTo>
                  <a:lnTo>
                    <a:pt x="235" y="807"/>
                  </a:lnTo>
                  <a:lnTo>
                    <a:pt x="235" y="785"/>
                  </a:lnTo>
                  <a:lnTo>
                    <a:pt x="187" y="785"/>
                  </a:lnTo>
                  <a:lnTo>
                    <a:pt x="187" y="763"/>
                  </a:lnTo>
                  <a:lnTo>
                    <a:pt x="181" y="763"/>
                  </a:lnTo>
                  <a:lnTo>
                    <a:pt x="181" y="743"/>
                  </a:lnTo>
                  <a:lnTo>
                    <a:pt x="177" y="743"/>
                  </a:lnTo>
                  <a:lnTo>
                    <a:pt x="177" y="722"/>
                  </a:lnTo>
                  <a:lnTo>
                    <a:pt x="171" y="722"/>
                  </a:lnTo>
                  <a:lnTo>
                    <a:pt x="171" y="702"/>
                  </a:lnTo>
                  <a:lnTo>
                    <a:pt x="165" y="702"/>
                  </a:lnTo>
                  <a:lnTo>
                    <a:pt x="165" y="658"/>
                  </a:lnTo>
                  <a:lnTo>
                    <a:pt x="157" y="658"/>
                  </a:lnTo>
                  <a:lnTo>
                    <a:pt x="157" y="594"/>
                  </a:lnTo>
                  <a:lnTo>
                    <a:pt x="153" y="594"/>
                  </a:lnTo>
                  <a:lnTo>
                    <a:pt x="153" y="508"/>
                  </a:lnTo>
                  <a:lnTo>
                    <a:pt x="147" y="508"/>
                  </a:lnTo>
                  <a:lnTo>
                    <a:pt x="147" y="446"/>
                  </a:lnTo>
                  <a:lnTo>
                    <a:pt x="139" y="446"/>
                  </a:lnTo>
                  <a:lnTo>
                    <a:pt x="139" y="211"/>
                  </a:lnTo>
                  <a:lnTo>
                    <a:pt x="131" y="211"/>
                  </a:lnTo>
                  <a:lnTo>
                    <a:pt x="131" y="151"/>
                  </a:lnTo>
                  <a:lnTo>
                    <a:pt x="111" y="151"/>
                  </a:lnTo>
                  <a:lnTo>
                    <a:pt x="111" y="104"/>
                  </a:lnTo>
                  <a:lnTo>
                    <a:pt x="99" y="104"/>
                  </a:lnTo>
                  <a:lnTo>
                    <a:pt x="99" y="84"/>
                  </a:lnTo>
                  <a:lnTo>
                    <a:pt x="87" y="84"/>
                  </a:lnTo>
                  <a:lnTo>
                    <a:pt x="87" y="42"/>
                  </a:lnTo>
                  <a:lnTo>
                    <a:pt x="70" y="42"/>
                  </a:lnTo>
                  <a:lnTo>
                    <a:pt x="7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Oval 75"/>
            <p:cNvSpPr>
              <a:spLocks noChangeArrowheads="1"/>
            </p:cNvSpPr>
            <p:nvPr/>
          </p:nvSpPr>
          <p:spPr bwMode="auto">
            <a:xfrm>
              <a:off x="6222421" y="552631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Oval 76"/>
            <p:cNvSpPr>
              <a:spLocks noChangeArrowheads="1"/>
            </p:cNvSpPr>
            <p:nvPr/>
          </p:nvSpPr>
          <p:spPr bwMode="auto">
            <a:xfrm>
              <a:off x="6721314"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Oval 77"/>
            <p:cNvSpPr>
              <a:spLocks noChangeArrowheads="1"/>
            </p:cNvSpPr>
            <p:nvPr/>
          </p:nvSpPr>
          <p:spPr bwMode="auto">
            <a:xfrm>
              <a:off x="676594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Oval 78"/>
            <p:cNvSpPr>
              <a:spLocks noChangeArrowheads="1"/>
            </p:cNvSpPr>
            <p:nvPr/>
          </p:nvSpPr>
          <p:spPr bwMode="auto">
            <a:xfrm>
              <a:off x="680260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88" name="Group 187"/>
          <p:cNvGrpSpPr/>
          <p:nvPr/>
        </p:nvGrpSpPr>
        <p:grpSpPr>
          <a:xfrm>
            <a:off x="5184776" y="4009231"/>
            <a:ext cx="2154962" cy="1766053"/>
            <a:chOff x="5184776" y="4009231"/>
            <a:chExt cx="2154962" cy="1766053"/>
          </a:xfrm>
        </p:grpSpPr>
        <p:sp>
          <p:nvSpPr>
            <p:cNvPr id="189" name="Freeform 79"/>
            <p:cNvSpPr>
              <a:spLocks/>
            </p:cNvSpPr>
            <p:nvPr/>
          </p:nvSpPr>
          <p:spPr bwMode="auto">
            <a:xfrm>
              <a:off x="5210279" y="4034649"/>
              <a:ext cx="2097581" cy="1718830"/>
            </a:xfrm>
            <a:custGeom>
              <a:avLst/>
              <a:gdLst>
                <a:gd name="T0" fmla="*/ 1316 w 1316"/>
                <a:gd name="T1" fmla="*/ 1082 h 1082"/>
                <a:gd name="T2" fmla="*/ 661 w 1316"/>
                <a:gd name="T3" fmla="*/ 1082 h 1082"/>
                <a:gd name="T4" fmla="*/ 661 w 1316"/>
                <a:gd name="T5" fmla="*/ 1058 h 1082"/>
                <a:gd name="T6" fmla="*/ 641 w 1316"/>
                <a:gd name="T7" fmla="*/ 1058 h 1082"/>
                <a:gd name="T8" fmla="*/ 641 w 1316"/>
                <a:gd name="T9" fmla="*/ 1030 h 1082"/>
                <a:gd name="T10" fmla="*/ 490 w 1316"/>
                <a:gd name="T11" fmla="*/ 1030 h 1082"/>
                <a:gd name="T12" fmla="*/ 490 w 1316"/>
                <a:gd name="T13" fmla="*/ 1003 h 1082"/>
                <a:gd name="T14" fmla="*/ 476 w 1316"/>
                <a:gd name="T15" fmla="*/ 1003 h 1082"/>
                <a:gd name="T16" fmla="*/ 476 w 1316"/>
                <a:gd name="T17" fmla="*/ 981 h 1082"/>
                <a:gd name="T18" fmla="*/ 448 w 1316"/>
                <a:gd name="T19" fmla="*/ 981 h 1082"/>
                <a:gd name="T20" fmla="*/ 448 w 1316"/>
                <a:gd name="T21" fmla="*/ 953 h 1082"/>
                <a:gd name="T22" fmla="*/ 366 w 1316"/>
                <a:gd name="T23" fmla="*/ 953 h 1082"/>
                <a:gd name="T24" fmla="*/ 366 w 1316"/>
                <a:gd name="T25" fmla="*/ 933 h 1082"/>
                <a:gd name="T26" fmla="*/ 358 w 1316"/>
                <a:gd name="T27" fmla="*/ 933 h 1082"/>
                <a:gd name="T28" fmla="*/ 358 w 1316"/>
                <a:gd name="T29" fmla="*/ 899 h 1082"/>
                <a:gd name="T30" fmla="*/ 342 w 1316"/>
                <a:gd name="T31" fmla="*/ 899 h 1082"/>
                <a:gd name="T32" fmla="*/ 342 w 1316"/>
                <a:gd name="T33" fmla="*/ 849 h 1082"/>
                <a:gd name="T34" fmla="*/ 320 w 1316"/>
                <a:gd name="T35" fmla="*/ 849 h 1082"/>
                <a:gd name="T36" fmla="*/ 320 w 1316"/>
                <a:gd name="T37" fmla="*/ 795 h 1082"/>
                <a:gd name="T38" fmla="*/ 314 w 1316"/>
                <a:gd name="T39" fmla="*/ 795 h 1082"/>
                <a:gd name="T40" fmla="*/ 314 w 1316"/>
                <a:gd name="T41" fmla="*/ 743 h 1082"/>
                <a:gd name="T42" fmla="*/ 295 w 1316"/>
                <a:gd name="T43" fmla="*/ 743 h 1082"/>
                <a:gd name="T44" fmla="*/ 295 w 1316"/>
                <a:gd name="T45" fmla="*/ 718 h 1082"/>
                <a:gd name="T46" fmla="*/ 277 w 1316"/>
                <a:gd name="T47" fmla="*/ 718 h 1082"/>
                <a:gd name="T48" fmla="*/ 277 w 1316"/>
                <a:gd name="T49" fmla="*/ 696 h 1082"/>
                <a:gd name="T50" fmla="*/ 209 w 1316"/>
                <a:gd name="T51" fmla="*/ 696 h 1082"/>
                <a:gd name="T52" fmla="*/ 209 w 1316"/>
                <a:gd name="T53" fmla="*/ 668 h 1082"/>
                <a:gd name="T54" fmla="*/ 187 w 1316"/>
                <a:gd name="T55" fmla="*/ 668 h 1082"/>
                <a:gd name="T56" fmla="*/ 187 w 1316"/>
                <a:gd name="T57" fmla="*/ 596 h 1082"/>
                <a:gd name="T58" fmla="*/ 181 w 1316"/>
                <a:gd name="T59" fmla="*/ 596 h 1082"/>
                <a:gd name="T60" fmla="*/ 181 w 1316"/>
                <a:gd name="T61" fmla="*/ 508 h 1082"/>
                <a:gd name="T62" fmla="*/ 169 w 1316"/>
                <a:gd name="T63" fmla="*/ 508 h 1082"/>
                <a:gd name="T64" fmla="*/ 169 w 1316"/>
                <a:gd name="T65" fmla="*/ 446 h 1082"/>
                <a:gd name="T66" fmla="*/ 163 w 1316"/>
                <a:gd name="T67" fmla="*/ 446 h 1082"/>
                <a:gd name="T68" fmla="*/ 163 w 1316"/>
                <a:gd name="T69" fmla="*/ 391 h 1082"/>
                <a:gd name="T70" fmla="*/ 155 w 1316"/>
                <a:gd name="T71" fmla="*/ 391 h 1082"/>
                <a:gd name="T72" fmla="*/ 155 w 1316"/>
                <a:gd name="T73" fmla="*/ 215 h 1082"/>
                <a:gd name="T74" fmla="*/ 151 w 1316"/>
                <a:gd name="T75" fmla="*/ 215 h 1082"/>
                <a:gd name="T76" fmla="*/ 151 w 1316"/>
                <a:gd name="T77" fmla="*/ 213 h 1082"/>
                <a:gd name="T78" fmla="*/ 145 w 1316"/>
                <a:gd name="T79" fmla="*/ 213 h 1082"/>
                <a:gd name="T80" fmla="*/ 145 w 1316"/>
                <a:gd name="T81" fmla="*/ 119 h 1082"/>
                <a:gd name="T82" fmla="*/ 131 w 1316"/>
                <a:gd name="T83" fmla="*/ 119 h 1082"/>
                <a:gd name="T84" fmla="*/ 131 w 1316"/>
                <a:gd name="T85" fmla="*/ 98 h 1082"/>
                <a:gd name="T86" fmla="*/ 117 w 1316"/>
                <a:gd name="T87" fmla="*/ 98 h 1082"/>
                <a:gd name="T88" fmla="*/ 117 w 1316"/>
                <a:gd name="T89" fmla="*/ 76 h 1082"/>
                <a:gd name="T90" fmla="*/ 64 w 1316"/>
                <a:gd name="T91" fmla="*/ 76 h 1082"/>
                <a:gd name="T92" fmla="*/ 64 w 1316"/>
                <a:gd name="T93" fmla="*/ 50 h 1082"/>
                <a:gd name="T94" fmla="*/ 42 w 1316"/>
                <a:gd name="T95" fmla="*/ 50 h 1082"/>
                <a:gd name="T96" fmla="*/ 42 w 1316"/>
                <a:gd name="T97" fmla="*/ 24 h 1082"/>
                <a:gd name="T98" fmla="*/ 30 w 1316"/>
                <a:gd name="T99" fmla="*/ 24 h 1082"/>
                <a:gd name="T100" fmla="*/ 30 w 1316"/>
                <a:gd name="T101" fmla="*/ 0 h 1082"/>
                <a:gd name="T102" fmla="*/ 0 w 1316"/>
                <a:gd name="T103"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6" h="1082">
                  <a:moveTo>
                    <a:pt x="1316" y="1082"/>
                  </a:moveTo>
                  <a:lnTo>
                    <a:pt x="661" y="1082"/>
                  </a:lnTo>
                  <a:lnTo>
                    <a:pt x="661" y="1058"/>
                  </a:lnTo>
                  <a:lnTo>
                    <a:pt x="641" y="1058"/>
                  </a:lnTo>
                  <a:lnTo>
                    <a:pt x="641" y="1030"/>
                  </a:lnTo>
                  <a:lnTo>
                    <a:pt x="490" y="1030"/>
                  </a:lnTo>
                  <a:lnTo>
                    <a:pt x="490" y="1003"/>
                  </a:lnTo>
                  <a:lnTo>
                    <a:pt x="476" y="1003"/>
                  </a:lnTo>
                  <a:lnTo>
                    <a:pt x="476" y="981"/>
                  </a:lnTo>
                  <a:lnTo>
                    <a:pt x="448" y="981"/>
                  </a:lnTo>
                  <a:lnTo>
                    <a:pt x="448" y="953"/>
                  </a:lnTo>
                  <a:lnTo>
                    <a:pt x="366" y="953"/>
                  </a:lnTo>
                  <a:lnTo>
                    <a:pt x="366" y="933"/>
                  </a:lnTo>
                  <a:lnTo>
                    <a:pt x="358" y="933"/>
                  </a:lnTo>
                  <a:lnTo>
                    <a:pt x="358" y="899"/>
                  </a:lnTo>
                  <a:lnTo>
                    <a:pt x="342" y="899"/>
                  </a:lnTo>
                  <a:lnTo>
                    <a:pt x="342" y="849"/>
                  </a:lnTo>
                  <a:lnTo>
                    <a:pt x="320" y="849"/>
                  </a:lnTo>
                  <a:lnTo>
                    <a:pt x="320" y="795"/>
                  </a:lnTo>
                  <a:lnTo>
                    <a:pt x="314" y="795"/>
                  </a:lnTo>
                  <a:lnTo>
                    <a:pt x="314" y="743"/>
                  </a:lnTo>
                  <a:lnTo>
                    <a:pt x="295" y="743"/>
                  </a:lnTo>
                  <a:lnTo>
                    <a:pt x="295" y="718"/>
                  </a:lnTo>
                  <a:lnTo>
                    <a:pt x="277" y="718"/>
                  </a:lnTo>
                  <a:lnTo>
                    <a:pt x="277" y="696"/>
                  </a:lnTo>
                  <a:lnTo>
                    <a:pt x="209" y="696"/>
                  </a:lnTo>
                  <a:lnTo>
                    <a:pt x="209" y="668"/>
                  </a:lnTo>
                  <a:lnTo>
                    <a:pt x="187" y="668"/>
                  </a:lnTo>
                  <a:lnTo>
                    <a:pt x="187" y="596"/>
                  </a:lnTo>
                  <a:lnTo>
                    <a:pt x="181" y="596"/>
                  </a:lnTo>
                  <a:lnTo>
                    <a:pt x="181" y="508"/>
                  </a:lnTo>
                  <a:lnTo>
                    <a:pt x="169" y="508"/>
                  </a:lnTo>
                  <a:lnTo>
                    <a:pt x="169" y="446"/>
                  </a:lnTo>
                  <a:lnTo>
                    <a:pt x="163" y="446"/>
                  </a:lnTo>
                  <a:lnTo>
                    <a:pt x="163" y="391"/>
                  </a:lnTo>
                  <a:lnTo>
                    <a:pt x="155" y="391"/>
                  </a:lnTo>
                  <a:lnTo>
                    <a:pt x="155" y="215"/>
                  </a:lnTo>
                  <a:lnTo>
                    <a:pt x="151" y="215"/>
                  </a:lnTo>
                  <a:lnTo>
                    <a:pt x="151" y="213"/>
                  </a:lnTo>
                  <a:lnTo>
                    <a:pt x="145" y="213"/>
                  </a:lnTo>
                  <a:lnTo>
                    <a:pt x="145" y="119"/>
                  </a:lnTo>
                  <a:lnTo>
                    <a:pt x="131" y="119"/>
                  </a:lnTo>
                  <a:lnTo>
                    <a:pt x="131" y="98"/>
                  </a:lnTo>
                  <a:lnTo>
                    <a:pt x="117" y="98"/>
                  </a:lnTo>
                  <a:lnTo>
                    <a:pt x="117" y="76"/>
                  </a:lnTo>
                  <a:lnTo>
                    <a:pt x="64" y="76"/>
                  </a:lnTo>
                  <a:lnTo>
                    <a:pt x="64" y="50"/>
                  </a:lnTo>
                  <a:lnTo>
                    <a:pt x="42" y="50"/>
                  </a:lnTo>
                  <a:lnTo>
                    <a:pt x="42" y="24"/>
                  </a:lnTo>
                  <a:lnTo>
                    <a:pt x="30" y="24"/>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0" name="Oval 80"/>
            <p:cNvSpPr>
              <a:spLocks noChangeArrowheads="1"/>
            </p:cNvSpPr>
            <p:nvPr/>
          </p:nvSpPr>
          <p:spPr bwMode="auto">
            <a:xfrm>
              <a:off x="5422268" y="4280877"/>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1" name="Oval 81"/>
            <p:cNvSpPr>
              <a:spLocks noChangeArrowheads="1"/>
            </p:cNvSpPr>
            <p:nvPr/>
          </p:nvSpPr>
          <p:spPr bwMode="auto">
            <a:xfrm>
              <a:off x="5511527" y="5067218"/>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2" name="Oval 82"/>
            <p:cNvSpPr>
              <a:spLocks noChangeArrowheads="1"/>
            </p:cNvSpPr>
            <p:nvPr/>
          </p:nvSpPr>
          <p:spPr bwMode="auto">
            <a:xfrm>
              <a:off x="6257475"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3" name="Oval 83"/>
            <p:cNvSpPr>
              <a:spLocks noChangeArrowheads="1"/>
            </p:cNvSpPr>
            <p:nvPr/>
          </p:nvSpPr>
          <p:spPr bwMode="auto">
            <a:xfrm>
              <a:off x="6282978"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4" name="Oval 84"/>
            <p:cNvSpPr>
              <a:spLocks noChangeArrowheads="1"/>
            </p:cNvSpPr>
            <p:nvPr/>
          </p:nvSpPr>
          <p:spPr bwMode="auto">
            <a:xfrm>
              <a:off x="6933292"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5" name="Oval 85"/>
            <p:cNvSpPr>
              <a:spLocks noChangeArrowheads="1"/>
            </p:cNvSpPr>
            <p:nvPr/>
          </p:nvSpPr>
          <p:spPr bwMode="auto">
            <a:xfrm>
              <a:off x="7291921"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6" name="Oval 86"/>
            <p:cNvSpPr>
              <a:spLocks noChangeArrowheads="1"/>
            </p:cNvSpPr>
            <p:nvPr/>
          </p:nvSpPr>
          <p:spPr bwMode="auto">
            <a:xfrm>
              <a:off x="5184776" y="4009231"/>
              <a:ext cx="44629"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97" name="Group 196"/>
          <p:cNvGrpSpPr/>
          <p:nvPr/>
        </p:nvGrpSpPr>
        <p:grpSpPr>
          <a:xfrm>
            <a:off x="5184788" y="4009232"/>
            <a:ext cx="2903493" cy="1599252"/>
            <a:chOff x="5184788" y="4009232"/>
            <a:chExt cx="2903493" cy="1599252"/>
          </a:xfrm>
        </p:grpSpPr>
        <p:sp>
          <p:nvSpPr>
            <p:cNvPr id="198" name="Freeform 87"/>
            <p:cNvSpPr>
              <a:spLocks/>
            </p:cNvSpPr>
            <p:nvPr/>
          </p:nvSpPr>
          <p:spPr bwMode="auto">
            <a:xfrm>
              <a:off x="5207091" y="4031472"/>
              <a:ext cx="2853093" cy="1548853"/>
            </a:xfrm>
            <a:custGeom>
              <a:avLst/>
              <a:gdLst>
                <a:gd name="T0" fmla="*/ 1790 w 1790"/>
                <a:gd name="T1" fmla="*/ 975 h 975"/>
                <a:gd name="T2" fmla="*/ 966 w 1790"/>
                <a:gd name="T3" fmla="*/ 975 h 975"/>
                <a:gd name="T4" fmla="*/ 966 w 1790"/>
                <a:gd name="T5" fmla="*/ 939 h 975"/>
                <a:gd name="T6" fmla="*/ 790 w 1790"/>
                <a:gd name="T7" fmla="*/ 939 h 975"/>
                <a:gd name="T8" fmla="*/ 790 w 1790"/>
                <a:gd name="T9" fmla="*/ 903 h 975"/>
                <a:gd name="T10" fmla="*/ 707 w 1790"/>
                <a:gd name="T11" fmla="*/ 903 h 975"/>
                <a:gd name="T12" fmla="*/ 707 w 1790"/>
                <a:gd name="T13" fmla="*/ 867 h 975"/>
                <a:gd name="T14" fmla="*/ 623 w 1790"/>
                <a:gd name="T15" fmla="*/ 867 h 975"/>
                <a:gd name="T16" fmla="*/ 623 w 1790"/>
                <a:gd name="T17" fmla="*/ 837 h 975"/>
                <a:gd name="T18" fmla="*/ 567 w 1790"/>
                <a:gd name="T19" fmla="*/ 837 h 975"/>
                <a:gd name="T20" fmla="*/ 567 w 1790"/>
                <a:gd name="T21" fmla="*/ 809 h 975"/>
                <a:gd name="T22" fmla="*/ 535 w 1790"/>
                <a:gd name="T23" fmla="*/ 809 h 975"/>
                <a:gd name="T24" fmla="*/ 535 w 1790"/>
                <a:gd name="T25" fmla="*/ 779 h 975"/>
                <a:gd name="T26" fmla="*/ 484 w 1790"/>
                <a:gd name="T27" fmla="*/ 779 h 975"/>
                <a:gd name="T28" fmla="*/ 484 w 1790"/>
                <a:gd name="T29" fmla="*/ 753 h 975"/>
                <a:gd name="T30" fmla="*/ 460 w 1790"/>
                <a:gd name="T31" fmla="*/ 753 h 975"/>
                <a:gd name="T32" fmla="*/ 460 w 1790"/>
                <a:gd name="T33" fmla="*/ 724 h 975"/>
                <a:gd name="T34" fmla="*/ 358 w 1790"/>
                <a:gd name="T35" fmla="*/ 724 h 975"/>
                <a:gd name="T36" fmla="*/ 358 w 1790"/>
                <a:gd name="T37" fmla="*/ 670 h 975"/>
                <a:gd name="T38" fmla="*/ 289 w 1790"/>
                <a:gd name="T39" fmla="*/ 670 h 975"/>
                <a:gd name="T40" fmla="*/ 289 w 1790"/>
                <a:gd name="T41" fmla="*/ 656 h 975"/>
                <a:gd name="T42" fmla="*/ 267 w 1790"/>
                <a:gd name="T43" fmla="*/ 656 h 975"/>
                <a:gd name="T44" fmla="*/ 267 w 1790"/>
                <a:gd name="T45" fmla="*/ 638 h 975"/>
                <a:gd name="T46" fmla="*/ 171 w 1790"/>
                <a:gd name="T47" fmla="*/ 638 h 975"/>
                <a:gd name="T48" fmla="*/ 171 w 1790"/>
                <a:gd name="T49" fmla="*/ 500 h 975"/>
                <a:gd name="T50" fmla="*/ 165 w 1790"/>
                <a:gd name="T51" fmla="*/ 500 h 975"/>
                <a:gd name="T52" fmla="*/ 165 w 1790"/>
                <a:gd name="T53" fmla="*/ 468 h 975"/>
                <a:gd name="T54" fmla="*/ 151 w 1790"/>
                <a:gd name="T55" fmla="*/ 468 h 975"/>
                <a:gd name="T56" fmla="*/ 151 w 1790"/>
                <a:gd name="T57" fmla="*/ 393 h 975"/>
                <a:gd name="T58" fmla="*/ 137 w 1790"/>
                <a:gd name="T59" fmla="*/ 393 h 975"/>
                <a:gd name="T60" fmla="*/ 137 w 1790"/>
                <a:gd name="T61" fmla="*/ 193 h 975"/>
                <a:gd name="T62" fmla="*/ 117 w 1790"/>
                <a:gd name="T63" fmla="*/ 193 h 975"/>
                <a:gd name="T64" fmla="*/ 117 w 1790"/>
                <a:gd name="T65" fmla="*/ 167 h 975"/>
                <a:gd name="T66" fmla="*/ 109 w 1790"/>
                <a:gd name="T67" fmla="*/ 167 h 975"/>
                <a:gd name="T68" fmla="*/ 109 w 1790"/>
                <a:gd name="T69" fmla="*/ 149 h 975"/>
                <a:gd name="T70" fmla="*/ 103 w 1790"/>
                <a:gd name="T71" fmla="*/ 149 h 975"/>
                <a:gd name="T72" fmla="*/ 103 w 1790"/>
                <a:gd name="T73" fmla="*/ 62 h 975"/>
                <a:gd name="T74" fmla="*/ 85 w 1790"/>
                <a:gd name="T75" fmla="*/ 62 h 975"/>
                <a:gd name="T76" fmla="*/ 85 w 1790"/>
                <a:gd name="T77" fmla="*/ 46 h 975"/>
                <a:gd name="T78" fmla="*/ 74 w 1790"/>
                <a:gd name="T79" fmla="*/ 46 h 975"/>
                <a:gd name="T80" fmla="*/ 74 w 1790"/>
                <a:gd name="T81" fmla="*/ 0 h 975"/>
                <a:gd name="T82" fmla="*/ 0 w 1790"/>
                <a:gd name="T83"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0" h="975">
                  <a:moveTo>
                    <a:pt x="1790" y="975"/>
                  </a:moveTo>
                  <a:lnTo>
                    <a:pt x="966" y="975"/>
                  </a:lnTo>
                  <a:lnTo>
                    <a:pt x="966" y="939"/>
                  </a:lnTo>
                  <a:lnTo>
                    <a:pt x="790" y="939"/>
                  </a:lnTo>
                  <a:lnTo>
                    <a:pt x="790" y="903"/>
                  </a:lnTo>
                  <a:lnTo>
                    <a:pt x="707" y="903"/>
                  </a:lnTo>
                  <a:lnTo>
                    <a:pt x="707" y="867"/>
                  </a:lnTo>
                  <a:lnTo>
                    <a:pt x="623" y="867"/>
                  </a:lnTo>
                  <a:lnTo>
                    <a:pt x="623" y="837"/>
                  </a:lnTo>
                  <a:lnTo>
                    <a:pt x="567" y="837"/>
                  </a:lnTo>
                  <a:lnTo>
                    <a:pt x="567" y="809"/>
                  </a:lnTo>
                  <a:lnTo>
                    <a:pt x="535" y="809"/>
                  </a:lnTo>
                  <a:lnTo>
                    <a:pt x="535" y="779"/>
                  </a:lnTo>
                  <a:lnTo>
                    <a:pt x="484" y="779"/>
                  </a:lnTo>
                  <a:lnTo>
                    <a:pt x="484" y="753"/>
                  </a:lnTo>
                  <a:lnTo>
                    <a:pt x="460" y="753"/>
                  </a:lnTo>
                  <a:lnTo>
                    <a:pt x="460" y="724"/>
                  </a:lnTo>
                  <a:lnTo>
                    <a:pt x="358" y="724"/>
                  </a:lnTo>
                  <a:lnTo>
                    <a:pt x="358" y="670"/>
                  </a:lnTo>
                  <a:lnTo>
                    <a:pt x="289" y="670"/>
                  </a:lnTo>
                  <a:lnTo>
                    <a:pt x="289" y="656"/>
                  </a:lnTo>
                  <a:lnTo>
                    <a:pt x="267" y="656"/>
                  </a:lnTo>
                  <a:lnTo>
                    <a:pt x="267" y="638"/>
                  </a:lnTo>
                  <a:lnTo>
                    <a:pt x="171" y="638"/>
                  </a:lnTo>
                  <a:lnTo>
                    <a:pt x="171" y="500"/>
                  </a:lnTo>
                  <a:lnTo>
                    <a:pt x="165" y="500"/>
                  </a:lnTo>
                  <a:lnTo>
                    <a:pt x="165" y="468"/>
                  </a:lnTo>
                  <a:lnTo>
                    <a:pt x="151" y="468"/>
                  </a:lnTo>
                  <a:lnTo>
                    <a:pt x="151" y="393"/>
                  </a:lnTo>
                  <a:lnTo>
                    <a:pt x="137" y="393"/>
                  </a:lnTo>
                  <a:lnTo>
                    <a:pt x="137" y="193"/>
                  </a:lnTo>
                  <a:lnTo>
                    <a:pt x="117" y="193"/>
                  </a:lnTo>
                  <a:lnTo>
                    <a:pt x="117" y="167"/>
                  </a:lnTo>
                  <a:lnTo>
                    <a:pt x="109" y="167"/>
                  </a:lnTo>
                  <a:lnTo>
                    <a:pt x="109" y="149"/>
                  </a:lnTo>
                  <a:lnTo>
                    <a:pt x="103" y="149"/>
                  </a:lnTo>
                  <a:lnTo>
                    <a:pt x="103" y="62"/>
                  </a:lnTo>
                  <a:lnTo>
                    <a:pt x="85" y="62"/>
                  </a:lnTo>
                  <a:lnTo>
                    <a:pt x="85" y="46"/>
                  </a:lnTo>
                  <a:lnTo>
                    <a:pt x="74" y="46"/>
                  </a:lnTo>
                  <a:lnTo>
                    <a:pt x="7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9" name="Oval 88"/>
            <p:cNvSpPr>
              <a:spLocks noChangeArrowheads="1"/>
            </p:cNvSpPr>
            <p:nvPr/>
          </p:nvSpPr>
          <p:spPr bwMode="auto">
            <a:xfrm>
              <a:off x="5184788" y="4009232"/>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0" name="Oval 89"/>
            <p:cNvSpPr>
              <a:spLocks noChangeArrowheads="1"/>
            </p:cNvSpPr>
            <p:nvPr/>
          </p:nvSpPr>
          <p:spPr bwMode="auto">
            <a:xfrm>
              <a:off x="5419092" y="470025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1" name="Oval 90"/>
            <p:cNvSpPr>
              <a:spLocks noChangeArrowheads="1"/>
            </p:cNvSpPr>
            <p:nvPr/>
          </p:nvSpPr>
          <p:spPr bwMode="auto">
            <a:xfrm>
              <a:off x="5450970" y="49369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2" name="Oval 91"/>
            <p:cNvSpPr>
              <a:spLocks noChangeArrowheads="1"/>
            </p:cNvSpPr>
            <p:nvPr/>
          </p:nvSpPr>
          <p:spPr bwMode="auto">
            <a:xfrm>
              <a:off x="563905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3" name="Oval 92"/>
            <p:cNvSpPr>
              <a:spLocks noChangeArrowheads="1"/>
            </p:cNvSpPr>
            <p:nvPr/>
          </p:nvSpPr>
          <p:spPr bwMode="auto">
            <a:xfrm>
              <a:off x="568368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4" name="Oval 93"/>
            <p:cNvSpPr>
              <a:spLocks noChangeArrowheads="1"/>
            </p:cNvSpPr>
            <p:nvPr/>
          </p:nvSpPr>
          <p:spPr bwMode="auto">
            <a:xfrm>
              <a:off x="6235172"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5" name="Oval 94"/>
            <p:cNvSpPr>
              <a:spLocks noChangeArrowheads="1"/>
            </p:cNvSpPr>
            <p:nvPr/>
          </p:nvSpPr>
          <p:spPr bwMode="auto">
            <a:xfrm>
              <a:off x="6260675"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6" name="Oval 95"/>
            <p:cNvSpPr>
              <a:spLocks noChangeArrowheads="1"/>
            </p:cNvSpPr>
            <p:nvPr/>
          </p:nvSpPr>
          <p:spPr bwMode="auto">
            <a:xfrm>
              <a:off x="6765943"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7" name="Oval 96"/>
            <p:cNvSpPr>
              <a:spLocks noChangeArrowheads="1"/>
            </p:cNvSpPr>
            <p:nvPr/>
          </p:nvSpPr>
          <p:spPr bwMode="auto">
            <a:xfrm>
              <a:off x="682173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8" name="Oval 97"/>
            <p:cNvSpPr>
              <a:spLocks noChangeArrowheads="1"/>
            </p:cNvSpPr>
            <p:nvPr/>
          </p:nvSpPr>
          <p:spPr bwMode="auto">
            <a:xfrm>
              <a:off x="687911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9" name="Oval 98"/>
            <p:cNvSpPr>
              <a:spLocks noChangeArrowheads="1"/>
            </p:cNvSpPr>
            <p:nvPr/>
          </p:nvSpPr>
          <p:spPr bwMode="auto">
            <a:xfrm>
              <a:off x="716442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0" name="Oval 99"/>
            <p:cNvSpPr>
              <a:spLocks noChangeArrowheads="1"/>
            </p:cNvSpPr>
            <p:nvPr/>
          </p:nvSpPr>
          <p:spPr bwMode="auto">
            <a:xfrm>
              <a:off x="736844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1" name="Oval 100"/>
            <p:cNvSpPr>
              <a:spLocks noChangeArrowheads="1"/>
            </p:cNvSpPr>
            <p:nvPr/>
          </p:nvSpPr>
          <p:spPr bwMode="auto">
            <a:xfrm>
              <a:off x="803788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07961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4010: CheckMate 032試験：進行転移性（A/M）胃癌（GC）を対象に、ニボルマブ（nivo）を単剤投与した時とイピリムマブ（ipi）と併用投与した時の安全性と活性を比較評価する第I/II相非盲検試験 – Janjigian YY,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PD-L1陽性およびPD-L1陰性のCT無効進行GC患者におけるニボルマブ1 mg/kg＋イピリムマブ3 mg/kgの併用療法は、有望な臨床活性およびOSを示した</a:t>
            </a:r>
          </a:p>
          <a:p>
            <a:r>
              <a:rPr lang="ja-JP" sz="1600" b="1" i="0" dirty="0" smtClean="0">
                <a:solidFill>
                  <a:srgbClr val="4D4D4D"/>
                </a:solidFill>
                <a:ea typeface="MS UI Gothic" pitchFamily="18" charset="0"/>
              </a:rPr>
              <a:t>ニボルマブ＋イピリムマブの併用療法によるTRAEは、先行試験で認められたものと一致していた</a:t>
            </a:r>
          </a:p>
          <a:p>
            <a:r>
              <a:rPr lang="ja-JP" sz="1600" b="1" i="0" dirty="0" smtClean="0">
                <a:solidFill>
                  <a:srgbClr val="4D4D4D"/>
                </a:solidFill>
                <a:ea typeface="MS UI Gothic" pitchFamily="18" charset="0"/>
              </a:rPr>
              <a:t>第III相試験において、進行GCを対象にニボルマブ1 mg/kg＋イピリムマブ3 mg/kgの併用投与を評価予定である</a:t>
            </a:r>
          </a:p>
        </p:txBody>
      </p:sp>
      <p:sp>
        <p:nvSpPr>
          <p:cNvPr id="4" name="Text Placeholder 3"/>
          <p:cNvSpPr>
            <a:spLocks noGrp="1"/>
          </p:cNvSpPr>
          <p:nvPr>
            <p:ph type="body" sz="quarter" idx="10"/>
          </p:nvPr>
        </p:nvSpPr>
        <p:spPr>
          <a:xfrm>
            <a:off x="365125" y="6450849"/>
            <a:ext cx="4130675" cy="258763"/>
          </a:xfrm>
        </p:spPr>
        <p:txBody>
          <a:bodyPr/>
          <a:lstStyle/>
          <a:p>
            <a:r>
              <a:rPr lang="ja-JP" sz="1200" b="0" i="0" dirty="0" smtClean="0">
                <a:solidFill>
                  <a:srgbClr val="4D4D4D"/>
                </a:solidFill>
                <a:ea typeface="MS UI Gothic" pitchFamily="18" charset="0"/>
              </a:rPr>
              <a:t>IPI：イピリムマブ、NIVO：ニボルマブ。</a:t>
            </a:r>
          </a:p>
        </p:txBody>
      </p:sp>
      <p:sp>
        <p:nvSpPr>
          <p:cNvPr id="5" name="Text Placeholder 4"/>
          <p:cNvSpPr>
            <a:spLocks noGrp="1"/>
          </p:cNvSpPr>
          <p:nvPr>
            <p:ph type="body" sz="quarter" idx="11"/>
          </p:nvPr>
        </p:nvSpPr>
        <p:spPr>
          <a:xfrm>
            <a:off x="4648200" y="6324600"/>
            <a:ext cx="4130675" cy="258763"/>
          </a:xfrm>
        </p:spPr>
        <p:txBody>
          <a:bodyPr/>
          <a:lstStyle/>
          <a:p>
            <a:r>
              <a:rPr lang="ja-JP" sz="1200" b="0" i="0" dirty="0" smtClean="0">
                <a:solidFill>
                  <a:srgbClr val="4D4D4D"/>
                </a:solidFill>
                <a:ea typeface="MS UI Gothic" pitchFamily="18" charset="0"/>
              </a:rPr>
              <a:t> Janjigian et al. J Clin Oncol 2016; 34 (suppl): abstr 4010</a:t>
            </a:r>
          </a:p>
        </p:txBody>
      </p:sp>
      <p:graphicFrame>
        <p:nvGraphicFramePr>
          <p:cNvPr id="6" name="Group 88"/>
          <p:cNvGraphicFramePr>
            <a:graphicFrameLocks noGrp="1"/>
          </p:cNvGraphicFramePr>
          <p:nvPr>
            <p:extLst>
              <p:ext uri="{D42A27DB-BD31-4B8C-83A1-F6EECF244321}">
                <p14:modId xmlns:p14="http://schemas.microsoft.com/office/powerpoint/2010/main" val="420263670"/>
              </p:ext>
            </p:extLst>
          </p:nvPr>
        </p:nvGraphicFramePr>
        <p:xfrm>
          <a:off x="369888" y="1589312"/>
          <a:ext cx="8408988" cy="1676400"/>
        </p:xfrm>
        <a:graphic>
          <a:graphicData uri="http://schemas.openxmlformats.org/drawingml/2006/table">
            <a:tbl>
              <a:tblPr firstRow="1" bandRow="1">
                <a:tableStyleId>{69012ECD-51FC-41F1-AA8D-1B2483CD663E}</a:tableStyleId>
              </a:tblPr>
              <a:tblGrid>
                <a:gridCol w="2220912"/>
                <a:gridCol w="2062692"/>
                <a:gridCol w="2062692"/>
                <a:gridCol w="2062692"/>
              </a:tblGrid>
              <a:tr h="314922">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PD-L1の発現状況別ORR、%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1 mg/kg </a:t>
                      </a:r>
                      <a:r>
                        <a:rPr lang="en" sz="1400" dirty="0" smtClean="0"/>
                        <a:t/>
                      </a:r>
                      <a:br>
                        <a:rPr lang="en" sz="1400" dirty="0" smtClean="0"/>
                      </a:br>
                      <a:r>
                        <a:rPr lang="ja-JP" sz="1400" b="1" i="0" u="none" dirty="0" smtClean="0">
                          <a:solidFill>
                            <a:srgbClr val="FFFFFF"/>
                          </a:solidFill>
                          <a:ea typeface="MS UI Gothic" pitchFamily="18"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a:t>
                      </a:r>
                      <a:r>
                        <a:rPr lang="en" sz="1400" dirty="0" smtClean="0"/>
                        <a:t/>
                      </a:r>
                      <a:br>
                        <a:rPr lang="en" sz="1400" dirty="0" smtClean="0"/>
                      </a:br>
                      <a:r>
                        <a:rPr lang="ja-JP" sz="1400" b="1" i="0" u="none" dirty="0" smtClean="0">
                          <a:solidFill>
                            <a:srgbClr val="FFFFFF"/>
                          </a:solidFill>
                          <a:ea typeface="MS UI Gothic" pitchFamily="18"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 (14,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(6,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 (8,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33 (4,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 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 (1,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 (5,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(14,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142631381"/>
              </p:ext>
            </p:extLst>
          </p:nvPr>
        </p:nvGraphicFramePr>
        <p:xfrm>
          <a:off x="381000" y="3356992"/>
          <a:ext cx="8408988" cy="1381760"/>
        </p:xfrm>
        <a:graphic>
          <a:graphicData uri="http://schemas.openxmlformats.org/drawingml/2006/table">
            <a:tbl>
              <a:tblPr firstRow="1" bandRow="1">
                <a:tableStyleId>{69012ECD-51FC-41F1-AA8D-1B2483CD663E}</a:tableStyleId>
              </a:tblPr>
              <a:tblGrid>
                <a:gridCol w="2220912"/>
                <a:gridCol w="2062692"/>
                <a:gridCol w="2062692"/>
                <a:gridCol w="2062692"/>
              </a:tblGrid>
              <a:tr h="3110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1 mg/kg </a:t>
                      </a:r>
                      <a:r>
                        <a:rPr lang="en" sz="1400" dirty="0" smtClean="0"/>
                        <a:t/>
                      </a:r>
                      <a:br>
                        <a:rPr lang="en" sz="1400" dirty="0" smtClean="0"/>
                      </a:br>
                      <a:r>
                        <a:rPr lang="ja-JP" sz="1400" b="1" i="0" u="none" dirty="0" smtClean="0">
                          <a:solidFill>
                            <a:srgbClr val="FFFFFF"/>
                          </a:solidFill>
                          <a:ea typeface="MS UI Gothic" pitchFamily="18"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a:t>
                      </a:r>
                      <a:r>
                        <a:rPr lang="en" sz="1400" dirty="0" smtClean="0"/>
                        <a:t/>
                      </a:r>
                      <a:br>
                        <a:rPr lang="en" sz="1400" dirty="0" smtClean="0"/>
                      </a:br>
                      <a:r>
                        <a:rPr lang="ja-JP" sz="1400" b="1" i="0" u="none" dirty="0" smtClean="0">
                          <a:solidFill>
                            <a:srgbClr val="FFFFFF"/>
                          </a:solidFill>
                          <a:ea typeface="MS UI Gothic" pitchFamily="18"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重篤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77261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切除不能局所進行GC患者を対象に、1L CT後の継続/維持療法として、イピリムマブ（抗CTLA-4 mAb）またはBSCを実施した時の有効性と安全性を比較評価すること</a:t>
            </a:r>
          </a:p>
        </p:txBody>
      </p:sp>
      <p:sp>
        <p:nvSpPr>
          <p:cNvPr id="4" name="Text Placeholder 3"/>
          <p:cNvSpPr>
            <a:spLocks noGrp="1"/>
          </p:cNvSpPr>
          <p:nvPr>
            <p:ph type="body" sz="quarter" idx="10"/>
          </p:nvPr>
        </p:nvSpPr>
        <p:spPr>
          <a:xfrm>
            <a:off x="365125" y="6324600"/>
            <a:ext cx="4360494" cy="258763"/>
          </a:xfrm>
        </p:spPr>
        <p:txBody>
          <a:bodyPr/>
          <a:lstStyle/>
          <a:p>
            <a:r>
              <a:rPr lang="ja-JP" sz="1200" b="0" i="0" dirty="0" smtClean="0">
                <a:solidFill>
                  <a:srgbClr val="4D4D4D"/>
                </a:solidFill>
                <a:ea typeface="MS UI Gothic" pitchFamily="18" charset="0"/>
              </a:rPr>
              <a:t>*10 mg/kgをq3wで4回投与後、10 mg/kgをq12wで最長3年間投与、</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維持療法CT（5FU/プラチナ製剤）または積極的治療なし。</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Moehler et al. J Clin Oncol 2016; 34 (suppl): abstr 4011</a:t>
            </a:r>
          </a:p>
        </p:txBody>
      </p:sp>
      <p:cxnSp>
        <p:nvCxnSpPr>
          <p:cNvPr id="7" name="AutoShape 15"/>
          <p:cNvCxnSpPr>
            <a:cxnSpLocks noChangeShapeType="1"/>
            <a:stCxn id="6" idx="0"/>
            <a:endCxn id="12" idx="1"/>
          </p:cNvCxnSpPr>
          <p:nvPr/>
        </p:nvCxnSpPr>
        <p:spPr bwMode="auto">
          <a:xfrm rot="5400000" flipH="1" flipV="1">
            <a:off x="4321724" y="2771115"/>
            <a:ext cx="542131" cy="54504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266706"/>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地理的地域</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1L CTに対する最良効果</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イピリムマブ*</a:t>
            </a:r>
          </a:p>
          <a:p>
            <a:pPr algn="ctr" defTabSz="892175" eaLnBrk="0" hangingPunct="0"/>
            <a:r>
              <a:rPr lang="ja-JP" b="0" i="0" dirty="0" smtClean="0">
                <a:solidFill>
                  <a:srgbClr val="FFFFFF"/>
                </a:solidFill>
                <a:ea typeface="MS UI Gothic" pitchFamily="18" charset="0"/>
              </a:rPr>
              <a:t>(n=57)</a:t>
            </a:r>
          </a:p>
        </p:txBody>
      </p:sp>
      <p:sp>
        <p:nvSpPr>
          <p:cNvPr id="13" name="AutoShape 9"/>
          <p:cNvSpPr>
            <a:spLocks noChangeArrowheads="1"/>
          </p:cNvSpPr>
          <p:nvPr/>
        </p:nvSpPr>
        <p:spPr bwMode="auto">
          <a:xfrm>
            <a:off x="365124" y="2741620"/>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切除不能な局所進行/転移性GCまたはGEJ癌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5FU/プラチナ製剤による1L CT後にPDを認めないこ</a:t>
            </a:r>
            <a:r>
              <a:rPr lang="ja-JP" b="0" i="0" dirty="0" smtClean="0">
                <a:solidFill>
                  <a:srgbClr val="FFFFFF"/>
                </a:solidFill>
                <a:ea typeface="MS UI Gothic" pitchFamily="18" charset="0"/>
              </a:rPr>
              <a:t>と</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 (</a:t>
            </a:r>
            <a:r>
              <a:rPr lang="ja-JP" b="0" i="0" dirty="0" smtClean="0">
                <a:solidFill>
                  <a:srgbClr val="FFFFFF"/>
                </a:solidFill>
                <a:ea typeface="MS UI Gothic" pitchFamily="18" charset="0"/>
              </a:rPr>
              <a:t>n=114)</a:t>
            </a: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免疫関連（ir）PFS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OS、irORR、irTTP</a:t>
            </a:r>
          </a:p>
        </p:txBody>
      </p:sp>
      <p:cxnSp>
        <p:nvCxnSpPr>
          <p:cNvPr id="16" name="AutoShape 16"/>
          <p:cNvCxnSpPr>
            <a:cxnSpLocks noChangeShapeType="1"/>
            <a:stCxn id="6" idx="4"/>
            <a:endCxn id="19" idx="1"/>
          </p:cNvCxnSpPr>
          <p:nvPr/>
        </p:nvCxnSpPr>
        <p:spPr bwMode="auto">
          <a:xfrm rot="16200000" flipH="1">
            <a:off x="4258786" y="4082156"/>
            <a:ext cx="668006" cy="54504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BSC</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(n=57)</a:t>
            </a:r>
          </a:p>
        </p:txBody>
      </p:sp>
      <p:sp>
        <p:nvSpPr>
          <p:cNvPr id="6" name="Oval 14"/>
          <p:cNvSpPr>
            <a:spLocks noChangeArrowheads="1"/>
          </p:cNvSpPr>
          <p:nvPr/>
        </p:nvSpPr>
        <p:spPr bwMode="auto">
          <a:xfrm>
            <a:off x="3941537" y="3314700"/>
            <a:ext cx="757463" cy="7059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2415788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4" name="Text Placeholder 3"/>
          <p:cNvSpPr>
            <a:spLocks noGrp="1"/>
          </p:cNvSpPr>
          <p:nvPr>
            <p:ph type="body" sz="quarter" idx="10"/>
          </p:nvPr>
        </p:nvSpPr>
        <p:spPr>
          <a:xfrm>
            <a:off x="365125" y="6294437"/>
            <a:ext cx="4130675" cy="258763"/>
          </a:xfrm>
        </p:spPr>
        <p:txBody>
          <a:bodyPr/>
          <a:lstStyle/>
          <a:p>
            <a:r>
              <a:rPr lang="ja-JP" sz="1200" b="0" i="0" dirty="0" smtClean="0">
                <a:solidFill>
                  <a:srgbClr val="4D4D4D"/>
                </a:solidFill>
                <a:ea typeface="MS UI Gothic" pitchFamily="18" charset="0"/>
              </a:rPr>
              <a:t>NE：推定不可、ir：免疫関連。</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Moehler et al. J Clin Oncol 2016; 34 (suppl): abstr 4011</a:t>
            </a:r>
          </a:p>
        </p:txBody>
      </p:sp>
      <p:graphicFrame>
        <p:nvGraphicFramePr>
          <p:cNvPr id="12" name="Group 88"/>
          <p:cNvGraphicFramePr>
            <a:graphicFrameLocks noGrp="1"/>
          </p:cNvGraphicFramePr>
          <p:nvPr>
            <p:extLst>
              <p:ext uri="{D42A27DB-BD31-4B8C-83A1-F6EECF244321}">
                <p14:modId xmlns:p14="http://schemas.microsoft.com/office/powerpoint/2010/main" val="982317266"/>
              </p:ext>
            </p:extLst>
          </p:nvPr>
        </p:nvGraphicFramePr>
        <p:xfrm>
          <a:off x="369888" y="4907600"/>
          <a:ext cx="8545514" cy="1170432"/>
        </p:xfrm>
        <a:graphic>
          <a:graphicData uri="http://schemas.openxmlformats.org/drawingml/2006/table">
            <a:tbl>
              <a:tblPr firstRow="1" bandRow="1">
                <a:tableStyleId>{69012ECD-51FC-41F1-AA8D-1B2483CD663E}</a:tableStyleId>
              </a:tblPr>
              <a:tblGrid>
                <a:gridCol w="2754312"/>
                <a:gridCol w="2895601"/>
                <a:gridCol w="2895601"/>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イピリムマブ* </a:t>
                      </a:r>
                    </a:p>
                    <a:p>
                      <a:pPr algn="ctr" defTabSz="892175" eaLnBrk="0" hangingPunct="0"/>
                      <a:r>
                        <a:rPr lang="ja-JP" sz="1400" b="1" i="0" dirty="0" smtClean="0">
                          <a:solidFill>
                            <a:srgbClr val="FFFFFF"/>
                          </a:solidFill>
                          <a:ea typeface="MS UI Gothic" pitchFamily="18" charset="0"/>
                        </a:rPr>
                        <a:t>(n=57)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全BSC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irORR、%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(0.91,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 (0.83,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irTTP、ヶ月間(中央値、95% 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2.86 (1.41,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5.19 (4.07, 9.69)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377474" y="1600200"/>
            <a:ext cx="4195074"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irPFS</a:t>
            </a:r>
          </a:p>
        </p:txBody>
      </p:sp>
      <p:sp>
        <p:nvSpPr>
          <p:cNvPr id="15" name="TextBox 14"/>
          <p:cNvSpPr txBox="1"/>
          <p:nvPr/>
        </p:nvSpPr>
        <p:spPr>
          <a:xfrm>
            <a:off x="4572002" y="1605150"/>
            <a:ext cx="4419598"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grpSp>
        <p:nvGrpSpPr>
          <p:cNvPr id="16" name="Group 15"/>
          <p:cNvGrpSpPr/>
          <p:nvPr/>
        </p:nvGrpSpPr>
        <p:grpSpPr>
          <a:xfrm>
            <a:off x="326865" y="2107720"/>
            <a:ext cx="4232246" cy="2642560"/>
            <a:chOff x="348771" y="2015083"/>
            <a:chExt cx="4232246" cy="2642560"/>
          </a:xfrm>
        </p:grpSpPr>
        <p:grpSp>
          <p:nvGrpSpPr>
            <p:cNvPr id="17" name="Group 16"/>
            <p:cNvGrpSpPr/>
            <p:nvPr/>
          </p:nvGrpSpPr>
          <p:grpSpPr>
            <a:xfrm>
              <a:off x="929865" y="2101415"/>
              <a:ext cx="2758346" cy="1819919"/>
              <a:chOff x="929865" y="2101415"/>
              <a:chExt cx="2758346" cy="1819919"/>
            </a:xfrm>
          </p:grpSpPr>
          <p:sp>
            <p:nvSpPr>
              <p:cNvPr id="69" name="Freeform 10"/>
              <p:cNvSpPr>
                <a:spLocks/>
              </p:cNvSpPr>
              <p:nvPr/>
            </p:nvSpPr>
            <p:spPr bwMode="auto">
              <a:xfrm>
                <a:off x="929865" y="2101415"/>
                <a:ext cx="2730672" cy="1794555"/>
              </a:xfrm>
              <a:custGeom>
                <a:avLst/>
                <a:gdLst>
                  <a:gd name="T0" fmla="*/ 142 w 3445"/>
                  <a:gd name="T1" fmla="*/ 0 h 2264"/>
                  <a:gd name="T2" fmla="*/ 252 w 3445"/>
                  <a:gd name="T3" fmla="*/ 58 h 2264"/>
                  <a:gd name="T4" fmla="*/ 301 w 3445"/>
                  <a:gd name="T5" fmla="*/ 106 h 2264"/>
                  <a:gd name="T6" fmla="*/ 329 w 3445"/>
                  <a:gd name="T7" fmla="*/ 309 h 2264"/>
                  <a:gd name="T8" fmla="*/ 357 w 3445"/>
                  <a:gd name="T9" fmla="*/ 477 h 2264"/>
                  <a:gd name="T10" fmla="*/ 443 w 3445"/>
                  <a:gd name="T11" fmla="*/ 527 h 2264"/>
                  <a:gd name="T12" fmla="*/ 487 w 3445"/>
                  <a:gd name="T13" fmla="*/ 584 h 2264"/>
                  <a:gd name="T14" fmla="*/ 557 w 3445"/>
                  <a:gd name="T15" fmla="*/ 632 h 2264"/>
                  <a:gd name="T16" fmla="*/ 617 w 3445"/>
                  <a:gd name="T17" fmla="*/ 686 h 2264"/>
                  <a:gd name="T18" fmla="*/ 659 w 3445"/>
                  <a:gd name="T19" fmla="*/ 734 h 2264"/>
                  <a:gd name="T20" fmla="*/ 679 w 3445"/>
                  <a:gd name="T21" fmla="*/ 788 h 2264"/>
                  <a:gd name="T22" fmla="*/ 767 w 3445"/>
                  <a:gd name="T23" fmla="*/ 840 h 2264"/>
                  <a:gd name="T24" fmla="*/ 901 w 3445"/>
                  <a:gd name="T25" fmla="*/ 944 h 2264"/>
                  <a:gd name="T26" fmla="*/ 920 w 3445"/>
                  <a:gd name="T27" fmla="*/ 980 h 2264"/>
                  <a:gd name="T28" fmla="*/ 942 w 3445"/>
                  <a:gd name="T29" fmla="*/ 1041 h 2264"/>
                  <a:gd name="T30" fmla="*/ 954 w 3445"/>
                  <a:gd name="T31" fmla="*/ 1101 h 2264"/>
                  <a:gd name="T32" fmla="*/ 1078 w 3445"/>
                  <a:gd name="T33" fmla="*/ 1139 h 2264"/>
                  <a:gd name="T34" fmla="*/ 1112 w 3445"/>
                  <a:gd name="T35" fmla="*/ 1191 h 2264"/>
                  <a:gd name="T36" fmla="*/ 1166 w 3445"/>
                  <a:gd name="T37" fmla="*/ 1259 h 2264"/>
                  <a:gd name="T38" fmla="*/ 1252 w 3445"/>
                  <a:gd name="T39" fmla="*/ 1311 h 2264"/>
                  <a:gd name="T40" fmla="*/ 1308 w 3445"/>
                  <a:gd name="T41" fmla="*/ 1377 h 2264"/>
                  <a:gd name="T42" fmla="*/ 1320 w 3445"/>
                  <a:gd name="T43" fmla="*/ 1492 h 2264"/>
                  <a:gd name="T44" fmla="*/ 1370 w 3445"/>
                  <a:gd name="T45" fmla="*/ 1540 h 2264"/>
                  <a:gd name="T46" fmla="*/ 1472 w 3445"/>
                  <a:gd name="T47" fmla="*/ 1598 h 2264"/>
                  <a:gd name="T48" fmla="*/ 1510 w 3445"/>
                  <a:gd name="T49" fmla="*/ 1650 h 2264"/>
                  <a:gd name="T50" fmla="*/ 1691 w 3445"/>
                  <a:gd name="T51" fmla="*/ 1712 h 2264"/>
                  <a:gd name="T52" fmla="*/ 1867 w 3445"/>
                  <a:gd name="T53" fmla="*/ 1768 h 2264"/>
                  <a:gd name="T54" fmla="*/ 2091 w 3445"/>
                  <a:gd name="T55" fmla="*/ 1901 h 2264"/>
                  <a:gd name="T56" fmla="*/ 2169 w 3445"/>
                  <a:gd name="T57" fmla="*/ 1969 h 2264"/>
                  <a:gd name="T58" fmla="*/ 2296 w 3445"/>
                  <a:gd name="T59" fmla="*/ 2119 h 2264"/>
                  <a:gd name="T60" fmla="*/ 2518 w 3445"/>
                  <a:gd name="T61" fmla="*/ 2179 h 2264"/>
                  <a:gd name="T62" fmla="*/ 3445 w 3445"/>
                  <a:gd name="T63" fmla="*/ 2264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5" h="2264">
                    <a:moveTo>
                      <a:pt x="0" y="0"/>
                    </a:moveTo>
                    <a:lnTo>
                      <a:pt x="142" y="0"/>
                    </a:lnTo>
                    <a:lnTo>
                      <a:pt x="142" y="58"/>
                    </a:lnTo>
                    <a:lnTo>
                      <a:pt x="252" y="58"/>
                    </a:lnTo>
                    <a:lnTo>
                      <a:pt x="252" y="106"/>
                    </a:lnTo>
                    <a:lnTo>
                      <a:pt x="301" y="106"/>
                    </a:lnTo>
                    <a:lnTo>
                      <a:pt x="301" y="309"/>
                    </a:lnTo>
                    <a:lnTo>
                      <a:pt x="329" y="309"/>
                    </a:lnTo>
                    <a:lnTo>
                      <a:pt x="329" y="477"/>
                    </a:lnTo>
                    <a:lnTo>
                      <a:pt x="357" y="477"/>
                    </a:lnTo>
                    <a:lnTo>
                      <a:pt x="357" y="527"/>
                    </a:lnTo>
                    <a:lnTo>
                      <a:pt x="443" y="527"/>
                    </a:lnTo>
                    <a:lnTo>
                      <a:pt x="443" y="584"/>
                    </a:lnTo>
                    <a:lnTo>
                      <a:pt x="487" y="584"/>
                    </a:lnTo>
                    <a:lnTo>
                      <a:pt x="487" y="632"/>
                    </a:lnTo>
                    <a:lnTo>
                      <a:pt x="557" y="632"/>
                    </a:lnTo>
                    <a:lnTo>
                      <a:pt x="557" y="686"/>
                    </a:lnTo>
                    <a:lnTo>
                      <a:pt x="617" y="686"/>
                    </a:lnTo>
                    <a:lnTo>
                      <a:pt x="617" y="734"/>
                    </a:lnTo>
                    <a:lnTo>
                      <a:pt x="659" y="734"/>
                    </a:lnTo>
                    <a:lnTo>
                      <a:pt x="659" y="788"/>
                    </a:lnTo>
                    <a:lnTo>
                      <a:pt x="679" y="788"/>
                    </a:lnTo>
                    <a:lnTo>
                      <a:pt x="679" y="840"/>
                    </a:lnTo>
                    <a:lnTo>
                      <a:pt x="767" y="840"/>
                    </a:lnTo>
                    <a:lnTo>
                      <a:pt x="767" y="944"/>
                    </a:lnTo>
                    <a:lnTo>
                      <a:pt x="901" y="944"/>
                    </a:lnTo>
                    <a:lnTo>
                      <a:pt x="901" y="980"/>
                    </a:lnTo>
                    <a:lnTo>
                      <a:pt x="920" y="980"/>
                    </a:lnTo>
                    <a:lnTo>
                      <a:pt x="920" y="1041"/>
                    </a:lnTo>
                    <a:lnTo>
                      <a:pt x="942" y="1041"/>
                    </a:lnTo>
                    <a:lnTo>
                      <a:pt x="942" y="1101"/>
                    </a:lnTo>
                    <a:lnTo>
                      <a:pt x="954" y="1101"/>
                    </a:lnTo>
                    <a:lnTo>
                      <a:pt x="954" y="1139"/>
                    </a:lnTo>
                    <a:lnTo>
                      <a:pt x="1078" y="1139"/>
                    </a:lnTo>
                    <a:lnTo>
                      <a:pt x="1078" y="1191"/>
                    </a:lnTo>
                    <a:lnTo>
                      <a:pt x="1112" y="1191"/>
                    </a:lnTo>
                    <a:lnTo>
                      <a:pt x="1112" y="1259"/>
                    </a:lnTo>
                    <a:lnTo>
                      <a:pt x="1166" y="1259"/>
                    </a:lnTo>
                    <a:lnTo>
                      <a:pt x="1166" y="1311"/>
                    </a:lnTo>
                    <a:lnTo>
                      <a:pt x="1252" y="1311"/>
                    </a:lnTo>
                    <a:lnTo>
                      <a:pt x="1252" y="1377"/>
                    </a:lnTo>
                    <a:lnTo>
                      <a:pt x="1308" y="1377"/>
                    </a:lnTo>
                    <a:lnTo>
                      <a:pt x="1308" y="1492"/>
                    </a:lnTo>
                    <a:lnTo>
                      <a:pt x="1320" y="1492"/>
                    </a:lnTo>
                    <a:lnTo>
                      <a:pt x="1320" y="1540"/>
                    </a:lnTo>
                    <a:lnTo>
                      <a:pt x="1370" y="1540"/>
                    </a:lnTo>
                    <a:lnTo>
                      <a:pt x="1370" y="1598"/>
                    </a:lnTo>
                    <a:lnTo>
                      <a:pt x="1472" y="1598"/>
                    </a:lnTo>
                    <a:lnTo>
                      <a:pt x="1472" y="1650"/>
                    </a:lnTo>
                    <a:lnTo>
                      <a:pt x="1510" y="1650"/>
                    </a:lnTo>
                    <a:lnTo>
                      <a:pt x="1510" y="1712"/>
                    </a:lnTo>
                    <a:lnTo>
                      <a:pt x="1691" y="1712"/>
                    </a:lnTo>
                    <a:lnTo>
                      <a:pt x="1691" y="1768"/>
                    </a:lnTo>
                    <a:lnTo>
                      <a:pt x="1867" y="1768"/>
                    </a:lnTo>
                    <a:lnTo>
                      <a:pt x="1867" y="1901"/>
                    </a:lnTo>
                    <a:lnTo>
                      <a:pt x="2091" y="1901"/>
                    </a:lnTo>
                    <a:lnTo>
                      <a:pt x="2091" y="1969"/>
                    </a:lnTo>
                    <a:lnTo>
                      <a:pt x="2169" y="1969"/>
                    </a:lnTo>
                    <a:lnTo>
                      <a:pt x="2169" y="2119"/>
                    </a:lnTo>
                    <a:lnTo>
                      <a:pt x="2296" y="2119"/>
                    </a:lnTo>
                    <a:lnTo>
                      <a:pt x="2296" y="2179"/>
                    </a:lnTo>
                    <a:lnTo>
                      <a:pt x="2518" y="2179"/>
                    </a:lnTo>
                    <a:lnTo>
                      <a:pt x="2518" y="2264"/>
                    </a:lnTo>
                    <a:lnTo>
                      <a:pt x="3445" y="2264"/>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Oval 11"/>
              <p:cNvSpPr>
                <a:spLocks noChangeArrowheads="1"/>
              </p:cNvSpPr>
              <p:nvPr/>
            </p:nvSpPr>
            <p:spPr bwMode="auto">
              <a:xfrm>
                <a:off x="2911485"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Oval 12"/>
              <p:cNvSpPr>
                <a:spLocks noChangeArrowheads="1"/>
              </p:cNvSpPr>
              <p:nvPr/>
            </p:nvSpPr>
            <p:spPr bwMode="auto">
              <a:xfrm>
                <a:off x="2592047" y="3635189"/>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Oval 13"/>
              <p:cNvSpPr>
                <a:spLocks noChangeArrowheads="1"/>
              </p:cNvSpPr>
              <p:nvPr/>
            </p:nvSpPr>
            <p:spPr bwMode="auto">
              <a:xfrm>
                <a:off x="2495344" y="3579704"/>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Oval 14"/>
              <p:cNvSpPr>
                <a:spLocks noChangeArrowheads="1"/>
              </p:cNvSpPr>
              <p:nvPr/>
            </p:nvSpPr>
            <p:spPr bwMode="auto">
              <a:xfrm>
                <a:off x="2141031" y="3431478"/>
                <a:ext cx="53107"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Oval 15"/>
              <p:cNvSpPr>
                <a:spLocks noChangeArrowheads="1"/>
              </p:cNvSpPr>
              <p:nvPr/>
            </p:nvSpPr>
            <p:spPr bwMode="auto">
              <a:xfrm>
                <a:off x="1785925" y="3073994"/>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Oval 16"/>
              <p:cNvSpPr>
                <a:spLocks noChangeArrowheads="1"/>
              </p:cNvSpPr>
              <p:nvPr/>
            </p:nvSpPr>
            <p:spPr bwMode="auto">
              <a:xfrm>
                <a:off x="1713001" y="2978877"/>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Oval 17"/>
              <p:cNvSpPr>
                <a:spLocks noChangeArrowheads="1"/>
              </p:cNvSpPr>
              <p:nvPr/>
            </p:nvSpPr>
            <p:spPr bwMode="auto">
              <a:xfrm>
                <a:off x="1152599" y="2320979"/>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Oval 11"/>
              <p:cNvSpPr>
                <a:spLocks noChangeArrowheads="1"/>
              </p:cNvSpPr>
              <p:nvPr/>
            </p:nvSpPr>
            <p:spPr bwMode="auto">
              <a:xfrm>
                <a:off x="3192473"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Oval 11"/>
              <p:cNvSpPr>
                <a:spLocks noChangeArrowheads="1"/>
              </p:cNvSpPr>
              <p:nvPr/>
            </p:nvSpPr>
            <p:spPr bwMode="auto">
              <a:xfrm>
                <a:off x="3635896"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 name="TextBox 17"/>
            <p:cNvSpPr txBox="1"/>
            <p:nvPr/>
          </p:nvSpPr>
          <p:spPr>
            <a:xfrm>
              <a:off x="2497393" y="2514784"/>
              <a:ext cx="2074607" cy="900246"/>
            </a:xfrm>
            <a:prstGeom prst="rect">
              <a:avLst/>
            </a:prstGeom>
            <a:noFill/>
          </p:spPr>
          <p:txBody>
            <a:bodyPr wrap="none" rtlCol="0">
              <a:spAutoFit/>
            </a:bodyPr>
            <a:lstStyle/>
            <a:p>
              <a:r>
                <a:rPr lang="ja-JP" sz="1000" b="1" i="0" dirty="0" smtClean="0">
                  <a:solidFill>
                    <a:srgbClr val="4D4D4D"/>
                  </a:solidFill>
                  <a:ea typeface="MS UI Gothic" pitchFamily="18" charset="0"/>
                </a:rPr>
                <a:t>mPFS、ヶ月間(95% CI)</a:t>
              </a:r>
              <a:r>
                <a:rPr lang="ja-JP" sz="1000" b="0" i="0" dirty="0" smtClean="0">
                  <a:solidFill>
                    <a:srgbClr val="4D4D4D"/>
                  </a:solidFill>
                  <a:ea typeface="MS UI Gothic" pitchFamily="18" charset="0"/>
                </a:rPr>
                <a:t>:</a:t>
              </a:r>
            </a:p>
            <a:p>
              <a:pPr marL="171450" indent="-171450">
                <a:buFont typeface="Arial" panose="020B0604020202020204" pitchFamily="34" charset="0"/>
                <a:buChar char="•"/>
              </a:pPr>
              <a:r>
                <a:rPr lang="ja-JP" sz="1000" b="0" i="0" dirty="0" smtClean="0">
                  <a:solidFill>
                    <a:srgbClr val="4D4D4D"/>
                  </a:solidFill>
                  <a:ea typeface="MS UI Gothic" pitchFamily="18" charset="0"/>
                </a:rPr>
                <a:t>イピリムマブ：2.92 (1.61, 5.16)</a:t>
              </a:r>
            </a:p>
            <a:p>
              <a:pPr marL="171450" indent="-171450">
                <a:buFont typeface="Arial" panose="020B0604020202020204" pitchFamily="34" charset="0"/>
                <a:buChar char="•"/>
              </a:pPr>
              <a:r>
                <a:rPr lang="ja-JP" sz="1000" b="0" i="0" dirty="0" smtClean="0">
                  <a:solidFill>
                    <a:srgbClr val="4D4D4D"/>
                  </a:solidFill>
                  <a:ea typeface="MS UI Gothic" pitchFamily="18" charset="0"/>
                </a:rPr>
                <a:t>BSC: 4.90 (3.45, 6.54)</a:t>
              </a:r>
            </a:p>
            <a:p>
              <a:r>
                <a:rPr lang="ja-JP" sz="1000" b="0" i="0" dirty="0" smtClean="0">
                  <a:solidFill>
                    <a:srgbClr val="4D4D4D"/>
                  </a:solidFill>
                  <a:ea typeface="MS UI Gothic" pitchFamily="18" charset="0"/>
                </a:rPr>
                <a:t>HR (80% CI): 1.44 (1.09, 1.91)</a:t>
              </a:r>
            </a:p>
            <a:p>
              <a:r>
                <a:rPr lang="ja-JP" sz="1000" b="0" i="0" dirty="0" smtClean="0">
                  <a:solidFill>
                    <a:srgbClr val="4D4D4D"/>
                  </a:solidFill>
                  <a:ea typeface="MS UI Gothic" pitchFamily="18" charset="0"/>
                </a:rPr>
                <a:t>p=0.097 </a:t>
              </a:r>
            </a:p>
          </p:txBody>
        </p:sp>
        <p:sp>
          <p:nvSpPr>
            <p:cNvPr id="19" name="TextBox 18"/>
            <p:cNvSpPr txBox="1"/>
            <p:nvPr/>
          </p:nvSpPr>
          <p:spPr>
            <a:xfrm>
              <a:off x="623508" y="2015083"/>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a:t>
              </a:r>
            </a:p>
          </p:txBody>
        </p:sp>
        <p:sp>
          <p:nvSpPr>
            <p:cNvPr id="20" name="TextBox 19"/>
            <p:cNvSpPr txBox="1"/>
            <p:nvPr/>
          </p:nvSpPr>
          <p:spPr>
            <a:xfrm rot="16200000">
              <a:off x="-445357" y="2997850"/>
              <a:ext cx="1772921"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非進行例の割合</a:t>
              </a:r>
            </a:p>
          </p:txBody>
        </p:sp>
        <p:sp>
          <p:nvSpPr>
            <p:cNvPr id="21" name="TextBox 20"/>
            <p:cNvSpPr txBox="1"/>
            <p:nvPr/>
          </p:nvSpPr>
          <p:spPr>
            <a:xfrm>
              <a:off x="623508" y="3995537"/>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0.0</a:t>
              </a:r>
            </a:p>
          </p:txBody>
        </p:sp>
        <p:sp>
          <p:nvSpPr>
            <p:cNvPr id="22" name="TextBox 21"/>
            <p:cNvSpPr txBox="1"/>
            <p:nvPr/>
          </p:nvSpPr>
          <p:spPr>
            <a:xfrm>
              <a:off x="623508" y="2411174"/>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0.8</a:t>
              </a:r>
            </a:p>
          </p:txBody>
        </p:sp>
        <p:sp>
          <p:nvSpPr>
            <p:cNvPr id="23" name="TextBox 22"/>
            <p:cNvSpPr txBox="1"/>
            <p:nvPr/>
          </p:nvSpPr>
          <p:spPr>
            <a:xfrm>
              <a:off x="623508" y="2807265"/>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0.6</a:t>
              </a:r>
            </a:p>
          </p:txBody>
        </p:sp>
        <p:sp>
          <p:nvSpPr>
            <p:cNvPr id="24" name="TextBox 23"/>
            <p:cNvSpPr txBox="1"/>
            <p:nvPr/>
          </p:nvSpPr>
          <p:spPr>
            <a:xfrm>
              <a:off x="623508" y="3203356"/>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0.4</a:t>
              </a:r>
            </a:p>
          </p:txBody>
        </p:sp>
        <p:sp>
          <p:nvSpPr>
            <p:cNvPr id="25" name="TextBox 24"/>
            <p:cNvSpPr txBox="1"/>
            <p:nvPr/>
          </p:nvSpPr>
          <p:spPr>
            <a:xfrm>
              <a:off x="623508" y="3599447"/>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0.2</a:t>
              </a:r>
            </a:p>
          </p:txBody>
        </p:sp>
        <p:grpSp>
          <p:nvGrpSpPr>
            <p:cNvPr id="26" name="Group 25"/>
            <p:cNvGrpSpPr/>
            <p:nvPr/>
          </p:nvGrpSpPr>
          <p:grpSpPr>
            <a:xfrm>
              <a:off x="861906" y="2104901"/>
              <a:ext cx="72008" cy="1985446"/>
              <a:chOff x="777950" y="2104901"/>
              <a:chExt cx="72008" cy="1985446"/>
            </a:xfrm>
          </p:grpSpPr>
          <p:cxnSp>
            <p:nvCxnSpPr>
              <p:cNvPr id="63" name="Straight Connector 6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937681"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28" name="Group 27"/>
            <p:cNvGrpSpPr/>
            <p:nvPr/>
          </p:nvGrpSpPr>
          <p:grpSpPr>
            <a:xfrm>
              <a:off x="937459" y="4091507"/>
              <a:ext cx="3557966" cy="72009"/>
              <a:chOff x="853503" y="4091507"/>
              <a:chExt cx="3557966" cy="72009"/>
            </a:xfrm>
          </p:grpSpPr>
          <p:cxnSp>
            <p:nvCxnSpPr>
              <p:cNvPr id="52" name="Straight Connector 51"/>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895989" y="4195562"/>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30" name="TextBox 29"/>
            <p:cNvSpPr txBox="1"/>
            <p:nvPr/>
          </p:nvSpPr>
          <p:spPr>
            <a:xfrm>
              <a:off x="1251748"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a:t>
              </a:r>
            </a:p>
          </p:txBody>
        </p:sp>
        <p:sp>
          <p:nvSpPr>
            <p:cNvPr id="31" name="TextBox 30"/>
            <p:cNvSpPr txBox="1"/>
            <p:nvPr/>
          </p:nvSpPr>
          <p:spPr>
            <a:xfrm>
              <a:off x="1607507"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4</a:t>
              </a:r>
            </a:p>
          </p:txBody>
        </p:sp>
        <p:sp>
          <p:nvSpPr>
            <p:cNvPr id="32" name="TextBox 31"/>
            <p:cNvSpPr txBox="1"/>
            <p:nvPr/>
          </p:nvSpPr>
          <p:spPr>
            <a:xfrm>
              <a:off x="1963266"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6</a:t>
              </a:r>
            </a:p>
          </p:txBody>
        </p:sp>
        <p:sp>
          <p:nvSpPr>
            <p:cNvPr id="33" name="TextBox 32"/>
            <p:cNvSpPr txBox="1"/>
            <p:nvPr/>
          </p:nvSpPr>
          <p:spPr>
            <a:xfrm>
              <a:off x="2319025" y="4195562"/>
              <a:ext cx="84960"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8</a:t>
              </a:r>
            </a:p>
          </p:txBody>
        </p:sp>
        <p:sp>
          <p:nvSpPr>
            <p:cNvPr id="34" name="TextBox 33"/>
            <p:cNvSpPr txBox="1"/>
            <p:nvPr/>
          </p:nvSpPr>
          <p:spPr>
            <a:xfrm>
              <a:off x="2632305"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a:t>
              </a:r>
            </a:p>
          </p:txBody>
        </p:sp>
        <p:sp>
          <p:nvSpPr>
            <p:cNvPr id="35" name="TextBox 34"/>
            <p:cNvSpPr txBox="1"/>
            <p:nvPr/>
          </p:nvSpPr>
          <p:spPr>
            <a:xfrm>
              <a:off x="2988064"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12</a:t>
              </a:r>
            </a:p>
          </p:txBody>
        </p:sp>
        <p:sp>
          <p:nvSpPr>
            <p:cNvPr id="36" name="TextBox 35"/>
            <p:cNvSpPr txBox="1"/>
            <p:nvPr/>
          </p:nvSpPr>
          <p:spPr>
            <a:xfrm>
              <a:off x="3343823"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14</a:t>
              </a:r>
            </a:p>
          </p:txBody>
        </p:sp>
        <p:sp>
          <p:nvSpPr>
            <p:cNvPr id="37" name="TextBox 36"/>
            <p:cNvSpPr txBox="1"/>
            <p:nvPr/>
          </p:nvSpPr>
          <p:spPr>
            <a:xfrm>
              <a:off x="3699582"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16</a:t>
              </a:r>
            </a:p>
          </p:txBody>
        </p:sp>
        <p:sp>
          <p:nvSpPr>
            <p:cNvPr id="38" name="TextBox 37"/>
            <p:cNvSpPr txBox="1"/>
            <p:nvPr/>
          </p:nvSpPr>
          <p:spPr>
            <a:xfrm>
              <a:off x="4055341"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18</a:t>
              </a:r>
            </a:p>
          </p:txBody>
        </p:sp>
        <p:sp>
          <p:nvSpPr>
            <p:cNvPr id="39" name="TextBox 38"/>
            <p:cNvSpPr txBox="1"/>
            <p:nvPr/>
          </p:nvSpPr>
          <p:spPr>
            <a:xfrm>
              <a:off x="4411099"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20</a:t>
              </a:r>
            </a:p>
          </p:txBody>
        </p:sp>
        <p:sp>
          <p:nvSpPr>
            <p:cNvPr id="40" name="TextBox 39"/>
            <p:cNvSpPr txBox="1"/>
            <p:nvPr/>
          </p:nvSpPr>
          <p:spPr>
            <a:xfrm>
              <a:off x="2465593" y="4472977"/>
              <a:ext cx="503344"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ヶ月間</a:t>
              </a:r>
            </a:p>
          </p:txBody>
        </p:sp>
        <p:sp>
          <p:nvSpPr>
            <p:cNvPr id="41" name="TextBox 40"/>
            <p:cNvSpPr txBox="1"/>
            <p:nvPr/>
          </p:nvSpPr>
          <p:spPr>
            <a:xfrm>
              <a:off x="1986834" y="2057945"/>
              <a:ext cx="1415452" cy="184666"/>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イピリムマブ10 mg/kg</a:t>
              </a:r>
            </a:p>
          </p:txBody>
        </p:sp>
        <p:cxnSp>
          <p:nvCxnSpPr>
            <p:cNvPr id="42" name="Straight Connector 41"/>
            <p:cNvCxnSpPr/>
            <p:nvPr/>
          </p:nvCxnSpPr>
          <p:spPr>
            <a:xfrm>
              <a:off x="1673440"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918768" y="2072880"/>
              <a:ext cx="2993038" cy="1999058"/>
              <a:chOff x="918768" y="2072880"/>
              <a:chExt cx="2993038" cy="1999058"/>
            </a:xfrm>
          </p:grpSpPr>
          <p:sp>
            <p:nvSpPr>
              <p:cNvPr id="46" name="Oval 5"/>
              <p:cNvSpPr>
                <a:spLocks noChangeArrowheads="1"/>
              </p:cNvSpPr>
              <p:nvPr/>
            </p:nvSpPr>
            <p:spPr bwMode="auto">
              <a:xfrm>
                <a:off x="3600295" y="3957797"/>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Oval 6"/>
              <p:cNvSpPr>
                <a:spLocks noChangeArrowheads="1"/>
              </p:cNvSpPr>
              <p:nvPr/>
            </p:nvSpPr>
            <p:spPr bwMode="auto">
              <a:xfrm>
                <a:off x="3136596" y="3841277"/>
                <a:ext cx="53107"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Oval 7"/>
              <p:cNvSpPr>
                <a:spLocks noChangeArrowheads="1"/>
              </p:cNvSpPr>
              <p:nvPr/>
            </p:nvSpPr>
            <p:spPr bwMode="auto">
              <a:xfrm>
                <a:off x="2216332" y="3769939"/>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Oval 8"/>
              <p:cNvSpPr>
                <a:spLocks noChangeArrowheads="1"/>
              </p:cNvSpPr>
              <p:nvPr/>
            </p:nvSpPr>
            <p:spPr bwMode="auto">
              <a:xfrm>
                <a:off x="1152599" y="2444632"/>
                <a:ext cx="53900"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Oval 9"/>
              <p:cNvSpPr>
                <a:spLocks noChangeArrowheads="1"/>
              </p:cNvSpPr>
              <p:nvPr/>
            </p:nvSpPr>
            <p:spPr bwMode="auto">
              <a:xfrm>
                <a:off x="918768" y="2072880"/>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Freeform 18"/>
              <p:cNvSpPr>
                <a:spLocks/>
              </p:cNvSpPr>
              <p:nvPr/>
            </p:nvSpPr>
            <p:spPr bwMode="auto">
              <a:xfrm>
                <a:off x="928280" y="2101415"/>
                <a:ext cx="2983526" cy="1970523"/>
              </a:xfrm>
              <a:custGeom>
                <a:avLst/>
                <a:gdLst>
                  <a:gd name="T0" fmla="*/ 3764 w 3764"/>
                  <a:gd name="T1" fmla="*/ 2374 h 2486"/>
                  <a:gd name="T2" fmla="*/ 3071 w 3764"/>
                  <a:gd name="T3" fmla="*/ 2308 h 2486"/>
                  <a:gd name="T4" fmla="*/ 2853 w 3764"/>
                  <a:gd name="T5" fmla="*/ 2229 h 2486"/>
                  <a:gd name="T6" fmla="*/ 2652 w 3764"/>
                  <a:gd name="T7" fmla="*/ 2175 h 2486"/>
                  <a:gd name="T8" fmla="*/ 1881 w 3764"/>
                  <a:gd name="T9" fmla="*/ 2139 h 2486"/>
                  <a:gd name="T10" fmla="*/ 1557 w 3764"/>
                  <a:gd name="T11" fmla="*/ 2087 h 2486"/>
                  <a:gd name="T12" fmla="*/ 1528 w 3764"/>
                  <a:gd name="T13" fmla="*/ 2035 h 2486"/>
                  <a:gd name="T14" fmla="*/ 1520 w 3764"/>
                  <a:gd name="T15" fmla="*/ 1993 h 2486"/>
                  <a:gd name="T16" fmla="*/ 1390 w 3764"/>
                  <a:gd name="T17" fmla="*/ 1957 h 2486"/>
                  <a:gd name="T18" fmla="*/ 1318 w 3764"/>
                  <a:gd name="T19" fmla="*/ 1915 h 2486"/>
                  <a:gd name="T20" fmla="*/ 1270 w 3764"/>
                  <a:gd name="T21" fmla="*/ 1851 h 2486"/>
                  <a:gd name="T22" fmla="*/ 1252 w 3764"/>
                  <a:gd name="T23" fmla="*/ 1796 h 2486"/>
                  <a:gd name="T24" fmla="*/ 1240 w 3764"/>
                  <a:gd name="T25" fmla="*/ 1756 h 2486"/>
                  <a:gd name="T26" fmla="*/ 1208 w 3764"/>
                  <a:gd name="T27" fmla="*/ 1706 h 2486"/>
                  <a:gd name="T28" fmla="*/ 1184 w 3764"/>
                  <a:gd name="T29" fmla="*/ 1662 h 2486"/>
                  <a:gd name="T30" fmla="*/ 1160 w 3764"/>
                  <a:gd name="T31" fmla="*/ 1576 h 2486"/>
                  <a:gd name="T32" fmla="*/ 960 w 3764"/>
                  <a:gd name="T33" fmla="*/ 1520 h 2486"/>
                  <a:gd name="T34" fmla="*/ 952 w 3764"/>
                  <a:gd name="T35" fmla="*/ 1484 h 2486"/>
                  <a:gd name="T36" fmla="*/ 946 w 3764"/>
                  <a:gd name="T37" fmla="*/ 1387 h 2486"/>
                  <a:gd name="T38" fmla="*/ 873 w 3764"/>
                  <a:gd name="T39" fmla="*/ 1337 h 2486"/>
                  <a:gd name="T40" fmla="*/ 675 w 3764"/>
                  <a:gd name="T41" fmla="*/ 1301 h 2486"/>
                  <a:gd name="T42" fmla="*/ 669 w 3764"/>
                  <a:gd name="T43" fmla="*/ 1243 h 2486"/>
                  <a:gd name="T44" fmla="*/ 653 w 3764"/>
                  <a:gd name="T45" fmla="*/ 1195 h 2486"/>
                  <a:gd name="T46" fmla="*/ 635 w 3764"/>
                  <a:gd name="T47" fmla="*/ 1115 h 2486"/>
                  <a:gd name="T48" fmla="*/ 607 w 3764"/>
                  <a:gd name="T49" fmla="*/ 1063 h 2486"/>
                  <a:gd name="T50" fmla="*/ 543 w 3764"/>
                  <a:gd name="T51" fmla="*/ 1029 h 2486"/>
                  <a:gd name="T52" fmla="*/ 517 w 3764"/>
                  <a:gd name="T53" fmla="*/ 980 h 2486"/>
                  <a:gd name="T54" fmla="*/ 371 w 3764"/>
                  <a:gd name="T55" fmla="*/ 922 h 2486"/>
                  <a:gd name="T56" fmla="*/ 351 w 3764"/>
                  <a:gd name="T57" fmla="*/ 864 h 2486"/>
                  <a:gd name="T58" fmla="*/ 339 w 3764"/>
                  <a:gd name="T59" fmla="*/ 830 h 2486"/>
                  <a:gd name="T60" fmla="*/ 333 w 3764"/>
                  <a:gd name="T61" fmla="*/ 630 h 2486"/>
                  <a:gd name="T62" fmla="*/ 317 w 3764"/>
                  <a:gd name="T63" fmla="*/ 309 h 2486"/>
                  <a:gd name="T64" fmla="*/ 303 w 3764"/>
                  <a:gd name="T65" fmla="*/ 106 h 2486"/>
                  <a:gd name="T66" fmla="*/ 283 w 3764"/>
                  <a:gd name="T67" fmla="*/ 94 h 2486"/>
                  <a:gd name="T68" fmla="*/ 200 w 3764"/>
                  <a:gd name="T69" fmla="*/ 58 h 2486"/>
                  <a:gd name="T70" fmla="*/ 144 w 3764"/>
                  <a:gd name="T71" fmla="*/ 0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4" h="2486">
                    <a:moveTo>
                      <a:pt x="3764" y="2486"/>
                    </a:moveTo>
                    <a:lnTo>
                      <a:pt x="3764" y="2374"/>
                    </a:lnTo>
                    <a:lnTo>
                      <a:pt x="3071" y="2374"/>
                    </a:lnTo>
                    <a:lnTo>
                      <a:pt x="3071" y="2308"/>
                    </a:lnTo>
                    <a:lnTo>
                      <a:pt x="2853" y="2308"/>
                    </a:lnTo>
                    <a:lnTo>
                      <a:pt x="2853" y="2229"/>
                    </a:lnTo>
                    <a:lnTo>
                      <a:pt x="2652" y="2229"/>
                    </a:lnTo>
                    <a:lnTo>
                      <a:pt x="2652" y="2175"/>
                    </a:lnTo>
                    <a:lnTo>
                      <a:pt x="1881" y="2175"/>
                    </a:lnTo>
                    <a:lnTo>
                      <a:pt x="1881" y="2139"/>
                    </a:lnTo>
                    <a:lnTo>
                      <a:pt x="1557" y="2139"/>
                    </a:lnTo>
                    <a:lnTo>
                      <a:pt x="1557" y="2087"/>
                    </a:lnTo>
                    <a:lnTo>
                      <a:pt x="1528" y="2087"/>
                    </a:lnTo>
                    <a:lnTo>
                      <a:pt x="1528" y="2035"/>
                    </a:lnTo>
                    <a:lnTo>
                      <a:pt x="1520" y="2035"/>
                    </a:lnTo>
                    <a:lnTo>
                      <a:pt x="1520" y="1993"/>
                    </a:lnTo>
                    <a:lnTo>
                      <a:pt x="1390" y="1993"/>
                    </a:lnTo>
                    <a:lnTo>
                      <a:pt x="1390" y="1957"/>
                    </a:lnTo>
                    <a:lnTo>
                      <a:pt x="1318" y="1957"/>
                    </a:lnTo>
                    <a:lnTo>
                      <a:pt x="1318" y="1915"/>
                    </a:lnTo>
                    <a:lnTo>
                      <a:pt x="1270" y="1915"/>
                    </a:lnTo>
                    <a:lnTo>
                      <a:pt x="1270" y="1851"/>
                    </a:lnTo>
                    <a:lnTo>
                      <a:pt x="1252" y="1851"/>
                    </a:lnTo>
                    <a:lnTo>
                      <a:pt x="1252" y="1796"/>
                    </a:lnTo>
                    <a:lnTo>
                      <a:pt x="1240" y="1796"/>
                    </a:lnTo>
                    <a:lnTo>
                      <a:pt x="1240" y="1756"/>
                    </a:lnTo>
                    <a:lnTo>
                      <a:pt x="1208" y="1756"/>
                    </a:lnTo>
                    <a:lnTo>
                      <a:pt x="1208" y="1706"/>
                    </a:lnTo>
                    <a:lnTo>
                      <a:pt x="1184" y="1706"/>
                    </a:lnTo>
                    <a:lnTo>
                      <a:pt x="1184" y="1662"/>
                    </a:lnTo>
                    <a:lnTo>
                      <a:pt x="1160" y="1662"/>
                    </a:lnTo>
                    <a:lnTo>
                      <a:pt x="1160" y="1576"/>
                    </a:lnTo>
                    <a:lnTo>
                      <a:pt x="960" y="1576"/>
                    </a:lnTo>
                    <a:lnTo>
                      <a:pt x="960" y="1520"/>
                    </a:lnTo>
                    <a:lnTo>
                      <a:pt x="952" y="1520"/>
                    </a:lnTo>
                    <a:lnTo>
                      <a:pt x="952" y="1484"/>
                    </a:lnTo>
                    <a:lnTo>
                      <a:pt x="946" y="1484"/>
                    </a:lnTo>
                    <a:lnTo>
                      <a:pt x="946" y="1387"/>
                    </a:lnTo>
                    <a:lnTo>
                      <a:pt x="873" y="1387"/>
                    </a:lnTo>
                    <a:lnTo>
                      <a:pt x="873" y="1337"/>
                    </a:lnTo>
                    <a:lnTo>
                      <a:pt x="675" y="1337"/>
                    </a:lnTo>
                    <a:lnTo>
                      <a:pt x="675" y="1301"/>
                    </a:lnTo>
                    <a:lnTo>
                      <a:pt x="669" y="1301"/>
                    </a:lnTo>
                    <a:lnTo>
                      <a:pt x="669" y="1243"/>
                    </a:lnTo>
                    <a:lnTo>
                      <a:pt x="653" y="1243"/>
                    </a:lnTo>
                    <a:lnTo>
                      <a:pt x="653" y="1195"/>
                    </a:lnTo>
                    <a:lnTo>
                      <a:pt x="635" y="1195"/>
                    </a:lnTo>
                    <a:lnTo>
                      <a:pt x="635" y="1115"/>
                    </a:lnTo>
                    <a:lnTo>
                      <a:pt x="607" y="1115"/>
                    </a:lnTo>
                    <a:lnTo>
                      <a:pt x="607" y="1063"/>
                    </a:lnTo>
                    <a:lnTo>
                      <a:pt x="543" y="1063"/>
                    </a:lnTo>
                    <a:lnTo>
                      <a:pt x="543" y="1029"/>
                    </a:lnTo>
                    <a:lnTo>
                      <a:pt x="517" y="1029"/>
                    </a:lnTo>
                    <a:lnTo>
                      <a:pt x="517" y="980"/>
                    </a:lnTo>
                    <a:lnTo>
                      <a:pt x="371" y="980"/>
                    </a:lnTo>
                    <a:lnTo>
                      <a:pt x="371" y="922"/>
                    </a:lnTo>
                    <a:lnTo>
                      <a:pt x="351" y="922"/>
                    </a:lnTo>
                    <a:lnTo>
                      <a:pt x="351" y="864"/>
                    </a:lnTo>
                    <a:lnTo>
                      <a:pt x="339" y="864"/>
                    </a:lnTo>
                    <a:lnTo>
                      <a:pt x="339" y="830"/>
                    </a:lnTo>
                    <a:lnTo>
                      <a:pt x="333" y="830"/>
                    </a:lnTo>
                    <a:lnTo>
                      <a:pt x="333" y="630"/>
                    </a:lnTo>
                    <a:lnTo>
                      <a:pt x="317" y="630"/>
                    </a:lnTo>
                    <a:lnTo>
                      <a:pt x="317" y="309"/>
                    </a:lnTo>
                    <a:lnTo>
                      <a:pt x="303" y="309"/>
                    </a:lnTo>
                    <a:lnTo>
                      <a:pt x="303" y="106"/>
                    </a:lnTo>
                    <a:lnTo>
                      <a:pt x="283" y="106"/>
                    </a:lnTo>
                    <a:lnTo>
                      <a:pt x="283" y="94"/>
                    </a:lnTo>
                    <a:lnTo>
                      <a:pt x="200" y="94"/>
                    </a:lnTo>
                    <a:lnTo>
                      <a:pt x="200" y="58"/>
                    </a:lnTo>
                    <a:lnTo>
                      <a:pt x="144" y="58"/>
                    </a:lnTo>
                    <a:lnTo>
                      <a:pt x="14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4" name="TextBox 43"/>
            <p:cNvSpPr txBox="1"/>
            <p:nvPr/>
          </p:nvSpPr>
          <p:spPr>
            <a:xfrm>
              <a:off x="3855842" y="2057945"/>
              <a:ext cx="528991"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全BSC</a:t>
              </a:r>
            </a:p>
            <a:p>
              <a:endParaRPr lang="en-GB" sz="1200" dirty="0">
                <a:solidFill>
                  <a:srgbClr val="4D4D4D"/>
                </a:solidFill>
              </a:endParaRPr>
            </a:p>
          </p:txBody>
        </p:sp>
        <p:cxnSp>
          <p:nvCxnSpPr>
            <p:cNvPr id="45" name="Straight Connector 44"/>
            <p:cNvCxnSpPr/>
            <p:nvPr/>
          </p:nvCxnSpPr>
          <p:spPr>
            <a:xfrm>
              <a:off x="3552246"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556440" y="2107720"/>
            <a:ext cx="4232246" cy="2642560"/>
            <a:chOff x="4556440" y="2015083"/>
            <a:chExt cx="4232246" cy="2642560"/>
          </a:xfrm>
        </p:grpSpPr>
        <p:sp>
          <p:nvSpPr>
            <p:cNvPr id="80" name="TextBox 79"/>
            <p:cNvSpPr txBox="1"/>
            <p:nvPr/>
          </p:nvSpPr>
          <p:spPr>
            <a:xfrm>
              <a:off x="5176639" y="3156843"/>
              <a:ext cx="2074607" cy="900246"/>
            </a:xfrm>
            <a:prstGeom prst="rect">
              <a:avLst/>
            </a:prstGeom>
            <a:noFill/>
          </p:spPr>
          <p:txBody>
            <a:bodyPr wrap="none" rtlCol="0">
              <a:spAutoFit/>
            </a:bodyPr>
            <a:lstStyle/>
            <a:p>
              <a:r>
                <a:rPr lang="ja-JP" sz="1000" b="1" i="0" dirty="0" smtClean="0">
                  <a:solidFill>
                    <a:srgbClr val="4D4D4D"/>
                  </a:solidFill>
                  <a:ea typeface="MS UI Gothic" pitchFamily="18" charset="0"/>
                </a:rPr>
                <a:t>mOS、ヶ月間 (95% CI)</a:t>
              </a:r>
              <a:r>
                <a:rPr lang="ja-JP" sz="1000" b="0" i="0" dirty="0" smtClean="0">
                  <a:solidFill>
                    <a:srgbClr val="4D4D4D"/>
                  </a:solidFill>
                  <a:ea typeface="MS UI Gothic" pitchFamily="18" charset="0"/>
                </a:rPr>
                <a:t>:</a:t>
              </a:r>
            </a:p>
            <a:p>
              <a:pPr marL="171450" indent="-171450">
                <a:buFont typeface="Arial" panose="020B0604020202020204" pitchFamily="34" charset="0"/>
                <a:buChar char="•"/>
              </a:pPr>
              <a:r>
                <a:rPr lang="ja-JP" sz="1000" b="0" i="0" dirty="0" smtClean="0">
                  <a:solidFill>
                    <a:srgbClr val="4D4D4D"/>
                  </a:solidFill>
                  <a:ea typeface="MS UI Gothic" pitchFamily="18" charset="0"/>
                </a:rPr>
                <a:t>イピリムマブ: 16.8 (11.8, 23.1)</a:t>
              </a:r>
            </a:p>
            <a:p>
              <a:pPr marL="171450" indent="-171450">
                <a:buFont typeface="Arial" panose="020B0604020202020204" pitchFamily="34" charset="0"/>
                <a:buChar char="•"/>
              </a:pPr>
              <a:r>
                <a:rPr lang="ja-JP" sz="1000" b="0" i="0" dirty="0" smtClean="0">
                  <a:solidFill>
                    <a:srgbClr val="4D4D4D"/>
                  </a:solidFill>
                  <a:ea typeface="MS UI Gothic" pitchFamily="18" charset="0"/>
                </a:rPr>
                <a:t>BSC: 12.1 (9.3, NE)</a:t>
              </a:r>
            </a:p>
            <a:p>
              <a:r>
                <a:rPr lang="ja-JP" sz="1000" b="0" i="0" dirty="0" smtClean="0">
                  <a:solidFill>
                    <a:srgbClr val="4D4D4D"/>
                  </a:solidFill>
                  <a:ea typeface="MS UI Gothic" pitchFamily="18" charset="0"/>
                </a:rPr>
                <a:t>HR (80% CI): 0.87 (0.60, 1.27)</a:t>
              </a:r>
            </a:p>
            <a:p>
              <a:r>
                <a:rPr lang="ja-JP" sz="1000" b="0" i="0" dirty="0" smtClean="0">
                  <a:solidFill>
                    <a:srgbClr val="4D4D4D"/>
                  </a:solidFill>
                  <a:ea typeface="MS UI Gothic" pitchFamily="18" charset="0"/>
                </a:rPr>
                <a:t>p=0.643 </a:t>
              </a:r>
            </a:p>
          </p:txBody>
        </p:sp>
        <p:sp>
          <p:nvSpPr>
            <p:cNvPr id="81" name="TextBox 80"/>
            <p:cNvSpPr txBox="1"/>
            <p:nvPr/>
          </p:nvSpPr>
          <p:spPr>
            <a:xfrm>
              <a:off x="4831177" y="2015083"/>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a:t>
              </a:r>
            </a:p>
          </p:txBody>
        </p:sp>
        <p:sp>
          <p:nvSpPr>
            <p:cNvPr id="82" name="TextBox 81"/>
            <p:cNvSpPr txBox="1"/>
            <p:nvPr/>
          </p:nvSpPr>
          <p:spPr>
            <a:xfrm rot="16200000">
              <a:off x="4116576" y="2997850"/>
              <a:ext cx="1064394"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生存割合</a:t>
              </a:r>
            </a:p>
          </p:txBody>
        </p:sp>
        <p:sp>
          <p:nvSpPr>
            <p:cNvPr id="83" name="TextBox 82"/>
            <p:cNvSpPr txBox="1"/>
            <p:nvPr/>
          </p:nvSpPr>
          <p:spPr>
            <a:xfrm>
              <a:off x="4831177" y="3995537"/>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0.0</a:t>
              </a:r>
            </a:p>
          </p:txBody>
        </p:sp>
        <p:sp>
          <p:nvSpPr>
            <p:cNvPr id="84" name="TextBox 83"/>
            <p:cNvSpPr txBox="1"/>
            <p:nvPr/>
          </p:nvSpPr>
          <p:spPr>
            <a:xfrm>
              <a:off x="4831177" y="2411174"/>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0.8</a:t>
              </a:r>
            </a:p>
          </p:txBody>
        </p:sp>
        <p:sp>
          <p:nvSpPr>
            <p:cNvPr id="85" name="TextBox 84"/>
            <p:cNvSpPr txBox="1"/>
            <p:nvPr/>
          </p:nvSpPr>
          <p:spPr>
            <a:xfrm>
              <a:off x="4831177" y="2807265"/>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0.6</a:t>
              </a:r>
            </a:p>
          </p:txBody>
        </p:sp>
        <p:sp>
          <p:nvSpPr>
            <p:cNvPr id="86" name="TextBox 85"/>
            <p:cNvSpPr txBox="1"/>
            <p:nvPr/>
          </p:nvSpPr>
          <p:spPr>
            <a:xfrm>
              <a:off x="4831177" y="3203356"/>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0.4</a:t>
              </a:r>
            </a:p>
          </p:txBody>
        </p:sp>
        <p:sp>
          <p:nvSpPr>
            <p:cNvPr id="87" name="TextBox 86"/>
            <p:cNvSpPr txBox="1"/>
            <p:nvPr/>
          </p:nvSpPr>
          <p:spPr>
            <a:xfrm>
              <a:off x="4831177" y="3599447"/>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0.2</a:t>
              </a:r>
            </a:p>
          </p:txBody>
        </p:sp>
        <p:grpSp>
          <p:nvGrpSpPr>
            <p:cNvPr id="88" name="Group 87"/>
            <p:cNvGrpSpPr/>
            <p:nvPr/>
          </p:nvGrpSpPr>
          <p:grpSpPr>
            <a:xfrm>
              <a:off x="5069575" y="2104901"/>
              <a:ext cx="72008" cy="1985446"/>
              <a:chOff x="777950" y="2104901"/>
              <a:chExt cx="72008" cy="1985446"/>
            </a:xfrm>
          </p:grpSpPr>
          <p:cxnSp>
            <p:nvCxnSpPr>
              <p:cNvPr id="184" name="Straight Connector 183"/>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Freeform 88"/>
            <p:cNvSpPr/>
            <p:nvPr/>
          </p:nvSpPr>
          <p:spPr>
            <a:xfrm>
              <a:off x="5145350"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90" name="Straight Connector 89"/>
            <p:cNvCxnSpPr/>
            <p:nvPr/>
          </p:nvCxnSpPr>
          <p:spPr>
            <a:xfrm rot="16200000">
              <a:off x="510912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a:off x="538281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565650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593019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62038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647757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675126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702495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757233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811971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86670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103658" y="4195562"/>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102" name="TextBox 101"/>
            <p:cNvSpPr txBox="1"/>
            <p:nvPr/>
          </p:nvSpPr>
          <p:spPr>
            <a:xfrm>
              <a:off x="5376966"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a:t>
              </a:r>
            </a:p>
          </p:txBody>
        </p:sp>
        <p:sp>
          <p:nvSpPr>
            <p:cNvPr id="103" name="TextBox 102"/>
            <p:cNvSpPr txBox="1"/>
            <p:nvPr/>
          </p:nvSpPr>
          <p:spPr>
            <a:xfrm>
              <a:off x="5650274"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4</a:t>
              </a:r>
            </a:p>
          </p:txBody>
        </p:sp>
        <p:sp>
          <p:nvSpPr>
            <p:cNvPr id="104" name="TextBox 103"/>
            <p:cNvSpPr txBox="1"/>
            <p:nvPr/>
          </p:nvSpPr>
          <p:spPr>
            <a:xfrm>
              <a:off x="5923582" y="4191990"/>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6</a:t>
              </a:r>
            </a:p>
          </p:txBody>
        </p:sp>
        <p:sp>
          <p:nvSpPr>
            <p:cNvPr id="105" name="TextBox 104"/>
            <p:cNvSpPr txBox="1"/>
            <p:nvPr/>
          </p:nvSpPr>
          <p:spPr>
            <a:xfrm>
              <a:off x="6196891" y="4195562"/>
              <a:ext cx="84960"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8</a:t>
              </a:r>
            </a:p>
          </p:txBody>
        </p:sp>
        <p:sp>
          <p:nvSpPr>
            <p:cNvPr id="106" name="TextBox 105"/>
            <p:cNvSpPr txBox="1"/>
            <p:nvPr/>
          </p:nvSpPr>
          <p:spPr>
            <a:xfrm>
              <a:off x="6430399"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a:t>
              </a:r>
            </a:p>
          </p:txBody>
        </p:sp>
        <p:sp>
          <p:nvSpPr>
            <p:cNvPr id="107" name="TextBox 106"/>
            <p:cNvSpPr txBox="1"/>
            <p:nvPr/>
          </p:nvSpPr>
          <p:spPr>
            <a:xfrm>
              <a:off x="6703945"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12</a:t>
              </a:r>
            </a:p>
          </p:txBody>
        </p:sp>
        <p:sp>
          <p:nvSpPr>
            <p:cNvPr id="108" name="TextBox 107"/>
            <p:cNvSpPr txBox="1"/>
            <p:nvPr/>
          </p:nvSpPr>
          <p:spPr>
            <a:xfrm>
              <a:off x="6977491"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14</a:t>
              </a:r>
            </a:p>
          </p:txBody>
        </p:sp>
        <p:sp>
          <p:nvSpPr>
            <p:cNvPr id="109" name="TextBox 108"/>
            <p:cNvSpPr txBox="1"/>
            <p:nvPr/>
          </p:nvSpPr>
          <p:spPr>
            <a:xfrm>
              <a:off x="7524583"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18</a:t>
              </a:r>
            </a:p>
          </p:txBody>
        </p:sp>
        <p:sp>
          <p:nvSpPr>
            <p:cNvPr id="110" name="TextBox 109"/>
            <p:cNvSpPr txBox="1"/>
            <p:nvPr/>
          </p:nvSpPr>
          <p:spPr>
            <a:xfrm>
              <a:off x="8071675"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22</a:t>
              </a:r>
            </a:p>
          </p:txBody>
        </p:sp>
        <p:sp>
          <p:nvSpPr>
            <p:cNvPr id="111" name="TextBox 110"/>
            <p:cNvSpPr txBox="1"/>
            <p:nvPr/>
          </p:nvSpPr>
          <p:spPr>
            <a:xfrm>
              <a:off x="8618768"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26</a:t>
              </a:r>
            </a:p>
          </p:txBody>
        </p:sp>
        <p:sp>
          <p:nvSpPr>
            <p:cNvPr id="112" name="TextBox 111"/>
            <p:cNvSpPr txBox="1"/>
            <p:nvPr/>
          </p:nvSpPr>
          <p:spPr>
            <a:xfrm>
              <a:off x="6673262" y="4472977"/>
              <a:ext cx="503344"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ヶ月間</a:t>
              </a:r>
            </a:p>
          </p:txBody>
        </p:sp>
        <p:cxnSp>
          <p:nvCxnSpPr>
            <p:cNvPr id="113" name="Straight Connector 112"/>
            <p:cNvCxnSpPr/>
            <p:nvPr/>
          </p:nvCxnSpPr>
          <p:spPr>
            <a:xfrm rot="16200000">
              <a:off x="729864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784602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839340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251037"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16</a:t>
              </a:r>
            </a:p>
          </p:txBody>
        </p:sp>
        <p:sp>
          <p:nvSpPr>
            <p:cNvPr id="117" name="TextBox 116"/>
            <p:cNvSpPr txBox="1"/>
            <p:nvPr/>
          </p:nvSpPr>
          <p:spPr>
            <a:xfrm>
              <a:off x="7798129"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20</a:t>
              </a:r>
            </a:p>
          </p:txBody>
        </p:sp>
        <p:sp>
          <p:nvSpPr>
            <p:cNvPr id="118" name="TextBox 117"/>
            <p:cNvSpPr txBox="1"/>
            <p:nvPr/>
          </p:nvSpPr>
          <p:spPr>
            <a:xfrm>
              <a:off x="8345221" y="4191990"/>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24</a:t>
              </a:r>
            </a:p>
          </p:txBody>
        </p:sp>
        <p:sp>
          <p:nvSpPr>
            <p:cNvPr id="119" name="TextBox 118"/>
            <p:cNvSpPr txBox="1"/>
            <p:nvPr/>
          </p:nvSpPr>
          <p:spPr>
            <a:xfrm>
              <a:off x="6260360" y="2057945"/>
              <a:ext cx="1415452"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イピリムマブ10 mg/kg</a:t>
              </a:r>
            </a:p>
            <a:p>
              <a:endParaRPr lang="en-GB" sz="1200" dirty="0">
                <a:solidFill>
                  <a:srgbClr val="4D4D4D"/>
                </a:solidFill>
              </a:endParaRPr>
            </a:p>
          </p:txBody>
        </p:sp>
        <p:cxnSp>
          <p:nvCxnSpPr>
            <p:cNvPr id="120" name="Straight Connector 119"/>
            <p:cNvCxnSpPr/>
            <p:nvPr/>
          </p:nvCxnSpPr>
          <p:spPr>
            <a:xfrm>
              <a:off x="5946966"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129368" y="2057945"/>
              <a:ext cx="528991" cy="184666"/>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全BSC</a:t>
              </a:r>
            </a:p>
          </p:txBody>
        </p:sp>
        <p:grpSp>
          <p:nvGrpSpPr>
            <p:cNvPr id="122" name="Group 121"/>
            <p:cNvGrpSpPr/>
            <p:nvPr/>
          </p:nvGrpSpPr>
          <p:grpSpPr>
            <a:xfrm>
              <a:off x="5135560" y="2110117"/>
              <a:ext cx="3117985" cy="1225658"/>
              <a:chOff x="5135560" y="2110117"/>
              <a:chExt cx="3117985" cy="1225658"/>
            </a:xfrm>
          </p:grpSpPr>
          <p:sp>
            <p:nvSpPr>
              <p:cNvPr id="156" name="Oval 52"/>
              <p:cNvSpPr>
                <a:spLocks noChangeArrowheads="1"/>
              </p:cNvSpPr>
              <p:nvPr/>
            </p:nvSpPr>
            <p:spPr bwMode="auto">
              <a:xfrm>
                <a:off x="5263421"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Oval 53"/>
              <p:cNvSpPr>
                <a:spLocks noChangeArrowheads="1"/>
              </p:cNvSpPr>
              <p:nvPr/>
            </p:nvSpPr>
            <p:spPr bwMode="auto">
              <a:xfrm>
                <a:off x="5348932"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Oval 54"/>
              <p:cNvSpPr>
                <a:spLocks noChangeArrowheads="1"/>
              </p:cNvSpPr>
              <p:nvPr/>
            </p:nvSpPr>
            <p:spPr bwMode="auto">
              <a:xfrm>
                <a:off x="5891294" y="2323103"/>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Oval 55"/>
              <p:cNvSpPr>
                <a:spLocks noChangeArrowheads="1"/>
              </p:cNvSpPr>
              <p:nvPr/>
            </p:nvSpPr>
            <p:spPr bwMode="auto">
              <a:xfrm>
                <a:off x="5913463" y="2323103"/>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Oval 56"/>
              <p:cNvSpPr>
                <a:spLocks noChangeArrowheads="1"/>
              </p:cNvSpPr>
              <p:nvPr/>
            </p:nvSpPr>
            <p:spPr bwMode="auto">
              <a:xfrm>
                <a:off x="6080526"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Oval 57"/>
              <p:cNvSpPr>
                <a:spLocks noChangeArrowheads="1"/>
              </p:cNvSpPr>
              <p:nvPr/>
            </p:nvSpPr>
            <p:spPr bwMode="auto">
              <a:xfrm>
                <a:off x="6128032"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Oval 58"/>
              <p:cNvSpPr>
                <a:spLocks noChangeArrowheads="1"/>
              </p:cNvSpPr>
              <p:nvPr/>
            </p:nvSpPr>
            <p:spPr bwMode="auto">
              <a:xfrm>
                <a:off x="6413069"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Oval 59"/>
              <p:cNvSpPr>
                <a:spLocks noChangeArrowheads="1"/>
              </p:cNvSpPr>
              <p:nvPr/>
            </p:nvSpPr>
            <p:spPr bwMode="auto">
              <a:xfrm>
                <a:off x="6479578" y="2798956"/>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Oval 60"/>
              <p:cNvSpPr>
                <a:spLocks noChangeArrowheads="1"/>
              </p:cNvSpPr>
              <p:nvPr/>
            </p:nvSpPr>
            <p:spPr bwMode="auto">
              <a:xfrm>
                <a:off x="6513624"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Oval 61"/>
              <p:cNvSpPr>
                <a:spLocks noChangeArrowheads="1"/>
              </p:cNvSpPr>
              <p:nvPr/>
            </p:nvSpPr>
            <p:spPr bwMode="auto">
              <a:xfrm>
                <a:off x="6535793" y="281795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Oval 62"/>
              <p:cNvSpPr>
                <a:spLocks noChangeArrowheads="1"/>
              </p:cNvSpPr>
              <p:nvPr/>
            </p:nvSpPr>
            <p:spPr bwMode="auto">
              <a:xfrm>
                <a:off x="6605469" y="2914554"/>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Oval 63"/>
              <p:cNvSpPr>
                <a:spLocks noChangeArrowheads="1"/>
              </p:cNvSpPr>
              <p:nvPr/>
            </p:nvSpPr>
            <p:spPr bwMode="auto">
              <a:xfrm>
                <a:off x="6608636"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Oval 64"/>
              <p:cNvSpPr>
                <a:spLocks noChangeArrowheads="1"/>
              </p:cNvSpPr>
              <p:nvPr/>
            </p:nvSpPr>
            <p:spPr bwMode="auto">
              <a:xfrm>
                <a:off x="6632389"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Oval 65"/>
              <p:cNvSpPr>
                <a:spLocks noChangeArrowheads="1"/>
              </p:cNvSpPr>
              <p:nvPr/>
            </p:nvSpPr>
            <p:spPr bwMode="auto">
              <a:xfrm>
                <a:off x="6903174" y="3206716"/>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Oval 66"/>
              <p:cNvSpPr>
                <a:spLocks noChangeArrowheads="1"/>
              </p:cNvSpPr>
              <p:nvPr/>
            </p:nvSpPr>
            <p:spPr bwMode="auto">
              <a:xfrm>
                <a:off x="7187419"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Oval 67"/>
              <p:cNvSpPr>
                <a:spLocks noChangeArrowheads="1"/>
              </p:cNvSpPr>
              <p:nvPr/>
            </p:nvSpPr>
            <p:spPr bwMode="auto">
              <a:xfrm>
                <a:off x="7204838"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Oval 68"/>
              <p:cNvSpPr>
                <a:spLocks noChangeArrowheads="1"/>
              </p:cNvSpPr>
              <p:nvPr/>
            </p:nvSpPr>
            <p:spPr bwMode="auto">
              <a:xfrm>
                <a:off x="722067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Oval 69"/>
              <p:cNvSpPr>
                <a:spLocks noChangeArrowheads="1"/>
              </p:cNvSpPr>
              <p:nvPr/>
            </p:nvSpPr>
            <p:spPr bwMode="auto">
              <a:xfrm>
                <a:off x="7288765"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Oval 70"/>
              <p:cNvSpPr>
                <a:spLocks noChangeArrowheads="1"/>
              </p:cNvSpPr>
              <p:nvPr/>
            </p:nvSpPr>
            <p:spPr bwMode="auto">
              <a:xfrm>
                <a:off x="7367942"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Oval 71"/>
              <p:cNvSpPr>
                <a:spLocks noChangeArrowheads="1"/>
              </p:cNvSpPr>
              <p:nvPr/>
            </p:nvSpPr>
            <p:spPr bwMode="auto">
              <a:xfrm>
                <a:off x="745345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Oval 72"/>
              <p:cNvSpPr>
                <a:spLocks noChangeArrowheads="1"/>
              </p:cNvSpPr>
              <p:nvPr/>
            </p:nvSpPr>
            <p:spPr bwMode="auto">
              <a:xfrm>
                <a:off x="7480373"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Oval 73"/>
              <p:cNvSpPr>
                <a:spLocks noChangeArrowheads="1"/>
              </p:cNvSpPr>
              <p:nvPr/>
            </p:nvSpPr>
            <p:spPr bwMode="auto">
              <a:xfrm>
                <a:off x="7483540"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Oval 74"/>
              <p:cNvSpPr>
                <a:spLocks noChangeArrowheads="1"/>
              </p:cNvSpPr>
              <p:nvPr/>
            </p:nvSpPr>
            <p:spPr bwMode="auto">
              <a:xfrm>
                <a:off x="7544506"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Oval 75"/>
              <p:cNvSpPr>
                <a:spLocks noChangeArrowheads="1"/>
              </p:cNvSpPr>
              <p:nvPr/>
            </p:nvSpPr>
            <p:spPr bwMode="auto">
              <a:xfrm>
                <a:off x="761893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Oval 76"/>
              <p:cNvSpPr>
                <a:spLocks noChangeArrowheads="1"/>
              </p:cNvSpPr>
              <p:nvPr/>
            </p:nvSpPr>
            <p:spPr bwMode="auto">
              <a:xfrm>
                <a:off x="7623683" y="3283518"/>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Oval 77"/>
              <p:cNvSpPr>
                <a:spLocks noChangeArrowheads="1"/>
              </p:cNvSpPr>
              <p:nvPr/>
            </p:nvSpPr>
            <p:spPr bwMode="auto">
              <a:xfrm>
                <a:off x="8110621"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Oval 78"/>
              <p:cNvSpPr>
                <a:spLocks noChangeArrowheads="1"/>
              </p:cNvSpPr>
              <p:nvPr/>
            </p:nvSpPr>
            <p:spPr bwMode="auto">
              <a:xfrm>
                <a:off x="819020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Freeform 79"/>
              <p:cNvSpPr>
                <a:spLocks/>
              </p:cNvSpPr>
              <p:nvPr/>
            </p:nvSpPr>
            <p:spPr bwMode="auto">
              <a:xfrm>
                <a:off x="5135560" y="2110117"/>
                <a:ext cx="3117985" cy="1198737"/>
              </a:xfrm>
              <a:custGeom>
                <a:avLst/>
                <a:gdLst>
                  <a:gd name="T0" fmla="*/ 3938 w 3938"/>
                  <a:gd name="T1" fmla="*/ 1514 h 1514"/>
                  <a:gd name="T2" fmla="*/ 2528 w 3938"/>
                  <a:gd name="T3" fmla="*/ 1514 h 1514"/>
                  <a:gd name="T4" fmla="*/ 2528 w 3938"/>
                  <a:gd name="T5" fmla="*/ 1417 h 1514"/>
                  <a:gd name="T6" fmla="*/ 2261 w 3938"/>
                  <a:gd name="T7" fmla="*/ 1417 h 1514"/>
                  <a:gd name="T8" fmla="*/ 2261 w 3938"/>
                  <a:gd name="T9" fmla="*/ 1365 h 1514"/>
                  <a:gd name="T10" fmla="*/ 2165 w 3938"/>
                  <a:gd name="T11" fmla="*/ 1365 h 1514"/>
                  <a:gd name="T12" fmla="*/ 2165 w 3938"/>
                  <a:gd name="T13" fmla="*/ 1257 h 1514"/>
                  <a:gd name="T14" fmla="*/ 2101 w 3938"/>
                  <a:gd name="T15" fmla="*/ 1257 h 1514"/>
                  <a:gd name="T16" fmla="*/ 2101 w 3938"/>
                  <a:gd name="T17" fmla="*/ 1193 h 1514"/>
                  <a:gd name="T18" fmla="*/ 2051 w 3938"/>
                  <a:gd name="T19" fmla="*/ 1193 h 1514"/>
                  <a:gd name="T20" fmla="*/ 2051 w 3938"/>
                  <a:gd name="T21" fmla="*/ 1119 h 1514"/>
                  <a:gd name="T22" fmla="*/ 1953 w 3938"/>
                  <a:gd name="T23" fmla="*/ 1119 h 1514"/>
                  <a:gd name="T24" fmla="*/ 1953 w 3938"/>
                  <a:gd name="T25" fmla="*/ 1051 h 1514"/>
                  <a:gd name="T26" fmla="*/ 1869 w 3938"/>
                  <a:gd name="T27" fmla="*/ 1051 h 1514"/>
                  <a:gd name="T28" fmla="*/ 1869 w 3938"/>
                  <a:gd name="T29" fmla="*/ 986 h 1514"/>
                  <a:gd name="T30" fmla="*/ 1805 w 3938"/>
                  <a:gd name="T31" fmla="*/ 986 h 1514"/>
                  <a:gd name="T32" fmla="*/ 1805 w 3938"/>
                  <a:gd name="T33" fmla="*/ 904 h 1514"/>
                  <a:gd name="T34" fmla="*/ 1624 w 3938"/>
                  <a:gd name="T35" fmla="*/ 904 h 1514"/>
                  <a:gd name="T36" fmla="*/ 1624 w 3938"/>
                  <a:gd name="T37" fmla="*/ 830 h 1514"/>
                  <a:gd name="T38" fmla="*/ 1444 w 3938"/>
                  <a:gd name="T39" fmla="*/ 830 h 1514"/>
                  <a:gd name="T40" fmla="*/ 1444 w 3938"/>
                  <a:gd name="T41" fmla="*/ 702 h 1514"/>
                  <a:gd name="T42" fmla="*/ 1312 w 3938"/>
                  <a:gd name="T43" fmla="*/ 702 h 1514"/>
                  <a:gd name="T44" fmla="*/ 1312 w 3938"/>
                  <a:gd name="T45" fmla="*/ 678 h 1514"/>
                  <a:gd name="T46" fmla="*/ 1200 w 3938"/>
                  <a:gd name="T47" fmla="*/ 678 h 1514"/>
                  <a:gd name="T48" fmla="*/ 1200 w 3938"/>
                  <a:gd name="T49" fmla="*/ 606 h 1514"/>
                  <a:gd name="T50" fmla="*/ 1186 w 3938"/>
                  <a:gd name="T51" fmla="*/ 606 h 1514"/>
                  <a:gd name="T52" fmla="*/ 1186 w 3938"/>
                  <a:gd name="T53" fmla="*/ 565 h 1514"/>
                  <a:gd name="T54" fmla="*/ 1170 w 3938"/>
                  <a:gd name="T55" fmla="*/ 565 h 1514"/>
                  <a:gd name="T56" fmla="*/ 1170 w 3938"/>
                  <a:gd name="T57" fmla="*/ 501 h 1514"/>
                  <a:gd name="T58" fmla="*/ 1148 w 3938"/>
                  <a:gd name="T59" fmla="*/ 501 h 1514"/>
                  <a:gd name="T60" fmla="*/ 1148 w 3938"/>
                  <a:gd name="T61" fmla="*/ 465 h 1514"/>
                  <a:gd name="T62" fmla="*/ 1066 w 3938"/>
                  <a:gd name="T63" fmla="*/ 465 h 1514"/>
                  <a:gd name="T64" fmla="*/ 1066 w 3938"/>
                  <a:gd name="T65" fmla="*/ 393 h 1514"/>
                  <a:gd name="T66" fmla="*/ 1027 w 3938"/>
                  <a:gd name="T67" fmla="*/ 393 h 1514"/>
                  <a:gd name="T68" fmla="*/ 1027 w 3938"/>
                  <a:gd name="T69" fmla="*/ 303 h 1514"/>
                  <a:gd name="T70" fmla="*/ 707 w 3938"/>
                  <a:gd name="T71" fmla="*/ 303 h 1514"/>
                  <a:gd name="T72" fmla="*/ 707 w 3938"/>
                  <a:gd name="T73" fmla="*/ 225 h 1514"/>
                  <a:gd name="T74" fmla="*/ 491 w 3938"/>
                  <a:gd name="T75" fmla="*/ 225 h 1514"/>
                  <a:gd name="T76" fmla="*/ 491 w 3938"/>
                  <a:gd name="T77" fmla="*/ 207 h 1514"/>
                  <a:gd name="T78" fmla="*/ 449 w 3938"/>
                  <a:gd name="T79" fmla="*/ 207 h 1514"/>
                  <a:gd name="T80" fmla="*/ 449 w 3938"/>
                  <a:gd name="T81" fmla="*/ 166 h 1514"/>
                  <a:gd name="T82" fmla="*/ 392 w 3938"/>
                  <a:gd name="T83" fmla="*/ 166 h 1514"/>
                  <a:gd name="T84" fmla="*/ 392 w 3938"/>
                  <a:gd name="T85" fmla="*/ 92 h 1514"/>
                  <a:gd name="T86" fmla="*/ 352 w 3938"/>
                  <a:gd name="T87" fmla="*/ 92 h 1514"/>
                  <a:gd name="T88" fmla="*/ 352 w 3938"/>
                  <a:gd name="T89" fmla="*/ 36 h 1514"/>
                  <a:gd name="T90" fmla="*/ 114 w 3938"/>
                  <a:gd name="T91" fmla="*/ 36 h 1514"/>
                  <a:gd name="T92" fmla="*/ 114 w 3938"/>
                  <a:gd name="T93" fmla="*/ 0 h 1514"/>
                  <a:gd name="T94" fmla="*/ 0 w 3938"/>
                  <a:gd name="T95"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38" h="1514">
                    <a:moveTo>
                      <a:pt x="3938" y="1514"/>
                    </a:moveTo>
                    <a:lnTo>
                      <a:pt x="2528" y="1514"/>
                    </a:lnTo>
                    <a:lnTo>
                      <a:pt x="2528" y="1417"/>
                    </a:lnTo>
                    <a:lnTo>
                      <a:pt x="2261" y="1417"/>
                    </a:lnTo>
                    <a:lnTo>
                      <a:pt x="2261" y="1365"/>
                    </a:lnTo>
                    <a:lnTo>
                      <a:pt x="2165" y="1365"/>
                    </a:lnTo>
                    <a:lnTo>
                      <a:pt x="2165" y="1257"/>
                    </a:lnTo>
                    <a:lnTo>
                      <a:pt x="2101" y="1257"/>
                    </a:lnTo>
                    <a:lnTo>
                      <a:pt x="2101" y="1193"/>
                    </a:lnTo>
                    <a:lnTo>
                      <a:pt x="2051" y="1193"/>
                    </a:lnTo>
                    <a:lnTo>
                      <a:pt x="2051" y="1119"/>
                    </a:lnTo>
                    <a:lnTo>
                      <a:pt x="1953" y="1119"/>
                    </a:lnTo>
                    <a:lnTo>
                      <a:pt x="1953" y="1051"/>
                    </a:lnTo>
                    <a:lnTo>
                      <a:pt x="1869" y="1051"/>
                    </a:lnTo>
                    <a:lnTo>
                      <a:pt x="1869" y="986"/>
                    </a:lnTo>
                    <a:lnTo>
                      <a:pt x="1805" y="986"/>
                    </a:lnTo>
                    <a:lnTo>
                      <a:pt x="1805" y="904"/>
                    </a:lnTo>
                    <a:lnTo>
                      <a:pt x="1624" y="904"/>
                    </a:lnTo>
                    <a:lnTo>
                      <a:pt x="1624" y="830"/>
                    </a:lnTo>
                    <a:lnTo>
                      <a:pt x="1444" y="830"/>
                    </a:lnTo>
                    <a:lnTo>
                      <a:pt x="1444" y="702"/>
                    </a:lnTo>
                    <a:lnTo>
                      <a:pt x="1312" y="702"/>
                    </a:lnTo>
                    <a:lnTo>
                      <a:pt x="1312" y="678"/>
                    </a:lnTo>
                    <a:lnTo>
                      <a:pt x="1200" y="678"/>
                    </a:lnTo>
                    <a:lnTo>
                      <a:pt x="1200" y="606"/>
                    </a:lnTo>
                    <a:lnTo>
                      <a:pt x="1186" y="606"/>
                    </a:lnTo>
                    <a:lnTo>
                      <a:pt x="1186" y="565"/>
                    </a:lnTo>
                    <a:lnTo>
                      <a:pt x="1170" y="565"/>
                    </a:lnTo>
                    <a:lnTo>
                      <a:pt x="1170" y="501"/>
                    </a:lnTo>
                    <a:lnTo>
                      <a:pt x="1148" y="501"/>
                    </a:lnTo>
                    <a:lnTo>
                      <a:pt x="1148" y="465"/>
                    </a:lnTo>
                    <a:lnTo>
                      <a:pt x="1066" y="465"/>
                    </a:lnTo>
                    <a:lnTo>
                      <a:pt x="1066" y="393"/>
                    </a:lnTo>
                    <a:lnTo>
                      <a:pt x="1027" y="393"/>
                    </a:lnTo>
                    <a:lnTo>
                      <a:pt x="1027" y="303"/>
                    </a:lnTo>
                    <a:lnTo>
                      <a:pt x="707" y="303"/>
                    </a:lnTo>
                    <a:lnTo>
                      <a:pt x="707" y="225"/>
                    </a:lnTo>
                    <a:lnTo>
                      <a:pt x="491" y="225"/>
                    </a:lnTo>
                    <a:lnTo>
                      <a:pt x="491" y="207"/>
                    </a:lnTo>
                    <a:lnTo>
                      <a:pt x="449" y="207"/>
                    </a:lnTo>
                    <a:lnTo>
                      <a:pt x="449" y="166"/>
                    </a:lnTo>
                    <a:lnTo>
                      <a:pt x="392" y="166"/>
                    </a:lnTo>
                    <a:lnTo>
                      <a:pt x="392" y="92"/>
                    </a:lnTo>
                    <a:lnTo>
                      <a:pt x="352" y="92"/>
                    </a:lnTo>
                    <a:lnTo>
                      <a:pt x="352" y="36"/>
                    </a:lnTo>
                    <a:lnTo>
                      <a:pt x="114" y="36"/>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123" name="Straight Connector 122"/>
            <p:cNvCxnSpPr/>
            <p:nvPr/>
          </p:nvCxnSpPr>
          <p:spPr>
            <a:xfrm>
              <a:off x="7825772"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133976" y="2083197"/>
              <a:ext cx="3171825" cy="2017426"/>
              <a:chOff x="5133976" y="2083197"/>
              <a:chExt cx="3171825" cy="2017426"/>
            </a:xfrm>
          </p:grpSpPr>
          <p:sp>
            <p:nvSpPr>
              <p:cNvPr id="125" name="Oval 22"/>
              <p:cNvSpPr>
                <a:spLocks noChangeArrowheads="1"/>
              </p:cNvSpPr>
              <p:nvPr/>
            </p:nvSpPr>
            <p:spPr bwMode="auto">
              <a:xfrm>
                <a:off x="5140310" y="20831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Oval 23"/>
              <p:cNvSpPr>
                <a:spLocks noChangeArrowheads="1"/>
              </p:cNvSpPr>
              <p:nvPr/>
            </p:nvSpPr>
            <p:spPr bwMode="auto">
              <a:xfrm>
                <a:off x="5538570" y="2269263"/>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Oval 24"/>
              <p:cNvSpPr>
                <a:spLocks noChangeArrowheads="1"/>
              </p:cNvSpPr>
              <p:nvPr/>
            </p:nvSpPr>
            <p:spPr bwMode="auto">
              <a:xfrm>
                <a:off x="5701674" y="2369025"/>
                <a:ext cx="53840"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Oval 25"/>
              <p:cNvSpPr>
                <a:spLocks noChangeArrowheads="1"/>
              </p:cNvSpPr>
              <p:nvPr/>
            </p:nvSpPr>
            <p:spPr bwMode="auto">
              <a:xfrm>
                <a:off x="5750764" y="2369025"/>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Oval 26"/>
              <p:cNvSpPr>
                <a:spLocks noChangeArrowheads="1"/>
              </p:cNvSpPr>
              <p:nvPr/>
            </p:nvSpPr>
            <p:spPr bwMode="auto">
              <a:xfrm>
                <a:off x="5891699" y="248145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Oval 27"/>
              <p:cNvSpPr>
                <a:spLocks noChangeArrowheads="1"/>
              </p:cNvSpPr>
              <p:nvPr/>
            </p:nvSpPr>
            <p:spPr bwMode="auto">
              <a:xfrm>
                <a:off x="5950289" y="2544798"/>
                <a:ext cx="53048" cy="5304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Oval 28"/>
              <p:cNvSpPr>
                <a:spLocks noChangeArrowheads="1"/>
              </p:cNvSpPr>
              <p:nvPr/>
            </p:nvSpPr>
            <p:spPr bwMode="auto">
              <a:xfrm>
                <a:off x="6035009" y="2621600"/>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Oval 29"/>
              <p:cNvSpPr>
                <a:spLocks noChangeArrowheads="1"/>
              </p:cNvSpPr>
              <p:nvPr/>
            </p:nvSpPr>
            <p:spPr bwMode="auto">
              <a:xfrm>
                <a:off x="6046093" y="262318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Oval 30"/>
              <p:cNvSpPr>
                <a:spLocks noChangeArrowheads="1"/>
              </p:cNvSpPr>
              <p:nvPr/>
            </p:nvSpPr>
            <p:spPr bwMode="auto">
              <a:xfrm>
                <a:off x="6111018" y="268177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Oval 31"/>
              <p:cNvSpPr>
                <a:spLocks noChangeArrowheads="1"/>
              </p:cNvSpPr>
              <p:nvPr/>
            </p:nvSpPr>
            <p:spPr bwMode="auto">
              <a:xfrm>
                <a:off x="6221866"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Oval 32"/>
              <p:cNvSpPr>
                <a:spLocks noChangeArrowheads="1"/>
              </p:cNvSpPr>
              <p:nvPr/>
            </p:nvSpPr>
            <p:spPr bwMode="auto">
              <a:xfrm>
                <a:off x="6240868"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Oval 33"/>
              <p:cNvSpPr>
                <a:spLocks noChangeArrowheads="1"/>
              </p:cNvSpPr>
              <p:nvPr/>
            </p:nvSpPr>
            <p:spPr bwMode="auto">
              <a:xfrm>
                <a:off x="628837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Oval 34"/>
              <p:cNvSpPr>
                <a:spLocks noChangeArrowheads="1"/>
              </p:cNvSpPr>
              <p:nvPr/>
            </p:nvSpPr>
            <p:spPr bwMode="auto">
              <a:xfrm>
                <a:off x="634696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Oval 35"/>
              <p:cNvSpPr>
                <a:spLocks noChangeArrowheads="1"/>
              </p:cNvSpPr>
              <p:nvPr/>
            </p:nvSpPr>
            <p:spPr bwMode="auto">
              <a:xfrm>
                <a:off x="6375469"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Oval 36"/>
              <p:cNvSpPr>
                <a:spLocks noChangeArrowheads="1"/>
              </p:cNvSpPr>
              <p:nvPr/>
            </p:nvSpPr>
            <p:spPr bwMode="auto">
              <a:xfrm>
                <a:off x="6451479" y="2740365"/>
                <a:ext cx="53048"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Oval 37"/>
              <p:cNvSpPr>
                <a:spLocks noChangeArrowheads="1"/>
              </p:cNvSpPr>
              <p:nvPr/>
            </p:nvSpPr>
            <p:spPr bwMode="auto">
              <a:xfrm>
                <a:off x="6490276"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Oval 38"/>
              <p:cNvSpPr>
                <a:spLocks noChangeArrowheads="1"/>
              </p:cNvSpPr>
              <p:nvPr/>
            </p:nvSpPr>
            <p:spPr bwMode="auto">
              <a:xfrm>
                <a:off x="6613792"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Oval 39"/>
              <p:cNvSpPr>
                <a:spLocks noChangeArrowheads="1"/>
              </p:cNvSpPr>
              <p:nvPr/>
            </p:nvSpPr>
            <p:spPr bwMode="auto">
              <a:xfrm>
                <a:off x="6639128"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Oval 40"/>
              <p:cNvSpPr>
                <a:spLocks noChangeArrowheads="1"/>
              </p:cNvSpPr>
              <p:nvPr/>
            </p:nvSpPr>
            <p:spPr bwMode="auto">
              <a:xfrm>
                <a:off x="6734140"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Oval 41"/>
              <p:cNvSpPr>
                <a:spLocks noChangeArrowheads="1"/>
              </p:cNvSpPr>
              <p:nvPr/>
            </p:nvSpPr>
            <p:spPr bwMode="auto">
              <a:xfrm>
                <a:off x="678639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Oval 42"/>
              <p:cNvSpPr>
                <a:spLocks noChangeArrowheads="1"/>
              </p:cNvSpPr>
              <p:nvPr/>
            </p:nvSpPr>
            <p:spPr bwMode="auto">
              <a:xfrm>
                <a:off x="680856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43"/>
              <p:cNvSpPr>
                <a:spLocks noChangeArrowheads="1"/>
              </p:cNvSpPr>
              <p:nvPr/>
            </p:nvSpPr>
            <p:spPr bwMode="auto">
              <a:xfrm>
                <a:off x="6852906"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Oval 44"/>
              <p:cNvSpPr>
                <a:spLocks noChangeArrowheads="1"/>
              </p:cNvSpPr>
              <p:nvPr/>
            </p:nvSpPr>
            <p:spPr bwMode="auto">
              <a:xfrm>
                <a:off x="6871908"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Oval 45"/>
              <p:cNvSpPr>
                <a:spLocks noChangeArrowheads="1"/>
              </p:cNvSpPr>
              <p:nvPr/>
            </p:nvSpPr>
            <p:spPr bwMode="auto">
              <a:xfrm>
                <a:off x="7339843"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Oval 46"/>
              <p:cNvSpPr>
                <a:spLocks noChangeArrowheads="1"/>
              </p:cNvSpPr>
              <p:nvPr/>
            </p:nvSpPr>
            <p:spPr bwMode="auto">
              <a:xfrm>
                <a:off x="7406352"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Oval 47"/>
              <p:cNvSpPr>
                <a:spLocks noChangeArrowheads="1"/>
              </p:cNvSpPr>
              <p:nvPr/>
            </p:nvSpPr>
            <p:spPr bwMode="auto">
              <a:xfrm>
                <a:off x="7578166" y="315604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48"/>
              <p:cNvSpPr>
                <a:spLocks noChangeArrowheads="1"/>
              </p:cNvSpPr>
              <p:nvPr/>
            </p:nvSpPr>
            <p:spPr bwMode="auto">
              <a:xfrm>
                <a:off x="776344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Oval 49"/>
              <p:cNvSpPr>
                <a:spLocks noChangeArrowheads="1"/>
              </p:cNvSpPr>
              <p:nvPr/>
            </p:nvSpPr>
            <p:spPr bwMode="auto">
              <a:xfrm>
                <a:off x="783628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Oval 50"/>
              <p:cNvSpPr>
                <a:spLocks noChangeArrowheads="1"/>
              </p:cNvSpPr>
              <p:nvPr/>
            </p:nvSpPr>
            <p:spPr bwMode="auto">
              <a:xfrm>
                <a:off x="796613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51"/>
              <p:cNvSpPr>
                <a:spLocks noChangeArrowheads="1"/>
              </p:cNvSpPr>
              <p:nvPr/>
            </p:nvSpPr>
            <p:spPr bwMode="auto">
              <a:xfrm>
                <a:off x="817120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Freeform 80"/>
              <p:cNvSpPr>
                <a:spLocks/>
              </p:cNvSpPr>
              <p:nvPr/>
            </p:nvSpPr>
            <p:spPr bwMode="auto">
              <a:xfrm>
                <a:off x="5133976" y="2110117"/>
                <a:ext cx="3171825" cy="1990506"/>
              </a:xfrm>
              <a:custGeom>
                <a:avLst/>
                <a:gdLst>
                  <a:gd name="T0" fmla="*/ 4006 w 4006"/>
                  <a:gd name="T1" fmla="*/ 2514 h 2514"/>
                  <a:gd name="T2" fmla="*/ 4006 w 4006"/>
                  <a:gd name="T3" fmla="*/ 1512 h 2514"/>
                  <a:gd name="T4" fmla="*/ 3289 w 4006"/>
                  <a:gd name="T5" fmla="*/ 1512 h 2514"/>
                  <a:gd name="T6" fmla="*/ 3289 w 4006"/>
                  <a:gd name="T7" fmla="*/ 1355 h 2514"/>
                  <a:gd name="T8" fmla="*/ 2908 w 4006"/>
                  <a:gd name="T9" fmla="*/ 1355 h 2514"/>
                  <a:gd name="T10" fmla="*/ 2908 w 4006"/>
                  <a:gd name="T11" fmla="*/ 1227 h 2514"/>
                  <a:gd name="T12" fmla="*/ 2215 w 4006"/>
                  <a:gd name="T13" fmla="*/ 1227 h 2514"/>
                  <a:gd name="T14" fmla="*/ 2215 w 4006"/>
                  <a:gd name="T15" fmla="*/ 1119 h 2514"/>
                  <a:gd name="T16" fmla="*/ 2203 w 4006"/>
                  <a:gd name="T17" fmla="*/ 1119 h 2514"/>
                  <a:gd name="T18" fmla="*/ 2203 w 4006"/>
                  <a:gd name="T19" fmla="*/ 938 h 2514"/>
                  <a:gd name="T20" fmla="*/ 2047 w 4006"/>
                  <a:gd name="T21" fmla="*/ 938 h 2514"/>
                  <a:gd name="T22" fmla="*/ 2047 w 4006"/>
                  <a:gd name="T23" fmla="*/ 830 h 2514"/>
                  <a:gd name="T24" fmla="*/ 1446 w 4006"/>
                  <a:gd name="T25" fmla="*/ 830 h 2514"/>
                  <a:gd name="T26" fmla="*/ 1446 w 4006"/>
                  <a:gd name="T27" fmla="*/ 792 h 2514"/>
                  <a:gd name="T28" fmla="*/ 1330 w 4006"/>
                  <a:gd name="T29" fmla="*/ 792 h 2514"/>
                  <a:gd name="T30" fmla="*/ 1330 w 4006"/>
                  <a:gd name="T31" fmla="*/ 754 h 2514"/>
                  <a:gd name="T32" fmla="*/ 1204 w 4006"/>
                  <a:gd name="T33" fmla="*/ 754 h 2514"/>
                  <a:gd name="T34" fmla="*/ 1204 w 4006"/>
                  <a:gd name="T35" fmla="*/ 678 h 2514"/>
                  <a:gd name="T36" fmla="*/ 1080 w 4006"/>
                  <a:gd name="T37" fmla="*/ 678 h 2514"/>
                  <a:gd name="T38" fmla="*/ 1080 w 4006"/>
                  <a:gd name="T39" fmla="*/ 620 h 2514"/>
                  <a:gd name="T40" fmla="*/ 1074 w 4006"/>
                  <a:gd name="T41" fmla="*/ 620 h 2514"/>
                  <a:gd name="T42" fmla="*/ 1074 w 4006"/>
                  <a:gd name="T43" fmla="*/ 583 h 2514"/>
                  <a:gd name="T44" fmla="*/ 1053 w 4006"/>
                  <a:gd name="T45" fmla="*/ 583 h 2514"/>
                  <a:gd name="T46" fmla="*/ 1053 w 4006"/>
                  <a:gd name="T47" fmla="*/ 529 h 2514"/>
                  <a:gd name="T48" fmla="*/ 1029 w 4006"/>
                  <a:gd name="T49" fmla="*/ 529 h 2514"/>
                  <a:gd name="T50" fmla="*/ 1029 w 4006"/>
                  <a:gd name="T51" fmla="*/ 503 h 2514"/>
                  <a:gd name="T52" fmla="*/ 939 w 4006"/>
                  <a:gd name="T53" fmla="*/ 503 h 2514"/>
                  <a:gd name="T54" fmla="*/ 939 w 4006"/>
                  <a:gd name="T55" fmla="*/ 449 h 2514"/>
                  <a:gd name="T56" fmla="*/ 923 w 4006"/>
                  <a:gd name="T57" fmla="*/ 449 h 2514"/>
                  <a:gd name="T58" fmla="*/ 923 w 4006"/>
                  <a:gd name="T59" fmla="*/ 413 h 2514"/>
                  <a:gd name="T60" fmla="*/ 903 w 4006"/>
                  <a:gd name="T61" fmla="*/ 413 h 2514"/>
                  <a:gd name="T62" fmla="*/ 903 w 4006"/>
                  <a:gd name="T63" fmla="*/ 359 h 2514"/>
                  <a:gd name="T64" fmla="*/ 675 w 4006"/>
                  <a:gd name="T65" fmla="*/ 359 h 2514"/>
                  <a:gd name="T66" fmla="*/ 675 w 4006"/>
                  <a:gd name="T67" fmla="*/ 307 h 2514"/>
                  <a:gd name="T68" fmla="*/ 545 w 4006"/>
                  <a:gd name="T69" fmla="*/ 307 h 2514"/>
                  <a:gd name="T70" fmla="*/ 545 w 4006"/>
                  <a:gd name="T71" fmla="*/ 227 h 2514"/>
                  <a:gd name="T72" fmla="*/ 425 w 4006"/>
                  <a:gd name="T73" fmla="*/ 227 h 2514"/>
                  <a:gd name="T74" fmla="*/ 425 w 4006"/>
                  <a:gd name="T75" fmla="*/ 179 h 2514"/>
                  <a:gd name="T76" fmla="*/ 338 w 4006"/>
                  <a:gd name="T77" fmla="*/ 179 h 2514"/>
                  <a:gd name="T78" fmla="*/ 338 w 4006"/>
                  <a:gd name="T79" fmla="*/ 136 h 2514"/>
                  <a:gd name="T80" fmla="*/ 278 w 4006"/>
                  <a:gd name="T81" fmla="*/ 136 h 2514"/>
                  <a:gd name="T82" fmla="*/ 278 w 4006"/>
                  <a:gd name="T83" fmla="*/ 72 h 2514"/>
                  <a:gd name="T84" fmla="*/ 262 w 4006"/>
                  <a:gd name="T85" fmla="*/ 72 h 2514"/>
                  <a:gd name="T86" fmla="*/ 262 w 4006"/>
                  <a:gd name="T87" fmla="*/ 38 h 2514"/>
                  <a:gd name="T88" fmla="*/ 116 w 4006"/>
                  <a:gd name="T89" fmla="*/ 38 h 2514"/>
                  <a:gd name="T90" fmla="*/ 116 w 4006"/>
                  <a:gd name="T91" fmla="*/ 0 h 2514"/>
                  <a:gd name="T92" fmla="*/ 0 w 4006"/>
                  <a:gd name="T9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6" h="2514">
                    <a:moveTo>
                      <a:pt x="4006" y="2514"/>
                    </a:moveTo>
                    <a:lnTo>
                      <a:pt x="4006" y="1512"/>
                    </a:lnTo>
                    <a:lnTo>
                      <a:pt x="3289" y="1512"/>
                    </a:lnTo>
                    <a:lnTo>
                      <a:pt x="3289" y="1355"/>
                    </a:lnTo>
                    <a:lnTo>
                      <a:pt x="2908" y="1355"/>
                    </a:lnTo>
                    <a:lnTo>
                      <a:pt x="2908" y="1227"/>
                    </a:lnTo>
                    <a:lnTo>
                      <a:pt x="2215" y="1227"/>
                    </a:lnTo>
                    <a:lnTo>
                      <a:pt x="2215" y="1119"/>
                    </a:lnTo>
                    <a:lnTo>
                      <a:pt x="2203" y="1119"/>
                    </a:lnTo>
                    <a:lnTo>
                      <a:pt x="2203" y="938"/>
                    </a:lnTo>
                    <a:lnTo>
                      <a:pt x="2047" y="938"/>
                    </a:lnTo>
                    <a:lnTo>
                      <a:pt x="2047" y="830"/>
                    </a:lnTo>
                    <a:lnTo>
                      <a:pt x="1446" y="830"/>
                    </a:lnTo>
                    <a:lnTo>
                      <a:pt x="1446" y="792"/>
                    </a:lnTo>
                    <a:lnTo>
                      <a:pt x="1330" y="792"/>
                    </a:lnTo>
                    <a:lnTo>
                      <a:pt x="1330" y="754"/>
                    </a:lnTo>
                    <a:lnTo>
                      <a:pt x="1204" y="754"/>
                    </a:lnTo>
                    <a:lnTo>
                      <a:pt x="1204" y="678"/>
                    </a:lnTo>
                    <a:lnTo>
                      <a:pt x="1080" y="678"/>
                    </a:lnTo>
                    <a:lnTo>
                      <a:pt x="1080" y="620"/>
                    </a:lnTo>
                    <a:lnTo>
                      <a:pt x="1074" y="620"/>
                    </a:lnTo>
                    <a:lnTo>
                      <a:pt x="1074" y="583"/>
                    </a:lnTo>
                    <a:lnTo>
                      <a:pt x="1053" y="583"/>
                    </a:lnTo>
                    <a:lnTo>
                      <a:pt x="1053" y="529"/>
                    </a:lnTo>
                    <a:lnTo>
                      <a:pt x="1029" y="529"/>
                    </a:lnTo>
                    <a:lnTo>
                      <a:pt x="1029" y="503"/>
                    </a:lnTo>
                    <a:lnTo>
                      <a:pt x="939" y="503"/>
                    </a:lnTo>
                    <a:lnTo>
                      <a:pt x="939" y="449"/>
                    </a:lnTo>
                    <a:lnTo>
                      <a:pt x="923" y="449"/>
                    </a:lnTo>
                    <a:lnTo>
                      <a:pt x="923" y="413"/>
                    </a:lnTo>
                    <a:lnTo>
                      <a:pt x="903" y="413"/>
                    </a:lnTo>
                    <a:lnTo>
                      <a:pt x="903" y="359"/>
                    </a:lnTo>
                    <a:lnTo>
                      <a:pt x="675" y="359"/>
                    </a:lnTo>
                    <a:lnTo>
                      <a:pt x="675" y="307"/>
                    </a:lnTo>
                    <a:lnTo>
                      <a:pt x="545" y="307"/>
                    </a:lnTo>
                    <a:lnTo>
                      <a:pt x="545" y="227"/>
                    </a:lnTo>
                    <a:lnTo>
                      <a:pt x="425" y="227"/>
                    </a:lnTo>
                    <a:lnTo>
                      <a:pt x="425" y="179"/>
                    </a:lnTo>
                    <a:lnTo>
                      <a:pt x="338" y="179"/>
                    </a:lnTo>
                    <a:lnTo>
                      <a:pt x="338" y="136"/>
                    </a:lnTo>
                    <a:lnTo>
                      <a:pt x="278" y="136"/>
                    </a:lnTo>
                    <a:lnTo>
                      <a:pt x="278" y="72"/>
                    </a:lnTo>
                    <a:lnTo>
                      <a:pt x="262" y="72"/>
                    </a:lnTo>
                    <a:lnTo>
                      <a:pt x="262" y="38"/>
                    </a:lnTo>
                    <a:lnTo>
                      <a:pt x="116" y="38"/>
                    </a:lnTo>
                    <a:lnTo>
                      <a:pt x="11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spTree>
    <p:extLst>
      <p:ext uri="{BB962C8B-B14F-4D97-AF65-F5344CB8AC3E}">
        <p14:creationId xmlns:p14="http://schemas.microsoft.com/office/powerpoint/2010/main" val="88090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smtClean="0"/>
          </a:p>
          <a:p>
            <a:pPr marL="0" indent="0">
              <a:buNone/>
            </a:pPr>
            <a:endParaRPr lang="en-GB" b="1" dirty="0" smtClean="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本試験はGC/GEJ患者において、イピリムマブを評価した初の臨床試験、また免疫チェックポイント阻害剤を評価した初のRCTである</a:t>
            </a:r>
          </a:p>
          <a:p>
            <a:r>
              <a:rPr lang="ja-JP" sz="1600" b="1" i="0" dirty="0" smtClean="0">
                <a:solidFill>
                  <a:srgbClr val="4D4D4D"/>
                </a:solidFill>
                <a:ea typeface="MS UI Gothic" pitchFamily="18" charset="0"/>
              </a:rPr>
              <a:t>TRAEの発生頻度は、他の患者集団にイピリムマブを投与した試験で認められたものに一致していた</a:t>
            </a:r>
          </a:p>
          <a:p>
            <a:r>
              <a:rPr lang="ja-JP" sz="1600" b="1" i="0" dirty="0" smtClean="0">
                <a:solidFill>
                  <a:srgbClr val="4D4D4D"/>
                </a:solidFill>
                <a:ea typeface="MS UI Gothic" pitchFamily="18" charset="0"/>
              </a:rPr>
              <a:t>本治験では主要エンドポイントが達成されなかったものの、示された安全性プロファイルからは、GC患者におけるイピリムマブのさらなる研究が求められる</a:t>
            </a:r>
          </a:p>
          <a:p>
            <a:endParaRPr lang="en-GB" b="1" spc="-10" dirty="0" smtClean="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*維持療法としてCT（5FU/プラチナ製剤）実施。</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Moehler et al. J Clin Oncol 2016; 34 (suppl): abstr 4011</a:t>
            </a:r>
          </a:p>
        </p:txBody>
      </p:sp>
      <p:graphicFrame>
        <p:nvGraphicFramePr>
          <p:cNvPr id="6" name="Group 88"/>
          <p:cNvGraphicFramePr>
            <a:graphicFrameLocks noGrp="1"/>
          </p:cNvGraphicFramePr>
          <p:nvPr>
            <p:extLst>
              <p:ext uri="{D42A27DB-BD31-4B8C-83A1-F6EECF244321}">
                <p14:modId xmlns:p14="http://schemas.microsoft.com/office/powerpoint/2010/main" val="2004490126"/>
              </p:ext>
            </p:extLst>
          </p:nvPr>
        </p:nvGraphicFramePr>
        <p:xfrm>
          <a:off x="369888" y="1676400"/>
          <a:ext cx="8393112" cy="2819401"/>
        </p:xfrm>
        <a:graphic>
          <a:graphicData uri="http://schemas.openxmlformats.org/drawingml/2006/table">
            <a:tbl>
              <a:tblPr firstRow="1" bandRow="1">
                <a:tableStyleId>{69012ECD-51FC-41F1-AA8D-1B2483CD663E}</a:tableStyleId>
              </a:tblPr>
              <a:tblGrid>
                <a:gridCol w="2754312"/>
                <a:gridCol w="1275067"/>
                <a:gridCol w="1275067"/>
                <a:gridCol w="1544333"/>
                <a:gridCol w="1544333"/>
              </a:tblGrid>
              <a:tr h="40243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患者の12%以上で発生したTRAE、%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defTabSz="892175" eaLnBrk="0" hangingPunct="0"/>
                      <a:r>
                        <a:rPr lang="ja-JP" sz="1400" b="1" i="0" dirty="0" smtClean="0">
                          <a:solidFill>
                            <a:srgbClr val="FFFFFF"/>
                          </a:solidFill>
                          <a:ea typeface="MS UI Gothic" pitchFamily="18" charset="0"/>
                        </a:rPr>
                        <a:t>イピリムマブ(n=57)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積極的BSC* (n=45)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40243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678361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4013: 臨床ステージIの食道扁平上皮癌（ESCC）に対する内視鏡的切除と化学放射線療法の併用の有効性：単一群検証的試験（JCOG0508</a:t>
            </a:r>
            <a:r>
              <a:rPr lang="ja-JP" sz="2000" b="1" i="0" dirty="0" smtClean="0">
                <a:solidFill>
                  <a:srgbClr val="043882"/>
                </a:solidFill>
                <a:ea typeface="MS UI Gothic" pitchFamily="18" charset="0"/>
              </a:rPr>
              <a:t>）</a:t>
            </a:r>
            <a:r>
              <a:rPr lang="en" sz="2000" dirty="0" smtClean="0"/>
              <a:t/>
            </a:r>
            <a:br>
              <a:rPr lang="en" sz="2000" dirty="0" smtClean="0"/>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Muto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臨床ステージIの粘膜下（cT1b）ESCC患者において、内視鏡的切除（ER）＋CRT併用療法を実施した時の有効性と安全性を評価すること</a:t>
            </a:r>
          </a:p>
        </p:txBody>
      </p:sp>
      <p:sp>
        <p:nvSpPr>
          <p:cNvPr id="4" name="Text Placeholder 3"/>
          <p:cNvSpPr>
            <a:spLocks noGrp="1"/>
          </p:cNvSpPr>
          <p:nvPr>
            <p:ph type="body" sz="quarter" idx="10"/>
          </p:nvPr>
        </p:nvSpPr>
        <p:spPr>
          <a:xfrm>
            <a:off x="198509" y="5580770"/>
            <a:ext cx="4496711" cy="1002593"/>
          </a:xfrm>
        </p:spPr>
        <p:txBody>
          <a:bodyPr/>
          <a:lstStyle/>
          <a:p>
            <a:r>
              <a:rPr lang="ja-JP" sz="1100" b="0" i="0" dirty="0" smtClean="0">
                <a:solidFill>
                  <a:srgbClr val="4D4D4D"/>
                </a:solidFill>
                <a:ea typeface="MS UI Gothic" pitchFamily="18" charset="0"/>
              </a:rPr>
              <a:t>*</a:t>
            </a:r>
            <a:r>
              <a:rPr lang="ja-JP" sz="1100" b="1" i="0" dirty="0" smtClean="0">
                <a:solidFill>
                  <a:srgbClr val="4D4D4D"/>
                </a:solidFill>
                <a:ea typeface="MS UI Gothic" pitchFamily="18" charset="0"/>
              </a:rPr>
              <a:t>A群</a:t>
            </a:r>
            <a:r>
              <a:rPr lang="ja-JP" sz="1100" b="0" i="0" dirty="0" smtClean="0">
                <a:solidFill>
                  <a:srgbClr val="4D4D4D"/>
                </a:solidFill>
                <a:ea typeface="MS UI Gothic" pitchFamily="18" charset="0"/>
              </a:rPr>
              <a:t>:切除断端陰性 + 血管浸潤のないpT1a</a:t>
            </a:r>
          </a:p>
          <a:p>
            <a:r>
              <a:rPr lang="ja-JP" sz="1100" b="0" i="0" baseline="30000" dirty="0" smtClean="0">
                <a:solidFill>
                  <a:srgbClr val="4D4D4D"/>
                </a:solidFill>
                <a:ea typeface="MS UI Gothic" pitchFamily="18" charset="0"/>
              </a:rPr>
              <a:t>†</a:t>
            </a:r>
            <a:r>
              <a:rPr lang="ja-JP" sz="1100" b="1" i="0" dirty="0" smtClean="0">
                <a:solidFill>
                  <a:srgbClr val="4D4D4D"/>
                </a:solidFill>
                <a:ea typeface="MS UI Gothic" pitchFamily="18" charset="0"/>
              </a:rPr>
              <a:t>B群</a:t>
            </a:r>
            <a:r>
              <a:rPr lang="ja-JP" sz="1100" b="0" i="0" dirty="0" smtClean="0">
                <a:solidFill>
                  <a:srgbClr val="4D4D4D"/>
                </a:solidFill>
                <a:ea typeface="MS UI Gothic" pitchFamily="18" charset="0"/>
              </a:rPr>
              <a:t>:切除断端陰性pT1b、</a:t>
            </a:r>
            <a:r>
              <a:rPr lang="en" sz="1100" dirty="0" smtClean="0"/>
              <a:t/>
            </a:r>
            <a:br>
              <a:rPr lang="en" sz="1100" dirty="0" smtClean="0"/>
            </a:br>
            <a:r>
              <a:rPr lang="ja-JP" sz="1100" b="0" i="0" dirty="0" smtClean="0">
                <a:solidFill>
                  <a:srgbClr val="4D4D4D"/>
                </a:solidFill>
                <a:ea typeface="MS UI Gothic" pitchFamily="18" charset="0"/>
              </a:rPr>
              <a:t>および血管浸潤を認めるpT1a</a:t>
            </a:r>
          </a:p>
          <a:p>
            <a:r>
              <a:rPr lang="ja-JP" sz="1100" b="0" i="0" baseline="30000" dirty="0" smtClean="0">
                <a:solidFill>
                  <a:srgbClr val="4D4D4D"/>
                </a:solidFill>
                <a:ea typeface="MS UI Gothic" pitchFamily="18" charset="0"/>
              </a:rPr>
              <a:t>#</a:t>
            </a:r>
            <a:r>
              <a:rPr lang="ja-JP" sz="1100" b="1" i="0" dirty="0" smtClean="0">
                <a:solidFill>
                  <a:srgbClr val="4D4D4D"/>
                </a:solidFill>
                <a:ea typeface="MS UI Gothic" pitchFamily="18" charset="0"/>
              </a:rPr>
              <a:t>C群</a:t>
            </a:r>
            <a:r>
              <a:rPr lang="ja-JP" sz="1100" b="0" i="0" dirty="0" smtClean="0">
                <a:solidFill>
                  <a:srgbClr val="4D4D4D"/>
                </a:solidFill>
                <a:ea typeface="MS UI Gothic" pitchFamily="18" charset="0"/>
              </a:rPr>
              <a:t>:切除断端陽性pT1b、</a:t>
            </a:r>
          </a:p>
          <a:p>
            <a:r>
              <a:rPr lang="ja-JP" sz="1100" b="0" i="0" baseline="30000" dirty="0" smtClean="0">
                <a:solidFill>
                  <a:srgbClr val="4D4D4D"/>
                </a:solidFill>
                <a:ea typeface="MS UI Gothic" pitchFamily="18" charset="0"/>
              </a:rPr>
              <a:t>‡</a:t>
            </a:r>
            <a:r>
              <a:rPr lang="ja-JP" sz="1100" b="0" i="0" dirty="0" smtClean="0">
                <a:solidFill>
                  <a:srgbClr val="4D4D4D"/>
                </a:solidFill>
                <a:ea typeface="MS UI Gothic" pitchFamily="18" charset="0"/>
              </a:rPr>
              <a:t>5FU（700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/日、D1～4 + D29～32, CIV） + シスプラチン（70 mg/m</a:t>
            </a:r>
            <a:r>
              <a:rPr lang="ja-JP" sz="1100" b="0" i="0" baseline="30000" dirty="0" smtClean="0">
                <a:solidFill>
                  <a:srgbClr val="4D4D4D"/>
                </a:solidFill>
                <a:ea typeface="MS UI Gothic" pitchFamily="18" charset="0"/>
              </a:rPr>
              <a:t>2</a:t>
            </a:r>
            <a:r>
              <a:rPr lang="ja-JP" sz="1100" b="0" i="0" dirty="0" smtClean="0">
                <a:solidFill>
                  <a:srgbClr val="4D4D4D"/>
                </a:solidFill>
                <a:ea typeface="MS UI Gothic" pitchFamily="18" charset="0"/>
              </a:rPr>
              <a:t>/日、D1+29） + 局所リンパ節に41.4 Gy/23分割投与［B群］または原発部位に対して50.4 Gy/28分割投与 + 9 Gyの追加照射［C群］。</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 Muto et al. J Clin Oncol 2016; 34 (suppl): abstr 4013</a:t>
            </a:r>
          </a:p>
        </p:txBody>
      </p:sp>
      <p:cxnSp>
        <p:nvCxnSpPr>
          <p:cNvPr id="7" name="AutoShape 15"/>
          <p:cNvCxnSpPr>
            <a:cxnSpLocks noChangeShapeType="1"/>
            <a:endCxn id="16" idx="1"/>
          </p:cNvCxnSpPr>
          <p:nvPr/>
        </p:nvCxnSpPr>
        <p:spPr bwMode="auto">
          <a:xfrm rot="5400000" flipH="1" flipV="1">
            <a:off x="4045322"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endCxn id="15" idx="1"/>
          </p:cNvCxnSpPr>
          <p:nvPr/>
        </p:nvCxnSpPr>
        <p:spPr bwMode="auto">
          <a:xfrm rot="16200000" flipH="1">
            <a:off x="4081322" y="3752292"/>
            <a:ext cx="93600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AutoShape 12"/>
          <p:cNvSpPr>
            <a:spLocks noChangeArrowheads="1"/>
          </p:cNvSpPr>
          <p:nvPr/>
        </p:nvSpPr>
        <p:spPr bwMode="auto">
          <a:xfrm>
            <a:off x="8116435"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2" name="AutoShape 19"/>
          <p:cNvCxnSpPr>
            <a:cxnSpLocks noChangeShapeType="1"/>
          </p:cNvCxnSpPr>
          <p:nvPr/>
        </p:nvCxnSpPr>
        <p:spPr bwMode="auto">
          <a:xfrm>
            <a:off x="3684813" y="3576174"/>
            <a:ext cx="1188000" cy="0"/>
          </a:xfrm>
          <a:prstGeom prst="straightConnector1">
            <a:avLst/>
          </a:prstGeom>
          <a:noFill/>
          <a:ln w="57150">
            <a:solidFill>
              <a:schemeClr val="bg2">
                <a:lumMod val="60000"/>
                <a:lumOff val="40000"/>
              </a:schemeClr>
            </a:solidFill>
            <a:round/>
            <a:headEnd/>
            <a:tailEnd type="triangle" w="med" len="med"/>
          </a:ln>
        </p:spPr>
      </p:cxnSp>
      <p:cxnSp>
        <p:nvCxnSpPr>
          <p:cNvPr id="13" name="AutoShape 20"/>
          <p:cNvCxnSpPr>
            <a:cxnSpLocks noChangeShapeType="1"/>
          </p:cNvCxnSpPr>
          <p:nvPr/>
        </p:nvCxnSpPr>
        <p:spPr bwMode="auto">
          <a:xfrm>
            <a:off x="7542220" y="45362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p:cNvCxnSpPr>
          <p:nvPr/>
        </p:nvCxnSpPr>
        <p:spPr bwMode="auto">
          <a:xfrm>
            <a:off x="7543800"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65310"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C群</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ER + 根治的CRT</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(n=15)</a:t>
            </a:r>
          </a:p>
        </p:txBody>
      </p:sp>
      <p:sp>
        <p:nvSpPr>
          <p:cNvPr id="16" name="AutoShape 8"/>
          <p:cNvSpPr>
            <a:spLocks noChangeArrowheads="1"/>
          </p:cNvSpPr>
          <p:nvPr/>
        </p:nvSpPr>
        <p:spPr bwMode="auto">
          <a:xfrm>
            <a:off x="48653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A群*: </a:t>
            </a:r>
          </a:p>
          <a:p>
            <a:pPr algn="ctr" defTabSz="892175" eaLnBrk="0" hangingPunct="0"/>
            <a:r>
              <a:rPr lang="ja-JP" b="0" i="0" dirty="0" smtClean="0">
                <a:solidFill>
                  <a:srgbClr val="FFFFFF"/>
                </a:solidFill>
                <a:ea typeface="MS UI Gothic" pitchFamily="18" charset="0"/>
              </a:rPr>
              <a:t>ERのみ</a:t>
            </a:r>
          </a:p>
          <a:p>
            <a:pPr algn="ctr" defTabSz="892175" eaLnBrk="0" hangingPunct="0"/>
            <a:r>
              <a:rPr lang="ja-JP" b="0" i="0" dirty="0" smtClean="0">
                <a:solidFill>
                  <a:srgbClr val="FFFFFF"/>
                </a:solidFill>
                <a:ea typeface="MS UI Gothic" pitchFamily="18" charset="0"/>
              </a:rPr>
              <a:t>(n=74)</a:t>
            </a:r>
          </a:p>
        </p:txBody>
      </p:sp>
      <p:sp>
        <p:nvSpPr>
          <p:cNvPr id="17" name="AutoShape 9"/>
          <p:cNvSpPr>
            <a:spLocks noChangeArrowheads="1"/>
          </p:cNvSpPr>
          <p:nvPr/>
        </p:nvSpPr>
        <p:spPr bwMode="auto">
          <a:xfrm>
            <a:off x="266246" y="2406785"/>
            <a:ext cx="341856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組織学的検査により診断された胸部ESCC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T1b、cN0M0</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腫瘍のサイズ≤5 cmかつ</a:t>
            </a:r>
            <a:r>
              <a:rPr lang="en" dirty="0" smtClean="0"/>
              <a:t/>
            </a:r>
            <a:br>
              <a:rPr lang="en" dirty="0" smtClean="0"/>
            </a:br>
            <a:r>
              <a:rPr lang="ja-JP" b="0" i="0" dirty="0" smtClean="0">
                <a:solidFill>
                  <a:srgbClr val="FFFFFF"/>
                </a:solidFill>
                <a:ea typeface="MS UI Gothic" pitchFamily="18" charset="0"/>
              </a:rPr>
              <a:t>周径の≤3/4</a:t>
            </a:r>
          </a:p>
          <a:p>
            <a:pPr defTabSz="892175" eaLnBrk="0" hangingPunct="0">
              <a:spcAft>
                <a:spcPct val="30000"/>
              </a:spcAft>
            </a:pPr>
            <a:r>
              <a:rPr lang="ja-JP" b="0" i="0" dirty="0" smtClean="0">
                <a:solidFill>
                  <a:srgbClr val="FFFFFF"/>
                </a:solidFill>
                <a:ea typeface="MS UI Gothic" pitchFamily="18" charset="0"/>
              </a:rPr>
              <a:t>(n=176)</a:t>
            </a:r>
          </a:p>
        </p:txBody>
      </p:sp>
      <p:sp>
        <p:nvSpPr>
          <p:cNvPr id="18" name="Rectangle 9"/>
          <p:cNvSpPr txBox="1">
            <a:spLocks noChangeArrowheads="1"/>
          </p:cNvSpPr>
          <p:nvPr/>
        </p:nvSpPr>
        <p:spPr bwMode="auto">
          <a:xfrm>
            <a:off x="4887691" y="4953000"/>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ja-JP" b="1" i="0" dirty="0" smtClean="0">
                <a:solidFill>
                  <a:srgbClr val="A0A0A0"/>
                </a:solidFill>
                <a:ea typeface="MS UI Gothic" pitchFamily="18" charset="0"/>
              </a:rPr>
              <a:t>主要エンドポイント</a:t>
            </a:r>
          </a:p>
          <a:p>
            <a:pPr>
              <a:spcAft>
                <a:spcPts val="200"/>
              </a:spcAft>
              <a:buClr>
                <a:srgbClr val="043882"/>
              </a:buClr>
            </a:pPr>
            <a:r>
              <a:rPr lang="ja-JP" b="0" i="0" dirty="0" smtClean="0">
                <a:solidFill>
                  <a:srgbClr val="4D4D4D"/>
                </a:solidFill>
                <a:ea typeface="MS UI Gothic" pitchFamily="18" charset="0"/>
              </a:rPr>
              <a:t>3年OS（B群）</a:t>
            </a:r>
          </a:p>
        </p:txBody>
      </p:sp>
      <p:sp>
        <p:nvSpPr>
          <p:cNvPr id="19" name="Content Placeholder 26"/>
          <p:cNvSpPr txBox="1">
            <a:spLocks/>
          </p:cNvSpPr>
          <p:nvPr/>
        </p:nvSpPr>
        <p:spPr>
          <a:xfrm>
            <a:off x="4800604" y="5529958"/>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ja-JP" b="1" i="0" dirty="0" smtClean="0">
                <a:solidFill>
                  <a:srgbClr val="A0A0A0"/>
                </a:solidFill>
                <a:ea typeface="MS UI Gothic" pitchFamily="18" charset="0"/>
              </a:rPr>
              <a:t>副次的エンドポイント</a:t>
            </a:r>
          </a:p>
          <a:p>
            <a:pPr>
              <a:spcAft>
                <a:spcPts val="200"/>
              </a:spcAft>
              <a:buClr>
                <a:srgbClr val="043882"/>
              </a:buClr>
            </a:pPr>
            <a:r>
              <a:rPr lang="ja-JP" b="0" i="0" dirty="0" smtClean="0">
                <a:solidFill>
                  <a:srgbClr val="4D4D4D"/>
                </a:solidFill>
                <a:ea typeface="MS UI Gothic" pitchFamily="18" charset="0"/>
              </a:rPr>
              <a:t>3年OS、PFS（全患者）</a:t>
            </a:r>
          </a:p>
          <a:p>
            <a:pPr>
              <a:spcAft>
                <a:spcPts val="200"/>
              </a:spcAft>
              <a:buClr>
                <a:srgbClr val="043882"/>
              </a:buClr>
            </a:pPr>
            <a:r>
              <a:rPr lang="ja-JP" b="0" i="0" dirty="0" smtClean="0">
                <a:solidFill>
                  <a:srgbClr val="4D4D4D"/>
                </a:solidFill>
                <a:ea typeface="MS UI Gothic" pitchFamily="18" charset="0"/>
              </a:rPr>
              <a:t>安全性</a:t>
            </a:r>
          </a:p>
        </p:txBody>
      </p:sp>
      <p:sp>
        <p:nvSpPr>
          <p:cNvPr id="20" name="AutoShape 12"/>
          <p:cNvSpPr>
            <a:spLocks noChangeArrowheads="1"/>
          </p:cNvSpPr>
          <p:nvPr/>
        </p:nvSpPr>
        <p:spPr bwMode="auto">
          <a:xfrm>
            <a:off x="8116435" y="327104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1"/>
          <p:cNvCxnSpPr>
            <a:cxnSpLocks noChangeShapeType="1"/>
          </p:cNvCxnSpPr>
          <p:nvPr/>
        </p:nvCxnSpPr>
        <p:spPr bwMode="auto">
          <a:xfrm>
            <a:off x="7543800" y="3535361"/>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65310" y="3167856"/>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B群</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ER + 予防的CRT</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(n=87)</a:t>
            </a:r>
          </a:p>
        </p:txBody>
      </p:sp>
    </p:spTree>
    <p:extLst>
      <p:ext uri="{BB962C8B-B14F-4D97-AF65-F5344CB8AC3E}">
        <p14:creationId xmlns:p14="http://schemas.microsoft.com/office/powerpoint/2010/main" val="374677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4013: 臨床ステージIの食道扁平上皮癌（ESCC）に対する内視鏡的切除と化学放射線療法の併用の有効性：単一群検証的試験（JCOG0508）</a:t>
            </a:r>
            <a:r>
              <a:rPr lang="en" sz="2000" dirty="0" smtClean="0"/>
              <a:t/>
            </a:r>
            <a:br>
              <a:rPr lang="en" sz="2000" dirty="0" smtClean="0"/>
            </a:br>
            <a:r>
              <a:rPr lang="ja-JP" sz="2000" b="1" i="0" dirty="0" smtClean="0">
                <a:solidFill>
                  <a:srgbClr val="043882"/>
                </a:solidFill>
                <a:ea typeface="MS UI Gothic" pitchFamily="18" charset="0"/>
              </a:rPr>
              <a:t>– Muto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Muto et al. J Clin Oncol 2016; 34 (suppl): abstr 4013</a:t>
            </a:r>
          </a:p>
        </p:txBody>
      </p:sp>
      <p:graphicFrame>
        <p:nvGraphicFramePr>
          <p:cNvPr id="8" name="Group 88"/>
          <p:cNvGraphicFramePr>
            <a:graphicFrameLocks noGrp="1"/>
          </p:cNvGraphicFramePr>
          <p:nvPr>
            <p:extLst>
              <p:ext uri="{D42A27DB-BD31-4B8C-83A1-F6EECF244321}">
                <p14:modId xmlns:p14="http://schemas.microsoft.com/office/powerpoint/2010/main" val="4140936505"/>
              </p:ext>
            </p:extLst>
          </p:nvPr>
        </p:nvGraphicFramePr>
        <p:xfrm>
          <a:off x="347133" y="4953000"/>
          <a:ext cx="8415867" cy="1219200"/>
        </p:xfrm>
        <a:graphic>
          <a:graphicData uri="http://schemas.openxmlformats.org/drawingml/2006/table">
            <a:tbl>
              <a:tblPr firstRow="1" bandRow="1">
                <a:tableStyleId>{69012ECD-51FC-41F1-AA8D-1B2483CD663E}</a:tableStyleId>
              </a:tblPr>
              <a:tblGrid>
                <a:gridCol w="5391958">
                  <a:extLst>
                    <a:ext uri="{9D8B030D-6E8A-4147-A177-3AD203B41FA5}">
                      <a16:colId xmlns="" xmlns:a16="http://schemas.microsoft.com/office/drawing/2014/main" val="20000"/>
                    </a:ext>
                  </a:extLst>
                </a:gridCol>
                <a:gridCol w="3023909">
                  <a:extLst>
                    <a:ext uri="{9D8B030D-6E8A-4147-A177-3AD203B41FA5}">
                      <a16:colId xmlns="" xmlns:a16="http://schemas.microsoft.com/office/drawing/2014/main" val="20001"/>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ERの合併症(n=176)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食道穿孔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食道出血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食道狭窄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306" name="TextBox 9"/>
          <p:cNvSpPr txBox="1"/>
          <p:nvPr/>
        </p:nvSpPr>
        <p:spPr>
          <a:xfrm>
            <a:off x="984220" y="3567661"/>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200" b="0" i="0" dirty="0" smtClean="0">
                <a:solidFill>
                  <a:srgbClr val="4D4D4D"/>
                </a:solidFill>
                <a:ea typeface="MS UI Gothic" pitchFamily="18" charset="0"/>
              </a:rPr>
              <a:t>3年OS: 90.7%</a:t>
            </a:r>
          </a:p>
          <a:p>
            <a:r>
              <a:rPr lang="ja-JP" sz="1200" b="0" i="0" dirty="0" smtClean="0">
                <a:solidFill>
                  <a:srgbClr val="4D4D4D"/>
                </a:solidFill>
                <a:ea typeface="MS UI Gothic" pitchFamily="18" charset="0"/>
              </a:rPr>
              <a:t>(90% CI 84.0, 94.7)</a:t>
            </a:r>
          </a:p>
        </p:txBody>
      </p:sp>
      <p:sp>
        <p:nvSpPr>
          <p:cNvPr id="307" name="TextBox 12"/>
          <p:cNvSpPr txBox="1"/>
          <p:nvPr/>
        </p:nvSpPr>
        <p:spPr>
          <a:xfrm>
            <a:off x="601602"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1.0</a:t>
            </a:r>
          </a:p>
        </p:txBody>
      </p:sp>
      <p:sp>
        <p:nvSpPr>
          <p:cNvPr id="308" name="TextBox 13"/>
          <p:cNvSpPr txBox="1"/>
          <p:nvPr/>
        </p:nvSpPr>
        <p:spPr>
          <a:xfrm rot="16200000">
            <a:off x="-195148" y="2988535"/>
            <a:ext cx="1243931"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1" i="0" dirty="0" smtClean="0">
                <a:solidFill>
                  <a:srgbClr val="4D4D4D"/>
                </a:solidFill>
                <a:ea typeface="MS UI Gothic" pitchFamily="18" charset="0"/>
              </a:rPr>
              <a:t>OSの割合</a:t>
            </a:r>
          </a:p>
        </p:txBody>
      </p:sp>
      <p:sp>
        <p:nvSpPr>
          <p:cNvPr id="309" name="TextBox 14"/>
          <p:cNvSpPr txBox="1"/>
          <p:nvPr/>
        </p:nvSpPr>
        <p:spPr>
          <a:xfrm>
            <a:off x="601602"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0.0</a:t>
            </a:r>
          </a:p>
        </p:txBody>
      </p:sp>
      <p:sp>
        <p:nvSpPr>
          <p:cNvPr id="310" name="TextBox 16"/>
          <p:cNvSpPr txBox="1"/>
          <p:nvPr/>
        </p:nvSpPr>
        <p:spPr>
          <a:xfrm>
            <a:off x="601602"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0.8</a:t>
            </a:r>
          </a:p>
        </p:txBody>
      </p:sp>
      <p:sp>
        <p:nvSpPr>
          <p:cNvPr id="311" name="TextBox 17"/>
          <p:cNvSpPr txBox="1"/>
          <p:nvPr/>
        </p:nvSpPr>
        <p:spPr>
          <a:xfrm>
            <a:off x="601602"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0.6</a:t>
            </a:r>
          </a:p>
        </p:txBody>
      </p:sp>
      <p:sp>
        <p:nvSpPr>
          <p:cNvPr id="312" name="TextBox 18"/>
          <p:cNvSpPr txBox="1"/>
          <p:nvPr/>
        </p:nvSpPr>
        <p:spPr>
          <a:xfrm>
            <a:off x="601602"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0.4</a:t>
            </a:r>
          </a:p>
        </p:txBody>
      </p:sp>
      <p:sp>
        <p:nvSpPr>
          <p:cNvPr id="313" name="TextBox 19"/>
          <p:cNvSpPr txBox="1"/>
          <p:nvPr/>
        </p:nvSpPr>
        <p:spPr>
          <a:xfrm>
            <a:off x="601602"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0.2</a:t>
            </a:r>
          </a:p>
        </p:txBody>
      </p:sp>
      <p:cxnSp>
        <p:nvCxnSpPr>
          <p:cNvPr id="353" name="Straight Connector 352"/>
          <p:cNvCxnSpPr/>
          <p:nvPr/>
        </p:nvCxnSpPr>
        <p:spPr>
          <a:xfrm>
            <a:off x="840000"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840000" y="24897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40000" y="288680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40000" y="328388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40000" y="368097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40000"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Freeform 314"/>
          <p:cNvSpPr/>
          <p:nvPr/>
        </p:nvSpPr>
        <p:spPr>
          <a:xfrm>
            <a:off x="915775"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cxnSp>
        <p:nvCxnSpPr>
          <p:cNvPr id="342" name="Straight Connector 341"/>
          <p:cNvCxnSpPr/>
          <p:nvPr/>
        </p:nvCxnSpPr>
        <p:spPr>
          <a:xfrm rot="16200000">
            <a:off x="879771" y="412065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6200000">
            <a:off x="127487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6200000">
            <a:off x="167020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6200000">
            <a:off x="206553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a:off x="246086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6200000">
            <a:off x="285619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a:off x="32515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6200000">
            <a:off x="364685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6200000">
            <a:off x="40421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4437515"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73"/>
          <p:cNvSpPr txBox="1"/>
          <p:nvPr/>
        </p:nvSpPr>
        <p:spPr>
          <a:xfrm>
            <a:off x="87170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0</a:t>
            </a:r>
          </a:p>
        </p:txBody>
      </p:sp>
      <p:sp>
        <p:nvSpPr>
          <p:cNvPr id="318" name="TextBox 74"/>
          <p:cNvSpPr txBox="1"/>
          <p:nvPr/>
        </p:nvSpPr>
        <p:spPr>
          <a:xfrm>
            <a:off x="1267254"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1</a:t>
            </a:r>
          </a:p>
        </p:txBody>
      </p:sp>
      <p:sp>
        <p:nvSpPr>
          <p:cNvPr id="319" name="TextBox 75"/>
          <p:cNvSpPr txBox="1"/>
          <p:nvPr/>
        </p:nvSpPr>
        <p:spPr>
          <a:xfrm>
            <a:off x="166280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2</a:t>
            </a:r>
          </a:p>
        </p:txBody>
      </p:sp>
      <p:sp>
        <p:nvSpPr>
          <p:cNvPr id="320" name="TextBox 76"/>
          <p:cNvSpPr txBox="1"/>
          <p:nvPr/>
        </p:nvSpPr>
        <p:spPr>
          <a:xfrm>
            <a:off x="205835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3</a:t>
            </a:r>
          </a:p>
        </p:txBody>
      </p:sp>
      <p:sp>
        <p:nvSpPr>
          <p:cNvPr id="321" name="TextBox 81"/>
          <p:cNvSpPr txBox="1"/>
          <p:nvPr/>
        </p:nvSpPr>
        <p:spPr>
          <a:xfrm>
            <a:off x="2453910"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4</a:t>
            </a:r>
          </a:p>
        </p:txBody>
      </p:sp>
      <p:sp>
        <p:nvSpPr>
          <p:cNvPr id="322" name="TextBox 82"/>
          <p:cNvSpPr txBox="1"/>
          <p:nvPr/>
        </p:nvSpPr>
        <p:spPr>
          <a:xfrm>
            <a:off x="284946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5</a:t>
            </a:r>
          </a:p>
        </p:txBody>
      </p:sp>
      <p:sp>
        <p:nvSpPr>
          <p:cNvPr id="323" name="TextBox 83"/>
          <p:cNvSpPr txBox="1"/>
          <p:nvPr/>
        </p:nvSpPr>
        <p:spPr>
          <a:xfrm>
            <a:off x="3245015"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6</a:t>
            </a:r>
          </a:p>
        </p:txBody>
      </p:sp>
      <p:sp>
        <p:nvSpPr>
          <p:cNvPr id="324" name="TextBox 84"/>
          <p:cNvSpPr txBox="1"/>
          <p:nvPr/>
        </p:nvSpPr>
        <p:spPr>
          <a:xfrm>
            <a:off x="364056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7</a:t>
            </a:r>
          </a:p>
        </p:txBody>
      </p:sp>
      <p:sp>
        <p:nvSpPr>
          <p:cNvPr id="325" name="TextBox 85"/>
          <p:cNvSpPr txBox="1"/>
          <p:nvPr/>
        </p:nvSpPr>
        <p:spPr>
          <a:xfrm>
            <a:off x="403611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8</a:t>
            </a:r>
          </a:p>
        </p:txBody>
      </p:sp>
      <p:sp>
        <p:nvSpPr>
          <p:cNvPr id="327" name="TextBox 87"/>
          <p:cNvSpPr txBox="1"/>
          <p:nvPr/>
        </p:nvSpPr>
        <p:spPr>
          <a:xfrm>
            <a:off x="4431672"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9</a:t>
            </a:r>
          </a:p>
        </p:txBody>
      </p:sp>
      <p:sp>
        <p:nvSpPr>
          <p:cNvPr id="328" name="TextBox 88"/>
          <p:cNvSpPr txBox="1"/>
          <p:nvPr/>
        </p:nvSpPr>
        <p:spPr>
          <a:xfrm>
            <a:off x="1776334" y="4452204"/>
            <a:ext cx="1613776"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1" i="0" dirty="0" smtClean="0">
                <a:solidFill>
                  <a:srgbClr val="4D4D4D"/>
                </a:solidFill>
                <a:ea typeface="MS UI Gothic" pitchFamily="18" charset="0"/>
              </a:rPr>
              <a:t>登録からの経過期間(年)</a:t>
            </a:r>
          </a:p>
        </p:txBody>
      </p:sp>
      <p:sp>
        <p:nvSpPr>
          <p:cNvPr id="193" name="TextBox 10"/>
          <p:cNvSpPr txBox="1"/>
          <p:nvPr/>
        </p:nvSpPr>
        <p:spPr>
          <a:xfrm>
            <a:off x="5228619" y="3559630"/>
            <a:ext cx="1560042"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sz="1200" b="0" i="0" dirty="0" smtClean="0">
                <a:solidFill>
                  <a:srgbClr val="4D4D4D"/>
                </a:solidFill>
                <a:ea typeface="MS UI Gothic" pitchFamily="18" charset="0"/>
              </a:rPr>
              <a:t>3年OS: 92.6%</a:t>
            </a:r>
          </a:p>
          <a:p>
            <a:r>
              <a:rPr lang="ja-JP" sz="1200" b="0" i="0" dirty="0" smtClean="0">
                <a:solidFill>
                  <a:srgbClr val="4D4D4D"/>
                </a:solidFill>
                <a:ea typeface="MS UI Gothic" pitchFamily="18" charset="0"/>
              </a:rPr>
              <a:t>(90% CI 88.5, 95.2)</a:t>
            </a:r>
          </a:p>
        </p:txBody>
      </p:sp>
      <p:sp>
        <p:nvSpPr>
          <p:cNvPr id="194" name="TextBox 97"/>
          <p:cNvSpPr txBox="1"/>
          <p:nvPr/>
        </p:nvSpPr>
        <p:spPr>
          <a:xfrm>
            <a:off x="4848446"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1.0</a:t>
            </a:r>
          </a:p>
        </p:txBody>
      </p:sp>
      <p:sp>
        <p:nvSpPr>
          <p:cNvPr id="195" name="TextBox 98"/>
          <p:cNvSpPr txBox="1"/>
          <p:nvPr/>
        </p:nvSpPr>
        <p:spPr>
          <a:xfrm rot="16200000">
            <a:off x="4084131" y="2988535"/>
            <a:ext cx="124393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1" i="0" dirty="0" smtClean="0">
                <a:solidFill>
                  <a:srgbClr val="4D4D4D"/>
                </a:solidFill>
                <a:ea typeface="MS UI Gothic" pitchFamily="18" charset="0"/>
              </a:rPr>
              <a:t>OS率</a:t>
            </a:r>
          </a:p>
        </p:txBody>
      </p:sp>
      <p:sp>
        <p:nvSpPr>
          <p:cNvPr id="196" name="TextBox 99"/>
          <p:cNvSpPr txBox="1"/>
          <p:nvPr/>
        </p:nvSpPr>
        <p:spPr>
          <a:xfrm>
            <a:off x="4848446"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0.0</a:t>
            </a:r>
          </a:p>
        </p:txBody>
      </p:sp>
      <p:sp>
        <p:nvSpPr>
          <p:cNvPr id="197" name="TextBox 100"/>
          <p:cNvSpPr txBox="1"/>
          <p:nvPr/>
        </p:nvSpPr>
        <p:spPr>
          <a:xfrm>
            <a:off x="4848446"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0.8</a:t>
            </a:r>
          </a:p>
        </p:txBody>
      </p:sp>
      <p:sp>
        <p:nvSpPr>
          <p:cNvPr id="198" name="TextBox 101"/>
          <p:cNvSpPr txBox="1"/>
          <p:nvPr/>
        </p:nvSpPr>
        <p:spPr>
          <a:xfrm>
            <a:off x="4848446"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0.6</a:t>
            </a:r>
          </a:p>
        </p:txBody>
      </p:sp>
      <p:sp>
        <p:nvSpPr>
          <p:cNvPr id="199" name="TextBox 102"/>
          <p:cNvSpPr txBox="1"/>
          <p:nvPr/>
        </p:nvSpPr>
        <p:spPr>
          <a:xfrm>
            <a:off x="4848446"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0.4</a:t>
            </a:r>
          </a:p>
        </p:txBody>
      </p:sp>
      <p:sp>
        <p:nvSpPr>
          <p:cNvPr id="200" name="TextBox 103"/>
          <p:cNvSpPr txBox="1"/>
          <p:nvPr/>
        </p:nvSpPr>
        <p:spPr>
          <a:xfrm>
            <a:off x="4848446"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ja-JP" sz="1200" b="0" i="0" dirty="0" smtClean="0">
                <a:solidFill>
                  <a:srgbClr val="4D4D4D"/>
                </a:solidFill>
                <a:ea typeface="MS UI Gothic" pitchFamily="18" charset="0"/>
              </a:rPr>
              <a:t>0.2</a:t>
            </a:r>
          </a:p>
        </p:txBody>
      </p:sp>
      <p:cxnSp>
        <p:nvCxnSpPr>
          <p:cNvPr id="299" name="Straight Connector 298"/>
          <p:cNvCxnSpPr/>
          <p:nvPr/>
        </p:nvCxnSpPr>
        <p:spPr>
          <a:xfrm>
            <a:off x="5086844"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5086844" y="248981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086844" y="288688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086844" y="328394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086844" y="368100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5086844"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Freeform 201"/>
          <p:cNvSpPr/>
          <p:nvPr/>
        </p:nvSpPr>
        <p:spPr>
          <a:xfrm>
            <a:off x="5162619"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sp>
        <p:nvSpPr>
          <p:cNvPr id="225" name="TextBox 135"/>
          <p:cNvSpPr txBox="1"/>
          <p:nvPr/>
        </p:nvSpPr>
        <p:spPr>
          <a:xfrm>
            <a:off x="6148412" y="4419600"/>
            <a:ext cx="1613775"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1" i="0" dirty="0" smtClean="0">
                <a:solidFill>
                  <a:srgbClr val="4D4D4D"/>
                </a:solidFill>
                <a:ea typeface="MS UI Gothic" pitchFamily="18" charset="0"/>
              </a:rPr>
              <a:t>登録からの経過期間(年)</a:t>
            </a:r>
          </a:p>
        </p:txBody>
      </p:sp>
      <p:cxnSp>
        <p:nvCxnSpPr>
          <p:cNvPr id="392" name="Straight Connector 391"/>
          <p:cNvCxnSpPr/>
          <p:nvPr/>
        </p:nvCxnSpPr>
        <p:spPr>
          <a:xfrm rot="16200000">
            <a:off x="5126615"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16200000">
            <a:off x="552336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a:off x="59184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200000">
            <a:off x="631349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200000">
            <a:off x="670855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a:off x="710362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16200000">
            <a:off x="74986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a:off x="789375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200000">
            <a:off x="828881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6200000">
            <a:off x="868388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73"/>
          <p:cNvSpPr txBox="1"/>
          <p:nvPr/>
        </p:nvSpPr>
        <p:spPr>
          <a:xfrm>
            <a:off x="512045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0</a:t>
            </a:r>
          </a:p>
        </p:txBody>
      </p:sp>
      <p:sp>
        <p:nvSpPr>
          <p:cNvPr id="403" name="TextBox 74"/>
          <p:cNvSpPr txBox="1"/>
          <p:nvPr/>
        </p:nvSpPr>
        <p:spPr>
          <a:xfrm>
            <a:off x="5515740"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1</a:t>
            </a:r>
          </a:p>
        </p:txBody>
      </p:sp>
      <p:sp>
        <p:nvSpPr>
          <p:cNvPr id="404" name="TextBox 75"/>
          <p:cNvSpPr txBox="1"/>
          <p:nvPr/>
        </p:nvSpPr>
        <p:spPr>
          <a:xfrm>
            <a:off x="591102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2</a:t>
            </a:r>
          </a:p>
        </p:txBody>
      </p:sp>
      <p:sp>
        <p:nvSpPr>
          <p:cNvPr id="405" name="TextBox 76"/>
          <p:cNvSpPr txBox="1"/>
          <p:nvPr/>
        </p:nvSpPr>
        <p:spPr>
          <a:xfrm>
            <a:off x="630631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3</a:t>
            </a:r>
          </a:p>
        </p:txBody>
      </p:sp>
      <p:sp>
        <p:nvSpPr>
          <p:cNvPr id="406" name="TextBox 81"/>
          <p:cNvSpPr txBox="1"/>
          <p:nvPr/>
        </p:nvSpPr>
        <p:spPr>
          <a:xfrm>
            <a:off x="6701604"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4</a:t>
            </a:r>
          </a:p>
        </p:txBody>
      </p:sp>
      <p:sp>
        <p:nvSpPr>
          <p:cNvPr id="407" name="TextBox 82"/>
          <p:cNvSpPr txBox="1"/>
          <p:nvPr/>
        </p:nvSpPr>
        <p:spPr>
          <a:xfrm>
            <a:off x="709689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5</a:t>
            </a:r>
          </a:p>
        </p:txBody>
      </p:sp>
      <p:sp>
        <p:nvSpPr>
          <p:cNvPr id="408" name="TextBox 83"/>
          <p:cNvSpPr txBox="1"/>
          <p:nvPr/>
        </p:nvSpPr>
        <p:spPr>
          <a:xfrm>
            <a:off x="749218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6</a:t>
            </a:r>
          </a:p>
        </p:txBody>
      </p:sp>
      <p:sp>
        <p:nvSpPr>
          <p:cNvPr id="409" name="TextBox 84"/>
          <p:cNvSpPr txBox="1"/>
          <p:nvPr/>
        </p:nvSpPr>
        <p:spPr>
          <a:xfrm>
            <a:off x="788746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7</a:t>
            </a:r>
          </a:p>
        </p:txBody>
      </p:sp>
      <p:sp>
        <p:nvSpPr>
          <p:cNvPr id="410" name="TextBox 85"/>
          <p:cNvSpPr txBox="1"/>
          <p:nvPr/>
        </p:nvSpPr>
        <p:spPr>
          <a:xfrm>
            <a:off x="828275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8</a:t>
            </a:r>
          </a:p>
        </p:txBody>
      </p:sp>
      <p:sp>
        <p:nvSpPr>
          <p:cNvPr id="411" name="TextBox 87"/>
          <p:cNvSpPr txBox="1"/>
          <p:nvPr/>
        </p:nvSpPr>
        <p:spPr>
          <a:xfrm>
            <a:off x="867804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ja-JP" sz="1200" b="0" i="0" dirty="0" smtClean="0">
                <a:solidFill>
                  <a:srgbClr val="4D4D4D"/>
                </a:solidFill>
                <a:ea typeface="MS UI Gothic" pitchFamily="18" charset="0"/>
              </a:rPr>
              <a:t>9</a:t>
            </a:r>
          </a:p>
        </p:txBody>
      </p:sp>
      <p:sp>
        <p:nvSpPr>
          <p:cNvPr id="440" name="Freeform 5"/>
          <p:cNvSpPr>
            <a:spLocks/>
          </p:cNvSpPr>
          <p:nvPr/>
        </p:nvSpPr>
        <p:spPr bwMode="auto">
          <a:xfrm>
            <a:off x="912813" y="2078107"/>
            <a:ext cx="3313906" cy="312454"/>
          </a:xfrm>
          <a:custGeom>
            <a:avLst/>
            <a:gdLst>
              <a:gd name="T0" fmla="*/ 0 w 2100"/>
              <a:gd name="T1" fmla="*/ 0 h 198"/>
              <a:gd name="T2" fmla="*/ 273 w 2100"/>
              <a:gd name="T3" fmla="*/ 0 h 198"/>
              <a:gd name="T4" fmla="*/ 273 w 2100"/>
              <a:gd name="T5" fmla="*/ 15 h 198"/>
              <a:gd name="T6" fmla="*/ 368 w 2100"/>
              <a:gd name="T7" fmla="*/ 15 h 198"/>
              <a:gd name="T8" fmla="*/ 368 w 2100"/>
              <a:gd name="T9" fmla="*/ 21 h 198"/>
              <a:gd name="T10" fmla="*/ 372 w 2100"/>
              <a:gd name="T11" fmla="*/ 21 h 198"/>
              <a:gd name="T12" fmla="*/ 372 w 2100"/>
              <a:gd name="T13" fmla="*/ 31 h 198"/>
              <a:gd name="T14" fmla="*/ 424 w 2100"/>
              <a:gd name="T15" fmla="*/ 31 h 198"/>
              <a:gd name="T16" fmla="*/ 424 w 2100"/>
              <a:gd name="T17" fmla="*/ 41 h 198"/>
              <a:gd name="T18" fmla="*/ 533 w 2100"/>
              <a:gd name="T19" fmla="*/ 41 h 198"/>
              <a:gd name="T20" fmla="*/ 533 w 2100"/>
              <a:gd name="T21" fmla="*/ 60 h 198"/>
              <a:gd name="T22" fmla="*/ 587 w 2100"/>
              <a:gd name="T23" fmla="*/ 60 h 198"/>
              <a:gd name="T24" fmla="*/ 587 w 2100"/>
              <a:gd name="T25" fmla="*/ 66 h 198"/>
              <a:gd name="T26" fmla="*/ 591 w 2100"/>
              <a:gd name="T27" fmla="*/ 66 h 198"/>
              <a:gd name="T28" fmla="*/ 591 w 2100"/>
              <a:gd name="T29" fmla="*/ 74 h 198"/>
              <a:gd name="T30" fmla="*/ 597 w 2100"/>
              <a:gd name="T31" fmla="*/ 74 h 198"/>
              <a:gd name="T32" fmla="*/ 597 w 2100"/>
              <a:gd name="T33" fmla="*/ 89 h 198"/>
              <a:gd name="T34" fmla="*/ 603 w 2100"/>
              <a:gd name="T35" fmla="*/ 89 h 198"/>
              <a:gd name="T36" fmla="*/ 603 w 2100"/>
              <a:gd name="T37" fmla="*/ 91 h 198"/>
              <a:gd name="T38" fmla="*/ 681 w 2100"/>
              <a:gd name="T39" fmla="*/ 91 h 198"/>
              <a:gd name="T40" fmla="*/ 681 w 2100"/>
              <a:gd name="T41" fmla="*/ 103 h 198"/>
              <a:gd name="T42" fmla="*/ 709 w 2100"/>
              <a:gd name="T43" fmla="*/ 103 h 198"/>
              <a:gd name="T44" fmla="*/ 709 w 2100"/>
              <a:gd name="T45" fmla="*/ 122 h 198"/>
              <a:gd name="T46" fmla="*/ 1051 w 2100"/>
              <a:gd name="T47" fmla="*/ 122 h 198"/>
              <a:gd name="T48" fmla="*/ 1051 w 2100"/>
              <a:gd name="T49" fmla="*/ 128 h 198"/>
              <a:gd name="T50" fmla="*/ 1053 w 2100"/>
              <a:gd name="T51" fmla="*/ 128 h 198"/>
              <a:gd name="T52" fmla="*/ 1053 w 2100"/>
              <a:gd name="T53" fmla="*/ 138 h 198"/>
              <a:gd name="T54" fmla="*/ 1296 w 2100"/>
              <a:gd name="T55" fmla="*/ 138 h 198"/>
              <a:gd name="T56" fmla="*/ 1296 w 2100"/>
              <a:gd name="T57" fmla="*/ 167 h 198"/>
              <a:gd name="T58" fmla="*/ 1318 w 2100"/>
              <a:gd name="T59" fmla="*/ 167 h 198"/>
              <a:gd name="T60" fmla="*/ 1318 w 2100"/>
              <a:gd name="T61" fmla="*/ 187 h 198"/>
              <a:gd name="T62" fmla="*/ 1322 w 2100"/>
              <a:gd name="T63" fmla="*/ 187 h 198"/>
              <a:gd name="T64" fmla="*/ 1322 w 2100"/>
              <a:gd name="T65" fmla="*/ 198 h 198"/>
              <a:gd name="T66" fmla="*/ 2100 w 2100"/>
              <a:gd name="T6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0" h="198">
                <a:moveTo>
                  <a:pt x="0" y="0"/>
                </a:moveTo>
                <a:lnTo>
                  <a:pt x="273" y="0"/>
                </a:lnTo>
                <a:lnTo>
                  <a:pt x="273" y="15"/>
                </a:lnTo>
                <a:lnTo>
                  <a:pt x="368" y="15"/>
                </a:lnTo>
                <a:lnTo>
                  <a:pt x="368" y="21"/>
                </a:lnTo>
                <a:lnTo>
                  <a:pt x="372" y="21"/>
                </a:lnTo>
                <a:lnTo>
                  <a:pt x="372" y="31"/>
                </a:lnTo>
                <a:lnTo>
                  <a:pt x="424" y="31"/>
                </a:lnTo>
                <a:lnTo>
                  <a:pt x="424" y="41"/>
                </a:lnTo>
                <a:lnTo>
                  <a:pt x="533" y="41"/>
                </a:lnTo>
                <a:lnTo>
                  <a:pt x="533" y="60"/>
                </a:lnTo>
                <a:lnTo>
                  <a:pt x="587" y="60"/>
                </a:lnTo>
                <a:lnTo>
                  <a:pt x="587" y="66"/>
                </a:lnTo>
                <a:lnTo>
                  <a:pt x="591" y="66"/>
                </a:lnTo>
                <a:lnTo>
                  <a:pt x="591" y="74"/>
                </a:lnTo>
                <a:lnTo>
                  <a:pt x="597" y="74"/>
                </a:lnTo>
                <a:lnTo>
                  <a:pt x="597" y="89"/>
                </a:lnTo>
                <a:lnTo>
                  <a:pt x="603" y="89"/>
                </a:lnTo>
                <a:lnTo>
                  <a:pt x="603" y="91"/>
                </a:lnTo>
                <a:lnTo>
                  <a:pt x="681" y="91"/>
                </a:lnTo>
                <a:lnTo>
                  <a:pt x="681" y="103"/>
                </a:lnTo>
                <a:lnTo>
                  <a:pt x="709" y="103"/>
                </a:lnTo>
                <a:lnTo>
                  <a:pt x="709" y="122"/>
                </a:lnTo>
                <a:lnTo>
                  <a:pt x="1051" y="122"/>
                </a:lnTo>
                <a:lnTo>
                  <a:pt x="1051" y="128"/>
                </a:lnTo>
                <a:lnTo>
                  <a:pt x="1053" y="128"/>
                </a:lnTo>
                <a:lnTo>
                  <a:pt x="1053" y="138"/>
                </a:lnTo>
                <a:lnTo>
                  <a:pt x="1296" y="138"/>
                </a:lnTo>
                <a:lnTo>
                  <a:pt x="1296" y="167"/>
                </a:lnTo>
                <a:lnTo>
                  <a:pt x="1318" y="167"/>
                </a:lnTo>
                <a:lnTo>
                  <a:pt x="1318" y="187"/>
                </a:lnTo>
                <a:lnTo>
                  <a:pt x="1322" y="187"/>
                </a:lnTo>
                <a:lnTo>
                  <a:pt x="1322" y="198"/>
                </a:lnTo>
                <a:lnTo>
                  <a:pt x="2100" y="198"/>
                </a:lnTo>
              </a:path>
            </a:pathLst>
          </a:custGeom>
          <a:noFill/>
          <a:ln w="254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40" name="Group 639"/>
          <p:cNvGrpSpPr/>
          <p:nvPr/>
        </p:nvGrpSpPr>
        <p:grpSpPr>
          <a:xfrm>
            <a:off x="1962217" y="2175946"/>
            <a:ext cx="2258190" cy="211459"/>
            <a:chOff x="1962217" y="1843297"/>
            <a:chExt cx="2258190" cy="211459"/>
          </a:xfrm>
        </p:grpSpPr>
        <p:sp>
          <p:nvSpPr>
            <p:cNvPr id="441" name="Line 6"/>
            <p:cNvSpPr>
              <a:spLocks noChangeShapeType="1"/>
            </p:cNvSpPr>
            <p:nvPr/>
          </p:nvSpPr>
          <p:spPr bwMode="auto">
            <a:xfrm>
              <a:off x="1962217" y="1843297"/>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7"/>
            <p:cNvSpPr>
              <a:spLocks noChangeShapeType="1"/>
            </p:cNvSpPr>
            <p:nvPr/>
          </p:nvSpPr>
          <p:spPr bwMode="auto">
            <a:xfrm>
              <a:off x="2115287"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8"/>
            <p:cNvSpPr>
              <a:spLocks noChangeShapeType="1"/>
            </p:cNvSpPr>
            <p:nvPr/>
          </p:nvSpPr>
          <p:spPr bwMode="auto">
            <a:xfrm>
              <a:off x="213106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
            <p:cNvSpPr>
              <a:spLocks noChangeShapeType="1"/>
            </p:cNvSpPr>
            <p:nvPr/>
          </p:nvSpPr>
          <p:spPr bwMode="auto">
            <a:xfrm>
              <a:off x="214684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10"/>
            <p:cNvSpPr>
              <a:spLocks noChangeShapeType="1"/>
            </p:cNvSpPr>
            <p:nvPr/>
          </p:nvSpPr>
          <p:spPr bwMode="auto">
            <a:xfrm>
              <a:off x="217525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11"/>
            <p:cNvSpPr>
              <a:spLocks noChangeShapeType="1"/>
            </p:cNvSpPr>
            <p:nvPr/>
          </p:nvSpPr>
          <p:spPr bwMode="auto">
            <a:xfrm>
              <a:off x="218787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12"/>
            <p:cNvSpPr>
              <a:spLocks noChangeShapeType="1"/>
            </p:cNvSpPr>
            <p:nvPr/>
          </p:nvSpPr>
          <p:spPr bwMode="auto">
            <a:xfrm>
              <a:off x="220365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13"/>
            <p:cNvSpPr>
              <a:spLocks noChangeShapeType="1"/>
            </p:cNvSpPr>
            <p:nvPr/>
          </p:nvSpPr>
          <p:spPr bwMode="auto">
            <a:xfrm>
              <a:off x="2263624"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14"/>
            <p:cNvSpPr>
              <a:spLocks noChangeShapeType="1"/>
            </p:cNvSpPr>
            <p:nvPr/>
          </p:nvSpPr>
          <p:spPr bwMode="auto">
            <a:xfrm>
              <a:off x="227309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15"/>
            <p:cNvSpPr>
              <a:spLocks noChangeShapeType="1"/>
            </p:cNvSpPr>
            <p:nvPr/>
          </p:nvSpPr>
          <p:spPr bwMode="auto">
            <a:xfrm>
              <a:off x="2310966"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16"/>
            <p:cNvSpPr>
              <a:spLocks noChangeShapeType="1"/>
            </p:cNvSpPr>
            <p:nvPr/>
          </p:nvSpPr>
          <p:spPr bwMode="auto">
            <a:xfrm>
              <a:off x="23235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17"/>
            <p:cNvSpPr>
              <a:spLocks noChangeShapeType="1"/>
            </p:cNvSpPr>
            <p:nvPr/>
          </p:nvSpPr>
          <p:spPr bwMode="auto">
            <a:xfrm>
              <a:off x="2336215"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18"/>
            <p:cNvSpPr>
              <a:spLocks noChangeShapeType="1"/>
            </p:cNvSpPr>
            <p:nvPr/>
          </p:nvSpPr>
          <p:spPr bwMode="auto">
            <a:xfrm>
              <a:off x="234883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19"/>
            <p:cNvSpPr>
              <a:spLocks noChangeShapeType="1"/>
            </p:cNvSpPr>
            <p:nvPr/>
          </p:nvSpPr>
          <p:spPr bwMode="auto">
            <a:xfrm>
              <a:off x="236146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0"/>
            <p:cNvSpPr>
              <a:spLocks noChangeShapeType="1"/>
            </p:cNvSpPr>
            <p:nvPr/>
          </p:nvSpPr>
          <p:spPr bwMode="auto">
            <a:xfrm>
              <a:off x="237408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1"/>
            <p:cNvSpPr>
              <a:spLocks noChangeShapeType="1"/>
            </p:cNvSpPr>
            <p:nvPr/>
          </p:nvSpPr>
          <p:spPr bwMode="auto">
            <a:xfrm>
              <a:off x="248612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2"/>
            <p:cNvSpPr>
              <a:spLocks noChangeShapeType="1"/>
            </p:cNvSpPr>
            <p:nvPr/>
          </p:nvSpPr>
          <p:spPr bwMode="auto">
            <a:xfrm>
              <a:off x="250191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3"/>
            <p:cNvSpPr>
              <a:spLocks noChangeShapeType="1"/>
            </p:cNvSpPr>
            <p:nvPr/>
          </p:nvSpPr>
          <p:spPr bwMode="auto">
            <a:xfrm>
              <a:off x="25176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
            <p:cNvSpPr>
              <a:spLocks noChangeShapeType="1"/>
            </p:cNvSpPr>
            <p:nvPr/>
          </p:nvSpPr>
          <p:spPr bwMode="auto">
            <a:xfrm>
              <a:off x="253347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5"/>
            <p:cNvSpPr>
              <a:spLocks noChangeShapeType="1"/>
            </p:cNvSpPr>
            <p:nvPr/>
          </p:nvSpPr>
          <p:spPr bwMode="auto">
            <a:xfrm>
              <a:off x="254925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6"/>
            <p:cNvSpPr>
              <a:spLocks noChangeShapeType="1"/>
            </p:cNvSpPr>
            <p:nvPr/>
          </p:nvSpPr>
          <p:spPr bwMode="auto">
            <a:xfrm>
              <a:off x="263131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7"/>
            <p:cNvSpPr>
              <a:spLocks noChangeShapeType="1"/>
            </p:cNvSpPr>
            <p:nvPr/>
          </p:nvSpPr>
          <p:spPr bwMode="auto">
            <a:xfrm>
              <a:off x="264393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8"/>
            <p:cNvSpPr>
              <a:spLocks noChangeShapeType="1"/>
            </p:cNvSpPr>
            <p:nvPr/>
          </p:nvSpPr>
          <p:spPr bwMode="auto">
            <a:xfrm>
              <a:off x="265971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9"/>
            <p:cNvSpPr>
              <a:spLocks noChangeShapeType="1"/>
            </p:cNvSpPr>
            <p:nvPr/>
          </p:nvSpPr>
          <p:spPr bwMode="auto">
            <a:xfrm>
              <a:off x="267233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30"/>
            <p:cNvSpPr>
              <a:spLocks noChangeShapeType="1"/>
            </p:cNvSpPr>
            <p:nvPr/>
          </p:nvSpPr>
          <p:spPr bwMode="auto">
            <a:xfrm>
              <a:off x="270390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31"/>
            <p:cNvSpPr>
              <a:spLocks noChangeShapeType="1"/>
            </p:cNvSpPr>
            <p:nvPr/>
          </p:nvSpPr>
          <p:spPr bwMode="auto">
            <a:xfrm>
              <a:off x="268812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32"/>
            <p:cNvSpPr>
              <a:spLocks noChangeShapeType="1"/>
            </p:cNvSpPr>
            <p:nvPr/>
          </p:nvSpPr>
          <p:spPr bwMode="auto">
            <a:xfrm>
              <a:off x="271652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33"/>
            <p:cNvSpPr>
              <a:spLocks noChangeShapeType="1"/>
            </p:cNvSpPr>
            <p:nvPr/>
          </p:nvSpPr>
          <p:spPr bwMode="auto">
            <a:xfrm>
              <a:off x="273388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34"/>
            <p:cNvSpPr>
              <a:spLocks noChangeShapeType="1"/>
            </p:cNvSpPr>
            <p:nvPr/>
          </p:nvSpPr>
          <p:spPr bwMode="auto">
            <a:xfrm>
              <a:off x="274650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35"/>
            <p:cNvSpPr>
              <a:spLocks noChangeShapeType="1"/>
            </p:cNvSpPr>
            <p:nvPr/>
          </p:nvSpPr>
          <p:spPr bwMode="auto">
            <a:xfrm>
              <a:off x="276228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36"/>
            <p:cNvSpPr>
              <a:spLocks noChangeShapeType="1"/>
            </p:cNvSpPr>
            <p:nvPr/>
          </p:nvSpPr>
          <p:spPr bwMode="auto">
            <a:xfrm>
              <a:off x="27970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37"/>
            <p:cNvSpPr>
              <a:spLocks noChangeShapeType="1"/>
            </p:cNvSpPr>
            <p:nvPr/>
          </p:nvSpPr>
          <p:spPr bwMode="auto">
            <a:xfrm>
              <a:off x="287906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38"/>
            <p:cNvSpPr>
              <a:spLocks noChangeShapeType="1"/>
            </p:cNvSpPr>
            <p:nvPr/>
          </p:nvSpPr>
          <p:spPr bwMode="auto">
            <a:xfrm>
              <a:off x="290746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39"/>
            <p:cNvSpPr>
              <a:spLocks noChangeShapeType="1"/>
            </p:cNvSpPr>
            <p:nvPr/>
          </p:nvSpPr>
          <p:spPr bwMode="auto">
            <a:xfrm>
              <a:off x="292009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40"/>
            <p:cNvSpPr>
              <a:spLocks noChangeShapeType="1"/>
            </p:cNvSpPr>
            <p:nvPr/>
          </p:nvSpPr>
          <p:spPr bwMode="auto">
            <a:xfrm>
              <a:off x="29264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41"/>
            <p:cNvSpPr>
              <a:spLocks noChangeShapeType="1"/>
            </p:cNvSpPr>
            <p:nvPr/>
          </p:nvSpPr>
          <p:spPr bwMode="auto">
            <a:xfrm>
              <a:off x="294849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42"/>
            <p:cNvSpPr>
              <a:spLocks noChangeShapeType="1"/>
            </p:cNvSpPr>
            <p:nvPr/>
          </p:nvSpPr>
          <p:spPr bwMode="auto">
            <a:xfrm>
              <a:off x="2986371"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43"/>
            <p:cNvSpPr>
              <a:spLocks noChangeShapeType="1"/>
            </p:cNvSpPr>
            <p:nvPr/>
          </p:nvSpPr>
          <p:spPr bwMode="auto">
            <a:xfrm>
              <a:off x="30053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44"/>
            <p:cNvSpPr>
              <a:spLocks noChangeShapeType="1"/>
            </p:cNvSpPr>
            <p:nvPr/>
          </p:nvSpPr>
          <p:spPr bwMode="auto">
            <a:xfrm>
              <a:off x="30147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45"/>
            <p:cNvSpPr>
              <a:spLocks noChangeShapeType="1"/>
            </p:cNvSpPr>
            <p:nvPr/>
          </p:nvSpPr>
          <p:spPr bwMode="auto">
            <a:xfrm>
              <a:off x="30305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46"/>
            <p:cNvSpPr>
              <a:spLocks noChangeShapeType="1"/>
            </p:cNvSpPr>
            <p:nvPr/>
          </p:nvSpPr>
          <p:spPr bwMode="auto">
            <a:xfrm>
              <a:off x="305264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47"/>
            <p:cNvSpPr>
              <a:spLocks noChangeShapeType="1"/>
            </p:cNvSpPr>
            <p:nvPr/>
          </p:nvSpPr>
          <p:spPr bwMode="auto">
            <a:xfrm>
              <a:off x="30700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48"/>
            <p:cNvSpPr>
              <a:spLocks noChangeShapeType="1"/>
            </p:cNvSpPr>
            <p:nvPr/>
          </p:nvSpPr>
          <p:spPr bwMode="auto">
            <a:xfrm>
              <a:off x="308263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49"/>
            <p:cNvSpPr>
              <a:spLocks noChangeShapeType="1"/>
            </p:cNvSpPr>
            <p:nvPr/>
          </p:nvSpPr>
          <p:spPr bwMode="auto">
            <a:xfrm>
              <a:off x="30952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50"/>
            <p:cNvSpPr>
              <a:spLocks noChangeShapeType="1"/>
            </p:cNvSpPr>
            <p:nvPr/>
          </p:nvSpPr>
          <p:spPr bwMode="auto">
            <a:xfrm>
              <a:off x="310788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51"/>
            <p:cNvSpPr>
              <a:spLocks noChangeShapeType="1"/>
            </p:cNvSpPr>
            <p:nvPr/>
          </p:nvSpPr>
          <p:spPr bwMode="auto">
            <a:xfrm>
              <a:off x="31394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52"/>
            <p:cNvSpPr>
              <a:spLocks noChangeShapeType="1"/>
            </p:cNvSpPr>
            <p:nvPr/>
          </p:nvSpPr>
          <p:spPr bwMode="auto">
            <a:xfrm>
              <a:off x="315522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53"/>
            <p:cNvSpPr>
              <a:spLocks noChangeShapeType="1"/>
            </p:cNvSpPr>
            <p:nvPr/>
          </p:nvSpPr>
          <p:spPr bwMode="auto">
            <a:xfrm>
              <a:off x="316784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54"/>
            <p:cNvSpPr>
              <a:spLocks noChangeShapeType="1"/>
            </p:cNvSpPr>
            <p:nvPr/>
          </p:nvSpPr>
          <p:spPr bwMode="auto">
            <a:xfrm>
              <a:off x="31836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55"/>
            <p:cNvSpPr>
              <a:spLocks noChangeShapeType="1"/>
            </p:cNvSpPr>
            <p:nvPr/>
          </p:nvSpPr>
          <p:spPr bwMode="auto">
            <a:xfrm>
              <a:off x="319625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56"/>
            <p:cNvSpPr>
              <a:spLocks noChangeShapeType="1"/>
            </p:cNvSpPr>
            <p:nvPr/>
          </p:nvSpPr>
          <p:spPr bwMode="auto">
            <a:xfrm>
              <a:off x="32088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57"/>
            <p:cNvSpPr>
              <a:spLocks noChangeShapeType="1"/>
            </p:cNvSpPr>
            <p:nvPr/>
          </p:nvSpPr>
          <p:spPr bwMode="auto">
            <a:xfrm>
              <a:off x="325621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58"/>
            <p:cNvSpPr>
              <a:spLocks noChangeShapeType="1"/>
            </p:cNvSpPr>
            <p:nvPr/>
          </p:nvSpPr>
          <p:spPr bwMode="auto">
            <a:xfrm>
              <a:off x="32688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59"/>
            <p:cNvSpPr>
              <a:spLocks noChangeShapeType="1"/>
            </p:cNvSpPr>
            <p:nvPr/>
          </p:nvSpPr>
          <p:spPr bwMode="auto">
            <a:xfrm>
              <a:off x="333512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60"/>
            <p:cNvSpPr>
              <a:spLocks noChangeShapeType="1"/>
            </p:cNvSpPr>
            <p:nvPr/>
          </p:nvSpPr>
          <p:spPr bwMode="auto">
            <a:xfrm>
              <a:off x="337930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61"/>
            <p:cNvSpPr>
              <a:spLocks noChangeShapeType="1"/>
            </p:cNvSpPr>
            <p:nvPr/>
          </p:nvSpPr>
          <p:spPr bwMode="auto">
            <a:xfrm>
              <a:off x="34061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62"/>
            <p:cNvSpPr>
              <a:spLocks noChangeShapeType="1"/>
            </p:cNvSpPr>
            <p:nvPr/>
          </p:nvSpPr>
          <p:spPr bwMode="auto">
            <a:xfrm>
              <a:off x="343769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63"/>
            <p:cNvSpPr>
              <a:spLocks noChangeShapeType="1"/>
            </p:cNvSpPr>
            <p:nvPr/>
          </p:nvSpPr>
          <p:spPr bwMode="auto">
            <a:xfrm>
              <a:off x="351659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64"/>
            <p:cNvSpPr>
              <a:spLocks noChangeShapeType="1"/>
            </p:cNvSpPr>
            <p:nvPr/>
          </p:nvSpPr>
          <p:spPr bwMode="auto">
            <a:xfrm>
              <a:off x="355446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65"/>
            <p:cNvSpPr>
              <a:spLocks noChangeShapeType="1"/>
            </p:cNvSpPr>
            <p:nvPr/>
          </p:nvSpPr>
          <p:spPr bwMode="auto">
            <a:xfrm>
              <a:off x="35702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66"/>
            <p:cNvSpPr>
              <a:spLocks noChangeShapeType="1"/>
            </p:cNvSpPr>
            <p:nvPr/>
          </p:nvSpPr>
          <p:spPr bwMode="auto">
            <a:xfrm>
              <a:off x="36365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67"/>
            <p:cNvSpPr>
              <a:spLocks noChangeShapeType="1"/>
            </p:cNvSpPr>
            <p:nvPr/>
          </p:nvSpPr>
          <p:spPr bwMode="auto">
            <a:xfrm>
              <a:off x="37122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68"/>
            <p:cNvSpPr>
              <a:spLocks noChangeShapeType="1"/>
            </p:cNvSpPr>
            <p:nvPr/>
          </p:nvSpPr>
          <p:spPr bwMode="auto">
            <a:xfrm>
              <a:off x="37296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69"/>
            <p:cNvSpPr>
              <a:spLocks noChangeShapeType="1"/>
            </p:cNvSpPr>
            <p:nvPr/>
          </p:nvSpPr>
          <p:spPr bwMode="auto">
            <a:xfrm>
              <a:off x="374541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70"/>
            <p:cNvSpPr>
              <a:spLocks noChangeShapeType="1"/>
            </p:cNvSpPr>
            <p:nvPr/>
          </p:nvSpPr>
          <p:spPr bwMode="auto">
            <a:xfrm>
              <a:off x="375803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71"/>
            <p:cNvSpPr>
              <a:spLocks noChangeShapeType="1"/>
            </p:cNvSpPr>
            <p:nvPr/>
          </p:nvSpPr>
          <p:spPr bwMode="auto">
            <a:xfrm>
              <a:off x="377381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72"/>
            <p:cNvSpPr>
              <a:spLocks noChangeShapeType="1"/>
            </p:cNvSpPr>
            <p:nvPr/>
          </p:nvSpPr>
          <p:spPr bwMode="auto">
            <a:xfrm>
              <a:off x="385272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73"/>
            <p:cNvSpPr>
              <a:spLocks noChangeShapeType="1"/>
            </p:cNvSpPr>
            <p:nvPr/>
          </p:nvSpPr>
          <p:spPr bwMode="auto">
            <a:xfrm>
              <a:off x="386534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74"/>
            <p:cNvSpPr>
              <a:spLocks noChangeShapeType="1"/>
            </p:cNvSpPr>
            <p:nvPr/>
          </p:nvSpPr>
          <p:spPr bwMode="auto">
            <a:xfrm>
              <a:off x="387797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75"/>
            <p:cNvSpPr>
              <a:spLocks noChangeShapeType="1"/>
            </p:cNvSpPr>
            <p:nvPr/>
          </p:nvSpPr>
          <p:spPr bwMode="auto">
            <a:xfrm>
              <a:off x="38937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76"/>
            <p:cNvSpPr>
              <a:spLocks noChangeShapeType="1"/>
            </p:cNvSpPr>
            <p:nvPr/>
          </p:nvSpPr>
          <p:spPr bwMode="auto">
            <a:xfrm>
              <a:off x="39063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77"/>
            <p:cNvSpPr>
              <a:spLocks noChangeShapeType="1"/>
            </p:cNvSpPr>
            <p:nvPr/>
          </p:nvSpPr>
          <p:spPr bwMode="auto">
            <a:xfrm>
              <a:off x="392215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78"/>
            <p:cNvSpPr>
              <a:spLocks noChangeShapeType="1"/>
            </p:cNvSpPr>
            <p:nvPr/>
          </p:nvSpPr>
          <p:spPr bwMode="auto">
            <a:xfrm>
              <a:off x="393478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79"/>
            <p:cNvSpPr>
              <a:spLocks noChangeShapeType="1"/>
            </p:cNvSpPr>
            <p:nvPr/>
          </p:nvSpPr>
          <p:spPr bwMode="auto">
            <a:xfrm>
              <a:off x="394740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80"/>
            <p:cNvSpPr>
              <a:spLocks noChangeShapeType="1"/>
            </p:cNvSpPr>
            <p:nvPr/>
          </p:nvSpPr>
          <p:spPr bwMode="auto">
            <a:xfrm>
              <a:off x="410363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81"/>
            <p:cNvSpPr>
              <a:spLocks noChangeShapeType="1"/>
            </p:cNvSpPr>
            <p:nvPr/>
          </p:nvSpPr>
          <p:spPr bwMode="auto">
            <a:xfrm>
              <a:off x="417937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82"/>
            <p:cNvSpPr>
              <a:spLocks noChangeShapeType="1"/>
            </p:cNvSpPr>
            <p:nvPr/>
          </p:nvSpPr>
          <p:spPr bwMode="auto">
            <a:xfrm>
              <a:off x="422040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83"/>
            <p:cNvSpPr>
              <a:spLocks noChangeShapeType="1"/>
            </p:cNvSpPr>
            <p:nvPr/>
          </p:nvSpPr>
          <p:spPr bwMode="auto">
            <a:xfrm>
              <a:off x="2973747"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84"/>
            <p:cNvSpPr>
              <a:spLocks noChangeShapeType="1"/>
            </p:cNvSpPr>
            <p:nvPr/>
          </p:nvSpPr>
          <p:spPr bwMode="auto">
            <a:xfrm>
              <a:off x="2888532"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85"/>
            <p:cNvSpPr>
              <a:spLocks noChangeShapeType="1"/>
            </p:cNvSpPr>
            <p:nvPr/>
          </p:nvSpPr>
          <p:spPr bwMode="auto">
            <a:xfrm>
              <a:off x="2787537"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86"/>
            <p:cNvSpPr>
              <a:spLocks noChangeShapeType="1"/>
            </p:cNvSpPr>
            <p:nvPr/>
          </p:nvSpPr>
          <p:spPr bwMode="auto">
            <a:xfrm>
              <a:off x="2015870" y="1859078"/>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39" name="Group 638"/>
          <p:cNvGrpSpPr/>
          <p:nvPr/>
        </p:nvGrpSpPr>
        <p:grpSpPr>
          <a:xfrm>
            <a:off x="5164138" y="2023337"/>
            <a:ext cx="3317875" cy="307976"/>
            <a:chOff x="5164138" y="1690688"/>
            <a:chExt cx="3317875" cy="307976"/>
          </a:xfrm>
        </p:grpSpPr>
        <p:sp>
          <p:nvSpPr>
            <p:cNvPr id="525" name="Line 90"/>
            <p:cNvSpPr>
              <a:spLocks noChangeShapeType="1"/>
            </p:cNvSpPr>
            <p:nvPr/>
          </p:nvSpPr>
          <p:spPr bwMode="auto">
            <a:xfrm>
              <a:off x="84820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91"/>
            <p:cNvSpPr>
              <a:spLocks noChangeShapeType="1"/>
            </p:cNvSpPr>
            <p:nvPr/>
          </p:nvSpPr>
          <p:spPr bwMode="auto">
            <a:xfrm>
              <a:off x="84375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92"/>
            <p:cNvSpPr>
              <a:spLocks noChangeShapeType="1"/>
            </p:cNvSpPr>
            <p:nvPr/>
          </p:nvSpPr>
          <p:spPr bwMode="auto">
            <a:xfrm>
              <a:off x="8358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93"/>
            <p:cNvSpPr>
              <a:spLocks noChangeShapeType="1"/>
            </p:cNvSpPr>
            <p:nvPr/>
          </p:nvSpPr>
          <p:spPr bwMode="auto">
            <a:xfrm>
              <a:off x="8343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94"/>
            <p:cNvSpPr>
              <a:spLocks noChangeShapeType="1"/>
            </p:cNvSpPr>
            <p:nvPr/>
          </p:nvSpPr>
          <p:spPr bwMode="auto">
            <a:xfrm>
              <a:off x="8328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95"/>
            <p:cNvSpPr>
              <a:spLocks noChangeShapeType="1"/>
            </p:cNvSpPr>
            <p:nvPr/>
          </p:nvSpPr>
          <p:spPr bwMode="auto">
            <a:xfrm>
              <a:off x="8315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96"/>
            <p:cNvSpPr>
              <a:spLocks noChangeShapeType="1"/>
            </p:cNvSpPr>
            <p:nvPr/>
          </p:nvSpPr>
          <p:spPr bwMode="auto">
            <a:xfrm>
              <a:off x="8302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97"/>
            <p:cNvSpPr>
              <a:spLocks noChangeShapeType="1"/>
            </p:cNvSpPr>
            <p:nvPr/>
          </p:nvSpPr>
          <p:spPr bwMode="auto">
            <a:xfrm>
              <a:off x="8201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98"/>
            <p:cNvSpPr>
              <a:spLocks noChangeShapeType="1"/>
            </p:cNvSpPr>
            <p:nvPr/>
          </p:nvSpPr>
          <p:spPr bwMode="auto">
            <a:xfrm>
              <a:off x="8188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99"/>
            <p:cNvSpPr>
              <a:spLocks noChangeShapeType="1"/>
            </p:cNvSpPr>
            <p:nvPr/>
          </p:nvSpPr>
          <p:spPr bwMode="auto">
            <a:xfrm>
              <a:off x="8175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100"/>
            <p:cNvSpPr>
              <a:spLocks noChangeShapeType="1"/>
            </p:cNvSpPr>
            <p:nvPr/>
          </p:nvSpPr>
          <p:spPr bwMode="auto">
            <a:xfrm>
              <a:off x="81629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101"/>
            <p:cNvSpPr>
              <a:spLocks noChangeShapeType="1"/>
            </p:cNvSpPr>
            <p:nvPr/>
          </p:nvSpPr>
          <p:spPr bwMode="auto">
            <a:xfrm>
              <a:off x="8150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102"/>
            <p:cNvSpPr>
              <a:spLocks noChangeShapeType="1"/>
            </p:cNvSpPr>
            <p:nvPr/>
          </p:nvSpPr>
          <p:spPr bwMode="auto">
            <a:xfrm>
              <a:off x="8140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103"/>
            <p:cNvSpPr>
              <a:spLocks noChangeShapeType="1"/>
            </p:cNvSpPr>
            <p:nvPr/>
          </p:nvSpPr>
          <p:spPr bwMode="auto">
            <a:xfrm>
              <a:off x="81280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104"/>
            <p:cNvSpPr>
              <a:spLocks noChangeShapeType="1"/>
            </p:cNvSpPr>
            <p:nvPr/>
          </p:nvSpPr>
          <p:spPr bwMode="auto">
            <a:xfrm>
              <a:off x="81153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105"/>
            <p:cNvSpPr>
              <a:spLocks noChangeShapeType="1"/>
            </p:cNvSpPr>
            <p:nvPr/>
          </p:nvSpPr>
          <p:spPr bwMode="auto">
            <a:xfrm>
              <a:off x="81026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106"/>
            <p:cNvSpPr>
              <a:spLocks noChangeShapeType="1"/>
            </p:cNvSpPr>
            <p:nvPr/>
          </p:nvSpPr>
          <p:spPr bwMode="auto">
            <a:xfrm>
              <a:off x="8039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107"/>
            <p:cNvSpPr>
              <a:spLocks noChangeShapeType="1"/>
            </p:cNvSpPr>
            <p:nvPr/>
          </p:nvSpPr>
          <p:spPr bwMode="auto">
            <a:xfrm>
              <a:off x="8023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108"/>
            <p:cNvSpPr>
              <a:spLocks noChangeShapeType="1"/>
            </p:cNvSpPr>
            <p:nvPr/>
          </p:nvSpPr>
          <p:spPr bwMode="auto">
            <a:xfrm>
              <a:off x="8008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109"/>
            <p:cNvSpPr>
              <a:spLocks noChangeShapeType="1"/>
            </p:cNvSpPr>
            <p:nvPr/>
          </p:nvSpPr>
          <p:spPr bwMode="auto">
            <a:xfrm>
              <a:off x="79930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110"/>
            <p:cNvSpPr>
              <a:spLocks noChangeShapeType="1"/>
            </p:cNvSpPr>
            <p:nvPr/>
          </p:nvSpPr>
          <p:spPr bwMode="auto">
            <a:xfrm>
              <a:off x="7977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111"/>
            <p:cNvSpPr>
              <a:spLocks noChangeShapeType="1"/>
            </p:cNvSpPr>
            <p:nvPr/>
          </p:nvSpPr>
          <p:spPr bwMode="auto">
            <a:xfrm>
              <a:off x="79613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112"/>
            <p:cNvSpPr>
              <a:spLocks noChangeShapeType="1"/>
            </p:cNvSpPr>
            <p:nvPr/>
          </p:nvSpPr>
          <p:spPr bwMode="auto">
            <a:xfrm>
              <a:off x="7945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113"/>
            <p:cNvSpPr>
              <a:spLocks noChangeShapeType="1"/>
            </p:cNvSpPr>
            <p:nvPr/>
          </p:nvSpPr>
          <p:spPr bwMode="auto">
            <a:xfrm>
              <a:off x="79073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114"/>
            <p:cNvSpPr>
              <a:spLocks noChangeShapeType="1"/>
            </p:cNvSpPr>
            <p:nvPr/>
          </p:nvSpPr>
          <p:spPr bwMode="auto">
            <a:xfrm>
              <a:off x="78946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115"/>
            <p:cNvSpPr>
              <a:spLocks noChangeShapeType="1"/>
            </p:cNvSpPr>
            <p:nvPr/>
          </p:nvSpPr>
          <p:spPr bwMode="auto">
            <a:xfrm>
              <a:off x="7881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116"/>
            <p:cNvSpPr>
              <a:spLocks noChangeShapeType="1"/>
            </p:cNvSpPr>
            <p:nvPr/>
          </p:nvSpPr>
          <p:spPr bwMode="auto">
            <a:xfrm>
              <a:off x="78406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117"/>
            <p:cNvSpPr>
              <a:spLocks noChangeShapeType="1"/>
            </p:cNvSpPr>
            <p:nvPr/>
          </p:nvSpPr>
          <p:spPr bwMode="auto">
            <a:xfrm>
              <a:off x="7824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118"/>
            <p:cNvSpPr>
              <a:spLocks noChangeShapeType="1"/>
            </p:cNvSpPr>
            <p:nvPr/>
          </p:nvSpPr>
          <p:spPr bwMode="auto">
            <a:xfrm>
              <a:off x="78089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119"/>
            <p:cNvSpPr>
              <a:spLocks noChangeShapeType="1"/>
            </p:cNvSpPr>
            <p:nvPr/>
          </p:nvSpPr>
          <p:spPr bwMode="auto">
            <a:xfrm>
              <a:off x="77708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20"/>
            <p:cNvSpPr>
              <a:spLocks noChangeShapeType="1"/>
            </p:cNvSpPr>
            <p:nvPr/>
          </p:nvSpPr>
          <p:spPr bwMode="auto">
            <a:xfrm>
              <a:off x="77581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21"/>
            <p:cNvSpPr>
              <a:spLocks noChangeShapeType="1"/>
            </p:cNvSpPr>
            <p:nvPr/>
          </p:nvSpPr>
          <p:spPr bwMode="auto">
            <a:xfrm>
              <a:off x="77168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22"/>
            <p:cNvSpPr>
              <a:spLocks noChangeShapeType="1"/>
            </p:cNvSpPr>
            <p:nvPr/>
          </p:nvSpPr>
          <p:spPr bwMode="auto">
            <a:xfrm>
              <a:off x="77041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23"/>
            <p:cNvSpPr>
              <a:spLocks noChangeShapeType="1"/>
            </p:cNvSpPr>
            <p:nvPr/>
          </p:nvSpPr>
          <p:spPr bwMode="auto">
            <a:xfrm>
              <a:off x="7691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24"/>
            <p:cNvSpPr>
              <a:spLocks noChangeShapeType="1"/>
            </p:cNvSpPr>
            <p:nvPr/>
          </p:nvSpPr>
          <p:spPr bwMode="auto">
            <a:xfrm>
              <a:off x="7677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25"/>
            <p:cNvSpPr>
              <a:spLocks noChangeShapeType="1"/>
            </p:cNvSpPr>
            <p:nvPr/>
          </p:nvSpPr>
          <p:spPr bwMode="auto">
            <a:xfrm>
              <a:off x="7664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26"/>
            <p:cNvSpPr>
              <a:spLocks noChangeShapeType="1"/>
            </p:cNvSpPr>
            <p:nvPr/>
          </p:nvSpPr>
          <p:spPr bwMode="auto">
            <a:xfrm>
              <a:off x="76517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27"/>
            <p:cNvSpPr>
              <a:spLocks noChangeShapeType="1"/>
            </p:cNvSpPr>
            <p:nvPr/>
          </p:nvSpPr>
          <p:spPr bwMode="auto">
            <a:xfrm>
              <a:off x="76390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28"/>
            <p:cNvSpPr>
              <a:spLocks noChangeShapeType="1"/>
            </p:cNvSpPr>
            <p:nvPr/>
          </p:nvSpPr>
          <p:spPr bwMode="auto">
            <a:xfrm>
              <a:off x="76263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29"/>
            <p:cNvSpPr>
              <a:spLocks noChangeShapeType="1"/>
            </p:cNvSpPr>
            <p:nvPr/>
          </p:nvSpPr>
          <p:spPr bwMode="auto">
            <a:xfrm>
              <a:off x="7581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30"/>
            <p:cNvSpPr>
              <a:spLocks noChangeShapeType="1"/>
            </p:cNvSpPr>
            <p:nvPr/>
          </p:nvSpPr>
          <p:spPr bwMode="auto">
            <a:xfrm>
              <a:off x="7566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31"/>
            <p:cNvSpPr>
              <a:spLocks noChangeShapeType="1"/>
            </p:cNvSpPr>
            <p:nvPr/>
          </p:nvSpPr>
          <p:spPr bwMode="auto">
            <a:xfrm>
              <a:off x="7550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32"/>
            <p:cNvSpPr>
              <a:spLocks noChangeShapeType="1"/>
            </p:cNvSpPr>
            <p:nvPr/>
          </p:nvSpPr>
          <p:spPr bwMode="auto">
            <a:xfrm>
              <a:off x="7537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33"/>
            <p:cNvSpPr>
              <a:spLocks noChangeShapeType="1"/>
            </p:cNvSpPr>
            <p:nvPr/>
          </p:nvSpPr>
          <p:spPr bwMode="auto">
            <a:xfrm>
              <a:off x="75215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34"/>
            <p:cNvSpPr>
              <a:spLocks noChangeShapeType="1"/>
            </p:cNvSpPr>
            <p:nvPr/>
          </p:nvSpPr>
          <p:spPr bwMode="auto">
            <a:xfrm>
              <a:off x="7505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35"/>
            <p:cNvSpPr>
              <a:spLocks noChangeShapeType="1"/>
            </p:cNvSpPr>
            <p:nvPr/>
          </p:nvSpPr>
          <p:spPr bwMode="auto">
            <a:xfrm>
              <a:off x="74644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36"/>
            <p:cNvSpPr>
              <a:spLocks noChangeShapeType="1"/>
            </p:cNvSpPr>
            <p:nvPr/>
          </p:nvSpPr>
          <p:spPr bwMode="auto">
            <a:xfrm>
              <a:off x="73596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37"/>
            <p:cNvSpPr>
              <a:spLocks noChangeShapeType="1"/>
            </p:cNvSpPr>
            <p:nvPr/>
          </p:nvSpPr>
          <p:spPr bwMode="auto">
            <a:xfrm>
              <a:off x="7342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38"/>
            <p:cNvSpPr>
              <a:spLocks noChangeShapeType="1"/>
            </p:cNvSpPr>
            <p:nvPr/>
          </p:nvSpPr>
          <p:spPr bwMode="auto">
            <a:xfrm>
              <a:off x="73294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39"/>
            <p:cNvSpPr>
              <a:spLocks noChangeShapeType="1"/>
            </p:cNvSpPr>
            <p:nvPr/>
          </p:nvSpPr>
          <p:spPr bwMode="auto">
            <a:xfrm>
              <a:off x="7316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40"/>
            <p:cNvSpPr>
              <a:spLocks noChangeShapeType="1"/>
            </p:cNvSpPr>
            <p:nvPr/>
          </p:nvSpPr>
          <p:spPr bwMode="auto">
            <a:xfrm>
              <a:off x="7300913"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41"/>
            <p:cNvSpPr>
              <a:spLocks noChangeShapeType="1"/>
            </p:cNvSpPr>
            <p:nvPr/>
          </p:nvSpPr>
          <p:spPr bwMode="auto">
            <a:xfrm>
              <a:off x="727233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42"/>
            <p:cNvSpPr>
              <a:spLocks noChangeShapeType="1"/>
            </p:cNvSpPr>
            <p:nvPr/>
          </p:nvSpPr>
          <p:spPr bwMode="auto">
            <a:xfrm>
              <a:off x="725328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43"/>
            <p:cNvSpPr>
              <a:spLocks noChangeShapeType="1"/>
            </p:cNvSpPr>
            <p:nvPr/>
          </p:nvSpPr>
          <p:spPr bwMode="auto">
            <a:xfrm>
              <a:off x="7234238" y="190023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44"/>
            <p:cNvSpPr>
              <a:spLocks noChangeShapeType="1"/>
            </p:cNvSpPr>
            <p:nvPr/>
          </p:nvSpPr>
          <p:spPr bwMode="auto">
            <a:xfrm>
              <a:off x="72056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45"/>
            <p:cNvSpPr>
              <a:spLocks noChangeShapeType="1"/>
            </p:cNvSpPr>
            <p:nvPr/>
          </p:nvSpPr>
          <p:spPr bwMode="auto">
            <a:xfrm>
              <a:off x="71929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46"/>
            <p:cNvSpPr>
              <a:spLocks noChangeShapeType="1"/>
            </p:cNvSpPr>
            <p:nvPr/>
          </p:nvSpPr>
          <p:spPr bwMode="auto">
            <a:xfrm>
              <a:off x="71802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47"/>
            <p:cNvSpPr>
              <a:spLocks noChangeShapeType="1"/>
            </p:cNvSpPr>
            <p:nvPr/>
          </p:nvSpPr>
          <p:spPr bwMode="auto">
            <a:xfrm>
              <a:off x="71231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48"/>
            <p:cNvSpPr>
              <a:spLocks noChangeShapeType="1"/>
            </p:cNvSpPr>
            <p:nvPr/>
          </p:nvSpPr>
          <p:spPr bwMode="auto">
            <a:xfrm>
              <a:off x="71389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49"/>
            <p:cNvSpPr>
              <a:spLocks noChangeShapeType="1"/>
            </p:cNvSpPr>
            <p:nvPr/>
          </p:nvSpPr>
          <p:spPr bwMode="auto">
            <a:xfrm>
              <a:off x="71104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50"/>
            <p:cNvSpPr>
              <a:spLocks noChangeShapeType="1"/>
            </p:cNvSpPr>
            <p:nvPr/>
          </p:nvSpPr>
          <p:spPr bwMode="auto">
            <a:xfrm>
              <a:off x="70977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51"/>
            <p:cNvSpPr>
              <a:spLocks noChangeShapeType="1"/>
            </p:cNvSpPr>
            <p:nvPr/>
          </p:nvSpPr>
          <p:spPr bwMode="auto">
            <a:xfrm>
              <a:off x="70437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52"/>
            <p:cNvSpPr>
              <a:spLocks noChangeShapeType="1"/>
            </p:cNvSpPr>
            <p:nvPr/>
          </p:nvSpPr>
          <p:spPr bwMode="auto">
            <a:xfrm>
              <a:off x="70310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53"/>
            <p:cNvSpPr>
              <a:spLocks noChangeShapeType="1"/>
            </p:cNvSpPr>
            <p:nvPr/>
          </p:nvSpPr>
          <p:spPr bwMode="auto">
            <a:xfrm>
              <a:off x="70135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54"/>
            <p:cNvSpPr>
              <a:spLocks noChangeShapeType="1"/>
            </p:cNvSpPr>
            <p:nvPr/>
          </p:nvSpPr>
          <p:spPr bwMode="auto">
            <a:xfrm>
              <a:off x="69977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55"/>
            <p:cNvSpPr>
              <a:spLocks noChangeShapeType="1"/>
            </p:cNvSpPr>
            <p:nvPr/>
          </p:nvSpPr>
          <p:spPr bwMode="auto">
            <a:xfrm>
              <a:off x="69850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156"/>
            <p:cNvSpPr>
              <a:spLocks noChangeShapeType="1"/>
            </p:cNvSpPr>
            <p:nvPr/>
          </p:nvSpPr>
          <p:spPr bwMode="auto">
            <a:xfrm>
              <a:off x="69691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157"/>
            <p:cNvSpPr>
              <a:spLocks noChangeShapeType="1"/>
            </p:cNvSpPr>
            <p:nvPr/>
          </p:nvSpPr>
          <p:spPr bwMode="auto">
            <a:xfrm>
              <a:off x="69532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158"/>
            <p:cNvSpPr>
              <a:spLocks noChangeShapeType="1"/>
            </p:cNvSpPr>
            <p:nvPr/>
          </p:nvSpPr>
          <p:spPr bwMode="auto">
            <a:xfrm>
              <a:off x="68516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159"/>
            <p:cNvSpPr>
              <a:spLocks noChangeShapeType="1"/>
            </p:cNvSpPr>
            <p:nvPr/>
          </p:nvSpPr>
          <p:spPr bwMode="auto">
            <a:xfrm>
              <a:off x="680085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160"/>
            <p:cNvSpPr>
              <a:spLocks noChangeShapeType="1"/>
            </p:cNvSpPr>
            <p:nvPr/>
          </p:nvSpPr>
          <p:spPr bwMode="auto">
            <a:xfrm>
              <a:off x="67849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161"/>
            <p:cNvSpPr>
              <a:spLocks noChangeShapeType="1"/>
            </p:cNvSpPr>
            <p:nvPr/>
          </p:nvSpPr>
          <p:spPr bwMode="auto">
            <a:xfrm>
              <a:off x="67595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162"/>
            <p:cNvSpPr>
              <a:spLocks noChangeShapeType="1"/>
            </p:cNvSpPr>
            <p:nvPr/>
          </p:nvSpPr>
          <p:spPr bwMode="auto">
            <a:xfrm>
              <a:off x="674370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163"/>
            <p:cNvSpPr>
              <a:spLocks noChangeShapeType="1"/>
            </p:cNvSpPr>
            <p:nvPr/>
          </p:nvSpPr>
          <p:spPr bwMode="auto">
            <a:xfrm>
              <a:off x="672782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164"/>
            <p:cNvSpPr>
              <a:spLocks noChangeShapeType="1"/>
            </p:cNvSpPr>
            <p:nvPr/>
          </p:nvSpPr>
          <p:spPr bwMode="auto">
            <a:xfrm>
              <a:off x="6678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165"/>
            <p:cNvSpPr>
              <a:spLocks noChangeShapeType="1"/>
            </p:cNvSpPr>
            <p:nvPr/>
          </p:nvSpPr>
          <p:spPr bwMode="auto">
            <a:xfrm>
              <a:off x="6662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166"/>
            <p:cNvSpPr>
              <a:spLocks noChangeShapeType="1"/>
            </p:cNvSpPr>
            <p:nvPr/>
          </p:nvSpPr>
          <p:spPr bwMode="auto">
            <a:xfrm>
              <a:off x="6646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167"/>
            <p:cNvSpPr>
              <a:spLocks noChangeShapeType="1"/>
            </p:cNvSpPr>
            <p:nvPr/>
          </p:nvSpPr>
          <p:spPr bwMode="auto">
            <a:xfrm>
              <a:off x="6627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168"/>
            <p:cNvSpPr>
              <a:spLocks noChangeShapeType="1"/>
            </p:cNvSpPr>
            <p:nvPr/>
          </p:nvSpPr>
          <p:spPr bwMode="auto">
            <a:xfrm>
              <a:off x="6611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169"/>
            <p:cNvSpPr>
              <a:spLocks noChangeShapeType="1"/>
            </p:cNvSpPr>
            <p:nvPr/>
          </p:nvSpPr>
          <p:spPr bwMode="auto">
            <a:xfrm>
              <a:off x="65960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170"/>
            <p:cNvSpPr>
              <a:spLocks noChangeShapeType="1"/>
            </p:cNvSpPr>
            <p:nvPr/>
          </p:nvSpPr>
          <p:spPr bwMode="auto">
            <a:xfrm>
              <a:off x="6580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171"/>
            <p:cNvSpPr>
              <a:spLocks noChangeShapeType="1"/>
            </p:cNvSpPr>
            <p:nvPr/>
          </p:nvSpPr>
          <p:spPr bwMode="auto">
            <a:xfrm>
              <a:off x="6567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172"/>
            <p:cNvSpPr>
              <a:spLocks noChangeShapeType="1"/>
            </p:cNvSpPr>
            <p:nvPr/>
          </p:nvSpPr>
          <p:spPr bwMode="auto">
            <a:xfrm>
              <a:off x="6551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173"/>
            <p:cNvSpPr>
              <a:spLocks noChangeShapeType="1"/>
            </p:cNvSpPr>
            <p:nvPr/>
          </p:nvSpPr>
          <p:spPr bwMode="auto">
            <a:xfrm>
              <a:off x="6535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174"/>
            <p:cNvSpPr>
              <a:spLocks noChangeShapeType="1"/>
            </p:cNvSpPr>
            <p:nvPr/>
          </p:nvSpPr>
          <p:spPr bwMode="auto">
            <a:xfrm>
              <a:off x="6519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175"/>
            <p:cNvSpPr>
              <a:spLocks noChangeShapeType="1"/>
            </p:cNvSpPr>
            <p:nvPr/>
          </p:nvSpPr>
          <p:spPr bwMode="auto">
            <a:xfrm>
              <a:off x="65039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176"/>
            <p:cNvSpPr>
              <a:spLocks noChangeShapeType="1"/>
            </p:cNvSpPr>
            <p:nvPr/>
          </p:nvSpPr>
          <p:spPr bwMode="auto">
            <a:xfrm>
              <a:off x="6453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177"/>
            <p:cNvSpPr>
              <a:spLocks noChangeShapeType="1"/>
            </p:cNvSpPr>
            <p:nvPr/>
          </p:nvSpPr>
          <p:spPr bwMode="auto">
            <a:xfrm>
              <a:off x="6440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178"/>
            <p:cNvSpPr>
              <a:spLocks noChangeShapeType="1"/>
            </p:cNvSpPr>
            <p:nvPr/>
          </p:nvSpPr>
          <p:spPr bwMode="auto">
            <a:xfrm>
              <a:off x="6424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179"/>
            <p:cNvSpPr>
              <a:spLocks noChangeShapeType="1"/>
            </p:cNvSpPr>
            <p:nvPr/>
          </p:nvSpPr>
          <p:spPr bwMode="auto">
            <a:xfrm>
              <a:off x="63896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180"/>
            <p:cNvSpPr>
              <a:spLocks noChangeShapeType="1"/>
            </p:cNvSpPr>
            <p:nvPr/>
          </p:nvSpPr>
          <p:spPr bwMode="auto">
            <a:xfrm>
              <a:off x="6373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181"/>
            <p:cNvSpPr>
              <a:spLocks noChangeShapeType="1"/>
            </p:cNvSpPr>
            <p:nvPr/>
          </p:nvSpPr>
          <p:spPr bwMode="auto">
            <a:xfrm>
              <a:off x="6357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182"/>
            <p:cNvSpPr>
              <a:spLocks noChangeShapeType="1"/>
            </p:cNvSpPr>
            <p:nvPr/>
          </p:nvSpPr>
          <p:spPr bwMode="auto">
            <a:xfrm>
              <a:off x="62896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183"/>
            <p:cNvSpPr>
              <a:spLocks noChangeShapeType="1"/>
            </p:cNvSpPr>
            <p:nvPr/>
          </p:nvSpPr>
          <p:spPr bwMode="auto">
            <a:xfrm>
              <a:off x="6242051" y="1817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184"/>
            <p:cNvSpPr>
              <a:spLocks noChangeShapeType="1"/>
            </p:cNvSpPr>
            <p:nvPr/>
          </p:nvSpPr>
          <p:spPr bwMode="auto">
            <a:xfrm>
              <a:off x="6207126" y="18081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185"/>
            <p:cNvSpPr>
              <a:spLocks noChangeShapeType="1"/>
            </p:cNvSpPr>
            <p:nvPr/>
          </p:nvSpPr>
          <p:spPr bwMode="auto">
            <a:xfrm>
              <a:off x="5840413"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186"/>
            <p:cNvSpPr>
              <a:spLocks noChangeShapeType="1"/>
            </p:cNvSpPr>
            <p:nvPr/>
          </p:nvSpPr>
          <p:spPr bwMode="auto">
            <a:xfrm>
              <a:off x="5849938"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187"/>
            <p:cNvSpPr>
              <a:spLocks noChangeShapeType="1"/>
            </p:cNvSpPr>
            <p:nvPr/>
          </p:nvSpPr>
          <p:spPr bwMode="auto">
            <a:xfrm>
              <a:off x="51641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188"/>
            <p:cNvSpPr>
              <a:spLocks noChangeShapeType="1"/>
            </p:cNvSpPr>
            <p:nvPr/>
          </p:nvSpPr>
          <p:spPr bwMode="auto">
            <a:xfrm>
              <a:off x="51768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189"/>
            <p:cNvSpPr>
              <a:spLocks noChangeShapeType="1"/>
            </p:cNvSpPr>
            <p:nvPr/>
          </p:nvSpPr>
          <p:spPr bwMode="auto">
            <a:xfrm>
              <a:off x="69405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190"/>
            <p:cNvSpPr>
              <a:spLocks noChangeShapeType="1"/>
            </p:cNvSpPr>
            <p:nvPr/>
          </p:nvSpPr>
          <p:spPr bwMode="auto">
            <a:xfrm>
              <a:off x="69246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191"/>
            <p:cNvSpPr>
              <a:spLocks noChangeShapeType="1"/>
            </p:cNvSpPr>
            <p:nvPr/>
          </p:nvSpPr>
          <p:spPr bwMode="auto">
            <a:xfrm>
              <a:off x="69119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192"/>
            <p:cNvSpPr>
              <a:spLocks noChangeShapeType="1"/>
            </p:cNvSpPr>
            <p:nvPr/>
          </p:nvSpPr>
          <p:spPr bwMode="auto">
            <a:xfrm>
              <a:off x="68961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193"/>
            <p:cNvSpPr>
              <a:spLocks noChangeShapeType="1"/>
            </p:cNvSpPr>
            <p:nvPr/>
          </p:nvSpPr>
          <p:spPr bwMode="auto">
            <a:xfrm>
              <a:off x="68802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194"/>
            <p:cNvSpPr>
              <a:spLocks noChangeShapeType="1"/>
            </p:cNvSpPr>
            <p:nvPr/>
          </p:nvSpPr>
          <p:spPr bwMode="auto">
            <a:xfrm>
              <a:off x="68675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195"/>
            <p:cNvSpPr>
              <a:spLocks noChangeShapeType="1"/>
            </p:cNvSpPr>
            <p:nvPr/>
          </p:nvSpPr>
          <p:spPr bwMode="auto">
            <a:xfrm>
              <a:off x="71643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196"/>
            <p:cNvSpPr>
              <a:spLocks noChangeShapeType="1"/>
            </p:cNvSpPr>
            <p:nvPr/>
          </p:nvSpPr>
          <p:spPr bwMode="auto">
            <a:xfrm>
              <a:off x="71516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197"/>
            <p:cNvSpPr>
              <a:spLocks noChangeShapeType="1"/>
            </p:cNvSpPr>
            <p:nvPr/>
          </p:nvSpPr>
          <p:spPr bwMode="auto">
            <a:xfrm>
              <a:off x="74517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198"/>
            <p:cNvSpPr>
              <a:spLocks noChangeShapeType="1"/>
            </p:cNvSpPr>
            <p:nvPr/>
          </p:nvSpPr>
          <p:spPr bwMode="auto">
            <a:xfrm>
              <a:off x="74358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199"/>
            <p:cNvSpPr>
              <a:spLocks noChangeShapeType="1"/>
            </p:cNvSpPr>
            <p:nvPr/>
          </p:nvSpPr>
          <p:spPr bwMode="auto">
            <a:xfrm>
              <a:off x="74199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200"/>
            <p:cNvSpPr>
              <a:spLocks noChangeShapeType="1"/>
            </p:cNvSpPr>
            <p:nvPr/>
          </p:nvSpPr>
          <p:spPr bwMode="auto">
            <a:xfrm>
              <a:off x="7404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201"/>
            <p:cNvSpPr>
              <a:spLocks noChangeShapeType="1"/>
            </p:cNvSpPr>
            <p:nvPr/>
          </p:nvSpPr>
          <p:spPr bwMode="auto">
            <a:xfrm>
              <a:off x="73914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202"/>
            <p:cNvSpPr>
              <a:spLocks noChangeShapeType="1"/>
            </p:cNvSpPr>
            <p:nvPr/>
          </p:nvSpPr>
          <p:spPr bwMode="auto">
            <a:xfrm>
              <a:off x="77454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38" name="Freeform 203"/>
          <p:cNvSpPr>
            <a:spLocks/>
          </p:cNvSpPr>
          <p:nvPr/>
        </p:nvSpPr>
        <p:spPr bwMode="auto">
          <a:xfrm>
            <a:off x="5157788" y="2066200"/>
            <a:ext cx="3330575" cy="265113"/>
          </a:xfrm>
          <a:custGeom>
            <a:avLst/>
            <a:gdLst>
              <a:gd name="T0" fmla="*/ 0 w 2098"/>
              <a:gd name="T1" fmla="*/ 0 h 167"/>
              <a:gd name="T2" fmla="*/ 116 w 2098"/>
              <a:gd name="T3" fmla="*/ 0 h 167"/>
              <a:gd name="T4" fmla="*/ 116 w 2098"/>
              <a:gd name="T5" fmla="*/ 6 h 167"/>
              <a:gd name="T6" fmla="*/ 120 w 2098"/>
              <a:gd name="T7" fmla="*/ 6 h 167"/>
              <a:gd name="T8" fmla="*/ 120 w 2098"/>
              <a:gd name="T9" fmla="*/ 12 h 167"/>
              <a:gd name="T10" fmla="*/ 267 w 2098"/>
              <a:gd name="T11" fmla="*/ 12 h 167"/>
              <a:gd name="T12" fmla="*/ 267 w 2098"/>
              <a:gd name="T13" fmla="*/ 16 h 167"/>
              <a:gd name="T14" fmla="*/ 362 w 2098"/>
              <a:gd name="T15" fmla="*/ 16 h 167"/>
              <a:gd name="T16" fmla="*/ 362 w 2098"/>
              <a:gd name="T17" fmla="*/ 25 h 167"/>
              <a:gd name="T18" fmla="*/ 370 w 2098"/>
              <a:gd name="T19" fmla="*/ 25 h 167"/>
              <a:gd name="T20" fmla="*/ 370 w 2098"/>
              <a:gd name="T21" fmla="*/ 27 h 167"/>
              <a:gd name="T22" fmla="*/ 390 w 2098"/>
              <a:gd name="T23" fmla="*/ 27 h 167"/>
              <a:gd name="T24" fmla="*/ 390 w 2098"/>
              <a:gd name="T25" fmla="*/ 33 h 167"/>
              <a:gd name="T26" fmla="*/ 412 w 2098"/>
              <a:gd name="T27" fmla="*/ 33 h 167"/>
              <a:gd name="T28" fmla="*/ 412 w 2098"/>
              <a:gd name="T29" fmla="*/ 37 h 167"/>
              <a:gd name="T30" fmla="*/ 422 w 2098"/>
              <a:gd name="T31" fmla="*/ 37 h 167"/>
              <a:gd name="T32" fmla="*/ 422 w 2098"/>
              <a:gd name="T33" fmla="*/ 41 h 167"/>
              <a:gd name="T34" fmla="*/ 530 w 2098"/>
              <a:gd name="T35" fmla="*/ 41 h 167"/>
              <a:gd name="T36" fmla="*/ 530 w 2098"/>
              <a:gd name="T37" fmla="*/ 47 h 167"/>
              <a:gd name="T38" fmla="*/ 567 w 2098"/>
              <a:gd name="T39" fmla="*/ 47 h 167"/>
              <a:gd name="T40" fmla="*/ 567 w 2098"/>
              <a:gd name="T41" fmla="*/ 53 h 167"/>
              <a:gd name="T42" fmla="*/ 579 w 2098"/>
              <a:gd name="T43" fmla="*/ 53 h 167"/>
              <a:gd name="T44" fmla="*/ 579 w 2098"/>
              <a:gd name="T45" fmla="*/ 60 h 167"/>
              <a:gd name="T46" fmla="*/ 587 w 2098"/>
              <a:gd name="T47" fmla="*/ 60 h 167"/>
              <a:gd name="T48" fmla="*/ 587 w 2098"/>
              <a:gd name="T49" fmla="*/ 66 h 167"/>
              <a:gd name="T50" fmla="*/ 595 w 2098"/>
              <a:gd name="T51" fmla="*/ 66 h 167"/>
              <a:gd name="T52" fmla="*/ 595 w 2098"/>
              <a:gd name="T53" fmla="*/ 68 h 167"/>
              <a:gd name="T54" fmla="*/ 623 w 2098"/>
              <a:gd name="T55" fmla="*/ 68 h 167"/>
              <a:gd name="T56" fmla="*/ 623 w 2098"/>
              <a:gd name="T57" fmla="*/ 78 h 167"/>
              <a:gd name="T58" fmla="*/ 683 w 2098"/>
              <a:gd name="T59" fmla="*/ 78 h 167"/>
              <a:gd name="T60" fmla="*/ 683 w 2098"/>
              <a:gd name="T61" fmla="*/ 82 h 167"/>
              <a:gd name="T62" fmla="*/ 691 w 2098"/>
              <a:gd name="T63" fmla="*/ 82 h 167"/>
              <a:gd name="T64" fmla="*/ 691 w 2098"/>
              <a:gd name="T65" fmla="*/ 86 h 167"/>
              <a:gd name="T66" fmla="*/ 697 w 2098"/>
              <a:gd name="T67" fmla="*/ 86 h 167"/>
              <a:gd name="T68" fmla="*/ 697 w 2098"/>
              <a:gd name="T69" fmla="*/ 95 h 167"/>
              <a:gd name="T70" fmla="*/ 711 w 2098"/>
              <a:gd name="T71" fmla="*/ 95 h 167"/>
              <a:gd name="T72" fmla="*/ 711 w 2098"/>
              <a:gd name="T73" fmla="*/ 101 h 167"/>
              <a:gd name="T74" fmla="*/ 1053 w 2098"/>
              <a:gd name="T75" fmla="*/ 101 h 167"/>
              <a:gd name="T76" fmla="*/ 1053 w 2098"/>
              <a:gd name="T77" fmla="*/ 113 h 167"/>
              <a:gd name="T78" fmla="*/ 1063 w 2098"/>
              <a:gd name="T79" fmla="*/ 113 h 167"/>
              <a:gd name="T80" fmla="*/ 1063 w 2098"/>
              <a:gd name="T81" fmla="*/ 119 h 167"/>
              <a:gd name="T82" fmla="*/ 1300 w 2098"/>
              <a:gd name="T83" fmla="*/ 119 h 167"/>
              <a:gd name="T84" fmla="*/ 1300 w 2098"/>
              <a:gd name="T85" fmla="*/ 132 h 167"/>
              <a:gd name="T86" fmla="*/ 1314 w 2098"/>
              <a:gd name="T87" fmla="*/ 132 h 167"/>
              <a:gd name="T88" fmla="*/ 1314 w 2098"/>
              <a:gd name="T89" fmla="*/ 140 h 167"/>
              <a:gd name="T90" fmla="*/ 1318 w 2098"/>
              <a:gd name="T91" fmla="*/ 140 h 167"/>
              <a:gd name="T92" fmla="*/ 1318 w 2098"/>
              <a:gd name="T93" fmla="*/ 150 h 167"/>
              <a:gd name="T94" fmla="*/ 1354 w 2098"/>
              <a:gd name="T95" fmla="*/ 150 h 167"/>
              <a:gd name="T96" fmla="*/ 1354 w 2098"/>
              <a:gd name="T97" fmla="*/ 167 h 167"/>
              <a:gd name="T98" fmla="*/ 2098 w 2098"/>
              <a:gd name="T9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8" h="167">
                <a:moveTo>
                  <a:pt x="0" y="0"/>
                </a:moveTo>
                <a:lnTo>
                  <a:pt x="116" y="0"/>
                </a:lnTo>
                <a:lnTo>
                  <a:pt x="116" y="6"/>
                </a:lnTo>
                <a:lnTo>
                  <a:pt x="120" y="6"/>
                </a:lnTo>
                <a:lnTo>
                  <a:pt x="120" y="12"/>
                </a:lnTo>
                <a:lnTo>
                  <a:pt x="267" y="12"/>
                </a:lnTo>
                <a:lnTo>
                  <a:pt x="267" y="16"/>
                </a:lnTo>
                <a:lnTo>
                  <a:pt x="362" y="16"/>
                </a:lnTo>
                <a:lnTo>
                  <a:pt x="362" y="25"/>
                </a:lnTo>
                <a:lnTo>
                  <a:pt x="370" y="25"/>
                </a:lnTo>
                <a:lnTo>
                  <a:pt x="370" y="27"/>
                </a:lnTo>
                <a:lnTo>
                  <a:pt x="390" y="27"/>
                </a:lnTo>
                <a:lnTo>
                  <a:pt x="390" y="33"/>
                </a:lnTo>
                <a:lnTo>
                  <a:pt x="412" y="33"/>
                </a:lnTo>
                <a:lnTo>
                  <a:pt x="412" y="37"/>
                </a:lnTo>
                <a:lnTo>
                  <a:pt x="422" y="37"/>
                </a:lnTo>
                <a:lnTo>
                  <a:pt x="422" y="41"/>
                </a:lnTo>
                <a:lnTo>
                  <a:pt x="530" y="41"/>
                </a:lnTo>
                <a:lnTo>
                  <a:pt x="530" y="47"/>
                </a:lnTo>
                <a:lnTo>
                  <a:pt x="567" y="47"/>
                </a:lnTo>
                <a:lnTo>
                  <a:pt x="567" y="53"/>
                </a:lnTo>
                <a:lnTo>
                  <a:pt x="579" y="53"/>
                </a:lnTo>
                <a:lnTo>
                  <a:pt x="579" y="60"/>
                </a:lnTo>
                <a:lnTo>
                  <a:pt x="587" y="60"/>
                </a:lnTo>
                <a:lnTo>
                  <a:pt x="587" y="66"/>
                </a:lnTo>
                <a:lnTo>
                  <a:pt x="595" y="66"/>
                </a:lnTo>
                <a:lnTo>
                  <a:pt x="595" y="68"/>
                </a:lnTo>
                <a:lnTo>
                  <a:pt x="623" y="68"/>
                </a:lnTo>
                <a:lnTo>
                  <a:pt x="623" y="78"/>
                </a:lnTo>
                <a:lnTo>
                  <a:pt x="683" y="78"/>
                </a:lnTo>
                <a:lnTo>
                  <a:pt x="683" y="82"/>
                </a:lnTo>
                <a:lnTo>
                  <a:pt x="691" y="82"/>
                </a:lnTo>
                <a:lnTo>
                  <a:pt x="691" y="86"/>
                </a:lnTo>
                <a:lnTo>
                  <a:pt x="697" y="86"/>
                </a:lnTo>
                <a:lnTo>
                  <a:pt x="697" y="95"/>
                </a:lnTo>
                <a:lnTo>
                  <a:pt x="711" y="95"/>
                </a:lnTo>
                <a:lnTo>
                  <a:pt x="711" y="101"/>
                </a:lnTo>
                <a:lnTo>
                  <a:pt x="1053" y="101"/>
                </a:lnTo>
                <a:lnTo>
                  <a:pt x="1053" y="113"/>
                </a:lnTo>
                <a:lnTo>
                  <a:pt x="1063" y="113"/>
                </a:lnTo>
                <a:lnTo>
                  <a:pt x="1063" y="119"/>
                </a:lnTo>
                <a:lnTo>
                  <a:pt x="1300" y="119"/>
                </a:lnTo>
                <a:lnTo>
                  <a:pt x="1300" y="132"/>
                </a:lnTo>
                <a:lnTo>
                  <a:pt x="1314" y="132"/>
                </a:lnTo>
                <a:lnTo>
                  <a:pt x="1314" y="140"/>
                </a:lnTo>
                <a:lnTo>
                  <a:pt x="1318" y="140"/>
                </a:lnTo>
                <a:lnTo>
                  <a:pt x="1318" y="150"/>
                </a:lnTo>
                <a:lnTo>
                  <a:pt x="1354" y="150"/>
                </a:lnTo>
                <a:lnTo>
                  <a:pt x="1354" y="167"/>
                </a:lnTo>
                <a:lnTo>
                  <a:pt x="2098" y="167"/>
                </a:lnTo>
              </a:path>
            </a:pathLst>
          </a:custGeom>
          <a:noFill/>
          <a:ln w="25400" cap="flat">
            <a:solidFill>
              <a:srgbClr val="0438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TextBox 647"/>
          <p:cNvSpPr txBox="1"/>
          <p:nvPr/>
        </p:nvSpPr>
        <p:spPr>
          <a:xfrm>
            <a:off x="1240074" y="1485900"/>
            <a:ext cx="3027126"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OS: B群</a:t>
            </a:r>
          </a:p>
        </p:txBody>
      </p:sp>
      <p:sp>
        <p:nvSpPr>
          <p:cNvPr id="649" name="TextBox 648"/>
          <p:cNvSpPr txBox="1"/>
          <p:nvPr/>
        </p:nvSpPr>
        <p:spPr>
          <a:xfrm>
            <a:off x="4742728" y="1597831"/>
            <a:ext cx="4274996"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OS: 全患者</a:t>
            </a:r>
          </a:p>
        </p:txBody>
      </p:sp>
      <p:sp>
        <p:nvSpPr>
          <p:cNvPr id="335"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ER：内視鏡的切除。</a:t>
            </a:r>
          </a:p>
        </p:txBody>
      </p:sp>
    </p:spTree>
    <p:extLst>
      <p:ext uri="{BB962C8B-B14F-4D97-AF65-F5344CB8AC3E}">
        <p14:creationId xmlns:p14="http://schemas.microsoft.com/office/powerpoint/2010/main" val="276857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4013: 臨床ステージIの食道扁平上皮癌（ESCC）に対する内視鏡的切除と化学放射線療法の併用の有効性：単一群検証的試験（JCOG0508）</a:t>
            </a:r>
            <a:r>
              <a:rPr lang="en" sz="2000" dirty="0" smtClean="0"/>
              <a:t/>
            </a:r>
            <a:br>
              <a:rPr lang="en" sz="2000" dirty="0" smtClean="0"/>
            </a:br>
            <a:r>
              <a:rPr lang="ja-JP" sz="2000" b="1" i="0" dirty="0" smtClean="0">
                <a:solidFill>
                  <a:srgbClr val="043882"/>
                </a:solidFill>
                <a:ea typeface="MS UI Gothic" pitchFamily="18" charset="0"/>
              </a:rPr>
              <a:t>– Muto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dirty="0" smtClean="0"/>
          </a:p>
          <a:p>
            <a:pPr marL="0" indent="0">
              <a:buNone/>
            </a:pPr>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cT1bのESCC患者において、局所切除にER＋CRT併用療法を追加実施した時には、pT1a例において手術のみを実施した場合と同等の有効性を示し、cT1bのESCCに対する低侵襲治療として新たな選択肢となりうる </a:t>
            </a:r>
          </a:p>
          <a:p>
            <a:pPr>
              <a:buClrTx/>
            </a:pPr>
            <a:endParaRPr lang="en-GB" b="1"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ER：内視鏡的切除。</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Muto et al. J Clin Oncol 2016; 34 (suppl): abstr 4013</a:t>
            </a:r>
          </a:p>
        </p:txBody>
      </p:sp>
      <p:graphicFrame>
        <p:nvGraphicFramePr>
          <p:cNvPr id="6" name="Group 88"/>
          <p:cNvGraphicFramePr>
            <a:graphicFrameLocks noGrp="1"/>
          </p:cNvGraphicFramePr>
          <p:nvPr>
            <p:extLst>
              <p:ext uri="{D42A27DB-BD31-4B8C-83A1-F6EECF244321}">
                <p14:modId xmlns:p14="http://schemas.microsoft.com/office/powerpoint/2010/main" val="636206056"/>
              </p:ext>
            </p:extLst>
          </p:nvPr>
        </p:nvGraphicFramePr>
        <p:xfrm>
          <a:off x="381000" y="1600200"/>
          <a:ext cx="8415867" cy="3352800"/>
        </p:xfrm>
        <a:graphic>
          <a:graphicData uri="http://schemas.openxmlformats.org/drawingml/2006/table">
            <a:tbl>
              <a:tblPr firstRow="1" bandRow="1">
                <a:tableStyleId>{69012ECD-51FC-41F1-AA8D-1B2483CD663E}</a:tableStyleId>
              </a:tblPr>
              <a:tblGrid>
                <a:gridCol w="5391958"/>
                <a:gridCol w="302390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CRT毒性(n=96)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好中球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低ナトリウム血症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食欲不振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血小板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食道炎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嚥下障害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心虚血/心筋梗塞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肺臓炎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心外膜液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胸水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71584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4014: 腹膜転移を有する胃癌患者を対象にパクリタキセル腹腔内投与＋S-1/パクリタキセル療法と、S-1/シスプラチン療法を比較評価する第III相試験：PHOENIX-GC試験 – Ishigami 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腹膜転移を有するGC患者において、パクリタキセルの腹腔内投与＋S-1/パクリタキセルの併用療法と</a:t>
            </a:r>
            <a:r>
              <a:rPr lang="en" sz="1600" dirty="0" smtClean="0"/>
              <a:t/>
            </a:r>
            <a:br>
              <a:rPr lang="en" sz="1600" dirty="0" smtClean="0"/>
            </a:br>
            <a:r>
              <a:rPr lang="ja-JP" sz="1600" b="0" i="0" dirty="0" smtClean="0">
                <a:solidFill>
                  <a:srgbClr val="4D4D4D"/>
                </a:solidFill>
                <a:ea typeface="MS UI Gothic" pitchFamily="18" charset="0"/>
              </a:rPr>
              <a:t>S-1/シスプラチン療法の有効性と安全性を比較検討すること</a:t>
            </a:r>
          </a:p>
        </p:txBody>
      </p:sp>
      <p:sp>
        <p:nvSpPr>
          <p:cNvPr id="4" name="Text Placeholder 3"/>
          <p:cNvSpPr>
            <a:spLocks noGrp="1"/>
          </p:cNvSpPr>
          <p:nvPr>
            <p:ph type="body" sz="quarter" idx="10"/>
          </p:nvPr>
        </p:nvSpPr>
        <p:spPr>
          <a:xfrm>
            <a:off x="365124" y="6324600"/>
            <a:ext cx="4439634" cy="233363"/>
          </a:xfrm>
        </p:spPr>
        <p:txBody>
          <a:bodyPr/>
          <a:lstStyle/>
          <a:p>
            <a:r>
              <a:rPr lang="ja-JP" sz="1200" b="0" i="0" dirty="0" smtClean="0">
                <a:solidFill>
                  <a:srgbClr val="4D4D4D"/>
                </a:solidFill>
                <a:ea typeface="MS UI Gothic" pitchFamily="18" charset="0"/>
              </a:rPr>
              <a:t>*パクリタキセル50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D1+8 + S-1 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D1～14, q3w、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シスプラチン60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D8 + S-1 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D1～21, q5w。</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Ishigami et al. J Clin Oncol 2016; 34 (suppl): abstr 4014</a:t>
            </a:r>
          </a:p>
        </p:txBody>
      </p:sp>
      <p:cxnSp>
        <p:nvCxnSpPr>
          <p:cNvPr id="7" name="AutoShape 15"/>
          <p:cNvCxnSpPr>
            <a:cxnSpLocks noChangeShapeType="1"/>
            <a:stCxn id="6" idx="0"/>
            <a:endCxn id="12" idx="1"/>
          </p:cNvCxnSpPr>
          <p:nvPr/>
        </p:nvCxnSpPr>
        <p:spPr bwMode="auto">
          <a:xfrm rot="5400000" flipH="1" flipV="1">
            <a:off x="4282032" y="2866258"/>
            <a:ext cx="616414" cy="42903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92408"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795385" y="3222172"/>
            <a:ext cx="4120015" cy="1132504"/>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治験実施施設</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CT施行歴（あり/なし）</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腹膜病変の範囲（P1/P2～3）</a:t>
            </a:r>
          </a:p>
        </p:txBody>
      </p:sp>
      <p:cxnSp>
        <p:nvCxnSpPr>
          <p:cNvPr id="10" name="AutoShape 19"/>
          <p:cNvCxnSpPr>
            <a:cxnSpLocks noChangeShapeType="1"/>
            <a:stCxn id="13" idx="3"/>
            <a:endCxn id="6" idx="2"/>
          </p:cNvCxnSpPr>
          <p:nvPr/>
        </p:nvCxnSpPr>
        <p:spPr bwMode="auto">
          <a:xfrm flipV="1">
            <a:off x="3731194" y="3729270"/>
            <a:ext cx="286320"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19773"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04758" y="2362200"/>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パクリタキセル20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腹腔内投与 + S-1/パクリタキセル* </a:t>
            </a:r>
          </a:p>
          <a:p>
            <a:pPr algn="ctr" defTabSz="892175" eaLnBrk="0" hangingPunct="0"/>
            <a:r>
              <a:rPr lang="ja-JP" b="0" i="0" dirty="0" smtClean="0">
                <a:solidFill>
                  <a:srgbClr val="FFFFFF"/>
                </a:solidFill>
                <a:ea typeface="MS UI Gothic" pitchFamily="18" charset="0"/>
              </a:rPr>
              <a:t>(n=122)</a:t>
            </a:r>
          </a:p>
        </p:txBody>
      </p:sp>
      <p:sp>
        <p:nvSpPr>
          <p:cNvPr id="13" name="AutoShape 9"/>
          <p:cNvSpPr>
            <a:spLocks noChangeArrowheads="1"/>
          </p:cNvSpPr>
          <p:nvPr/>
        </p:nvSpPr>
        <p:spPr bwMode="auto">
          <a:xfrm>
            <a:off x="121089" y="2327092"/>
            <a:ext cx="3610105"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病理学的所見により確定診断されたGC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腹膜転移（その他の遠隔転移なし）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CT施行歴なし、または2ヶ月未満</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胃切除歴なし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腹水の頻発発生なし </a:t>
            </a:r>
          </a:p>
          <a:p>
            <a:pPr defTabSz="892175" eaLnBrk="0" hangingPunct="0">
              <a:spcAft>
                <a:spcPct val="30000"/>
              </a:spcAft>
            </a:pPr>
            <a:r>
              <a:rPr lang="ja-JP" b="0" i="0" dirty="0" smtClean="0">
                <a:solidFill>
                  <a:srgbClr val="FFFFFF"/>
                </a:solidFill>
                <a:ea typeface="MS UI Gothic" pitchFamily="18" charset="0"/>
              </a:rPr>
              <a:t>(n=183)</a:t>
            </a:r>
          </a:p>
        </p:txBody>
      </p:sp>
      <p:sp>
        <p:nvSpPr>
          <p:cNvPr id="14" name="Rectangle 9"/>
          <p:cNvSpPr txBox="1">
            <a:spLocks noChangeArrowheads="1"/>
          </p:cNvSpPr>
          <p:nvPr/>
        </p:nvSpPr>
        <p:spPr bwMode="auto">
          <a:xfrm>
            <a:off x="365124" y="53689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a:t>
            </a:r>
          </a:p>
          <a:p>
            <a:pPr>
              <a:buClr>
                <a:srgbClr val="043882"/>
              </a:buClr>
            </a:pPr>
            <a:r>
              <a:rPr lang="ja-JP" b="0" i="0" dirty="0" smtClean="0">
                <a:solidFill>
                  <a:srgbClr val="4D4D4D"/>
                </a:solidFill>
                <a:ea typeface="MS UI Gothic" pitchFamily="18" charset="0"/>
              </a:rPr>
              <a:t>安全性</a:t>
            </a:r>
          </a:p>
        </p:txBody>
      </p:sp>
      <p:cxnSp>
        <p:nvCxnSpPr>
          <p:cNvPr id="16" name="AutoShape 16"/>
          <p:cNvCxnSpPr>
            <a:cxnSpLocks noChangeShapeType="1"/>
            <a:stCxn id="6" idx="4"/>
            <a:endCxn id="19" idx="1"/>
          </p:cNvCxnSpPr>
          <p:nvPr/>
        </p:nvCxnSpPr>
        <p:spPr bwMode="auto">
          <a:xfrm rot="16200000" flipH="1">
            <a:off x="4280678" y="4164599"/>
            <a:ext cx="619123" cy="42903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92408"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618193"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04758" y="42783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S-1/シスプラチン</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(n=61)</a:t>
            </a:r>
          </a:p>
        </p:txBody>
      </p:sp>
      <p:sp>
        <p:nvSpPr>
          <p:cNvPr id="6" name="Oval 14"/>
          <p:cNvSpPr>
            <a:spLocks noChangeArrowheads="1"/>
          </p:cNvSpPr>
          <p:nvPr/>
        </p:nvSpPr>
        <p:spPr bwMode="auto">
          <a:xfrm>
            <a:off x="4017514" y="3388983"/>
            <a:ext cx="716414" cy="6805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2:1</a:t>
            </a:r>
          </a:p>
        </p:txBody>
      </p:sp>
    </p:spTree>
    <p:extLst>
      <p:ext uri="{BB962C8B-B14F-4D97-AF65-F5344CB8AC3E}">
        <p14:creationId xmlns:p14="http://schemas.microsoft.com/office/powerpoint/2010/main" val="225739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編集者（2016年）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43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p:txBody>
      </p:sp>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4014: 腹膜転移を有する胃癌患者を対象にパクリタキセル腹腔内投与＋S-1/パクリタキセル療法と、S-1/シスプラチン療法を比較評価する第III相試験：PHOENIX-GC試験 – Ishigami H, et al</a:t>
            </a:r>
          </a:p>
        </p:txBody>
      </p:sp>
      <p:sp>
        <p:nvSpPr>
          <p:cNvPr id="4" name="Text Placeholder 3"/>
          <p:cNvSpPr>
            <a:spLocks noGrp="1"/>
          </p:cNvSpPr>
          <p:nvPr>
            <p:ph type="body" sz="quarter" idx="10"/>
          </p:nvPr>
        </p:nvSpPr>
        <p:spPr>
          <a:xfrm>
            <a:off x="365124" y="6324600"/>
            <a:ext cx="4320000" cy="258763"/>
          </a:xfrm>
        </p:spPr>
        <p:txBody>
          <a:bodyPr/>
          <a:lstStyle/>
          <a:p>
            <a:r>
              <a:rPr lang="ja-JP" sz="1200" b="0" i="0" dirty="0" smtClean="0">
                <a:solidFill>
                  <a:srgbClr val="4D4D4D"/>
                </a:solidFill>
                <a:ea typeface="MS UI Gothic" pitchFamily="18" charset="0"/>
              </a:rPr>
              <a:t>*層別化ログランク検定、</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コックス回帰分析。</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Ishigami et al. J Clin Oncol 2016; 34 (suppl): abstr 4014</a:t>
            </a:r>
          </a:p>
        </p:txBody>
      </p:sp>
      <p:graphicFrame>
        <p:nvGraphicFramePr>
          <p:cNvPr id="7" name="Group 88"/>
          <p:cNvGraphicFramePr>
            <a:graphicFrameLocks noGrp="1"/>
          </p:cNvGraphicFramePr>
          <p:nvPr>
            <p:extLst>
              <p:ext uri="{D42A27DB-BD31-4B8C-83A1-F6EECF244321}">
                <p14:modId xmlns:p14="http://schemas.microsoft.com/office/powerpoint/2010/main" val="3587864560"/>
              </p:ext>
            </p:extLst>
          </p:nvPr>
        </p:nvGraphicFramePr>
        <p:xfrm>
          <a:off x="2760974" y="2160694"/>
          <a:ext cx="4554225" cy="1188720"/>
        </p:xfrm>
        <a:graphic>
          <a:graphicData uri="http://schemas.openxmlformats.org/drawingml/2006/table">
            <a:tbl>
              <a:tblPr firstRow="1" bandRow="1">
                <a:tableStyleId>{5940675A-B579-460E-94D1-54222C63F5DA}</a:tableStyleId>
              </a:tblPr>
              <a:tblGrid>
                <a:gridCol w="2170650">
                  <a:extLst>
                    <a:ext uri="{9D8B030D-6E8A-4147-A177-3AD203B41FA5}">
                      <a16:colId xmlns="" xmlns:a16="http://schemas.microsoft.com/office/drawing/2014/main" val="20000"/>
                    </a:ext>
                  </a:extLst>
                </a:gridCol>
                <a:gridCol w="1334802">
                  <a:extLst>
                    <a:ext uri="{9D8B030D-6E8A-4147-A177-3AD203B41FA5}">
                      <a16:colId xmlns="" xmlns:a16="http://schemas.microsoft.com/office/drawing/2014/main" val="20001"/>
                    </a:ext>
                  </a:extLst>
                </a:gridCol>
                <a:gridCol w="1048773">
                  <a:extLst>
                    <a:ext uri="{9D8B030D-6E8A-4147-A177-3AD203B41FA5}">
                      <a16:colId xmlns="" xmlns:a16="http://schemas.microsoft.com/office/drawing/2014/main"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mOS (n=164)</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ベースラインからの経過時間(ヶ月)</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95% CI</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パクリタキセル腹腔内投与+ </a:t>
                      </a:r>
                      <a:r>
                        <a:rPr lang="en" sz="1200" dirty="0" smtClean="0"/>
                        <a:t/>
                      </a:r>
                      <a:br>
                        <a:rPr lang="en" sz="1200" dirty="0" smtClean="0"/>
                      </a:br>
                      <a:r>
                        <a:rPr lang="ja-JP" sz="1200" b="0" i="0" u="none" dirty="0" smtClean="0">
                          <a:solidFill>
                            <a:srgbClr val="4D4D4D"/>
                          </a:solidFill>
                          <a:ea typeface="MS UI Gothic" pitchFamily="18" charset="0"/>
                        </a:rPr>
                        <a:t>S-1/パクリタキセル</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17.7 </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14.7, 21.5 </a:t>
                      </a: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S-1/シスプラチン</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15.2 </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12.8, 21.8</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9" name="Text Placeholder 3"/>
          <p:cNvSpPr txBox="1">
            <a:spLocks/>
          </p:cNvSpPr>
          <p:nvPr/>
        </p:nvSpPr>
        <p:spPr bwMode="auto">
          <a:xfrm>
            <a:off x="5105400" y="3181192"/>
            <a:ext cx="3429000" cy="70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pPr>
            <a:r>
              <a:rPr lang="ja-JP" b="0" i="0" dirty="0" smtClean="0">
                <a:solidFill>
                  <a:srgbClr val="4D4D4D"/>
                </a:solidFill>
                <a:ea typeface="MS UI Gothic" pitchFamily="18" charset="0"/>
              </a:rPr>
              <a:t>*p=0.080</a:t>
            </a:r>
          </a:p>
          <a:p>
            <a:pPr>
              <a:buClr>
                <a:srgbClr val="043882"/>
              </a:buClr>
            </a:pP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HR: 0.72  (95% CI 0.49, 1.04); p=0.081</a:t>
            </a:r>
          </a:p>
        </p:txBody>
      </p:sp>
      <p:graphicFrame>
        <p:nvGraphicFramePr>
          <p:cNvPr id="10" name="Group 88"/>
          <p:cNvGraphicFramePr>
            <a:graphicFrameLocks noGrp="1"/>
          </p:cNvGraphicFramePr>
          <p:nvPr>
            <p:extLst>
              <p:ext uri="{D42A27DB-BD31-4B8C-83A1-F6EECF244321}">
                <p14:modId xmlns:p14="http://schemas.microsoft.com/office/powerpoint/2010/main" val="1001205882"/>
              </p:ext>
            </p:extLst>
          </p:nvPr>
        </p:nvGraphicFramePr>
        <p:xfrm>
          <a:off x="381000" y="4892040"/>
          <a:ext cx="8381999" cy="1127760"/>
        </p:xfrm>
        <a:graphic>
          <a:graphicData uri="http://schemas.openxmlformats.org/drawingml/2006/table">
            <a:tbl>
              <a:tblPr firstRow="1" bandRow="1">
                <a:tableStyleId>{69012ECD-51FC-41F1-AA8D-1B2483CD663E}</a:tableStyleId>
              </a:tblPr>
              <a:tblGrid>
                <a:gridCol w="41148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976313">
                  <a:extLst>
                    <a:ext uri="{9D8B030D-6E8A-4147-A177-3AD203B41FA5}">
                      <a16:colId xmlns="" xmlns:a16="http://schemas.microsoft.com/office/drawing/2014/main" val="20006"/>
                    </a:ext>
                  </a:extLst>
                </a:gridCol>
                <a:gridCol w="1004886">
                  <a:extLst>
                    <a:ext uri="{9D8B030D-6E8A-4147-A177-3AD203B41FA5}">
                      <a16:colId xmlns="" xmlns:a16="http://schemas.microsoft.com/office/drawing/2014/main" val="20007"/>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最良効果 (RECIST規準 v1.1)</a:t>
                      </a:r>
                      <a:r>
                        <a:rPr lang="en" sz="1400" dirty="0" smtClean="0"/>
                        <a:t/>
                      </a:r>
                      <a:br>
                        <a:rPr lang="en" sz="1400" dirty="0" smtClean="0"/>
                      </a:br>
                      <a:r>
                        <a:rPr lang="ja-JP" sz="1400" b="1" i="0" u="none" dirty="0" smtClean="0">
                          <a:solidFill>
                            <a:srgbClr val="FFFFFF"/>
                          </a:solidFill>
                          <a:ea typeface="MS UI Gothic" pitchFamily="18" charset="0"/>
                        </a:rPr>
                        <a:t>(標的病変を有する患者)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フィッシャー検定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パクリタキセル腹腔内投与+ S-1/パクリタキセル(n=17)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S-1 + シスプラチン(n=5)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3"/>
                  </a:ext>
                </a:extLst>
              </a:tr>
            </a:tbl>
          </a:graphicData>
        </a:graphic>
      </p:graphicFrame>
      <p:grpSp>
        <p:nvGrpSpPr>
          <p:cNvPr id="39" name="Group 38"/>
          <p:cNvGrpSpPr/>
          <p:nvPr/>
        </p:nvGrpSpPr>
        <p:grpSpPr>
          <a:xfrm>
            <a:off x="556439" y="2060343"/>
            <a:ext cx="4453982" cy="2711120"/>
            <a:chOff x="1412797" y="1842988"/>
            <a:chExt cx="3520215" cy="2212265"/>
          </a:xfrm>
        </p:grpSpPr>
        <p:sp>
          <p:nvSpPr>
            <p:cNvPr id="8" name="TextBox 7"/>
            <p:cNvSpPr txBox="1"/>
            <p:nvPr/>
          </p:nvSpPr>
          <p:spPr>
            <a:xfrm rot="16200000">
              <a:off x="1061258" y="2632819"/>
              <a:ext cx="9492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1" name="TextBox 10"/>
            <p:cNvSpPr txBox="1"/>
            <p:nvPr/>
          </p:nvSpPr>
          <p:spPr>
            <a:xfrm>
              <a:off x="1649802" y="1842988"/>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a:t>
              </a:r>
            </a:p>
          </p:txBody>
        </p:sp>
        <p:sp>
          <p:nvSpPr>
            <p:cNvPr id="12" name="TextBox 11"/>
            <p:cNvSpPr txBox="1"/>
            <p:nvPr/>
          </p:nvSpPr>
          <p:spPr>
            <a:xfrm>
              <a:off x="1559390" y="263673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13" name="TextBox 12"/>
            <p:cNvSpPr txBox="1"/>
            <p:nvPr/>
          </p:nvSpPr>
          <p:spPr>
            <a:xfrm>
              <a:off x="1665189" y="3430488"/>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19" name="TextBox 18"/>
            <p:cNvSpPr txBox="1"/>
            <p:nvPr/>
          </p:nvSpPr>
          <p:spPr>
            <a:xfrm>
              <a:off x="2833536" y="3831416"/>
              <a:ext cx="1067920" cy="223837"/>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ベースラインからの経過時間(ヶ月)</a:t>
              </a:r>
            </a:p>
          </p:txBody>
        </p:sp>
        <p:grpSp>
          <p:nvGrpSpPr>
            <p:cNvPr id="28" name="Group 27"/>
            <p:cNvGrpSpPr/>
            <p:nvPr/>
          </p:nvGrpSpPr>
          <p:grpSpPr>
            <a:xfrm>
              <a:off x="1823146" y="1957417"/>
              <a:ext cx="3109866" cy="1915191"/>
              <a:chOff x="1823146" y="1957417"/>
              <a:chExt cx="3109866" cy="1915191"/>
            </a:xfrm>
          </p:grpSpPr>
          <p:sp>
            <p:nvSpPr>
              <p:cNvPr id="14" name="TextBox 13"/>
              <p:cNvSpPr txBox="1"/>
              <p:nvPr/>
            </p:nvSpPr>
            <p:spPr>
              <a:xfrm>
                <a:off x="1823146" y="362638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5" name="TextBox 14"/>
              <p:cNvSpPr txBox="1"/>
              <p:nvPr/>
            </p:nvSpPr>
            <p:spPr>
              <a:xfrm>
                <a:off x="2495111" y="362638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16" name="TextBox 15"/>
              <p:cNvSpPr txBox="1"/>
              <p:nvPr/>
            </p:nvSpPr>
            <p:spPr>
              <a:xfrm>
                <a:off x="3199168" y="362638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17" name="TextBox 16"/>
              <p:cNvSpPr txBox="1"/>
              <p:nvPr/>
            </p:nvSpPr>
            <p:spPr>
              <a:xfrm>
                <a:off x="3903225" y="362638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36</a:t>
                </a:r>
              </a:p>
            </p:txBody>
          </p:sp>
          <p:sp>
            <p:nvSpPr>
              <p:cNvPr id="18" name="TextBox 17"/>
              <p:cNvSpPr txBox="1"/>
              <p:nvPr/>
            </p:nvSpPr>
            <p:spPr>
              <a:xfrm>
                <a:off x="4607281" y="3626387"/>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48</a:t>
                </a:r>
              </a:p>
            </p:txBody>
          </p:sp>
          <p:sp>
            <p:nvSpPr>
              <p:cNvPr id="27" name="Freeform 26"/>
              <p:cNvSpPr/>
              <p:nvPr/>
            </p:nvSpPr>
            <p:spPr>
              <a:xfrm>
                <a:off x="1953034" y="1957417"/>
                <a:ext cx="2828925" cy="1597025"/>
              </a:xfrm>
              <a:custGeom>
                <a:avLst/>
                <a:gdLst>
                  <a:gd name="connsiteX0" fmla="*/ 0 w 2822575"/>
                  <a:gd name="connsiteY0" fmla="*/ 0 h 1597025"/>
                  <a:gd name="connsiteX1" fmla="*/ 0 w 2822575"/>
                  <a:gd name="connsiteY1" fmla="*/ 1597025 h 1597025"/>
                  <a:gd name="connsiteX2" fmla="*/ 2822575 w 2822575"/>
                  <a:gd name="connsiteY2" fmla="*/ 1597025 h 1597025"/>
                </a:gdLst>
                <a:ahLst/>
                <a:cxnLst>
                  <a:cxn ang="0">
                    <a:pos x="connsiteX0" y="connsiteY0"/>
                  </a:cxn>
                  <a:cxn ang="0">
                    <a:pos x="connsiteX1" y="connsiteY1"/>
                  </a:cxn>
                  <a:cxn ang="0">
                    <a:pos x="connsiteX2" y="connsiteY2"/>
                  </a:cxn>
                </a:cxnLst>
                <a:rect l="l" t="t" r="r" b="b"/>
                <a:pathLst>
                  <a:path w="2822575" h="1597025">
                    <a:moveTo>
                      <a:pt x="0" y="0"/>
                    </a:moveTo>
                    <a:lnTo>
                      <a:pt x="0" y="1597025"/>
                    </a:lnTo>
                    <a:lnTo>
                      <a:pt x="2822575" y="15970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29" name="Straight Connector 28"/>
              <p:cNvCxnSpPr/>
              <p:nvPr/>
            </p:nvCxnSpPr>
            <p:spPr>
              <a:xfrm>
                <a:off x="1854608" y="1966098"/>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54608" y="276027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54608" y="3554442"/>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9080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26128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3177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0225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7274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12859" y="3067705"/>
                <a:ext cx="1457620" cy="452061"/>
                <a:chOff x="1640907" y="3571390"/>
                <a:chExt cx="1457620" cy="452061"/>
              </a:xfrm>
            </p:grpSpPr>
            <p:sp>
              <p:nvSpPr>
                <p:cNvPr id="32" name="TextBox 31"/>
                <p:cNvSpPr txBox="1"/>
                <p:nvPr/>
              </p:nvSpPr>
              <p:spPr>
                <a:xfrm>
                  <a:off x="1745184" y="3571390"/>
                  <a:ext cx="1353343" cy="452061"/>
                </a:xfrm>
                <a:prstGeom prst="rect">
                  <a:avLst/>
                </a:prstGeom>
                <a:noFill/>
              </p:spPr>
              <p:txBody>
                <a:bodyPr wrap="none" rtlCol="0">
                  <a:spAutoFit/>
                </a:bodyPr>
                <a:lstStyle/>
                <a:p>
                  <a:r>
                    <a:rPr lang="ja-JP" sz="1000" b="0" i="0" dirty="0" smtClean="0">
                      <a:solidFill>
                        <a:srgbClr val="4D4D4D"/>
                      </a:solidFill>
                      <a:ea typeface="MS UI Gothic" pitchFamily="18" charset="0"/>
                    </a:rPr>
                    <a:t>パクリタキセル腹腔内投与</a:t>
                  </a:r>
                  <a:r>
                    <a:rPr lang="en" sz="1000" dirty="0" smtClean="0"/>
                    <a:t/>
                  </a:r>
                  <a:br>
                    <a:rPr lang="en" sz="1000" dirty="0" smtClean="0"/>
                  </a:br>
                  <a:r>
                    <a:rPr lang="ja-JP" sz="1000" b="0" i="0" dirty="0" smtClean="0">
                      <a:solidFill>
                        <a:srgbClr val="4D4D4D"/>
                      </a:solidFill>
                      <a:ea typeface="MS UI Gothic" pitchFamily="18" charset="0"/>
                    </a:rPr>
                    <a:t> + S-1/パクリタキセル</a:t>
                  </a:r>
                </a:p>
                <a:p>
                  <a:r>
                    <a:rPr lang="ja-JP" sz="1000" b="0" i="0" dirty="0" smtClean="0">
                      <a:solidFill>
                        <a:srgbClr val="4D4D4D"/>
                      </a:solidFill>
                      <a:ea typeface="MS UI Gothic" pitchFamily="18" charset="0"/>
                    </a:rPr>
                    <a:t>S-1/シスプラチン</a:t>
                  </a:r>
                </a:p>
              </p:txBody>
            </p:sp>
            <p:cxnSp>
              <p:nvCxnSpPr>
                <p:cNvPr id="41" name="Straight Connector 40"/>
                <p:cNvCxnSpPr/>
                <p:nvPr/>
              </p:nvCxnSpPr>
              <p:spPr>
                <a:xfrm>
                  <a:off x="1640907" y="3689744"/>
                  <a:ext cx="130969"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0907" y="3926524"/>
                  <a:ext cx="130969"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sp>
            <p:nvSpPr>
              <p:cNvPr id="46" name="Freeform 5"/>
              <p:cNvSpPr>
                <a:spLocks/>
              </p:cNvSpPr>
              <p:nvPr/>
            </p:nvSpPr>
            <p:spPr bwMode="auto">
              <a:xfrm>
                <a:off x="1959384" y="1963767"/>
                <a:ext cx="1940629" cy="1455872"/>
              </a:xfrm>
              <a:custGeom>
                <a:avLst/>
                <a:gdLst>
                  <a:gd name="T0" fmla="*/ 55 w 1213"/>
                  <a:gd name="T1" fmla="*/ 0 h 910"/>
                  <a:gd name="T2" fmla="*/ 81 w 1213"/>
                  <a:gd name="T3" fmla="*/ 20 h 910"/>
                  <a:gd name="T4" fmla="*/ 150 w 1213"/>
                  <a:gd name="T5" fmla="*/ 39 h 910"/>
                  <a:gd name="T6" fmla="*/ 182 w 1213"/>
                  <a:gd name="T7" fmla="*/ 59 h 910"/>
                  <a:gd name="T8" fmla="*/ 201 w 1213"/>
                  <a:gd name="T9" fmla="*/ 81 h 910"/>
                  <a:gd name="T10" fmla="*/ 205 w 1213"/>
                  <a:gd name="T11" fmla="*/ 99 h 910"/>
                  <a:gd name="T12" fmla="*/ 237 w 1213"/>
                  <a:gd name="T13" fmla="*/ 119 h 910"/>
                  <a:gd name="T14" fmla="*/ 241 w 1213"/>
                  <a:gd name="T15" fmla="*/ 140 h 910"/>
                  <a:gd name="T16" fmla="*/ 249 w 1213"/>
                  <a:gd name="T17" fmla="*/ 158 h 910"/>
                  <a:gd name="T18" fmla="*/ 261 w 1213"/>
                  <a:gd name="T19" fmla="*/ 200 h 910"/>
                  <a:gd name="T20" fmla="*/ 284 w 1213"/>
                  <a:gd name="T21" fmla="*/ 219 h 910"/>
                  <a:gd name="T22" fmla="*/ 290 w 1213"/>
                  <a:gd name="T23" fmla="*/ 237 h 910"/>
                  <a:gd name="T24" fmla="*/ 377 w 1213"/>
                  <a:gd name="T25" fmla="*/ 259 h 910"/>
                  <a:gd name="T26" fmla="*/ 395 w 1213"/>
                  <a:gd name="T27" fmla="*/ 279 h 910"/>
                  <a:gd name="T28" fmla="*/ 444 w 1213"/>
                  <a:gd name="T29" fmla="*/ 299 h 910"/>
                  <a:gd name="T30" fmla="*/ 448 w 1213"/>
                  <a:gd name="T31" fmla="*/ 318 h 910"/>
                  <a:gd name="T32" fmla="*/ 470 w 1213"/>
                  <a:gd name="T33" fmla="*/ 338 h 910"/>
                  <a:gd name="T34" fmla="*/ 474 w 1213"/>
                  <a:gd name="T35" fmla="*/ 384 h 910"/>
                  <a:gd name="T36" fmla="*/ 482 w 1213"/>
                  <a:gd name="T37" fmla="*/ 419 h 910"/>
                  <a:gd name="T38" fmla="*/ 486 w 1213"/>
                  <a:gd name="T39" fmla="*/ 439 h 910"/>
                  <a:gd name="T40" fmla="*/ 502 w 1213"/>
                  <a:gd name="T41" fmla="*/ 459 h 910"/>
                  <a:gd name="T42" fmla="*/ 541 w 1213"/>
                  <a:gd name="T43" fmla="*/ 479 h 910"/>
                  <a:gd name="T44" fmla="*/ 569 w 1213"/>
                  <a:gd name="T45" fmla="*/ 500 h 910"/>
                  <a:gd name="T46" fmla="*/ 573 w 1213"/>
                  <a:gd name="T47" fmla="*/ 518 h 910"/>
                  <a:gd name="T48" fmla="*/ 606 w 1213"/>
                  <a:gd name="T49" fmla="*/ 560 h 910"/>
                  <a:gd name="T50" fmla="*/ 630 w 1213"/>
                  <a:gd name="T51" fmla="*/ 578 h 910"/>
                  <a:gd name="T52" fmla="*/ 648 w 1213"/>
                  <a:gd name="T53" fmla="*/ 599 h 910"/>
                  <a:gd name="T54" fmla="*/ 796 w 1213"/>
                  <a:gd name="T55" fmla="*/ 619 h 910"/>
                  <a:gd name="T56" fmla="*/ 826 w 1213"/>
                  <a:gd name="T57" fmla="*/ 659 h 910"/>
                  <a:gd name="T58" fmla="*/ 859 w 1213"/>
                  <a:gd name="T59" fmla="*/ 679 h 910"/>
                  <a:gd name="T60" fmla="*/ 891 w 1213"/>
                  <a:gd name="T61" fmla="*/ 700 h 910"/>
                  <a:gd name="T62" fmla="*/ 895 w 1213"/>
                  <a:gd name="T63" fmla="*/ 716 h 910"/>
                  <a:gd name="T64" fmla="*/ 912 w 1213"/>
                  <a:gd name="T65" fmla="*/ 744 h 910"/>
                  <a:gd name="T66" fmla="*/ 960 w 1213"/>
                  <a:gd name="T67" fmla="*/ 768 h 910"/>
                  <a:gd name="T68" fmla="*/ 976 w 1213"/>
                  <a:gd name="T69" fmla="*/ 789 h 910"/>
                  <a:gd name="T70" fmla="*/ 1074 w 1213"/>
                  <a:gd name="T71" fmla="*/ 813 h 910"/>
                  <a:gd name="T72" fmla="*/ 1120 w 1213"/>
                  <a:gd name="T73" fmla="*/ 835 h 910"/>
                  <a:gd name="T74" fmla="*/ 1173 w 1213"/>
                  <a:gd name="T75" fmla="*/ 865 h 910"/>
                  <a:gd name="T76" fmla="*/ 1213 w 1213"/>
                  <a:gd name="T7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3" h="910">
                    <a:moveTo>
                      <a:pt x="0" y="0"/>
                    </a:moveTo>
                    <a:lnTo>
                      <a:pt x="55" y="0"/>
                    </a:lnTo>
                    <a:lnTo>
                      <a:pt x="55" y="20"/>
                    </a:lnTo>
                    <a:lnTo>
                      <a:pt x="81" y="20"/>
                    </a:lnTo>
                    <a:lnTo>
                      <a:pt x="81" y="39"/>
                    </a:lnTo>
                    <a:lnTo>
                      <a:pt x="150" y="39"/>
                    </a:lnTo>
                    <a:lnTo>
                      <a:pt x="150" y="59"/>
                    </a:lnTo>
                    <a:lnTo>
                      <a:pt x="182" y="59"/>
                    </a:lnTo>
                    <a:lnTo>
                      <a:pt x="182" y="81"/>
                    </a:lnTo>
                    <a:lnTo>
                      <a:pt x="201" y="81"/>
                    </a:lnTo>
                    <a:lnTo>
                      <a:pt x="201" y="99"/>
                    </a:lnTo>
                    <a:lnTo>
                      <a:pt x="205" y="99"/>
                    </a:lnTo>
                    <a:lnTo>
                      <a:pt x="205" y="119"/>
                    </a:lnTo>
                    <a:lnTo>
                      <a:pt x="237" y="119"/>
                    </a:lnTo>
                    <a:lnTo>
                      <a:pt x="237" y="140"/>
                    </a:lnTo>
                    <a:lnTo>
                      <a:pt x="241" y="140"/>
                    </a:lnTo>
                    <a:lnTo>
                      <a:pt x="241" y="158"/>
                    </a:lnTo>
                    <a:lnTo>
                      <a:pt x="249" y="158"/>
                    </a:lnTo>
                    <a:lnTo>
                      <a:pt x="249" y="200"/>
                    </a:lnTo>
                    <a:lnTo>
                      <a:pt x="261" y="200"/>
                    </a:lnTo>
                    <a:lnTo>
                      <a:pt x="261" y="219"/>
                    </a:lnTo>
                    <a:lnTo>
                      <a:pt x="284" y="219"/>
                    </a:lnTo>
                    <a:lnTo>
                      <a:pt x="284" y="237"/>
                    </a:lnTo>
                    <a:lnTo>
                      <a:pt x="290" y="237"/>
                    </a:lnTo>
                    <a:lnTo>
                      <a:pt x="290" y="259"/>
                    </a:lnTo>
                    <a:lnTo>
                      <a:pt x="377" y="259"/>
                    </a:lnTo>
                    <a:lnTo>
                      <a:pt x="377" y="279"/>
                    </a:lnTo>
                    <a:lnTo>
                      <a:pt x="395" y="279"/>
                    </a:lnTo>
                    <a:lnTo>
                      <a:pt x="395" y="299"/>
                    </a:lnTo>
                    <a:lnTo>
                      <a:pt x="444" y="299"/>
                    </a:lnTo>
                    <a:lnTo>
                      <a:pt x="444" y="318"/>
                    </a:lnTo>
                    <a:lnTo>
                      <a:pt x="448" y="318"/>
                    </a:lnTo>
                    <a:lnTo>
                      <a:pt x="448" y="338"/>
                    </a:lnTo>
                    <a:lnTo>
                      <a:pt x="470" y="338"/>
                    </a:lnTo>
                    <a:lnTo>
                      <a:pt x="470" y="384"/>
                    </a:lnTo>
                    <a:lnTo>
                      <a:pt x="474" y="384"/>
                    </a:lnTo>
                    <a:lnTo>
                      <a:pt x="474" y="419"/>
                    </a:lnTo>
                    <a:lnTo>
                      <a:pt x="482" y="419"/>
                    </a:lnTo>
                    <a:lnTo>
                      <a:pt x="482" y="439"/>
                    </a:lnTo>
                    <a:lnTo>
                      <a:pt x="486" y="439"/>
                    </a:lnTo>
                    <a:lnTo>
                      <a:pt x="486" y="459"/>
                    </a:lnTo>
                    <a:lnTo>
                      <a:pt x="502" y="459"/>
                    </a:lnTo>
                    <a:lnTo>
                      <a:pt x="502" y="479"/>
                    </a:lnTo>
                    <a:lnTo>
                      <a:pt x="541" y="479"/>
                    </a:lnTo>
                    <a:lnTo>
                      <a:pt x="541" y="500"/>
                    </a:lnTo>
                    <a:lnTo>
                      <a:pt x="569" y="500"/>
                    </a:lnTo>
                    <a:lnTo>
                      <a:pt x="569" y="518"/>
                    </a:lnTo>
                    <a:lnTo>
                      <a:pt x="573" y="518"/>
                    </a:lnTo>
                    <a:lnTo>
                      <a:pt x="573" y="560"/>
                    </a:lnTo>
                    <a:lnTo>
                      <a:pt x="606" y="560"/>
                    </a:lnTo>
                    <a:lnTo>
                      <a:pt x="606" y="578"/>
                    </a:lnTo>
                    <a:lnTo>
                      <a:pt x="630" y="578"/>
                    </a:lnTo>
                    <a:lnTo>
                      <a:pt x="630" y="599"/>
                    </a:lnTo>
                    <a:lnTo>
                      <a:pt x="648" y="599"/>
                    </a:lnTo>
                    <a:lnTo>
                      <a:pt x="648" y="619"/>
                    </a:lnTo>
                    <a:lnTo>
                      <a:pt x="796" y="619"/>
                    </a:lnTo>
                    <a:lnTo>
                      <a:pt x="796" y="659"/>
                    </a:lnTo>
                    <a:lnTo>
                      <a:pt x="826" y="659"/>
                    </a:lnTo>
                    <a:lnTo>
                      <a:pt x="826" y="679"/>
                    </a:lnTo>
                    <a:lnTo>
                      <a:pt x="859" y="679"/>
                    </a:lnTo>
                    <a:lnTo>
                      <a:pt x="859" y="700"/>
                    </a:lnTo>
                    <a:lnTo>
                      <a:pt x="891" y="700"/>
                    </a:lnTo>
                    <a:lnTo>
                      <a:pt x="891" y="716"/>
                    </a:lnTo>
                    <a:lnTo>
                      <a:pt x="895" y="716"/>
                    </a:lnTo>
                    <a:lnTo>
                      <a:pt x="895" y="744"/>
                    </a:lnTo>
                    <a:lnTo>
                      <a:pt x="912" y="744"/>
                    </a:lnTo>
                    <a:lnTo>
                      <a:pt x="912" y="768"/>
                    </a:lnTo>
                    <a:lnTo>
                      <a:pt x="960" y="768"/>
                    </a:lnTo>
                    <a:lnTo>
                      <a:pt x="960" y="789"/>
                    </a:lnTo>
                    <a:lnTo>
                      <a:pt x="976" y="789"/>
                    </a:lnTo>
                    <a:lnTo>
                      <a:pt x="976" y="813"/>
                    </a:lnTo>
                    <a:lnTo>
                      <a:pt x="1074" y="813"/>
                    </a:lnTo>
                    <a:lnTo>
                      <a:pt x="1074" y="835"/>
                    </a:lnTo>
                    <a:lnTo>
                      <a:pt x="1120" y="835"/>
                    </a:lnTo>
                    <a:lnTo>
                      <a:pt x="1120" y="865"/>
                    </a:lnTo>
                    <a:lnTo>
                      <a:pt x="1173" y="865"/>
                    </a:lnTo>
                    <a:lnTo>
                      <a:pt x="1173" y="910"/>
                    </a:lnTo>
                    <a:lnTo>
                      <a:pt x="1213" y="91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78" name="Group 77"/>
              <p:cNvGrpSpPr/>
              <p:nvPr/>
            </p:nvGrpSpPr>
            <p:grpSpPr>
              <a:xfrm>
                <a:off x="3388058" y="2938082"/>
                <a:ext cx="1339083" cy="364768"/>
                <a:chOff x="2295449" y="3069815"/>
                <a:chExt cx="1339083" cy="364768"/>
              </a:xfrm>
            </p:grpSpPr>
            <p:sp>
              <p:nvSpPr>
                <p:cNvPr id="48" name="Line 7"/>
                <p:cNvSpPr>
                  <a:spLocks noChangeShapeType="1"/>
                </p:cNvSpPr>
                <p:nvPr/>
              </p:nvSpPr>
              <p:spPr bwMode="auto">
                <a:xfrm>
                  <a:off x="3245766"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8"/>
                <p:cNvSpPr>
                  <a:spLocks noChangeShapeType="1"/>
                </p:cNvSpPr>
                <p:nvPr/>
              </p:nvSpPr>
              <p:spPr bwMode="auto">
                <a:xfrm>
                  <a:off x="3112977" y="3367388"/>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9"/>
                <p:cNvSpPr>
                  <a:spLocks noChangeShapeType="1"/>
                </p:cNvSpPr>
                <p:nvPr/>
              </p:nvSpPr>
              <p:spPr bwMode="auto">
                <a:xfrm>
                  <a:off x="3060182" y="3327392"/>
                  <a:ext cx="0" cy="239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0"/>
                <p:cNvSpPr>
                  <a:spLocks noChangeShapeType="1"/>
                </p:cNvSpPr>
                <p:nvPr/>
              </p:nvSpPr>
              <p:spPr bwMode="auto">
                <a:xfrm>
                  <a:off x="3008987"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1"/>
                <p:cNvSpPr>
                  <a:spLocks noChangeShapeType="1"/>
                </p:cNvSpPr>
                <p:nvPr/>
              </p:nvSpPr>
              <p:spPr bwMode="auto">
                <a:xfrm>
                  <a:off x="2885797"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2"/>
                <p:cNvSpPr>
                  <a:spLocks noChangeShapeType="1"/>
                </p:cNvSpPr>
                <p:nvPr/>
              </p:nvSpPr>
              <p:spPr bwMode="auto">
                <a:xfrm>
                  <a:off x="2817003"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3"/>
                <p:cNvSpPr>
                  <a:spLocks noChangeShapeType="1"/>
                </p:cNvSpPr>
                <p:nvPr/>
              </p:nvSpPr>
              <p:spPr bwMode="auto">
                <a:xfrm>
                  <a:off x="2639419"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4"/>
                <p:cNvSpPr>
                  <a:spLocks noChangeShapeType="1"/>
                </p:cNvSpPr>
                <p:nvPr/>
              </p:nvSpPr>
              <p:spPr bwMode="auto">
                <a:xfrm>
                  <a:off x="2578624"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5"/>
                <p:cNvSpPr>
                  <a:spLocks noChangeShapeType="1"/>
                </p:cNvSpPr>
                <p:nvPr/>
              </p:nvSpPr>
              <p:spPr bwMode="auto">
                <a:xfrm>
                  <a:off x="2509830" y="3153007"/>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6"/>
                <p:cNvSpPr>
                  <a:spLocks noChangeShapeType="1"/>
                </p:cNvSpPr>
                <p:nvPr/>
              </p:nvSpPr>
              <p:spPr bwMode="auto">
                <a:xfrm>
                  <a:off x="2490632"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7"/>
                <p:cNvSpPr>
                  <a:spLocks noChangeShapeType="1"/>
                </p:cNvSpPr>
                <p:nvPr/>
              </p:nvSpPr>
              <p:spPr bwMode="auto">
                <a:xfrm>
                  <a:off x="2449036"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8"/>
                <p:cNvSpPr>
                  <a:spLocks noChangeShapeType="1"/>
                </p:cNvSpPr>
                <p:nvPr/>
              </p:nvSpPr>
              <p:spPr bwMode="auto">
                <a:xfrm>
                  <a:off x="23610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9"/>
                <p:cNvSpPr>
                  <a:spLocks noChangeShapeType="1"/>
                </p:cNvSpPr>
                <p:nvPr/>
              </p:nvSpPr>
              <p:spPr bwMode="auto">
                <a:xfrm>
                  <a:off x="2314648"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0"/>
                <p:cNvSpPr>
                  <a:spLocks noChangeShapeType="1"/>
                </p:cNvSpPr>
                <p:nvPr/>
              </p:nvSpPr>
              <p:spPr bwMode="auto">
                <a:xfrm>
                  <a:off x="2295449"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1"/>
                <p:cNvSpPr>
                  <a:spLocks noChangeShapeType="1"/>
                </p:cNvSpPr>
                <p:nvPr/>
              </p:nvSpPr>
              <p:spPr bwMode="auto">
                <a:xfrm>
                  <a:off x="23514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2"/>
                <p:cNvSpPr>
                  <a:spLocks noChangeShapeType="1"/>
                </p:cNvSpPr>
                <p:nvPr/>
              </p:nvSpPr>
              <p:spPr bwMode="auto">
                <a:xfrm>
                  <a:off x="2564226"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3"/>
                <p:cNvSpPr>
                  <a:spLocks noChangeShapeType="1"/>
                </p:cNvSpPr>
                <p:nvPr/>
              </p:nvSpPr>
              <p:spPr bwMode="auto">
                <a:xfrm>
                  <a:off x="2548227"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4"/>
                <p:cNvSpPr>
                  <a:spLocks noChangeShapeType="1"/>
                </p:cNvSpPr>
                <p:nvPr/>
              </p:nvSpPr>
              <p:spPr bwMode="auto">
                <a:xfrm>
                  <a:off x="2626620"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5"/>
                <p:cNvSpPr>
                  <a:spLocks noChangeShapeType="1"/>
                </p:cNvSpPr>
                <p:nvPr/>
              </p:nvSpPr>
              <p:spPr bwMode="auto">
                <a:xfrm>
                  <a:off x="2976989"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6"/>
                <p:cNvSpPr>
                  <a:spLocks noChangeShapeType="1"/>
                </p:cNvSpPr>
                <p:nvPr/>
              </p:nvSpPr>
              <p:spPr bwMode="auto">
                <a:xfrm>
                  <a:off x="3280963"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7"/>
                <p:cNvSpPr>
                  <a:spLocks noChangeShapeType="1"/>
                </p:cNvSpPr>
                <p:nvPr/>
              </p:nvSpPr>
              <p:spPr bwMode="auto">
                <a:xfrm>
                  <a:off x="3423350"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8"/>
                <p:cNvSpPr>
                  <a:spLocks noChangeShapeType="1"/>
                </p:cNvSpPr>
                <p:nvPr/>
              </p:nvSpPr>
              <p:spPr bwMode="auto">
                <a:xfrm>
                  <a:off x="3439349"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9"/>
                <p:cNvSpPr>
                  <a:spLocks noChangeShapeType="1"/>
                </p:cNvSpPr>
                <p:nvPr/>
              </p:nvSpPr>
              <p:spPr bwMode="auto">
                <a:xfrm>
                  <a:off x="3453747"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0"/>
                <p:cNvSpPr>
                  <a:spLocks noChangeShapeType="1"/>
                </p:cNvSpPr>
                <p:nvPr/>
              </p:nvSpPr>
              <p:spPr bwMode="auto">
                <a:xfrm>
                  <a:off x="3634532"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1" name="Group 80"/>
              <p:cNvGrpSpPr/>
              <p:nvPr/>
            </p:nvGrpSpPr>
            <p:grpSpPr>
              <a:xfrm>
                <a:off x="3378459" y="3059671"/>
                <a:ext cx="515155" cy="363168"/>
                <a:chOff x="2285850" y="3191404"/>
                <a:chExt cx="515155" cy="363168"/>
              </a:xfrm>
            </p:grpSpPr>
            <p:sp>
              <p:nvSpPr>
                <p:cNvPr id="47" name="Line 6"/>
                <p:cNvSpPr>
                  <a:spLocks noChangeShapeType="1"/>
                </p:cNvSpPr>
                <p:nvPr/>
              </p:nvSpPr>
              <p:spPr bwMode="auto">
                <a:xfrm>
                  <a:off x="2801005"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1"/>
                <p:cNvSpPr>
                  <a:spLocks noChangeShapeType="1"/>
                </p:cNvSpPr>
                <p:nvPr/>
              </p:nvSpPr>
              <p:spPr bwMode="auto">
                <a:xfrm>
                  <a:off x="2759409"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2"/>
                <p:cNvSpPr>
                  <a:spLocks noChangeShapeType="1"/>
                </p:cNvSpPr>
                <p:nvPr/>
              </p:nvSpPr>
              <p:spPr bwMode="auto">
                <a:xfrm>
                  <a:off x="2740210"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3"/>
                <p:cNvSpPr>
                  <a:spLocks noChangeShapeType="1"/>
                </p:cNvSpPr>
                <p:nvPr/>
              </p:nvSpPr>
              <p:spPr bwMode="auto">
                <a:xfrm>
                  <a:off x="2626620" y="341218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4"/>
                <p:cNvSpPr>
                  <a:spLocks noChangeShapeType="1"/>
                </p:cNvSpPr>
                <p:nvPr/>
              </p:nvSpPr>
              <p:spPr bwMode="auto">
                <a:xfrm>
                  <a:off x="2285850" y="3191404"/>
                  <a:ext cx="0" cy="239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5"/>
                <p:cNvSpPr>
                  <a:spLocks noChangeShapeType="1"/>
                </p:cNvSpPr>
                <p:nvPr/>
              </p:nvSpPr>
              <p:spPr bwMode="auto">
                <a:xfrm>
                  <a:off x="2665017"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7" name="Freeform 36"/>
              <p:cNvSpPr>
                <a:spLocks/>
              </p:cNvSpPr>
              <p:nvPr/>
            </p:nvSpPr>
            <p:spPr bwMode="auto">
              <a:xfrm>
                <a:off x="1959384" y="1963767"/>
                <a:ext cx="2774156" cy="1332683"/>
              </a:xfrm>
              <a:custGeom>
                <a:avLst/>
                <a:gdLst>
                  <a:gd name="T0" fmla="*/ 36 w 1734"/>
                  <a:gd name="T1" fmla="*/ 8 h 833"/>
                  <a:gd name="T2" fmla="*/ 99 w 1734"/>
                  <a:gd name="T3" fmla="*/ 16 h 833"/>
                  <a:gd name="T4" fmla="*/ 140 w 1734"/>
                  <a:gd name="T5" fmla="*/ 33 h 833"/>
                  <a:gd name="T6" fmla="*/ 188 w 1734"/>
                  <a:gd name="T7" fmla="*/ 43 h 833"/>
                  <a:gd name="T8" fmla="*/ 194 w 1734"/>
                  <a:gd name="T9" fmla="*/ 61 h 833"/>
                  <a:gd name="T10" fmla="*/ 231 w 1734"/>
                  <a:gd name="T11" fmla="*/ 69 h 833"/>
                  <a:gd name="T12" fmla="*/ 259 w 1734"/>
                  <a:gd name="T13" fmla="*/ 89 h 833"/>
                  <a:gd name="T14" fmla="*/ 267 w 1734"/>
                  <a:gd name="T15" fmla="*/ 95 h 833"/>
                  <a:gd name="T16" fmla="*/ 280 w 1734"/>
                  <a:gd name="T17" fmla="*/ 115 h 833"/>
                  <a:gd name="T18" fmla="*/ 296 w 1734"/>
                  <a:gd name="T19" fmla="*/ 123 h 833"/>
                  <a:gd name="T20" fmla="*/ 298 w 1734"/>
                  <a:gd name="T21" fmla="*/ 140 h 833"/>
                  <a:gd name="T22" fmla="*/ 314 w 1734"/>
                  <a:gd name="T23" fmla="*/ 148 h 833"/>
                  <a:gd name="T24" fmla="*/ 318 w 1734"/>
                  <a:gd name="T25" fmla="*/ 166 h 833"/>
                  <a:gd name="T26" fmla="*/ 328 w 1734"/>
                  <a:gd name="T27" fmla="*/ 176 h 833"/>
                  <a:gd name="T28" fmla="*/ 340 w 1734"/>
                  <a:gd name="T29" fmla="*/ 192 h 833"/>
                  <a:gd name="T30" fmla="*/ 344 w 1734"/>
                  <a:gd name="T31" fmla="*/ 202 h 833"/>
                  <a:gd name="T32" fmla="*/ 354 w 1734"/>
                  <a:gd name="T33" fmla="*/ 218 h 833"/>
                  <a:gd name="T34" fmla="*/ 361 w 1734"/>
                  <a:gd name="T35" fmla="*/ 227 h 833"/>
                  <a:gd name="T36" fmla="*/ 365 w 1734"/>
                  <a:gd name="T37" fmla="*/ 243 h 833"/>
                  <a:gd name="T38" fmla="*/ 407 w 1734"/>
                  <a:gd name="T39" fmla="*/ 253 h 833"/>
                  <a:gd name="T40" fmla="*/ 411 w 1734"/>
                  <a:gd name="T41" fmla="*/ 271 h 833"/>
                  <a:gd name="T42" fmla="*/ 446 w 1734"/>
                  <a:gd name="T43" fmla="*/ 279 h 833"/>
                  <a:gd name="T44" fmla="*/ 450 w 1734"/>
                  <a:gd name="T45" fmla="*/ 314 h 833"/>
                  <a:gd name="T46" fmla="*/ 454 w 1734"/>
                  <a:gd name="T47" fmla="*/ 324 h 833"/>
                  <a:gd name="T48" fmla="*/ 460 w 1734"/>
                  <a:gd name="T49" fmla="*/ 342 h 833"/>
                  <a:gd name="T50" fmla="*/ 466 w 1734"/>
                  <a:gd name="T51" fmla="*/ 350 h 833"/>
                  <a:gd name="T52" fmla="*/ 468 w 1734"/>
                  <a:gd name="T53" fmla="*/ 366 h 833"/>
                  <a:gd name="T54" fmla="*/ 484 w 1734"/>
                  <a:gd name="T55" fmla="*/ 376 h 833"/>
                  <a:gd name="T56" fmla="*/ 488 w 1734"/>
                  <a:gd name="T57" fmla="*/ 394 h 833"/>
                  <a:gd name="T58" fmla="*/ 537 w 1734"/>
                  <a:gd name="T59" fmla="*/ 404 h 833"/>
                  <a:gd name="T60" fmla="*/ 547 w 1734"/>
                  <a:gd name="T61" fmla="*/ 419 h 833"/>
                  <a:gd name="T62" fmla="*/ 567 w 1734"/>
                  <a:gd name="T63" fmla="*/ 429 h 833"/>
                  <a:gd name="T64" fmla="*/ 581 w 1734"/>
                  <a:gd name="T65" fmla="*/ 447 h 833"/>
                  <a:gd name="T66" fmla="*/ 608 w 1734"/>
                  <a:gd name="T67" fmla="*/ 455 h 833"/>
                  <a:gd name="T68" fmla="*/ 640 w 1734"/>
                  <a:gd name="T69" fmla="*/ 491 h 833"/>
                  <a:gd name="T70" fmla="*/ 652 w 1734"/>
                  <a:gd name="T71" fmla="*/ 500 h 833"/>
                  <a:gd name="T72" fmla="*/ 660 w 1734"/>
                  <a:gd name="T73" fmla="*/ 516 h 833"/>
                  <a:gd name="T74" fmla="*/ 715 w 1734"/>
                  <a:gd name="T75" fmla="*/ 526 h 833"/>
                  <a:gd name="T76" fmla="*/ 719 w 1734"/>
                  <a:gd name="T77" fmla="*/ 542 h 833"/>
                  <a:gd name="T78" fmla="*/ 743 w 1734"/>
                  <a:gd name="T79" fmla="*/ 552 h 833"/>
                  <a:gd name="T80" fmla="*/ 750 w 1734"/>
                  <a:gd name="T81" fmla="*/ 570 h 833"/>
                  <a:gd name="T82" fmla="*/ 782 w 1734"/>
                  <a:gd name="T83" fmla="*/ 578 h 833"/>
                  <a:gd name="T84" fmla="*/ 786 w 1734"/>
                  <a:gd name="T85" fmla="*/ 593 h 833"/>
                  <a:gd name="T86" fmla="*/ 869 w 1734"/>
                  <a:gd name="T87" fmla="*/ 603 h 833"/>
                  <a:gd name="T88" fmla="*/ 891 w 1734"/>
                  <a:gd name="T89" fmla="*/ 621 h 833"/>
                  <a:gd name="T90" fmla="*/ 922 w 1734"/>
                  <a:gd name="T91" fmla="*/ 631 h 833"/>
                  <a:gd name="T92" fmla="*/ 970 w 1734"/>
                  <a:gd name="T93" fmla="*/ 651 h 833"/>
                  <a:gd name="T94" fmla="*/ 1019 w 1734"/>
                  <a:gd name="T95" fmla="*/ 661 h 833"/>
                  <a:gd name="T96" fmla="*/ 1041 w 1734"/>
                  <a:gd name="T97" fmla="*/ 685 h 833"/>
                  <a:gd name="T98" fmla="*/ 1094 w 1734"/>
                  <a:gd name="T99" fmla="*/ 698 h 833"/>
                  <a:gd name="T100" fmla="*/ 1175 w 1734"/>
                  <a:gd name="T101" fmla="*/ 728 h 833"/>
                  <a:gd name="T102" fmla="*/ 1311 w 1734"/>
                  <a:gd name="T103" fmla="*/ 744 h 833"/>
                  <a:gd name="T104" fmla="*/ 1343 w 1734"/>
                  <a:gd name="T105" fmla="*/ 783 h 833"/>
                  <a:gd name="T106" fmla="*/ 1434 w 1734"/>
                  <a:gd name="T107" fmla="*/ 80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4" h="833">
                    <a:moveTo>
                      <a:pt x="0" y="0"/>
                    </a:moveTo>
                    <a:lnTo>
                      <a:pt x="36" y="0"/>
                    </a:lnTo>
                    <a:lnTo>
                      <a:pt x="36" y="8"/>
                    </a:lnTo>
                    <a:lnTo>
                      <a:pt x="95" y="8"/>
                    </a:lnTo>
                    <a:lnTo>
                      <a:pt x="95" y="16"/>
                    </a:lnTo>
                    <a:lnTo>
                      <a:pt x="99" y="16"/>
                    </a:lnTo>
                    <a:lnTo>
                      <a:pt x="99" y="26"/>
                    </a:lnTo>
                    <a:lnTo>
                      <a:pt x="140" y="26"/>
                    </a:lnTo>
                    <a:lnTo>
                      <a:pt x="140" y="33"/>
                    </a:lnTo>
                    <a:lnTo>
                      <a:pt x="150" y="33"/>
                    </a:lnTo>
                    <a:lnTo>
                      <a:pt x="150" y="43"/>
                    </a:lnTo>
                    <a:lnTo>
                      <a:pt x="188" y="43"/>
                    </a:lnTo>
                    <a:lnTo>
                      <a:pt x="188" y="51"/>
                    </a:lnTo>
                    <a:lnTo>
                      <a:pt x="194" y="51"/>
                    </a:lnTo>
                    <a:lnTo>
                      <a:pt x="194" y="61"/>
                    </a:lnTo>
                    <a:lnTo>
                      <a:pt x="207" y="61"/>
                    </a:lnTo>
                    <a:lnTo>
                      <a:pt x="207" y="69"/>
                    </a:lnTo>
                    <a:lnTo>
                      <a:pt x="231" y="69"/>
                    </a:lnTo>
                    <a:lnTo>
                      <a:pt x="231" y="77"/>
                    </a:lnTo>
                    <a:lnTo>
                      <a:pt x="259" y="77"/>
                    </a:lnTo>
                    <a:lnTo>
                      <a:pt x="259" y="89"/>
                    </a:lnTo>
                    <a:lnTo>
                      <a:pt x="263" y="89"/>
                    </a:lnTo>
                    <a:lnTo>
                      <a:pt x="263" y="95"/>
                    </a:lnTo>
                    <a:lnTo>
                      <a:pt x="267" y="95"/>
                    </a:lnTo>
                    <a:lnTo>
                      <a:pt x="267" y="105"/>
                    </a:lnTo>
                    <a:lnTo>
                      <a:pt x="280" y="105"/>
                    </a:lnTo>
                    <a:lnTo>
                      <a:pt x="280" y="115"/>
                    </a:lnTo>
                    <a:lnTo>
                      <a:pt x="292" y="115"/>
                    </a:lnTo>
                    <a:lnTo>
                      <a:pt x="292" y="123"/>
                    </a:lnTo>
                    <a:lnTo>
                      <a:pt x="296" y="123"/>
                    </a:lnTo>
                    <a:lnTo>
                      <a:pt x="296" y="130"/>
                    </a:lnTo>
                    <a:lnTo>
                      <a:pt x="298" y="130"/>
                    </a:lnTo>
                    <a:lnTo>
                      <a:pt x="298" y="140"/>
                    </a:lnTo>
                    <a:lnTo>
                      <a:pt x="310" y="140"/>
                    </a:lnTo>
                    <a:lnTo>
                      <a:pt x="310" y="148"/>
                    </a:lnTo>
                    <a:lnTo>
                      <a:pt x="314" y="148"/>
                    </a:lnTo>
                    <a:lnTo>
                      <a:pt x="314" y="156"/>
                    </a:lnTo>
                    <a:lnTo>
                      <a:pt x="318" y="156"/>
                    </a:lnTo>
                    <a:lnTo>
                      <a:pt x="318" y="166"/>
                    </a:lnTo>
                    <a:lnTo>
                      <a:pt x="322" y="166"/>
                    </a:lnTo>
                    <a:lnTo>
                      <a:pt x="322" y="176"/>
                    </a:lnTo>
                    <a:lnTo>
                      <a:pt x="328" y="176"/>
                    </a:lnTo>
                    <a:lnTo>
                      <a:pt x="328" y="182"/>
                    </a:lnTo>
                    <a:lnTo>
                      <a:pt x="340" y="182"/>
                    </a:lnTo>
                    <a:lnTo>
                      <a:pt x="340" y="192"/>
                    </a:lnTo>
                    <a:lnTo>
                      <a:pt x="342" y="192"/>
                    </a:lnTo>
                    <a:lnTo>
                      <a:pt x="342" y="202"/>
                    </a:lnTo>
                    <a:lnTo>
                      <a:pt x="344" y="202"/>
                    </a:lnTo>
                    <a:lnTo>
                      <a:pt x="344" y="210"/>
                    </a:lnTo>
                    <a:lnTo>
                      <a:pt x="354" y="210"/>
                    </a:lnTo>
                    <a:lnTo>
                      <a:pt x="354" y="218"/>
                    </a:lnTo>
                    <a:lnTo>
                      <a:pt x="356" y="218"/>
                    </a:lnTo>
                    <a:lnTo>
                      <a:pt x="356" y="227"/>
                    </a:lnTo>
                    <a:lnTo>
                      <a:pt x="361" y="227"/>
                    </a:lnTo>
                    <a:lnTo>
                      <a:pt x="361" y="237"/>
                    </a:lnTo>
                    <a:lnTo>
                      <a:pt x="365" y="237"/>
                    </a:lnTo>
                    <a:lnTo>
                      <a:pt x="365" y="243"/>
                    </a:lnTo>
                    <a:lnTo>
                      <a:pt x="403" y="243"/>
                    </a:lnTo>
                    <a:lnTo>
                      <a:pt x="403" y="253"/>
                    </a:lnTo>
                    <a:lnTo>
                      <a:pt x="407" y="253"/>
                    </a:lnTo>
                    <a:lnTo>
                      <a:pt x="407" y="263"/>
                    </a:lnTo>
                    <a:lnTo>
                      <a:pt x="411" y="263"/>
                    </a:lnTo>
                    <a:lnTo>
                      <a:pt x="411" y="271"/>
                    </a:lnTo>
                    <a:lnTo>
                      <a:pt x="417" y="271"/>
                    </a:lnTo>
                    <a:lnTo>
                      <a:pt x="417" y="279"/>
                    </a:lnTo>
                    <a:lnTo>
                      <a:pt x="446" y="279"/>
                    </a:lnTo>
                    <a:lnTo>
                      <a:pt x="446" y="297"/>
                    </a:lnTo>
                    <a:lnTo>
                      <a:pt x="450" y="297"/>
                    </a:lnTo>
                    <a:lnTo>
                      <a:pt x="450" y="314"/>
                    </a:lnTo>
                    <a:lnTo>
                      <a:pt x="452" y="314"/>
                    </a:lnTo>
                    <a:lnTo>
                      <a:pt x="452" y="324"/>
                    </a:lnTo>
                    <a:lnTo>
                      <a:pt x="454" y="324"/>
                    </a:lnTo>
                    <a:lnTo>
                      <a:pt x="454" y="332"/>
                    </a:lnTo>
                    <a:lnTo>
                      <a:pt x="460" y="332"/>
                    </a:lnTo>
                    <a:lnTo>
                      <a:pt x="460" y="342"/>
                    </a:lnTo>
                    <a:lnTo>
                      <a:pt x="460" y="342"/>
                    </a:lnTo>
                    <a:lnTo>
                      <a:pt x="460" y="350"/>
                    </a:lnTo>
                    <a:lnTo>
                      <a:pt x="466" y="350"/>
                    </a:lnTo>
                    <a:lnTo>
                      <a:pt x="466" y="360"/>
                    </a:lnTo>
                    <a:lnTo>
                      <a:pt x="468" y="360"/>
                    </a:lnTo>
                    <a:lnTo>
                      <a:pt x="468" y="366"/>
                    </a:lnTo>
                    <a:lnTo>
                      <a:pt x="472" y="366"/>
                    </a:lnTo>
                    <a:lnTo>
                      <a:pt x="472" y="376"/>
                    </a:lnTo>
                    <a:lnTo>
                      <a:pt x="484" y="376"/>
                    </a:lnTo>
                    <a:lnTo>
                      <a:pt x="484" y="384"/>
                    </a:lnTo>
                    <a:lnTo>
                      <a:pt x="488" y="384"/>
                    </a:lnTo>
                    <a:lnTo>
                      <a:pt x="488" y="394"/>
                    </a:lnTo>
                    <a:lnTo>
                      <a:pt x="523" y="394"/>
                    </a:lnTo>
                    <a:lnTo>
                      <a:pt x="523" y="404"/>
                    </a:lnTo>
                    <a:lnTo>
                      <a:pt x="537" y="404"/>
                    </a:lnTo>
                    <a:lnTo>
                      <a:pt x="537" y="411"/>
                    </a:lnTo>
                    <a:lnTo>
                      <a:pt x="547" y="411"/>
                    </a:lnTo>
                    <a:lnTo>
                      <a:pt x="547" y="419"/>
                    </a:lnTo>
                    <a:lnTo>
                      <a:pt x="555" y="419"/>
                    </a:lnTo>
                    <a:lnTo>
                      <a:pt x="555" y="429"/>
                    </a:lnTo>
                    <a:lnTo>
                      <a:pt x="567" y="429"/>
                    </a:lnTo>
                    <a:lnTo>
                      <a:pt x="567" y="439"/>
                    </a:lnTo>
                    <a:lnTo>
                      <a:pt x="581" y="439"/>
                    </a:lnTo>
                    <a:lnTo>
                      <a:pt x="581" y="447"/>
                    </a:lnTo>
                    <a:lnTo>
                      <a:pt x="596" y="447"/>
                    </a:lnTo>
                    <a:lnTo>
                      <a:pt x="596" y="455"/>
                    </a:lnTo>
                    <a:lnTo>
                      <a:pt x="608" y="455"/>
                    </a:lnTo>
                    <a:lnTo>
                      <a:pt x="608" y="465"/>
                    </a:lnTo>
                    <a:lnTo>
                      <a:pt x="640" y="465"/>
                    </a:lnTo>
                    <a:lnTo>
                      <a:pt x="640" y="491"/>
                    </a:lnTo>
                    <a:lnTo>
                      <a:pt x="646" y="491"/>
                    </a:lnTo>
                    <a:lnTo>
                      <a:pt x="646" y="500"/>
                    </a:lnTo>
                    <a:lnTo>
                      <a:pt x="652" y="500"/>
                    </a:lnTo>
                    <a:lnTo>
                      <a:pt x="652" y="506"/>
                    </a:lnTo>
                    <a:lnTo>
                      <a:pt x="660" y="506"/>
                    </a:lnTo>
                    <a:lnTo>
                      <a:pt x="660" y="516"/>
                    </a:lnTo>
                    <a:lnTo>
                      <a:pt x="699" y="516"/>
                    </a:lnTo>
                    <a:lnTo>
                      <a:pt x="699" y="526"/>
                    </a:lnTo>
                    <a:lnTo>
                      <a:pt x="715" y="526"/>
                    </a:lnTo>
                    <a:lnTo>
                      <a:pt x="715" y="534"/>
                    </a:lnTo>
                    <a:lnTo>
                      <a:pt x="719" y="534"/>
                    </a:lnTo>
                    <a:lnTo>
                      <a:pt x="719" y="542"/>
                    </a:lnTo>
                    <a:lnTo>
                      <a:pt x="729" y="542"/>
                    </a:lnTo>
                    <a:lnTo>
                      <a:pt x="729" y="552"/>
                    </a:lnTo>
                    <a:lnTo>
                      <a:pt x="743" y="552"/>
                    </a:lnTo>
                    <a:lnTo>
                      <a:pt x="743" y="560"/>
                    </a:lnTo>
                    <a:lnTo>
                      <a:pt x="750" y="560"/>
                    </a:lnTo>
                    <a:lnTo>
                      <a:pt x="750" y="570"/>
                    </a:lnTo>
                    <a:lnTo>
                      <a:pt x="760" y="570"/>
                    </a:lnTo>
                    <a:lnTo>
                      <a:pt x="760" y="578"/>
                    </a:lnTo>
                    <a:lnTo>
                      <a:pt x="782" y="578"/>
                    </a:lnTo>
                    <a:lnTo>
                      <a:pt x="782" y="588"/>
                    </a:lnTo>
                    <a:lnTo>
                      <a:pt x="786" y="588"/>
                    </a:lnTo>
                    <a:lnTo>
                      <a:pt x="786" y="593"/>
                    </a:lnTo>
                    <a:lnTo>
                      <a:pt x="835" y="593"/>
                    </a:lnTo>
                    <a:lnTo>
                      <a:pt x="835" y="603"/>
                    </a:lnTo>
                    <a:lnTo>
                      <a:pt x="869" y="603"/>
                    </a:lnTo>
                    <a:lnTo>
                      <a:pt x="869" y="613"/>
                    </a:lnTo>
                    <a:lnTo>
                      <a:pt x="891" y="613"/>
                    </a:lnTo>
                    <a:lnTo>
                      <a:pt x="891" y="621"/>
                    </a:lnTo>
                    <a:lnTo>
                      <a:pt x="918" y="621"/>
                    </a:lnTo>
                    <a:lnTo>
                      <a:pt x="918" y="631"/>
                    </a:lnTo>
                    <a:lnTo>
                      <a:pt x="922" y="631"/>
                    </a:lnTo>
                    <a:lnTo>
                      <a:pt x="922" y="641"/>
                    </a:lnTo>
                    <a:lnTo>
                      <a:pt x="970" y="641"/>
                    </a:lnTo>
                    <a:lnTo>
                      <a:pt x="970" y="651"/>
                    </a:lnTo>
                    <a:lnTo>
                      <a:pt x="976" y="651"/>
                    </a:lnTo>
                    <a:lnTo>
                      <a:pt x="976" y="661"/>
                    </a:lnTo>
                    <a:lnTo>
                      <a:pt x="1019" y="661"/>
                    </a:lnTo>
                    <a:lnTo>
                      <a:pt x="1019" y="675"/>
                    </a:lnTo>
                    <a:lnTo>
                      <a:pt x="1041" y="675"/>
                    </a:lnTo>
                    <a:lnTo>
                      <a:pt x="1041" y="685"/>
                    </a:lnTo>
                    <a:lnTo>
                      <a:pt x="1088" y="685"/>
                    </a:lnTo>
                    <a:lnTo>
                      <a:pt x="1088" y="698"/>
                    </a:lnTo>
                    <a:lnTo>
                      <a:pt x="1094" y="698"/>
                    </a:lnTo>
                    <a:lnTo>
                      <a:pt x="1094" y="710"/>
                    </a:lnTo>
                    <a:lnTo>
                      <a:pt x="1175" y="710"/>
                    </a:lnTo>
                    <a:lnTo>
                      <a:pt x="1175" y="728"/>
                    </a:lnTo>
                    <a:lnTo>
                      <a:pt x="1205" y="728"/>
                    </a:lnTo>
                    <a:lnTo>
                      <a:pt x="1205" y="744"/>
                    </a:lnTo>
                    <a:lnTo>
                      <a:pt x="1311" y="744"/>
                    </a:lnTo>
                    <a:lnTo>
                      <a:pt x="1311" y="762"/>
                    </a:lnTo>
                    <a:lnTo>
                      <a:pt x="1343" y="762"/>
                    </a:lnTo>
                    <a:lnTo>
                      <a:pt x="1343" y="783"/>
                    </a:lnTo>
                    <a:lnTo>
                      <a:pt x="1396" y="783"/>
                    </a:lnTo>
                    <a:lnTo>
                      <a:pt x="1396" y="809"/>
                    </a:lnTo>
                    <a:lnTo>
                      <a:pt x="1434" y="809"/>
                    </a:lnTo>
                    <a:lnTo>
                      <a:pt x="1434" y="833"/>
                    </a:lnTo>
                    <a:lnTo>
                      <a:pt x="1734" y="833"/>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20" name="TextBox 19"/>
          <p:cNvSpPr txBox="1"/>
          <p:nvPr/>
        </p:nvSpPr>
        <p:spPr>
          <a:xfrm>
            <a:off x="1248013" y="1524000"/>
            <a:ext cx="3510024"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Tree>
    <p:extLst>
      <p:ext uri="{BB962C8B-B14F-4D97-AF65-F5344CB8AC3E}">
        <p14:creationId xmlns:p14="http://schemas.microsoft.com/office/powerpoint/2010/main" val="278821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74076" cy="4746172"/>
          </a:xfrm>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a:p>
            <a:pPr marL="0" indent="0">
              <a:buNone/>
            </a:pPr>
            <a:r>
              <a:rPr lang="en-GB" dirty="0"/>
              <a:t>							</a:t>
            </a:r>
          </a:p>
          <a:p>
            <a:endParaRPr lang="en-GB" dirty="0"/>
          </a:p>
          <a:p>
            <a:r>
              <a:rPr lang="ja-JP" sz="1600" b="0" i="0" dirty="0" smtClean="0">
                <a:solidFill>
                  <a:srgbClr val="4D4D4D"/>
                </a:solidFill>
                <a:ea typeface="MS UI Gothic" pitchFamily="18" charset="0"/>
              </a:rPr>
              <a:t>AE: 両レジメンとも忍容性を示し、治療関連死はみられなかった</a:t>
            </a:r>
          </a:p>
          <a:p>
            <a:pPr marL="0" lvl="0" indent="0">
              <a:spcBef>
                <a:spcPts val="1200"/>
              </a:spcBef>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主要解析では、腹膜転移を有するGC患者において、パクリタキセルの腹腔内投与＋S-1/パクリタキセルの併用療法を実施した時には、S-1/シスプラチンのみと比較して、統計的優位性を示さなかった</a:t>
            </a:r>
          </a:p>
          <a:p>
            <a:pPr>
              <a:buClrTx/>
            </a:pPr>
            <a:r>
              <a:rPr lang="ja-JP" sz="1600" b="1" i="0" dirty="0" smtClean="0">
                <a:solidFill>
                  <a:srgbClr val="4D4D4D"/>
                </a:solidFill>
                <a:ea typeface="MS UI Gothic" pitchFamily="18" charset="0"/>
              </a:rPr>
              <a:t>ただし、腹水の不均衡を考慮した感度解析では、パクリタキセルの腹腔内投与＋S-1/パクリタキセルの併用療法の臨床的有効性が示唆された</a:t>
            </a:r>
          </a:p>
        </p:txBody>
      </p:sp>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4014: 腹膜転移を有する胃癌患者を対象にパクリタキセル腹腔内投与＋S-1/パクリタキセル療法と、S-1/シスプラチン療法を比較評価する第III相試験：PHOENIX-GC試験 – Ishigami H, et al</a:t>
            </a:r>
          </a:p>
        </p:txBody>
      </p:sp>
      <p:sp>
        <p:nvSpPr>
          <p:cNvPr id="4" name="Text Placeholder 3"/>
          <p:cNvSpPr>
            <a:spLocks noGrp="1"/>
          </p:cNvSpPr>
          <p:nvPr>
            <p:ph type="body" sz="quarter" idx="10"/>
          </p:nvPr>
        </p:nvSpPr>
        <p:spPr>
          <a:xfrm>
            <a:off x="365124" y="6324600"/>
            <a:ext cx="4320000" cy="258763"/>
          </a:xfrm>
        </p:spPr>
        <p:txBody>
          <a:bodyPr/>
          <a:lstStyle/>
          <a:p>
            <a:r>
              <a:rPr lang="en-GB" dirty="0"/>
              <a:t>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Ishigami et al. J Clin Oncol 2016; 34 (suppl): abstr 4014</a:t>
            </a:r>
          </a:p>
        </p:txBody>
      </p:sp>
      <p:sp>
        <p:nvSpPr>
          <p:cNvPr id="6" name="Rectangle 5"/>
          <p:cNvSpPr/>
          <p:nvPr/>
        </p:nvSpPr>
        <p:spPr>
          <a:xfrm>
            <a:off x="979520" y="3721025"/>
            <a:ext cx="7238968" cy="307777"/>
          </a:xfrm>
          <a:prstGeom prst="rect">
            <a:avLst/>
          </a:prstGeom>
        </p:spPr>
        <p:txBody>
          <a:bodyPr wrap="square">
            <a:spAutoFit/>
          </a:bodyPr>
          <a:lstStyle/>
          <a:p>
            <a:pPr algn="ctr"/>
            <a:r>
              <a:rPr lang="ja-JP" sz="1400" b="0" i="0" dirty="0" smtClean="0">
                <a:solidFill>
                  <a:srgbClr val="4D4D4D"/>
                </a:solidFill>
                <a:ea typeface="MS UI Gothic" pitchFamily="18" charset="0"/>
              </a:rPr>
              <a:t>*HR: 0.59 (95% CI 0.39, 0.87); p=0.0079</a:t>
            </a:r>
          </a:p>
        </p:txBody>
      </p:sp>
      <p:sp>
        <p:nvSpPr>
          <p:cNvPr id="9" name="TextBox 8"/>
          <p:cNvSpPr txBox="1"/>
          <p:nvPr/>
        </p:nvSpPr>
        <p:spPr>
          <a:xfrm>
            <a:off x="3581400" y="1600200"/>
            <a:ext cx="2076209"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少量</a:t>
            </a:r>
          </a:p>
          <a:p>
            <a:pPr algn="ctr"/>
            <a:r>
              <a:rPr lang="ja-JP" sz="1400" b="0" i="0" dirty="0" smtClean="0">
                <a:solidFill>
                  <a:srgbClr val="4D4D4D"/>
                </a:solidFill>
                <a:ea typeface="MS UI Gothic" pitchFamily="18" charset="0"/>
              </a:rPr>
              <a:t>(骨盤腔内)</a:t>
            </a:r>
          </a:p>
        </p:txBody>
      </p:sp>
      <p:sp>
        <p:nvSpPr>
          <p:cNvPr id="8" name="TextBox 7"/>
          <p:cNvSpPr txBox="1"/>
          <p:nvPr/>
        </p:nvSpPr>
        <p:spPr>
          <a:xfrm>
            <a:off x="1438275" y="1600200"/>
            <a:ext cx="1079142" cy="307777"/>
          </a:xfrm>
          <a:prstGeom prst="rect">
            <a:avLst/>
          </a:prstGeom>
          <a:noFill/>
        </p:spPr>
        <p:txBody>
          <a:bodyPr wrap="none" rtlCol="0">
            <a:spAutoFit/>
          </a:bodyPr>
          <a:lstStyle/>
          <a:p>
            <a:r>
              <a:rPr lang="ja-JP" sz="1400" b="1" i="0" dirty="0" smtClean="0">
                <a:solidFill>
                  <a:srgbClr val="4D4D4D"/>
                </a:solidFill>
                <a:ea typeface="MS UI Gothic" pitchFamily="18" charset="0"/>
              </a:rPr>
              <a:t>腹水なし</a:t>
            </a:r>
          </a:p>
        </p:txBody>
      </p:sp>
      <p:sp>
        <p:nvSpPr>
          <p:cNvPr id="80" name="AutoShape 3"/>
          <p:cNvSpPr>
            <a:spLocks noChangeAspect="1" noChangeArrowheads="1" noTextEdit="1"/>
          </p:cNvSpPr>
          <p:nvPr/>
        </p:nvSpPr>
        <p:spPr bwMode="auto">
          <a:xfrm>
            <a:off x="981075" y="2111375"/>
            <a:ext cx="18002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6"/>
          <p:cNvSpPr>
            <a:spLocks noChangeShapeType="1"/>
          </p:cNvSpPr>
          <p:nvPr/>
        </p:nvSpPr>
        <p:spPr bwMode="auto">
          <a:xfrm>
            <a:off x="2778125"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7"/>
          <p:cNvSpPr>
            <a:spLocks noChangeShapeType="1"/>
          </p:cNvSpPr>
          <p:nvPr/>
        </p:nvSpPr>
        <p:spPr bwMode="auto">
          <a:xfrm>
            <a:off x="26606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8"/>
          <p:cNvSpPr>
            <a:spLocks noChangeShapeType="1"/>
          </p:cNvSpPr>
          <p:nvPr/>
        </p:nvSpPr>
        <p:spPr bwMode="auto">
          <a:xfrm>
            <a:off x="26352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9"/>
          <p:cNvSpPr>
            <a:spLocks noChangeShapeType="1"/>
          </p:cNvSpPr>
          <p:nvPr/>
        </p:nvSpPr>
        <p:spPr bwMode="auto">
          <a:xfrm>
            <a:off x="254317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0"/>
          <p:cNvSpPr>
            <a:spLocks noChangeShapeType="1"/>
          </p:cNvSpPr>
          <p:nvPr/>
        </p:nvSpPr>
        <p:spPr bwMode="auto">
          <a:xfrm>
            <a:off x="24733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1"/>
          <p:cNvSpPr>
            <a:spLocks noChangeShapeType="1"/>
          </p:cNvSpPr>
          <p:nvPr/>
        </p:nvSpPr>
        <p:spPr bwMode="auto">
          <a:xfrm>
            <a:off x="24479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2"/>
          <p:cNvSpPr>
            <a:spLocks noChangeShapeType="1"/>
          </p:cNvSpPr>
          <p:nvPr/>
        </p:nvSpPr>
        <p:spPr bwMode="auto">
          <a:xfrm>
            <a:off x="2387600"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3"/>
          <p:cNvSpPr>
            <a:spLocks noChangeShapeType="1"/>
          </p:cNvSpPr>
          <p:nvPr/>
        </p:nvSpPr>
        <p:spPr bwMode="auto">
          <a:xfrm>
            <a:off x="2212975"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4"/>
          <p:cNvSpPr>
            <a:spLocks noChangeShapeType="1"/>
          </p:cNvSpPr>
          <p:nvPr/>
        </p:nvSpPr>
        <p:spPr bwMode="auto">
          <a:xfrm>
            <a:off x="2209800"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5"/>
          <p:cNvSpPr>
            <a:spLocks noChangeShapeType="1"/>
          </p:cNvSpPr>
          <p:nvPr/>
        </p:nvSpPr>
        <p:spPr bwMode="auto">
          <a:xfrm>
            <a:off x="21748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6"/>
          <p:cNvSpPr>
            <a:spLocks noChangeShapeType="1"/>
          </p:cNvSpPr>
          <p:nvPr/>
        </p:nvSpPr>
        <p:spPr bwMode="auto">
          <a:xfrm>
            <a:off x="2079625" y="26781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7"/>
          <p:cNvSpPr>
            <a:spLocks noChangeShapeType="1"/>
          </p:cNvSpPr>
          <p:nvPr/>
        </p:nvSpPr>
        <p:spPr bwMode="auto">
          <a:xfrm>
            <a:off x="2003425" y="264954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8"/>
          <p:cNvSpPr>
            <a:spLocks noChangeShapeType="1"/>
          </p:cNvSpPr>
          <p:nvPr/>
        </p:nvSpPr>
        <p:spPr bwMode="auto">
          <a:xfrm>
            <a:off x="21621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Freeform 5"/>
          <p:cNvSpPr>
            <a:spLocks/>
          </p:cNvSpPr>
          <p:nvPr/>
        </p:nvSpPr>
        <p:spPr bwMode="auto">
          <a:xfrm>
            <a:off x="985308" y="2122999"/>
            <a:ext cx="1791117" cy="867337"/>
          </a:xfrm>
          <a:custGeom>
            <a:avLst/>
            <a:gdLst>
              <a:gd name="T0" fmla="*/ 0 w 1134"/>
              <a:gd name="T1" fmla="*/ 0 h 551"/>
              <a:gd name="T2" fmla="*/ 98 w 1134"/>
              <a:gd name="T3" fmla="*/ 0 h 551"/>
              <a:gd name="T4" fmla="*/ 98 w 1134"/>
              <a:gd name="T5" fmla="*/ 16 h 551"/>
              <a:gd name="T6" fmla="*/ 198 w 1134"/>
              <a:gd name="T7" fmla="*/ 16 h 551"/>
              <a:gd name="T8" fmla="*/ 198 w 1134"/>
              <a:gd name="T9" fmla="*/ 34 h 551"/>
              <a:gd name="T10" fmla="*/ 222 w 1134"/>
              <a:gd name="T11" fmla="*/ 34 h 551"/>
              <a:gd name="T12" fmla="*/ 222 w 1134"/>
              <a:gd name="T13" fmla="*/ 52 h 551"/>
              <a:gd name="T14" fmla="*/ 240 w 1134"/>
              <a:gd name="T15" fmla="*/ 52 h 551"/>
              <a:gd name="T16" fmla="*/ 240 w 1134"/>
              <a:gd name="T17" fmla="*/ 68 h 551"/>
              <a:gd name="T18" fmla="*/ 254 w 1134"/>
              <a:gd name="T19" fmla="*/ 68 h 551"/>
              <a:gd name="T20" fmla="*/ 254 w 1134"/>
              <a:gd name="T21" fmla="*/ 84 h 551"/>
              <a:gd name="T22" fmla="*/ 316 w 1134"/>
              <a:gd name="T23" fmla="*/ 84 h 551"/>
              <a:gd name="T24" fmla="*/ 316 w 1134"/>
              <a:gd name="T25" fmla="*/ 102 h 551"/>
              <a:gd name="T26" fmla="*/ 322 w 1134"/>
              <a:gd name="T27" fmla="*/ 102 h 551"/>
              <a:gd name="T28" fmla="*/ 322 w 1134"/>
              <a:gd name="T29" fmla="*/ 120 h 551"/>
              <a:gd name="T30" fmla="*/ 330 w 1134"/>
              <a:gd name="T31" fmla="*/ 120 h 551"/>
              <a:gd name="T32" fmla="*/ 330 w 1134"/>
              <a:gd name="T33" fmla="*/ 138 h 551"/>
              <a:gd name="T34" fmla="*/ 342 w 1134"/>
              <a:gd name="T35" fmla="*/ 138 h 551"/>
              <a:gd name="T36" fmla="*/ 342 w 1134"/>
              <a:gd name="T37" fmla="*/ 154 h 551"/>
              <a:gd name="T38" fmla="*/ 366 w 1134"/>
              <a:gd name="T39" fmla="*/ 154 h 551"/>
              <a:gd name="T40" fmla="*/ 366 w 1134"/>
              <a:gd name="T41" fmla="*/ 172 h 551"/>
              <a:gd name="T42" fmla="*/ 382 w 1134"/>
              <a:gd name="T43" fmla="*/ 172 h 551"/>
              <a:gd name="T44" fmla="*/ 382 w 1134"/>
              <a:gd name="T45" fmla="*/ 188 h 551"/>
              <a:gd name="T46" fmla="*/ 396 w 1134"/>
              <a:gd name="T47" fmla="*/ 188 h 551"/>
              <a:gd name="T48" fmla="*/ 396 w 1134"/>
              <a:gd name="T49" fmla="*/ 206 h 551"/>
              <a:gd name="T50" fmla="*/ 406 w 1134"/>
              <a:gd name="T51" fmla="*/ 206 h 551"/>
              <a:gd name="T52" fmla="*/ 406 w 1134"/>
              <a:gd name="T53" fmla="*/ 224 h 551"/>
              <a:gd name="T54" fmla="*/ 426 w 1134"/>
              <a:gd name="T55" fmla="*/ 224 h 551"/>
              <a:gd name="T56" fmla="*/ 426 w 1134"/>
              <a:gd name="T57" fmla="*/ 240 h 551"/>
              <a:gd name="T58" fmla="*/ 452 w 1134"/>
              <a:gd name="T59" fmla="*/ 240 h 551"/>
              <a:gd name="T60" fmla="*/ 452 w 1134"/>
              <a:gd name="T61" fmla="*/ 259 h 551"/>
              <a:gd name="T62" fmla="*/ 454 w 1134"/>
              <a:gd name="T63" fmla="*/ 259 h 551"/>
              <a:gd name="T64" fmla="*/ 454 w 1134"/>
              <a:gd name="T65" fmla="*/ 275 h 551"/>
              <a:gd name="T66" fmla="*/ 460 w 1134"/>
              <a:gd name="T67" fmla="*/ 275 h 551"/>
              <a:gd name="T68" fmla="*/ 460 w 1134"/>
              <a:gd name="T69" fmla="*/ 293 h 551"/>
              <a:gd name="T70" fmla="*/ 490 w 1134"/>
              <a:gd name="T71" fmla="*/ 293 h 551"/>
              <a:gd name="T72" fmla="*/ 490 w 1134"/>
              <a:gd name="T73" fmla="*/ 309 h 551"/>
              <a:gd name="T74" fmla="*/ 512 w 1134"/>
              <a:gd name="T75" fmla="*/ 309 h 551"/>
              <a:gd name="T76" fmla="*/ 512 w 1134"/>
              <a:gd name="T77" fmla="*/ 325 h 551"/>
              <a:gd name="T78" fmla="*/ 548 w 1134"/>
              <a:gd name="T79" fmla="*/ 325 h 551"/>
              <a:gd name="T80" fmla="*/ 548 w 1134"/>
              <a:gd name="T81" fmla="*/ 343 h 551"/>
              <a:gd name="T82" fmla="*/ 622 w 1134"/>
              <a:gd name="T83" fmla="*/ 343 h 551"/>
              <a:gd name="T84" fmla="*/ 622 w 1134"/>
              <a:gd name="T85" fmla="*/ 359 h 551"/>
              <a:gd name="T86" fmla="*/ 682 w 1134"/>
              <a:gd name="T87" fmla="*/ 359 h 551"/>
              <a:gd name="T88" fmla="*/ 682 w 1134"/>
              <a:gd name="T89" fmla="*/ 377 h 551"/>
              <a:gd name="T90" fmla="*/ 714 w 1134"/>
              <a:gd name="T91" fmla="*/ 377 h 551"/>
              <a:gd name="T92" fmla="*/ 714 w 1134"/>
              <a:gd name="T93" fmla="*/ 399 h 551"/>
              <a:gd name="T94" fmla="*/ 732 w 1134"/>
              <a:gd name="T95" fmla="*/ 399 h 551"/>
              <a:gd name="T96" fmla="*/ 732 w 1134"/>
              <a:gd name="T97" fmla="*/ 417 h 551"/>
              <a:gd name="T98" fmla="*/ 764 w 1134"/>
              <a:gd name="T99" fmla="*/ 417 h 551"/>
              <a:gd name="T100" fmla="*/ 764 w 1134"/>
              <a:gd name="T101" fmla="*/ 441 h 551"/>
              <a:gd name="T102" fmla="*/ 822 w 1134"/>
              <a:gd name="T103" fmla="*/ 441 h 551"/>
              <a:gd name="T104" fmla="*/ 822 w 1134"/>
              <a:gd name="T105" fmla="*/ 469 h 551"/>
              <a:gd name="T106" fmla="*/ 844 w 1134"/>
              <a:gd name="T107" fmla="*/ 469 h 551"/>
              <a:gd name="T108" fmla="*/ 844 w 1134"/>
              <a:gd name="T109" fmla="*/ 497 h 551"/>
              <a:gd name="T110" fmla="*/ 932 w 1134"/>
              <a:gd name="T111" fmla="*/ 497 h 551"/>
              <a:gd name="T112" fmla="*/ 1006 w 1134"/>
              <a:gd name="T113" fmla="*/ 497 h 551"/>
              <a:gd name="T114" fmla="*/ 1006 w 1134"/>
              <a:gd name="T115" fmla="*/ 551 h 551"/>
              <a:gd name="T116" fmla="*/ 1134 w 1134"/>
              <a:gd name="T117"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551">
                <a:moveTo>
                  <a:pt x="0" y="0"/>
                </a:moveTo>
                <a:lnTo>
                  <a:pt x="98" y="0"/>
                </a:lnTo>
                <a:lnTo>
                  <a:pt x="98" y="16"/>
                </a:lnTo>
                <a:lnTo>
                  <a:pt x="198" y="16"/>
                </a:lnTo>
                <a:lnTo>
                  <a:pt x="198" y="34"/>
                </a:lnTo>
                <a:lnTo>
                  <a:pt x="222" y="34"/>
                </a:lnTo>
                <a:lnTo>
                  <a:pt x="222" y="52"/>
                </a:lnTo>
                <a:lnTo>
                  <a:pt x="240" y="52"/>
                </a:lnTo>
                <a:lnTo>
                  <a:pt x="240" y="68"/>
                </a:lnTo>
                <a:lnTo>
                  <a:pt x="254" y="68"/>
                </a:lnTo>
                <a:lnTo>
                  <a:pt x="254" y="84"/>
                </a:lnTo>
                <a:lnTo>
                  <a:pt x="316" y="84"/>
                </a:lnTo>
                <a:lnTo>
                  <a:pt x="316" y="102"/>
                </a:lnTo>
                <a:lnTo>
                  <a:pt x="322" y="102"/>
                </a:lnTo>
                <a:lnTo>
                  <a:pt x="322" y="120"/>
                </a:lnTo>
                <a:lnTo>
                  <a:pt x="330" y="120"/>
                </a:lnTo>
                <a:lnTo>
                  <a:pt x="330" y="138"/>
                </a:lnTo>
                <a:lnTo>
                  <a:pt x="342" y="138"/>
                </a:lnTo>
                <a:lnTo>
                  <a:pt x="342" y="154"/>
                </a:lnTo>
                <a:lnTo>
                  <a:pt x="366" y="154"/>
                </a:lnTo>
                <a:lnTo>
                  <a:pt x="366" y="172"/>
                </a:lnTo>
                <a:lnTo>
                  <a:pt x="382" y="172"/>
                </a:lnTo>
                <a:lnTo>
                  <a:pt x="382" y="188"/>
                </a:lnTo>
                <a:lnTo>
                  <a:pt x="396" y="188"/>
                </a:lnTo>
                <a:lnTo>
                  <a:pt x="396" y="206"/>
                </a:lnTo>
                <a:lnTo>
                  <a:pt x="406" y="206"/>
                </a:lnTo>
                <a:lnTo>
                  <a:pt x="406" y="224"/>
                </a:lnTo>
                <a:lnTo>
                  <a:pt x="426" y="224"/>
                </a:lnTo>
                <a:lnTo>
                  <a:pt x="426" y="240"/>
                </a:lnTo>
                <a:lnTo>
                  <a:pt x="452" y="240"/>
                </a:lnTo>
                <a:lnTo>
                  <a:pt x="452" y="259"/>
                </a:lnTo>
                <a:lnTo>
                  <a:pt x="454" y="259"/>
                </a:lnTo>
                <a:lnTo>
                  <a:pt x="454" y="275"/>
                </a:lnTo>
                <a:lnTo>
                  <a:pt x="460" y="275"/>
                </a:lnTo>
                <a:lnTo>
                  <a:pt x="460" y="293"/>
                </a:lnTo>
                <a:lnTo>
                  <a:pt x="490" y="293"/>
                </a:lnTo>
                <a:lnTo>
                  <a:pt x="490" y="309"/>
                </a:lnTo>
                <a:lnTo>
                  <a:pt x="512" y="309"/>
                </a:lnTo>
                <a:lnTo>
                  <a:pt x="512" y="325"/>
                </a:lnTo>
                <a:lnTo>
                  <a:pt x="548" y="325"/>
                </a:lnTo>
                <a:lnTo>
                  <a:pt x="548" y="343"/>
                </a:lnTo>
                <a:lnTo>
                  <a:pt x="622" y="343"/>
                </a:lnTo>
                <a:lnTo>
                  <a:pt x="622" y="359"/>
                </a:lnTo>
                <a:lnTo>
                  <a:pt x="682" y="359"/>
                </a:lnTo>
                <a:lnTo>
                  <a:pt x="682" y="377"/>
                </a:lnTo>
                <a:lnTo>
                  <a:pt x="714" y="377"/>
                </a:lnTo>
                <a:lnTo>
                  <a:pt x="714" y="399"/>
                </a:lnTo>
                <a:lnTo>
                  <a:pt x="732" y="399"/>
                </a:lnTo>
                <a:lnTo>
                  <a:pt x="732" y="417"/>
                </a:lnTo>
                <a:lnTo>
                  <a:pt x="764" y="417"/>
                </a:lnTo>
                <a:lnTo>
                  <a:pt x="764" y="441"/>
                </a:lnTo>
                <a:lnTo>
                  <a:pt x="822" y="441"/>
                </a:lnTo>
                <a:lnTo>
                  <a:pt x="822" y="469"/>
                </a:lnTo>
                <a:lnTo>
                  <a:pt x="844" y="469"/>
                </a:lnTo>
                <a:lnTo>
                  <a:pt x="844" y="497"/>
                </a:lnTo>
                <a:lnTo>
                  <a:pt x="932" y="497"/>
                </a:lnTo>
                <a:lnTo>
                  <a:pt x="1006" y="497"/>
                </a:lnTo>
                <a:lnTo>
                  <a:pt x="1006" y="551"/>
                </a:lnTo>
                <a:lnTo>
                  <a:pt x="1134" y="551"/>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Freeform 22"/>
          <p:cNvSpPr>
            <a:spLocks/>
          </p:cNvSpPr>
          <p:nvPr/>
        </p:nvSpPr>
        <p:spPr bwMode="auto">
          <a:xfrm>
            <a:off x="985835" y="2120900"/>
            <a:ext cx="1344127" cy="930302"/>
          </a:xfrm>
          <a:custGeom>
            <a:avLst/>
            <a:gdLst>
              <a:gd name="T0" fmla="*/ 0 w 851"/>
              <a:gd name="T1" fmla="*/ 0 h 591"/>
              <a:gd name="T2" fmla="*/ 106 w 851"/>
              <a:gd name="T3" fmla="*/ 0 h 591"/>
              <a:gd name="T4" fmla="*/ 106 w 851"/>
              <a:gd name="T5" fmla="*/ 24 h 591"/>
              <a:gd name="T6" fmla="*/ 140 w 851"/>
              <a:gd name="T7" fmla="*/ 24 h 591"/>
              <a:gd name="T8" fmla="*/ 140 w 851"/>
              <a:gd name="T9" fmla="*/ 48 h 591"/>
              <a:gd name="T10" fmla="*/ 168 w 851"/>
              <a:gd name="T11" fmla="*/ 48 h 591"/>
              <a:gd name="T12" fmla="*/ 168 w 851"/>
              <a:gd name="T13" fmla="*/ 76 h 591"/>
              <a:gd name="T14" fmla="*/ 286 w 851"/>
              <a:gd name="T15" fmla="*/ 76 h 591"/>
              <a:gd name="T16" fmla="*/ 312 w 851"/>
              <a:gd name="T17" fmla="*/ 76 h 591"/>
              <a:gd name="T18" fmla="*/ 312 w 851"/>
              <a:gd name="T19" fmla="*/ 102 h 591"/>
              <a:gd name="T20" fmla="*/ 314 w 851"/>
              <a:gd name="T21" fmla="*/ 102 h 591"/>
              <a:gd name="T22" fmla="*/ 314 w 851"/>
              <a:gd name="T23" fmla="*/ 125 h 591"/>
              <a:gd name="T24" fmla="*/ 328 w 851"/>
              <a:gd name="T25" fmla="*/ 125 h 591"/>
              <a:gd name="T26" fmla="*/ 328 w 851"/>
              <a:gd name="T27" fmla="*/ 151 h 591"/>
              <a:gd name="T28" fmla="*/ 330 w 851"/>
              <a:gd name="T29" fmla="*/ 151 h 591"/>
              <a:gd name="T30" fmla="*/ 330 w 851"/>
              <a:gd name="T31" fmla="*/ 201 h 591"/>
              <a:gd name="T32" fmla="*/ 340 w 851"/>
              <a:gd name="T33" fmla="*/ 201 h 591"/>
              <a:gd name="T34" fmla="*/ 340 w 851"/>
              <a:gd name="T35" fmla="*/ 225 h 591"/>
              <a:gd name="T36" fmla="*/ 352 w 851"/>
              <a:gd name="T37" fmla="*/ 225 h 591"/>
              <a:gd name="T38" fmla="*/ 352 w 851"/>
              <a:gd name="T39" fmla="*/ 251 h 591"/>
              <a:gd name="T40" fmla="*/ 380 w 851"/>
              <a:gd name="T41" fmla="*/ 251 h 591"/>
              <a:gd name="T42" fmla="*/ 380 w 851"/>
              <a:gd name="T43" fmla="*/ 273 h 591"/>
              <a:gd name="T44" fmla="*/ 425 w 851"/>
              <a:gd name="T45" fmla="*/ 273 h 591"/>
              <a:gd name="T46" fmla="*/ 425 w 851"/>
              <a:gd name="T47" fmla="*/ 299 h 591"/>
              <a:gd name="T48" fmla="*/ 441 w 851"/>
              <a:gd name="T49" fmla="*/ 299 h 591"/>
              <a:gd name="T50" fmla="*/ 441 w 851"/>
              <a:gd name="T51" fmla="*/ 324 h 591"/>
              <a:gd name="T52" fmla="*/ 457 w 851"/>
              <a:gd name="T53" fmla="*/ 324 h 591"/>
              <a:gd name="T54" fmla="*/ 457 w 851"/>
              <a:gd name="T55" fmla="*/ 350 h 591"/>
              <a:gd name="T56" fmla="*/ 561 w 851"/>
              <a:gd name="T57" fmla="*/ 350 h 591"/>
              <a:gd name="T58" fmla="*/ 561 w 851"/>
              <a:gd name="T59" fmla="*/ 400 h 591"/>
              <a:gd name="T60" fmla="*/ 579 w 851"/>
              <a:gd name="T61" fmla="*/ 400 h 591"/>
              <a:gd name="T62" fmla="*/ 579 w 851"/>
              <a:gd name="T63" fmla="*/ 422 h 591"/>
              <a:gd name="T64" fmla="*/ 603 w 851"/>
              <a:gd name="T65" fmla="*/ 422 h 591"/>
              <a:gd name="T66" fmla="*/ 603 w 851"/>
              <a:gd name="T67" fmla="*/ 448 h 591"/>
              <a:gd name="T68" fmla="*/ 643 w 851"/>
              <a:gd name="T69" fmla="*/ 448 h 591"/>
              <a:gd name="T70" fmla="*/ 643 w 851"/>
              <a:gd name="T71" fmla="*/ 476 h 591"/>
              <a:gd name="T72" fmla="*/ 673 w 851"/>
              <a:gd name="T73" fmla="*/ 476 h 591"/>
              <a:gd name="T74" fmla="*/ 673 w 851"/>
              <a:gd name="T75" fmla="*/ 502 h 591"/>
              <a:gd name="T76" fmla="*/ 685 w 851"/>
              <a:gd name="T77" fmla="*/ 502 h 591"/>
              <a:gd name="T78" fmla="*/ 685 w 851"/>
              <a:gd name="T79" fmla="*/ 531 h 591"/>
              <a:gd name="T80" fmla="*/ 741 w 851"/>
              <a:gd name="T81" fmla="*/ 531 h 591"/>
              <a:gd name="T82" fmla="*/ 753 w 851"/>
              <a:gd name="T83" fmla="*/ 531 h 591"/>
              <a:gd name="T84" fmla="*/ 753 w 851"/>
              <a:gd name="T85" fmla="*/ 559 h 591"/>
              <a:gd name="T86" fmla="*/ 785 w 851"/>
              <a:gd name="T87" fmla="*/ 559 h 591"/>
              <a:gd name="T88" fmla="*/ 785 w 851"/>
              <a:gd name="T89" fmla="*/ 591 h 591"/>
              <a:gd name="T90" fmla="*/ 851 w 851"/>
              <a:gd name="T91"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1" h="591">
                <a:moveTo>
                  <a:pt x="0" y="0"/>
                </a:moveTo>
                <a:lnTo>
                  <a:pt x="106" y="0"/>
                </a:lnTo>
                <a:lnTo>
                  <a:pt x="106" y="24"/>
                </a:lnTo>
                <a:lnTo>
                  <a:pt x="140" y="24"/>
                </a:lnTo>
                <a:lnTo>
                  <a:pt x="140" y="48"/>
                </a:lnTo>
                <a:lnTo>
                  <a:pt x="168" y="48"/>
                </a:lnTo>
                <a:lnTo>
                  <a:pt x="168" y="76"/>
                </a:lnTo>
                <a:lnTo>
                  <a:pt x="286" y="76"/>
                </a:lnTo>
                <a:lnTo>
                  <a:pt x="312" y="76"/>
                </a:lnTo>
                <a:lnTo>
                  <a:pt x="312" y="102"/>
                </a:lnTo>
                <a:lnTo>
                  <a:pt x="314" y="102"/>
                </a:lnTo>
                <a:lnTo>
                  <a:pt x="314" y="125"/>
                </a:lnTo>
                <a:lnTo>
                  <a:pt x="328" y="125"/>
                </a:lnTo>
                <a:lnTo>
                  <a:pt x="328" y="151"/>
                </a:lnTo>
                <a:lnTo>
                  <a:pt x="330" y="151"/>
                </a:lnTo>
                <a:lnTo>
                  <a:pt x="330" y="201"/>
                </a:lnTo>
                <a:lnTo>
                  <a:pt x="340" y="201"/>
                </a:lnTo>
                <a:lnTo>
                  <a:pt x="340" y="225"/>
                </a:lnTo>
                <a:lnTo>
                  <a:pt x="352" y="225"/>
                </a:lnTo>
                <a:lnTo>
                  <a:pt x="352" y="251"/>
                </a:lnTo>
                <a:lnTo>
                  <a:pt x="380" y="251"/>
                </a:lnTo>
                <a:lnTo>
                  <a:pt x="380" y="273"/>
                </a:lnTo>
                <a:lnTo>
                  <a:pt x="425" y="273"/>
                </a:lnTo>
                <a:lnTo>
                  <a:pt x="425" y="299"/>
                </a:lnTo>
                <a:lnTo>
                  <a:pt x="441" y="299"/>
                </a:lnTo>
                <a:lnTo>
                  <a:pt x="441" y="324"/>
                </a:lnTo>
                <a:lnTo>
                  <a:pt x="457" y="324"/>
                </a:lnTo>
                <a:lnTo>
                  <a:pt x="457" y="350"/>
                </a:lnTo>
                <a:lnTo>
                  <a:pt x="561" y="350"/>
                </a:lnTo>
                <a:lnTo>
                  <a:pt x="561" y="400"/>
                </a:lnTo>
                <a:lnTo>
                  <a:pt x="579" y="400"/>
                </a:lnTo>
                <a:lnTo>
                  <a:pt x="579" y="422"/>
                </a:lnTo>
                <a:lnTo>
                  <a:pt x="603" y="422"/>
                </a:lnTo>
                <a:lnTo>
                  <a:pt x="603" y="448"/>
                </a:lnTo>
                <a:lnTo>
                  <a:pt x="643" y="448"/>
                </a:lnTo>
                <a:lnTo>
                  <a:pt x="643" y="476"/>
                </a:lnTo>
                <a:lnTo>
                  <a:pt x="673" y="476"/>
                </a:lnTo>
                <a:lnTo>
                  <a:pt x="673" y="502"/>
                </a:lnTo>
                <a:lnTo>
                  <a:pt x="685" y="502"/>
                </a:lnTo>
                <a:lnTo>
                  <a:pt x="685" y="531"/>
                </a:lnTo>
                <a:lnTo>
                  <a:pt x="741" y="531"/>
                </a:lnTo>
                <a:lnTo>
                  <a:pt x="753" y="531"/>
                </a:lnTo>
                <a:lnTo>
                  <a:pt x="753" y="559"/>
                </a:lnTo>
                <a:lnTo>
                  <a:pt x="785" y="559"/>
                </a:lnTo>
                <a:lnTo>
                  <a:pt x="785" y="591"/>
                </a:lnTo>
                <a:lnTo>
                  <a:pt x="851" y="591"/>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3"/>
          <p:cNvSpPr>
            <a:spLocks noChangeShapeType="1"/>
          </p:cNvSpPr>
          <p:nvPr/>
        </p:nvSpPr>
        <p:spPr bwMode="auto">
          <a:xfrm>
            <a:off x="2203604" y="296289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4"/>
          <p:cNvSpPr>
            <a:spLocks noChangeShapeType="1"/>
          </p:cNvSpPr>
          <p:nvPr/>
        </p:nvSpPr>
        <p:spPr bwMode="auto">
          <a:xfrm>
            <a:off x="1976161" y="2791313"/>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5"/>
          <p:cNvSpPr>
            <a:spLocks noChangeShapeType="1"/>
          </p:cNvSpPr>
          <p:nvPr/>
        </p:nvSpPr>
        <p:spPr bwMode="auto">
          <a:xfrm>
            <a:off x="2282578"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6"/>
          <p:cNvSpPr>
            <a:spLocks noChangeShapeType="1"/>
          </p:cNvSpPr>
          <p:nvPr/>
        </p:nvSpPr>
        <p:spPr bwMode="auto">
          <a:xfrm>
            <a:off x="2298373"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7"/>
          <p:cNvSpPr>
            <a:spLocks noChangeShapeType="1"/>
          </p:cNvSpPr>
          <p:nvPr/>
        </p:nvSpPr>
        <p:spPr bwMode="auto">
          <a:xfrm>
            <a:off x="2323644"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AutoShape 29"/>
          <p:cNvSpPr>
            <a:spLocks noChangeAspect="1" noChangeArrowheads="1" noTextEdit="1"/>
          </p:cNvSpPr>
          <p:nvPr/>
        </p:nvSpPr>
        <p:spPr bwMode="auto">
          <a:xfrm>
            <a:off x="3616325" y="2101850"/>
            <a:ext cx="1789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AutoShape 33"/>
          <p:cNvSpPr>
            <a:spLocks noChangeAspect="1" noChangeArrowheads="1" noTextEdit="1"/>
          </p:cNvSpPr>
          <p:nvPr/>
        </p:nvSpPr>
        <p:spPr bwMode="auto">
          <a:xfrm>
            <a:off x="3621088" y="2101850"/>
            <a:ext cx="1789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6" name="Group 15"/>
          <p:cNvGrpSpPr/>
          <p:nvPr/>
        </p:nvGrpSpPr>
        <p:grpSpPr>
          <a:xfrm>
            <a:off x="4614135" y="2872158"/>
            <a:ext cx="519382" cy="175374"/>
            <a:chOff x="4614135" y="3441276"/>
            <a:chExt cx="519382" cy="175374"/>
          </a:xfrm>
        </p:grpSpPr>
        <p:sp>
          <p:nvSpPr>
            <p:cNvPr id="114" name="Line 36"/>
            <p:cNvSpPr>
              <a:spLocks noChangeShapeType="1"/>
            </p:cNvSpPr>
            <p:nvPr/>
          </p:nvSpPr>
          <p:spPr bwMode="auto">
            <a:xfrm>
              <a:off x="5133517" y="358065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7"/>
            <p:cNvSpPr>
              <a:spLocks noChangeShapeType="1"/>
            </p:cNvSpPr>
            <p:nvPr/>
          </p:nvSpPr>
          <p:spPr bwMode="auto">
            <a:xfrm>
              <a:off x="4962752" y="351174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8"/>
            <p:cNvSpPr>
              <a:spLocks noChangeShapeType="1"/>
            </p:cNvSpPr>
            <p:nvPr/>
          </p:nvSpPr>
          <p:spPr bwMode="auto">
            <a:xfrm>
              <a:off x="4614135" y="344127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 name="Group 12"/>
          <p:cNvGrpSpPr/>
          <p:nvPr/>
        </p:nvGrpSpPr>
        <p:grpSpPr>
          <a:xfrm>
            <a:off x="3622743" y="2108729"/>
            <a:ext cx="1295675" cy="1136915"/>
            <a:chOff x="3622743" y="2670704"/>
            <a:chExt cx="1295675" cy="1136915"/>
          </a:xfrm>
        </p:grpSpPr>
        <p:sp>
          <p:nvSpPr>
            <p:cNvPr id="121" name="Freeform 42"/>
            <p:cNvSpPr>
              <a:spLocks/>
            </p:cNvSpPr>
            <p:nvPr/>
          </p:nvSpPr>
          <p:spPr bwMode="auto">
            <a:xfrm>
              <a:off x="3622743" y="2670704"/>
              <a:ext cx="1295675" cy="1136915"/>
            </a:xfrm>
            <a:custGeom>
              <a:avLst/>
              <a:gdLst>
                <a:gd name="T0" fmla="*/ 0 w 828"/>
                <a:gd name="T1" fmla="*/ 0 h 726"/>
                <a:gd name="T2" fmla="*/ 34 w 828"/>
                <a:gd name="T3" fmla="*/ 0 h 726"/>
                <a:gd name="T4" fmla="*/ 34 w 828"/>
                <a:gd name="T5" fmla="*/ 53 h 726"/>
                <a:gd name="T6" fmla="*/ 52 w 828"/>
                <a:gd name="T7" fmla="*/ 53 h 726"/>
                <a:gd name="T8" fmla="*/ 52 w 828"/>
                <a:gd name="T9" fmla="*/ 103 h 726"/>
                <a:gd name="T10" fmla="*/ 163 w 828"/>
                <a:gd name="T11" fmla="*/ 103 h 726"/>
                <a:gd name="T12" fmla="*/ 163 w 828"/>
                <a:gd name="T13" fmla="*/ 158 h 726"/>
                <a:gd name="T14" fmla="*/ 182 w 828"/>
                <a:gd name="T15" fmla="*/ 158 h 726"/>
                <a:gd name="T16" fmla="*/ 182 w 828"/>
                <a:gd name="T17" fmla="*/ 210 h 726"/>
                <a:gd name="T18" fmla="*/ 194 w 828"/>
                <a:gd name="T19" fmla="*/ 210 h 726"/>
                <a:gd name="T20" fmla="*/ 194 w 828"/>
                <a:gd name="T21" fmla="*/ 259 h 726"/>
                <a:gd name="T22" fmla="*/ 262 w 828"/>
                <a:gd name="T23" fmla="*/ 259 h 726"/>
                <a:gd name="T24" fmla="*/ 262 w 828"/>
                <a:gd name="T25" fmla="*/ 311 h 726"/>
                <a:gd name="T26" fmla="*/ 273 w 828"/>
                <a:gd name="T27" fmla="*/ 311 h 726"/>
                <a:gd name="T28" fmla="*/ 273 w 828"/>
                <a:gd name="T29" fmla="*/ 368 h 726"/>
                <a:gd name="T30" fmla="*/ 339 w 828"/>
                <a:gd name="T31" fmla="*/ 368 h 726"/>
                <a:gd name="T32" fmla="*/ 339 w 828"/>
                <a:gd name="T33" fmla="*/ 417 h 726"/>
                <a:gd name="T34" fmla="*/ 398 w 828"/>
                <a:gd name="T35" fmla="*/ 417 h 726"/>
                <a:gd name="T36" fmla="*/ 398 w 828"/>
                <a:gd name="T37" fmla="*/ 467 h 726"/>
                <a:gd name="T38" fmla="*/ 402 w 828"/>
                <a:gd name="T39" fmla="*/ 467 h 726"/>
                <a:gd name="T40" fmla="*/ 402 w 828"/>
                <a:gd name="T41" fmla="*/ 572 h 726"/>
                <a:gd name="T42" fmla="*/ 632 w 828"/>
                <a:gd name="T43" fmla="*/ 572 h 726"/>
                <a:gd name="T44" fmla="*/ 632 w 828"/>
                <a:gd name="T45" fmla="*/ 649 h 726"/>
                <a:gd name="T46" fmla="*/ 828 w 828"/>
                <a:gd name="T47" fmla="*/ 649 h 726"/>
                <a:gd name="T48" fmla="*/ 828 w 828"/>
                <a:gd name="T49"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8" h="726">
                  <a:moveTo>
                    <a:pt x="0" y="0"/>
                  </a:moveTo>
                  <a:lnTo>
                    <a:pt x="34" y="0"/>
                  </a:lnTo>
                  <a:lnTo>
                    <a:pt x="34" y="53"/>
                  </a:lnTo>
                  <a:lnTo>
                    <a:pt x="52" y="53"/>
                  </a:lnTo>
                  <a:lnTo>
                    <a:pt x="52" y="103"/>
                  </a:lnTo>
                  <a:lnTo>
                    <a:pt x="163" y="103"/>
                  </a:lnTo>
                  <a:lnTo>
                    <a:pt x="163" y="158"/>
                  </a:lnTo>
                  <a:lnTo>
                    <a:pt x="182" y="158"/>
                  </a:lnTo>
                  <a:lnTo>
                    <a:pt x="182" y="210"/>
                  </a:lnTo>
                  <a:lnTo>
                    <a:pt x="194" y="210"/>
                  </a:lnTo>
                  <a:lnTo>
                    <a:pt x="194" y="259"/>
                  </a:lnTo>
                  <a:lnTo>
                    <a:pt x="262" y="259"/>
                  </a:lnTo>
                  <a:lnTo>
                    <a:pt x="262" y="311"/>
                  </a:lnTo>
                  <a:lnTo>
                    <a:pt x="273" y="311"/>
                  </a:lnTo>
                  <a:lnTo>
                    <a:pt x="273" y="368"/>
                  </a:lnTo>
                  <a:lnTo>
                    <a:pt x="339" y="368"/>
                  </a:lnTo>
                  <a:lnTo>
                    <a:pt x="339" y="417"/>
                  </a:lnTo>
                  <a:lnTo>
                    <a:pt x="398" y="417"/>
                  </a:lnTo>
                  <a:lnTo>
                    <a:pt x="398" y="467"/>
                  </a:lnTo>
                  <a:lnTo>
                    <a:pt x="402" y="467"/>
                  </a:lnTo>
                  <a:lnTo>
                    <a:pt x="402" y="572"/>
                  </a:lnTo>
                  <a:lnTo>
                    <a:pt x="632" y="572"/>
                  </a:lnTo>
                  <a:lnTo>
                    <a:pt x="632" y="649"/>
                  </a:lnTo>
                  <a:lnTo>
                    <a:pt x="828" y="649"/>
                  </a:lnTo>
                  <a:lnTo>
                    <a:pt x="828" y="726"/>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43"/>
            <p:cNvSpPr>
              <a:spLocks noChangeShapeType="1"/>
            </p:cNvSpPr>
            <p:nvPr/>
          </p:nvSpPr>
          <p:spPr bwMode="auto">
            <a:xfrm flipV="1">
              <a:off x="4596064" y="3530244"/>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3" name="Freeform 35"/>
          <p:cNvSpPr>
            <a:spLocks/>
          </p:cNvSpPr>
          <p:nvPr/>
        </p:nvSpPr>
        <p:spPr bwMode="auto">
          <a:xfrm>
            <a:off x="3612622" y="2108729"/>
            <a:ext cx="1773766" cy="1039823"/>
          </a:xfrm>
          <a:custGeom>
            <a:avLst/>
            <a:gdLst>
              <a:gd name="T0" fmla="*/ 0 w 1127"/>
              <a:gd name="T1" fmla="*/ 0 h 664"/>
              <a:gd name="T2" fmla="*/ 24 w 1127"/>
              <a:gd name="T3" fmla="*/ 0 h 664"/>
              <a:gd name="T4" fmla="*/ 24 w 1127"/>
              <a:gd name="T5" fmla="*/ 20 h 664"/>
              <a:gd name="T6" fmla="*/ 104 w 1127"/>
              <a:gd name="T7" fmla="*/ 20 h 664"/>
              <a:gd name="T8" fmla="*/ 104 w 1127"/>
              <a:gd name="T9" fmla="*/ 44 h 664"/>
              <a:gd name="T10" fmla="*/ 135 w 1127"/>
              <a:gd name="T11" fmla="*/ 44 h 664"/>
              <a:gd name="T12" fmla="*/ 135 w 1127"/>
              <a:gd name="T13" fmla="*/ 65 h 664"/>
              <a:gd name="T14" fmla="*/ 149 w 1127"/>
              <a:gd name="T15" fmla="*/ 65 h 664"/>
              <a:gd name="T16" fmla="*/ 149 w 1127"/>
              <a:gd name="T17" fmla="*/ 87 h 664"/>
              <a:gd name="T18" fmla="*/ 165 w 1127"/>
              <a:gd name="T19" fmla="*/ 87 h 664"/>
              <a:gd name="T20" fmla="*/ 165 w 1127"/>
              <a:gd name="T21" fmla="*/ 109 h 664"/>
              <a:gd name="T22" fmla="*/ 189 w 1127"/>
              <a:gd name="T23" fmla="*/ 109 h 664"/>
              <a:gd name="T24" fmla="*/ 189 w 1127"/>
              <a:gd name="T25" fmla="*/ 127 h 664"/>
              <a:gd name="T26" fmla="*/ 209 w 1127"/>
              <a:gd name="T27" fmla="*/ 127 h 664"/>
              <a:gd name="T28" fmla="*/ 209 w 1127"/>
              <a:gd name="T29" fmla="*/ 149 h 664"/>
              <a:gd name="T30" fmla="*/ 227 w 1127"/>
              <a:gd name="T31" fmla="*/ 149 h 664"/>
              <a:gd name="T32" fmla="*/ 227 w 1127"/>
              <a:gd name="T33" fmla="*/ 172 h 664"/>
              <a:gd name="T34" fmla="*/ 249 w 1127"/>
              <a:gd name="T35" fmla="*/ 172 h 664"/>
              <a:gd name="T36" fmla="*/ 249 w 1127"/>
              <a:gd name="T37" fmla="*/ 194 h 664"/>
              <a:gd name="T38" fmla="*/ 251 w 1127"/>
              <a:gd name="T39" fmla="*/ 194 h 664"/>
              <a:gd name="T40" fmla="*/ 251 w 1127"/>
              <a:gd name="T41" fmla="*/ 216 h 664"/>
              <a:gd name="T42" fmla="*/ 253 w 1127"/>
              <a:gd name="T43" fmla="*/ 216 h 664"/>
              <a:gd name="T44" fmla="*/ 253 w 1127"/>
              <a:gd name="T45" fmla="*/ 236 h 664"/>
              <a:gd name="T46" fmla="*/ 287 w 1127"/>
              <a:gd name="T47" fmla="*/ 236 h 664"/>
              <a:gd name="T48" fmla="*/ 287 w 1127"/>
              <a:gd name="T49" fmla="*/ 256 h 664"/>
              <a:gd name="T50" fmla="*/ 289 w 1127"/>
              <a:gd name="T51" fmla="*/ 256 h 664"/>
              <a:gd name="T52" fmla="*/ 289 w 1127"/>
              <a:gd name="T53" fmla="*/ 276 h 664"/>
              <a:gd name="T54" fmla="*/ 315 w 1127"/>
              <a:gd name="T55" fmla="*/ 276 h 664"/>
              <a:gd name="T56" fmla="*/ 315 w 1127"/>
              <a:gd name="T57" fmla="*/ 301 h 664"/>
              <a:gd name="T58" fmla="*/ 317 w 1127"/>
              <a:gd name="T59" fmla="*/ 301 h 664"/>
              <a:gd name="T60" fmla="*/ 317 w 1127"/>
              <a:gd name="T61" fmla="*/ 321 h 664"/>
              <a:gd name="T62" fmla="*/ 329 w 1127"/>
              <a:gd name="T63" fmla="*/ 321 h 664"/>
              <a:gd name="T64" fmla="*/ 329 w 1127"/>
              <a:gd name="T65" fmla="*/ 343 h 664"/>
              <a:gd name="T66" fmla="*/ 378 w 1127"/>
              <a:gd name="T67" fmla="*/ 343 h 664"/>
              <a:gd name="T68" fmla="*/ 378 w 1127"/>
              <a:gd name="T69" fmla="*/ 365 h 664"/>
              <a:gd name="T70" fmla="*/ 452 w 1127"/>
              <a:gd name="T71" fmla="*/ 365 h 664"/>
              <a:gd name="T72" fmla="*/ 452 w 1127"/>
              <a:gd name="T73" fmla="*/ 406 h 664"/>
              <a:gd name="T74" fmla="*/ 504 w 1127"/>
              <a:gd name="T75" fmla="*/ 406 h 664"/>
              <a:gd name="T76" fmla="*/ 504 w 1127"/>
              <a:gd name="T77" fmla="*/ 428 h 664"/>
              <a:gd name="T78" fmla="*/ 524 w 1127"/>
              <a:gd name="T79" fmla="*/ 428 h 664"/>
              <a:gd name="T80" fmla="*/ 524 w 1127"/>
              <a:gd name="T81" fmla="*/ 448 h 664"/>
              <a:gd name="T82" fmla="*/ 530 w 1127"/>
              <a:gd name="T83" fmla="*/ 448 h 664"/>
              <a:gd name="T84" fmla="*/ 530 w 1127"/>
              <a:gd name="T85" fmla="*/ 470 h 664"/>
              <a:gd name="T86" fmla="*/ 589 w 1127"/>
              <a:gd name="T87" fmla="*/ 470 h 664"/>
              <a:gd name="T88" fmla="*/ 589 w 1127"/>
              <a:gd name="T89" fmla="*/ 492 h 664"/>
              <a:gd name="T90" fmla="*/ 613 w 1127"/>
              <a:gd name="T91" fmla="*/ 492 h 664"/>
              <a:gd name="T92" fmla="*/ 613 w 1127"/>
              <a:gd name="T93" fmla="*/ 513 h 664"/>
              <a:gd name="T94" fmla="*/ 647 w 1127"/>
              <a:gd name="T95" fmla="*/ 513 h 664"/>
              <a:gd name="T96" fmla="*/ 647 w 1127"/>
              <a:gd name="T97" fmla="*/ 535 h 664"/>
              <a:gd name="T98" fmla="*/ 709 w 1127"/>
              <a:gd name="T99" fmla="*/ 535 h 664"/>
              <a:gd name="T100" fmla="*/ 771 w 1127"/>
              <a:gd name="T101" fmla="*/ 535 h 664"/>
              <a:gd name="T102" fmla="*/ 771 w 1127"/>
              <a:gd name="T103" fmla="*/ 559 h 664"/>
              <a:gd name="T104" fmla="*/ 892 w 1127"/>
              <a:gd name="T105" fmla="*/ 559 h 664"/>
              <a:gd name="T106" fmla="*/ 924 w 1127"/>
              <a:gd name="T107" fmla="*/ 559 h 664"/>
              <a:gd name="T108" fmla="*/ 924 w 1127"/>
              <a:gd name="T109" fmla="*/ 601 h 664"/>
              <a:gd name="T110" fmla="*/ 984 w 1127"/>
              <a:gd name="T111" fmla="*/ 601 h 664"/>
              <a:gd name="T112" fmla="*/ 984 w 1127"/>
              <a:gd name="T113" fmla="*/ 664 h 664"/>
              <a:gd name="T114" fmla="*/ 1079 w 1127"/>
              <a:gd name="T115" fmla="*/ 664 h 664"/>
              <a:gd name="T116" fmla="*/ 1127 w 1127"/>
              <a:gd name="T117" fmla="*/ 66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7" h="664">
                <a:moveTo>
                  <a:pt x="0" y="0"/>
                </a:moveTo>
                <a:lnTo>
                  <a:pt x="24" y="0"/>
                </a:lnTo>
                <a:lnTo>
                  <a:pt x="24" y="20"/>
                </a:lnTo>
                <a:lnTo>
                  <a:pt x="104" y="20"/>
                </a:lnTo>
                <a:lnTo>
                  <a:pt x="104" y="44"/>
                </a:lnTo>
                <a:lnTo>
                  <a:pt x="135" y="44"/>
                </a:lnTo>
                <a:lnTo>
                  <a:pt x="135" y="65"/>
                </a:lnTo>
                <a:lnTo>
                  <a:pt x="149" y="65"/>
                </a:lnTo>
                <a:lnTo>
                  <a:pt x="149" y="87"/>
                </a:lnTo>
                <a:lnTo>
                  <a:pt x="165" y="87"/>
                </a:lnTo>
                <a:lnTo>
                  <a:pt x="165" y="109"/>
                </a:lnTo>
                <a:lnTo>
                  <a:pt x="189" y="109"/>
                </a:lnTo>
                <a:lnTo>
                  <a:pt x="189" y="127"/>
                </a:lnTo>
                <a:lnTo>
                  <a:pt x="209" y="127"/>
                </a:lnTo>
                <a:lnTo>
                  <a:pt x="209" y="149"/>
                </a:lnTo>
                <a:lnTo>
                  <a:pt x="227" y="149"/>
                </a:lnTo>
                <a:lnTo>
                  <a:pt x="227" y="172"/>
                </a:lnTo>
                <a:lnTo>
                  <a:pt x="249" y="172"/>
                </a:lnTo>
                <a:lnTo>
                  <a:pt x="249" y="194"/>
                </a:lnTo>
                <a:lnTo>
                  <a:pt x="251" y="194"/>
                </a:lnTo>
                <a:lnTo>
                  <a:pt x="251" y="216"/>
                </a:lnTo>
                <a:lnTo>
                  <a:pt x="253" y="216"/>
                </a:lnTo>
                <a:lnTo>
                  <a:pt x="253" y="236"/>
                </a:lnTo>
                <a:lnTo>
                  <a:pt x="287" y="236"/>
                </a:lnTo>
                <a:lnTo>
                  <a:pt x="287" y="256"/>
                </a:lnTo>
                <a:lnTo>
                  <a:pt x="289" y="256"/>
                </a:lnTo>
                <a:lnTo>
                  <a:pt x="289" y="276"/>
                </a:lnTo>
                <a:lnTo>
                  <a:pt x="315" y="276"/>
                </a:lnTo>
                <a:lnTo>
                  <a:pt x="315" y="301"/>
                </a:lnTo>
                <a:lnTo>
                  <a:pt x="317" y="301"/>
                </a:lnTo>
                <a:lnTo>
                  <a:pt x="317" y="321"/>
                </a:lnTo>
                <a:lnTo>
                  <a:pt x="329" y="321"/>
                </a:lnTo>
                <a:lnTo>
                  <a:pt x="329" y="343"/>
                </a:lnTo>
                <a:lnTo>
                  <a:pt x="378" y="343"/>
                </a:lnTo>
                <a:lnTo>
                  <a:pt x="378" y="365"/>
                </a:lnTo>
                <a:lnTo>
                  <a:pt x="452" y="365"/>
                </a:lnTo>
                <a:lnTo>
                  <a:pt x="452" y="406"/>
                </a:lnTo>
                <a:lnTo>
                  <a:pt x="504" y="406"/>
                </a:lnTo>
                <a:lnTo>
                  <a:pt x="504" y="428"/>
                </a:lnTo>
                <a:lnTo>
                  <a:pt x="524" y="428"/>
                </a:lnTo>
                <a:lnTo>
                  <a:pt x="524" y="448"/>
                </a:lnTo>
                <a:lnTo>
                  <a:pt x="530" y="448"/>
                </a:lnTo>
                <a:lnTo>
                  <a:pt x="530" y="470"/>
                </a:lnTo>
                <a:lnTo>
                  <a:pt x="589" y="470"/>
                </a:lnTo>
                <a:lnTo>
                  <a:pt x="589" y="492"/>
                </a:lnTo>
                <a:lnTo>
                  <a:pt x="613" y="492"/>
                </a:lnTo>
                <a:lnTo>
                  <a:pt x="613" y="513"/>
                </a:lnTo>
                <a:lnTo>
                  <a:pt x="647" y="513"/>
                </a:lnTo>
                <a:lnTo>
                  <a:pt x="647" y="535"/>
                </a:lnTo>
                <a:lnTo>
                  <a:pt x="709" y="535"/>
                </a:lnTo>
                <a:lnTo>
                  <a:pt x="771" y="535"/>
                </a:lnTo>
                <a:lnTo>
                  <a:pt x="771" y="559"/>
                </a:lnTo>
                <a:lnTo>
                  <a:pt x="892" y="559"/>
                </a:lnTo>
                <a:lnTo>
                  <a:pt x="924" y="559"/>
                </a:lnTo>
                <a:lnTo>
                  <a:pt x="924" y="601"/>
                </a:lnTo>
                <a:lnTo>
                  <a:pt x="984" y="601"/>
                </a:lnTo>
                <a:lnTo>
                  <a:pt x="984" y="664"/>
                </a:lnTo>
                <a:lnTo>
                  <a:pt x="1079" y="664"/>
                </a:lnTo>
                <a:lnTo>
                  <a:pt x="1127" y="664"/>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7"/>
          <p:cNvSpPr>
            <a:spLocks noChangeShapeType="1"/>
          </p:cNvSpPr>
          <p:nvPr/>
        </p:nvSpPr>
        <p:spPr bwMode="auto">
          <a:xfrm>
            <a:off x="5378256" y="310471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TextBox 9"/>
          <p:cNvSpPr txBox="1"/>
          <p:nvPr/>
        </p:nvSpPr>
        <p:spPr>
          <a:xfrm>
            <a:off x="6353175" y="1600200"/>
            <a:ext cx="2204451"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中等量</a:t>
            </a:r>
          </a:p>
          <a:p>
            <a:pPr algn="ctr"/>
            <a:r>
              <a:rPr lang="ja-JP" sz="1400" b="0" i="0" dirty="0" smtClean="0">
                <a:solidFill>
                  <a:srgbClr val="4D4D4D"/>
                </a:solidFill>
                <a:ea typeface="MS UI Gothic" pitchFamily="18" charset="0"/>
              </a:rPr>
              <a:t>(骨盤腔を超える)</a:t>
            </a:r>
          </a:p>
        </p:txBody>
      </p:sp>
      <p:sp>
        <p:nvSpPr>
          <p:cNvPr id="128" name="Freeform 47"/>
          <p:cNvSpPr>
            <a:spLocks/>
          </p:cNvSpPr>
          <p:nvPr/>
        </p:nvSpPr>
        <p:spPr bwMode="auto">
          <a:xfrm>
            <a:off x="6280150" y="2106613"/>
            <a:ext cx="993775" cy="1141412"/>
          </a:xfrm>
          <a:custGeom>
            <a:avLst/>
            <a:gdLst>
              <a:gd name="T0" fmla="*/ 0 w 626"/>
              <a:gd name="T1" fmla="*/ 0 h 719"/>
              <a:gd name="T2" fmla="*/ 128 w 626"/>
              <a:gd name="T3" fmla="*/ 0 h 719"/>
              <a:gd name="T4" fmla="*/ 128 w 626"/>
              <a:gd name="T5" fmla="*/ 104 h 719"/>
              <a:gd name="T6" fmla="*/ 142 w 626"/>
              <a:gd name="T7" fmla="*/ 104 h 719"/>
              <a:gd name="T8" fmla="*/ 142 w 626"/>
              <a:gd name="T9" fmla="*/ 208 h 719"/>
              <a:gd name="T10" fmla="*/ 174 w 626"/>
              <a:gd name="T11" fmla="*/ 208 h 719"/>
              <a:gd name="T12" fmla="*/ 174 w 626"/>
              <a:gd name="T13" fmla="*/ 417 h 719"/>
              <a:gd name="T14" fmla="*/ 205 w 626"/>
              <a:gd name="T15" fmla="*/ 417 h 719"/>
              <a:gd name="T16" fmla="*/ 205 w 626"/>
              <a:gd name="T17" fmla="*/ 515 h 719"/>
              <a:gd name="T18" fmla="*/ 331 w 626"/>
              <a:gd name="T19" fmla="*/ 515 h 719"/>
              <a:gd name="T20" fmla="*/ 331 w 626"/>
              <a:gd name="T21" fmla="*/ 619 h 719"/>
              <a:gd name="T22" fmla="*/ 626 w 626"/>
              <a:gd name="T23" fmla="*/ 619 h 719"/>
              <a:gd name="T24" fmla="*/ 626 w 626"/>
              <a:gd name="T2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719">
                <a:moveTo>
                  <a:pt x="0" y="0"/>
                </a:moveTo>
                <a:lnTo>
                  <a:pt x="128" y="0"/>
                </a:lnTo>
                <a:lnTo>
                  <a:pt x="128" y="104"/>
                </a:lnTo>
                <a:lnTo>
                  <a:pt x="142" y="104"/>
                </a:lnTo>
                <a:lnTo>
                  <a:pt x="142" y="208"/>
                </a:lnTo>
                <a:lnTo>
                  <a:pt x="174" y="208"/>
                </a:lnTo>
                <a:lnTo>
                  <a:pt x="174" y="417"/>
                </a:lnTo>
                <a:lnTo>
                  <a:pt x="205" y="417"/>
                </a:lnTo>
                <a:lnTo>
                  <a:pt x="205" y="515"/>
                </a:lnTo>
                <a:lnTo>
                  <a:pt x="331" y="515"/>
                </a:lnTo>
                <a:lnTo>
                  <a:pt x="331" y="619"/>
                </a:lnTo>
                <a:lnTo>
                  <a:pt x="626" y="619"/>
                </a:lnTo>
                <a:lnTo>
                  <a:pt x="626" y="719"/>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Freeform 51"/>
          <p:cNvSpPr>
            <a:spLocks/>
          </p:cNvSpPr>
          <p:nvPr/>
        </p:nvSpPr>
        <p:spPr bwMode="auto">
          <a:xfrm>
            <a:off x="6275388" y="2109788"/>
            <a:ext cx="1943100" cy="965200"/>
          </a:xfrm>
          <a:custGeom>
            <a:avLst/>
            <a:gdLst>
              <a:gd name="T0" fmla="*/ 0 w 1224"/>
              <a:gd name="T1" fmla="*/ 0 h 608"/>
              <a:gd name="T2" fmla="*/ 68 w 1224"/>
              <a:gd name="T3" fmla="*/ 0 h 608"/>
              <a:gd name="T4" fmla="*/ 68 w 1224"/>
              <a:gd name="T5" fmla="*/ 18 h 608"/>
              <a:gd name="T6" fmla="*/ 70 w 1224"/>
              <a:gd name="T7" fmla="*/ 18 h 608"/>
              <a:gd name="T8" fmla="*/ 70 w 1224"/>
              <a:gd name="T9" fmla="*/ 36 h 608"/>
              <a:gd name="T10" fmla="*/ 135 w 1224"/>
              <a:gd name="T11" fmla="*/ 36 h 608"/>
              <a:gd name="T12" fmla="*/ 135 w 1224"/>
              <a:gd name="T13" fmla="*/ 57 h 608"/>
              <a:gd name="T14" fmla="*/ 183 w 1224"/>
              <a:gd name="T15" fmla="*/ 57 h 608"/>
              <a:gd name="T16" fmla="*/ 183 w 1224"/>
              <a:gd name="T17" fmla="*/ 77 h 608"/>
              <a:gd name="T18" fmla="*/ 185 w 1224"/>
              <a:gd name="T19" fmla="*/ 77 h 608"/>
              <a:gd name="T20" fmla="*/ 185 w 1224"/>
              <a:gd name="T21" fmla="*/ 93 h 608"/>
              <a:gd name="T22" fmla="*/ 207 w 1224"/>
              <a:gd name="T23" fmla="*/ 93 h 608"/>
              <a:gd name="T24" fmla="*/ 207 w 1224"/>
              <a:gd name="T25" fmla="*/ 113 h 608"/>
              <a:gd name="T26" fmla="*/ 211 w 1224"/>
              <a:gd name="T27" fmla="*/ 113 h 608"/>
              <a:gd name="T28" fmla="*/ 211 w 1224"/>
              <a:gd name="T29" fmla="*/ 131 h 608"/>
              <a:gd name="T30" fmla="*/ 221 w 1224"/>
              <a:gd name="T31" fmla="*/ 131 h 608"/>
              <a:gd name="T32" fmla="*/ 221 w 1224"/>
              <a:gd name="T33" fmla="*/ 154 h 608"/>
              <a:gd name="T34" fmla="*/ 225 w 1224"/>
              <a:gd name="T35" fmla="*/ 154 h 608"/>
              <a:gd name="T36" fmla="*/ 225 w 1224"/>
              <a:gd name="T37" fmla="*/ 172 h 608"/>
              <a:gd name="T38" fmla="*/ 231 w 1224"/>
              <a:gd name="T39" fmla="*/ 172 h 608"/>
              <a:gd name="T40" fmla="*/ 231 w 1224"/>
              <a:gd name="T41" fmla="*/ 188 h 608"/>
              <a:gd name="T42" fmla="*/ 241 w 1224"/>
              <a:gd name="T43" fmla="*/ 188 h 608"/>
              <a:gd name="T44" fmla="*/ 241 w 1224"/>
              <a:gd name="T45" fmla="*/ 210 h 608"/>
              <a:gd name="T46" fmla="*/ 245 w 1224"/>
              <a:gd name="T47" fmla="*/ 210 h 608"/>
              <a:gd name="T48" fmla="*/ 245 w 1224"/>
              <a:gd name="T49" fmla="*/ 228 h 608"/>
              <a:gd name="T50" fmla="*/ 285 w 1224"/>
              <a:gd name="T51" fmla="*/ 228 h 608"/>
              <a:gd name="T52" fmla="*/ 285 w 1224"/>
              <a:gd name="T53" fmla="*/ 248 h 608"/>
              <a:gd name="T54" fmla="*/ 297 w 1224"/>
              <a:gd name="T55" fmla="*/ 248 h 608"/>
              <a:gd name="T56" fmla="*/ 297 w 1224"/>
              <a:gd name="T57" fmla="*/ 267 h 608"/>
              <a:gd name="T58" fmla="*/ 316 w 1224"/>
              <a:gd name="T59" fmla="*/ 267 h 608"/>
              <a:gd name="T60" fmla="*/ 316 w 1224"/>
              <a:gd name="T61" fmla="*/ 285 h 608"/>
              <a:gd name="T62" fmla="*/ 320 w 1224"/>
              <a:gd name="T63" fmla="*/ 285 h 608"/>
              <a:gd name="T64" fmla="*/ 320 w 1224"/>
              <a:gd name="T65" fmla="*/ 305 h 608"/>
              <a:gd name="T66" fmla="*/ 324 w 1224"/>
              <a:gd name="T67" fmla="*/ 305 h 608"/>
              <a:gd name="T68" fmla="*/ 324 w 1224"/>
              <a:gd name="T69" fmla="*/ 323 h 608"/>
              <a:gd name="T70" fmla="*/ 326 w 1224"/>
              <a:gd name="T71" fmla="*/ 323 h 608"/>
              <a:gd name="T72" fmla="*/ 326 w 1224"/>
              <a:gd name="T73" fmla="*/ 343 h 608"/>
              <a:gd name="T74" fmla="*/ 332 w 1224"/>
              <a:gd name="T75" fmla="*/ 343 h 608"/>
              <a:gd name="T76" fmla="*/ 332 w 1224"/>
              <a:gd name="T77" fmla="*/ 364 h 608"/>
              <a:gd name="T78" fmla="*/ 342 w 1224"/>
              <a:gd name="T79" fmla="*/ 364 h 608"/>
              <a:gd name="T80" fmla="*/ 342 w 1224"/>
              <a:gd name="T81" fmla="*/ 378 h 608"/>
              <a:gd name="T82" fmla="*/ 394 w 1224"/>
              <a:gd name="T83" fmla="*/ 378 h 608"/>
              <a:gd name="T84" fmla="*/ 394 w 1224"/>
              <a:gd name="T85" fmla="*/ 400 h 608"/>
              <a:gd name="T86" fmla="*/ 422 w 1224"/>
              <a:gd name="T87" fmla="*/ 400 h 608"/>
              <a:gd name="T88" fmla="*/ 422 w 1224"/>
              <a:gd name="T89" fmla="*/ 418 h 608"/>
              <a:gd name="T90" fmla="*/ 452 w 1224"/>
              <a:gd name="T91" fmla="*/ 418 h 608"/>
              <a:gd name="T92" fmla="*/ 452 w 1224"/>
              <a:gd name="T93" fmla="*/ 440 h 608"/>
              <a:gd name="T94" fmla="*/ 509 w 1224"/>
              <a:gd name="T95" fmla="*/ 440 h 608"/>
              <a:gd name="T96" fmla="*/ 509 w 1224"/>
              <a:gd name="T97" fmla="*/ 459 h 608"/>
              <a:gd name="T98" fmla="*/ 537 w 1224"/>
              <a:gd name="T99" fmla="*/ 459 h 608"/>
              <a:gd name="T100" fmla="*/ 537 w 1224"/>
              <a:gd name="T101" fmla="*/ 477 h 608"/>
              <a:gd name="T102" fmla="*/ 557 w 1224"/>
              <a:gd name="T103" fmla="*/ 477 h 608"/>
              <a:gd name="T104" fmla="*/ 557 w 1224"/>
              <a:gd name="T105" fmla="*/ 495 h 608"/>
              <a:gd name="T106" fmla="*/ 651 w 1224"/>
              <a:gd name="T107" fmla="*/ 495 h 608"/>
              <a:gd name="T108" fmla="*/ 651 w 1224"/>
              <a:gd name="T109" fmla="*/ 517 h 608"/>
              <a:gd name="T110" fmla="*/ 687 w 1224"/>
              <a:gd name="T111" fmla="*/ 517 h 608"/>
              <a:gd name="T112" fmla="*/ 687 w 1224"/>
              <a:gd name="T113" fmla="*/ 549 h 608"/>
              <a:gd name="T114" fmla="*/ 947 w 1224"/>
              <a:gd name="T115" fmla="*/ 549 h 608"/>
              <a:gd name="T116" fmla="*/ 947 w 1224"/>
              <a:gd name="T117" fmla="*/ 608 h 608"/>
              <a:gd name="T118" fmla="*/ 1224 w 1224"/>
              <a:gd name="T119"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4" h="608">
                <a:moveTo>
                  <a:pt x="0" y="0"/>
                </a:moveTo>
                <a:lnTo>
                  <a:pt x="68" y="0"/>
                </a:lnTo>
                <a:lnTo>
                  <a:pt x="68" y="18"/>
                </a:lnTo>
                <a:lnTo>
                  <a:pt x="70" y="18"/>
                </a:lnTo>
                <a:lnTo>
                  <a:pt x="70" y="36"/>
                </a:lnTo>
                <a:lnTo>
                  <a:pt x="135" y="36"/>
                </a:lnTo>
                <a:lnTo>
                  <a:pt x="135" y="57"/>
                </a:lnTo>
                <a:lnTo>
                  <a:pt x="183" y="57"/>
                </a:lnTo>
                <a:lnTo>
                  <a:pt x="183" y="77"/>
                </a:lnTo>
                <a:lnTo>
                  <a:pt x="185" y="77"/>
                </a:lnTo>
                <a:lnTo>
                  <a:pt x="185" y="93"/>
                </a:lnTo>
                <a:lnTo>
                  <a:pt x="207" y="93"/>
                </a:lnTo>
                <a:lnTo>
                  <a:pt x="207" y="113"/>
                </a:lnTo>
                <a:lnTo>
                  <a:pt x="211" y="113"/>
                </a:lnTo>
                <a:lnTo>
                  <a:pt x="211" y="131"/>
                </a:lnTo>
                <a:lnTo>
                  <a:pt x="221" y="131"/>
                </a:lnTo>
                <a:lnTo>
                  <a:pt x="221" y="154"/>
                </a:lnTo>
                <a:lnTo>
                  <a:pt x="225" y="154"/>
                </a:lnTo>
                <a:lnTo>
                  <a:pt x="225" y="172"/>
                </a:lnTo>
                <a:lnTo>
                  <a:pt x="231" y="172"/>
                </a:lnTo>
                <a:lnTo>
                  <a:pt x="231" y="188"/>
                </a:lnTo>
                <a:lnTo>
                  <a:pt x="241" y="188"/>
                </a:lnTo>
                <a:lnTo>
                  <a:pt x="241" y="210"/>
                </a:lnTo>
                <a:lnTo>
                  <a:pt x="245" y="210"/>
                </a:lnTo>
                <a:lnTo>
                  <a:pt x="245" y="228"/>
                </a:lnTo>
                <a:lnTo>
                  <a:pt x="285" y="228"/>
                </a:lnTo>
                <a:lnTo>
                  <a:pt x="285" y="248"/>
                </a:lnTo>
                <a:lnTo>
                  <a:pt x="297" y="248"/>
                </a:lnTo>
                <a:lnTo>
                  <a:pt x="297" y="267"/>
                </a:lnTo>
                <a:lnTo>
                  <a:pt x="316" y="267"/>
                </a:lnTo>
                <a:lnTo>
                  <a:pt x="316" y="285"/>
                </a:lnTo>
                <a:lnTo>
                  <a:pt x="320" y="285"/>
                </a:lnTo>
                <a:lnTo>
                  <a:pt x="320" y="305"/>
                </a:lnTo>
                <a:lnTo>
                  <a:pt x="324" y="305"/>
                </a:lnTo>
                <a:lnTo>
                  <a:pt x="324" y="323"/>
                </a:lnTo>
                <a:lnTo>
                  <a:pt x="326" y="323"/>
                </a:lnTo>
                <a:lnTo>
                  <a:pt x="326" y="343"/>
                </a:lnTo>
                <a:lnTo>
                  <a:pt x="332" y="343"/>
                </a:lnTo>
                <a:lnTo>
                  <a:pt x="332" y="364"/>
                </a:lnTo>
                <a:lnTo>
                  <a:pt x="342" y="364"/>
                </a:lnTo>
                <a:lnTo>
                  <a:pt x="342" y="378"/>
                </a:lnTo>
                <a:lnTo>
                  <a:pt x="394" y="378"/>
                </a:lnTo>
                <a:lnTo>
                  <a:pt x="394" y="400"/>
                </a:lnTo>
                <a:lnTo>
                  <a:pt x="422" y="400"/>
                </a:lnTo>
                <a:lnTo>
                  <a:pt x="422" y="418"/>
                </a:lnTo>
                <a:lnTo>
                  <a:pt x="452" y="418"/>
                </a:lnTo>
                <a:lnTo>
                  <a:pt x="452" y="440"/>
                </a:lnTo>
                <a:lnTo>
                  <a:pt x="509" y="440"/>
                </a:lnTo>
                <a:lnTo>
                  <a:pt x="509" y="459"/>
                </a:lnTo>
                <a:lnTo>
                  <a:pt x="537" y="459"/>
                </a:lnTo>
                <a:lnTo>
                  <a:pt x="537" y="477"/>
                </a:lnTo>
                <a:lnTo>
                  <a:pt x="557" y="477"/>
                </a:lnTo>
                <a:lnTo>
                  <a:pt x="557" y="495"/>
                </a:lnTo>
                <a:lnTo>
                  <a:pt x="651" y="495"/>
                </a:lnTo>
                <a:lnTo>
                  <a:pt x="651" y="517"/>
                </a:lnTo>
                <a:lnTo>
                  <a:pt x="687" y="517"/>
                </a:lnTo>
                <a:lnTo>
                  <a:pt x="687" y="549"/>
                </a:lnTo>
                <a:lnTo>
                  <a:pt x="947" y="549"/>
                </a:lnTo>
                <a:lnTo>
                  <a:pt x="947" y="608"/>
                </a:lnTo>
                <a:lnTo>
                  <a:pt x="1224" y="60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52"/>
          <p:cNvSpPr>
            <a:spLocks noChangeShapeType="1"/>
          </p:cNvSpPr>
          <p:nvPr/>
        </p:nvSpPr>
        <p:spPr bwMode="auto">
          <a:xfrm flipV="1">
            <a:off x="807561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3"/>
          <p:cNvSpPr>
            <a:spLocks noChangeShapeType="1"/>
          </p:cNvSpPr>
          <p:nvPr/>
        </p:nvSpPr>
        <p:spPr bwMode="auto">
          <a:xfrm flipV="1">
            <a:off x="820896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4"/>
          <p:cNvSpPr>
            <a:spLocks noChangeShapeType="1"/>
          </p:cNvSpPr>
          <p:nvPr/>
        </p:nvSpPr>
        <p:spPr bwMode="auto">
          <a:xfrm flipV="1">
            <a:off x="74152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5"/>
          <p:cNvSpPr>
            <a:spLocks noChangeShapeType="1"/>
          </p:cNvSpPr>
          <p:nvPr/>
        </p:nvSpPr>
        <p:spPr bwMode="auto">
          <a:xfrm flipV="1">
            <a:off x="74279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6"/>
          <p:cNvSpPr>
            <a:spLocks noChangeShapeType="1"/>
          </p:cNvSpPr>
          <p:nvPr/>
        </p:nvSpPr>
        <p:spPr bwMode="auto">
          <a:xfrm flipV="1">
            <a:off x="7321551"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7"/>
          <p:cNvSpPr>
            <a:spLocks noChangeShapeType="1"/>
          </p:cNvSpPr>
          <p:nvPr/>
        </p:nvSpPr>
        <p:spPr bwMode="auto">
          <a:xfrm flipV="1">
            <a:off x="7312026"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8"/>
          <p:cNvSpPr>
            <a:spLocks noChangeShapeType="1"/>
          </p:cNvSpPr>
          <p:nvPr/>
        </p:nvSpPr>
        <p:spPr bwMode="auto">
          <a:xfrm flipV="1">
            <a:off x="7289801"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9"/>
          <p:cNvSpPr>
            <a:spLocks noChangeShapeType="1"/>
          </p:cNvSpPr>
          <p:nvPr/>
        </p:nvSpPr>
        <p:spPr bwMode="auto">
          <a:xfrm flipV="1">
            <a:off x="7273926"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60"/>
          <p:cNvSpPr>
            <a:spLocks noChangeShapeType="1"/>
          </p:cNvSpPr>
          <p:nvPr/>
        </p:nvSpPr>
        <p:spPr bwMode="auto">
          <a:xfrm flipV="1">
            <a:off x="74533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36" name="Group 35"/>
          <p:cNvGrpSpPr/>
          <p:nvPr/>
        </p:nvGrpSpPr>
        <p:grpSpPr>
          <a:xfrm>
            <a:off x="3221279" y="1974947"/>
            <a:ext cx="2601995" cy="1746078"/>
            <a:chOff x="898599" y="2548906"/>
            <a:chExt cx="2601995" cy="1746078"/>
          </a:xfrm>
        </p:grpSpPr>
        <p:grpSp>
          <p:nvGrpSpPr>
            <p:cNvPr id="37" name="Group 36"/>
            <p:cNvGrpSpPr/>
            <p:nvPr/>
          </p:nvGrpSpPr>
          <p:grpSpPr>
            <a:xfrm>
              <a:off x="898599" y="2548906"/>
              <a:ext cx="2341253" cy="1400328"/>
              <a:chOff x="898599" y="2548906"/>
              <a:chExt cx="2341253" cy="1400328"/>
            </a:xfrm>
          </p:grpSpPr>
          <p:sp>
            <p:nvSpPr>
              <p:cNvPr id="50" name="Freeform 49"/>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51" name="Straight Connector 50"/>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98599" y="2548906"/>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54" name="TextBox 53"/>
              <p:cNvSpPr txBox="1"/>
              <p:nvPr/>
            </p:nvSpPr>
            <p:spPr>
              <a:xfrm>
                <a:off x="899592" y="311353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cxnSp>
            <p:nvCxnSpPr>
              <p:cNvPr id="55" name="Straight Connector 54"/>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99592" y="369531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grpSp>
        <p:sp>
          <p:nvSpPr>
            <p:cNvPr id="38" name="TextBox 37"/>
            <p:cNvSpPr txBox="1"/>
            <p:nvPr/>
          </p:nvSpPr>
          <p:spPr>
            <a:xfrm>
              <a:off x="1166664" y="3858010"/>
              <a:ext cx="260007"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39" name="TextBox 38"/>
            <p:cNvSpPr txBox="1"/>
            <p:nvPr/>
          </p:nvSpPr>
          <p:spPr>
            <a:xfrm>
              <a:off x="1613956" y="385515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12</a:t>
              </a:r>
            </a:p>
          </p:txBody>
        </p:sp>
        <p:sp>
          <p:nvSpPr>
            <p:cNvPr id="40" name="TextBox 39"/>
            <p:cNvSpPr txBox="1"/>
            <p:nvPr/>
          </p:nvSpPr>
          <p:spPr>
            <a:xfrm>
              <a:off x="2099156" y="3859160"/>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24</a:t>
              </a:r>
            </a:p>
          </p:txBody>
        </p:sp>
        <p:sp>
          <p:nvSpPr>
            <p:cNvPr id="41" name="TextBox 40"/>
            <p:cNvSpPr txBox="1"/>
            <p:nvPr/>
          </p:nvSpPr>
          <p:spPr>
            <a:xfrm>
              <a:off x="2592255"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36</a:t>
              </a:r>
            </a:p>
          </p:txBody>
        </p:sp>
        <p:sp>
          <p:nvSpPr>
            <p:cNvPr id="42" name="TextBox 41"/>
            <p:cNvSpPr txBox="1"/>
            <p:nvPr/>
          </p:nvSpPr>
          <p:spPr>
            <a:xfrm>
              <a:off x="3066124"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48</a:t>
              </a:r>
            </a:p>
          </p:txBody>
        </p:sp>
        <p:sp>
          <p:nvSpPr>
            <p:cNvPr id="43" name="TextBox 42"/>
            <p:cNvSpPr txBox="1"/>
            <p:nvPr/>
          </p:nvSpPr>
          <p:spPr>
            <a:xfrm>
              <a:off x="2357332" y="2684900"/>
              <a:ext cx="1143262" cy="577081"/>
            </a:xfrm>
            <a:prstGeom prst="rect">
              <a:avLst/>
            </a:prstGeom>
            <a:noFill/>
          </p:spPr>
          <p:txBody>
            <a:bodyPr wrap="none" rtlCol="0">
              <a:spAutoFit/>
            </a:bodyPr>
            <a:lstStyle/>
            <a:p>
              <a:r>
                <a:rPr lang="ja-JP" sz="1000" b="0" i="0" dirty="0" smtClean="0">
                  <a:solidFill>
                    <a:srgbClr val="4D4D4D"/>
                  </a:solidFill>
                  <a:ea typeface="MS UI Gothic" pitchFamily="18" charset="0"/>
                </a:rPr>
                <a:t>IP 16.1ヶ月</a:t>
              </a:r>
              <a:r>
                <a:rPr lang="en" sz="1000" dirty="0" smtClean="0"/>
                <a:t/>
              </a:r>
              <a:br>
                <a:rPr lang="en" sz="1000" dirty="0" smtClean="0"/>
              </a:br>
              <a:r>
                <a:rPr lang="ja-JP" sz="1000" b="0" i="0" dirty="0" smtClean="0">
                  <a:solidFill>
                    <a:srgbClr val="4D4D4D"/>
                  </a:solidFill>
                  <a:ea typeface="MS UI Gothic" pitchFamily="18" charset="0"/>
                </a:rPr>
                <a:t>SP 12.0ヶ月</a:t>
              </a:r>
              <a:r>
                <a:rPr lang="en" sz="1000" dirty="0" smtClean="0"/>
                <a:t/>
              </a:r>
              <a:br>
                <a:rPr lang="en" sz="1000" dirty="0" smtClean="0"/>
              </a:br>
              <a:r>
                <a:rPr lang="ja-JP" sz="1000" b="0" i="0" dirty="0" smtClean="0">
                  <a:solidFill>
                    <a:srgbClr val="4D4D4D"/>
                  </a:solidFill>
                  <a:ea typeface="MS UI Gothic" pitchFamily="18" charset="0"/>
                </a:rPr>
                <a:t>HR 0.65</a:t>
              </a:r>
            </a:p>
          </p:txBody>
        </p:sp>
        <p:cxnSp>
          <p:nvCxnSpPr>
            <p:cNvPr id="44" name="Straight Connector 43"/>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636" y="4041068"/>
              <a:ext cx="1944216" cy="253916"/>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ベースラインからの経過時間(ヶ月)</a:t>
              </a:r>
            </a:p>
          </p:txBody>
        </p:sp>
      </p:grpSp>
      <p:grpSp>
        <p:nvGrpSpPr>
          <p:cNvPr id="35" name="Group 34"/>
          <p:cNvGrpSpPr/>
          <p:nvPr/>
        </p:nvGrpSpPr>
        <p:grpSpPr>
          <a:xfrm>
            <a:off x="584274" y="1986931"/>
            <a:ext cx="2599948" cy="1746078"/>
            <a:chOff x="898599" y="2548906"/>
            <a:chExt cx="2599948" cy="1746078"/>
          </a:xfrm>
        </p:grpSpPr>
        <p:grpSp>
          <p:nvGrpSpPr>
            <p:cNvPr id="21" name="Group 20"/>
            <p:cNvGrpSpPr/>
            <p:nvPr/>
          </p:nvGrpSpPr>
          <p:grpSpPr>
            <a:xfrm>
              <a:off x="898599" y="2548906"/>
              <a:ext cx="2341253" cy="1400328"/>
              <a:chOff x="898599" y="2548906"/>
              <a:chExt cx="2341253" cy="1400328"/>
            </a:xfrm>
          </p:grpSpPr>
          <p:sp>
            <p:nvSpPr>
              <p:cNvPr id="12" name="Freeform 11"/>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4" name="Straight Connector 13"/>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8599" y="2548906"/>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18" name="TextBox 17"/>
              <p:cNvSpPr txBox="1"/>
              <p:nvPr/>
            </p:nvSpPr>
            <p:spPr>
              <a:xfrm>
                <a:off x="899592" y="311353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cxnSp>
            <p:nvCxnSpPr>
              <p:cNvPr id="19" name="Straight Connector 18"/>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9592" y="369531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grpSp>
        <p:sp>
          <p:nvSpPr>
            <p:cNvPr id="22" name="TextBox 21"/>
            <p:cNvSpPr txBox="1"/>
            <p:nvPr/>
          </p:nvSpPr>
          <p:spPr>
            <a:xfrm>
              <a:off x="1164283" y="3858010"/>
              <a:ext cx="260007"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23" name="TextBox 22"/>
            <p:cNvSpPr txBox="1"/>
            <p:nvPr/>
          </p:nvSpPr>
          <p:spPr>
            <a:xfrm>
              <a:off x="1613956" y="385515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12</a:t>
              </a:r>
            </a:p>
          </p:txBody>
        </p:sp>
        <p:sp>
          <p:nvSpPr>
            <p:cNvPr id="24" name="TextBox 23"/>
            <p:cNvSpPr txBox="1"/>
            <p:nvPr/>
          </p:nvSpPr>
          <p:spPr>
            <a:xfrm>
              <a:off x="2099156" y="3859160"/>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24</a:t>
              </a:r>
            </a:p>
          </p:txBody>
        </p:sp>
        <p:sp>
          <p:nvSpPr>
            <p:cNvPr id="25" name="TextBox 24"/>
            <p:cNvSpPr txBox="1"/>
            <p:nvPr/>
          </p:nvSpPr>
          <p:spPr>
            <a:xfrm>
              <a:off x="2592255"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36</a:t>
              </a:r>
            </a:p>
          </p:txBody>
        </p:sp>
        <p:sp>
          <p:nvSpPr>
            <p:cNvPr id="26" name="TextBox 25"/>
            <p:cNvSpPr txBox="1"/>
            <p:nvPr/>
          </p:nvSpPr>
          <p:spPr>
            <a:xfrm>
              <a:off x="3066409"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48</a:t>
              </a:r>
            </a:p>
          </p:txBody>
        </p:sp>
        <p:sp>
          <p:nvSpPr>
            <p:cNvPr id="27" name="TextBox 26"/>
            <p:cNvSpPr txBox="1"/>
            <p:nvPr/>
          </p:nvSpPr>
          <p:spPr>
            <a:xfrm>
              <a:off x="2355285" y="2671899"/>
              <a:ext cx="1143262" cy="577081"/>
            </a:xfrm>
            <a:prstGeom prst="rect">
              <a:avLst/>
            </a:prstGeom>
            <a:noFill/>
          </p:spPr>
          <p:txBody>
            <a:bodyPr wrap="none" rtlCol="0">
              <a:spAutoFit/>
            </a:bodyPr>
            <a:lstStyle/>
            <a:p>
              <a:r>
                <a:rPr lang="ja-JP" sz="1000" b="0" i="0" dirty="0" smtClean="0">
                  <a:solidFill>
                    <a:srgbClr val="4D4D4D"/>
                  </a:solidFill>
                  <a:ea typeface="MS UI Gothic" pitchFamily="18" charset="0"/>
                </a:rPr>
                <a:t>IP  25.4ヶ月</a:t>
              </a:r>
              <a:r>
                <a:rPr lang="en" sz="1000" dirty="0" smtClean="0"/>
                <a:t/>
              </a:r>
              <a:br>
                <a:rPr lang="en" sz="1000" dirty="0" smtClean="0"/>
              </a:br>
              <a:r>
                <a:rPr lang="ja-JP" sz="1000" b="0" i="0" dirty="0" smtClean="0">
                  <a:solidFill>
                    <a:srgbClr val="4D4D4D"/>
                  </a:solidFill>
                  <a:ea typeface="MS UI Gothic" pitchFamily="18" charset="0"/>
                </a:rPr>
                <a:t>SP 21.8ヶ月</a:t>
              </a:r>
              <a:r>
                <a:rPr lang="en" sz="1000" dirty="0" smtClean="0"/>
                <a:t/>
              </a:r>
              <a:br>
                <a:rPr lang="en" sz="1000" dirty="0" smtClean="0"/>
              </a:br>
              <a:r>
                <a:rPr lang="ja-JP" sz="1000" b="0" i="0" dirty="0" smtClean="0">
                  <a:solidFill>
                    <a:srgbClr val="4D4D4D"/>
                  </a:solidFill>
                  <a:ea typeface="MS UI Gothic" pitchFamily="18" charset="0"/>
                </a:rPr>
                <a:t>HR 0.67</a:t>
              </a:r>
            </a:p>
          </p:txBody>
        </p:sp>
        <p:cxnSp>
          <p:nvCxnSpPr>
            <p:cNvPr id="29" name="Straight Connector 28"/>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95636" y="4041068"/>
              <a:ext cx="1944216" cy="253916"/>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ベースラインからの経過時間(ヶ月)</a:t>
              </a:r>
            </a:p>
          </p:txBody>
        </p:sp>
      </p:grpSp>
      <p:grpSp>
        <p:nvGrpSpPr>
          <p:cNvPr id="57" name="Group 56"/>
          <p:cNvGrpSpPr/>
          <p:nvPr/>
        </p:nvGrpSpPr>
        <p:grpSpPr>
          <a:xfrm>
            <a:off x="5886892" y="1975064"/>
            <a:ext cx="2502873" cy="1746078"/>
            <a:chOff x="898599" y="2548906"/>
            <a:chExt cx="2502873" cy="1746078"/>
          </a:xfrm>
        </p:grpSpPr>
        <p:grpSp>
          <p:nvGrpSpPr>
            <p:cNvPr id="58" name="Group 57"/>
            <p:cNvGrpSpPr/>
            <p:nvPr/>
          </p:nvGrpSpPr>
          <p:grpSpPr>
            <a:xfrm>
              <a:off x="898599" y="2548906"/>
              <a:ext cx="2341253" cy="1400328"/>
              <a:chOff x="898599" y="2548906"/>
              <a:chExt cx="2341253" cy="1400328"/>
            </a:xfrm>
          </p:grpSpPr>
          <p:sp>
            <p:nvSpPr>
              <p:cNvPr id="71" name="Freeform 70"/>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2" name="Straight Connector 71"/>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98599" y="2548906"/>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75" name="TextBox 74"/>
              <p:cNvSpPr txBox="1"/>
              <p:nvPr/>
            </p:nvSpPr>
            <p:spPr>
              <a:xfrm>
                <a:off x="899592" y="311353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cxnSp>
            <p:nvCxnSpPr>
              <p:cNvPr id="76" name="Straight Connector 75"/>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99592" y="3695318"/>
                <a:ext cx="37221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grpSp>
        <p:sp>
          <p:nvSpPr>
            <p:cNvPr id="59" name="TextBox 58"/>
            <p:cNvSpPr txBox="1"/>
            <p:nvPr/>
          </p:nvSpPr>
          <p:spPr>
            <a:xfrm>
              <a:off x="1166664" y="3858010"/>
              <a:ext cx="260007"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60" name="TextBox 59"/>
            <p:cNvSpPr txBox="1"/>
            <p:nvPr/>
          </p:nvSpPr>
          <p:spPr>
            <a:xfrm>
              <a:off x="1613956" y="385515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12</a:t>
              </a:r>
            </a:p>
          </p:txBody>
        </p:sp>
        <p:sp>
          <p:nvSpPr>
            <p:cNvPr id="61" name="TextBox 60"/>
            <p:cNvSpPr txBox="1"/>
            <p:nvPr/>
          </p:nvSpPr>
          <p:spPr>
            <a:xfrm>
              <a:off x="2099156" y="3859160"/>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24</a:t>
              </a:r>
            </a:p>
          </p:txBody>
        </p:sp>
        <p:sp>
          <p:nvSpPr>
            <p:cNvPr id="62" name="TextBox 61"/>
            <p:cNvSpPr txBox="1"/>
            <p:nvPr/>
          </p:nvSpPr>
          <p:spPr>
            <a:xfrm>
              <a:off x="2592255"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36</a:t>
              </a:r>
            </a:p>
          </p:txBody>
        </p:sp>
        <p:sp>
          <p:nvSpPr>
            <p:cNvPr id="63" name="TextBox 62"/>
            <p:cNvSpPr txBox="1"/>
            <p:nvPr/>
          </p:nvSpPr>
          <p:spPr>
            <a:xfrm>
              <a:off x="3066124" y="3856302"/>
              <a:ext cx="33534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48</a:t>
              </a:r>
            </a:p>
          </p:txBody>
        </p:sp>
        <p:sp>
          <p:nvSpPr>
            <p:cNvPr id="64" name="TextBox 63"/>
            <p:cNvSpPr txBox="1"/>
            <p:nvPr/>
          </p:nvSpPr>
          <p:spPr>
            <a:xfrm>
              <a:off x="2268065" y="2682187"/>
              <a:ext cx="1127232" cy="577081"/>
            </a:xfrm>
            <a:prstGeom prst="rect">
              <a:avLst/>
            </a:prstGeom>
            <a:noFill/>
          </p:spPr>
          <p:txBody>
            <a:bodyPr wrap="none" rtlCol="0">
              <a:spAutoFit/>
            </a:bodyPr>
            <a:lstStyle/>
            <a:p>
              <a:r>
                <a:rPr lang="ja-JP" sz="1000" b="0" i="0" dirty="0" smtClean="0">
                  <a:solidFill>
                    <a:srgbClr val="4D4D4D"/>
                  </a:solidFill>
                  <a:ea typeface="MS UI Gothic" pitchFamily="18" charset="0"/>
                </a:rPr>
                <a:t>IP  13.0ヶ月</a:t>
              </a:r>
              <a:r>
                <a:rPr lang="en" sz="1000" dirty="0" smtClean="0"/>
                <a:t/>
              </a:r>
              <a:br>
                <a:rPr lang="en" sz="1000" dirty="0" smtClean="0"/>
              </a:br>
              <a:r>
                <a:rPr lang="ja-JP" sz="1000" b="0" i="0" dirty="0" smtClean="0">
                  <a:solidFill>
                    <a:srgbClr val="4D4D4D"/>
                  </a:solidFill>
                  <a:ea typeface="MS UI Gothic" pitchFamily="18" charset="0"/>
                </a:rPr>
                <a:t>SP 6.8ヶ月</a:t>
              </a:r>
              <a:r>
                <a:rPr lang="en" sz="1000" dirty="0" smtClean="0"/>
                <a:t/>
              </a:r>
              <a:br>
                <a:rPr lang="en" sz="1000" dirty="0" smtClean="0"/>
              </a:br>
              <a:r>
                <a:rPr lang="ja-JP" sz="1000" b="0" i="0" dirty="0" smtClean="0">
                  <a:solidFill>
                    <a:srgbClr val="4D4D4D"/>
                  </a:solidFill>
                  <a:ea typeface="MS UI Gothic" pitchFamily="18" charset="0"/>
                </a:rPr>
                <a:t>HR 0.38</a:t>
              </a:r>
            </a:p>
          </p:txBody>
        </p:sp>
        <p:cxnSp>
          <p:nvCxnSpPr>
            <p:cNvPr id="65" name="Straight Connector 64"/>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3185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95636" y="4041068"/>
              <a:ext cx="1944216" cy="253916"/>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ベースラインからの経過時間(ヶ月)</a:t>
              </a:r>
            </a:p>
          </p:txBody>
        </p:sp>
      </p:grpSp>
      <p:sp>
        <p:nvSpPr>
          <p:cNvPr id="7" name="TextBox 6"/>
          <p:cNvSpPr txBox="1"/>
          <p:nvPr/>
        </p:nvSpPr>
        <p:spPr>
          <a:xfrm>
            <a:off x="957485" y="1262742"/>
            <a:ext cx="7238554"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腹水量別OS (感度解析)</a:t>
            </a:r>
          </a:p>
        </p:txBody>
      </p:sp>
      <p:sp>
        <p:nvSpPr>
          <p:cNvPr id="119" name="TextBox 118"/>
          <p:cNvSpPr txBox="1"/>
          <p:nvPr/>
        </p:nvSpPr>
        <p:spPr>
          <a:xfrm rot="16200000">
            <a:off x="10867" y="2503734"/>
            <a:ext cx="994183" cy="253916"/>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25" name="Text Placeholder 3"/>
          <p:cNvSpPr txBox="1">
            <a:spLocks/>
          </p:cNvSpPr>
          <p:nvPr/>
        </p:nvSpPr>
        <p:spPr bwMode="auto">
          <a:xfrm>
            <a:off x="365125" y="6324600"/>
            <a:ext cx="41306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*コックス回帰分析。</a:t>
            </a:r>
          </a:p>
        </p:txBody>
      </p:sp>
    </p:spTree>
    <p:extLst>
      <p:ext uri="{BB962C8B-B14F-4D97-AF65-F5344CB8AC3E}">
        <p14:creationId xmlns:p14="http://schemas.microsoft.com/office/powerpoint/2010/main" val="214186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4015: 進行胃癌（AGC）に対する第一選択治療の併用化学療法として、s-1＋オキサリプラチン（SOX）とs-1＋シスプラチン（SP）を比較検討する第III相試験：SOPP試験 – Ryu M-H,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治療歴のない進行GC患者を対象に、S-1＋オキサリプラチンまたはS-1＋シスプラチン併用療法の有効性と安全性を比較評価すること</a:t>
            </a:r>
          </a:p>
        </p:txBody>
      </p:sp>
      <p:sp>
        <p:nvSpPr>
          <p:cNvPr id="4" name="Text Placeholder 3"/>
          <p:cNvSpPr>
            <a:spLocks noGrp="1"/>
          </p:cNvSpPr>
          <p:nvPr>
            <p:ph type="body" sz="quarter" idx="10"/>
          </p:nvPr>
        </p:nvSpPr>
        <p:spPr>
          <a:xfrm>
            <a:off x="365125" y="6264275"/>
            <a:ext cx="4490811" cy="319088"/>
          </a:xfrm>
        </p:spPr>
        <p:txBody>
          <a:bodyPr/>
          <a:lstStyle/>
          <a:p>
            <a:r>
              <a:rPr lang="ja-JP" sz="1200" b="0" i="0" dirty="0" smtClean="0">
                <a:solidFill>
                  <a:srgbClr val="4D4D4D"/>
                </a:solidFill>
                <a:ea typeface="MS UI Gothic" pitchFamily="18" charset="0"/>
              </a:rPr>
              <a:t>*6ヶ月以上の5FU/シスプラチンの治験治療は除く、</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D1–14 PO、</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130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 IV、</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 IV。</a:t>
            </a:r>
          </a:p>
        </p:txBody>
      </p:sp>
      <p:cxnSp>
        <p:nvCxnSpPr>
          <p:cNvPr id="7" name="AutoShape 15"/>
          <p:cNvCxnSpPr>
            <a:cxnSpLocks noChangeShapeType="1"/>
            <a:stCxn id="6" idx="0"/>
            <a:endCxn id="12" idx="1"/>
          </p:cNvCxnSpPr>
          <p:nvPr/>
        </p:nvCxnSpPr>
        <p:spPr bwMode="auto">
          <a:xfrm rot="5400000" flipH="1" flipV="1">
            <a:off x="4190654" y="2739195"/>
            <a:ext cx="785220" cy="56409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3891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046564"/>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病勢（初期に転移性/再発性/転移切除）</a:t>
            </a:r>
            <a:r>
              <a:rPr lang="ja-JP" sz="1600" b="0" i="0" dirty="0" smtClean="0">
                <a:solidFill>
                  <a:srgbClr val="FF0000"/>
                </a:solidFill>
                <a:ea typeface="MS UI Gothic" pitchFamily="18" charset="0"/>
              </a:rPr>
              <a:t> </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評価可能疾患（あり/なし）</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治験実施施設 </a:t>
            </a:r>
          </a:p>
        </p:txBody>
      </p:sp>
      <p:cxnSp>
        <p:nvCxnSpPr>
          <p:cNvPr id="10" name="AutoShape 19"/>
          <p:cNvCxnSpPr>
            <a:cxnSpLocks noChangeShapeType="1"/>
            <a:stCxn id="13" idx="3"/>
            <a:endCxn id="6" idx="2"/>
          </p:cNvCxnSpPr>
          <p:nvPr/>
        </p:nvCxnSpPr>
        <p:spPr bwMode="auto">
          <a:xfrm flipV="1">
            <a:off x="3684814" y="3747787"/>
            <a:ext cx="256723"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0322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1826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S-1</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 オキサリプラチン</a:t>
            </a:r>
            <a:r>
              <a:rPr lang="ja-JP" b="0" i="0" baseline="30000" dirty="0" smtClean="0">
                <a:solidFill>
                  <a:srgbClr val="FFFFFF"/>
                </a:solidFill>
                <a:ea typeface="MS UI Gothic" pitchFamily="18" charset="0"/>
              </a:rPr>
              <a:t>‡ </a:t>
            </a:r>
            <a:r>
              <a:rPr lang="ja-JP" b="0" i="0" dirty="0" smtClean="0">
                <a:solidFill>
                  <a:srgbClr val="FFFFFF"/>
                </a:solidFill>
                <a:ea typeface="MS UI Gothic" pitchFamily="18" charset="0"/>
              </a:rPr>
              <a:t>q3w </a:t>
            </a:r>
          </a:p>
          <a:p>
            <a:pPr algn="ctr" defTabSz="892175" eaLnBrk="0" hangingPunct="0"/>
            <a:r>
              <a:rPr lang="ja-JP" b="0" i="0" dirty="0" smtClean="0">
                <a:solidFill>
                  <a:srgbClr val="FFFFFF"/>
                </a:solidFill>
                <a:ea typeface="MS UI Gothic" pitchFamily="18" charset="0"/>
              </a:rPr>
              <a:t>(n=173)</a:t>
            </a:r>
          </a:p>
        </p:txBody>
      </p:sp>
      <p:sp>
        <p:nvSpPr>
          <p:cNvPr id="13" name="AutoShape 9"/>
          <p:cNvSpPr>
            <a:spLocks noChangeArrowheads="1"/>
          </p:cNvSpPr>
          <p:nvPr/>
        </p:nvSpPr>
        <p:spPr bwMode="auto">
          <a:xfrm>
            <a:off x="365124" y="2248659"/>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組織学的に証明された転移性/再発性のGC/GEJ ADC成人患者</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RECIST規準 v1.1による測定可能病変が1つ以上</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CT施行歴なし*</a:t>
            </a:r>
          </a:p>
          <a:p>
            <a:pPr defTabSz="892175" eaLnBrk="0" hangingPunct="0">
              <a:spcAft>
                <a:spcPct val="30000"/>
              </a:spcAft>
            </a:pPr>
            <a:r>
              <a:rPr lang="ja-JP" b="0" i="0" dirty="0" smtClean="0">
                <a:solidFill>
                  <a:srgbClr val="FFFFFF"/>
                </a:solidFill>
                <a:ea typeface="MS UI Gothic" pitchFamily="18" charset="0"/>
              </a:rPr>
              <a:t>(n=338)</a:t>
            </a:r>
          </a:p>
        </p:txBody>
      </p:sp>
      <p:sp>
        <p:nvSpPr>
          <p:cNvPr id="14" name="Rectangle 9"/>
          <p:cNvSpPr txBox="1">
            <a:spLocks noChangeArrowheads="1"/>
          </p:cNvSpPr>
          <p:nvPr/>
        </p:nvSpPr>
        <p:spPr bwMode="auto">
          <a:xfrm>
            <a:off x="365124" y="5408991"/>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PFS（RECIST規準 v1.1に基づく）</a:t>
            </a:r>
          </a:p>
        </p:txBody>
      </p:sp>
      <p:sp>
        <p:nvSpPr>
          <p:cNvPr id="15" name="Content Placeholder 26"/>
          <p:cNvSpPr txBox="1">
            <a:spLocks/>
          </p:cNvSpPr>
          <p:nvPr/>
        </p:nvSpPr>
        <p:spPr>
          <a:xfrm>
            <a:off x="4648200" y="5366656"/>
            <a:ext cx="4130675"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OSおよびORR</a:t>
            </a:r>
          </a:p>
          <a:p>
            <a:pPr>
              <a:buClr>
                <a:srgbClr val="043882"/>
              </a:buClr>
            </a:pPr>
            <a:r>
              <a:rPr lang="ja-JP" b="0" i="0" dirty="0" smtClean="0">
                <a:solidFill>
                  <a:srgbClr val="4D4D4D"/>
                </a:solidFill>
                <a:ea typeface="MS UI Gothic" pitchFamily="18" charset="0"/>
              </a:rPr>
              <a:t>安全性 </a:t>
            </a:r>
          </a:p>
        </p:txBody>
      </p:sp>
      <p:cxnSp>
        <p:nvCxnSpPr>
          <p:cNvPr id="16" name="AutoShape 16"/>
          <p:cNvCxnSpPr>
            <a:cxnSpLocks noChangeShapeType="1"/>
            <a:stCxn id="6" idx="4"/>
            <a:endCxn id="19" idx="1"/>
          </p:cNvCxnSpPr>
          <p:nvPr/>
        </p:nvCxnSpPr>
        <p:spPr bwMode="auto">
          <a:xfrm rot="16200000" flipH="1">
            <a:off x="4162310" y="4220632"/>
            <a:ext cx="841908" cy="56409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6529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876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5132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S-1</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 シスプラチン</a:t>
            </a:r>
            <a:r>
              <a:rPr lang="ja-JP" b="0" i="0" baseline="30000" dirty="0" smtClean="0">
                <a:solidFill>
                  <a:srgbClr val="4D4D4D"/>
                </a:solidFill>
                <a:ea typeface="MS UI Gothic" pitchFamily="18" charset="0"/>
              </a:rPr>
              <a:t>¥ </a:t>
            </a:r>
            <a:r>
              <a:rPr lang="ja-JP" b="0" i="0" dirty="0" smtClean="0">
                <a:solidFill>
                  <a:srgbClr val="4D4D4D"/>
                </a:solidFill>
                <a:ea typeface="MS UI Gothic" pitchFamily="18" charset="0"/>
              </a:rPr>
              <a:t>q3w</a:t>
            </a:r>
          </a:p>
          <a:p>
            <a:pPr algn="ctr" defTabSz="892175" eaLnBrk="0" hangingPunct="0"/>
            <a:r>
              <a:rPr lang="ja-JP" b="0" i="0" dirty="0" smtClean="0">
                <a:solidFill>
                  <a:srgbClr val="4D4D4D"/>
                </a:solidFill>
                <a:ea typeface="MS UI Gothic" pitchFamily="18" charset="0"/>
              </a:rPr>
              <a:t>(n=164)</a:t>
            </a:r>
          </a:p>
        </p:txBody>
      </p:sp>
      <p:sp>
        <p:nvSpPr>
          <p:cNvPr id="22" name="Text Placeholder 21"/>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 Ryu et al. J Clin Oncol 2016; 34 (suppl): abstr 4015</a:t>
            </a:r>
          </a:p>
        </p:txBody>
      </p:sp>
      <p:sp>
        <p:nvSpPr>
          <p:cNvPr id="6" name="Oval 14"/>
          <p:cNvSpPr>
            <a:spLocks noChangeArrowheads="1"/>
          </p:cNvSpPr>
          <p:nvPr/>
        </p:nvSpPr>
        <p:spPr bwMode="auto">
          <a:xfrm>
            <a:off x="3941537" y="3413850"/>
            <a:ext cx="719363" cy="6678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148925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spcAft>
                <a:spcPts val="1200"/>
              </a:spcAft>
              <a:buNone/>
            </a:pPr>
            <a:endParaRPr lang="en-GB" b="1" dirty="0"/>
          </a:p>
          <a:p>
            <a:pPr marL="0" indent="0">
              <a:buNone/>
            </a:pPr>
            <a:r>
              <a:rPr lang="en-GB" b="1" dirty="0" smtClean="0"/>
              <a:t> </a:t>
            </a:r>
            <a:endParaRPr lang="en-GB" dirty="0"/>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4015: 進行胃癌（AGC）に対する第一選択治療の併用化学療法として、s-1＋オキサリプラチン（SOX）とs-1＋シスプラチン（SP）を比較検討する第III相試験：SOPP試験 – Ryu M-H, et al</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Ryu et al. J Clin Oncol 2016; 34 (suppl): abstr 4015</a:t>
            </a:r>
          </a:p>
        </p:txBody>
      </p:sp>
      <p:graphicFrame>
        <p:nvGraphicFramePr>
          <p:cNvPr id="7" name="Group 88"/>
          <p:cNvGraphicFramePr>
            <a:graphicFrameLocks noGrp="1"/>
          </p:cNvGraphicFramePr>
          <p:nvPr>
            <p:extLst>
              <p:ext uri="{D42A27DB-BD31-4B8C-83A1-F6EECF244321}">
                <p14:modId xmlns:p14="http://schemas.microsoft.com/office/powerpoint/2010/main" val="2001583902"/>
              </p:ext>
            </p:extLst>
          </p:nvPr>
        </p:nvGraphicFramePr>
        <p:xfrm>
          <a:off x="1479425" y="2286000"/>
          <a:ext cx="2533532" cy="1036320"/>
        </p:xfrm>
        <a:graphic>
          <a:graphicData uri="http://schemas.openxmlformats.org/drawingml/2006/table">
            <a:tbl>
              <a:tblPr firstRow="1" bandRow="1">
                <a:tableStyleId>{2D5ABB26-0587-4C30-8999-92F81FD0307C}</a:tableStyleId>
              </a:tblPr>
              <a:tblGrid>
                <a:gridCol w="806575">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584473">
                  <a:extLst>
                    <a:ext uri="{9D8B030D-6E8A-4147-A177-3AD203B41FA5}">
                      <a16:colId xmlns="" xmlns:a16="http://schemas.microsoft.com/office/drawing/2014/main" val="20002"/>
                    </a:ext>
                  </a:extLst>
                </a:gridCol>
                <a:gridCol w="685284">
                  <a:extLst>
                    <a:ext uri="{9D8B030D-6E8A-4147-A177-3AD203B41FA5}">
                      <a16:colId xmlns="" xmlns:a16="http://schemas.microsoft.com/office/drawing/2014/main" val="20003"/>
                    </a:ext>
                  </a:extLst>
                </a:gridCol>
              </a:tblGrid>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n </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イベント </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mPFS(ヶ月間)</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ja-JP" sz="1000" b="0" i="0" u="none" dirty="0" smtClean="0">
                          <a:solidFill>
                            <a:srgbClr val="4D4D4D"/>
                          </a:solidFill>
                          <a:ea typeface="MS UI Gothic" pitchFamily="18" charset="0"/>
                        </a:rPr>
                        <a:t>S-1 + オキサリプラチン</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173</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143</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5.6</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ja-JP" sz="1000" b="0" i="0" dirty="0" smtClean="0">
                          <a:solidFill>
                            <a:srgbClr val="4D4D4D"/>
                          </a:solidFill>
                          <a:ea typeface="MS UI Gothic" pitchFamily="18" charset="0"/>
                        </a:rPr>
                        <a:t>S-1 + シスプラチン</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164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140</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5.7</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grpSp>
        <p:nvGrpSpPr>
          <p:cNvPr id="10" name="Group 9"/>
          <p:cNvGrpSpPr/>
          <p:nvPr/>
        </p:nvGrpSpPr>
        <p:grpSpPr>
          <a:xfrm>
            <a:off x="56669" y="2556568"/>
            <a:ext cx="4286731" cy="2313530"/>
            <a:chOff x="730995" y="1843359"/>
            <a:chExt cx="3888271" cy="1730780"/>
          </a:xfrm>
        </p:grpSpPr>
        <p:sp>
          <p:nvSpPr>
            <p:cNvPr id="11" name="Text Placeholder 3"/>
            <p:cNvSpPr txBox="1">
              <a:spLocks/>
            </p:cNvSpPr>
            <p:nvPr/>
          </p:nvSpPr>
          <p:spPr bwMode="auto">
            <a:xfrm>
              <a:off x="2638346" y="2549103"/>
              <a:ext cx="1980920"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sz="1100" b="0" i="0" dirty="0" smtClean="0">
                  <a:solidFill>
                    <a:srgbClr val="4D4D4D"/>
                  </a:solidFill>
                  <a:ea typeface="MS UI Gothic" pitchFamily="18" charset="0"/>
                </a:rPr>
                <a:t>HR: 0.85 (95% CI 0.67, 1.07)</a:t>
              </a:r>
            </a:p>
            <a:p>
              <a:pPr>
                <a:buClr>
                  <a:srgbClr val="043882"/>
                </a:buClr>
              </a:pPr>
              <a:r>
                <a:rPr lang="ja-JP" sz="1100" b="0" i="0" dirty="0" smtClean="0">
                  <a:solidFill>
                    <a:srgbClr val="4D4D4D"/>
                  </a:solidFill>
                  <a:ea typeface="MS UI Gothic" pitchFamily="18" charset="0"/>
                </a:rPr>
                <a:t>*p=0.169</a:t>
              </a:r>
            </a:p>
          </p:txBody>
        </p:sp>
        <p:sp>
          <p:nvSpPr>
            <p:cNvPr id="16" name="TextBox 15"/>
            <p:cNvSpPr txBox="1"/>
            <p:nvPr/>
          </p:nvSpPr>
          <p:spPr>
            <a:xfrm rot="16200000">
              <a:off x="169463" y="2471708"/>
              <a:ext cx="136928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7" name="TextBox 16"/>
            <p:cNvSpPr txBox="1"/>
            <p:nvPr/>
          </p:nvSpPr>
          <p:spPr>
            <a:xfrm>
              <a:off x="2656363" y="3389938"/>
              <a:ext cx="581890" cy="18420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ヶ月間</a:t>
              </a:r>
            </a:p>
          </p:txBody>
        </p:sp>
        <p:sp>
          <p:nvSpPr>
            <p:cNvPr id="18" name="TextBox 17"/>
            <p:cNvSpPr txBox="1"/>
            <p:nvPr/>
          </p:nvSpPr>
          <p:spPr>
            <a:xfrm>
              <a:off x="924669" y="184335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19" name="TextBox 18"/>
            <p:cNvSpPr txBox="1"/>
            <p:nvPr/>
          </p:nvSpPr>
          <p:spPr>
            <a:xfrm>
              <a:off x="924669" y="209100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20" name="TextBox 19"/>
            <p:cNvSpPr txBox="1"/>
            <p:nvPr/>
          </p:nvSpPr>
          <p:spPr>
            <a:xfrm>
              <a:off x="924669" y="233389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21" name="TextBox 20"/>
            <p:cNvSpPr txBox="1"/>
            <p:nvPr/>
          </p:nvSpPr>
          <p:spPr>
            <a:xfrm>
              <a:off x="924669" y="258154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22" name="TextBox 21"/>
            <p:cNvSpPr txBox="1"/>
            <p:nvPr/>
          </p:nvSpPr>
          <p:spPr>
            <a:xfrm>
              <a:off x="924669" y="282205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3" name="TextBox 22"/>
            <p:cNvSpPr txBox="1"/>
            <p:nvPr/>
          </p:nvSpPr>
          <p:spPr>
            <a:xfrm>
              <a:off x="924669" y="306031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24" name="TextBox 23"/>
            <p:cNvSpPr txBox="1"/>
            <p:nvPr/>
          </p:nvSpPr>
          <p:spPr>
            <a:xfrm>
              <a:off x="1252490" y="32292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25" name="TextBox 24"/>
            <p:cNvSpPr txBox="1"/>
            <p:nvPr/>
          </p:nvSpPr>
          <p:spPr>
            <a:xfrm>
              <a:off x="1528354" y="32292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26" name="TextBox 25"/>
            <p:cNvSpPr txBox="1"/>
            <p:nvPr/>
          </p:nvSpPr>
          <p:spPr>
            <a:xfrm>
              <a:off x="1804218" y="32292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27" name="TextBox 26"/>
            <p:cNvSpPr txBox="1"/>
            <p:nvPr/>
          </p:nvSpPr>
          <p:spPr>
            <a:xfrm>
              <a:off x="2080082" y="32292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9</a:t>
              </a:r>
            </a:p>
          </p:txBody>
        </p:sp>
        <p:sp>
          <p:nvSpPr>
            <p:cNvPr id="28" name="TextBox 27"/>
            <p:cNvSpPr txBox="1"/>
            <p:nvPr/>
          </p:nvSpPr>
          <p:spPr>
            <a:xfrm>
              <a:off x="2320680"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29" name="TextBox 28"/>
            <p:cNvSpPr txBox="1"/>
            <p:nvPr/>
          </p:nvSpPr>
          <p:spPr>
            <a:xfrm>
              <a:off x="2596544"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30" name="TextBox 29"/>
            <p:cNvSpPr txBox="1"/>
            <p:nvPr/>
          </p:nvSpPr>
          <p:spPr>
            <a:xfrm>
              <a:off x="2872408"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31" name="TextBox 30"/>
            <p:cNvSpPr txBox="1"/>
            <p:nvPr/>
          </p:nvSpPr>
          <p:spPr>
            <a:xfrm>
              <a:off x="3148272"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21</a:t>
              </a:r>
            </a:p>
          </p:txBody>
        </p:sp>
        <p:sp>
          <p:nvSpPr>
            <p:cNvPr id="32" name="TextBox 31"/>
            <p:cNvSpPr txBox="1"/>
            <p:nvPr/>
          </p:nvSpPr>
          <p:spPr>
            <a:xfrm>
              <a:off x="3424136"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33" name="TextBox 32"/>
            <p:cNvSpPr txBox="1"/>
            <p:nvPr/>
          </p:nvSpPr>
          <p:spPr>
            <a:xfrm>
              <a:off x="3700000"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27</a:t>
              </a:r>
            </a:p>
          </p:txBody>
        </p:sp>
        <p:sp>
          <p:nvSpPr>
            <p:cNvPr id="34" name="TextBox 33"/>
            <p:cNvSpPr txBox="1"/>
            <p:nvPr/>
          </p:nvSpPr>
          <p:spPr>
            <a:xfrm>
              <a:off x="3975864"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30</a:t>
              </a:r>
            </a:p>
          </p:txBody>
        </p:sp>
        <p:sp>
          <p:nvSpPr>
            <p:cNvPr id="35" name="TextBox 34"/>
            <p:cNvSpPr txBox="1"/>
            <p:nvPr/>
          </p:nvSpPr>
          <p:spPr>
            <a:xfrm>
              <a:off x="4251730" y="32292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a:t>
              </a:r>
            </a:p>
          </p:txBody>
        </p:sp>
        <p:sp>
          <p:nvSpPr>
            <p:cNvPr id="36" name="Freeform 35"/>
            <p:cNvSpPr/>
            <p:nvPr/>
          </p:nvSpPr>
          <p:spPr>
            <a:xfrm>
              <a:off x="1315195" y="19165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38" name="Straight Connector 37"/>
            <p:cNvCxnSpPr/>
            <p:nvPr/>
          </p:nvCxnSpPr>
          <p:spPr>
            <a:xfrm>
              <a:off x="1221532" y="19641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21532" y="22079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21532" y="24518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21532" y="26956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21532" y="29395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21532" y="31833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133563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161128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88693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16258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43823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71387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298952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26517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354082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381647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09211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367764"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2" name="Freeform 5"/>
            <p:cNvSpPr>
              <a:spLocks/>
            </p:cNvSpPr>
            <p:nvPr/>
          </p:nvSpPr>
          <p:spPr bwMode="auto">
            <a:xfrm>
              <a:off x="1382627" y="1962943"/>
              <a:ext cx="2936911" cy="1197804"/>
            </a:xfrm>
            <a:custGeom>
              <a:avLst/>
              <a:gdLst>
                <a:gd name="T0" fmla="*/ 22 w 1861"/>
                <a:gd name="T1" fmla="*/ 2 h 759"/>
                <a:gd name="T2" fmla="*/ 38 w 1861"/>
                <a:gd name="T3" fmla="*/ 20 h 759"/>
                <a:gd name="T4" fmla="*/ 64 w 1861"/>
                <a:gd name="T5" fmla="*/ 30 h 759"/>
                <a:gd name="T6" fmla="*/ 72 w 1861"/>
                <a:gd name="T7" fmla="*/ 40 h 759"/>
                <a:gd name="T8" fmla="*/ 80 w 1861"/>
                <a:gd name="T9" fmla="*/ 58 h 759"/>
                <a:gd name="T10" fmla="*/ 90 w 1861"/>
                <a:gd name="T11" fmla="*/ 76 h 759"/>
                <a:gd name="T12" fmla="*/ 100 w 1861"/>
                <a:gd name="T13" fmla="*/ 88 h 759"/>
                <a:gd name="T14" fmla="*/ 114 w 1861"/>
                <a:gd name="T15" fmla="*/ 96 h 759"/>
                <a:gd name="T16" fmla="*/ 128 w 1861"/>
                <a:gd name="T17" fmla="*/ 104 h 759"/>
                <a:gd name="T18" fmla="*/ 140 w 1861"/>
                <a:gd name="T19" fmla="*/ 112 h 759"/>
                <a:gd name="T20" fmla="*/ 150 w 1861"/>
                <a:gd name="T21" fmla="*/ 122 h 759"/>
                <a:gd name="T22" fmla="*/ 158 w 1861"/>
                <a:gd name="T23" fmla="*/ 136 h 759"/>
                <a:gd name="T24" fmla="*/ 170 w 1861"/>
                <a:gd name="T25" fmla="*/ 168 h 759"/>
                <a:gd name="T26" fmla="*/ 184 w 1861"/>
                <a:gd name="T27" fmla="*/ 204 h 759"/>
                <a:gd name="T28" fmla="*/ 194 w 1861"/>
                <a:gd name="T29" fmla="*/ 218 h 759"/>
                <a:gd name="T30" fmla="*/ 202 w 1861"/>
                <a:gd name="T31" fmla="*/ 232 h 759"/>
                <a:gd name="T32" fmla="*/ 230 w 1861"/>
                <a:gd name="T33" fmla="*/ 250 h 759"/>
                <a:gd name="T34" fmla="*/ 246 w 1861"/>
                <a:gd name="T35" fmla="*/ 278 h 759"/>
                <a:gd name="T36" fmla="*/ 272 w 1861"/>
                <a:gd name="T37" fmla="*/ 296 h 759"/>
                <a:gd name="T38" fmla="*/ 278 w 1861"/>
                <a:gd name="T39" fmla="*/ 306 h 759"/>
                <a:gd name="T40" fmla="*/ 293 w 1861"/>
                <a:gd name="T41" fmla="*/ 330 h 759"/>
                <a:gd name="T42" fmla="*/ 303 w 1861"/>
                <a:gd name="T43" fmla="*/ 336 h 759"/>
                <a:gd name="T44" fmla="*/ 319 w 1861"/>
                <a:gd name="T45" fmla="*/ 374 h 759"/>
                <a:gd name="T46" fmla="*/ 341 w 1861"/>
                <a:gd name="T47" fmla="*/ 400 h 759"/>
                <a:gd name="T48" fmla="*/ 357 w 1861"/>
                <a:gd name="T49" fmla="*/ 411 h 759"/>
                <a:gd name="T50" fmla="*/ 373 w 1861"/>
                <a:gd name="T51" fmla="*/ 431 h 759"/>
                <a:gd name="T52" fmla="*/ 399 w 1861"/>
                <a:gd name="T53" fmla="*/ 443 h 759"/>
                <a:gd name="T54" fmla="*/ 407 w 1861"/>
                <a:gd name="T55" fmla="*/ 457 h 759"/>
                <a:gd name="T56" fmla="*/ 419 w 1861"/>
                <a:gd name="T57" fmla="*/ 467 h 759"/>
                <a:gd name="T58" fmla="*/ 427 w 1861"/>
                <a:gd name="T59" fmla="*/ 485 h 759"/>
                <a:gd name="T60" fmla="*/ 445 w 1861"/>
                <a:gd name="T61" fmla="*/ 505 h 759"/>
                <a:gd name="T62" fmla="*/ 463 w 1861"/>
                <a:gd name="T63" fmla="*/ 519 h 759"/>
                <a:gd name="T64" fmla="*/ 479 w 1861"/>
                <a:gd name="T65" fmla="*/ 533 h 759"/>
                <a:gd name="T66" fmla="*/ 493 w 1861"/>
                <a:gd name="T67" fmla="*/ 557 h 759"/>
                <a:gd name="T68" fmla="*/ 521 w 1861"/>
                <a:gd name="T69" fmla="*/ 573 h 759"/>
                <a:gd name="T70" fmla="*/ 545 w 1861"/>
                <a:gd name="T71" fmla="*/ 579 h 759"/>
                <a:gd name="T72" fmla="*/ 561 w 1861"/>
                <a:gd name="T73" fmla="*/ 597 h 759"/>
                <a:gd name="T74" fmla="*/ 577 w 1861"/>
                <a:gd name="T75" fmla="*/ 615 h 759"/>
                <a:gd name="T76" fmla="*/ 611 w 1861"/>
                <a:gd name="T77" fmla="*/ 627 h 759"/>
                <a:gd name="T78" fmla="*/ 649 w 1861"/>
                <a:gd name="T79" fmla="*/ 635 h 759"/>
                <a:gd name="T80" fmla="*/ 659 w 1861"/>
                <a:gd name="T81" fmla="*/ 643 h 759"/>
                <a:gd name="T82" fmla="*/ 679 w 1861"/>
                <a:gd name="T83" fmla="*/ 651 h 759"/>
                <a:gd name="T84" fmla="*/ 693 w 1861"/>
                <a:gd name="T85" fmla="*/ 657 h 759"/>
                <a:gd name="T86" fmla="*/ 709 w 1861"/>
                <a:gd name="T87" fmla="*/ 671 h 759"/>
                <a:gd name="T88" fmla="*/ 759 w 1861"/>
                <a:gd name="T89" fmla="*/ 681 h 759"/>
                <a:gd name="T90" fmla="*/ 791 w 1861"/>
                <a:gd name="T91" fmla="*/ 695 h 759"/>
                <a:gd name="T92" fmla="*/ 928 w 1861"/>
                <a:gd name="T93" fmla="*/ 711 h 759"/>
                <a:gd name="T94" fmla="*/ 1274 w 1861"/>
                <a:gd name="T95" fmla="*/ 721 h 759"/>
                <a:gd name="T96" fmla="*/ 1460 w 1861"/>
                <a:gd name="T97" fmla="*/ 739 h 759"/>
                <a:gd name="T98" fmla="*/ 1468 w 1861"/>
                <a:gd name="T99" fmla="*/ 749 h 759"/>
                <a:gd name="T100" fmla="*/ 1861 w 1861"/>
                <a:gd name="T10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1" h="759">
                  <a:moveTo>
                    <a:pt x="0" y="0"/>
                  </a:moveTo>
                  <a:lnTo>
                    <a:pt x="18" y="0"/>
                  </a:lnTo>
                  <a:lnTo>
                    <a:pt x="18" y="2"/>
                  </a:lnTo>
                  <a:lnTo>
                    <a:pt x="22" y="2"/>
                  </a:lnTo>
                  <a:lnTo>
                    <a:pt x="22" y="10"/>
                  </a:lnTo>
                  <a:lnTo>
                    <a:pt x="34" y="10"/>
                  </a:lnTo>
                  <a:lnTo>
                    <a:pt x="34" y="20"/>
                  </a:lnTo>
                  <a:lnTo>
                    <a:pt x="38" y="20"/>
                  </a:lnTo>
                  <a:lnTo>
                    <a:pt x="38" y="24"/>
                  </a:lnTo>
                  <a:lnTo>
                    <a:pt x="42" y="24"/>
                  </a:lnTo>
                  <a:lnTo>
                    <a:pt x="42" y="30"/>
                  </a:lnTo>
                  <a:lnTo>
                    <a:pt x="64" y="30"/>
                  </a:lnTo>
                  <a:lnTo>
                    <a:pt x="64" y="36"/>
                  </a:lnTo>
                  <a:lnTo>
                    <a:pt x="66" y="36"/>
                  </a:lnTo>
                  <a:lnTo>
                    <a:pt x="66" y="40"/>
                  </a:lnTo>
                  <a:lnTo>
                    <a:pt x="72" y="40"/>
                  </a:lnTo>
                  <a:lnTo>
                    <a:pt x="72" y="50"/>
                  </a:lnTo>
                  <a:lnTo>
                    <a:pt x="74" y="50"/>
                  </a:lnTo>
                  <a:lnTo>
                    <a:pt x="74" y="58"/>
                  </a:lnTo>
                  <a:lnTo>
                    <a:pt x="80" y="58"/>
                  </a:lnTo>
                  <a:lnTo>
                    <a:pt x="80" y="70"/>
                  </a:lnTo>
                  <a:lnTo>
                    <a:pt x="84" y="70"/>
                  </a:lnTo>
                  <a:lnTo>
                    <a:pt x="84" y="76"/>
                  </a:lnTo>
                  <a:lnTo>
                    <a:pt x="90" y="76"/>
                  </a:lnTo>
                  <a:lnTo>
                    <a:pt x="90" y="82"/>
                  </a:lnTo>
                  <a:lnTo>
                    <a:pt x="94" y="82"/>
                  </a:lnTo>
                  <a:lnTo>
                    <a:pt x="94" y="88"/>
                  </a:lnTo>
                  <a:lnTo>
                    <a:pt x="100" y="88"/>
                  </a:lnTo>
                  <a:lnTo>
                    <a:pt x="100" y="92"/>
                  </a:lnTo>
                  <a:lnTo>
                    <a:pt x="110" y="92"/>
                  </a:lnTo>
                  <a:lnTo>
                    <a:pt x="110" y="96"/>
                  </a:lnTo>
                  <a:lnTo>
                    <a:pt x="114" y="96"/>
                  </a:lnTo>
                  <a:lnTo>
                    <a:pt x="114" y="100"/>
                  </a:lnTo>
                  <a:lnTo>
                    <a:pt x="118" y="100"/>
                  </a:lnTo>
                  <a:lnTo>
                    <a:pt x="118" y="104"/>
                  </a:lnTo>
                  <a:lnTo>
                    <a:pt x="128" y="104"/>
                  </a:lnTo>
                  <a:lnTo>
                    <a:pt x="128" y="108"/>
                  </a:lnTo>
                  <a:lnTo>
                    <a:pt x="134" y="108"/>
                  </a:lnTo>
                  <a:lnTo>
                    <a:pt x="134" y="112"/>
                  </a:lnTo>
                  <a:lnTo>
                    <a:pt x="140" y="112"/>
                  </a:lnTo>
                  <a:lnTo>
                    <a:pt x="140" y="118"/>
                  </a:lnTo>
                  <a:lnTo>
                    <a:pt x="144" y="118"/>
                  </a:lnTo>
                  <a:lnTo>
                    <a:pt x="144" y="122"/>
                  </a:lnTo>
                  <a:lnTo>
                    <a:pt x="150" y="122"/>
                  </a:lnTo>
                  <a:lnTo>
                    <a:pt x="150" y="126"/>
                  </a:lnTo>
                  <a:lnTo>
                    <a:pt x="152" y="126"/>
                  </a:lnTo>
                  <a:lnTo>
                    <a:pt x="152" y="136"/>
                  </a:lnTo>
                  <a:lnTo>
                    <a:pt x="158" y="136"/>
                  </a:lnTo>
                  <a:lnTo>
                    <a:pt x="158" y="148"/>
                  </a:lnTo>
                  <a:lnTo>
                    <a:pt x="164" y="148"/>
                  </a:lnTo>
                  <a:lnTo>
                    <a:pt x="164" y="168"/>
                  </a:lnTo>
                  <a:lnTo>
                    <a:pt x="170" y="168"/>
                  </a:lnTo>
                  <a:lnTo>
                    <a:pt x="170" y="176"/>
                  </a:lnTo>
                  <a:lnTo>
                    <a:pt x="172" y="176"/>
                  </a:lnTo>
                  <a:lnTo>
                    <a:pt x="172" y="204"/>
                  </a:lnTo>
                  <a:lnTo>
                    <a:pt x="184" y="204"/>
                  </a:lnTo>
                  <a:lnTo>
                    <a:pt x="184" y="206"/>
                  </a:lnTo>
                  <a:lnTo>
                    <a:pt x="188" y="206"/>
                  </a:lnTo>
                  <a:lnTo>
                    <a:pt x="188" y="218"/>
                  </a:lnTo>
                  <a:lnTo>
                    <a:pt x="194" y="218"/>
                  </a:lnTo>
                  <a:lnTo>
                    <a:pt x="194" y="228"/>
                  </a:lnTo>
                  <a:lnTo>
                    <a:pt x="196" y="228"/>
                  </a:lnTo>
                  <a:lnTo>
                    <a:pt x="196" y="232"/>
                  </a:lnTo>
                  <a:lnTo>
                    <a:pt x="202" y="232"/>
                  </a:lnTo>
                  <a:lnTo>
                    <a:pt x="202" y="242"/>
                  </a:lnTo>
                  <a:lnTo>
                    <a:pt x="224" y="242"/>
                  </a:lnTo>
                  <a:lnTo>
                    <a:pt x="224" y="250"/>
                  </a:lnTo>
                  <a:lnTo>
                    <a:pt x="230" y="250"/>
                  </a:lnTo>
                  <a:lnTo>
                    <a:pt x="230" y="254"/>
                  </a:lnTo>
                  <a:lnTo>
                    <a:pt x="234" y="254"/>
                  </a:lnTo>
                  <a:lnTo>
                    <a:pt x="234" y="278"/>
                  </a:lnTo>
                  <a:lnTo>
                    <a:pt x="246" y="278"/>
                  </a:lnTo>
                  <a:lnTo>
                    <a:pt x="246" y="288"/>
                  </a:lnTo>
                  <a:lnTo>
                    <a:pt x="266" y="288"/>
                  </a:lnTo>
                  <a:lnTo>
                    <a:pt x="266" y="296"/>
                  </a:lnTo>
                  <a:lnTo>
                    <a:pt x="272" y="296"/>
                  </a:lnTo>
                  <a:lnTo>
                    <a:pt x="272" y="300"/>
                  </a:lnTo>
                  <a:lnTo>
                    <a:pt x="274" y="300"/>
                  </a:lnTo>
                  <a:lnTo>
                    <a:pt x="274" y="306"/>
                  </a:lnTo>
                  <a:lnTo>
                    <a:pt x="278" y="306"/>
                  </a:lnTo>
                  <a:lnTo>
                    <a:pt x="278" y="312"/>
                  </a:lnTo>
                  <a:lnTo>
                    <a:pt x="288" y="312"/>
                  </a:lnTo>
                  <a:lnTo>
                    <a:pt x="288" y="330"/>
                  </a:lnTo>
                  <a:lnTo>
                    <a:pt x="293" y="330"/>
                  </a:lnTo>
                  <a:lnTo>
                    <a:pt x="293" y="334"/>
                  </a:lnTo>
                  <a:lnTo>
                    <a:pt x="299" y="334"/>
                  </a:lnTo>
                  <a:lnTo>
                    <a:pt x="299" y="336"/>
                  </a:lnTo>
                  <a:lnTo>
                    <a:pt x="303" y="336"/>
                  </a:lnTo>
                  <a:lnTo>
                    <a:pt x="303" y="358"/>
                  </a:lnTo>
                  <a:lnTo>
                    <a:pt x="309" y="358"/>
                  </a:lnTo>
                  <a:lnTo>
                    <a:pt x="309" y="374"/>
                  </a:lnTo>
                  <a:lnTo>
                    <a:pt x="319" y="374"/>
                  </a:lnTo>
                  <a:lnTo>
                    <a:pt x="319" y="386"/>
                  </a:lnTo>
                  <a:lnTo>
                    <a:pt x="333" y="386"/>
                  </a:lnTo>
                  <a:lnTo>
                    <a:pt x="333" y="400"/>
                  </a:lnTo>
                  <a:lnTo>
                    <a:pt x="341" y="400"/>
                  </a:lnTo>
                  <a:lnTo>
                    <a:pt x="341" y="407"/>
                  </a:lnTo>
                  <a:lnTo>
                    <a:pt x="353" y="407"/>
                  </a:lnTo>
                  <a:lnTo>
                    <a:pt x="353" y="411"/>
                  </a:lnTo>
                  <a:lnTo>
                    <a:pt x="357" y="411"/>
                  </a:lnTo>
                  <a:lnTo>
                    <a:pt x="357" y="417"/>
                  </a:lnTo>
                  <a:lnTo>
                    <a:pt x="363" y="417"/>
                  </a:lnTo>
                  <a:lnTo>
                    <a:pt x="363" y="431"/>
                  </a:lnTo>
                  <a:lnTo>
                    <a:pt x="373" y="431"/>
                  </a:lnTo>
                  <a:lnTo>
                    <a:pt x="373" y="437"/>
                  </a:lnTo>
                  <a:lnTo>
                    <a:pt x="379" y="437"/>
                  </a:lnTo>
                  <a:lnTo>
                    <a:pt x="379" y="443"/>
                  </a:lnTo>
                  <a:lnTo>
                    <a:pt x="399" y="443"/>
                  </a:lnTo>
                  <a:lnTo>
                    <a:pt x="399" y="455"/>
                  </a:lnTo>
                  <a:lnTo>
                    <a:pt x="403" y="455"/>
                  </a:lnTo>
                  <a:lnTo>
                    <a:pt x="403" y="457"/>
                  </a:lnTo>
                  <a:lnTo>
                    <a:pt x="407" y="457"/>
                  </a:lnTo>
                  <a:lnTo>
                    <a:pt x="407" y="461"/>
                  </a:lnTo>
                  <a:lnTo>
                    <a:pt x="411" y="461"/>
                  </a:lnTo>
                  <a:lnTo>
                    <a:pt x="411" y="467"/>
                  </a:lnTo>
                  <a:lnTo>
                    <a:pt x="419" y="467"/>
                  </a:lnTo>
                  <a:lnTo>
                    <a:pt x="419" y="471"/>
                  </a:lnTo>
                  <a:lnTo>
                    <a:pt x="421" y="471"/>
                  </a:lnTo>
                  <a:lnTo>
                    <a:pt x="421" y="485"/>
                  </a:lnTo>
                  <a:lnTo>
                    <a:pt x="427" y="485"/>
                  </a:lnTo>
                  <a:lnTo>
                    <a:pt x="427" y="497"/>
                  </a:lnTo>
                  <a:lnTo>
                    <a:pt x="437" y="497"/>
                  </a:lnTo>
                  <a:lnTo>
                    <a:pt x="437" y="505"/>
                  </a:lnTo>
                  <a:lnTo>
                    <a:pt x="445" y="505"/>
                  </a:lnTo>
                  <a:lnTo>
                    <a:pt x="445" y="511"/>
                  </a:lnTo>
                  <a:lnTo>
                    <a:pt x="455" y="511"/>
                  </a:lnTo>
                  <a:lnTo>
                    <a:pt x="455" y="519"/>
                  </a:lnTo>
                  <a:lnTo>
                    <a:pt x="463" y="519"/>
                  </a:lnTo>
                  <a:lnTo>
                    <a:pt x="463" y="527"/>
                  </a:lnTo>
                  <a:lnTo>
                    <a:pt x="473" y="527"/>
                  </a:lnTo>
                  <a:lnTo>
                    <a:pt x="473" y="533"/>
                  </a:lnTo>
                  <a:lnTo>
                    <a:pt x="479" y="533"/>
                  </a:lnTo>
                  <a:lnTo>
                    <a:pt x="479" y="551"/>
                  </a:lnTo>
                  <a:lnTo>
                    <a:pt x="489" y="551"/>
                  </a:lnTo>
                  <a:lnTo>
                    <a:pt x="489" y="557"/>
                  </a:lnTo>
                  <a:lnTo>
                    <a:pt x="493" y="557"/>
                  </a:lnTo>
                  <a:lnTo>
                    <a:pt x="493" y="559"/>
                  </a:lnTo>
                  <a:lnTo>
                    <a:pt x="513" y="559"/>
                  </a:lnTo>
                  <a:lnTo>
                    <a:pt x="513" y="573"/>
                  </a:lnTo>
                  <a:lnTo>
                    <a:pt x="521" y="573"/>
                  </a:lnTo>
                  <a:lnTo>
                    <a:pt x="521" y="575"/>
                  </a:lnTo>
                  <a:lnTo>
                    <a:pt x="525" y="575"/>
                  </a:lnTo>
                  <a:lnTo>
                    <a:pt x="525" y="579"/>
                  </a:lnTo>
                  <a:lnTo>
                    <a:pt x="545" y="579"/>
                  </a:lnTo>
                  <a:lnTo>
                    <a:pt x="545" y="593"/>
                  </a:lnTo>
                  <a:lnTo>
                    <a:pt x="551" y="593"/>
                  </a:lnTo>
                  <a:lnTo>
                    <a:pt x="551" y="597"/>
                  </a:lnTo>
                  <a:lnTo>
                    <a:pt x="561" y="597"/>
                  </a:lnTo>
                  <a:lnTo>
                    <a:pt x="561" y="609"/>
                  </a:lnTo>
                  <a:lnTo>
                    <a:pt x="573" y="609"/>
                  </a:lnTo>
                  <a:lnTo>
                    <a:pt x="573" y="615"/>
                  </a:lnTo>
                  <a:lnTo>
                    <a:pt x="577" y="615"/>
                  </a:lnTo>
                  <a:lnTo>
                    <a:pt x="577" y="619"/>
                  </a:lnTo>
                  <a:lnTo>
                    <a:pt x="605" y="619"/>
                  </a:lnTo>
                  <a:lnTo>
                    <a:pt x="605" y="627"/>
                  </a:lnTo>
                  <a:lnTo>
                    <a:pt x="611" y="627"/>
                  </a:lnTo>
                  <a:lnTo>
                    <a:pt x="611" y="631"/>
                  </a:lnTo>
                  <a:lnTo>
                    <a:pt x="615" y="631"/>
                  </a:lnTo>
                  <a:lnTo>
                    <a:pt x="615" y="635"/>
                  </a:lnTo>
                  <a:lnTo>
                    <a:pt x="649" y="635"/>
                  </a:lnTo>
                  <a:lnTo>
                    <a:pt x="649" y="641"/>
                  </a:lnTo>
                  <a:lnTo>
                    <a:pt x="655" y="641"/>
                  </a:lnTo>
                  <a:lnTo>
                    <a:pt x="655" y="643"/>
                  </a:lnTo>
                  <a:lnTo>
                    <a:pt x="659" y="643"/>
                  </a:lnTo>
                  <a:lnTo>
                    <a:pt x="659" y="645"/>
                  </a:lnTo>
                  <a:lnTo>
                    <a:pt x="669" y="645"/>
                  </a:lnTo>
                  <a:lnTo>
                    <a:pt x="669" y="651"/>
                  </a:lnTo>
                  <a:lnTo>
                    <a:pt x="679" y="651"/>
                  </a:lnTo>
                  <a:lnTo>
                    <a:pt x="679" y="653"/>
                  </a:lnTo>
                  <a:lnTo>
                    <a:pt x="689" y="653"/>
                  </a:lnTo>
                  <a:lnTo>
                    <a:pt x="689" y="657"/>
                  </a:lnTo>
                  <a:lnTo>
                    <a:pt x="693" y="657"/>
                  </a:lnTo>
                  <a:lnTo>
                    <a:pt x="693" y="661"/>
                  </a:lnTo>
                  <a:lnTo>
                    <a:pt x="699" y="661"/>
                  </a:lnTo>
                  <a:lnTo>
                    <a:pt x="699" y="671"/>
                  </a:lnTo>
                  <a:lnTo>
                    <a:pt x="709" y="671"/>
                  </a:lnTo>
                  <a:lnTo>
                    <a:pt x="709" y="677"/>
                  </a:lnTo>
                  <a:lnTo>
                    <a:pt x="755" y="677"/>
                  </a:lnTo>
                  <a:lnTo>
                    <a:pt x="755" y="681"/>
                  </a:lnTo>
                  <a:lnTo>
                    <a:pt x="759" y="681"/>
                  </a:lnTo>
                  <a:lnTo>
                    <a:pt x="759" y="689"/>
                  </a:lnTo>
                  <a:lnTo>
                    <a:pt x="767" y="689"/>
                  </a:lnTo>
                  <a:lnTo>
                    <a:pt x="767" y="695"/>
                  </a:lnTo>
                  <a:lnTo>
                    <a:pt x="791" y="695"/>
                  </a:lnTo>
                  <a:lnTo>
                    <a:pt x="791" y="705"/>
                  </a:lnTo>
                  <a:lnTo>
                    <a:pt x="920" y="705"/>
                  </a:lnTo>
                  <a:lnTo>
                    <a:pt x="920" y="711"/>
                  </a:lnTo>
                  <a:lnTo>
                    <a:pt x="928" y="711"/>
                  </a:lnTo>
                  <a:lnTo>
                    <a:pt x="928" y="717"/>
                  </a:lnTo>
                  <a:lnTo>
                    <a:pt x="1004" y="717"/>
                  </a:lnTo>
                  <a:lnTo>
                    <a:pt x="1004" y="721"/>
                  </a:lnTo>
                  <a:lnTo>
                    <a:pt x="1274" y="721"/>
                  </a:lnTo>
                  <a:lnTo>
                    <a:pt x="1274" y="729"/>
                  </a:lnTo>
                  <a:lnTo>
                    <a:pt x="1378" y="729"/>
                  </a:lnTo>
                  <a:lnTo>
                    <a:pt x="1378" y="739"/>
                  </a:lnTo>
                  <a:lnTo>
                    <a:pt x="1460" y="739"/>
                  </a:lnTo>
                  <a:lnTo>
                    <a:pt x="1460" y="747"/>
                  </a:lnTo>
                  <a:lnTo>
                    <a:pt x="1464" y="747"/>
                  </a:lnTo>
                  <a:lnTo>
                    <a:pt x="1464" y="749"/>
                  </a:lnTo>
                  <a:lnTo>
                    <a:pt x="1468" y="749"/>
                  </a:lnTo>
                  <a:lnTo>
                    <a:pt x="1468" y="753"/>
                  </a:lnTo>
                  <a:lnTo>
                    <a:pt x="1472" y="753"/>
                  </a:lnTo>
                  <a:lnTo>
                    <a:pt x="1472" y="759"/>
                  </a:lnTo>
                  <a:lnTo>
                    <a:pt x="1861" y="759"/>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Freeform 6"/>
            <p:cNvSpPr>
              <a:spLocks/>
            </p:cNvSpPr>
            <p:nvPr/>
          </p:nvSpPr>
          <p:spPr bwMode="auto">
            <a:xfrm>
              <a:off x="1371551" y="1962943"/>
              <a:ext cx="2794160" cy="1182023"/>
            </a:xfrm>
            <a:custGeom>
              <a:avLst/>
              <a:gdLst>
                <a:gd name="T0" fmla="*/ 20 w 1763"/>
                <a:gd name="T1" fmla="*/ 8 h 749"/>
                <a:gd name="T2" fmla="*/ 46 w 1763"/>
                <a:gd name="T3" fmla="*/ 16 h 749"/>
                <a:gd name="T4" fmla="*/ 56 w 1763"/>
                <a:gd name="T5" fmla="*/ 26 h 749"/>
                <a:gd name="T6" fmla="*/ 76 w 1763"/>
                <a:gd name="T7" fmla="*/ 30 h 749"/>
                <a:gd name="T8" fmla="*/ 82 w 1763"/>
                <a:gd name="T9" fmla="*/ 64 h 749"/>
                <a:gd name="T10" fmla="*/ 92 w 1763"/>
                <a:gd name="T11" fmla="*/ 78 h 749"/>
                <a:gd name="T12" fmla="*/ 96 w 1763"/>
                <a:gd name="T13" fmla="*/ 88 h 749"/>
                <a:gd name="T14" fmla="*/ 110 w 1763"/>
                <a:gd name="T15" fmla="*/ 94 h 749"/>
                <a:gd name="T16" fmla="*/ 124 w 1763"/>
                <a:gd name="T17" fmla="*/ 106 h 749"/>
                <a:gd name="T18" fmla="*/ 142 w 1763"/>
                <a:gd name="T19" fmla="*/ 114 h 749"/>
                <a:gd name="T20" fmla="*/ 148 w 1763"/>
                <a:gd name="T21" fmla="*/ 120 h 749"/>
                <a:gd name="T22" fmla="*/ 158 w 1763"/>
                <a:gd name="T23" fmla="*/ 126 h 749"/>
                <a:gd name="T24" fmla="*/ 160 w 1763"/>
                <a:gd name="T25" fmla="*/ 150 h 749"/>
                <a:gd name="T26" fmla="*/ 170 w 1763"/>
                <a:gd name="T27" fmla="*/ 166 h 749"/>
                <a:gd name="T28" fmla="*/ 176 w 1763"/>
                <a:gd name="T29" fmla="*/ 208 h 749"/>
                <a:gd name="T30" fmla="*/ 198 w 1763"/>
                <a:gd name="T31" fmla="*/ 214 h 749"/>
                <a:gd name="T32" fmla="*/ 208 w 1763"/>
                <a:gd name="T33" fmla="*/ 230 h 749"/>
                <a:gd name="T34" fmla="*/ 220 w 1763"/>
                <a:gd name="T35" fmla="*/ 232 h 749"/>
                <a:gd name="T36" fmla="*/ 226 w 1763"/>
                <a:gd name="T37" fmla="*/ 252 h 749"/>
                <a:gd name="T38" fmla="*/ 244 w 1763"/>
                <a:gd name="T39" fmla="*/ 276 h 749"/>
                <a:gd name="T40" fmla="*/ 248 w 1763"/>
                <a:gd name="T41" fmla="*/ 284 h 749"/>
                <a:gd name="T42" fmla="*/ 258 w 1763"/>
                <a:gd name="T43" fmla="*/ 302 h 749"/>
                <a:gd name="T44" fmla="*/ 262 w 1763"/>
                <a:gd name="T45" fmla="*/ 328 h 749"/>
                <a:gd name="T46" fmla="*/ 278 w 1763"/>
                <a:gd name="T47" fmla="*/ 334 h 749"/>
                <a:gd name="T48" fmla="*/ 288 w 1763"/>
                <a:gd name="T49" fmla="*/ 346 h 749"/>
                <a:gd name="T50" fmla="*/ 301 w 1763"/>
                <a:gd name="T51" fmla="*/ 350 h 749"/>
                <a:gd name="T52" fmla="*/ 307 w 1763"/>
                <a:gd name="T53" fmla="*/ 362 h 749"/>
                <a:gd name="T54" fmla="*/ 321 w 1763"/>
                <a:gd name="T55" fmla="*/ 376 h 749"/>
                <a:gd name="T56" fmla="*/ 327 w 1763"/>
                <a:gd name="T57" fmla="*/ 392 h 749"/>
                <a:gd name="T58" fmla="*/ 339 w 1763"/>
                <a:gd name="T59" fmla="*/ 396 h 749"/>
                <a:gd name="T60" fmla="*/ 345 w 1763"/>
                <a:gd name="T61" fmla="*/ 409 h 749"/>
                <a:gd name="T62" fmla="*/ 363 w 1763"/>
                <a:gd name="T63" fmla="*/ 421 h 749"/>
                <a:gd name="T64" fmla="*/ 381 w 1763"/>
                <a:gd name="T65" fmla="*/ 437 h 749"/>
                <a:gd name="T66" fmla="*/ 405 w 1763"/>
                <a:gd name="T67" fmla="*/ 443 h 749"/>
                <a:gd name="T68" fmla="*/ 413 w 1763"/>
                <a:gd name="T69" fmla="*/ 455 h 749"/>
                <a:gd name="T70" fmla="*/ 421 w 1763"/>
                <a:gd name="T71" fmla="*/ 467 h 749"/>
                <a:gd name="T72" fmla="*/ 433 w 1763"/>
                <a:gd name="T73" fmla="*/ 485 h 749"/>
                <a:gd name="T74" fmla="*/ 471 w 1763"/>
                <a:gd name="T75" fmla="*/ 489 h 749"/>
                <a:gd name="T76" fmla="*/ 475 w 1763"/>
                <a:gd name="T77" fmla="*/ 505 h 749"/>
                <a:gd name="T78" fmla="*/ 507 w 1763"/>
                <a:gd name="T79" fmla="*/ 515 h 749"/>
                <a:gd name="T80" fmla="*/ 513 w 1763"/>
                <a:gd name="T81" fmla="*/ 527 h 749"/>
                <a:gd name="T82" fmla="*/ 557 w 1763"/>
                <a:gd name="T83" fmla="*/ 535 h 749"/>
                <a:gd name="T84" fmla="*/ 581 w 1763"/>
                <a:gd name="T85" fmla="*/ 545 h 749"/>
                <a:gd name="T86" fmla="*/ 599 w 1763"/>
                <a:gd name="T87" fmla="*/ 551 h 749"/>
                <a:gd name="T88" fmla="*/ 607 w 1763"/>
                <a:gd name="T89" fmla="*/ 565 h 749"/>
                <a:gd name="T90" fmla="*/ 643 w 1763"/>
                <a:gd name="T91" fmla="*/ 569 h 749"/>
                <a:gd name="T92" fmla="*/ 651 w 1763"/>
                <a:gd name="T93" fmla="*/ 579 h 749"/>
                <a:gd name="T94" fmla="*/ 673 w 1763"/>
                <a:gd name="T95" fmla="*/ 587 h 749"/>
                <a:gd name="T96" fmla="*/ 681 w 1763"/>
                <a:gd name="T97" fmla="*/ 597 h 749"/>
                <a:gd name="T98" fmla="*/ 719 w 1763"/>
                <a:gd name="T99" fmla="*/ 605 h 749"/>
                <a:gd name="T100" fmla="*/ 729 w 1763"/>
                <a:gd name="T101" fmla="*/ 615 h 749"/>
                <a:gd name="T102" fmla="*/ 781 w 1763"/>
                <a:gd name="T103" fmla="*/ 619 h 749"/>
                <a:gd name="T104" fmla="*/ 789 w 1763"/>
                <a:gd name="T105" fmla="*/ 631 h 749"/>
                <a:gd name="T106" fmla="*/ 827 w 1763"/>
                <a:gd name="T107" fmla="*/ 639 h 749"/>
                <a:gd name="T108" fmla="*/ 851 w 1763"/>
                <a:gd name="T109" fmla="*/ 649 h 749"/>
                <a:gd name="T110" fmla="*/ 1014 w 1763"/>
                <a:gd name="T111" fmla="*/ 657 h 749"/>
                <a:gd name="T112" fmla="*/ 1064 w 1763"/>
                <a:gd name="T113" fmla="*/ 677 h 749"/>
                <a:gd name="T114" fmla="*/ 1168 w 1763"/>
                <a:gd name="T115" fmla="*/ 683 h 749"/>
                <a:gd name="T116" fmla="*/ 1338 w 1763"/>
                <a:gd name="T117" fmla="*/ 701 h 749"/>
                <a:gd name="T118" fmla="*/ 1625 w 1763"/>
                <a:gd name="T119" fmla="*/ 72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3" h="749">
                  <a:moveTo>
                    <a:pt x="0" y="0"/>
                  </a:moveTo>
                  <a:lnTo>
                    <a:pt x="20" y="0"/>
                  </a:lnTo>
                  <a:lnTo>
                    <a:pt x="20" y="8"/>
                  </a:lnTo>
                  <a:lnTo>
                    <a:pt x="40" y="8"/>
                  </a:lnTo>
                  <a:lnTo>
                    <a:pt x="40" y="16"/>
                  </a:lnTo>
                  <a:lnTo>
                    <a:pt x="46" y="16"/>
                  </a:lnTo>
                  <a:lnTo>
                    <a:pt x="46" y="20"/>
                  </a:lnTo>
                  <a:lnTo>
                    <a:pt x="56" y="20"/>
                  </a:lnTo>
                  <a:lnTo>
                    <a:pt x="56" y="26"/>
                  </a:lnTo>
                  <a:lnTo>
                    <a:pt x="62" y="26"/>
                  </a:lnTo>
                  <a:lnTo>
                    <a:pt x="62" y="30"/>
                  </a:lnTo>
                  <a:lnTo>
                    <a:pt x="76" y="30"/>
                  </a:lnTo>
                  <a:lnTo>
                    <a:pt x="76" y="36"/>
                  </a:lnTo>
                  <a:lnTo>
                    <a:pt x="82" y="36"/>
                  </a:lnTo>
                  <a:lnTo>
                    <a:pt x="82" y="64"/>
                  </a:lnTo>
                  <a:lnTo>
                    <a:pt x="88" y="64"/>
                  </a:lnTo>
                  <a:lnTo>
                    <a:pt x="88" y="78"/>
                  </a:lnTo>
                  <a:lnTo>
                    <a:pt x="92" y="78"/>
                  </a:lnTo>
                  <a:lnTo>
                    <a:pt x="92" y="82"/>
                  </a:lnTo>
                  <a:lnTo>
                    <a:pt x="96" y="82"/>
                  </a:lnTo>
                  <a:lnTo>
                    <a:pt x="96" y="88"/>
                  </a:lnTo>
                  <a:lnTo>
                    <a:pt x="102" y="88"/>
                  </a:lnTo>
                  <a:lnTo>
                    <a:pt x="102" y="94"/>
                  </a:lnTo>
                  <a:lnTo>
                    <a:pt x="110" y="94"/>
                  </a:lnTo>
                  <a:lnTo>
                    <a:pt x="110" y="100"/>
                  </a:lnTo>
                  <a:lnTo>
                    <a:pt x="124" y="100"/>
                  </a:lnTo>
                  <a:lnTo>
                    <a:pt x="124" y="106"/>
                  </a:lnTo>
                  <a:lnTo>
                    <a:pt x="134" y="106"/>
                  </a:lnTo>
                  <a:lnTo>
                    <a:pt x="134" y="114"/>
                  </a:lnTo>
                  <a:lnTo>
                    <a:pt x="142" y="114"/>
                  </a:lnTo>
                  <a:lnTo>
                    <a:pt x="142" y="116"/>
                  </a:lnTo>
                  <a:lnTo>
                    <a:pt x="148" y="116"/>
                  </a:lnTo>
                  <a:lnTo>
                    <a:pt x="148" y="120"/>
                  </a:lnTo>
                  <a:lnTo>
                    <a:pt x="150" y="120"/>
                  </a:lnTo>
                  <a:lnTo>
                    <a:pt x="150" y="126"/>
                  </a:lnTo>
                  <a:lnTo>
                    <a:pt x="158" y="126"/>
                  </a:lnTo>
                  <a:lnTo>
                    <a:pt x="158" y="138"/>
                  </a:lnTo>
                  <a:lnTo>
                    <a:pt x="160" y="138"/>
                  </a:lnTo>
                  <a:lnTo>
                    <a:pt x="160" y="150"/>
                  </a:lnTo>
                  <a:lnTo>
                    <a:pt x="164" y="150"/>
                  </a:lnTo>
                  <a:lnTo>
                    <a:pt x="164" y="166"/>
                  </a:lnTo>
                  <a:lnTo>
                    <a:pt x="170" y="166"/>
                  </a:lnTo>
                  <a:lnTo>
                    <a:pt x="170" y="194"/>
                  </a:lnTo>
                  <a:lnTo>
                    <a:pt x="176" y="194"/>
                  </a:lnTo>
                  <a:lnTo>
                    <a:pt x="176" y="208"/>
                  </a:lnTo>
                  <a:lnTo>
                    <a:pt x="184" y="208"/>
                  </a:lnTo>
                  <a:lnTo>
                    <a:pt x="184" y="214"/>
                  </a:lnTo>
                  <a:lnTo>
                    <a:pt x="198" y="214"/>
                  </a:lnTo>
                  <a:lnTo>
                    <a:pt x="198" y="224"/>
                  </a:lnTo>
                  <a:lnTo>
                    <a:pt x="208" y="224"/>
                  </a:lnTo>
                  <a:lnTo>
                    <a:pt x="208" y="230"/>
                  </a:lnTo>
                  <a:lnTo>
                    <a:pt x="216" y="230"/>
                  </a:lnTo>
                  <a:lnTo>
                    <a:pt x="216" y="232"/>
                  </a:lnTo>
                  <a:lnTo>
                    <a:pt x="220" y="232"/>
                  </a:lnTo>
                  <a:lnTo>
                    <a:pt x="220" y="242"/>
                  </a:lnTo>
                  <a:lnTo>
                    <a:pt x="226" y="242"/>
                  </a:lnTo>
                  <a:lnTo>
                    <a:pt x="226" y="252"/>
                  </a:lnTo>
                  <a:lnTo>
                    <a:pt x="240" y="252"/>
                  </a:lnTo>
                  <a:lnTo>
                    <a:pt x="240" y="276"/>
                  </a:lnTo>
                  <a:lnTo>
                    <a:pt x="244" y="276"/>
                  </a:lnTo>
                  <a:lnTo>
                    <a:pt x="244" y="280"/>
                  </a:lnTo>
                  <a:lnTo>
                    <a:pt x="248" y="280"/>
                  </a:lnTo>
                  <a:lnTo>
                    <a:pt x="248" y="284"/>
                  </a:lnTo>
                  <a:lnTo>
                    <a:pt x="254" y="284"/>
                  </a:lnTo>
                  <a:lnTo>
                    <a:pt x="254" y="302"/>
                  </a:lnTo>
                  <a:lnTo>
                    <a:pt x="258" y="302"/>
                  </a:lnTo>
                  <a:lnTo>
                    <a:pt x="258" y="312"/>
                  </a:lnTo>
                  <a:lnTo>
                    <a:pt x="262" y="312"/>
                  </a:lnTo>
                  <a:lnTo>
                    <a:pt x="262" y="328"/>
                  </a:lnTo>
                  <a:lnTo>
                    <a:pt x="272" y="328"/>
                  </a:lnTo>
                  <a:lnTo>
                    <a:pt x="272" y="334"/>
                  </a:lnTo>
                  <a:lnTo>
                    <a:pt x="278" y="334"/>
                  </a:lnTo>
                  <a:lnTo>
                    <a:pt x="278" y="338"/>
                  </a:lnTo>
                  <a:lnTo>
                    <a:pt x="288" y="338"/>
                  </a:lnTo>
                  <a:lnTo>
                    <a:pt x="288" y="346"/>
                  </a:lnTo>
                  <a:lnTo>
                    <a:pt x="294" y="346"/>
                  </a:lnTo>
                  <a:lnTo>
                    <a:pt x="294" y="350"/>
                  </a:lnTo>
                  <a:lnTo>
                    <a:pt x="301" y="350"/>
                  </a:lnTo>
                  <a:lnTo>
                    <a:pt x="301" y="356"/>
                  </a:lnTo>
                  <a:lnTo>
                    <a:pt x="307" y="356"/>
                  </a:lnTo>
                  <a:lnTo>
                    <a:pt x="307" y="362"/>
                  </a:lnTo>
                  <a:lnTo>
                    <a:pt x="319" y="362"/>
                  </a:lnTo>
                  <a:lnTo>
                    <a:pt x="319" y="376"/>
                  </a:lnTo>
                  <a:lnTo>
                    <a:pt x="321" y="376"/>
                  </a:lnTo>
                  <a:lnTo>
                    <a:pt x="321" y="384"/>
                  </a:lnTo>
                  <a:lnTo>
                    <a:pt x="327" y="384"/>
                  </a:lnTo>
                  <a:lnTo>
                    <a:pt x="327" y="392"/>
                  </a:lnTo>
                  <a:lnTo>
                    <a:pt x="331" y="392"/>
                  </a:lnTo>
                  <a:lnTo>
                    <a:pt x="331" y="396"/>
                  </a:lnTo>
                  <a:lnTo>
                    <a:pt x="339" y="396"/>
                  </a:lnTo>
                  <a:lnTo>
                    <a:pt x="339" y="402"/>
                  </a:lnTo>
                  <a:lnTo>
                    <a:pt x="345" y="402"/>
                  </a:lnTo>
                  <a:lnTo>
                    <a:pt x="345" y="409"/>
                  </a:lnTo>
                  <a:lnTo>
                    <a:pt x="351" y="409"/>
                  </a:lnTo>
                  <a:lnTo>
                    <a:pt x="351" y="421"/>
                  </a:lnTo>
                  <a:lnTo>
                    <a:pt x="363" y="421"/>
                  </a:lnTo>
                  <a:lnTo>
                    <a:pt x="363" y="431"/>
                  </a:lnTo>
                  <a:lnTo>
                    <a:pt x="381" y="431"/>
                  </a:lnTo>
                  <a:lnTo>
                    <a:pt x="381" y="437"/>
                  </a:lnTo>
                  <a:lnTo>
                    <a:pt x="401" y="437"/>
                  </a:lnTo>
                  <a:lnTo>
                    <a:pt x="401" y="443"/>
                  </a:lnTo>
                  <a:lnTo>
                    <a:pt x="405" y="443"/>
                  </a:lnTo>
                  <a:lnTo>
                    <a:pt x="405" y="449"/>
                  </a:lnTo>
                  <a:lnTo>
                    <a:pt x="413" y="449"/>
                  </a:lnTo>
                  <a:lnTo>
                    <a:pt x="413" y="455"/>
                  </a:lnTo>
                  <a:lnTo>
                    <a:pt x="419" y="455"/>
                  </a:lnTo>
                  <a:lnTo>
                    <a:pt x="419" y="467"/>
                  </a:lnTo>
                  <a:lnTo>
                    <a:pt x="421" y="467"/>
                  </a:lnTo>
                  <a:lnTo>
                    <a:pt x="421" y="471"/>
                  </a:lnTo>
                  <a:lnTo>
                    <a:pt x="433" y="471"/>
                  </a:lnTo>
                  <a:lnTo>
                    <a:pt x="433" y="485"/>
                  </a:lnTo>
                  <a:lnTo>
                    <a:pt x="443" y="485"/>
                  </a:lnTo>
                  <a:lnTo>
                    <a:pt x="443" y="489"/>
                  </a:lnTo>
                  <a:lnTo>
                    <a:pt x="471" y="489"/>
                  </a:lnTo>
                  <a:lnTo>
                    <a:pt x="471" y="495"/>
                  </a:lnTo>
                  <a:lnTo>
                    <a:pt x="475" y="495"/>
                  </a:lnTo>
                  <a:lnTo>
                    <a:pt x="475" y="505"/>
                  </a:lnTo>
                  <a:lnTo>
                    <a:pt x="489" y="505"/>
                  </a:lnTo>
                  <a:lnTo>
                    <a:pt x="489" y="515"/>
                  </a:lnTo>
                  <a:lnTo>
                    <a:pt x="507" y="515"/>
                  </a:lnTo>
                  <a:lnTo>
                    <a:pt x="507" y="523"/>
                  </a:lnTo>
                  <a:lnTo>
                    <a:pt x="513" y="523"/>
                  </a:lnTo>
                  <a:lnTo>
                    <a:pt x="513" y="527"/>
                  </a:lnTo>
                  <a:lnTo>
                    <a:pt x="551" y="527"/>
                  </a:lnTo>
                  <a:lnTo>
                    <a:pt x="551" y="535"/>
                  </a:lnTo>
                  <a:lnTo>
                    <a:pt x="557" y="535"/>
                  </a:lnTo>
                  <a:lnTo>
                    <a:pt x="557" y="539"/>
                  </a:lnTo>
                  <a:lnTo>
                    <a:pt x="581" y="539"/>
                  </a:lnTo>
                  <a:lnTo>
                    <a:pt x="581" y="545"/>
                  </a:lnTo>
                  <a:lnTo>
                    <a:pt x="585" y="545"/>
                  </a:lnTo>
                  <a:lnTo>
                    <a:pt x="585" y="551"/>
                  </a:lnTo>
                  <a:lnTo>
                    <a:pt x="599" y="551"/>
                  </a:lnTo>
                  <a:lnTo>
                    <a:pt x="599" y="557"/>
                  </a:lnTo>
                  <a:lnTo>
                    <a:pt x="607" y="557"/>
                  </a:lnTo>
                  <a:lnTo>
                    <a:pt x="607" y="565"/>
                  </a:lnTo>
                  <a:lnTo>
                    <a:pt x="625" y="565"/>
                  </a:lnTo>
                  <a:lnTo>
                    <a:pt x="625" y="569"/>
                  </a:lnTo>
                  <a:lnTo>
                    <a:pt x="643" y="569"/>
                  </a:lnTo>
                  <a:lnTo>
                    <a:pt x="643" y="573"/>
                  </a:lnTo>
                  <a:lnTo>
                    <a:pt x="651" y="573"/>
                  </a:lnTo>
                  <a:lnTo>
                    <a:pt x="651" y="579"/>
                  </a:lnTo>
                  <a:lnTo>
                    <a:pt x="667" y="579"/>
                  </a:lnTo>
                  <a:lnTo>
                    <a:pt x="667" y="587"/>
                  </a:lnTo>
                  <a:lnTo>
                    <a:pt x="673" y="587"/>
                  </a:lnTo>
                  <a:lnTo>
                    <a:pt x="673" y="591"/>
                  </a:lnTo>
                  <a:lnTo>
                    <a:pt x="681" y="591"/>
                  </a:lnTo>
                  <a:lnTo>
                    <a:pt x="681" y="597"/>
                  </a:lnTo>
                  <a:lnTo>
                    <a:pt x="695" y="597"/>
                  </a:lnTo>
                  <a:lnTo>
                    <a:pt x="695" y="605"/>
                  </a:lnTo>
                  <a:lnTo>
                    <a:pt x="719" y="605"/>
                  </a:lnTo>
                  <a:lnTo>
                    <a:pt x="719" y="609"/>
                  </a:lnTo>
                  <a:lnTo>
                    <a:pt x="729" y="609"/>
                  </a:lnTo>
                  <a:lnTo>
                    <a:pt x="729" y="615"/>
                  </a:lnTo>
                  <a:lnTo>
                    <a:pt x="757" y="615"/>
                  </a:lnTo>
                  <a:lnTo>
                    <a:pt x="757" y="619"/>
                  </a:lnTo>
                  <a:lnTo>
                    <a:pt x="781" y="619"/>
                  </a:lnTo>
                  <a:lnTo>
                    <a:pt x="781" y="627"/>
                  </a:lnTo>
                  <a:lnTo>
                    <a:pt x="789" y="627"/>
                  </a:lnTo>
                  <a:lnTo>
                    <a:pt x="789" y="631"/>
                  </a:lnTo>
                  <a:lnTo>
                    <a:pt x="801" y="631"/>
                  </a:lnTo>
                  <a:lnTo>
                    <a:pt x="801" y="639"/>
                  </a:lnTo>
                  <a:lnTo>
                    <a:pt x="827" y="639"/>
                  </a:lnTo>
                  <a:lnTo>
                    <a:pt x="827" y="643"/>
                  </a:lnTo>
                  <a:lnTo>
                    <a:pt x="851" y="643"/>
                  </a:lnTo>
                  <a:lnTo>
                    <a:pt x="851" y="649"/>
                  </a:lnTo>
                  <a:lnTo>
                    <a:pt x="875" y="649"/>
                  </a:lnTo>
                  <a:lnTo>
                    <a:pt x="875" y="657"/>
                  </a:lnTo>
                  <a:lnTo>
                    <a:pt x="1014" y="657"/>
                  </a:lnTo>
                  <a:lnTo>
                    <a:pt x="1014" y="669"/>
                  </a:lnTo>
                  <a:lnTo>
                    <a:pt x="1064" y="669"/>
                  </a:lnTo>
                  <a:lnTo>
                    <a:pt x="1064" y="677"/>
                  </a:lnTo>
                  <a:lnTo>
                    <a:pt x="1114" y="677"/>
                  </a:lnTo>
                  <a:lnTo>
                    <a:pt x="1114" y="683"/>
                  </a:lnTo>
                  <a:lnTo>
                    <a:pt x="1168" y="683"/>
                  </a:lnTo>
                  <a:lnTo>
                    <a:pt x="1168" y="691"/>
                  </a:lnTo>
                  <a:lnTo>
                    <a:pt x="1338" y="691"/>
                  </a:lnTo>
                  <a:lnTo>
                    <a:pt x="1338" y="701"/>
                  </a:lnTo>
                  <a:lnTo>
                    <a:pt x="1567" y="701"/>
                  </a:lnTo>
                  <a:lnTo>
                    <a:pt x="1567" y="725"/>
                  </a:lnTo>
                  <a:lnTo>
                    <a:pt x="1625" y="725"/>
                  </a:lnTo>
                  <a:lnTo>
                    <a:pt x="1625" y="749"/>
                  </a:lnTo>
                  <a:lnTo>
                    <a:pt x="1763" y="749"/>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 name="Group 5"/>
            <p:cNvGrpSpPr/>
            <p:nvPr/>
          </p:nvGrpSpPr>
          <p:grpSpPr>
            <a:xfrm>
              <a:off x="1934500" y="1974069"/>
              <a:ext cx="109538" cy="252519"/>
              <a:chOff x="538919" y="2670724"/>
              <a:chExt cx="109538" cy="252519"/>
            </a:xfrm>
          </p:grpSpPr>
          <p:cxnSp>
            <p:nvCxnSpPr>
              <p:cNvPr id="75" name="Straight Connector 74"/>
              <p:cNvCxnSpPr/>
              <p:nvPr/>
            </p:nvCxnSpPr>
            <p:spPr>
              <a:xfrm>
                <a:off x="538919" y="267072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8919" y="2923243"/>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aphicFrame>
        <p:nvGraphicFramePr>
          <p:cNvPr id="141" name="Group 88"/>
          <p:cNvGraphicFramePr>
            <a:graphicFrameLocks noGrp="1"/>
          </p:cNvGraphicFramePr>
          <p:nvPr>
            <p:extLst>
              <p:ext uri="{D42A27DB-BD31-4B8C-83A1-F6EECF244321}">
                <p14:modId xmlns:p14="http://schemas.microsoft.com/office/powerpoint/2010/main" val="2702062630"/>
              </p:ext>
            </p:extLst>
          </p:nvPr>
        </p:nvGraphicFramePr>
        <p:xfrm>
          <a:off x="4419600" y="1524000"/>
          <a:ext cx="4279272" cy="4795734"/>
        </p:xfrm>
        <a:graphic>
          <a:graphicData uri="http://schemas.openxmlformats.org/drawingml/2006/table">
            <a:tbl>
              <a:tblPr firstRow="1" bandRow="1">
                <a:tableStyleId>{69012ECD-51FC-41F1-AA8D-1B2483CD663E}</a:tableStyleId>
              </a:tblPr>
              <a:tblGrid>
                <a:gridCol w="1993272"/>
                <a:gridCol w="1143000"/>
                <a:gridCol w="1143000"/>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S-1 + オキサリプラチン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S-1 + シスプラチン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WBC減少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(10.42)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65 (35.6)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血小板減少症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13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9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18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好中球減少症(発熱性)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嘔吐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下痢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14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末梢神経障害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腹痛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血栓塞栓症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クレアチニン上昇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 name="TextBox 3"/>
          <p:cNvSpPr txBox="1"/>
          <p:nvPr/>
        </p:nvSpPr>
        <p:spPr>
          <a:xfrm>
            <a:off x="679067" y="1828800"/>
            <a:ext cx="3436063" cy="369332"/>
          </a:xfrm>
          <a:prstGeom prst="rect">
            <a:avLst/>
          </a:prstGeom>
          <a:noFill/>
        </p:spPr>
        <p:txBody>
          <a:bodyPr wrap="square" rtlCol="0">
            <a:spAutoFit/>
          </a:bodyPr>
          <a:lstStyle/>
          <a:p>
            <a:pPr algn="ctr"/>
            <a:r>
              <a:rPr lang="ja-JP" b="0" i="0" dirty="0" smtClean="0">
                <a:solidFill>
                  <a:srgbClr val="4D4D4D"/>
                </a:solidFill>
                <a:ea typeface="MS UI Gothic" pitchFamily="18" charset="0"/>
              </a:rPr>
              <a:t>PFS</a:t>
            </a:r>
          </a:p>
        </p:txBody>
      </p:sp>
      <p:sp>
        <p:nvSpPr>
          <p:cNvPr id="59"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*ログランク検定。</a:t>
            </a:r>
          </a:p>
        </p:txBody>
      </p:sp>
    </p:spTree>
    <p:extLst>
      <p:ext uri="{BB962C8B-B14F-4D97-AF65-F5344CB8AC3E}">
        <p14:creationId xmlns:p14="http://schemas.microsoft.com/office/powerpoint/2010/main" val="4064209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4015: 進行胃癌（AGC）に対する第一選択治療の併用化学療法として、s-1＋オキサリプラチン（SOX）とs-1＋シスプラチン（SP）を比較検討する第III相試験：SOPP試験 – Ryu M-H,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endParaRPr lang="en-GB" dirty="0" smtClean="0"/>
          </a:p>
          <a:p>
            <a:endParaRPr lang="en-GB" dirty="0"/>
          </a:p>
          <a:p>
            <a:endParaRPr lang="en-GB" dirty="0" smtClean="0"/>
          </a:p>
          <a:p>
            <a:pPr marL="0" indent="0">
              <a:buNone/>
            </a:pPr>
            <a:endParaRPr lang="en-GB" dirty="0" smtClean="0"/>
          </a:p>
          <a:p>
            <a:pPr marL="0" indent="0">
              <a:buNone/>
            </a:pPr>
            <a:endParaRPr lang="en-GB" dirty="0" smtClean="0"/>
          </a:p>
          <a:p>
            <a:endParaRPr lang="en-GB"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治療歴のない進行GC患者におけるS-1＋オキサリプラチン併用療法は、PFS、ORR、OSの点で</a:t>
            </a:r>
            <a:r>
              <a:rPr lang="ja-JP" sz="1600" b="1" i="0" dirty="0" smtClean="0">
                <a:solidFill>
                  <a:srgbClr val="4D4D4D"/>
                </a:solidFill>
                <a:ea typeface="MS UI Gothic" pitchFamily="18" charset="0"/>
              </a:rPr>
              <a:t>、</a:t>
            </a:r>
            <a:r>
              <a:rPr lang="en-GB" altLang="ja-JP" sz="1600" b="1" i="0" dirty="0" smtClean="0">
                <a:solidFill>
                  <a:srgbClr val="4D4D4D"/>
                </a:solidFill>
                <a:ea typeface="MS UI Gothic" pitchFamily="18" charset="0"/>
              </a:rPr>
              <a:t/>
            </a:r>
            <a:br>
              <a:rPr lang="en-GB" altLang="ja-JP" sz="1600" b="1" i="0" dirty="0" smtClean="0">
                <a:solidFill>
                  <a:srgbClr val="4D4D4D"/>
                </a:solidFill>
                <a:ea typeface="MS UI Gothic" pitchFamily="18" charset="0"/>
              </a:rPr>
            </a:br>
            <a:r>
              <a:rPr lang="ja-JP" sz="1600" b="1" i="0" dirty="0" smtClean="0">
                <a:solidFill>
                  <a:srgbClr val="4D4D4D"/>
                </a:solidFill>
                <a:ea typeface="MS UI Gothic" pitchFamily="18" charset="0"/>
              </a:rPr>
              <a:t>S-1</a:t>
            </a:r>
            <a:r>
              <a:rPr lang="ja-JP" sz="1600" b="1" i="0" dirty="0" smtClean="0">
                <a:solidFill>
                  <a:srgbClr val="4D4D4D"/>
                </a:solidFill>
                <a:ea typeface="MS UI Gothic" pitchFamily="18" charset="0"/>
              </a:rPr>
              <a:t>＋シスプラチン併用療法に対して非劣性を示した</a:t>
            </a:r>
          </a:p>
          <a:p>
            <a:pPr>
              <a:buClrTx/>
            </a:pPr>
            <a:r>
              <a:rPr lang="ja-JP" sz="1600" b="1" i="0" dirty="0" smtClean="0">
                <a:solidFill>
                  <a:srgbClr val="4D4D4D"/>
                </a:solidFill>
                <a:ea typeface="MS UI Gothic" pitchFamily="18" charset="0"/>
              </a:rPr>
              <a:t>2つのレジメンは異なる毒性プロファイルを示し、ともに忍容性良好であった</a:t>
            </a:r>
          </a:p>
          <a:p>
            <a:pPr>
              <a:buClrTx/>
            </a:pPr>
            <a:r>
              <a:rPr lang="ja-JP" sz="1600" b="1" i="0" dirty="0" smtClean="0">
                <a:solidFill>
                  <a:srgbClr val="4D4D4D"/>
                </a:solidFill>
                <a:ea typeface="MS UI Gothic" pitchFamily="18" charset="0"/>
              </a:rPr>
              <a:t>S-1＋オキサリプラチン併用療法は、進行GCに対する1L治療として推奨できる</a:t>
            </a:r>
          </a:p>
          <a:p>
            <a:endParaRPr lang="en-GB" dirty="0"/>
          </a:p>
          <a:p>
            <a:endParaRPr lang="en-GB" dirty="0" smtClean="0"/>
          </a:p>
          <a:p>
            <a:endParaRPr lang="en-GB" dirty="0"/>
          </a:p>
          <a:p>
            <a:endParaRPr lang="en-GB" dirty="0" smtClean="0"/>
          </a:p>
          <a:p>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485636696"/>
              </p:ext>
            </p:extLst>
          </p:nvPr>
        </p:nvGraphicFramePr>
        <p:xfrm>
          <a:off x="5334000" y="1885447"/>
          <a:ext cx="3260651" cy="2560320"/>
        </p:xfrm>
        <a:graphic>
          <a:graphicData uri="http://schemas.openxmlformats.org/drawingml/2006/table">
            <a:tbl>
              <a:tblPr firstRow="1" bandRow="1">
                <a:tableStyleId>{69012ECD-51FC-41F1-AA8D-1B2483CD663E}</a:tableStyleId>
              </a:tblPr>
              <a:tblGrid>
                <a:gridCol w="1050851"/>
                <a:gridCol w="1143000"/>
                <a:gridCol w="1066800"/>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S-1 + オキサリプラチン(n=92)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S-1 + シスプラチン(n=81)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48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20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17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ORRに対してp=0.700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730808429"/>
              </p:ext>
            </p:extLst>
          </p:nvPr>
        </p:nvGraphicFramePr>
        <p:xfrm>
          <a:off x="2198536" y="2087880"/>
          <a:ext cx="2525864" cy="1036320"/>
        </p:xfrm>
        <a:graphic>
          <a:graphicData uri="http://schemas.openxmlformats.org/drawingml/2006/table">
            <a:tbl>
              <a:tblPr firstRow="1" bandRow="1">
                <a:tableStyleId>{2D5ABB26-0587-4C30-8999-92F81FD0307C}</a:tableStyleId>
              </a:tblPr>
              <a:tblGrid>
                <a:gridCol w="790425">
                  <a:extLst>
                    <a:ext uri="{9D8B030D-6E8A-4147-A177-3AD203B41FA5}">
                      <a16:colId xmlns="" xmlns:a16="http://schemas.microsoft.com/office/drawing/2014/main" val="20000"/>
                    </a:ext>
                  </a:extLst>
                </a:gridCol>
                <a:gridCol w="440039">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tblGrid>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n </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イベント </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mOS (ヶ月間)</a:t>
                      </a: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ja-JP" sz="1000" b="0" i="0" u="none" dirty="0" smtClean="0">
                          <a:solidFill>
                            <a:srgbClr val="4D4D4D"/>
                          </a:solidFill>
                          <a:ea typeface="MS UI Gothic" pitchFamily="18" charset="0"/>
                        </a:rPr>
                        <a:t>S-1 + オキサリプラチン</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173</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115</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12.9</a:t>
                      </a: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ja-JP" sz="1000" b="0" i="0" dirty="0" smtClean="0">
                          <a:solidFill>
                            <a:srgbClr val="4D4D4D"/>
                          </a:solidFill>
                          <a:ea typeface="MS UI Gothic" pitchFamily="18" charset="0"/>
                        </a:rPr>
                        <a:t>S-1 + シスプラチン</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164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115</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lang="ja-JP" sz="1000" b="0" i="0" u="none" dirty="0" smtClean="0">
                          <a:solidFill>
                            <a:srgbClr val="4D4D4D"/>
                          </a:solidFill>
                          <a:ea typeface="MS UI Gothic" pitchFamily="18" charset="0"/>
                        </a:rPr>
                        <a:t>11.4</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10" name="Text Placeholder 3"/>
          <p:cNvSpPr txBox="1">
            <a:spLocks/>
          </p:cNvSpPr>
          <p:nvPr/>
        </p:nvSpPr>
        <p:spPr bwMode="auto">
          <a:xfrm>
            <a:off x="838330" y="3385458"/>
            <a:ext cx="2260156"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sz="1100" b="0" i="0" dirty="0" smtClean="0">
                <a:solidFill>
                  <a:srgbClr val="4D4D4D"/>
                </a:solidFill>
                <a:ea typeface="MS UI Gothic" pitchFamily="18" charset="0"/>
              </a:rPr>
              <a:t>HR: 0.86 (95% CI 0.66, 1.11)</a:t>
            </a:r>
          </a:p>
          <a:p>
            <a:pPr>
              <a:buClr>
                <a:srgbClr val="043882"/>
              </a:buClr>
            </a:pPr>
            <a:r>
              <a:rPr lang="ja-JP" sz="1100" b="0" i="0" dirty="0" smtClean="0">
                <a:solidFill>
                  <a:srgbClr val="4D4D4D"/>
                </a:solidFill>
                <a:ea typeface="MS UI Gothic" pitchFamily="18" charset="0"/>
              </a:rPr>
              <a:t>*p=0.242</a:t>
            </a:r>
          </a:p>
        </p:txBody>
      </p:sp>
      <p:grpSp>
        <p:nvGrpSpPr>
          <p:cNvPr id="11" name="Group 10"/>
          <p:cNvGrpSpPr/>
          <p:nvPr/>
        </p:nvGrpSpPr>
        <p:grpSpPr>
          <a:xfrm>
            <a:off x="74590" y="2289888"/>
            <a:ext cx="4601105" cy="2205912"/>
            <a:chOff x="599262" y="4319859"/>
            <a:chExt cx="3846466" cy="1767063"/>
          </a:xfrm>
        </p:grpSpPr>
        <p:sp>
          <p:nvSpPr>
            <p:cNvPr id="12" name="TextBox 11"/>
            <p:cNvSpPr txBox="1"/>
            <p:nvPr/>
          </p:nvSpPr>
          <p:spPr>
            <a:xfrm>
              <a:off x="800685" y="431985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grpSp>
          <p:nvGrpSpPr>
            <p:cNvPr id="13" name="Group 12"/>
            <p:cNvGrpSpPr/>
            <p:nvPr/>
          </p:nvGrpSpPr>
          <p:grpSpPr>
            <a:xfrm>
              <a:off x="599262" y="4357379"/>
              <a:ext cx="3846466" cy="1729543"/>
              <a:chOff x="599262" y="4357379"/>
              <a:chExt cx="3846466" cy="1729543"/>
            </a:xfrm>
          </p:grpSpPr>
          <p:sp>
            <p:nvSpPr>
              <p:cNvPr id="14" name="TextBox 13"/>
              <p:cNvSpPr txBox="1"/>
              <p:nvPr/>
            </p:nvSpPr>
            <p:spPr>
              <a:xfrm rot="16200000">
                <a:off x="37730" y="4918911"/>
                <a:ext cx="136928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5" name="Freeform 14"/>
              <p:cNvSpPr/>
              <p:nvPr/>
            </p:nvSpPr>
            <p:spPr>
              <a:xfrm>
                <a:off x="1183462" y="43930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16" name="Group 15"/>
              <p:cNvGrpSpPr/>
              <p:nvPr/>
            </p:nvGrpSpPr>
            <p:grpSpPr>
              <a:xfrm>
                <a:off x="792936" y="4438650"/>
                <a:ext cx="3652792" cy="1648272"/>
                <a:chOff x="792936" y="4438650"/>
                <a:chExt cx="3652792" cy="1648272"/>
              </a:xfrm>
            </p:grpSpPr>
            <p:sp>
              <p:nvSpPr>
                <p:cNvPr id="17" name="TextBox 16"/>
                <p:cNvSpPr txBox="1"/>
                <p:nvPr/>
              </p:nvSpPr>
              <p:spPr>
                <a:xfrm>
                  <a:off x="2547425" y="5889685"/>
                  <a:ext cx="536304" cy="197237"/>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ヶ月間</a:t>
                  </a:r>
                </a:p>
              </p:txBody>
            </p:sp>
            <p:sp>
              <p:nvSpPr>
                <p:cNvPr id="18" name="TextBox 17"/>
                <p:cNvSpPr txBox="1"/>
                <p:nvPr/>
              </p:nvSpPr>
              <p:spPr>
                <a:xfrm>
                  <a:off x="792936" y="456750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19" name="TextBox 18"/>
                <p:cNvSpPr txBox="1"/>
                <p:nvPr/>
              </p:nvSpPr>
              <p:spPr>
                <a:xfrm>
                  <a:off x="792936" y="481039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20" name="TextBox 19"/>
                <p:cNvSpPr txBox="1"/>
                <p:nvPr/>
              </p:nvSpPr>
              <p:spPr>
                <a:xfrm>
                  <a:off x="792936" y="505804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21" name="TextBox 20"/>
                <p:cNvSpPr txBox="1"/>
                <p:nvPr/>
              </p:nvSpPr>
              <p:spPr>
                <a:xfrm>
                  <a:off x="792936" y="529855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2" name="TextBox 21"/>
                <p:cNvSpPr txBox="1"/>
                <p:nvPr/>
              </p:nvSpPr>
              <p:spPr>
                <a:xfrm>
                  <a:off x="792936" y="553681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23" name="TextBox 22"/>
                <p:cNvSpPr txBox="1"/>
                <p:nvPr/>
              </p:nvSpPr>
              <p:spPr>
                <a:xfrm>
                  <a:off x="1120757" y="57057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24" name="TextBox 23"/>
                <p:cNvSpPr txBox="1"/>
                <p:nvPr/>
              </p:nvSpPr>
              <p:spPr>
                <a:xfrm>
                  <a:off x="1396621" y="57057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25" name="TextBox 24"/>
                <p:cNvSpPr txBox="1"/>
                <p:nvPr/>
              </p:nvSpPr>
              <p:spPr>
                <a:xfrm>
                  <a:off x="1672485" y="57057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26" name="TextBox 25"/>
                <p:cNvSpPr txBox="1"/>
                <p:nvPr/>
              </p:nvSpPr>
              <p:spPr>
                <a:xfrm>
                  <a:off x="1948349" y="570574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9</a:t>
                  </a:r>
                </a:p>
              </p:txBody>
            </p:sp>
            <p:sp>
              <p:nvSpPr>
                <p:cNvPr id="27" name="TextBox 26"/>
                <p:cNvSpPr txBox="1"/>
                <p:nvPr/>
              </p:nvSpPr>
              <p:spPr>
                <a:xfrm>
                  <a:off x="2188947"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28" name="TextBox 27"/>
                <p:cNvSpPr txBox="1"/>
                <p:nvPr/>
              </p:nvSpPr>
              <p:spPr>
                <a:xfrm>
                  <a:off x="2464811"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29" name="TextBox 28"/>
                <p:cNvSpPr txBox="1"/>
                <p:nvPr/>
              </p:nvSpPr>
              <p:spPr>
                <a:xfrm>
                  <a:off x="2740675"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30" name="TextBox 29"/>
                <p:cNvSpPr txBox="1"/>
                <p:nvPr/>
              </p:nvSpPr>
              <p:spPr>
                <a:xfrm>
                  <a:off x="3016539"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21</a:t>
                  </a:r>
                </a:p>
              </p:txBody>
            </p:sp>
            <p:sp>
              <p:nvSpPr>
                <p:cNvPr id="31" name="TextBox 30"/>
                <p:cNvSpPr txBox="1"/>
                <p:nvPr/>
              </p:nvSpPr>
              <p:spPr>
                <a:xfrm>
                  <a:off x="3292403"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32" name="TextBox 31"/>
                <p:cNvSpPr txBox="1"/>
                <p:nvPr/>
              </p:nvSpPr>
              <p:spPr>
                <a:xfrm>
                  <a:off x="3568267"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27</a:t>
                  </a:r>
                </a:p>
              </p:txBody>
            </p:sp>
            <p:sp>
              <p:nvSpPr>
                <p:cNvPr id="33" name="TextBox 32"/>
                <p:cNvSpPr txBox="1"/>
                <p:nvPr/>
              </p:nvSpPr>
              <p:spPr>
                <a:xfrm>
                  <a:off x="3844131"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30</a:t>
                  </a:r>
                </a:p>
              </p:txBody>
            </p:sp>
            <p:sp>
              <p:nvSpPr>
                <p:cNvPr id="34" name="TextBox 33"/>
                <p:cNvSpPr txBox="1"/>
                <p:nvPr/>
              </p:nvSpPr>
              <p:spPr>
                <a:xfrm>
                  <a:off x="4119997" y="5705748"/>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33</a:t>
                  </a:r>
                </a:p>
              </p:txBody>
            </p:sp>
            <p:cxnSp>
              <p:nvCxnSpPr>
                <p:cNvPr id="35" name="Straight Connector 34"/>
                <p:cNvCxnSpPr/>
                <p:nvPr/>
              </p:nvCxnSpPr>
              <p:spPr>
                <a:xfrm>
                  <a:off x="1089799" y="44406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89799" y="46844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89799" y="49283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89799" y="51721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89799" y="54160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89799" y="56598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20390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147955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75520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203085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230649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258214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85779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313344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40909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368473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96038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4236031"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3" name="Freeform 10"/>
                <p:cNvSpPr>
                  <a:spLocks/>
                </p:cNvSpPr>
                <p:nvPr/>
              </p:nvSpPr>
              <p:spPr bwMode="auto">
                <a:xfrm>
                  <a:off x="1246962" y="4441825"/>
                  <a:ext cx="3051175" cy="1101725"/>
                </a:xfrm>
                <a:custGeom>
                  <a:avLst/>
                  <a:gdLst>
                    <a:gd name="T0" fmla="*/ 24 w 1922"/>
                    <a:gd name="T1" fmla="*/ 6 h 694"/>
                    <a:gd name="T2" fmla="*/ 58 w 1922"/>
                    <a:gd name="T3" fmla="*/ 10 h 694"/>
                    <a:gd name="T4" fmla="*/ 88 w 1922"/>
                    <a:gd name="T5" fmla="*/ 20 h 694"/>
                    <a:gd name="T6" fmla="*/ 179 w 1922"/>
                    <a:gd name="T7" fmla="*/ 30 h 694"/>
                    <a:gd name="T8" fmla="*/ 193 w 1922"/>
                    <a:gd name="T9" fmla="*/ 42 h 694"/>
                    <a:gd name="T10" fmla="*/ 209 w 1922"/>
                    <a:gd name="T11" fmla="*/ 46 h 694"/>
                    <a:gd name="T12" fmla="*/ 215 w 1922"/>
                    <a:gd name="T13" fmla="*/ 56 h 694"/>
                    <a:gd name="T14" fmla="*/ 231 w 1922"/>
                    <a:gd name="T15" fmla="*/ 64 h 694"/>
                    <a:gd name="T16" fmla="*/ 239 w 1922"/>
                    <a:gd name="T17" fmla="*/ 70 h 694"/>
                    <a:gd name="T18" fmla="*/ 249 w 1922"/>
                    <a:gd name="T19" fmla="*/ 72 h 694"/>
                    <a:gd name="T20" fmla="*/ 275 w 1922"/>
                    <a:gd name="T21" fmla="*/ 100 h 694"/>
                    <a:gd name="T22" fmla="*/ 295 w 1922"/>
                    <a:gd name="T23" fmla="*/ 104 h 694"/>
                    <a:gd name="T24" fmla="*/ 297 w 1922"/>
                    <a:gd name="T25" fmla="*/ 112 h 694"/>
                    <a:gd name="T26" fmla="*/ 329 w 1922"/>
                    <a:gd name="T27" fmla="*/ 124 h 694"/>
                    <a:gd name="T28" fmla="*/ 333 w 1922"/>
                    <a:gd name="T29" fmla="*/ 142 h 694"/>
                    <a:gd name="T30" fmla="*/ 353 w 1922"/>
                    <a:gd name="T31" fmla="*/ 146 h 694"/>
                    <a:gd name="T32" fmla="*/ 364 w 1922"/>
                    <a:gd name="T33" fmla="*/ 162 h 694"/>
                    <a:gd name="T34" fmla="*/ 390 w 1922"/>
                    <a:gd name="T35" fmla="*/ 166 h 694"/>
                    <a:gd name="T36" fmla="*/ 402 w 1922"/>
                    <a:gd name="T37" fmla="*/ 180 h 694"/>
                    <a:gd name="T38" fmla="*/ 414 w 1922"/>
                    <a:gd name="T39" fmla="*/ 186 h 694"/>
                    <a:gd name="T40" fmla="*/ 428 w 1922"/>
                    <a:gd name="T41" fmla="*/ 210 h 694"/>
                    <a:gd name="T42" fmla="*/ 440 w 1922"/>
                    <a:gd name="T43" fmla="*/ 216 h 694"/>
                    <a:gd name="T44" fmla="*/ 444 w 1922"/>
                    <a:gd name="T45" fmla="*/ 228 h 694"/>
                    <a:gd name="T46" fmla="*/ 454 w 1922"/>
                    <a:gd name="T47" fmla="*/ 238 h 694"/>
                    <a:gd name="T48" fmla="*/ 464 w 1922"/>
                    <a:gd name="T49" fmla="*/ 254 h 694"/>
                    <a:gd name="T50" fmla="*/ 472 w 1922"/>
                    <a:gd name="T51" fmla="*/ 260 h 694"/>
                    <a:gd name="T52" fmla="*/ 476 w 1922"/>
                    <a:gd name="T53" fmla="*/ 270 h 694"/>
                    <a:gd name="T54" fmla="*/ 502 w 1922"/>
                    <a:gd name="T55" fmla="*/ 284 h 694"/>
                    <a:gd name="T56" fmla="*/ 520 w 1922"/>
                    <a:gd name="T57" fmla="*/ 296 h 694"/>
                    <a:gd name="T58" fmla="*/ 572 w 1922"/>
                    <a:gd name="T59" fmla="*/ 308 h 694"/>
                    <a:gd name="T60" fmla="*/ 588 w 1922"/>
                    <a:gd name="T61" fmla="*/ 322 h 694"/>
                    <a:gd name="T62" fmla="*/ 594 w 1922"/>
                    <a:gd name="T63" fmla="*/ 326 h 694"/>
                    <a:gd name="T64" fmla="*/ 599 w 1922"/>
                    <a:gd name="T65" fmla="*/ 338 h 694"/>
                    <a:gd name="T66" fmla="*/ 617 w 1922"/>
                    <a:gd name="T67" fmla="*/ 348 h 694"/>
                    <a:gd name="T68" fmla="*/ 621 w 1922"/>
                    <a:gd name="T69" fmla="*/ 358 h 694"/>
                    <a:gd name="T70" fmla="*/ 637 w 1922"/>
                    <a:gd name="T71" fmla="*/ 362 h 694"/>
                    <a:gd name="T72" fmla="*/ 641 w 1922"/>
                    <a:gd name="T73" fmla="*/ 378 h 694"/>
                    <a:gd name="T74" fmla="*/ 655 w 1922"/>
                    <a:gd name="T75" fmla="*/ 382 h 694"/>
                    <a:gd name="T76" fmla="*/ 661 w 1922"/>
                    <a:gd name="T77" fmla="*/ 402 h 694"/>
                    <a:gd name="T78" fmla="*/ 667 w 1922"/>
                    <a:gd name="T79" fmla="*/ 406 h 694"/>
                    <a:gd name="T80" fmla="*/ 679 w 1922"/>
                    <a:gd name="T81" fmla="*/ 422 h 694"/>
                    <a:gd name="T82" fmla="*/ 749 w 1922"/>
                    <a:gd name="T83" fmla="*/ 452 h 694"/>
                    <a:gd name="T84" fmla="*/ 757 w 1922"/>
                    <a:gd name="T85" fmla="*/ 464 h 694"/>
                    <a:gd name="T86" fmla="*/ 825 w 1922"/>
                    <a:gd name="T87" fmla="*/ 470 h 694"/>
                    <a:gd name="T88" fmla="*/ 829 w 1922"/>
                    <a:gd name="T89" fmla="*/ 480 h 694"/>
                    <a:gd name="T90" fmla="*/ 864 w 1922"/>
                    <a:gd name="T91" fmla="*/ 488 h 694"/>
                    <a:gd name="T92" fmla="*/ 868 w 1922"/>
                    <a:gd name="T93" fmla="*/ 500 h 694"/>
                    <a:gd name="T94" fmla="*/ 924 w 1922"/>
                    <a:gd name="T95" fmla="*/ 516 h 694"/>
                    <a:gd name="T96" fmla="*/ 974 w 1922"/>
                    <a:gd name="T97" fmla="*/ 524 h 694"/>
                    <a:gd name="T98" fmla="*/ 1000 w 1922"/>
                    <a:gd name="T99" fmla="*/ 530 h 694"/>
                    <a:gd name="T100" fmla="*/ 1000 w 1922"/>
                    <a:gd name="T101" fmla="*/ 544 h 694"/>
                    <a:gd name="T102" fmla="*/ 1054 w 1922"/>
                    <a:gd name="T103" fmla="*/ 546 h 694"/>
                    <a:gd name="T104" fmla="*/ 1070 w 1922"/>
                    <a:gd name="T105" fmla="*/ 558 h 694"/>
                    <a:gd name="T106" fmla="*/ 1121 w 1922"/>
                    <a:gd name="T107" fmla="*/ 578 h 694"/>
                    <a:gd name="T108" fmla="*/ 1191 w 1922"/>
                    <a:gd name="T109" fmla="*/ 594 h 694"/>
                    <a:gd name="T110" fmla="*/ 1233 w 1922"/>
                    <a:gd name="T111" fmla="*/ 600 h 694"/>
                    <a:gd name="T112" fmla="*/ 1372 w 1922"/>
                    <a:gd name="T113" fmla="*/ 614 h 694"/>
                    <a:gd name="T114" fmla="*/ 1450 w 1922"/>
                    <a:gd name="T115" fmla="*/ 618 h 694"/>
                    <a:gd name="T116" fmla="*/ 1510 w 1922"/>
                    <a:gd name="T117" fmla="*/ 636 h 694"/>
                    <a:gd name="T118" fmla="*/ 1583 w 1922"/>
                    <a:gd name="T119" fmla="*/ 646 h 694"/>
                    <a:gd name="T120" fmla="*/ 1611 w 1922"/>
                    <a:gd name="T121" fmla="*/ 672 h 694"/>
                    <a:gd name="T122" fmla="*/ 1725 w 1922"/>
                    <a:gd name="T123" fmla="*/ 676 h 694"/>
                    <a:gd name="T124" fmla="*/ 1727 w 1922"/>
                    <a:gd name="T12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2" h="694">
                      <a:moveTo>
                        <a:pt x="0" y="0"/>
                      </a:moveTo>
                      <a:lnTo>
                        <a:pt x="24" y="0"/>
                      </a:lnTo>
                      <a:lnTo>
                        <a:pt x="24" y="6"/>
                      </a:lnTo>
                      <a:lnTo>
                        <a:pt x="40" y="6"/>
                      </a:lnTo>
                      <a:lnTo>
                        <a:pt x="40" y="10"/>
                      </a:lnTo>
                      <a:lnTo>
                        <a:pt x="58" y="10"/>
                      </a:lnTo>
                      <a:lnTo>
                        <a:pt x="58" y="16"/>
                      </a:lnTo>
                      <a:lnTo>
                        <a:pt x="88" y="16"/>
                      </a:lnTo>
                      <a:lnTo>
                        <a:pt x="88" y="20"/>
                      </a:lnTo>
                      <a:lnTo>
                        <a:pt x="106" y="20"/>
                      </a:lnTo>
                      <a:lnTo>
                        <a:pt x="106" y="30"/>
                      </a:lnTo>
                      <a:lnTo>
                        <a:pt x="179" y="30"/>
                      </a:lnTo>
                      <a:lnTo>
                        <a:pt x="179" y="36"/>
                      </a:lnTo>
                      <a:lnTo>
                        <a:pt x="193" y="36"/>
                      </a:lnTo>
                      <a:lnTo>
                        <a:pt x="193" y="42"/>
                      </a:lnTo>
                      <a:lnTo>
                        <a:pt x="199" y="42"/>
                      </a:lnTo>
                      <a:lnTo>
                        <a:pt x="199" y="46"/>
                      </a:lnTo>
                      <a:lnTo>
                        <a:pt x="209" y="46"/>
                      </a:lnTo>
                      <a:lnTo>
                        <a:pt x="209" y="50"/>
                      </a:lnTo>
                      <a:lnTo>
                        <a:pt x="215" y="50"/>
                      </a:lnTo>
                      <a:lnTo>
                        <a:pt x="215" y="56"/>
                      </a:lnTo>
                      <a:lnTo>
                        <a:pt x="225" y="56"/>
                      </a:lnTo>
                      <a:lnTo>
                        <a:pt x="225" y="64"/>
                      </a:lnTo>
                      <a:lnTo>
                        <a:pt x="231" y="64"/>
                      </a:lnTo>
                      <a:lnTo>
                        <a:pt x="231" y="64"/>
                      </a:lnTo>
                      <a:lnTo>
                        <a:pt x="239" y="64"/>
                      </a:lnTo>
                      <a:lnTo>
                        <a:pt x="239" y="70"/>
                      </a:lnTo>
                      <a:lnTo>
                        <a:pt x="245" y="70"/>
                      </a:lnTo>
                      <a:lnTo>
                        <a:pt x="245" y="72"/>
                      </a:lnTo>
                      <a:lnTo>
                        <a:pt x="249" y="72"/>
                      </a:lnTo>
                      <a:lnTo>
                        <a:pt x="249" y="86"/>
                      </a:lnTo>
                      <a:lnTo>
                        <a:pt x="275" y="86"/>
                      </a:lnTo>
                      <a:lnTo>
                        <a:pt x="275" y="100"/>
                      </a:lnTo>
                      <a:lnTo>
                        <a:pt x="289" y="100"/>
                      </a:lnTo>
                      <a:lnTo>
                        <a:pt x="289" y="104"/>
                      </a:lnTo>
                      <a:lnTo>
                        <a:pt x="295" y="104"/>
                      </a:lnTo>
                      <a:lnTo>
                        <a:pt x="295" y="108"/>
                      </a:lnTo>
                      <a:lnTo>
                        <a:pt x="297" y="108"/>
                      </a:lnTo>
                      <a:lnTo>
                        <a:pt x="297" y="112"/>
                      </a:lnTo>
                      <a:lnTo>
                        <a:pt x="311" y="112"/>
                      </a:lnTo>
                      <a:lnTo>
                        <a:pt x="311" y="124"/>
                      </a:lnTo>
                      <a:lnTo>
                        <a:pt x="329" y="124"/>
                      </a:lnTo>
                      <a:lnTo>
                        <a:pt x="329" y="130"/>
                      </a:lnTo>
                      <a:lnTo>
                        <a:pt x="333" y="130"/>
                      </a:lnTo>
                      <a:lnTo>
                        <a:pt x="333" y="142"/>
                      </a:lnTo>
                      <a:lnTo>
                        <a:pt x="351" y="142"/>
                      </a:lnTo>
                      <a:lnTo>
                        <a:pt x="351" y="146"/>
                      </a:lnTo>
                      <a:lnTo>
                        <a:pt x="353" y="146"/>
                      </a:lnTo>
                      <a:lnTo>
                        <a:pt x="353" y="154"/>
                      </a:lnTo>
                      <a:lnTo>
                        <a:pt x="364" y="154"/>
                      </a:lnTo>
                      <a:lnTo>
                        <a:pt x="364" y="162"/>
                      </a:lnTo>
                      <a:lnTo>
                        <a:pt x="382" y="162"/>
                      </a:lnTo>
                      <a:lnTo>
                        <a:pt x="382" y="166"/>
                      </a:lnTo>
                      <a:lnTo>
                        <a:pt x="390" y="166"/>
                      </a:lnTo>
                      <a:lnTo>
                        <a:pt x="390" y="174"/>
                      </a:lnTo>
                      <a:lnTo>
                        <a:pt x="402" y="174"/>
                      </a:lnTo>
                      <a:lnTo>
                        <a:pt x="402" y="180"/>
                      </a:lnTo>
                      <a:lnTo>
                        <a:pt x="410" y="180"/>
                      </a:lnTo>
                      <a:lnTo>
                        <a:pt x="410" y="186"/>
                      </a:lnTo>
                      <a:lnTo>
                        <a:pt x="414" y="186"/>
                      </a:lnTo>
                      <a:lnTo>
                        <a:pt x="414" y="204"/>
                      </a:lnTo>
                      <a:lnTo>
                        <a:pt x="428" y="204"/>
                      </a:lnTo>
                      <a:lnTo>
                        <a:pt x="428" y="210"/>
                      </a:lnTo>
                      <a:lnTo>
                        <a:pt x="432" y="210"/>
                      </a:lnTo>
                      <a:lnTo>
                        <a:pt x="432" y="216"/>
                      </a:lnTo>
                      <a:lnTo>
                        <a:pt x="440" y="216"/>
                      </a:lnTo>
                      <a:lnTo>
                        <a:pt x="440" y="224"/>
                      </a:lnTo>
                      <a:lnTo>
                        <a:pt x="444" y="224"/>
                      </a:lnTo>
                      <a:lnTo>
                        <a:pt x="444" y="228"/>
                      </a:lnTo>
                      <a:lnTo>
                        <a:pt x="450" y="228"/>
                      </a:lnTo>
                      <a:lnTo>
                        <a:pt x="450" y="238"/>
                      </a:lnTo>
                      <a:lnTo>
                        <a:pt x="454" y="238"/>
                      </a:lnTo>
                      <a:lnTo>
                        <a:pt x="454" y="242"/>
                      </a:lnTo>
                      <a:lnTo>
                        <a:pt x="464" y="242"/>
                      </a:lnTo>
                      <a:lnTo>
                        <a:pt x="464" y="254"/>
                      </a:lnTo>
                      <a:lnTo>
                        <a:pt x="468" y="254"/>
                      </a:lnTo>
                      <a:lnTo>
                        <a:pt x="468" y="260"/>
                      </a:lnTo>
                      <a:lnTo>
                        <a:pt x="472" y="260"/>
                      </a:lnTo>
                      <a:lnTo>
                        <a:pt x="472" y="264"/>
                      </a:lnTo>
                      <a:lnTo>
                        <a:pt x="476" y="264"/>
                      </a:lnTo>
                      <a:lnTo>
                        <a:pt x="476" y="270"/>
                      </a:lnTo>
                      <a:lnTo>
                        <a:pt x="482" y="270"/>
                      </a:lnTo>
                      <a:lnTo>
                        <a:pt x="482" y="284"/>
                      </a:lnTo>
                      <a:lnTo>
                        <a:pt x="502" y="284"/>
                      </a:lnTo>
                      <a:lnTo>
                        <a:pt x="502" y="290"/>
                      </a:lnTo>
                      <a:lnTo>
                        <a:pt x="520" y="290"/>
                      </a:lnTo>
                      <a:lnTo>
                        <a:pt x="520" y="296"/>
                      </a:lnTo>
                      <a:lnTo>
                        <a:pt x="544" y="296"/>
                      </a:lnTo>
                      <a:lnTo>
                        <a:pt x="544" y="308"/>
                      </a:lnTo>
                      <a:lnTo>
                        <a:pt x="572" y="308"/>
                      </a:lnTo>
                      <a:lnTo>
                        <a:pt x="572" y="316"/>
                      </a:lnTo>
                      <a:lnTo>
                        <a:pt x="588" y="316"/>
                      </a:lnTo>
                      <a:lnTo>
                        <a:pt x="588" y="322"/>
                      </a:lnTo>
                      <a:lnTo>
                        <a:pt x="590" y="322"/>
                      </a:lnTo>
                      <a:lnTo>
                        <a:pt x="590" y="326"/>
                      </a:lnTo>
                      <a:lnTo>
                        <a:pt x="594" y="326"/>
                      </a:lnTo>
                      <a:lnTo>
                        <a:pt x="594" y="332"/>
                      </a:lnTo>
                      <a:lnTo>
                        <a:pt x="599" y="332"/>
                      </a:lnTo>
                      <a:lnTo>
                        <a:pt x="599" y="338"/>
                      </a:lnTo>
                      <a:lnTo>
                        <a:pt x="613" y="338"/>
                      </a:lnTo>
                      <a:lnTo>
                        <a:pt x="613" y="348"/>
                      </a:lnTo>
                      <a:lnTo>
                        <a:pt x="617" y="348"/>
                      </a:lnTo>
                      <a:lnTo>
                        <a:pt x="617" y="354"/>
                      </a:lnTo>
                      <a:lnTo>
                        <a:pt x="621" y="354"/>
                      </a:lnTo>
                      <a:lnTo>
                        <a:pt x="621" y="358"/>
                      </a:lnTo>
                      <a:lnTo>
                        <a:pt x="627" y="358"/>
                      </a:lnTo>
                      <a:lnTo>
                        <a:pt x="627" y="362"/>
                      </a:lnTo>
                      <a:lnTo>
                        <a:pt x="637" y="362"/>
                      </a:lnTo>
                      <a:lnTo>
                        <a:pt x="637" y="374"/>
                      </a:lnTo>
                      <a:lnTo>
                        <a:pt x="641" y="374"/>
                      </a:lnTo>
                      <a:lnTo>
                        <a:pt x="641" y="378"/>
                      </a:lnTo>
                      <a:lnTo>
                        <a:pt x="645" y="378"/>
                      </a:lnTo>
                      <a:lnTo>
                        <a:pt x="645" y="382"/>
                      </a:lnTo>
                      <a:lnTo>
                        <a:pt x="655" y="382"/>
                      </a:lnTo>
                      <a:lnTo>
                        <a:pt x="655" y="394"/>
                      </a:lnTo>
                      <a:lnTo>
                        <a:pt x="661" y="394"/>
                      </a:lnTo>
                      <a:lnTo>
                        <a:pt x="661" y="402"/>
                      </a:lnTo>
                      <a:lnTo>
                        <a:pt x="663" y="402"/>
                      </a:lnTo>
                      <a:lnTo>
                        <a:pt x="663" y="406"/>
                      </a:lnTo>
                      <a:lnTo>
                        <a:pt x="667" y="406"/>
                      </a:lnTo>
                      <a:lnTo>
                        <a:pt x="667" y="410"/>
                      </a:lnTo>
                      <a:lnTo>
                        <a:pt x="679" y="410"/>
                      </a:lnTo>
                      <a:lnTo>
                        <a:pt x="679" y="422"/>
                      </a:lnTo>
                      <a:lnTo>
                        <a:pt x="717" y="422"/>
                      </a:lnTo>
                      <a:lnTo>
                        <a:pt x="717" y="452"/>
                      </a:lnTo>
                      <a:lnTo>
                        <a:pt x="749" y="452"/>
                      </a:lnTo>
                      <a:lnTo>
                        <a:pt x="749" y="456"/>
                      </a:lnTo>
                      <a:lnTo>
                        <a:pt x="757" y="456"/>
                      </a:lnTo>
                      <a:lnTo>
                        <a:pt x="757" y="464"/>
                      </a:lnTo>
                      <a:lnTo>
                        <a:pt x="765" y="464"/>
                      </a:lnTo>
                      <a:lnTo>
                        <a:pt x="765" y="470"/>
                      </a:lnTo>
                      <a:lnTo>
                        <a:pt x="825" y="470"/>
                      </a:lnTo>
                      <a:lnTo>
                        <a:pt x="825" y="476"/>
                      </a:lnTo>
                      <a:lnTo>
                        <a:pt x="829" y="476"/>
                      </a:lnTo>
                      <a:lnTo>
                        <a:pt x="829" y="480"/>
                      </a:lnTo>
                      <a:lnTo>
                        <a:pt x="831" y="480"/>
                      </a:lnTo>
                      <a:lnTo>
                        <a:pt x="831" y="488"/>
                      </a:lnTo>
                      <a:lnTo>
                        <a:pt x="864" y="488"/>
                      </a:lnTo>
                      <a:lnTo>
                        <a:pt x="864" y="492"/>
                      </a:lnTo>
                      <a:lnTo>
                        <a:pt x="868" y="492"/>
                      </a:lnTo>
                      <a:lnTo>
                        <a:pt x="868" y="500"/>
                      </a:lnTo>
                      <a:lnTo>
                        <a:pt x="886" y="500"/>
                      </a:lnTo>
                      <a:lnTo>
                        <a:pt x="886" y="516"/>
                      </a:lnTo>
                      <a:lnTo>
                        <a:pt x="924" y="516"/>
                      </a:lnTo>
                      <a:lnTo>
                        <a:pt x="924" y="522"/>
                      </a:lnTo>
                      <a:lnTo>
                        <a:pt x="974" y="522"/>
                      </a:lnTo>
                      <a:lnTo>
                        <a:pt x="974" y="524"/>
                      </a:lnTo>
                      <a:lnTo>
                        <a:pt x="976" y="524"/>
                      </a:lnTo>
                      <a:lnTo>
                        <a:pt x="976" y="530"/>
                      </a:lnTo>
                      <a:lnTo>
                        <a:pt x="1000" y="530"/>
                      </a:lnTo>
                      <a:lnTo>
                        <a:pt x="1000" y="540"/>
                      </a:lnTo>
                      <a:lnTo>
                        <a:pt x="1000" y="540"/>
                      </a:lnTo>
                      <a:lnTo>
                        <a:pt x="1000" y="544"/>
                      </a:lnTo>
                      <a:lnTo>
                        <a:pt x="1050" y="544"/>
                      </a:lnTo>
                      <a:lnTo>
                        <a:pt x="1050" y="546"/>
                      </a:lnTo>
                      <a:lnTo>
                        <a:pt x="1054" y="546"/>
                      </a:lnTo>
                      <a:lnTo>
                        <a:pt x="1054" y="554"/>
                      </a:lnTo>
                      <a:lnTo>
                        <a:pt x="1070" y="554"/>
                      </a:lnTo>
                      <a:lnTo>
                        <a:pt x="1070" y="558"/>
                      </a:lnTo>
                      <a:lnTo>
                        <a:pt x="1117" y="558"/>
                      </a:lnTo>
                      <a:lnTo>
                        <a:pt x="1117" y="578"/>
                      </a:lnTo>
                      <a:lnTo>
                        <a:pt x="1121" y="578"/>
                      </a:lnTo>
                      <a:lnTo>
                        <a:pt x="1121" y="586"/>
                      </a:lnTo>
                      <a:lnTo>
                        <a:pt x="1191" y="586"/>
                      </a:lnTo>
                      <a:lnTo>
                        <a:pt x="1191" y="594"/>
                      </a:lnTo>
                      <a:lnTo>
                        <a:pt x="1231" y="594"/>
                      </a:lnTo>
                      <a:lnTo>
                        <a:pt x="1231" y="600"/>
                      </a:lnTo>
                      <a:lnTo>
                        <a:pt x="1233" y="600"/>
                      </a:lnTo>
                      <a:lnTo>
                        <a:pt x="1233" y="606"/>
                      </a:lnTo>
                      <a:lnTo>
                        <a:pt x="1372" y="606"/>
                      </a:lnTo>
                      <a:lnTo>
                        <a:pt x="1372" y="614"/>
                      </a:lnTo>
                      <a:lnTo>
                        <a:pt x="1374" y="614"/>
                      </a:lnTo>
                      <a:lnTo>
                        <a:pt x="1374" y="618"/>
                      </a:lnTo>
                      <a:lnTo>
                        <a:pt x="1450" y="618"/>
                      </a:lnTo>
                      <a:lnTo>
                        <a:pt x="1450" y="632"/>
                      </a:lnTo>
                      <a:lnTo>
                        <a:pt x="1510" y="632"/>
                      </a:lnTo>
                      <a:lnTo>
                        <a:pt x="1510" y="636"/>
                      </a:lnTo>
                      <a:lnTo>
                        <a:pt x="1514" y="636"/>
                      </a:lnTo>
                      <a:lnTo>
                        <a:pt x="1514" y="646"/>
                      </a:lnTo>
                      <a:lnTo>
                        <a:pt x="1583" y="646"/>
                      </a:lnTo>
                      <a:lnTo>
                        <a:pt x="1583" y="662"/>
                      </a:lnTo>
                      <a:lnTo>
                        <a:pt x="1611" y="662"/>
                      </a:lnTo>
                      <a:lnTo>
                        <a:pt x="1611" y="672"/>
                      </a:lnTo>
                      <a:lnTo>
                        <a:pt x="1617" y="672"/>
                      </a:lnTo>
                      <a:lnTo>
                        <a:pt x="1617" y="676"/>
                      </a:lnTo>
                      <a:lnTo>
                        <a:pt x="1725" y="676"/>
                      </a:lnTo>
                      <a:lnTo>
                        <a:pt x="1725" y="690"/>
                      </a:lnTo>
                      <a:lnTo>
                        <a:pt x="1727" y="690"/>
                      </a:lnTo>
                      <a:lnTo>
                        <a:pt x="1727" y="694"/>
                      </a:lnTo>
                      <a:lnTo>
                        <a:pt x="1922" y="694"/>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Freeform 11"/>
                <p:cNvSpPr>
                  <a:spLocks/>
                </p:cNvSpPr>
                <p:nvPr/>
              </p:nvSpPr>
              <p:spPr bwMode="auto">
                <a:xfrm>
                  <a:off x="1246962" y="4438650"/>
                  <a:ext cx="2955925" cy="1025525"/>
                </a:xfrm>
                <a:custGeom>
                  <a:avLst/>
                  <a:gdLst>
                    <a:gd name="T0" fmla="*/ 38 w 1862"/>
                    <a:gd name="T1" fmla="*/ 12 h 646"/>
                    <a:gd name="T2" fmla="*/ 129 w 1862"/>
                    <a:gd name="T3" fmla="*/ 16 h 646"/>
                    <a:gd name="T4" fmla="*/ 159 w 1862"/>
                    <a:gd name="T5" fmla="*/ 28 h 646"/>
                    <a:gd name="T6" fmla="*/ 171 w 1862"/>
                    <a:gd name="T7" fmla="*/ 36 h 646"/>
                    <a:gd name="T8" fmla="*/ 199 w 1862"/>
                    <a:gd name="T9" fmla="*/ 48 h 646"/>
                    <a:gd name="T10" fmla="*/ 227 w 1862"/>
                    <a:gd name="T11" fmla="*/ 54 h 646"/>
                    <a:gd name="T12" fmla="*/ 233 w 1862"/>
                    <a:gd name="T13" fmla="*/ 72 h 646"/>
                    <a:gd name="T14" fmla="*/ 247 w 1862"/>
                    <a:gd name="T15" fmla="*/ 84 h 646"/>
                    <a:gd name="T16" fmla="*/ 261 w 1862"/>
                    <a:gd name="T17" fmla="*/ 102 h 646"/>
                    <a:gd name="T18" fmla="*/ 281 w 1862"/>
                    <a:gd name="T19" fmla="*/ 112 h 646"/>
                    <a:gd name="T20" fmla="*/ 287 w 1862"/>
                    <a:gd name="T21" fmla="*/ 122 h 646"/>
                    <a:gd name="T22" fmla="*/ 297 w 1862"/>
                    <a:gd name="T23" fmla="*/ 124 h 646"/>
                    <a:gd name="T24" fmla="*/ 299 w 1862"/>
                    <a:gd name="T25" fmla="*/ 132 h 646"/>
                    <a:gd name="T26" fmla="*/ 321 w 1862"/>
                    <a:gd name="T27" fmla="*/ 138 h 646"/>
                    <a:gd name="T28" fmla="*/ 329 w 1862"/>
                    <a:gd name="T29" fmla="*/ 158 h 646"/>
                    <a:gd name="T30" fmla="*/ 351 w 1862"/>
                    <a:gd name="T31" fmla="*/ 164 h 646"/>
                    <a:gd name="T32" fmla="*/ 368 w 1862"/>
                    <a:gd name="T33" fmla="*/ 176 h 646"/>
                    <a:gd name="T34" fmla="*/ 382 w 1862"/>
                    <a:gd name="T35" fmla="*/ 180 h 646"/>
                    <a:gd name="T36" fmla="*/ 390 w 1862"/>
                    <a:gd name="T37" fmla="*/ 200 h 646"/>
                    <a:gd name="T38" fmla="*/ 404 w 1862"/>
                    <a:gd name="T39" fmla="*/ 206 h 646"/>
                    <a:gd name="T40" fmla="*/ 408 w 1862"/>
                    <a:gd name="T41" fmla="*/ 218 h 646"/>
                    <a:gd name="T42" fmla="*/ 438 w 1862"/>
                    <a:gd name="T43" fmla="*/ 224 h 646"/>
                    <a:gd name="T44" fmla="*/ 450 w 1862"/>
                    <a:gd name="T45" fmla="*/ 240 h 646"/>
                    <a:gd name="T46" fmla="*/ 486 w 1862"/>
                    <a:gd name="T47" fmla="*/ 244 h 646"/>
                    <a:gd name="T48" fmla="*/ 490 w 1862"/>
                    <a:gd name="T49" fmla="*/ 258 h 646"/>
                    <a:gd name="T50" fmla="*/ 506 w 1862"/>
                    <a:gd name="T51" fmla="*/ 262 h 646"/>
                    <a:gd name="T52" fmla="*/ 518 w 1862"/>
                    <a:gd name="T53" fmla="*/ 274 h 646"/>
                    <a:gd name="T54" fmla="*/ 538 w 1862"/>
                    <a:gd name="T55" fmla="*/ 278 h 646"/>
                    <a:gd name="T56" fmla="*/ 546 w 1862"/>
                    <a:gd name="T57" fmla="*/ 292 h 646"/>
                    <a:gd name="T58" fmla="*/ 566 w 1862"/>
                    <a:gd name="T59" fmla="*/ 298 h 646"/>
                    <a:gd name="T60" fmla="*/ 578 w 1862"/>
                    <a:gd name="T61" fmla="*/ 320 h 646"/>
                    <a:gd name="T62" fmla="*/ 603 w 1862"/>
                    <a:gd name="T63" fmla="*/ 322 h 646"/>
                    <a:gd name="T64" fmla="*/ 615 w 1862"/>
                    <a:gd name="T65" fmla="*/ 332 h 646"/>
                    <a:gd name="T66" fmla="*/ 639 w 1862"/>
                    <a:gd name="T67" fmla="*/ 340 h 646"/>
                    <a:gd name="T68" fmla="*/ 647 w 1862"/>
                    <a:gd name="T69" fmla="*/ 350 h 646"/>
                    <a:gd name="T70" fmla="*/ 653 w 1862"/>
                    <a:gd name="T71" fmla="*/ 352 h 646"/>
                    <a:gd name="T72" fmla="*/ 661 w 1862"/>
                    <a:gd name="T73" fmla="*/ 366 h 646"/>
                    <a:gd name="T74" fmla="*/ 695 w 1862"/>
                    <a:gd name="T75" fmla="*/ 370 h 646"/>
                    <a:gd name="T76" fmla="*/ 717 w 1862"/>
                    <a:gd name="T77" fmla="*/ 382 h 646"/>
                    <a:gd name="T78" fmla="*/ 763 w 1862"/>
                    <a:gd name="T79" fmla="*/ 386 h 646"/>
                    <a:gd name="T80" fmla="*/ 775 w 1862"/>
                    <a:gd name="T81" fmla="*/ 396 h 646"/>
                    <a:gd name="T82" fmla="*/ 791 w 1862"/>
                    <a:gd name="T83" fmla="*/ 402 h 646"/>
                    <a:gd name="T84" fmla="*/ 811 w 1862"/>
                    <a:gd name="T85" fmla="*/ 420 h 646"/>
                    <a:gd name="T86" fmla="*/ 821 w 1862"/>
                    <a:gd name="T87" fmla="*/ 424 h 646"/>
                    <a:gd name="T88" fmla="*/ 825 w 1862"/>
                    <a:gd name="T89" fmla="*/ 432 h 646"/>
                    <a:gd name="T90" fmla="*/ 844 w 1862"/>
                    <a:gd name="T91" fmla="*/ 438 h 646"/>
                    <a:gd name="T92" fmla="*/ 884 w 1862"/>
                    <a:gd name="T93" fmla="*/ 450 h 646"/>
                    <a:gd name="T94" fmla="*/ 904 w 1862"/>
                    <a:gd name="T95" fmla="*/ 466 h 646"/>
                    <a:gd name="T96" fmla="*/ 908 w 1862"/>
                    <a:gd name="T97" fmla="*/ 474 h 646"/>
                    <a:gd name="T98" fmla="*/ 962 w 1862"/>
                    <a:gd name="T99" fmla="*/ 480 h 646"/>
                    <a:gd name="T100" fmla="*/ 1006 w 1862"/>
                    <a:gd name="T101" fmla="*/ 492 h 646"/>
                    <a:gd name="T102" fmla="*/ 1054 w 1862"/>
                    <a:gd name="T103" fmla="*/ 504 h 646"/>
                    <a:gd name="T104" fmla="*/ 1103 w 1862"/>
                    <a:gd name="T105" fmla="*/ 518 h 646"/>
                    <a:gd name="T106" fmla="*/ 1161 w 1862"/>
                    <a:gd name="T107" fmla="*/ 524 h 646"/>
                    <a:gd name="T108" fmla="*/ 1229 w 1862"/>
                    <a:gd name="T109" fmla="*/ 542 h 646"/>
                    <a:gd name="T110" fmla="*/ 1291 w 1862"/>
                    <a:gd name="T111" fmla="*/ 552 h 646"/>
                    <a:gd name="T112" fmla="*/ 1386 w 1862"/>
                    <a:gd name="T113" fmla="*/ 574 h 646"/>
                    <a:gd name="T114" fmla="*/ 1504 w 1862"/>
                    <a:gd name="T115" fmla="*/ 588 h 646"/>
                    <a:gd name="T116" fmla="*/ 1547 w 1862"/>
                    <a:gd name="T117" fmla="*/ 626 h 646"/>
                    <a:gd name="T118" fmla="*/ 1862 w 1862"/>
                    <a:gd name="T1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2" h="646">
                      <a:moveTo>
                        <a:pt x="0" y="0"/>
                      </a:moveTo>
                      <a:lnTo>
                        <a:pt x="38" y="0"/>
                      </a:lnTo>
                      <a:lnTo>
                        <a:pt x="38" y="12"/>
                      </a:lnTo>
                      <a:lnTo>
                        <a:pt x="60" y="12"/>
                      </a:lnTo>
                      <a:lnTo>
                        <a:pt x="60" y="16"/>
                      </a:lnTo>
                      <a:lnTo>
                        <a:pt x="129" y="16"/>
                      </a:lnTo>
                      <a:lnTo>
                        <a:pt x="129" y="22"/>
                      </a:lnTo>
                      <a:lnTo>
                        <a:pt x="159" y="22"/>
                      </a:lnTo>
                      <a:lnTo>
                        <a:pt x="159" y="28"/>
                      </a:lnTo>
                      <a:lnTo>
                        <a:pt x="167" y="28"/>
                      </a:lnTo>
                      <a:lnTo>
                        <a:pt x="167" y="36"/>
                      </a:lnTo>
                      <a:lnTo>
                        <a:pt x="171" y="36"/>
                      </a:lnTo>
                      <a:lnTo>
                        <a:pt x="171" y="40"/>
                      </a:lnTo>
                      <a:lnTo>
                        <a:pt x="199" y="40"/>
                      </a:lnTo>
                      <a:lnTo>
                        <a:pt x="199" y="48"/>
                      </a:lnTo>
                      <a:lnTo>
                        <a:pt x="215" y="48"/>
                      </a:lnTo>
                      <a:lnTo>
                        <a:pt x="215" y="54"/>
                      </a:lnTo>
                      <a:lnTo>
                        <a:pt x="227" y="54"/>
                      </a:lnTo>
                      <a:lnTo>
                        <a:pt x="227" y="64"/>
                      </a:lnTo>
                      <a:lnTo>
                        <a:pt x="233" y="64"/>
                      </a:lnTo>
                      <a:lnTo>
                        <a:pt x="233" y="72"/>
                      </a:lnTo>
                      <a:lnTo>
                        <a:pt x="239" y="72"/>
                      </a:lnTo>
                      <a:lnTo>
                        <a:pt x="239" y="84"/>
                      </a:lnTo>
                      <a:lnTo>
                        <a:pt x="247" y="84"/>
                      </a:lnTo>
                      <a:lnTo>
                        <a:pt x="247" y="96"/>
                      </a:lnTo>
                      <a:lnTo>
                        <a:pt x="261" y="96"/>
                      </a:lnTo>
                      <a:lnTo>
                        <a:pt x="261" y="102"/>
                      </a:lnTo>
                      <a:lnTo>
                        <a:pt x="273" y="102"/>
                      </a:lnTo>
                      <a:lnTo>
                        <a:pt x="273" y="112"/>
                      </a:lnTo>
                      <a:lnTo>
                        <a:pt x="281" y="112"/>
                      </a:lnTo>
                      <a:lnTo>
                        <a:pt x="281" y="116"/>
                      </a:lnTo>
                      <a:lnTo>
                        <a:pt x="287" y="116"/>
                      </a:lnTo>
                      <a:lnTo>
                        <a:pt x="287" y="122"/>
                      </a:lnTo>
                      <a:lnTo>
                        <a:pt x="293" y="122"/>
                      </a:lnTo>
                      <a:lnTo>
                        <a:pt x="293" y="124"/>
                      </a:lnTo>
                      <a:lnTo>
                        <a:pt x="297" y="124"/>
                      </a:lnTo>
                      <a:lnTo>
                        <a:pt x="297" y="128"/>
                      </a:lnTo>
                      <a:lnTo>
                        <a:pt x="299" y="128"/>
                      </a:lnTo>
                      <a:lnTo>
                        <a:pt x="299" y="132"/>
                      </a:lnTo>
                      <a:lnTo>
                        <a:pt x="317" y="132"/>
                      </a:lnTo>
                      <a:lnTo>
                        <a:pt x="317" y="138"/>
                      </a:lnTo>
                      <a:lnTo>
                        <a:pt x="321" y="138"/>
                      </a:lnTo>
                      <a:lnTo>
                        <a:pt x="321" y="142"/>
                      </a:lnTo>
                      <a:lnTo>
                        <a:pt x="329" y="142"/>
                      </a:lnTo>
                      <a:lnTo>
                        <a:pt x="329" y="158"/>
                      </a:lnTo>
                      <a:lnTo>
                        <a:pt x="347" y="158"/>
                      </a:lnTo>
                      <a:lnTo>
                        <a:pt x="347" y="164"/>
                      </a:lnTo>
                      <a:lnTo>
                        <a:pt x="351" y="164"/>
                      </a:lnTo>
                      <a:lnTo>
                        <a:pt x="351" y="170"/>
                      </a:lnTo>
                      <a:lnTo>
                        <a:pt x="368" y="170"/>
                      </a:lnTo>
                      <a:lnTo>
                        <a:pt x="368" y="176"/>
                      </a:lnTo>
                      <a:lnTo>
                        <a:pt x="376" y="176"/>
                      </a:lnTo>
                      <a:lnTo>
                        <a:pt x="376" y="180"/>
                      </a:lnTo>
                      <a:lnTo>
                        <a:pt x="382" y="180"/>
                      </a:lnTo>
                      <a:lnTo>
                        <a:pt x="382" y="194"/>
                      </a:lnTo>
                      <a:lnTo>
                        <a:pt x="390" y="194"/>
                      </a:lnTo>
                      <a:lnTo>
                        <a:pt x="390" y="200"/>
                      </a:lnTo>
                      <a:lnTo>
                        <a:pt x="396" y="200"/>
                      </a:lnTo>
                      <a:lnTo>
                        <a:pt x="396" y="206"/>
                      </a:lnTo>
                      <a:lnTo>
                        <a:pt x="404" y="206"/>
                      </a:lnTo>
                      <a:lnTo>
                        <a:pt x="404" y="214"/>
                      </a:lnTo>
                      <a:lnTo>
                        <a:pt x="408" y="214"/>
                      </a:lnTo>
                      <a:lnTo>
                        <a:pt x="408" y="218"/>
                      </a:lnTo>
                      <a:lnTo>
                        <a:pt x="424" y="218"/>
                      </a:lnTo>
                      <a:lnTo>
                        <a:pt x="424" y="224"/>
                      </a:lnTo>
                      <a:lnTo>
                        <a:pt x="438" y="224"/>
                      </a:lnTo>
                      <a:lnTo>
                        <a:pt x="438" y="230"/>
                      </a:lnTo>
                      <a:lnTo>
                        <a:pt x="450" y="230"/>
                      </a:lnTo>
                      <a:lnTo>
                        <a:pt x="450" y="240"/>
                      </a:lnTo>
                      <a:lnTo>
                        <a:pt x="476" y="240"/>
                      </a:lnTo>
                      <a:lnTo>
                        <a:pt x="476" y="244"/>
                      </a:lnTo>
                      <a:lnTo>
                        <a:pt x="486" y="244"/>
                      </a:lnTo>
                      <a:lnTo>
                        <a:pt x="486" y="254"/>
                      </a:lnTo>
                      <a:lnTo>
                        <a:pt x="490" y="254"/>
                      </a:lnTo>
                      <a:lnTo>
                        <a:pt x="490" y="258"/>
                      </a:lnTo>
                      <a:lnTo>
                        <a:pt x="496" y="258"/>
                      </a:lnTo>
                      <a:lnTo>
                        <a:pt x="496" y="262"/>
                      </a:lnTo>
                      <a:lnTo>
                        <a:pt x="506" y="262"/>
                      </a:lnTo>
                      <a:lnTo>
                        <a:pt x="506" y="268"/>
                      </a:lnTo>
                      <a:lnTo>
                        <a:pt x="518" y="268"/>
                      </a:lnTo>
                      <a:lnTo>
                        <a:pt x="518" y="274"/>
                      </a:lnTo>
                      <a:lnTo>
                        <a:pt x="534" y="274"/>
                      </a:lnTo>
                      <a:lnTo>
                        <a:pt x="534" y="278"/>
                      </a:lnTo>
                      <a:lnTo>
                        <a:pt x="538" y="278"/>
                      </a:lnTo>
                      <a:lnTo>
                        <a:pt x="538" y="284"/>
                      </a:lnTo>
                      <a:lnTo>
                        <a:pt x="546" y="284"/>
                      </a:lnTo>
                      <a:lnTo>
                        <a:pt x="546" y="292"/>
                      </a:lnTo>
                      <a:lnTo>
                        <a:pt x="560" y="292"/>
                      </a:lnTo>
                      <a:lnTo>
                        <a:pt x="560" y="298"/>
                      </a:lnTo>
                      <a:lnTo>
                        <a:pt x="566" y="298"/>
                      </a:lnTo>
                      <a:lnTo>
                        <a:pt x="566" y="302"/>
                      </a:lnTo>
                      <a:lnTo>
                        <a:pt x="578" y="302"/>
                      </a:lnTo>
                      <a:lnTo>
                        <a:pt x="578" y="320"/>
                      </a:lnTo>
                      <a:lnTo>
                        <a:pt x="586" y="320"/>
                      </a:lnTo>
                      <a:lnTo>
                        <a:pt x="586" y="322"/>
                      </a:lnTo>
                      <a:lnTo>
                        <a:pt x="603" y="322"/>
                      </a:lnTo>
                      <a:lnTo>
                        <a:pt x="603" y="328"/>
                      </a:lnTo>
                      <a:lnTo>
                        <a:pt x="615" y="328"/>
                      </a:lnTo>
                      <a:lnTo>
                        <a:pt x="615" y="332"/>
                      </a:lnTo>
                      <a:lnTo>
                        <a:pt x="619" y="332"/>
                      </a:lnTo>
                      <a:lnTo>
                        <a:pt x="619" y="340"/>
                      </a:lnTo>
                      <a:lnTo>
                        <a:pt x="639" y="340"/>
                      </a:lnTo>
                      <a:lnTo>
                        <a:pt x="639" y="346"/>
                      </a:lnTo>
                      <a:lnTo>
                        <a:pt x="647" y="346"/>
                      </a:lnTo>
                      <a:lnTo>
                        <a:pt x="647" y="350"/>
                      </a:lnTo>
                      <a:lnTo>
                        <a:pt x="649" y="350"/>
                      </a:lnTo>
                      <a:lnTo>
                        <a:pt x="649" y="352"/>
                      </a:lnTo>
                      <a:lnTo>
                        <a:pt x="653" y="352"/>
                      </a:lnTo>
                      <a:lnTo>
                        <a:pt x="653" y="358"/>
                      </a:lnTo>
                      <a:lnTo>
                        <a:pt x="661" y="358"/>
                      </a:lnTo>
                      <a:lnTo>
                        <a:pt x="661" y="366"/>
                      </a:lnTo>
                      <a:lnTo>
                        <a:pt x="667" y="366"/>
                      </a:lnTo>
                      <a:lnTo>
                        <a:pt x="667" y="370"/>
                      </a:lnTo>
                      <a:lnTo>
                        <a:pt x="695" y="370"/>
                      </a:lnTo>
                      <a:lnTo>
                        <a:pt x="695" y="378"/>
                      </a:lnTo>
                      <a:lnTo>
                        <a:pt x="717" y="378"/>
                      </a:lnTo>
                      <a:lnTo>
                        <a:pt x="717" y="382"/>
                      </a:lnTo>
                      <a:lnTo>
                        <a:pt x="745" y="382"/>
                      </a:lnTo>
                      <a:lnTo>
                        <a:pt x="745" y="386"/>
                      </a:lnTo>
                      <a:lnTo>
                        <a:pt x="763" y="386"/>
                      </a:lnTo>
                      <a:lnTo>
                        <a:pt x="763" y="388"/>
                      </a:lnTo>
                      <a:lnTo>
                        <a:pt x="775" y="388"/>
                      </a:lnTo>
                      <a:lnTo>
                        <a:pt x="775" y="396"/>
                      </a:lnTo>
                      <a:lnTo>
                        <a:pt x="781" y="396"/>
                      </a:lnTo>
                      <a:lnTo>
                        <a:pt x="781" y="402"/>
                      </a:lnTo>
                      <a:lnTo>
                        <a:pt x="791" y="402"/>
                      </a:lnTo>
                      <a:lnTo>
                        <a:pt x="791" y="412"/>
                      </a:lnTo>
                      <a:lnTo>
                        <a:pt x="811" y="412"/>
                      </a:lnTo>
                      <a:lnTo>
                        <a:pt x="811" y="420"/>
                      </a:lnTo>
                      <a:lnTo>
                        <a:pt x="817" y="420"/>
                      </a:lnTo>
                      <a:lnTo>
                        <a:pt x="817" y="424"/>
                      </a:lnTo>
                      <a:lnTo>
                        <a:pt x="821" y="424"/>
                      </a:lnTo>
                      <a:lnTo>
                        <a:pt x="821" y="428"/>
                      </a:lnTo>
                      <a:lnTo>
                        <a:pt x="825" y="428"/>
                      </a:lnTo>
                      <a:lnTo>
                        <a:pt x="825" y="432"/>
                      </a:lnTo>
                      <a:lnTo>
                        <a:pt x="836" y="432"/>
                      </a:lnTo>
                      <a:lnTo>
                        <a:pt x="836" y="438"/>
                      </a:lnTo>
                      <a:lnTo>
                        <a:pt x="844" y="438"/>
                      </a:lnTo>
                      <a:lnTo>
                        <a:pt x="844" y="444"/>
                      </a:lnTo>
                      <a:lnTo>
                        <a:pt x="884" y="444"/>
                      </a:lnTo>
                      <a:lnTo>
                        <a:pt x="884" y="450"/>
                      </a:lnTo>
                      <a:lnTo>
                        <a:pt x="896" y="450"/>
                      </a:lnTo>
                      <a:lnTo>
                        <a:pt x="896" y="466"/>
                      </a:lnTo>
                      <a:lnTo>
                        <a:pt x="904" y="466"/>
                      </a:lnTo>
                      <a:lnTo>
                        <a:pt x="904" y="468"/>
                      </a:lnTo>
                      <a:lnTo>
                        <a:pt x="908" y="468"/>
                      </a:lnTo>
                      <a:lnTo>
                        <a:pt x="908" y="474"/>
                      </a:lnTo>
                      <a:lnTo>
                        <a:pt x="938" y="474"/>
                      </a:lnTo>
                      <a:lnTo>
                        <a:pt x="938" y="480"/>
                      </a:lnTo>
                      <a:lnTo>
                        <a:pt x="962" y="480"/>
                      </a:lnTo>
                      <a:lnTo>
                        <a:pt x="962" y="486"/>
                      </a:lnTo>
                      <a:lnTo>
                        <a:pt x="1006" y="486"/>
                      </a:lnTo>
                      <a:lnTo>
                        <a:pt x="1006" y="492"/>
                      </a:lnTo>
                      <a:lnTo>
                        <a:pt x="1028" y="492"/>
                      </a:lnTo>
                      <a:lnTo>
                        <a:pt x="1028" y="504"/>
                      </a:lnTo>
                      <a:lnTo>
                        <a:pt x="1054" y="504"/>
                      </a:lnTo>
                      <a:lnTo>
                        <a:pt x="1054" y="512"/>
                      </a:lnTo>
                      <a:lnTo>
                        <a:pt x="1103" y="512"/>
                      </a:lnTo>
                      <a:lnTo>
                        <a:pt x="1103" y="518"/>
                      </a:lnTo>
                      <a:lnTo>
                        <a:pt x="1137" y="518"/>
                      </a:lnTo>
                      <a:lnTo>
                        <a:pt x="1137" y="524"/>
                      </a:lnTo>
                      <a:lnTo>
                        <a:pt x="1161" y="524"/>
                      </a:lnTo>
                      <a:lnTo>
                        <a:pt x="1161" y="532"/>
                      </a:lnTo>
                      <a:lnTo>
                        <a:pt x="1229" y="532"/>
                      </a:lnTo>
                      <a:lnTo>
                        <a:pt x="1229" y="542"/>
                      </a:lnTo>
                      <a:lnTo>
                        <a:pt x="1283" y="542"/>
                      </a:lnTo>
                      <a:lnTo>
                        <a:pt x="1283" y="552"/>
                      </a:lnTo>
                      <a:lnTo>
                        <a:pt x="1291" y="552"/>
                      </a:lnTo>
                      <a:lnTo>
                        <a:pt x="1291" y="560"/>
                      </a:lnTo>
                      <a:lnTo>
                        <a:pt x="1386" y="560"/>
                      </a:lnTo>
                      <a:lnTo>
                        <a:pt x="1386" y="574"/>
                      </a:lnTo>
                      <a:lnTo>
                        <a:pt x="1430" y="574"/>
                      </a:lnTo>
                      <a:lnTo>
                        <a:pt x="1430" y="588"/>
                      </a:lnTo>
                      <a:lnTo>
                        <a:pt x="1504" y="588"/>
                      </a:lnTo>
                      <a:lnTo>
                        <a:pt x="1504" y="604"/>
                      </a:lnTo>
                      <a:lnTo>
                        <a:pt x="1547" y="604"/>
                      </a:lnTo>
                      <a:lnTo>
                        <a:pt x="1547" y="626"/>
                      </a:lnTo>
                      <a:lnTo>
                        <a:pt x="1555" y="626"/>
                      </a:lnTo>
                      <a:lnTo>
                        <a:pt x="1555" y="646"/>
                      </a:lnTo>
                      <a:lnTo>
                        <a:pt x="1862" y="646"/>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55" name="Group 54"/>
                <p:cNvGrpSpPr/>
                <p:nvPr/>
              </p:nvGrpSpPr>
              <p:grpSpPr>
                <a:xfrm>
                  <a:off x="2297177" y="4515122"/>
                  <a:ext cx="109539" cy="276128"/>
                  <a:chOff x="776474" y="2772934"/>
                  <a:chExt cx="109539" cy="276128"/>
                </a:xfrm>
              </p:grpSpPr>
              <p:cxnSp>
                <p:nvCxnSpPr>
                  <p:cNvPr id="57" name="Straight Connector 56"/>
                  <p:cNvCxnSpPr/>
                  <p:nvPr/>
                </p:nvCxnSpPr>
                <p:spPr>
                  <a:xfrm>
                    <a:off x="776475" y="277293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76474" y="3049062"/>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pSp>
      </p:grpSp>
      <p:sp>
        <p:nvSpPr>
          <p:cNvPr id="4" name="TextBox 3"/>
          <p:cNvSpPr txBox="1"/>
          <p:nvPr/>
        </p:nvSpPr>
        <p:spPr>
          <a:xfrm>
            <a:off x="773404" y="1676400"/>
            <a:ext cx="3704624"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61"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*ログランク検定。NE：推定不可。</a:t>
            </a:r>
          </a:p>
        </p:txBody>
      </p:sp>
      <p:sp>
        <p:nvSpPr>
          <p:cNvPr id="62" name="Text Placeholder 61"/>
          <p:cNvSpPr>
            <a:spLocks noGrp="1"/>
          </p:cNvSpPr>
          <p:nvPr>
            <p:ph type="body" sz="quarter" idx="11"/>
          </p:nvPr>
        </p:nvSpPr>
        <p:spPr/>
        <p:txBody>
          <a:bodyPr/>
          <a:lstStyle/>
          <a:p>
            <a:r>
              <a:rPr lang="ja-JP" sz="1200" b="0" i="0" dirty="0" smtClean="0">
                <a:solidFill>
                  <a:srgbClr val="4D4D4D"/>
                </a:solidFill>
                <a:ea typeface="MS UI Gothic" pitchFamily="18" charset="0"/>
              </a:rPr>
              <a:t> Ryu et al. J Clin Oncol 2016; 34 (suppl): abstr 4015</a:t>
            </a:r>
          </a:p>
        </p:txBody>
      </p:sp>
    </p:spTree>
    <p:extLst>
      <p:ext uri="{BB962C8B-B14F-4D97-AF65-F5344CB8AC3E}">
        <p14:creationId xmlns:p14="http://schemas.microsoft.com/office/powerpoint/2010/main" val="3905168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4016: DREAM試験からの有効性・安全性所見：第一選択化学療法無効後の胃癌患者におけるDHP107（経口パクリタキセル）とIVパクリタキセルを比較評価する第III相試験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第一選択CT無効後の進行GC患者において、パクリタキセル（DHP107）の経口投与とパクリタキセルのIV投与の有効性と安全性を比較評価すること</a:t>
            </a:r>
          </a:p>
        </p:txBody>
      </p:sp>
      <p:sp>
        <p:nvSpPr>
          <p:cNvPr id="4" name="Text Placeholder 3"/>
          <p:cNvSpPr>
            <a:spLocks noGrp="1"/>
          </p:cNvSpPr>
          <p:nvPr>
            <p:ph type="body" sz="quarter" idx="10"/>
          </p:nvPr>
        </p:nvSpPr>
        <p:spPr>
          <a:xfrm>
            <a:off x="365124" y="6324600"/>
            <a:ext cx="4356000" cy="258763"/>
          </a:xfrm>
        </p:spPr>
        <p:txBody>
          <a:bodyPr/>
          <a:lstStyle/>
          <a:p>
            <a:r>
              <a:rPr lang="ja-JP" sz="1200" b="0" i="0" dirty="0" smtClean="0">
                <a:solidFill>
                  <a:srgbClr val="4D4D4D"/>
                </a:solidFill>
                <a:ea typeface="MS UI Gothic" pitchFamily="18" charset="0"/>
              </a:rPr>
              <a:t>*転移性/再発性疾患に対するフルオロピリミジン ± プラチナ製剤投与。</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4016</a:t>
            </a:r>
          </a:p>
        </p:txBody>
      </p:sp>
      <p:sp>
        <p:nvSpPr>
          <p:cNvPr id="6" name="Oval 14"/>
          <p:cNvSpPr>
            <a:spLocks noChangeArrowheads="1"/>
          </p:cNvSpPr>
          <p:nvPr/>
        </p:nvSpPr>
        <p:spPr bwMode="auto">
          <a:xfrm>
            <a:off x="3941537" y="3302000"/>
            <a:ext cx="744763" cy="7186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cxnSp>
        <p:nvCxnSpPr>
          <p:cNvPr id="7" name="AutoShape 15"/>
          <p:cNvCxnSpPr>
            <a:cxnSpLocks noChangeShapeType="1"/>
            <a:stCxn id="6" idx="0"/>
            <a:endCxn id="12" idx="1"/>
          </p:cNvCxnSpPr>
          <p:nvPr/>
        </p:nvCxnSpPr>
        <p:spPr bwMode="auto">
          <a:xfrm rot="5400000" flipH="1" flipV="1">
            <a:off x="4324899" y="2761590"/>
            <a:ext cx="529431" cy="55139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200400"/>
            <a:ext cx="2819703"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ECOG PSスコア</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病勢</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治療歴</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09" y="2362200"/>
            <a:ext cx="29640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DHP107 200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PO bid D1、8、15 q4w</a:t>
            </a:r>
          </a:p>
          <a:p>
            <a:pPr algn="ctr" defTabSz="892175" eaLnBrk="0" hangingPunct="0"/>
            <a:r>
              <a:rPr lang="ja-JP" b="0" i="0" dirty="0" smtClean="0">
                <a:solidFill>
                  <a:srgbClr val="FFFFFF"/>
                </a:solidFill>
                <a:ea typeface="MS UI Gothic" pitchFamily="18" charset="0"/>
              </a:rPr>
              <a:t>(n=118)</a:t>
            </a:r>
          </a:p>
        </p:txBody>
      </p:sp>
      <p:sp>
        <p:nvSpPr>
          <p:cNvPr id="13" name="AutoShape 9"/>
          <p:cNvSpPr>
            <a:spLocks noChangeArrowheads="1"/>
          </p:cNvSpPr>
          <p:nvPr/>
        </p:nvSpPr>
        <p:spPr bwMode="auto">
          <a:xfrm>
            <a:off x="365124" y="2242458"/>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組織学的または細胞学的に確定診断された切除不能な再発性/進行GC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1L CT無効*</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RECIST規準v1.1による測定可能病変</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(n=236)</a:t>
            </a:r>
          </a:p>
        </p:txBody>
      </p:sp>
      <p:sp>
        <p:nvSpPr>
          <p:cNvPr id="14" name="Rectangle 9"/>
          <p:cNvSpPr txBox="1">
            <a:spLocks noChangeArrowheads="1"/>
          </p:cNvSpPr>
          <p:nvPr/>
        </p:nvSpPr>
        <p:spPr bwMode="auto">
          <a:xfrm>
            <a:off x="365124" y="52800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非劣性PFS</a:t>
            </a:r>
          </a:p>
          <a:p>
            <a:pPr>
              <a:buClr>
                <a:srgbClr val="043882"/>
              </a:buClr>
            </a:pPr>
            <a:endParaRPr lang="en-GB"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OS、ORR</a:t>
            </a:r>
          </a:p>
          <a:p>
            <a:pPr>
              <a:buClr>
                <a:srgbClr val="043882"/>
              </a:buClr>
            </a:pPr>
            <a:r>
              <a:rPr lang="ja-JP" b="0" i="0" dirty="0" smtClean="0">
                <a:solidFill>
                  <a:srgbClr val="4D4D4D"/>
                </a:solidFill>
                <a:ea typeface="MS UI Gothic" pitchFamily="18" charset="0"/>
              </a:rPr>
              <a:t>安全性</a:t>
            </a:r>
          </a:p>
        </p:txBody>
      </p:sp>
      <p:cxnSp>
        <p:nvCxnSpPr>
          <p:cNvPr id="16" name="AutoShape 16"/>
          <p:cNvCxnSpPr>
            <a:cxnSpLocks noChangeShapeType="1"/>
            <a:stCxn id="6" idx="4"/>
            <a:endCxn id="19" idx="1"/>
          </p:cNvCxnSpPr>
          <p:nvPr/>
        </p:nvCxnSpPr>
        <p:spPr bwMode="auto">
          <a:xfrm rot="16200000" flipH="1">
            <a:off x="4255611" y="4078982"/>
            <a:ext cx="668006" cy="551390"/>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2783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パクリタキセル IV 175 mg/m</a:t>
            </a:r>
            <a:r>
              <a:rPr lang="ja-JP" b="0" i="0" baseline="30000" dirty="0" smtClean="0">
                <a:solidFill>
                  <a:srgbClr val="4D4D4D"/>
                </a:solidFill>
                <a:ea typeface="MS UI Gothic" pitchFamily="18" charset="0"/>
              </a:rPr>
              <a:t>2</a:t>
            </a:r>
            <a:r>
              <a:rPr lang="ja-JP" b="0" i="0" dirty="0" smtClean="0">
                <a:solidFill>
                  <a:srgbClr val="4D4D4D"/>
                </a:solidFill>
                <a:ea typeface="MS UI Gothic" pitchFamily="18" charset="0"/>
              </a:rPr>
              <a:t>注入 D1 q3w </a:t>
            </a:r>
          </a:p>
          <a:p>
            <a:pPr algn="ctr" defTabSz="892175" eaLnBrk="0" hangingPunct="0"/>
            <a:r>
              <a:rPr lang="ja-JP" b="0" i="0" dirty="0" smtClean="0">
                <a:solidFill>
                  <a:srgbClr val="4D4D4D"/>
                </a:solidFill>
                <a:ea typeface="MS UI Gothic" pitchFamily="18" charset="0"/>
              </a:rPr>
              <a:t>(n=118)</a:t>
            </a:r>
          </a:p>
        </p:txBody>
      </p:sp>
    </p:spTree>
    <p:extLst>
      <p:ext uri="{BB962C8B-B14F-4D97-AF65-F5344CB8AC3E}">
        <p14:creationId xmlns:p14="http://schemas.microsoft.com/office/powerpoint/2010/main" val="204566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4016: DREAM試験からの有効性・安全性所見：第一選択化学療法無効後の胃癌患者におけるDHP107（経口パクリタキセル）とIVパクリタキセルを比較評価する第III相試験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*基準：パクリタキセルIV。</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Kang et al. J Clin Oncol 2016; 34 (suppl): abstr 4016</a:t>
            </a:r>
          </a:p>
        </p:txBody>
      </p:sp>
      <p:cxnSp>
        <p:nvCxnSpPr>
          <p:cNvPr id="10" name="Straight Connector 9"/>
          <p:cNvCxnSpPr/>
          <p:nvPr/>
        </p:nvCxnSpPr>
        <p:spPr>
          <a:xfrm>
            <a:off x="6618151" y="1699260"/>
            <a:ext cx="0" cy="2769403"/>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1" name="Group 10"/>
          <p:cNvGrpSpPr>
            <a:grpSpLocks noChangeAspect="1"/>
          </p:cNvGrpSpPr>
          <p:nvPr/>
        </p:nvGrpSpPr>
        <p:grpSpPr>
          <a:xfrm>
            <a:off x="450927" y="1569248"/>
            <a:ext cx="4204800" cy="3382543"/>
            <a:chOff x="450928" y="1569249"/>
            <a:chExt cx="4191101" cy="2769060"/>
          </a:xfrm>
        </p:grpSpPr>
        <p:sp>
          <p:nvSpPr>
            <p:cNvPr id="12" name="TextBox 11"/>
            <p:cNvSpPr txBox="1"/>
            <p:nvPr/>
          </p:nvSpPr>
          <p:spPr>
            <a:xfrm>
              <a:off x="941613" y="401615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3" name="TextBox 12"/>
            <p:cNvSpPr txBox="1"/>
            <p:nvPr/>
          </p:nvSpPr>
          <p:spPr>
            <a:xfrm>
              <a:off x="2448483" y="4136744"/>
              <a:ext cx="639431" cy="201565"/>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ヶ月間</a:t>
              </a:r>
            </a:p>
          </p:txBody>
        </p:sp>
        <p:sp>
          <p:nvSpPr>
            <p:cNvPr id="14" name="TextBox 13"/>
            <p:cNvSpPr txBox="1"/>
            <p:nvPr/>
          </p:nvSpPr>
          <p:spPr>
            <a:xfrm>
              <a:off x="1320496" y="401615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15" name="TextBox 14"/>
            <p:cNvSpPr txBox="1"/>
            <p:nvPr/>
          </p:nvSpPr>
          <p:spPr>
            <a:xfrm>
              <a:off x="1699379" y="401615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a:t>
              </a:r>
            </a:p>
          </p:txBody>
        </p:sp>
        <p:sp>
          <p:nvSpPr>
            <p:cNvPr id="16" name="TextBox 15"/>
            <p:cNvSpPr txBox="1"/>
            <p:nvPr/>
          </p:nvSpPr>
          <p:spPr>
            <a:xfrm>
              <a:off x="2078262" y="4016151"/>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9</a:t>
              </a:r>
            </a:p>
          </p:txBody>
        </p:sp>
        <p:sp>
          <p:nvSpPr>
            <p:cNvPr id="17" name="TextBox 16"/>
            <p:cNvSpPr txBox="1"/>
            <p:nvPr/>
          </p:nvSpPr>
          <p:spPr>
            <a:xfrm>
              <a:off x="2421880"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18" name="TextBox 17"/>
            <p:cNvSpPr txBox="1"/>
            <p:nvPr/>
          </p:nvSpPr>
          <p:spPr>
            <a:xfrm>
              <a:off x="2800763"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19" name="TextBox 18"/>
            <p:cNvSpPr txBox="1"/>
            <p:nvPr/>
          </p:nvSpPr>
          <p:spPr>
            <a:xfrm>
              <a:off x="3179646"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sp>
          <p:nvSpPr>
            <p:cNvPr id="20" name="TextBox 19"/>
            <p:cNvSpPr txBox="1"/>
            <p:nvPr/>
          </p:nvSpPr>
          <p:spPr>
            <a:xfrm>
              <a:off x="3558529"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21</a:t>
              </a:r>
            </a:p>
          </p:txBody>
        </p:sp>
        <p:sp>
          <p:nvSpPr>
            <p:cNvPr id="21" name="TextBox 20"/>
            <p:cNvSpPr txBox="1"/>
            <p:nvPr/>
          </p:nvSpPr>
          <p:spPr>
            <a:xfrm>
              <a:off x="3937412"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22" name="TextBox 21"/>
            <p:cNvSpPr txBox="1"/>
            <p:nvPr/>
          </p:nvSpPr>
          <p:spPr>
            <a:xfrm>
              <a:off x="4316299" y="4016151"/>
              <a:ext cx="3257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27</a:t>
              </a:r>
            </a:p>
          </p:txBody>
        </p:sp>
        <p:cxnSp>
          <p:nvCxnSpPr>
            <p:cNvPr id="23" name="Straight Connector 22"/>
            <p:cNvCxnSpPr/>
            <p:nvPr/>
          </p:nvCxnSpPr>
          <p:spPr>
            <a:xfrm rot="5400000">
              <a:off x="1024340"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02959"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rot="5400000">
              <a:off x="178157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rot="5400000">
              <a:off x="2160197"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a:off x="2538816"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rot="5400000">
              <a:off x="2917435"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5400000">
              <a:off x="3296054"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rot="5400000">
              <a:off x="3674673"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4053292"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442952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3" name="Group 32"/>
            <p:cNvGrpSpPr/>
            <p:nvPr/>
          </p:nvGrpSpPr>
          <p:grpSpPr>
            <a:xfrm>
              <a:off x="450928" y="1569249"/>
              <a:ext cx="4033126" cy="2491904"/>
              <a:chOff x="450928" y="1870712"/>
              <a:chExt cx="4033126" cy="2179377"/>
            </a:xfrm>
          </p:grpSpPr>
          <p:sp>
            <p:nvSpPr>
              <p:cNvPr id="34" name="TextBox 33"/>
              <p:cNvSpPr txBox="1"/>
              <p:nvPr/>
            </p:nvSpPr>
            <p:spPr>
              <a:xfrm>
                <a:off x="1759362" y="2220210"/>
                <a:ext cx="2569551" cy="605980"/>
              </a:xfrm>
              <a:prstGeom prst="rect">
                <a:avLst/>
              </a:prstGeom>
              <a:noFill/>
            </p:spPr>
            <p:txBody>
              <a:bodyPr wrap="none" rtlCol="0">
                <a:spAutoFit/>
              </a:bodyPr>
              <a:lstStyle/>
              <a:p>
                <a:pPr>
                  <a:spcAft>
                    <a:spcPts val="200"/>
                  </a:spcAft>
                </a:pPr>
                <a:r>
                  <a:rPr lang="ja-JP" sz="1100" b="0" i="0" dirty="0" smtClean="0">
                    <a:solidFill>
                      <a:srgbClr val="4D4D4D"/>
                    </a:solidFill>
                    <a:ea typeface="MS UI Gothic" pitchFamily="18" charset="0"/>
                  </a:rPr>
                  <a:t>mPFS、ヶ月間(95% CI)</a:t>
                </a:r>
              </a:p>
              <a:p>
                <a:pPr>
                  <a:spcAft>
                    <a:spcPts val="200"/>
                  </a:spcAft>
                </a:pPr>
                <a:r>
                  <a:rPr lang="ja-JP" sz="1100" b="0" i="0" dirty="0" smtClean="0">
                    <a:solidFill>
                      <a:srgbClr val="4D4D4D"/>
                    </a:solidFill>
                    <a:ea typeface="MS UI Gothic" pitchFamily="18" charset="0"/>
                  </a:rPr>
                  <a:t>DHP107 PO: 3.0 (1.7, 4.0)</a:t>
                </a:r>
              </a:p>
              <a:p>
                <a:pPr>
                  <a:spcAft>
                    <a:spcPts val="200"/>
                  </a:spcAft>
                </a:pPr>
                <a:r>
                  <a:rPr lang="ja-JP" sz="1100" b="0" i="0" dirty="0" smtClean="0">
                    <a:solidFill>
                      <a:srgbClr val="4D4D4D"/>
                    </a:solidFill>
                    <a:ea typeface="MS UI Gothic" pitchFamily="18" charset="0"/>
                  </a:rPr>
                  <a:t>パクリタキセルIV: 2.6 (1.8, 2.8)</a:t>
                </a:r>
              </a:p>
              <a:p>
                <a:pPr>
                  <a:spcAft>
                    <a:spcPts val="200"/>
                  </a:spcAft>
                </a:pPr>
                <a:r>
                  <a:rPr lang="ja-JP" sz="1100" b="0" i="0" dirty="0" smtClean="0">
                    <a:solidFill>
                      <a:srgbClr val="4D4D4D"/>
                    </a:solidFill>
                    <a:ea typeface="MS UI Gothic" pitchFamily="18" charset="0"/>
                  </a:rPr>
                  <a:t>HR 0.86 (95% CI 0.64, 1.13); p=0.268</a:t>
                </a:r>
              </a:p>
            </p:txBody>
          </p:sp>
          <p:cxnSp>
            <p:nvCxnSpPr>
              <p:cNvPr id="35" name="Straight Connector 34"/>
              <p:cNvCxnSpPr/>
              <p:nvPr/>
            </p:nvCxnSpPr>
            <p:spPr>
              <a:xfrm>
                <a:off x="975707" y="3943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672408" y="2451082"/>
                <a:ext cx="1143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672408" y="2587548"/>
                <a:ext cx="1143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655447" y="1870712"/>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1.0</a:t>
                </a:r>
              </a:p>
            </p:txBody>
          </p:sp>
          <p:sp>
            <p:nvSpPr>
              <p:cNvPr id="39" name="TextBox 38"/>
              <p:cNvSpPr txBox="1"/>
              <p:nvPr/>
            </p:nvSpPr>
            <p:spPr>
              <a:xfrm rot="16200000">
                <a:off x="-110604" y="2835077"/>
                <a:ext cx="136928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40" name="TextBox 39"/>
              <p:cNvSpPr txBox="1"/>
              <p:nvPr/>
            </p:nvSpPr>
            <p:spPr>
              <a:xfrm>
                <a:off x="655447" y="2263520"/>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0.8</a:t>
                </a:r>
              </a:p>
            </p:txBody>
          </p:sp>
          <p:sp>
            <p:nvSpPr>
              <p:cNvPr id="41" name="TextBox 40"/>
              <p:cNvSpPr txBox="1"/>
              <p:nvPr/>
            </p:nvSpPr>
            <p:spPr>
              <a:xfrm>
                <a:off x="655447" y="2656327"/>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0.6</a:t>
                </a:r>
              </a:p>
            </p:txBody>
          </p:sp>
          <p:sp>
            <p:nvSpPr>
              <p:cNvPr id="42" name="TextBox 41"/>
              <p:cNvSpPr txBox="1"/>
              <p:nvPr/>
            </p:nvSpPr>
            <p:spPr>
              <a:xfrm>
                <a:off x="655447" y="3049135"/>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0.4</a:t>
                </a:r>
              </a:p>
            </p:txBody>
          </p:sp>
          <p:sp>
            <p:nvSpPr>
              <p:cNvPr id="43" name="TextBox 42"/>
              <p:cNvSpPr txBox="1"/>
              <p:nvPr/>
            </p:nvSpPr>
            <p:spPr>
              <a:xfrm>
                <a:off x="655447" y="3441942"/>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0.2</a:t>
                </a:r>
              </a:p>
            </p:txBody>
          </p:sp>
          <p:sp>
            <p:nvSpPr>
              <p:cNvPr id="44" name="TextBox 43"/>
              <p:cNvSpPr txBox="1"/>
              <p:nvPr/>
            </p:nvSpPr>
            <p:spPr>
              <a:xfrm>
                <a:off x="655447" y="3834748"/>
                <a:ext cx="360996" cy="215341"/>
              </a:xfrm>
              <a:prstGeom prst="rect">
                <a:avLst/>
              </a:prstGeom>
              <a:noFill/>
            </p:spPr>
            <p:txBody>
              <a:bodyPr wrap="square" rtlCol="0">
                <a:spAutoFit/>
              </a:bodyPr>
              <a:lstStyle/>
              <a:p>
                <a:pPr algn="r"/>
                <a:r>
                  <a:rPr lang="ja-JP" sz="1000" b="0" i="0" dirty="0" smtClean="0">
                    <a:solidFill>
                      <a:srgbClr val="4D4D4D"/>
                    </a:solidFill>
                    <a:ea typeface="MS UI Gothic" pitchFamily="18" charset="0"/>
                  </a:rPr>
                  <a:t>0.0</a:t>
                </a:r>
              </a:p>
            </p:txBody>
          </p:sp>
          <p:sp>
            <p:nvSpPr>
              <p:cNvPr id="45" name="Freeform 44"/>
              <p:cNvSpPr/>
              <p:nvPr/>
            </p:nvSpPr>
            <p:spPr>
              <a:xfrm>
                <a:off x="1069339" y="1972911"/>
                <a:ext cx="3414715" cy="1970551"/>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400">
                  <a:solidFill>
                    <a:srgbClr val="4D4D4D"/>
                  </a:solidFill>
                </a:endParaRPr>
              </a:p>
            </p:txBody>
          </p:sp>
          <p:cxnSp>
            <p:nvCxnSpPr>
              <p:cNvPr id="46" name="Straight Connector 45"/>
              <p:cNvCxnSpPr/>
              <p:nvPr/>
            </p:nvCxnSpPr>
            <p:spPr>
              <a:xfrm>
                <a:off x="975707" y="19805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975707" y="2376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975707" y="2768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975707" y="31601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975707" y="3551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Freeform 5"/>
              <p:cNvSpPr>
                <a:spLocks/>
              </p:cNvSpPr>
              <p:nvPr/>
            </p:nvSpPr>
            <p:spPr bwMode="auto">
              <a:xfrm>
                <a:off x="1082516" y="1981200"/>
                <a:ext cx="3295575" cy="1873457"/>
              </a:xfrm>
              <a:custGeom>
                <a:avLst/>
                <a:gdLst>
                  <a:gd name="T0" fmla="*/ 1549 w 2090"/>
                  <a:gd name="T1" fmla="*/ 910 h 910"/>
                  <a:gd name="T2" fmla="*/ 981 w 2090"/>
                  <a:gd name="T3" fmla="*/ 876 h 910"/>
                  <a:gd name="T4" fmla="*/ 788 w 2090"/>
                  <a:gd name="T5" fmla="*/ 861 h 910"/>
                  <a:gd name="T6" fmla="*/ 770 w 2090"/>
                  <a:gd name="T7" fmla="*/ 849 h 910"/>
                  <a:gd name="T8" fmla="*/ 756 w 2090"/>
                  <a:gd name="T9" fmla="*/ 841 h 910"/>
                  <a:gd name="T10" fmla="*/ 705 w 2090"/>
                  <a:gd name="T11" fmla="*/ 835 h 910"/>
                  <a:gd name="T12" fmla="*/ 659 w 2090"/>
                  <a:gd name="T13" fmla="*/ 825 h 910"/>
                  <a:gd name="T14" fmla="*/ 583 w 2090"/>
                  <a:gd name="T15" fmla="*/ 813 h 910"/>
                  <a:gd name="T16" fmla="*/ 569 w 2090"/>
                  <a:gd name="T17" fmla="*/ 801 h 910"/>
                  <a:gd name="T18" fmla="*/ 547 w 2090"/>
                  <a:gd name="T19" fmla="*/ 793 h 910"/>
                  <a:gd name="T20" fmla="*/ 543 w 2090"/>
                  <a:gd name="T21" fmla="*/ 789 h 910"/>
                  <a:gd name="T22" fmla="*/ 516 w 2090"/>
                  <a:gd name="T23" fmla="*/ 783 h 910"/>
                  <a:gd name="T24" fmla="*/ 492 w 2090"/>
                  <a:gd name="T25" fmla="*/ 763 h 910"/>
                  <a:gd name="T26" fmla="*/ 450 w 2090"/>
                  <a:gd name="T27" fmla="*/ 755 h 910"/>
                  <a:gd name="T28" fmla="*/ 438 w 2090"/>
                  <a:gd name="T29" fmla="*/ 731 h 910"/>
                  <a:gd name="T30" fmla="*/ 430 w 2090"/>
                  <a:gd name="T31" fmla="*/ 719 h 910"/>
                  <a:gd name="T32" fmla="*/ 396 w 2090"/>
                  <a:gd name="T33" fmla="*/ 702 h 910"/>
                  <a:gd name="T34" fmla="*/ 348 w 2090"/>
                  <a:gd name="T35" fmla="*/ 694 h 910"/>
                  <a:gd name="T36" fmla="*/ 342 w 2090"/>
                  <a:gd name="T37" fmla="*/ 674 h 910"/>
                  <a:gd name="T38" fmla="*/ 336 w 2090"/>
                  <a:gd name="T39" fmla="*/ 646 h 910"/>
                  <a:gd name="T40" fmla="*/ 332 w 2090"/>
                  <a:gd name="T41" fmla="*/ 632 h 910"/>
                  <a:gd name="T42" fmla="*/ 328 w 2090"/>
                  <a:gd name="T43" fmla="*/ 610 h 910"/>
                  <a:gd name="T44" fmla="*/ 319 w 2090"/>
                  <a:gd name="T45" fmla="*/ 592 h 910"/>
                  <a:gd name="T46" fmla="*/ 317 w 2090"/>
                  <a:gd name="T47" fmla="*/ 572 h 910"/>
                  <a:gd name="T48" fmla="*/ 313 w 2090"/>
                  <a:gd name="T49" fmla="*/ 562 h 910"/>
                  <a:gd name="T50" fmla="*/ 309 w 2090"/>
                  <a:gd name="T51" fmla="*/ 545 h 910"/>
                  <a:gd name="T52" fmla="*/ 291 w 2090"/>
                  <a:gd name="T53" fmla="*/ 533 h 910"/>
                  <a:gd name="T54" fmla="*/ 279 w 2090"/>
                  <a:gd name="T55" fmla="*/ 501 h 910"/>
                  <a:gd name="T56" fmla="*/ 261 w 2090"/>
                  <a:gd name="T57" fmla="*/ 495 h 910"/>
                  <a:gd name="T58" fmla="*/ 249 w 2090"/>
                  <a:gd name="T59" fmla="*/ 485 h 910"/>
                  <a:gd name="T60" fmla="*/ 231 w 2090"/>
                  <a:gd name="T61" fmla="*/ 477 h 910"/>
                  <a:gd name="T62" fmla="*/ 229 w 2090"/>
                  <a:gd name="T63" fmla="*/ 459 h 910"/>
                  <a:gd name="T64" fmla="*/ 225 w 2090"/>
                  <a:gd name="T65" fmla="*/ 455 h 910"/>
                  <a:gd name="T66" fmla="*/ 215 w 2090"/>
                  <a:gd name="T67" fmla="*/ 447 h 910"/>
                  <a:gd name="T68" fmla="*/ 205 w 2090"/>
                  <a:gd name="T69" fmla="*/ 443 h 910"/>
                  <a:gd name="T70" fmla="*/ 197 w 2090"/>
                  <a:gd name="T71" fmla="*/ 415 h 910"/>
                  <a:gd name="T72" fmla="*/ 139 w 2090"/>
                  <a:gd name="T73" fmla="*/ 394 h 910"/>
                  <a:gd name="T74" fmla="*/ 133 w 2090"/>
                  <a:gd name="T75" fmla="*/ 386 h 910"/>
                  <a:gd name="T76" fmla="*/ 131 w 2090"/>
                  <a:gd name="T77" fmla="*/ 368 h 910"/>
                  <a:gd name="T78" fmla="*/ 123 w 2090"/>
                  <a:gd name="T79" fmla="*/ 310 h 910"/>
                  <a:gd name="T80" fmla="*/ 121 w 2090"/>
                  <a:gd name="T81" fmla="*/ 290 h 910"/>
                  <a:gd name="T82" fmla="*/ 119 w 2090"/>
                  <a:gd name="T83" fmla="*/ 278 h 910"/>
                  <a:gd name="T84" fmla="*/ 114 w 2090"/>
                  <a:gd name="T85" fmla="*/ 233 h 910"/>
                  <a:gd name="T86" fmla="*/ 108 w 2090"/>
                  <a:gd name="T87" fmla="*/ 213 h 910"/>
                  <a:gd name="T88" fmla="*/ 104 w 2090"/>
                  <a:gd name="T89" fmla="*/ 181 h 910"/>
                  <a:gd name="T90" fmla="*/ 100 w 2090"/>
                  <a:gd name="T91" fmla="*/ 105 h 910"/>
                  <a:gd name="T92" fmla="*/ 88 w 2090"/>
                  <a:gd name="T93" fmla="*/ 91 h 910"/>
                  <a:gd name="T94" fmla="*/ 84 w 2090"/>
                  <a:gd name="T95" fmla="*/ 82 h 910"/>
                  <a:gd name="T96" fmla="*/ 80 w 2090"/>
                  <a:gd name="T97" fmla="*/ 52 h 910"/>
                  <a:gd name="T98" fmla="*/ 78 w 2090"/>
                  <a:gd name="T99" fmla="*/ 46 h 910"/>
                  <a:gd name="T100" fmla="*/ 68 w 2090"/>
                  <a:gd name="T101" fmla="*/ 26 h 910"/>
                  <a:gd name="T102" fmla="*/ 66 w 2090"/>
                  <a:gd name="T103" fmla="*/ 10 h 910"/>
                  <a:gd name="T104" fmla="*/ 60 w 2090"/>
                  <a:gd name="T105" fmla="*/ 2 h 910"/>
                  <a:gd name="T106" fmla="*/ 0 w 2090"/>
                  <a:gd name="T107"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0" h="910">
                    <a:moveTo>
                      <a:pt x="2090" y="910"/>
                    </a:moveTo>
                    <a:lnTo>
                      <a:pt x="1549" y="910"/>
                    </a:lnTo>
                    <a:lnTo>
                      <a:pt x="1549" y="876"/>
                    </a:lnTo>
                    <a:lnTo>
                      <a:pt x="981" y="876"/>
                    </a:lnTo>
                    <a:lnTo>
                      <a:pt x="981" y="861"/>
                    </a:lnTo>
                    <a:lnTo>
                      <a:pt x="788" y="861"/>
                    </a:lnTo>
                    <a:lnTo>
                      <a:pt x="788" y="849"/>
                    </a:lnTo>
                    <a:lnTo>
                      <a:pt x="770" y="849"/>
                    </a:lnTo>
                    <a:lnTo>
                      <a:pt x="770" y="841"/>
                    </a:lnTo>
                    <a:lnTo>
                      <a:pt x="756" y="841"/>
                    </a:lnTo>
                    <a:lnTo>
                      <a:pt x="756" y="835"/>
                    </a:lnTo>
                    <a:lnTo>
                      <a:pt x="705" y="835"/>
                    </a:lnTo>
                    <a:lnTo>
                      <a:pt x="705" y="825"/>
                    </a:lnTo>
                    <a:lnTo>
                      <a:pt x="659" y="825"/>
                    </a:lnTo>
                    <a:lnTo>
                      <a:pt x="659" y="813"/>
                    </a:lnTo>
                    <a:lnTo>
                      <a:pt x="583" y="813"/>
                    </a:lnTo>
                    <a:lnTo>
                      <a:pt x="583" y="801"/>
                    </a:lnTo>
                    <a:lnTo>
                      <a:pt x="569" y="801"/>
                    </a:lnTo>
                    <a:lnTo>
                      <a:pt x="569" y="793"/>
                    </a:lnTo>
                    <a:lnTo>
                      <a:pt x="547" y="793"/>
                    </a:lnTo>
                    <a:lnTo>
                      <a:pt x="547" y="789"/>
                    </a:lnTo>
                    <a:lnTo>
                      <a:pt x="543" y="789"/>
                    </a:lnTo>
                    <a:lnTo>
                      <a:pt x="543" y="783"/>
                    </a:lnTo>
                    <a:lnTo>
                      <a:pt x="516" y="783"/>
                    </a:lnTo>
                    <a:lnTo>
                      <a:pt x="516" y="763"/>
                    </a:lnTo>
                    <a:lnTo>
                      <a:pt x="492" y="763"/>
                    </a:lnTo>
                    <a:lnTo>
                      <a:pt x="492" y="755"/>
                    </a:lnTo>
                    <a:lnTo>
                      <a:pt x="450" y="755"/>
                    </a:lnTo>
                    <a:lnTo>
                      <a:pt x="450" y="731"/>
                    </a:lnTo>
                    <a:lnTo>
                      <a:pt x="438" y="731"/>
                    </a:lnTo>
                    <a:lnTo>
                      <a:pt x="438" y="719"/>
                    </a:lnTo>
                    <a:lnTo>
                      <a:pt x="430" y="719"/>
                    </a:lnTo>
                    <a:lnTo>
                      <a:pt x="430" y="702"/>
                    </a:lnTo>
                    <a:lnTo>
                      <a:pt x="396" y="702"/>
                    </a:lnTo>
                    <a:lnTo>
                      <a:pt x="396" y="694"/>
                    </a:lnTo>
                    <a:lnTo>
                      <a:pt x="348" y="694"/>
                    </a:lnTo>
                    <a:lnTo>
                      <a:pt x="348" y="674"/>
                    </a:lnTo>
                    <a:lnTo>
                      <a:pt x="342" y="674"/>
                    </a:lnTo>
                    <a:lnTo>
                      <a:pt x="342" y="646"/>
                    </a:lnTo>
                    <a:lnTo>
                      <a:pt x="336" y="646"/>
                    </a:lnTo>
                    <a:lnTo>
                      <a:pt x="336" y="632"/>
                    </a:lnTo>
                    <a:lnTo>
                      <a:pt x="332" y="632"/>
                    </a:lnTo>
                    <a:lnTo>
                      <a:pt x="332" y="610"/>
                    </a:lnTo>
                    <a:lnTo>
                      <a:pt x="328" y="610"/>
                    </a:lnTo>
                    <a:lnTo>
                      <a:pt x="328" y="592"/>
                    </a:lnTo>
                    <a:lnTo>
                      <a:pt x="319" y="592"/>
                    </a:lnTo>
                    <a:lnTo>
                      <a:pt x="319" y="572"/>
                    </a:lnTo>
                    <a:lnTo>
                      <a:pt x="317" y="572"/>
                    </a:lnTo>
                    <a:lnTo>
                      <a:pt x="317" y="562"/>
                    </a:lnTo>
                    <a:lnTo>
                      <a:pt x="313" y="562"/>
                    </a:lnTo>
                    <a:lnTo>
                      <a:pt x="313" y="545"/>
                    </a:lnTo>
                    <a:lnTo>
                      <a:pt x="309" y="545"/>
                    </a:lnTo>
                    <a:lnTo>
                      <a:pt x="309" y="533"/>
                    </a:lnTo>
                    <a:lnTo>
                      <a:pt x="291" y="533"/>
                    </a:lnTo>
                    <a:lnTo>
                      <a:pt x="291" y="501"/>
                    </a:lnTo>
                    <a:lnTo>
                      <a:pt x="279" y="501"/>
                    </a:lnTo>
                    <a:lnTo>
                      <a:pt x="279" y="495"/>
                    </a:lnTo>
                    <a:lnTo>
                      <a:pt x="261" y="495"/>
                    </a:lnTo>
                    <a:lnTo>
                      <a:pt x="261" y="485"/>
                    </a:lnTo>
                    <a:lnTo>
                      <a:pt x="249" y="485"/>
                    </a:lnTo>
                    <a:lnTo>
                      <a:pt x="249" y="477"/>
                    </a:lnTo>
                    <a:lnTo>
                      <a:pt x="231" y="477"/>
                    </a:lnTo>
                    <a:lnTo>
                      <a:pt x="231" y="459"/>
                    </a:lnTo>
                    <a:lnTo>
                      <a:pt x="229" y="459"/>
                    </a:lnTo>
                    <a:lnTo>
                      <a:pt x="229" y="455"/>
                    </a:lnTo>
                    <a:lnTo>
                      <a:pt x="225" y="455"/>
                    </a:lnTo>
                    <a:lnTo>
                      <a:pt x="225" y="447"/>
                    </a:lnTo>
                    <a:lnTo>
                      <a:pt x="215" y="447"/>
                    </a:lnTo>
                    <a:lnTo>
                      <a:pt x="215" y="443"/>
                    </a:lnTo>
                    <a:lnTo>
                      <a:pt x="205" y="443"/>
                    </a:lnTo>
                    <a:lnTo>
                      <a:pt x="205" y="415"/>
                    </a:lnTo>
                    <a:lnTo>
                      <a:pt x="197" y="415"/>
                    </a:lnTo>
                    <a:lnTo>
                      <a:pt x="197" y="394"/>
                    </a:lnTo>
                    <a:lnTo>
                      <a:pt x="139" y="394"/>
                    </a:lnTo>
                    <a:lnTo>
                      <a:pt x="139" y="386"/>
                    </a:lnTo>
                    <a:lnTo>
                      <a:pt x="133" y="386"/>
                    </a:lnTo>
                    <a:lnTo>
                      <a:pt x="133" y="368"/>
                    </a:lnTo>
                    <a:lnTo>
                      <a:pt x="131" y="368"/>
                    </a:lnTo>
                    <a:lnTo>
                      <a:pt x="131" y="310"/>
                    </a:lnTo>
                    <a:lnTo>
                      <a:pt x="123" y="310"/>
                    </a:lnTo>
                    <a:lnTo>
                      <a:pt x="123" y="290"/>
                    </a:lnTo>
                    <a:lnTo>
                      <a:pt x="121" y="290"/>
                    </a:lnTo>
                    <a:lnTo>
                      <a:pt x="121" y="278"/>
                    </a:lnTo>
                    <a:lnTo>
                      <a:pt x="119" y="278"/>
                    </a:lnTo>
                    <a:lnTo>
                      <a:pt x="119" y="233"/>
                    </a:lnTo>
                    <a:lnTo>
                      <a:pt x="114" y="233"/>
                    </a:lnTo>
                    <a:lnTo>
                      <a:pt x="114" y="213"/>
                    </a:lnTo>
                    <a:lnTo>
                      <a:pt x="108" y="213"/>
                    </a:lnTo>
                    <a:lnTo>
                      <a:pt x="108" y="181"/>
                    </a:lnTo>
                    <a:lnTo>
                      <a:pt x="104" y="181"/>
                    </a:lnTo>
                    <a:lnTo>
                      <a:pt x="104" y="105"/>
                    </a:lnTo>
                    <a:lnTo>
                      <a:pt x="100" y="105"/>
                    </a:lnTo>
                    <a:lnTo>
                      <a:pt x="100" y="91"/>
                    </a:lnTo>
                    <a:lnTo>
                      <a:pt x="88" y="91"/>
                    </a:lnTo>
                    <a:lnTo>
                      <a:pt x="88" y="82"/>
                    </a:lnTo>
                    <a:lnTo>
                      <a:pt x="84" y="82"/>
                    </a:lnTo>
                    <a:lnTo>
                      <a:pt x="84" y="52"/>
                    </a:lnTo>
                    <a:lnTo>
                      <a:pt x="80" y="52"/>
                    </a:lnTo>
                    <a:lnTo>
                      <a:pt x="80" y="46"/>
                    </a:lnTo>
                    <a:lnTo>
                      <a:pt x="78" y="46"/>
                    </a:lnTo>
                    <a:lnTo>
                      <a:pt x="78" y="26"/>
                    </a:lnTo>
                    <a:lnTo>
                      <a:pt x="68" y="26"/>
                    </a:lnTo>
                    <a:lnTo>
                      <a:pt x="68" y="10"/>
                    </a:lnTo>
                    <a:lnTo>
                      <a:pt x="66" y="10"/>
                    </a:lnTo>
                    <a:lnTo>
                      <a:pt x="66" y="2"/>
                    </a:lnTo>
                    <a:lnTo>
                      <a:pt x="60" y="2"/>
                    </a:lnTo>
                    <a:lnTo>
                      <a:pt x="6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sz="1400">
                  <a:solidFill>
                    <a:srgbClr val="4D4D4D"/>
                  </a:solidFill>
                </a:endParaRPr>
              </a:p>
            </p:txBody>
          </p:sp>
          <p:sp>
            <p:nvSpPr>
              <p:cNvPr id="52" name="Freeform 6"/>
              <p:cNvSpPr>
                <a:spLocks/>
              </p:cNvSpPr>
              <p:nvPr/>
            </p:nvSpPr>
            <p:spPr bwMode="auto">
              <a:xfrm>
                <a:off x="1088823" y="1981200"/>
                <a:ext cx="2768914" cy="1918749"/>
              </a:xfrm>
              <a:custGeom>
                <a:avLst/>
                <a:gdLst>
                  <a:gd name="T0" fmla="*/ 1099 w 1756"/>
                  <a:gd name="T1" fmla="*/ 932 h 932"/>
                  <a:gd name="T2" fmla="*/ 995 w 1756"/>
                  <a:gd name="T3" fmla="*/ 920 h 932"/>
                  <a:gd name="T4" fmla="*/ 985 w 1756"/>
                  <a:gd name="T5" fmla="*/ 912 h 932"/>
                  <a:gd name="T6" fmla="*/ 983 w 1756"/>
                  <a:gd name="T7" fmla="*/ 908 h 932"/>
                  <a:gd name="T8" fmla="*/ 951 w 1756"/>
                  <a:gd name="T9" fmla="*/ 900 h 932"/>
                  <a:gd name="T10" fmla="*/ 941 w 1756"/>
                  <a:gd name="T11" fmla="*/ 896 h 932"/>
                  <a:gd name="T12" fmla="*/ 922 w 1756"/>
                  <a:gd name="T13" fmla="*/ 890 h 932"/>
                  <a:gd name="T14" fmla="*/ 772 w 1756"/>
                  <a:gd name="T15" fmla="*/ 876 h 932"/>
                  <a:gd name="T16" fmla="*/ 766 w 1756"/>
                  <a:gd name="T17" fmla="*/ 872 h 932"/>
                  <a:gd name="T18" fmla="*/ 729 w 1756"/>
                  <a:gd name="T19" fmla="*/ 859 h 932"/>
                  <a:gd name="T20" fmla="*/ 661 w 1756"/>
                  <a:gd name="T21" fmla="*/ 845 h 932"/>
                  <a:gd name="T22" fmla="*/ 657 w 1756"/>
                  <a:gd name="T23" fmla="*/ 841 h 932"/>
                  <a:gd name="T24" fmla="*/ 653 w 1756"/>
                  <a:gd name="T25" fmla="*/ 835 h 932"/>
                  <a:gd name="T26" fmla="*/ 635 w 1756"/>
                  <a:gd name="T27" fmla="*/ 807 h 932"/>
                  <a:gd name="T28" fmla="*/ 633 w 1756"/>
                  <a:gd name="T29" fmla="*/ 803 h 932"/>
                  <a:gd name="T30" fmla="*/ 615 w 1756"/>
                  <a:gd name="T31" fmla="*/ 797 h 932"/>
                  <a:gd name="T32" fmla="*/ 571 w 1756"/>
                  <a:gd name="T33" fmla="*/ 787 h 932"/>
                  <a:gd name="T34" fmla="*/ 549 w 1756"/>
                  <a:gd name="T35" fmla="*/ 779 h 932"/>
                  <a:gd name="T36" fmla="*/ 543 w 1756"/>
                  <a:gd name="T37" fmla="*/ 761 h 932"/>
                  <a:gd name="T38" fmla="*/ 531 w 1756"/>
                  <a:gd name="T39" fmla="*/ 747 h 932"/>
                  <a:gd name="T40" fmla="*/ 454 w 1756"/>
                  <a:gd name="T41" fmla="*/ 737 h 932"/>
                  <a:gd name="T42" fmla="*/ 448 w 1756"/>
                  <a:gd name="T43" fmla="*/ 713 h 932"/>
                  <a:gd name="T44" fmla="*/ 424 w 1756"/>
                  <a:gd name="T45" fmla="*/ 708 h 932"/>
                  <a:gd name="T46" fmla="*/ 348 w 1756"/>
                  <a:gd name="T47" fmla="*/ 684 h 932"/>
                  <a:gd name="T48" fmla="*/ 326 w 1756"/>
                  <a:gd name="T49" fmla="*/ 668 h 932"/>
                  <a:gd name="T50" fmla="*/ 322 w 1756"/>
                  <a:gd name="T51" fmla="*/ 652 h 932"/>
                  <a:gd name="T52" fmla="*/ 320 w 1756"/>
                  <a:gd name="T53" fmla="*/ 638 h 932"/>
                  <a:gd name="T54" fmla="*/ 271 w 1756"/>
                  <a:gd name="T55" fmla="*/ 612 h 932"/>
                  <a:gd name="T56" fmla="*/ 259 w 1756"/>
                  <a:gd name="T57" fmla="*/ 606 h 932"/>
                  <a:gd name="T58" fmla="*/ 227 w 1756"/>
                  <a:gd name="T59" fmla="*/ 600 h 932"/>
                  <a:gd name="T60" fmla="*/ 223 w 1756"/>
                  <a:gd name="T61" fmla="*/ 576 h 932"/>
                  <a:gd name="T62" fmla="*/ 215 w 1756"/>
                  <a:gd name="T63" fmla="*/ 566 h 932"/>
                  <a:gd name="T64" fmla="*/ 209 w 1756"/>
                  <a:gd name="T65" fmla="*/ 539 h 932"/>
                  <a:gd name="T66" fmla="*/ 203 w 1756"/>
                  <a:gd name="T67" fmla="*/ 501 h 932"/>
                  <a:gd name="T68" fmla="*/ 195 w 1756"/>
                  <a:gd name="T69" fmla="*/ 467 h 932"/>
                  <a:gd name="T70" fmla="*/ 189 w 1756"/>
                  <a:gd name="T71" fmla="*/ 437 h 932"/>
                  <a:gd name="T72" fmla="*/ 175 w 1756"/>
                  <a:gd name="T73" fmla="*/ 427 h 932"/>
                  <a:gd name="T74" fmla="*/ 169 w 1756"/>
                  <a:gd name="T75" fmla="*/ 411 h 932"/>
                  <a:gd name="T76" fmla="*/ 161 w 1756"/>
                  <a:gd name="T77" fmla="*/ 396 h 932"/>
                  <a:gd name="T78" fmla="*/ 143 w 1756"/>
                  <a:gd name="T79" fmla="*/ 386 h 932"/>
                  <a:gd name="T80" fmla="*/ 125 w 1756"/>
                  <a:gd name="T81" fmla="*/ 378 h 932"/>
                  <a:gd name="T82" fmla="*/ 119 w 1756"/>
                  <a:gd name="T83" fmla="*/ 356 h 932"/>
                  <a:gd name="T84" fmla="*/ 115 w 1756"/>
                  <a:gd name="T85" fmla="*/ 346 h 932"/>
                  <a:gd name="T86" fmla="*/ 108 w 1756"/>
                  <a:gd name="T87" fmla="*/ 312 h 932"/>
                  <a:gd name="T88" fmla="*/ 102 w 1756"/>
                  <a:gd name="T89" fmla="*/ 308 h 932"/>
                  <a:gd name="T90" fmla="*/ 96 w 1756"/>
                  <a:gd name="T91" fmla="*/ 256 h 932"/>
                  <a:gd name="T92" fmla="*/ 94 w 1756"/>
                  <a:gd name="T93" fmla="*/ 207 h 932"/>
                  <a:gd name="T94" fmla="*/ 88 w 1756"/>
                  <a:gd name="T95" fmla="*/ 153 h 932"/>
                  <a:gd name="T96" fmla="*/ 84 w 1756"/>
                  <a:gd name="T97" fmla="*/ 141 h 932"/>
                  <a:gd name="T98" fmla="*/ 82 w 1756"/>
                  <a:gd name="T99" fmla="*/ 103 h 932"/>
                  <a:gd name="T100" fmla="*/ 74 w 1756"/>
                  <a:gd name="T101" fmla="*/ 56 h 932"/>
                  <a:gd name="T102" fmla="*/ 66 w 1756"/>
                  <a:gd name="T103" fmla="*/ 50 h 932"/>
                  <a:gd name="T104" fmla="*/ 62 w 1756"/>
                  <a:gd name="T105" fmla="*/ 42 h 932"/>
                  <a:gd name="T106" fmla="*/ 56 w 1756"/>
                  <a:gd name="T107" fmla="*/ 20 h 932"/>
                  <a:gd name="T108" fmla="*/ 50 w 1756"/>
                  <a:gd name="T109" fmla="*/ 14 h 932"/>
                  <a:gd name="T110" fmla="*/ 0 w 1756"/>
                  <a:gd name="T11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6" h="932">
                    <a:moveTo>
                      <a:pt x="1756" y="932"/>
                    </a:moveTo>
                    <a:lnTo>
                      <a:pt x="1099" y="932"/>
                    </a:lnTo>
                    <a:lnTo>
                      <a:pt x="1099" y="920"/>
                    </a:lnTo>
                    <a:lnTo>
                      <a:pt x="995" y="920"/>
                    </a:lnTo>
                    <a:lnTo>
                      <a:pt x="995" y="912"/>
                    </a:lnTo>
                    <a:lnTo>
                      <a:pt x="985" y="912"/>
                    </a:lnTo>
                    <a:lnTo>
                      <a:pt x="985" y="908"/>
                    </a:lnTo>
                    <a:lnTo>
                      <a:pt x="983" y="908"/>
                    </a:lnTo>
                    <a:lnTo>
                      <a:pt x="983" y="900"/>
                    </a:lnTo>
                    <a:lnTo>
                      <a:pt x="951" y="900"/>
                    </a:lnTo>
                    <a:lnTo>
                      <a:pt x="951" y="896"/>
                    </a:lnTo>
                    <a:lnTo>
                      <a:pt x="941" y="896"/>
                    </a:lnTo>
                    <a:lnTo>
                      <a:pt x="941" y="890"/>
                    </a:lnTo>
                    <a:lnTo>
                      <a:pt x="922" y="890"/>
                    </a:lnTo>
                    <a:lnTo>
                      <a:pt x="922" y="876"/>
                    </a:lnTo>
                    <a:lnTo>
                      <a:pt x="772" y="876"/>
                    </a:lnTo>
                    <a:lnTo>
                      <a:pt x="772" y="872"/>
                    </a:lnTo>
                    <a:lnTo>
                      <a:pt x="766" y="872"/>
                    </a:lnTo>
                    <a:lnTo>
                      <a:pt x="766" y="859"/>
                    </a:lnTo>
                    <a:lnTo>
                      <a:pt x="729" y="859"/>
                    </a:lnTo>
                    <a:lnTo>
                      <a:pt x="729" y="845"/>
                    </a:lnTo>
                    <a:lnTo>
                      <a:pt x="661" y="845"/>
                    </a:lnTo>
                    <a:lnTo>
                      <a:pt x="661" y="841"/>
                    </a:lnTo>
                    <a:lnTo>
                      <a:pt x="657" y="841"/>
                    </a:lnTo>
                    <a:lnTo>
                      <a:pt x="657" y="835"/>
                    </a:lnTo>
                    <a:lnTo>
                      <a:pt x="653" y="835"/>
                    </a:lnTo>
                    <a:lnTo>
                      <a:pt x="653" y="807"/>
                    </a:lnTo>
                    <a:lnTo>
                      <a:pt x="635" y="807"/>
                    </a:lnTo>
                    <a:lnTo>
                      <a:pt x="635" y="803"/>
                    </a:lnTo>
                    <a:lnTo>
                      <a:pt x="633" y="803"/>
                    </a:lnTo>
                    <a:lnTo>
                      <a:pt x="633" y="797"/>
                    </a:lnTo>
                    <a:lnTo>
                      <a:pt x="615" y="797"/>
                    </a:lnTo>
                    <a:lnTo>
                      <a:pt x="615" y="787"/>
                    </a:lnTo>
                    <a:lnTo>
                      <a:pt x="571" y="787"/>
                    </a:lnTo>
                    <a:lnTo>
                      <a:pt x="571" y="779"/>
                    </a:lnTo>
                    <a:lnTo>
                      <a:pt x="549" y="779"/>
                    </a:lnTo>
                    <a:lnTo>
                      <a:pt x="549" y="761"/>
                    </a:lnTo>
                    <a:lnTo>
                      <a:pt x="543" y="761"/>
                    </a:lnTo>
                    <a:lnTo>
                      <a:pt x="543" y="747"/>
                    </a:lnTo>
                    <a:lnTo>
                      <a:pt x="531" y="747"/>
                    </a:lnTo>
                    <a:lnTo>
                      <a:pt x="531" y="737"/>
                    </a:lnTo>
                    <a:lnTo>
                      <a:pt x="454" y="737"/>
                    </a:lnTo>
                    <a:lnTo>
                      <a:pt x="454" y="713"/>
                    </a:lnTo>
                    <a:lnTo>
                      <a:pt x="448" y="713"/>
                    </a:lnTo>
                    <a:lnTo>
                      <a:pt x="448" y="708"/>
                    </a:lnTo>
                    <a:lnTo>
                      <a:pt x="424" y="708"/>
                    </a:lnTo>
                    <a:lnTo>
                      <a:pt x="424" y="684"/>
                    </a:lnTo>
                    <a:lnTo>
                      <a:pt x="348" y="684"/>
                    </a:lnTo>
                    <a:lnTo>
                      <a:pt x="348" y="668"/>
                    </a:lnTo>
                    <a:lnTo>
                      <a:pt x="326" y="668"/>
                    </a:lnTo>
                    <a:lnTo>
                      <a:pt x="326" y="652"/>
                    </a:lnTo>
                    <a:lnTo>
                      <a:pt x="322" y="652"/>
                    </a:lnTo>
                    <a:lnTo>
                      <a:pt x="322" y="638"/>
                    </a:lnTo>
                    <a:lnTo>
                      <a:pt x="320" y="638"/>
                    </a:lnTo>
                    <a:lnTo>
                      <a:pt x="320" y="612"/>
                    </a:lnTo>
                    <a:lnTo>
                      <a:pt x="271" y="612"/>
                    </a:lnTo>
                    <a:lnTo>
                      <a:pt x="271" y="606"/>
                    </a:lnTo>
                    <a:lnTo>
                      <a:pt x="259" y="606"/>
                    </a:lnTo>
                    <a:lnTo>
                      <a:pt x="259" y="600"/>
                    </a:lnTo>
                    <a:lnTo>
                      <a:pt x="227" y="600"/>
                    </a:lnTo>
                    <a:lnTo>
                      <a:pt x="227" y="576"/>
                    </a:lnTo>
                    <a:lnTo>
                      <a:pt x="223" y="576"/>
                    </a:lnTo>
                    <a:lnTo>
                      <a:pt x="223" y="566"/>
                    </a:lnTo>
                    <a:lnTo>
                      <a:pt x="215" y="566"/>
                    </a:lnTo>
                    <a:lnTo>
                      <a:pt x="215" y="539"/>
                    </a:lnTo>
                    <a:lnTo>
                      <a:pt x="209" y="539"/>
                    </a:lnTo>
                    <a:lnTo>
                      <a:pt x="209" y="501"/>
                    </a:lnTo>
                    <a:lnTo>
                      <a:pt x="203" y="501"/>
                    </a:lnTo>
                    <a:lnTo>
                      <a:pt x="203" y="467"/>
                    </a:lnTo>
                    <a:lnTo>
                      <a:pt x="195" y="467"/>
                    </a:lnTo>
                    <a:lnTo>
                      <a:pt x="195" y="437"/>
                    </a:lnTo>
                    <a:lnTo>
                      <a:pt x="189" y="437"/>
                    </a:lnTo>
                    <a:lnTo>
                      <a:pt x="189" y="427"/>
                    </a:lnTo>
                    <a:lnTo>
                      <a:pt x="175" y="427"/>
                    </a:lnTo>
                    <a:lnTo>
                      <a:pt x="175" y="411"/>
                    </a:lnTo>
                    <a:lnTo>
                      <a:pt x="169" y="411"/>
                    </a:lnTo>
                    <a:lnTo>
                      <a:pt x="169" y="396"/>
                    </a:lnTo>
                    <a:lnTo>
                      <a:pt x="161" y="396"/>
                    </a:lnTo>
                    <a:lnTo>
                      <a:pt x="161" y="386"/>
                    </a:lnTo>
                    <a:lnTo>
                      <a:pt x="143" y="386"/>
                    </a:lnTo>
                    <a:lnTo>
                      <a:pt x="143" y="378"/>
                    </a:lnTo>
                    <a:lnTo>
                      <a:pt x="125" y="378"/>
                    </a:lnTo>
                    <a:lnTo>
                      <a:pt x="125" y="356"/>
                    </a:lnTo>
                    <a:lnTo>
                      <a:pt x="119" y="356"/>
                    </a:lnTo>
                    <a:lnTo>
                      <a:pt x="119" y="346"/>
                    </a:lnTo>
                    <a:lnTo>
                      <a:pt x="115" y="346"/>
                    </a:lnTo>
                    <a:lnTo>
                      <a:pt x="115" y="312"/>
                    </a:lnTo>
                    <a:lnTo>
                      <a:pt x="108" y="312"/>
                    </a:lnTo>
                    <a:lnTo>
                      <a:pt x="108" y="308"/>
                    </a:lnTo>
                    <a:lnTo>
                      <a:pt x="102" y="308"/>
                    </a:lnTo>
                    <a:lnTo>
                      <a:pt x="102" y="256"/>
                    </a:lnTo>
                    <a:lnTo>
                      <a:pt x="96" y="256"/>
                    </a:lnTo>
                    <a:lnTo>
                      <a:pt x="96" y="207"/>
                    </a:lnTo>
                    <a:lnTo>
                      <a:pt x="94" y="207"/>
                    </a:lnTo>
                    <a:lnTo>
                      <a:pt x="94" y="153"/>
                    </a:lnTo>
                    <a:lnTo>
                      <a:pt x="88" y="153"/>
                    </a:lnTo>
                    <a:lnTo>
                      <a:pt x="88" y="141"/>
                    </a:lnTo>
                    <a:lnTo>
                      <a:pt x="84" y="141"/>
                    </a:lnTo>
                    <a:lnTo>
                      <a:pt x="84" y="103"/>
                    </a:lnTo>
                    <a:lnTo>
                      <a:pt x="82" y="103"/>
                    </a:lnTo>
                    <a:lnTo>
                      <a:pt x="82" y="56"/>
                    </a:lnTo>
                    <a:lnTo>
                      <a:pt x="74" y="56"/>
                    </a:lnTo>
                    <a:lnTo>
                      <a:pt x="74" y="50"/>
                    </a:lnTo>
                    <a:lnTo>
                      <a:pt x="66" y="50"/>
                    </a:lnTo>
                    <a:lnTo>
                      <a:pt x="66" y="42"/>
                    </a:lnTo>
                    <a:lnTo>
                      <a:pt x="62" y="42"/>
                    </a:lnTo>
                    <a:lnTo>
                      <a:pt x="62" y="20"/>
                    </a:lnTo>
                    <a:lnTo>
                      <a:pt x="56" y="20"/>
                    </a:lnTo>
                    <a:lnTo>
                      <a:pt x="56" y="14"/>
                    </a:lnTo>
                    <a:lnTo>
                      <a:pt x="50" y="14"/>
                    </a:lnTo>
                    <a:lnTo>
                      <a:pt x="5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sz="1400">
                  <a:solidFill>
                    <a:srgbClr val="4D4D4D"/>
                  </a:solidFill>
                </a:endParaRPr>
              </a:p>
            </p:txBody>
          </p:sp>
        </p:grpSp>
      </p:grpSp>
      <p:sp>
        <p:nvSpPr>
          <p:cNvPr id="53" name="TextBox 52"/>
          <p:cNvSpPr txBox="1"/>
          <p:nvPr/>
        </p:nvSpPr>
        <p:spPr>
          <a:xfrm>
            <a:off x="4550191" y="3373720"/>
            <a:ext cx="1340431"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転移切除</a:t>
            </a:r>
          </a:p>
        </p:txBody>
      </p:sp>
      <p:sp>
        <p:nvSpPr>
          <p:cNvPr id="54" name="TextBox 53"/>
          <p:cNvSpPr txBox="1"/>
          <p:nvPr/>
        </p:nvSpPr>
        <p:spPr>
          <a:xfrm>
            <a:off x="5800725" y="4518827"/>
            <a:ext cx="253116"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55" name="TextBox 54"/>
          <p:cNvSpPr txBox="1"/>
          <p:nvPr/>
        </p:nvSpPr>
        <p:spPr>
          <a:xfrm>
            <a:off x="6092215" y="4518827"/>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0.5</a:t>
            </a:r>
          </a:p>
        </p:txBody>
      </p:sp>
      <p:sp>
        <p:nvSpPr>
          <p:cNvPr id="56" name="TextBox 55"/>
          <p:cNvSpPr txBox="1"/>
          <p:nvPr/>
        </p:nvSpPr>
        <p:spPr>
          <a:xfrm>
            <a:off x="6496349" y="4518827"/>
            <a:ext cx="253116"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57" name="TextBox 56"/>
          <p:cNvSpPr txBox="1"/>
          <p:nvPr/>
        </p:nvSpPr>
        <p:spPr>
          <a:xfrm>
            <a:off x="6780374" y="4518827"/>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58" name="TextBox 57"/>
          <p:cNvSpPr txBox="1"/>
          <p:nvPr/>
        </p:nvSpPr>
        <p:spPr>
          <a:xfrm>
            <a:off x="7181646" y="451882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59" name="TextBox 58"/>
          <p:cNvSpPr txBox="1"/>
          <p:nvPr/>
        </p:nvSpPr>
        <p:spPr>
          <a:xfrm>
            <a:off x="7475697" y="4518827"/>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2.5</a:t>
            </a:r>
          </a:p>
        </p:txBody>
      </p:sp>
      <p:sp>
        <p:nvSpPr>
          <p:cNvPr id="60" name="TextBox 59"/>
          <p:cNvSpPr txBox="1"/>
          <p:nvPr/>
        </p:nvSpPr>
        <p:spPr>
          <a:xfrm>
            <a:off x="7872740" y="451882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61" name="TextBox 60"/>
          <p:cNvSpPr txBox="1"/>
          <p:nvPr/>
        </p:nvSpPr>
        <p:spPr>
          <a:xfrm>
            <a:off x="8565661" y="451882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cxnSp>
        <p:nvCxnSpPr>
          <p:cNvPr id="62" name="Straight Connector 61"/>
          <p:cNvCxnSpPr/>
          <p:nvPr/>
        </p:nvCxnSpPr>
        <p:spPr>
          <a:xfrm rot="5400000">
            <a:off x="588238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5400000">
            <a:off x="6227604"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5400000">
            <a:off x="6573151"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691869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5400000">
            <a:off x="7264245"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5400000">
            <a:off x="7609792"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5400000">
            <a:off x="7955339"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5400000">
            <a:off x="8646433"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6832052" y="4698918"/>
            <a:ext cx="96052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HR* (95% CI)</a:t>
            </a:r>
          </a:p>
        </p:txBody>
      </p:sp>
      <p:sp>
        <p:nvSpPr>
          <p:cNvPr id="71" name="TextBox 70"/>
          <p:cNvSpPr txBox="1"/>
          <p:nvPr/>
        </p:nvSpPr>
        <p:spPr>
          <a:xfrm>
            <a:off x="5428637" y="1606392"/>
            <a:ext cx="461985"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男性</a:t>
            </a:r>
          </a:p>
        </p:txBody>
      </p:sp>
      <p:sp>
        <p:nvSpPr>
          <p:cNvPr id="72" name="TextBox 71"/>
          <p:cNvSpPr txBox="1"/>
          <p:nvPr/>
        </p:nvSpPr>
        <p:spPr>
          <a:xfrm>
            <a:off x="5279557" y="1827308"/>
            <a:ext cx="611065"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女性</a:t>
            </a:r>
          </a:p>
        </p:txBody>
      </p:sp>
      <p:sp>
        <p:nvSpPr>
          <p:cNvPr id="73" name="TextBox 72"/>
          <p:cNvSpPr txBox="1"/>
          <p:nvPr/>
        </p:nvSpPr>
        <p:spPr>
          <a:xfrm>
            <a:off x="4870791" y="2710972"/>
            <a:ext cx="1019831"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BMI ≥25 kg/m</a:t>
            </a:r>
            <a:r>
              <a:rPr lang="ja-JP" sz="1000" b="0" i="0" baseline="30000" dirty="0" smtClean="0">
                <a:solidFill>
                  <a:srgbClr val="4D4D4D"/>
                </a:solidFill>
                <a:ea typeface="MS UI Gothic" pitchFamily="18" charset="0"/>
              </a:rPr>
              <a:t>2</a:t>
            </a:r>
          </a:p>
        </p:txBody>
      </p:sp>
      <p:sp>
        <p:nvSpPr>
          <p:cNvPr id="74" name="TextBox 73"/>
          <p:cNvSpPr txBox="1"/>
          <p:nvPr/>
        </p:nvSpPr>
        <p:spPr>
          <a:xfrm>
            <a:off x="5144905" y="3152804"/>
            <a:ext cx="74571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再発性</a:t>
            </a:r>
          </a:p>
        </p:txBody>
      </p:sp>
      <p:sp>
        <p:nvSpPr>
          <p:cNvPr id="75" name="TextBox 74"/>
          <p:cNvSpPr txBox="1"/>
          <p:nvPr/>
        </p:nvSpPr>
        <p:spPr>
          <a:xfrm>
            <a:off x="4760184" y="3594636"/>
            <a:ext cx="113043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フルオロピリミジン</a:t>
            </a:r>
          </a:p>
        </p:txBody>
      </p:sp>
      <p:sp>
        <p:nvSpPr>
          <p:cNvPr id="76" name="TextBox 75"/>
          <p:cNvSpPr txBox="1"/>
          <p:nvPr/>
        </p:nvSpPr>
        <p:spPr>
          <a:xfrm>
            <a:off x="3644900" y="3819677"/>
            <a:ext cx="2245722" cy="297517"/>
          </a:xfrm>
          <a:prstGeom prst="rect">
            <a:avLst/>
          </a:prstGeom>
          <a:noFill/>
        </p:spPr>
        <p:txBody>
          <a:bodyPr wrap="square" rtlCol="0">
            <a:spAutoFit/>
          </a:bodyPr>
          <a:lstStyle/>
          <a:p>
            <a:pPr algn="r">
              <a:lnSpc>
                <a:spcPts val="800"/>
              </a:lnSpc>
            </a:pPr>
            <a:r>
              <a:rPr lang="ja-JP" sz="1000" b="0" i="0" dirty="0" smtClean="0">
                <a:solidFill>
                  <a:srgbClr val="4D4D4D"/>
                </a:solidFill>
                <a:ea typeface="MS UI Gothic" pitchFamily="18" charset="0"/>
              </a:rPr>
              <a:t>フルオロピリミジン</a:t>
            </a:r>
            <a:r>
              <a:rPr lang="en" sz="1000" dirty="0" smtClean="0"/>
              <a:t/>
            </a:r>
            <a:br>
              <a:rPr lang="en" sz="1000" dirty="0" smtClean="0"/>
            </a:br>
            <a:r>
              <a:rPr lang="ja-JP" sz="1000" b="0" i="0" dirty="0" smtClean="0">
                <a:solidFill>
                  <a:srgbClr val="4D4D4D"/>
                </a:solidFill>
                <a:ea typeface="MS UI Gothic" pitchFamily="18" charset="0"/>
              </a:rPr>
              <a:t>+ プラチナ製剤</a:t>
            </a:r>
          </a:p>
        </p:txBody>
      </p:sp>
      <p:sp>
        <p:nvSpPr>
          <p:cNvPr id="77" name="TextBox 76"/>
          <p:cNvSpPr txBox="1"/>
          <p:nvPr/>
        </p:nvSpPr>
        <p:spPr>
          <a:xfrm>
            <a:off x="5141699" y="2048224"/>
            <a:ext cx="748923"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&lt;60歳</a:t>
            </a:r>
          </a:p>
        </p:txBody>
      </p:sp>
      <p:sp>
        <p:nvSpPr>
          <p:cNvPr id="78" name="TextBox 77"/>
          <p:cNvSpPr txBox="1"/>
          <p:nvPr/>
        </p:nvSpPr>
        <p:spPr>
          <a:xfrm>
            <a:off x="4697668" y="2931888"/>
            <a:ext cx="1192954"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初期の転移性</a:t>
            </a:r>
          </a:p>
        </p:txBody>
      </p:sp>
      <p:sp>
        <p:nvSpPr>
          <p:cNvPr id="79" name="TextBox 78"/>
          <p:cNvSpPr txBox="1"/>
          <p:nvPr/>
        </p:nvSpPr>
        <p:spPr>
          <a:xfrm>
            <a:off x="5146508" y="2269140"/>
            <a:ext cx="744114"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≥60歳</a:t>
            </a:r>
          </a:p>
        </p:txBody>
      </p:sp>
      <p:sp>
        <p:nvSpPr>
          <p:cNvPr id="80" name="TextBox 79"/>
          <p:cNvSpPr txBox="1"/>
          <p:nvPr/>
        </p:nvSpPr>
        <p:spPr>
          <a:xfrm>
            <a:off x="4843540" y="2490056"/>
            <a:ext cx="104708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BMI &lt;25 kg/m</a:t>
            </a:r>
            <a:r>
              <a:rPr lang="ja-JP" sz="1000" b="0" i="0" baseline="30000" dirty="0" smtClean="0">
                <a:solidFill>
                  <a:srgbClr val="4D4D4D"/>
                </a:solidFill>
                <a:ea typeface="MS UI Gothic" pitchFamily="18" charset="0"/>
              </a:rPr>
              <a:t>2</a:t>
            </a:r>
          </a:p>
        </p:txBody>
      </p:sp>
      <p:sp>
        <p:nvSpPr>
          <p:cNvPr id="81" name="TextBox 80"/>
          <p:cNvSpPr txBox="1"/>
          <p:nvPr/>
        </p:nvSpPr>
        <p:spPr>
          <a:xfrm>
            <a:off x="5018267" y="4036468"/>
            <a:ext cx="872355"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ECOG PSスコアが0</a:t>
            </a:r>
          </a:p>
        </p:txBody>
      </p:sp>
      <p:sp>
        <p:nvSpPr>
          <p:cNvPr id="82" name="TextBox 81"/>
          <p:cNvSpPr txBox="1"/>
          <p:nvPr/>
        </p:nvSpPr>
        <p:spPr>
          <a:xfrm>
            <a:off x="5018267" y="4257389"/>
            <a:ext cx="872355"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ECOG PSスコアが1</a:t>
            </a:r>
          </a:p>
        </p:txBody>
      </p:sp>
      <p:sp>
        <p:nvSpPr>
          <p:cNvPr id="83" name="Freeform 82"/>
          <p:cNvSpPr/>
          <p:nvPr/>
        </p:nvSpPr>
        <p:spPr>
          <a:xfrm>
            <a:off x="5927386" y="1676400"/>
            <a:ext cx="2773701" cy="2783425"/>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400">
              <a:solidFill>
                <a:srgbClr val="4D4D4D"/>
              </a:solidFill>
            </a:endParaRPr>
          </a:p>
        </p:txBody>
      </p:sp>
      <p:cxnSp>
        <p:nvCxnSpPr>
          <p:cNvPr id="84" name="Straight Connector 83"/>
          <p:cNvCxnSpPr/>
          <p:nvPr/>
        </p:nvCxnSpPr>
        <p:spPr>
          <a:xfrm>
            <a:off x="5833457" y="21735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833457" y="19526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833457" y="17317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833457" y="283620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833457" y="26153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833457" y="239442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833457" y="34988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833457" y="32779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833457" y="305709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5833457" y="41615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5833457" y="39406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5833457" y="37197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833457" y="4382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7" name="Group 96"/>
          <p:cNvGrpSpPr/>
          <p:nvPr/>
        </p:nvGrpSpPr>
        <p:grpSpPr>
          <a:xfrm>
            <a:off x="6348856" y="4344595"/>
            <a:ext cx="342589" cy="69465"/>
            <a:chOff x="6348856" y="4344595"/>
            <a:chExt cx="342589" cy="69465"/>
          </a:xfrm>
        </p:grpSpPr>
        <p:sp>
          <p:nvSpPr>
            <p:cNvPr id="98" name="Line 10"/>
            <p:cNvSpPr>
              <a:spLocks noChangeShapeType="1"/>
            </p:cNvSpPr>
            <p:nvPr/>
          </p:nvSpPr>
          <p:spPr bwMode="auto">
            <a:xfrm>
              <a:off x="6348856"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1"/>
            <p:cNvSpPr>
              <a:spLocks noChangeShapeType="1"/>
            </p:cNvSpPr>
            <p:nvPr/>
          </p:nvSpPr>
          <p:spPr bwMode="auto">
            <a:xfrm>
              <a:off x="6691445"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2"/>
            <p:cNvSpPr>
              <a:spLocks noChangeShapeType="1"/>
            </p:cNvSpPr>
            <p:nvPr/>
          </p:nvSpPr>
          <p:spPr bwMode="auto">
            <a:xfrm>
              <a:off x="6348856" y="4379327"/>
              <a:ext cx="34258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Oval 13"/>
            <p:cNvSpPr>
              <a:spLocks noChangeArrowheads="1"/>
            </p:cNvSpPr>
            <p:nvPr/>
          </p:nvSpPr>
          <p:spPr bwMode="auto">
            <a:xfrm>
              <a:off x="6471998" y="435232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2" name="Group 101"/>
          <p:cNvGrpSpPr/>
          <p:nvPr/>
        </p:nvGrpSpPr>
        <p:grpSpPr>
          <a:xfrm>
            <a:off x="6279391" y="4123104"/>
            <a:ext cx="2044485" cy="72623"/>
            <a:chOff x="6279391" y="4123104"/>
            <a:chExt cx="2044485" cy="72623"/>
          </a:xfrm>
        </p:grpSpPr>
        <p:sp>
          <p:nvSpPr>
            <p:cNvPr id="103" name="Line 14"/>
            <p:cNvSpPr>
              <a:spLocks noChangeShapeType="1"/>
            </p:cNvSpPr>
            <p:nvPr/>
          </p:nvSpPr>
          <p:spPr bwMode="auto">
            <a:xfrm>
              <a:off x="6279391"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5"/>
            <p:cNvSpPr>
              <a:spLocks noChangeShapeType="1"/>
            </p:cNvSpPr>
            <p:nvPr/>
          </p:nvSpPr>
          <p:spPr bwMode="auto">
            <a:xfrm>
              <a:off x="8323875"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6"/>
            <p:cNvSpPr>
              <a:spLocks noChangeShapeType="1"/>
            </p:cNvSpPr>
            <p:nvPr/>
          </p:nvSpPr>
          <p:spPr bwMode="auto">
            <a:xfrm>
              <a:off x="6279391" y="4159415"/>
              <a:ext cx="204448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Oval 17"/>
            <p:cNvSpPr>
              <a:spLocks noChangeArrowheads="1"/>
            </p:cNvSpPr>
            <p:nvPr/>
          </p:nvSpPr>
          <p:spPr bwMode="auto">
            <a:xfrm>
              <a:off x="6822482" y="413241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07" name="Group 106"/>
          <p:cNvGrpSpPr/>
          <p:nvPr/>
        </p:nvGrpSpPr>
        <p:grpSpPr>
          <a:xfrm>
            <a:off x="6367801" y="3900037"/>
            <a:ext cx="361534" cy="74201"/>
            <a:chOff x="6367801" y="3900037"/>
            <a:chExt cx="361534" cy="74201"/>
          </a:xfrm>
        </p:grpSpPr>
        <p:sp>
          <p:nvSpPr>
            <p:cNvPr id="108" name="Line 18"/>
            <p:cNvSpPr>
              <a:spLocks noChangeShapeType="1"/>
            </p:cNvSpPr>
            <p:nvPr/>
          </p:nvSpPr>
          <p:spPr bwMode="auto">
            <a:xfrm>
              <a:off x="6367801"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9"/>
            <p:cNvSpPr>
              <a:spLocks noChangeShapeType="1"/>
            </p:cNvSpPr>
            <p:nvPr/>
          </p:nvSpPr>
          <p:spPr bwMode="auto">
            <a:xfrm>
              <a:off x="6729335"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0"/>
            <p:cNvSpPr>
              <a:spLocks noChangeShapeType="1"/>
            </p:cNvSpPr>
            <p:nvPr/>
          </p:nvSpPr>
          <p:spPr bwMode="auto">
            <a:xfrm>
              <a:off x="6367801" y="3937137"/>
              <a:ext cx="361534"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Oval 21"/>
            <p:cNvSpPr>
              <a:spLocks noChangeArrowheads="1"/>
            </p:cNvSpPr>
            <p:nvPr/>
          </p:nvSpPr>
          <p:spPr bwMode="auto">
            <a:xfrm>
              <a:off x="6500415" y="391013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2" name="Group 111"/>
          <p:cNvGrpSpPr/>
          <p:nvPr/>
        </p:nvGrpSpPr>
        <p:grpSpPr>
          <a:xfrm>
            <a:off x="6164142" y="3678548"/>
            <a:ext cx="1578753" cy="72623"/>
            <a:chOff x="6164142" y="3678548"/>
            <a:chExt cx="1578753" cy="72623"/>
          </a:xfrm>
        </p:grpSpPr>
        <p:sp>
          <p:nvSpPr>
            <p:cNvPr id="113" name="Line 22"/>
            <p:cNvSpPr>
              <a:spLocks noChangeShapeType="1"/>
            </p:cNvSpPr>
            <p:nvPr/>
          </p:nvSpPr>
          <p:spPr bwMode="auto">
            <a:xfrm>
              <a:off x="6164142"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3"/>
            <p:cNvSpPr>
              <a:spLocks noChangeShapeType="1"/>
            </p:cNvSpPr>
            <p:nvPr/>
          </p:nvSpPr>
          <p:spPr bwMode="auto">
            <a:xfrm>
              <a:off x="7742894"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24"/>
            <p:cNvSpPr>
              <a:spLocks noChangeShapeType="1"/>
            </p:cNvSpPr>
            <p:nvPr/>
          </p:nvSpPr>
          <p:spPr bwMode="auto">
            <a:xfrm>
              <a:off x="6164142" y="3714859"/>
              <a:ext cx="1578753"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Oval 25"/>
            <p:cNvSpPr>
              <a:spLocks noChangeArrowheads="1"/>
            </p:cNvSpPr>
            <p:nvPr/>
          </p:nvSpPr>
          <p:spPr bwMode="auto">
            <a:xfrm>
              <a:off x="6546200" y="368785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7" name="Group 116"/>
          <p:cNvGrpSpPr/>
          <p:nvPr/>
        </p:nvGrpSpPr>
        <p:grpSpPr>
          <a:xfrm>
            <a:off x="6367801" y="3460217"/>
            <a:ext cx="816215" cy="69465"/>
            <a:chOff x="6367801" y="3460217"/>
            <a:chExt cx="816215" cy="69465"/>
          </a:xfrm>
        </p:grpSpPr>
        <p:sp>
          <p:nvSpPr>
            <p:cNvPr id="118" name="Line 26"/>
            <p:cNvSpPr>
              <a:spLocks noChangeShapeType="1"/>
            </p:cNvSpPr>
            <p:nvPr/>
          </p:nvSpPr>
          <p:spPr bwMode="auto">
            <a:xfrm>
              <a:off x="6367801"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27"/>
            <p:cNvSpPr>
              <a:spLocks noChangeShapeType="1"/>
            </p:cNvSpPr>
            <p:nvPr/>
          </p:nvSpPr>
          <p:spPr bwMode="auto">
            <a:xfrm>
              <a:off x="7184016"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28"/>
            <p:cNvSpPr>
              <a:spLocks noChangeShapeType="1"/>
            </p:cNvSpPr>
            <p:nvPr/>
          </p:nvSpPr>
          <p:spPr bwMode="auto">
            <a:xfrm>
              <a:off x="6367801" y="3494949"/>
              <a:ext cx="81621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Oval 29"/>
            <p:cNvSpPr>
              <a:spLocks noChangeArrowheads="1"/>
            </p:cNvSpPr>
            <p:nvPr/>
          </p:nvSpPr>
          <p:spPr bwMode="auto">
            <a:xfrm>
              <a:off x="6644082" y="346794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2" name="Group 121"/>
          <p:cNvGrpSpPr/>
          <p:nvPr/>
        </p:nvGrpSpPr>
        <p:grpSpPr>
          <a:xfrm>
            <a:off x="6260446" y="3240307"/>
            <a:ext cx="873050" cy="71044"/>
            <a:chOff x="6260446" y="3240307"/>
            <a:chExt cx="873050" cy="71044"/>
          </a:xfrm>
        </p:grpSpPr>
        <p:sp>
          <p:nvSpPr>
            <p:cNvPr id="123" name="Line 30"/>
            <p:cNvSpPr>
              <a:spLocks noChangeShapeType="1"/>
            </p:cNvSpPr>
            <p:nvPr/>
          </p:nvSpPr>
          <p:spPr bwMode="auto">
            <a:xfrm>
              <a:off x="626044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1"/>
            <p:cNvSpPr>
              <a:spLocks noChangeShapeType="1"/>
            </p:cNvSpPr>
            <p:nvPr/>
          </p:nvSpPr>
          <p:spPr bwMode="auto">
            <a:xfrm>
              <a:off x="713349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32"/>
            <p:cNvSpPr>
              <a:spLocks noChangeShapeType="1"/>
            </p:cNvSpPr>
            <p:nvPr/>
          </p:nvSpPr>
          <p:spPr bwMode="auto">
            <a:xfrm>
              <a:off x="6260446" y="3275829"/>
              <a:ext cx="87305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Oval 33"/>
            <p:cNvSpPr>
              <a:spLocks noChangeArrowheads="1"/>
            </p:cNvSpPr>
            <p:nvPr/>
          </p:nvSpPr>
          <p:spPr bwMode="auto">
            <a:xfrm>
              <a:off x="6536727" y="324882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7" name="Group 126"/>
          <p:cNvGrpSpPr/>
          <p:nvPr/>
        </p:nvGrpSpPr>
        <p:grpSpPr>
          <a:xfrm>
            <a:off x="6279391" y="3021976"/>
            <a:ext cx="415212" cy="69465"/>
            <a:chOff x="6279391" y="3021976"/>
            <a:chExt cx="415212" cy="69465"/>
          </a:xfrm>
        </p:grpSpPr>
        <p:sp>
          <p:nvSpPr>
            <p:cNvPr id="128" name="Line 34"/>
            <p:cNvSpPr>
              <a:spLocks noChangeShapeType="1"/>
            </p:cNvSpPr>
            <p:nvPr/>
          </p:nvSpPr>
          <p:spPr bwMode="auto">
            <a:xfrm>
              <a:off x="6279391"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35"/>
            <p:cNvSpPr>
              <a:spLocks noChangeShapeType="1"/>
            </p:cNvSpPr>
            <p:nvPr/>
          </p:nvSpPr>
          <p:spPr bwMode="auto">
            <a:xfrm>
              <a:off x="6694603"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36"/>
            <p:cNvSpPr>
              <a:spLocks noChangeShapeType="1"/>
            </p:cNvSpPr>
            <p:nvPr/>
          </p:nvSpPr>
          <p:spPr bwMode="auto">
            <a:xfrm>
              <a:off x="6279391" y="3056708"/>
              <a:ext cx="41521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Oval 37"/>
            <p:cNvSpPr>
              <a:spLocks noChangeArrowheads="1"/>
            </p:cNvSpPr>
            <p:nvPr/>
          </p:nvSpPr>
          <p:spPr bwMode="auto">
            <a:xfrm>
              <a:off x="6427793" y="302970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2" name="Group 131"/>
          <p:cNvGrpSpPr/>
          <p:nvPr/>
        </p:nvGrpSpPr>
        <p:grpSpPr>
          <a:xfrm>
            <a:off x="6110464" y="2800487"/>
            <a:ext cx="847790" cy="72623"/>
            <a:chOff x="6110464" y="2800487"/>
            <a:chExt cx="847790" cy="72623"/>
          </a:xfrm>
        </p:grpSpPr>
        <p:sp>
          <p:nvSpPr>
            <p:cNvPr id="133" name="Line 38"/>
            <p:cNvSpPr>
              <a:spLocks noChangeShapeType="1"/>
            </p:cNvSpPr>
            <p:nvPr/>
          </p:nvSpPr>
          <p:spPr bwMode="auto">
            <a:xfrm>
              <a:off x="611046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9"/>
            <p:cNvSpPr>
              <a:spLocks noChangeShapeType="1"/>
            </p:cNvSpPr>
            <p:nvPr/>
          </p:nvSpPr>
          <p:spPr bwMode="auto">
            <a:xfrm>
              <a:off x="695825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40"/>
            <p:cNvSpPr>
              <a:spLocks noChangeShapeType="1"/>
            </p:cNvSpPr>
            <p:nvPr/>
          </p:nvSpPr>
          <p:spPr bwMode="auto">
            <a:xfrm>
              <a:off x="6110464" y="2836798"/>
              <a:ext cx="84779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Oval 41"/>
            <p:cNvSpPr>
              <a:spLocks noChangeArrowheads="1"/>
            </p:cNvSpPr>
            <p:nvPr/>
          </p:nvSpPr>
          <p:spPr bwMode="auto">
            <a:xfrm>
              <a:off x="6339383" y="280979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7" name="Group 136"/>
          <p:cNvGrpSpPr/>
          <p:nvPr/>
        </p:nvGrpSpPr>
        <p:grpSpPr>
          <a:xfrm>
            <a:off x="6399376" y="2578998"/>
            <a:ext cx="367849" cy="72623"/>
            <a:chOff x="6399376" y="2578998"/>
            <a:chExt cx="367849" cy="72623"/>
          </a:xfrm>
        </p:grpSpPr>
        <p:sp>
          <p:nvSpPr>
            <p:cNvPr id="138" name="Line 42"/>
            <p:cNvSpPr>
              <a:spLocks noChangeShapeType="1"/>
            </p:cNvSpPr>
            <p:nvPr/>
          </p:nvSpPr>
          <p:spPr bwMode="auto">
            <a:xfrm>
              <a:off x="6399376"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43"/>
            <p:cNvSpPr>
              <a:spLocks noChangeShapeType="1"/>
            </p:cNvSpPr>
            <p:nvPr/>
          </p:nvSpPr>
          <p:spPr bwMode="auto">
            <a:xfrm>
              <a:off x="6767225"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44"/>
            <p:cNvSpPr>
              <a:spLocks noChangeShapeType="1"/>
            </p:cNvSpPr>
            <p:nvPr/>
          </p:nvSpPr>
          <p:spPr bwMode="auto">
            <a:xfrm>
              <a:off x="6399376" y="2615309"/>
              <a:ext cx="36784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Oval 45"/>
            <p:cNvSpPr>
              <a:spLocks noChangeArrowheads="1"/>
            </p:cNvSpPr>
            <p:nvPr/>
          </p:nvSpPr>
          <p:spPr bwMode="auto">
            <a:xfrm>
              <a:off x="6530412" y="258830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42" name="Group 141"/>
          <p:cNvGrpSpPr/>
          <p:nvPr/>
        </p:nvGrpSpPr>
        <p:grpSpPr>
          <a:xfrm>
            <a:off x="6298336" y="2357509"/>
            <a:ext cx="490992" cy="72623"/>
            <a:chOff x="6298336" y="2357509"/>
            <a:chExt cx="490992" cy="72623"/>
          </a:xfrm>
        </p:grpSpPr>
        <p:sp>
          <p:nvSpPr>
            <p:cNvPr id="143" name="Line 46"/>
            <p:cNvSpPr>
              <a:spLocks noChangeShapeType="1"/>
            </p:cNvSpPr>
            <p:nvPr/>
          </p:nvSpPr>
          <p:spPr bwMode="auto">
            <a:xfrm>
              <a:off x="6298336"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47"/>
            <p:cNvSpPr>
              <a:spLocks noChangeShapeType="1"/>
            </p:cNvSpPr>
            <p:nvPr/>
          </p:nvSpPr>
          <p:spPr bwMode="auto">
            <a:xfrm>
              <a:off x="6789328"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48"/>
            <p:cNvSpPr>
              <a:spLocks noChangeShapeType="1"/>
            </p:cNvSpPr>
            <p:nvPr/>
          </p:nvSpPr>
          <p:spPr bwMode="auto">
            <a:xfrm>
              <a:off x="6298336" y="2393820"/>
              <a:ext cx="49099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49"/>
            <p:cNvSpPr>
              <a:spLocks noChangeArrowheads="1"/>
            </p:cNvSpPr>
            <p:nvPr/>
          </p:nvSpPr>
          <p:spPr bwMode="auto">
            <a:xfrm>
              <a:off x="6465683" y="2366820"/>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47" name="Group 146"/>
          <p:cNvGrpSpPr/>
          <p:nvPr/>
        </p:nvGrpSpPr>
        <p:grpSpPr>
          <a:xfrm>
            <a:off x="6361486" y="2134442"/>
            <a:ext cx="495728" cy="74201"/>
            <a:chOff x="6361486" y="2134442"/>
            <a:chExt cx="495728" cy="74201"/>
          </a:xfrm>
        </p:grpSpPr>
        <p:sp>
          <p:nvSpPr>
            <p:cNvPr id="148" name="Line 50"/>
            <p:cNvSpPr>
              <a:spLocks noChangeShapeType="1"/>
            </p:cNvSpPr>
            <p:nvPr/>
          </p:nvSpPr>
          <p:spPr bwMode="auto">
            <a:xfrm>
              <a:off x="6361486"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51"/>
            <p:cNvSpPr>
              <a:spLocks noChangeShapeType="1"/>
            </p:cNvSpPr>
            <p:nvPr/>
          </p:nvSpPr>
          <p:spPr bwMode="auto">
            <a:xfrm>
              <a:off x="6857214"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52"/>
            <p:cNvSpPr>
              <a:spLocks noChangeShapeType="1"/>
            </p:cNvSpPr>
            <p:nvPr/>
          </p:nvSpPr>
          <p:spPr bwMode="auto">
            <a:xfrm>
              <a:off x="6361486" y="2171542"/>
              <a:ext cx="495728"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53"/>
            <p:cNvSpPr>
              <a:spLocks noChangeArrowheads="1"/>
            </p:cNvSpPr>
            <p:nvPr/>
          </p:nvSpPr>
          <p:spPr bwMode="auto">
            <a:xfrm>
              <a:off x="6536727" y="2144542"/>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2" name="Group 151"/>
          <p:cNvGrpSpPr/>
          <p:nvPr/>
        </p:nvGrpSpPr>
        <p:grpSpPr>
          <a:xfrm>
            <a:off x="6244658" y="1912953"/>
            <a:ext cx="764116" cy="72623"/>
            <a:chOff x="6244658" y="1912953"/>
            <a:chExt cx="764116" cy="72623"/>
          </a:xfrm>
        </p:grpSpPr>
        <p:sp>
          <p:nvSpPr>
            <p:cNvPr id="153" name="Line 54"/>
            <p:cNvSpPr>
              <a:spLocks noChangeShapeType="1"/>
            </p:cNvSpPr>
            <p:nvPr/>
          </p:nvSpPr>
          <p:spPr bwMode="auto">
            <a:xfrm>
              <a:off x="6244658"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55"/>
            <p:cNvSpPr>
              <a:spLocks noChangeShapeType="1"/>
            </p:cNvSpPr>
            <p:nvPr/>
          </p:nvSpPr>
          <p:spPr bwMode="auto">
            <a:xfrm>
              <a:off x="7008774"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56"/>
            <p:cNvSpPr>
              <a:spLocks noChangeShapeType="1"/>
            </p:cNvSpPr>
            <p:nvPr/>
          </p:nvSpPr>
          <p:spPr bwMode="auto">
            <a:xfrm>
              <a:off x="6244658" y="1949264"/>
              <a:ext cx="764116"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Oval 57"/>
            <p:cNvSpPr>
              <a:spLocks noChangeArrowheads="1"/>
            </p:cNvSpPr>
            <p:nvPr/>
          </p:nvSpPr>
          <p:spPr bwMode="auto">
            <a:xfrm>
              <a:off x="6487786" y="1922264"/>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6355171" y="1691464"/>
            <a:ext cx="377322" cy="72623"/>
            <a:chOff x="6355171" y="1691464"/>
            <a:chExt cx="377322" cy="72623"/>
          </a:xfrm>
        </p:grpSpPr>
        <p:sp>
          <p:nvSpPr>
            <p:cNvPr id="158" name="Line 58"/>
            <p:cNvSpPr>
              <a:spLocks noChangeShapeType="1"/>
            </p:cNvSpPr>
            <p:nvPr/>
          </p:nvSpPr>
          <p:spPr bwMode="auto">
            <a:xfrm>
              <a:off x="6355171"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9"/>
            <p:cNvSpPr>
              <a:spLocks noChangeShapeType="1"/>
            </p:cNvSpPr>
            <p:nvPr/>
          </p:nvSpPr>
          <p:spPr bwMode="auto">
            <a:xfrm>
              <a:off x="6732493"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60"/>
            <p:cNvSpPr>
              <a:spLocks noChangeShapeType="1"/>
            </p:cNvSpPr>
            <p:nvPr/>
          </p:nvSpPr>
          <p:spPr bwMode="auto">
            <a:xfrm>
              <a:off x="6355171" y="1727775"/>
              <a:ext cx="37732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Oval 61"/>
            <p:cNvSpPr>
              <a:spLocks noChangeArrowheads="1"/>
            </p:cNvSpPr>
            <p:nvPr/>
          </p:nvSpPr>
          <p:spPr bwMode="auto">
            <a:xfrm>
              <a:off x="6484627" y="170077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62" name="Group 88"/>
          <p:cNvGraphicFramePr>
            <a:graphicFrameLocks noGrp="1"/>
          </p:cNvGraphicFramePr>
          <p:nvPr>
            <p:extLst>
              <p:ext uri="{D42A27DB-BD31-4B8C-83A1-F6EECF244321}">
                <p14:modId xmlns:p14="http://schemas.microsoft.com/office/powerpoint/2010/main" val="2067997552"/>
              </p:ext>
            </p:extLst>
          </p:nvPr>
        </p:nvGraphicFramePr>
        <p:xfrm>
          <a:off x="261614" y="5076825"/>
          <a:ext cx="8559244" cy="1219200"/>
        </p:xfrm>
        <a:graphic>
          <a:graphicData uri="http://schemas.openxmlformats.org/drawingml/2006/table">
            <a:tbl>
              <a:tblPr firstRow="1" bandRow="1">
                <a:tableStyleId>{69012ECD-51FC-41F1-AA8D-1B2483CD663E}</a:tableStyleId>
              </a:tblPr>
              <a:tblGrid>
                <a:gridCol w="2259640"/>
                <a:gridCol w="3149802"/>
                <a:gridCol w="3149802"/>
              </a:tblGrid>
              <a:tr h="1302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パクリタキセル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mOS、ヶ月間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9.7 (7.1, 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 (7.1,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1.04 (0.76,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0.824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1071361" y="1600200"/>
            <a:ext cx="3425875"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Tree>
    <p:extLst>
      <p:ext uri="{BB962C8B-B14F-4D97-AF65-F5344CB8AC3E}">
        <p14:creationId xmlns:p14="http://schemas.microsoft.com/office/powerpoint/2010/main" val="4133646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4016: DREAM試験からの有効性・安全性所見：第一選択化学療法無効後の胃癌患者におけるDHP107（経口パクリタキセル）とIVパクリタキセルを比較評価する第III相試験 – Kang Y-K,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solidFill>
                <a:schemeClr val="bg2">
                  <a:lumMod val="20000"/>
                  <a:lumOff val="80000"/>
                </a:schemeClr>
              </a:solidFill>
            </a:endParaRPr>
          </a:p>
          <a:p>
            <a:endParaRPr lang="en-GB" dirty="0">
              <a:solidFill>
                <a:schemeClr val="bg2">
                  <a:lumMod val="20000"/>
                  <a:lumOff val="80000"/>
                </a:schemeClr>
              </a:solidFill>
            </a:endParaRPr>
          </a:p>
          <a:p>
            <a:endParaRPr lang="en-GB" dirty="0" smtClean="0">
              <a:solidFill>
                <a:schemeClr val="bg2">
                  <a:lumMod val="20000"/>
                  <a:lumOff val="80000"/>
                </a:schemeClr>
              </a:solidFill>
            </a:endParaRPr>
          </a:p>
          <a:p>
            <a:endParaRPr lang="en-GB" dirty="0">
              <a:solidFill>
                <a:schemeClr val="bg2">
                  <a:lumMod val="20000"/>
                  <a:lumOff val="80000"/>
                </a:schemeClr>
              </a:solidFill>
            </a:endParaRPr>
          </a:p>
          <a:p>
            <a:pPr marL="0" indent="0">
              <a:buNone/>
            </a:pPr>
            <a:endParaRPr lang="en-GB" dirty="0" smtClean="0">
              <a:solidFill>
                <a:schemeClr val="bg2">
                  <a:lumMod val="20000"/>
                  <a:lumOff val="80000"/>
                </a:schemeClr>
              </a:solidFill>
            </a:endParaRPr>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spcBef>
                <a:spcPts val="600"/>
              </a:spcBef>
              <a:buNone/>
            </a:pPr>
            <a:r>
              <a:rPr lang="ja-JP" sz="1600" b="1" i="0" dirty="0" smtClean="0">
                <a:solidFill>
                  <a:srgbClr val="4D4D4D"/>
                </a:solidFill>
                <a:ea typeface="MS UI Gothic" pitchFamily="18" charset="0"/>
              </a:rPr>
              <a:t>結</a:t>
            </a:r>
            <a:r>
              <a:rPr lang="ja-JP" sz="1600" b="1" i="0" dirty="0" smtClean="0">
                <a:solidFill>
                  <a:srgbClr val="4D4D4D"/>
                </a:solidFill>
                <a:ea typeface="MS UI Gothic" pitchFamily="18" charset="0"/>
              </a:rPr>
              <a:t>論</a:t>
            </a:r>
          </a:p>
          <a:p>
            <a:r>
              <a:rPr lang="ja-JP" sz="1600" b="1" i="0" dirty="0" smtClean="0">
                <a:solidFill>
                  <a:srgbClr val="4D4D4D"/>
                </a:solidFill>
                <a:ea typeface="MS UI Gothic" pitchFamily="18" charset="0"/>
              </a:rPr>
              <a:t>進行GC患者においてDHP107を経口投与した時のPFSは、パクリタキセルのIV投与時に対して非劣性を示した</a:t>
            </a:r>
          </a:p>
          <a:p>
            <a:r>
              <a:rPr lang="ja-JP" sz="1600" b="1" i="0" dirty="0" smtClean="0">
                <a:solidFill>
                  <a:srgbClr val="4D4D4D"/>
                </a:solidFill>
                <a:ea typeface="MS UI Gothic" pitchFamily="18" charset="0"/>
              </a:rPr>
              <a:t>OS、奏効率、DCR*は治療群間で類似していた</a:t>
            </a:r>
          </a:p>
          <a:p>
            <a:r>
              <a:rPr lang="ja-JP" sz="1600" b="1" i="0" dirty="0" smtClean="0">
                <a:solidFill>
                  <a:srgbClr val="4D4D4D"/>
                </a:solidFill>
                <a:ea typeface="MS UI Gothic" pitchFamily="18" charset="0"/>
              </a:rPr>
              <a:t>両群ともに良好な忍容性を示した</a:t>
            </a:r>
          </a:p>
          <a:p>
            <a:r>
              <a:rPr lang="ja-JP" sz="1600" b="1" i="0" dirty="0" smtClean="0">
                <a:solidFill>
                  <a:srgbClr val="4D4D4D"/>
                </a:solidFill>
                <a:ea typeface="MS UI Gothic" pitchFamily="18" charset="0"/>
              </a:rPr>
              <a:t>DHP107は、進行GCにおける有効性と安全性が証明された初のパクリタキセル経口製剤である</a:t>
            </a:r>
          </a:p>
          <a:p>
            <a:endParaRPr lang="en-GB" dirty="0"/>
          </a:p>
          <a:p>
            <a:endParaRPr lang="en-GB" dirty="0" smtClean="0"/>
          </a:p>
          <a:p>
            <a:endParaRPr lang="en-GB" dirty="0"/>
          </a:p>
        </p:txBody>
      </p:sp>
      <p:sp>
        <p:nvSpPr>
          <p:cNvPr id="4" name="Text Placeholder 3"/>
          <p:cNvSpPr>
            <a:spLocks noGrp="1"/>
          </p:cNvSpPr>
          <p:nvPr>
            <p:ph type="body" sz="quarter" idx="10"/>
          </p:nvPr>
        </p:nvSpPr>
        <p:spPr>
          <a:xfrm>
            <a:off x="341061" y="6324600"/>
            <a:ext cx="4130675" cy="258763"/>
          </a:xfrm>
        </p:spPr>
        <p:txBody>
          <a:bodyPr/>
          <a:lstStyle/>
          <a:p>
            <a:r>
              <a:rPr lang="ja-JP" sz="1200" b="0" i="0" dirty="0" smtClean="0">
                <a:solidFill>
                  <a:srgbClr val="4D4D4D"/>
                </a:solidFill>
                <a:ea typeface="MS UI Gothic" pitchFamily="18" charset="0"/>
              </a:rPr>
              <a:t>*ASCOではデータは提示されず。</a:t>
            </a:r>
          </a:p>
        </p:txBody>
      </p:sp>
      <p:graphicFrame>
        <p:nvGraphicFramePr>
          <p:cNvPr id="6" name="Group 88"/>
          <p:cNvGraphicFramePr>
            <a:graphicFrameLocks noGrp="1"/>
          </p:cNvGraphicFramePr>
          <p:nvPr>
            <p:extLst>
              <p:ext uri="{D42A27DB-BD31-4B8C-83A1-F6EECF244321}">
                <p14:modId xmlns:p14="http://schemas.microsoft.com/office/powerpoint/2010/main" val="4256114501"/>
              </p:ext>
            </p:extLst>
          </p:nvPr>
        </p:nvGraphicFramePr>
        <p:xfrm>
          <a:off x="292378" y="1600200"/>
          <a:ext cx="8559245" cy="1127760"/>
        </p:xfrm>
        <a:graphic>
          <a:graphicData uri="http://schemas.openxmlformats.org/drawingml/2006/table">
            <a:tbl>
              <a:tblPr firstRow="1" bandRow="1">
                <a:tableStyleId>{69012ECD-51FC-41F1-AA8D-1B2483CD663E}</a:tableStyleId>
              </a:tblPr>
              <a:tblGrid>
                <a:gridCol w="1651784"/>
                <a:gridCol w="2302487"/>
                <a:gridCol w="2302487"/>
                <a:gridCol w="2302487"/>
              </a:tblGrid>
              <a:tr h="13027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パクリタキセル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17.8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801970148"/>
              </p:ext>
            </p:extLst>
          </p:nvPr>
        </p:nvGraphicFramePr>
        <p:xfrm>
          <a:off x="135731" y="2857500"/>
          <a:ext cx="8872539" cy="1691640"/>
        </p:xfrm>
        <a:graphic>
          <a:graphicData uri="http://schemas.openxmlformats.org/drawingml/2006/table">
            <a:tbl>
              <a:tblPr firstRow="1" bandRow="1">
                <a:tableStyleId>{69012ECD-51FC-41F1-AA8D-1B2483CD663E}</a:tableStyleId>
              </a:tblPr>
              <a:tblGrid>
                <a:gridCol w="4014788"/>
                <a:gridCol w="1980077"/>
                <a:gridCol w="2080364"/>
                <a:gridCol w="797310"/>
              </a:tblGrid>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患者の8%以上で発生したグレード3以上のAE、n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パクリタキセル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(53.4)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末梢感覚性ニューロパチー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bl>
          </a:graphicData>
        </a:graphic>
      </p:graphicFrame>
      <p:sp>
        <p:nvSpPr>
          <p:cNvPr id="8"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smtClean="0">
                <a:ea typeface="MS UI Gothic" pitchFamily="18" charset="0"/>
              </a:rPr>
              <a:t>Kang et al. J Clin Oncol 2016; 34 (suppl): abstr 4016</a:t>
            </a:r>
            <a:endParaRPr lang="ja-JP" dirty="0" smtClean="0">
              <a:ea typeface="MS UI Gothic" pitchFamily="18" charset="0"/>
            </a:endParaRPr>
          </a:p>
        </p:txBody>
      </p:sp>
    </p:spTree>
    <p:extLst>
      <p:ext uri="{BB962C8B-B14F-4D97-AF65-F5344CB8AC3E}">
        <p14:creationId xmlns:p14="http://schemas.microsoft.com/office/powerpoint/2010/main" val="3340708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Tree>
    <p:extLst>
      <p:ext uri="{BB962C8B-B14F-4D97-AF65-F5344CB8AC3E}">
        <p14:creationId xmlns:p14="http://schemas.microsoft.com/office/powerpoint/2010/main" val="426219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4003: 進行肝細胞癌（HCC）患者におけるソラフェニブ＋ドキソルビシン併用療法とソラフェニブ単独療法を比較する無作為化第III相試験：CALGB 80802（Alliance）試験– Abou-Alfa GK,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進行HCC患者において、ソラフェニブ＋ドキソルビシン併用療法がソラフェニブ単独療法との比較で生存を改善するかどうかを検討すること</a:t>
            </a:r>
          </a:p>
        </p:txBody>
      </p:sp>
      <p:sp>
        <p:nvSpPr>
          <p:cNvPr id="4" name="Text Placeholder 3"/>
          <p:cNvSpPr>
            <a:spLocks noGrp="1"/>
          </p:cNvSpPr>
          <p:nvPr>
            <p:ph type="body" sz="quarter" idx="10"/>
          </p:nvPr>
        </p:nvSpPr>
        <p:spPr>
          <a:xfrm>
            <a:off x="365125" y="6324600"/>
            <a:ext cx="4382538" cy="258763"/>
          </a:xfrm>
        </p:spPr>
        <p:txBody>
          <a:bodyPr/>
          <a:lstStyle/>
          <a:p>
            <a:r>
              <a:rPr lang="ja-JP" sz="1200" b="0" i="0" dirty="0" smtClean="0">
                <a:solidFill>
                  <a:srgbClr val="4D4D4D"/>
                </a:solidFill>
                <a:ea typeface="MS UI Gothic" pitchFamily="18" charset="0"/>
              </a:rPr>
              <a:t>*単独療法としてのソラフェニブ400 mg PO bidを6サイクル実施後、</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ベースライン時のビリルビン値が1.2を上回る例には半量を投与。</a:t>
            </a:r>
          </a:p>
        </p:txBody>
      </p:sp>
      <p:cxnSp>
        <p:nvCxnSpPr>
          <p:cNvPr id="7" name="AutoShape 15"/>
          <p:cNvCxnSpPr>
            <a:cxnSpLocks noChangeShapeType="1"/>
            <a:stCxn id="6" idx="0"/>
            <a:endCxn id="12" idx="1"/>
          </p:cNvCxnSpPr>
          <p:nvPr/>
        </p:nvCxnSpPr>
        <p:spPr bwMode="auto">
          <a:xfrm rot="5400000" flipH="1" flipV="1">
            <a:off x="4107609" y="2867593"/>
            <a:ext cx="613819" cy="423772"/>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22466"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747663" y="3266706"/>
            <a:ext cx="34748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進行疾患 vs 転移性疾患</a:t>
            </a:r>
          </a:p>
        </p:txBody>
      </p:sp>
      <p:cxnSp>
        <p:nvCxnSpPr>
          <p:cNvPr id="10" name="AutoShape 19"/>
          <p:cNvCxnSpPr>
            <a:cxnSpLocks noChangeShapeType="1"/>
          </p:cNvCxnSpPr>
          <p:nvPr/>
        </p:nvCxnSpPr>
        <p:spPr bwMode="auto">
          <a:xfrm>
            <a:off x="3576541"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49831"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26404" y="2362200"/>
            <a:ext cx="332016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ドキソルビシン60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q3w＋ソラフェニブ400 mg PO bid*</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(n=180)</a:t>
            </a:r>
          </a:p>
        </p:txBody>
      </p:sp>
      <p:sp>
        <p:nvSpPr>
          <p:cNvPr id="13" name="AutoShape 9"/>
          <p:cNvSpPr>
            <a:spLocks noChangeArrowheads="1"/>
          </p:cNvSpPr>
          <p:nvPr/>
        </p:nvSpPr>
        <p:spPr bwMode="auto">
          <a:xfrm>
            <a:off x="256851" y="2324497"/>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組織学的に証明された進行HCC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全身療法の治療歴がないこと</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Child-Pugh分類A</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十分な臓器機能の保持</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(n=356)</a:t>
            </a:r>
          </a:p>
        </p:txBody>
      </p:sp>
      <p:sp>
        <p:nvSpPr>
          <p:cNvPr id="14" name="Rectangle 9"/>
          <p:cNvSpPr txBox="1">
            <a:spLocks noChangeArrowheads="1"/>
          </p:cNvSpPr>
          <p:nvPr/>
        </p:nvSpPr>
        <p:spPr bwMode="auto">
          <a:xfrm>
            <a:off x="365124" y="5168896"/>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15" name="Content Placeholder 26"/>
          <p:cNvSpPr txBox="1">
            <a:spLocks/>
          </p:cNvSpPr>
          <p:nvPr/>
        </p:nvSpPr>
        <p:spPr>
          <a:xfrm>
            <a:off x="4572000" y="5168896"/>
            <a:ext cx="43434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PFS、TTP、腫瘍縮小効果（RECIST基準 v1.1に基づく）</a:t>
            </a:r>
          </a:p>
          <a:p>
            <a:pPr>
              <a:buClr>
                <a:srgbClr val="043882"/>
              </a:buClr>
            </a:pPr>
            <a:r>
              <a:rPr lang="ja-JP" b="0" i="0" dirty="0" smtClean="0">
                <a:solidFill>
                  <a:srgbClr val="4D4D4D"/>
                </a:solidFill>
                <a:ea typeface="MS UI Gothic" pitchFamily="18" charset="0"/>
              </a:rPr>
              <a:t>安全性</a:t>
            </a:r>
          </a:p>
        </p:txBody>
      </p:sp>
      <p:cxnSp>
        <p:nvCxnSpPr>
          <p:cNvPr id="16" name="AutoShape 16"/>
          <p:cNvCxnSpPr>
            <a:cxnSpLocks noChangeShapeType="1"/>
            <a:stCxn id="6" idx="4"/>
            <a:endCxn id="19" idx="1"/>
          </p:cNvCxnSpPr>
          <p:nvPr/>
        </p:nvCxnSpPr>
        <p:spPr bwMode="auto">
          <a:xfrm rot="16200000" flipH="1">
            <a:off x="4103659" y="4165935"/>
            <a:ext cx="621718" cy="4237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22466"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648251"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26404" y="4278312"/>
            <a:ext cx="331820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ソラフェニブ400 mg PO bid</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(n=176)</a:t>
            </a:r>
          </a:p>
        </p:txBody>
      </p:sp>
      <p:sp>
        <p:nvSpPr>
          <p:cNvPr id="6" name="Oval 14"/>
          <p:cNvSpPr>
            <a:spLocks noChangeArrowheads="1"/>
          </p:cNvSpPr>
          <p:nvPr/>
        </p:nvSpPr>
        <p:spPr bwMode="auto">
          <a:xfrm>
            <a:off x="3833264" y="3386388"/>
            <a:ext cx="738736" cy="6805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sp>
        <p:nvSpPr>
          <p:cNvPr id="20"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smtClean="0">
                <a:ea typeface="MS UI Gothic" pitchFamily="18" charset="0"/>
              </a:rPr>
              <a:t>Abou-Alfa et al. J Clin Oncol 2016; 34 (suppl): abstr 4003</a:t>
            </a:r>
            <a:endParaRPr lang="ja-JP" dirty="0" smtClean="0">
              <a:ea typeface="MS UI Gothic" pitchFamily="18" charset="0"/>
            </a:endParaRPr>
          </a:p>
        </p:txBody>
      </p:sp>
    </p:spTree>
    <p:extLst>
      <p:ext uri="{BB962C8B-B14F-4D97-AF65-F5344CB8AC3E}">
        <p14:creationId xmlns:p14="http://schemas.microsoft.com/office/powerpoint/2010/main" val="277216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en-GB" sz="1000" dirty="0"/>
          </a:p>
        </p:txBody>
      </p:sp>
      <p:sp>
        <p:nvSpPr>
          <p:cNvPr id="4" name="Rectangle 3"/>
          <p:cNvSpPr txBox="1">
            <a:spLocks noChangeArrowheads="1"/>
          </p:cNvSpPr>
          <p:nvPr/>
        </p:nvSpPr>
        <p:spPr>
          <a:xfrm>
            <a:off x="365124" y="1240387"/>
            <a:ext cx="8413751" cy="5501608"/>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1L	第一選択</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2L	第二選択</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5FU	5-フルオロウラシル</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AE	有害事象</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ADC	腺癌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BSC	最善支持療法</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CI	信頼区間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CIV	持続静注</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CR	完全奏効</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(m)CRC	(転移性)結腸直腸癌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CT	化学療法</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DCR	病勢コントロール率</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DFS	無病生存期間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(m)DOR	奏効持続期間（中央値）</a:t>
            </a:r>
          </a:p>
          <a:p>
            <a:pPr marL="0" indent="0">
              <a:lnSpc>
                <a:spcPts val="900"/>
              </a:lnSpc>
              <a:spcAft>
                <a:spcPts val="300"/>
              </a:spcAft>
              <a:buClr>
                <a:srgbClr val="043882"/>
              </a:buClr>
              <a:buNone/>
            </a:pPr>
            <a:r>
              <a:rPr lang="ja-JP" sz="1000" b="0" i="0" dirty="0" smtClean="0">
                <a:solidFill>
                  <a:srgbClr val="4D4D4D"/>
                </a:solidFill>
                <a:ea typeface="MS UI Gothic" pitchFamily="18" charset="0"/>
              </a:rPr>
              <a:t>ESCC	食道扁平上皮癌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ECOG</a:t>
            </a:r>
            <a:r>
              <a:rPr lang="ja-JP" sz="1000" b="1" i="0" dirty="0" smtClean="0">
                <a:solidFill>
                  <a:srgbClr val="4D4D4D"/>
                </a:solidFill>
                <a:ea typeface="MS UI Gothic" pitchFamily="18" charset="0"/>
              </a:rPr>
              <a:t>	</a:t>
            </a:r>
            <a:r>
              <a:rPr lang="ja-JP" sz="1000" b="0" i="0" dirty="0" smtClean="0">
                <a:solidFill>
                  <a:srgbClr val="4D4D4D"/>
                </a:solidFill>
                <a:ea typeface="MS UI Gothic" pitchFamily="18" charset="0"/>
              </a:rPr>
              <a:t>米国東海岸癌臨床試験グループ</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EORTC QLQ	欧州がん研究・治療機構</a:t>
            </a:r>
            <a:r>
              <a:rPr lang="en" sz="1000" dirty="0" smtClean="0"/>
              <a:t/>
            </a:r>
            <a:br>
              <a:rPr lang="en" sz="1000" dirty="0" smtClean="0"/>
            </a:br>
            <a:r>
              <a:rPr lang="ja-JP" sz="1000" b="0" i="0" dirty="0" smtClean="0">
                <a:solidFill>
                  <a:srgbClr val="4D4D4D"/>
                </a:solidFill>
                <a:ea typeface="MS UI Gothic" pitchFamily="18" charset="0"/>
              </a:rPr>
              <a:t>	QOL質問表</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EOX	エピルビシン、オキサリプラチン、カペシタビン</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ESCC	食道扁平上皮癌</a:t>
            </a:r>
          </a:p>
          <a:p>
            <a:pPr marL="0" indent="0">
              <a:lnSpc>
                <a:spcPts val="900"/>
              </a:lnSpc>
              <a:spcAft>
                <a:spcPts val="300"/>
              </a:spcAft>
              <a:buClr>
                <a:srgbClr val="043882"/>
              </a:buClr>
              <a:buNone/>
            </a:pPr>
            <a:r>
              <a:rPr lang="ja-JP" sz="1000" b="0" i="0" dirty="0" smtClean="0">
                <a:solidFill>
                  <a:srgbClr val="4D4D4D"/>
                </a:solidFill>
                <a:ea typeface="MS UI Gothic" pitchFamily="18" charset="0"/>
              </a:rPr>
              <a:t>FDG	18F-2-デオキシ-2-フルオロ-D-グルコース</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GC	胃癌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GEJ	胃食道接合部</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GEP-NET	胃腸膵神経内分泌腫瘍</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GI	胃腸/消化器</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HCC	肝細胞癌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HER2	 ヒト上皮成長因子受容体2</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HR	ハザード比</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ITT	intent-to-treat</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IV	静脈内</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LAR	長時間作用型徐放性製剤</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Lu	ルテチウム</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mAb	モノクローナル抗体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MDCT	多列検出型コンピュータ断層撮影</a:t>
            </a:r>
          </a:p>
          <a:p>
            <a:pPr marL="0" indent="0">
              <a:lnSpc>
                <a:spcPts val="900"/>
              </a:lnSpc>
              <a:spcAft>
                <a:spcPts val="300"/>
              </a:spcAft>
              <a:buClr>
                <a:srgbClr val="043882"/>
              </a:buClr>
              <a:buNone/>
            </a:pPr>
            <a:r>
              <a:rPr lang="ja-JP" sz="1000" b="0" i="0" dirty="0" smtClean="0">
                <a:solidFill>
                  <a:srgbClr val="4D4D4D"/>
                </a:solidFill>
                <a:ea typeface="MS UI Gothic" pitchFamily="18" charset="0"/>
              </a:rPr>
              <a:t>MMR	ミスマッチ修復</a:t>
            </a:r>
          </a:p>
          <a:p>
            <a:pPr marL="0" indent="0">
              <a:lnSpc>
                <a:spcPts val="900"/>
              </a:lnSpc>
              <a:buClr>
                <a:srgbClr val="043882"/>
              </a:buClr>
              <a:buNone/>
            </a:pPr>
            <a:endParaRPr lang="en-GB" sz="1000" dirty="0" smtClean="0"/>
          </a:p>
          <a:p>
            <a:pPr marL="0" indent="0">
              <a:lnSpc>
                <a:spcPts val="900"/>
              </a:lnSpc>
              <a:buClr>
                <a:srgbClr val="043882"/>
              </a:buClr>
              <a:buNone/>
            </a:pPr>
            <a:endParaRPr lang="en-GB" sz="1000" dirty="0"/>
          </a:p>
          <a:p>
            <a:pPr marL="0" indent="0">
              <a:lnSpc>
                <a:spcPts val="900"/>
              </a:lnSpc>
              <a:buClr>
                <a:srgbClr val="043882"/>
              </a:buClr>
              <a:buNone/>
            </a:pPr>
            <a:endParaRPr lang="en-GB" sz="1000" dirty="0" smtClean="0"/>
          </a:p>
          <a:p>
            <a:pPr marL="0" indent="0">
              <a:lnSpc>
                <a:spcPts val="900"/>
              </a:lnSpc>
              <a:buClr>
                <a:srgbClr val="043882"/>
              </a:buClr>
              <a:buNone/>
            </a:pPr>
            <a:r>
              <a:rPr lang="ja-JP" sz="1000" b="0" i="0" dirty="0" smtClean="0">
                <a:solidFill>
                  <a:srgbClr val="4D4D4D"/>
                </a:solidFill>
                <a:ea typeface="MS UI Gothic" pitchFamily="18" charset="0"/>
              </a:rPr>
              <a:t>NET	神経内分泌腫瘍</a:t>
            </a:r>
          </a:p>
          <a:p>
            <a:pPr marL="0" indent="0">
              <a:lnSpc>
                <a:spcPts val="900"/>
              </a:lnSpc>
              <a:buClr>
                <a:srgbClr val="043882"/>
              </a:buClr>
              <a:buNone/>
            </a:pPr>
            <a:r>
              <a:rPr lang="ja-JP" sz="1000" b="0" i="0" dirty="0" smtClean="0">
                <a:solidFill>
                  <a:srgbClr val="4D4D4D"/>
                </a:solidFill>
                <a:ea typeface="MS UI Gothic" pitchFamily="18" charset="0"/>
              </a:rPr>
              <a:t>OR	オッズ比</a:t>
            </a:r>
          </a:p>
          <a:p>
            <a:pPr marL="0" indent="0">
              <a:lnSpc>
                <a:spcPts val="900"/>
              </a:lnSpc>
              <a:buClr>
                <a:srgbClr val="043882"/>
              </a:buClr>
              <a:buNone/>
            </a:pPr>
            <a:r>
              <a:rPr lang="ja-JP" sz="1000" b="0" i="0" dirty="0" smtClean="0">
                <a:solidFill>
                  <a:srgbClr val="4D4D4D"/>
                </a:solidFill>
                <a:ea typeface="MS UI Gothic" pitchFamily="18" charset="0"/>
              </a:rPr>
              <a:t>ORR	全奏効率</a:t>
            </a:r>
          </a:p>
          <a:p>
            <a:pPr marL="0" indent="0">
              <a:lnSpc>
                <a:spcPts val="900"/>
              </a:lnSpc>
              <a:buClr>
                <a:srgbClr val="043882"/>
              </a:buClr>
              <a:buNone/>
            </a:pPr>
            <a:r>
              <a:rPr lang="ja-JP" sz="1000" b="0" i="0" dirty="0" smtClean="0">
                <a:solidFill>
                  <a:srgbClr val="4D4D4D"/>
                </a:solidFill>
                <a:ea typeface="MS UI Gothic" pitchFamily="18" charset="0"/>
              </a:rPr>
              <a:t>(m)OS	全生存期間（中央値）</a:t>
            </a:r>
          </a:p>
          <a:p>
            <a:pPr marL="0" indent="0">
              <a:lnSpc>
                <a:spcPts val="900"/>
              </a:lnSpc>
              <a:buClr>
                <a:srgbClr val="043882"/>
              </a:buClr>
              <a:buNone/>
            </a:pPr>
            <a:r>
              <a:rPr lang="ja-JP" sz="1000" b="0" i="0" dirty="0" smtClean="0">
                <a:solidFill>
                  <a:srgbClr val="4D4D4D"/>
                </a:solidFill>
                <a:ea typeface="MS UI Gothic" pitchFamily="18" charset="0"/>
              </a:rPr>
              <a:t>PD	病勢進行</a:t>
            </a:r>
          </a:p>
          <a:p>
            <a:pPr marL="0" indent="0">
              <a:lnSpc>
                <a:spcPts val="900"/>
              </a:lnSpc>
              <a:buClr>
                <a:srgbClr val="043882"/>
              </a:buClr>
              <a:buNone/>
            </a:pPr>
            <a:r>
              <a:rPr lang="ja-JP" sz="1000" b="0" i="0" dirty="0" smtClean="0">
                <a:solidFill>
                  <a:srgbClr val="4D4D4D"/>
                </a:solidFill>
                <a:ea typeface="MS UI Gothic" pitchFamily="18" charset="0"/>
              </a:rPr>
              <a:t>PD-L1	プログラム死-リガンド1</a:t>
            </a:r>
          </a:p>
          <a:p>
            <a:pPr marL="0" indent="0">
              <a:lnSpc>
                <a:spcPts val="900"/>
              </a:lnSpc>
              <a:buClr>
                <a:srgbClr val="043882"/>
              </a:buClr>
              <a:buNone/>
            </a:pPr>
            <a:r>
              <a:rPr lang="ja-JP" sz="1000" b="0" i="0" dirty="0" smtClean="0">
                <a:solidFill>
                  <a:srgbClr val="4D4D4D"/>
                </a:solidFill>
                <a:ea typeface="MS UI Gothic" pitchFamily="18" charset="0"/>
              </a:rPr>
              <a:t>PEG	ポリ（エチレングリコール）</a:t>
            </a:r>
          </a:p>
          <a:p>
            <a:pPr marL="0" indent="0">
              <a:lnSpc>
                <a:spcPts val="900"/>
              </a:lnSpc>
              <a:buClr>
                <a:srgbClr val="043882"/>
              </a:buClr>
              <a:buNone/>
            </a:pPr>
            <a:r>
              <a:rPr lang="ja-JP" sz="1000" b="0" i="0" dirty="0" smtClean="0">
                <a:solidFill>
                  <a:srgbClr val="4D4D4D"/>
                </a:solidFill>
                <a:ea typeface="MS UI Gothic" pitchFamily="18" charset="0"/>
              </a:rPr>
              <a:t>PET-CT	陽電子放出コンピュータ断層撮影</a:t>
            </a:r>
          </a:p>
          <a:p>
            <a:pPr marL="0" indent="0">
              <a:lnSpc>
                <a:spcPts val="900"/>
              </a:lnSpc>
              <a:buClr>
                <a:srgbClr val="043882"/>
              </a:buClr>
              <a:buNone/>
            </a:pPr>
            <a:r>
              <a:rPr lang="ja-JP" sz="1000" b="0" i="0" dirty="0" smtClean="0">
                <a:solidFill>
                  <a:srgbClr val="4D4D4D"/>
                </a:solidFill>
                <a:ea typeface="MS UI Gothic" pitchFamily="18" charset="0"/>
              </a:rPr>
              <a:t>(m)PFS	無増悪生存期間（中央値）</a:t>
            </a:r>
          </a:p>
          <a:p>
            <a:pPr marL="0" indent="0">
              <a:lnSpc>
                <a:spcPts val="900"/>
              </a:lnSpc>
              <a:buClr>
                <a:srgbClr val="043882"/>
              </a:buClr>
              <a:buNone/>
            </a:pPr>
            <a:r>
              <a:rPr lang="ja-JP" sz="1000" b="0" i="0" dirty="0" smtClean="0">
                <a:solidFill>
                  <a:srgbClr val="4D4D4D"/>
                </a:solidFill>
                <a:ea typeface="MS UI Gothic" pitchFamily="18" charset="0"/>
              </a:rPr>
              <a:t>PK 	薬物動態</a:t>
            </a:r>
          </a:p>
          <a:p>
            <a:pPr marL="0" indent="0">
              <a:lnSpc>
                <a:spcPts val="900"/>
              </a:lnSpc>
              <a:buClr>
                <a:srgbClr val="043882"/>
              </a:buClr>
              <a:buNone/>
            </a:pPr>
            <a:r>
              <a:rPr lang="ja-JP" sz="1000" b="0" i="0" dirty="0" smtClean="0">
                <a:solidFill>
                  <a:srgbClr val="4D4D4D"/>
                </a:solidFill>
                <a:ea typeface="MS UI Gothic" pitchFamily="18" charset="0"/>
              </a:rPr>
              <a:t>PO	経口投与</a:t>
            </a:r>
          </a:p>
          <a:p>
            <a:pPr marL="0" indent="0">
              <a:lnSpc>
                <a:spcPts val="900"/>
              </a:lnSpc>
              <a:buClr>
                <a:srgbClr val="043882"/>
              </a:buClr>
              <a:buNone/>
            </a:pPr>
            <a:r>
              <a:rPr lang="ja-JP" sz="1000" b="0" i="0" dirty="0" smtClean="0">
                <a:solidFill>
                  <a:srgbClr val="4D4D4D"/>
                </a:solidFill>
                <a:ea typeface="MS UI Gothic" pitchFamily="18" charset="0"/>
              </a:rPr>
              <a:t>PR	部分奏効</a:t>
            </a:r>
          </a:p>
          <a:p>
            <a:pPr marL="0" indent="0">
              <a:lnSpc>
                <a:spcPts val="900"/>
              </a:lnSpc>
              <a:buClr>
                <a:srgbClr val="043882"/>
              </a:buClr>
              <a:buNone/>
            </a:pPr>
            <a:r>
              <a:rPr lang="ja-JP" sz="1000" b="0" i="0" dirty="0" smtClean="0">
                <a:solidFill>
                  <a:srgbClr val="4D4D4D"/>
                </a:solidFill>
                <a:ea typeface="MS UI Gothic" pitchFamily="18" charset="0"/>
              </a:rPr>
              <a:t>PS	一般状態</a:t>
            </a:r>
          </a:p>
          <a:p>
            <a:pPr marL="0" indent="0">
              <a:lnSpc>
                <a:spcPts val="900"/>
              </a:lnSpc>
              <a:buClr>
                <a:srgbClr val="043882"/>
              </a:buClr>
              <a:buNone/>
            </a:pPr>
            <a:r>
              <a:rPr lang="ja-JP" sz="1000" b="0" i="0" dirty="0" smtClean="0">
                <a:solidFill>
                  <a:srgbClr val="4D4D4D"/>
                </a:solidFill>
                <a:ea typeface="MS UI Gothic" pitchFamily="18" charset="0"/>
              </a:rPr>
              <a:t>q(1/2/3/4/5)w 	（1/2/3/4/5）週間ごと</a:t>
            </a:r>
          </a:p>
          <a:p>
            <a:pPr marL="0" indent="0">
              <a:lnSpc>
                <a:spcPts val="900"/>
              </a:lnSpc>
              <a:buClr>
                <a:srgbClr val="043882"/>
              </a:buClr>
              <a:buNone/>
            </a:pPr>
            <a:r>
              <a:rPr lang="ja-JP" sz="1000" b="0" i="0" dirty="0" smtClean="0">
                <a:solidFill>
                  <a:srgbClr val="4D4D4D"/>
                </a:solidFill>
                <a:ea typeface="MS UI Gothic" pitchFamily="18" charset="0"/>
              </a:rPr>
              <a:t>qd	1日1回</a:t>
            </a:r>
          </a:p>
          <a:p>
            <a:pPr marL="0" indent="0">
              <a:lnSpc>
                <a:spcPts val="900"/>
              </a:lnSpc>
              <a:buClr>
                <a:srgbClr val="043882"/>
              </a:buClr>
              <a:buNone/>
            </a:pPr>
            <a:r>
              <a:rPr lang="ja-JP" sz="1000" b="0" i="0" dirty="0" smtClean="0">
                <a:solidFill>
                  <a:srgbClr val="4D4D4D"/>
                </a:solidFill>
                <a:ea typeface="MS UI Gothic" pitchFamily="18" charset="0"/>
              </a:rPr>
              <a:t>QoL	生活の質</a:t>
            </a:r>
          </a:p>
          <a:p>
            <a:pPr marL="0" indent="0">
              <a:lnSpc>
                <a:spcPts val="900"/>
              </a:lnSpc>
              <a:buClr>
                <a:srgbClr val="043882"/>
              </a:buClr>
              <a:buNone/>
            </a:pPr>
            <a:r>
              <a:rPr lang="ja-JP" sz="1000" b="0" i="0" dirty="0" smtClean="0">
                <a:solidFill>
                  <a:srgbClr val="4D4D4D"/>
                </a:solidFill>
                <a:ea typeface="MS UI Gothic" pitchFamily="18" charset="0"/>
              </a:rPr>
              <a:t>RCT	無作為化対照比較試験</a:t>
            </a:r>
          </a:p>
          <a:p>
            <a:pPr marL="0" indent="0">
              <a:lnSpc>
                <a:spcPts val="900"/>
              </a:lnSpc>
              <a:buClr>
                <a:srgbClr val="043882"/>
              </a:buClr>
              <a:buNone/>
            </a:pPr>
            <a:r>
              <a:rPr lang="ja-JP" sz="1000" b="0" i="0" dirty="0" smtClean="0">
                <a:solidFill>
                  <a:srgbClr val="4D4D4D"/>
                </a:solidFill>
                <a:ea typeface="MS UI Gothic" pitchFamily="18" charset="0"/>
              </a:rPr>
              <a:t>RECIST	固形癌の治療効果判定のためのガイドライン</a:t>
            </a:r>
          </a:p>
          <a:p>
            <a:pPr marL="0" indent="0">
              <a:lnSpc>
                <a:spcPts val="900"/>
              </a:lnSpc>
              <a:buClr>
                <a:srgbClr val="043882"/>
              </a:buClr>
              <a:buNone/>
            </a:pPr>
            <a:r>
              <a:rPr lang="ja-JP" sz="1000" b="0" i="0" dirty="0" smtClean="0">
                <a:solidFill>
                  <a:srgbClr val="4D4D4D"/>
                </a:solidFill>
                <a:ea typeface="MS UI Gothic" pitchFamily="18" charset="0"/>
              </a:rPr>
              <a:t>RT	放射線療法</a:t>
            </a:r>
          </a:p>
          <a:p>
            <a:pPr marL="0" indent="0">
              <a:lnSpc>
                <a:spcPts val="900"/>
              </a:lnSpc>
              <a:buClr>
                <a:srgbClr val="043882"/>
              </a:buClr>
              <a:buNone/>
            </a:pPr>
            <a:r>
              <a:rPr lang="ja-JP" sz="1000" b="0" i="0" dirty="0" smtClean="0">
                <a:solidFill>
                  <a:srgbClr val="4D4D4D"/>
                </a:solidFill>
                <a:ea typeface="MS UI Gothic" pitchFamily="18" charset="0"/>
              </a:rPr>
              <a:t>S-1	テガフール/CDHP/オテラシル</a:t>
            </a:r>
          </a:p>
          <a:p>
            <a:pPr marL="0" indent="0">
              <a:lnSpc>
                <a:spcPts val="900"/>
              </a:lnSpc>
              <a:buClr>
                <a:srgbClr val="043882"/>
              </a:buClr>
              <a:buNone/>
            </a:pPr>
            <a:r>
              <a:rPr lang="ja-JP" sz="1000" b="0" i="0" dirty="0" smtClean="0">
                <a:solidFill>
                  <a:srgbClr val="4D4D4D"/>
                </a:solidFill>
                <a:ea typeface="MS UI Gothic" pitchFamily="18" charset="0"/>
              </a:rPr>
              <a:t>SBRT	体幹部定位放射線療法</a:t>
            </a:r>
          </a:p>
          <a:p>
            <a:pPr marL="0" indent="0">
              <a:lnSpc>
                <a:spcPts val="900"/>
              </a:lnSpc>
              <a:buClr>
                <a:srgbClr val="043882"/>
              </a:buClr>
              <a:buNone/>
            </a:pPr>
            <a:r>
              <a:rPr lang="ja-JP" sz="1000" b="0" i="0" dirty="0" smtClean="0">
                <a:solidFill>
                  <a:srgbClr val="4D4D4D"/>
                </a:solidFill>
                <a:ea typeface="MS UI Gothic" pitchFamily="18" charset="0"/>
              </a:rPr>
              <a:t>SD	病勢安定</a:t>
            </a:r>
          </a:p>
          <a:p>
            <a:pPr marL="0" indent="0">
              <a:lnSpc>
                <a:spcPts val="900"/>
              </a:lnSpc>
              <a:buClr>
                <a:srgbClr val="043882"/>
              </a:buClr>
              <a:buNone/>
            </a:pPr>
            <a:r>
              <a:rPr lang="ja-JP" sz="1000" b="0" i="0" dirty="0" smtClean="0">
                <a:solidFill>
                  <a:srgbClr val="4D4D4D"/>
                </a:solidFill>
                <a:ea typeface="MS UI Gothic" pitchFamily="18" charset="0"/>
              </a:rPr>
              <a:t>SoC	標準的治療</a:t>
            </a:r>
          </a:p>
          <a:p>
            <a:pPr marL="0" indent="0">
              <a:lnSpc>
                <a:spcPts val="900"/>
              </a:lnSpc>
              <a:buClr>
                <a:srgbClr val="043882"/>
              </a:buClr>
              <a:buNone/>
            </a:pPr>
            <a:r>
              <a:rPr lang="ja-JP" sz="1000" b="0" i="0" dirty="0" smtClean="0">
                <a:solidFill>
                  <a:srgbClr val="4D4D4D"/>
                </a:solidFill>
                <a:ea typeface="MS UI Gothic" pitchFamily="18" charset="0"/>
              </a:rPr>
              <a:t>SSA	ソマトスタチンアナログ</a:t>
            </a:r>
          </a:p>
          <a:p>
            <a:pPr marL="0" indent="0">
              <a:lnSpc>
                <a:spcPts val="900"/>
              </a:lnSpc>
              <a:buClr>
                <a:srgbClr val="043882"/>
              </a:buClr>
              <a:buNone/>
            </a:pPr>
            <a:r>
              <a:rPr lang="ja-JP" sz="1000" b="0" i="0" dirty="0" smtClean="0">
                <a:solidFill>
                  <a:srgbClr val="4D4D4D"/>
                </a:solidFill>
                <a:ea typeface="MS UI Gothic" pitchFamily="18" charset="0"/>
              </a:rPr>
              <a:t>SSTR	ソマトスタチン受容体</a:t>
            </a:r>
          </a:p>
          <a:p>
            <a:pPr marL="0" indent="0">
              <a:lnSpc>
                <a:spcPts val="900"/>
              </a:lnSpc>
              <a:buClr>
                <a:srgbClr val="043882"/>
              </a:buClr>
              <a:buNone/>
            </a:pPr>
            <a:r>
              <a:rPr lang="ja-JP" sz="1000" b="0" i="0" dirty="0" smtClean="0">
                <a:solidFill>
                  <a:srgbClr val="4D4D4D"/>
                </a:solidFill>
                <a:ea typeface="MS UI Gothic" pitchFamily="18" charset="0"/>
              </a:rPr>
              <a:t>TACE	肝動脈化学塞栓療法</a:t>
            </a:r>
          </a:p>
          <a:p>
            <a:pPr marL="0" indent="0">
              <a:lnSpc>
                <a:spcPts val="900"/>
              </a:lnSpc>
              <a:buClr>
                <a:srgbClr val="043882"/>
              </a:buClr>
              <a:buNone/>
            </a:pPr>
            <a:r>
              <a:rPr lang="ja-JP" sz="1000" b="0" i="0" dirty="0" smtClean="0">
                <a:solidFill>
                  <a:srgbClr val="4D4D4D"/>
                </a:solidFill>
                <a:ea typeface="MS UI Gothic" pitchFamily="18" charset="0"/>
              </a:rPr>
              <a:t>TRAE	治療関連有害事象</a:t>
            </a:r>
          </a:p>
          <a:p>
            <a:pPr marL="0" indent="0">
              <a:lnSpc>
                <a:spcPts val="900"/>
              </a:lnSpc>
              <a:buClr>
                <a:srgbClr val="043882"/>
              </a:buClr>
              <a:buNone/>
            </a:pPr>
            <a:r>
              <a:rPr lang="ja-JP" sz="1000" b="0" i="0" dirty="0" smtClean="0">
                <a:solidFill>
                  <a:srgbClr val="4D4D4D"/>
                </a:solidFill>
                <a:ea typeface="MS UI Gothic" pitchFamily="18" charset="0"/>
              </a:rPr>
              <a:t>TTP	無増悪期間</a:t>
            </a:r>
          </a:p>
          <a:p>
            <a:pPr marL="0" indent="0">
              <a:lnSpc>
                <a:spcPts val="900"/>
              </a:lnSpc>
              <a:buClr>
                <a:srgbClr val="043882"/>
              </a:buClr>
              <a:buNone/>
            </a:pPr>
            <a:r>
              <a:rPr lang="ja-JP" sz="1000" b="0" i="0" dirty="0" smtClean="0">
                <a:solidFill>
                  <a:srgbClr val="4D4D4D"/>
                </a:solidFill>
                <a:ea typeface="MS UI Gothic" pitchFamily="18" charset="0"/>
              </a:rPr>
              <a:t>(m)TTR	奏効到達期間（中央値）</a:t>
            </a:r>
          </a:p>
          <a:p>
            <a:pPr marL="0" indent="0">
              <a:lnSpc>
                <a:spcPts val="900"/>
              </a:lnSpc>
              <a:buClr>
                <a:srgbClr val="043882"/>
              </a:buClr>
              <a:buNone/>
            </a:pPr>
            <a:r>
              <a:rPr lang="ja-JP" sz="1000" b="0" i="0" dirty="0" smtClean="0">
                <a:solidFill>
                  <a:srgbClr val="4D4D4D"/>
                </a:solidFill>
                <a:ea typeface="MS UI Gothic" pitchFamily="18" charset="0"/>
              </a:rPr>
              <a:t>(m)TUDD	明確な悪化までの時間（中央値）</a:t>
            </a:r>
          </a:p>
          <a:p>
            <a:pPr marL="0" indent="0">
              <a:lnSpc>
                <a:spcPts val="900"/>
              </a:lnSpc>
              <a:buClr>
                <a:srgbClr val="043882"/>
              </a:buClr>
              <a:buNone/>
            </a:pPr>
            <a:r>
              <a:rPr lang="ja-JP" sz="1000" b="0" i="0" dirty="0" smtClean="0">
                <a:solidFill>
                  <a:srgbClr val="4D4D4D"/>
                </a:solidFill>
                <a:ea typeface="MS UI Gothic" pitchFamily="18" charset="0"/>
              </a:rPr>
              <a:t>WBC	白血球</a:t>
            </a:r>
          </a:p>
          <a:p>
            <a:pPr marL="0" indent="0">
              <a:lnSpc>
                <a:spcPts val="900"/>
              </a:lnSpc>
              <a:buClr>
                <a:srgbClr val="043882"/>
              </a:buClr>
              <a:buNone/>
            </a:pPr>
            <a:r>
              <a:rPr lang="ja-JP" sz="1000" b="0" i="0" dirty="0" smtClean="0">
                <a:solidFill>
                  <a:srgbClr val="4D4D4D"/>
                </a:solidFill>
                <a:ea typeface="MS UI Gothic" pitchFamily="18" charset="0"/>
              </a:rPr>
              <a:t>WHO	世界保健機関</a:t>
            </a:r>
          </a:p>
          <a:p>
            <a:pPr marL="0" indent="0">
              <a:lnSpc>
                <a:spcPts val="900"/>
              </a:lnSpc>
              <a:buClr>
                <a:srgbClr val="043882"/>
              </a:buClr>
              <a:buNone/>
            </a:pPr>
            <a:endParaRPr lang="en-GB" sz="1000" dirty="0"/>
          </a:p>
          <a:p>
            <a:pPr marL="0" indent="0">
              <a:lnSpc>
                <a:spcPts val="900"/>
              </a:lnSpc>
              <a:spcAft>
                <a:spcPts val="300"/>
              </a:spcAft>
              <a:buClr>
                <a:srgbClr val="043882"/>
              </a:buClr>
              <a:buNone/>
            </a:pPr>
            <a:endParaRPr lang="en-GB" sz="1000" dirty="0"/>
          </a:p>
        </p:txBody>
      </p:sp>
    </p:spTree>
    <p:extLst>
      <p:ext uri="{BB962C8B-B14F-4D97-AF65-F5344CB8AC3E}">
        <p14:creationId xmlns:p14="http://schemas.microsoft.com/office/powerpoint/2010/main" val="379626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4003: 進行肝細胞癌（HCC）患者におけるソラフェニブ＋ドキソルビシン併用療法とソラフェニブ単独療法を比較する無作為化第III相試験：CALGB 80802（Alliance）試験– Abou-Alfa GK,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Abou-Alfa et al. J Clin Oncol 2016; 34 (suppl): abstr 4003</a:t>
            </a:r>
          </a:p>
        </p:txBody>
      </p:sp>
      <p:graphicFrame>
        <p:nvGraphicFramePr>
          <p:cNvPr id="14" name="Group 88"/>
          <p:cNvGraphicFramePr>
            <a:graphicFrameLocks noGrp="1"/>
          </p:cNvGraphicFramePr>
          <p:nvPr>
            <p:extLst>
              <p:ext uri="{D42A27DB-BD31-4B8C-83A1-F6EECF244321}">
                <p14:modId xmlns:p14="http://schemas.microsoft.com/office/powerpoint/2010/main" val="3743150892"/>
              </p:ext>
            </p:extLst>
          </p:nvPr>
        </p:nvGraphicFramePr>
        <p:xfrm>
          <a:off x="152399" y="4800600"/>
          <a:ext cx="8839201" cy="1127760"/>
        </p:xfrm>
        <a:graphic>
          <a:graphicData uri="http://schemas.openxmlformats.org/drawingml/2006/table">
            <a:tbl>
              <a:tblPr firstRow="1" bandRow="1">
                <a:tableStyleId>{69012ECD-51FC-41F1-AA8D-1B2483CD663E}</a:tableStyleId>
              </a:tblPr>
              <a:tblGrid>
                <a:gridCol w="1705810"/>
                <a:gridCol w="2377797"/>
                <a:gridCol w="2377797"/>
                <a:gridCol w="2377797"/>
              </a:tblGrid>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ドキソルビシン + ソラフェニブ (n=180)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ソラフェニブ</a:t>
                      </a:r>
                      <a:r>
                        <a:rPr lang="en" sz="1400" dirty="0" smtClean="0"/>
                        <a:t/>
                      </a:r>
                      <a:br>
                        <a:rPr lang="en" sz="1400" dirty="0" smtClean="0"/>
                      </a:br>
                      <a:r>
                        <a:rPr lang="ja-JP" sz="1400" b="1" i="0" u="none" dirty="0" smtClean="0">
                          <a:solidFill>
                            <a:srgbClr val="FFFFFF"/>
                          </a:solidFill>
                          <a:ea typeface="MS UI Gothic" pitchFamily="18" charset="0"/>
                        </a:rPr>
                        <a:t>(n=176)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 (0.8. 1.4); 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mPFS、ヶ月間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 (0.7, 1.2);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231" name="TextBox 230"/>
          <p:cNvSpPr txBox="1"/>
          <p:nvPr/>
        </p:nvSpPr>
        <p:spPr>
          <a:xfrm>
            <a:off x="860914" y="1383268"/>
            <a:ext cx="3651555"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232" name="TextBox 231"/>
          <p:cNvSpPr txBox="1"/>
          <p:nvPr/>
        </p:nvSpPr>
        <p:spPr>
          <a:xfrm>
            <a:off x="5175182" y="1339723"/>
            <a:ext cx="367948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233" name="TextBox 232"/>
          <p:cNvSpPr txBox="1"/>
          <p:nvPr/>
        </p:nvSpPr>
        <p:spPr>
          <a:xfrm rot="16200000">
            <a:off x="-345443" y="2776768"/>
            <a:ext cx="1320418" cy="261610"/>
          </a:xfrm>
          <a:prstGeom prst="rect">
            <a:avLst/>
          </a:prstGeom>
          <a:noFill/>
        </p:spPr>
        <p:txBody>
          <a:bodyPr wrap="square" rtlCol="0">
            <a:spAutoFit/>
          </a:bodyPr>
          <a:lstStyle/>
          <a:p>
            <a:pPr algn="ctr"/>
            <a:r>
              <a:rPr lang="ja-JP" sz="1100" b="1" i="0" dirty="0" smtClean="0">
                <a:solidFill>
                  <a:srgbClr val="4D4D4D"/>
                </a:solidFill>
                <a:ea typeface="MS UI Gothic" pitchFamily="18" charset="0"/>
              </a:rPr>
              <a:t>OSの確率</a:t>
            </a:r>
          </a:p>
        </p:txBody>
      </p:sp>
      <p:sp>
        <p:nvSpPr>
          <p:cNvPr id="234" name="TextBox 233"/>
          <p:cNvSpPr txBox="1"/>
          <p:nvPr/>
        </p:nvSpPr>
        <p:spPr>
          <a:xfrm>
            <a:off x="2339277" y="4386590"/>
            <a:ext cx="686406"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ヶ月間</a:t>
            </a:r>
          </a:p>
        </p:txBody>
      </p:sp>
      <p:sp>
        <p:nvSpPr>
          <p:cNvPr id="235" name="TextBox 234"/>
          <p:cNvSpPr txBox="1"/>
          <p:nvPr/>
        </p:nvSpPr>
        <p:spPr>
          <a:xfrm>
            <a:off x="452757" y="1593657"/>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1.0</a:t>
            </a:r>
          </a:p>
        </p:txBody>
      </p:sp>
      <p:sp>
        <p:nvSpPr>
          <p:cNvPr id="236" name="TextBox 235"/>
          <p:cNvSpPr txBox="1"/>
          <p:nvPr/>
        </p:nvSpPr>
        <p:spPr>
          <a:xfrm>
            <a:off x="452757" y="2060700"/>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0.8</a:t>
            </a:r>
          </a:p>
        </p:txBody>
      </p:sp>
      <p:sp>
        <p:nvSpPr>
          <p:cNvPr id="237" name="TextBox 236"/>
          <p:cNvSpPr txBox="1"/>
          <p:nvPr/>
        </p:nvSpPr>
        <p:spPr>
          <a:xfrm>
            <a:off x="452757" y="2534886"/>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0.6</a:t>
            </a:r>
          </a:p>
        </p:txBody>
      </p:sp>
      <p:sp>
        <p:nvSpPr>
          <p:cNvPr id="238" name="TextBox 237"/>
          <p:cNvSpPr txBox="1"/>
          <p:nvPr/>
        </p:nvSpPr>
        <p:spPr>
          <a:xfrm>
            <a:off x="452757" y="3009072"/>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0.4</a:t>
            </a:r>
          </a:p>
        </p:txBody>
      </p:sp>
      <p:sp>
        <p:nvSpPr>
          <p:cNvPr id="239" name="TextBox 238"/>
          <p:cNvSpPr txBox="1"/>
          <p:nvPr/>
        </p:nvSpPr>
        <p:spPr>
          <a:xfrm>
            <a:off x="452757" y="3483258"/>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0.2</a:t>
            </a:r>
          </a:p>
        </p:txBody>
      </p:sp>
      <p:sp>
        <p:nvSpPr>
          <p:cNvPr id="240" name="TextBox 239"/>
          <p:cNvSpPr txBox="1"/>
          <p:nvPr/>
        </p:nvSpPr>
        <p:spPr>
          <a:xfrm>
            <a:off x="452757" y="3957446"/>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0.0</a:t>
            </a:r>
          </a:p>
        </p:txBody>
      </p:sp>
      <p:sp>
        <p:nvSpPr>
          <p:cNvPr id="241" name="TextBox 240"/>
          <p:cNvSpPr txBox="1"/>
          <p:nvPr/>
        </p:nvSpPr>
        <p:spPr>
          <a:xfrm>
            <a:off x="720908" y="4141595"/>
            <a:ext cx="26321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sp>
        <p:nvSpPr>
          <p:cNvPr id="242" name="TextBox 241"/>
          <p:cNvSpPr txBox="1"/>
          <p:nvPr/>
        </p:nvSpPr>
        <p:spPr>
          <a:xfrm>
            <a:off x="1289912"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sp>
        <p:nvSpPr>
          <p:cNvPr id="243" name="TextBox 242"/>
          <p:cNvSpPr txBox="1"/>
          <p:nvPr/>
        </p:nvSpPr>
        <p:spPr>
          <a:xfrm>
            <a:off x="1898189"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sp>
        <p:nvSpPr>
          <p:cNvPr id="244" name="TextBox 243"/>
          <p:cNvSpPr txBox="1"/>
          <p:nvPr/>
        </p:nvSpPr>
        <p:spPr>
          <a:xfrm>
            <a:off x="2506466"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30</a:t>
            </a:r>
          </a:p>
        </p:txBody>
      </p:sp>
      <p:sp>
        <p:nvSpPr>
          <p:cNvPr id="245" name="TextBox 244"/>
          <p:cNvSpPr txBox="1"/>
          <p:nvPr/>
        </p:nvSpPr>
        <p:spPr>
          <a:xfrm>
            <a:off x="3114743"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40</a:t>
            </a:r>
          </a:p>
        </p:txBody>
      </p:sp>
      <p:sp>
        <p:nvSpPr>
          <p:cNvPr id="246" name="TextBox 245"/>
          <p:cNvSpPr txBox="1"/>
          <p:nvPr/>
        </p:nvSpPr>
        <p:spPr>
          <a:xfrm>
            <a:off x="3723020"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50</a:t>
            </a:r>
          </a:p>
        </p:txBody>
      </p:sp>
      <p:sp>
        <p:nvSpPr>
          <p:cNvPr id="247" name="TextBox 246"/>
          <p:cNvSpPr txBox="1"/>
          <p:nvPr/>
        </p:nvSpPr>
        <p:spPr>
          <a:xfrm>
            <a:off x="4331297"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60</a:t>
            </a:r>
          </a:p>
        </p:txBody>
      </p:sp>
      <p:sp>
        <p:nvSpPr>
          <p:cNvPr id="248" name="TextBox 247"/>
          <p:cNvSpPr txBox="1"/>
          <p:nvPr/>
        </p:nvSpPr>
        <p:spPr>
          <a:xfrm>
            <a:off x="2332589" y="2152273"/>
            <a:ext cx="1694695" cy="469359"/>
          </a:xfrm>
          <a:prstGeom prst="rect">
            <a:avLst/>
          </a:prstGeom>
          <a:noFill/>
        </p:spPr>
        <p:txBody>
          <a:bodyPr wrap="none" rtlCol="0">
            <a:spAutoFit/>
          </a:bodyPr>
          <a:lstStyle/>
          <a:p>
            <a:r>
              <a:rPr lang="ja-JP" sz="1100" b="0" i="0" dirty="0" smtClean="0">
                <a:solidFill>
                  <a:srgbClr val="4D4D4D"/>
                </a:solidFill>
                <a:ea typeface="MS UI Gothic" pitchFamily="18" charset="0"/>
              </a:rPr>
              <a:t>ドキソルビシン + ソラフェニブ</a:t>
            </a:r>
          </a:p>
          <a:p>
            <a:pPr>
              <a:spcBef>
                <a:spcPts val="300"/>
              </a:spcBef>
            </a:pPr>
            <a:r>
              <a:rPr lang="ja-JP" sz="1100" b="0" i="0" dirty="0" smtClean="0">
                <a:solidFill>
                  <a:srgbClr val="4D4D4D"/>
                </a:solidFill>
                <a:ea typeface="MS UI Gothic" pitchFamily="18" charset="0"/>
              </a:rPr>
              <a:t>ソラフェニブ</a:t>
            </a:r>
          </a:p>
        </p:txBody>
      </p:sp>
      <p:grpSp>
        <p:nvGrpSpPr>
          <p:cNvPr id="249" name="Group 248"/>
          <p:cNvGrpSpPr/>
          <p:nvPr/>
        </p:nvGrpSpPr>
        <p:grpSpPr>
          <a:xfrm>
            <a:off x="857212" y="1731577"/>
            <a:ext cx="2679348" cy="2359025"/>
            <a:chOff x="857212" y="1949450"/>
            <a:chExt cx="2679348" cy="2359025"/>
          </a:xfrm>
        </p:grpSpPr>
        <p:sp>
          <p:nvSpPr>
            <p:cNvPr id="250" name="Freeform 5"/>
            <p:cNvSpPr>
              <a:spLocks/>
            </p:cNvSpPr>
            <p:nvPr/>
          </p:nvSpPr>
          <p:spPr bwMode="auto">
            <a:xfrm>
              <a:off x="857212" y="1949450"/>
              <a:ext cx="2679348" cy="2359025"/>
            </a:xfrm>
            <a:custGeom>
              <a:avLst/>
              <a:gdLst>
                <a:gd name="T0" fmla="*/ 1656 w 1698"/>
                <a:gd name="T1" fmla="*/ 1411 h 1495"/>
                <a:gd name="T2" fmla="*/ 1421 w 1698"/>
                <a:gd name="T3" fmla="*/ 1350 h 1495"/>
                <a:gd name="T4" fmla="*/ 1216 w 1698"/>
                <a:gd name="T5" fmla="*/ 1304 h 1495"/>
                <a:gd name="T6" fmla="*/ 880 w 1698"/>
                <a:gd name="T7" fmla="*/ 1278 h 1495"/>
                <a:gd name="T8" fmla="*/ 874 w 1698"/>
                <a:gd name="T9" fmla="*/ 1260 h 1495"/>
                <a:gd name="T10" fmla="*/ 858 w 1698"/>
                <a:gd name="T11" fmla="*/ 1248 h 1495"/>
                <a:gd name="T12" fmla="*/ 848 w 1698"/>
                <a:gd name="T13" fmla="*/ 1236 h 1495"/>
                <a:gd name="T14" fmla="*/ 784 w 1698"/>
                <a:gd name="T15" fmla="*/ 1210 h 1495"/>
                <a:gd name="T16" fmla="*/ 770 w 1698"/>
                <a:gd name="T17" fmla="*/ 1185 h 1495"/>
                <a:gd name="T18" fmla="*/ 748 w 1698"/>
                <a:gd name="T19" fmla="*/ 1173 h 1495"/>
                <a:gd name="T20" fmla="*/ 728 w 1698"/>
                <a:gd name="T21" fmla="*/ 1151 h 1495"/>
                <a:gd name="T22" fmla="*/ 687 w 1698"/>
                <a:gd name="T23" fmla="*/ 1123 h 1495"/>
                <a:gd name="T24" fmla="*/ 641 w 1698"/>
                <a:gd name="T25" fmla="*/ 1097 h 1495"/>
                <a:gd name="T26" fmla="*/ 637 w 1698"/>
                <a:gd name="T27" fmla="*/ 1075 h 1495"/>
                <a:gd name="T28" fmla="*/ 613 w 1698"/>
                <a:gd name="T29" fmla="*/ 1061 h 1495"/>
                <a:gd name="T30" fmla="*/ 583 w 1698"/>
                <a:gd name="T31" fmla="*/ 1039 h 1495"/>
                <a:gd name="T32" fmla="*/ 575 w 1698"/>
                <a:gd name="T33" fmla="*/ 1025 h 1495"/>
                <a:gd name="T34" fmla="*/ 543 w 1698"/>
                <a:gd name="T35" fmla="*/ 1001 h 1495"/>
                <a:gd name="T36" fmla="*/ 516 w 1698"/>
                <a:gd name="T37" fmla="*/ 976 h 1495"/>
                <a:gd name="T38" fmla="*/ 502 w 1698"/>
                <a:gd name="T39" fmla="*/ 948 h 1495"/>
                <a:gd name="T40" fmla="*/ 480 w 1698"/>
                <a:gd name="T41" fmla="*/ 930 h 1495"/>
                <a:gd name="T42" fmla="*/ 442 w 1698"/>
                <a:gd name="T43" fmla="*/ 908 h 1495"/>
                <a:gd name="T44" fmla="*/ 432 w 1698"/>
                <a:gd name="T45" fmla="*/ 894 h 1495"/>
                <a:gd name="T46" fmla="*/ 426 w 1698"/>
                <a:gd name="T47" fmla="*/ 872 h 1495"/>
                <a:gd name="T48" fmla="*/ 414 w 1698"/>
                <a:gd name="T49" fmla="*/ 862 h 1495"/>
                <a:gd name="T50" fmla="*/ 398 w 1698"/>
                <a:gd name="T51" fmla="*/ 842 h 1495"/>
                <a:gd name="T52" fmla="*/ 392 w 1698"/>
                <a:gd name="T53" fmla="*/ 828 h 1495"/>
                <a:gd name="T54" fmla="*/ 374 w 1698"/>
                <a:gd name="T55" fmla="*/ 806 h 1495"/>
                <a:gd name="T56" fmla="*/ 366 w 1698"/>
                <a:gd name="T57" fmla="*/ 786 h 1495"/>
                <a:gd name="T58" fmla="*/ 356 w 1698"/>
                <a:gd name="T59" fmla="*/ 753 h 1495"/>
                <a:gd name="T60" fmla="*/ 342 w 1698"/>
                <a:gd name="T61" fmla="*/ 739 h 1495"/>
                <a:gd name="T62" fmla="*/ 336 w 1698"/>
                <a:gd name="T63" fmla="*/ 723 h 1495"/>
                <a:gd name="T64" fmla="*/ 320 w 1698"/>
                <a:gd name="T65" fmla="*/ 677 h 1495"/>
                <a:gd name="T66" fmla="*/ 314 w 1698"/>
                <a:gd name="T67" fmla="*/ 659 h 1495"/>
                <a:gd name="T68" fmla="*/ 279 w 1698"/>
                <a:gd name="T69" fmla="*/ 639 h 1495"/>
                <a:gd name="T70" fmla="*/ 257 w 1698"/>
                <a:gd name="T71" fmla="*/ 605 h 1495"/>
                <a:gd name="T72" fmla="*/ 243 w 1698"/>
                <a:gd name="T73" fmla="*/ 585 h 1495"/>
                <a:gd name="T74" fmla="*/ 239 w 1698"/>
                <a:gd name="T75" fmla="*/ 526 h 1495"/>
                <a:gd name="T76" fmla="*/ 223 w 1698"/>
                <a:gd name="T77" fmla="*/ 498 h 1495"/>
                <a:gd name="T78" fmla="*/ 207 w 1698"/>
                <a:gd name="T79" fmla="*/ 468 h 1495"/>
                <a:gd name="T80" fmla="*/ 197 w 1698"/>
                <a:gd name="T81" fmla="*/ 446 h 1495"/>
                <a:gd name="T82" fmla="*/ 189 w 1698"/>
                <a:gd name="T83" fmla="*/ 430 h 1495"/>
                <a:gd name="T84" fmla="*/ 179 w 1698"/>
                <a:gd name="T85" fmla="*/ 400 h 1495"/>
                <a:gd name="T86" fmla="*/ 165 w 1698"/>
                <a:gd name="T87" fmla="*/ 380 h 1495"/>
                <a:gd name="T88" fmla="*/ 143 w 1698"/>
                <a:gd name="T89" fmla="*/ 352 h 1495"/>
                <a:gd name="T90" fmla="*/ 135 w 1698"/>
                <a:gd name="T91" fmla="*/ 321 h 1495"/>
                <a:gd name="T92" fmla="*/ 129 w 1698"/>
                <a:gd name="T93" fmla="*/ 269 h 1495"/>
                <a:gd name="T94" fmla="*/ 119 w 1698"/>
                <a:gd name="T95" fmla="*/ 253 h 1495"/>
                <a:gd name="T96" fmla="*/ 111 w 1698"/>
                <a:gd name="T97" fmla="*/ 241 h 1495"/>
                <a:gd name="T98" fmla="*/ 100 w 1698"/>
                <a:gd name="T99" fmla="*/ 213 h 1495"/>
                <a:gd name="T100" fmla="*/ 96 w 1698"/>
                <a:gd name="T101" fmla="*/ 187 h 1495"/>
                <a:gd name="T102" fmla="*/ 88 w 1698"/>
                <a:gd name="T103" fmla="*/ 155 h 1495"/>
                <a:gd name="T104" fmla="*/ 80 w 1698"/>
                <a:gd name="T105" fmla="*/ 133 h 1495"/>
                <a:gd name="T106" fmla="*/ 72 w 1698"/>
                <a:gd name="T107" fmla="*/ 112 h 1495"/>
                <a:gd name="T108" fmla="*/ 66 w 1698"/>
                <a:gd name="T109" fmla="*/ 92 h 1495"/>
                <a:gd name="T110" fmla="*/ 62 w 1698"/>
                <a:gd name="T111" fmla="*/ 74 h 1495"/>
                <a:gd name="T112" fmla="*/ 46 w 1698"/>
                <a:gd name="T113" fmla="*/ 62 h 1495"/>
                <a:gd name="T114" fmla="*/ 34 w 1698"/>
                <a:gd name="T115" fmla="*/ 50 h 1495"/>
                <a:gd name="T116" fmla="*/ 20 w 1698"/>
                <a:gd name="T117" fmla="*/ 24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8" h="1495">
                  <a:moveTo>
                    <a:pt x="1698" y="1495"/>
                  </a:moveTo>
                  <a:lnTo>
                    <a:pt x="1698" y="1453"/>
                  </a:lnTo>
                  <a:lnTo>
                    <a:pt x="1656" y="1453"/>
                  </a:lnTo>
                  <a:lnTo>
                    <a:pt x="1656" y="1411"/>
                  </a:lnTo>
                  <a:lnTo>
                    <a:pt x="1423" y="1411"/>
                  </a:lnTo>
                  <a:lnTo>
                    <a:pt x="1423" y="1382"/>
                  </a:lnTo>
                  <a:lnTo>
                    <a:pt x="1421" y="1382"/>
                  </a:lnTo>
                  <a:lnTo>
                    <a:pt x="1421" y="1350"/>
                  </a:lnTo>
                  <a:lnTo>
                    <a:pt x="1320" y="1350"/>
                  </a:lnTo>
                  <a:lnTo>
                    <a:pt x="1320" y="1326"/>
                  </a:lnTo>
                  <a:lnTo>
                    <a:pt x="1216" y="1326"/>
                  </a:lnTo>
                  <a:lnTo>
                    <a:pt x="1216" y="1304"/>
                  </a:lnTo>
                  <a:lnTo>
                    <a:pt x="1015" y="1304"/>
                  </a:lnTo>
                  <a:lnTo>
                    <a:pt x="1015" y="1290"/>
                  </a:lnTo>
                  <a:lnTo>
                    <a:pt x="880" y="1290"/>
                  </a:lnTo>
                  <a:lnTo>
                    <a:pt x="880" y="1278"/>
                  </a:lnTo>
                  <a:lnTo>
                    <a:pt x="878" y="1278"/>
                  </a:lnTo>
                  <a:lnTo>
                    <a:pt x="878" y="1272"/>
                  </a:lnTo>
                  <a:lnTo>
                    <a:pt x="874" y="1272"/>
                  </a:lnTo>
                  <a:lnTo>
                    <a:pt x="874" y="1260"/>
                  </a:lnTo>
                  <a:lnTo>
                    <a:pt x="862" y="1260"/>
                  </a:lnTo>
                  <a:lnTo>
                    <a:pt x="862" y="1256"/>
                  </a:lnTo>
                  <a:lnTo>
                    <a:pt x="858" y="1256"/>
                  </a:lnTo>
                  <a:lnTo>
                    <a:pt x="858" y="1248"/>
                  </a:lnTo>
                  <a:lnTo>
                    <a:pt x="850" y="1248"/>
                  </a:lnTo>
                  <a:lnTo>
                    <a:pt x="850" y="1240"/>
                  </a:lnTo>
                  <a:lnTo>
                    <a:pt x="848" y="1240"/>
                  </a:lnTo>
                  <a:lnTo>
                    <a:pt x="848" y="1236"/>
                  </a:lnTo>
                  <a:lnTo>
                    <a:pt x="806" y="1236"/>
                  </a:lnTo>
                  <a:lnTo>
                    <a:pt x="806" y="1222"/>
                  </a:lnTo>
                  <a:lnTo>
                    <a:pt x="784" y="1222"/>
                  </a:lnTo>
                  <a:lnTo>
                    <a:pt x="784" y="1210"/>
                  </a:lnTo>
                  <a:lnTo>
                    <a:pt x="776" y="1210"/>
                  </a:lnTo>
                  <a:lnTo>
                    <a:pt x="776" y="1200"/>
                  </a:lnTo>
                  <a:lnTo>
                    <a:pt x="770" y="1200"/>
                  </a:lnTo>
                  <a:lnTo>
                    <a:pt x="770" y="1185"/>
                  </a:lnTo>
                  <a:lnTo>
                    <a:pt x="750" y="1185"/>
                  </a:lnTo>
                  <a:lnTo>
                    <a:pt x="750" y="1175"/>
                  </a:lnTo>
                  <a:lnTo>
                    <a:pt x="748" y="1175"/>
                  </a:lnTo>
                  <a:lnTo>
                    <a:pt x="748" y="1173"/>
                  </a:lnTo>
                  <a:lnTo>
                    <a:pt x="742" y="1173"/>
                  </a:lnTo>
                  <a:lnTo>
                    <a:pt x="742" y="1161"/>
                  </a:lnTo>
                  <a:lnTo>
                    <a:pt x="728" y="1161"/>
                  </a:lnTo>
                  <a:lnTo>
                    <a:pt x="728" y="1151"/>
                  </a:lnTo>
                  <a:lnTo>
                    <a:pt x="703" y="1151"/>
                  </a:lnTo>
                  <a:lnTo>
                    <a:pt x="703" y="1135"/>
                  </a:lnTo>
                  <a:lnTo>
                    <a:pt x="687" y="1135"/>
                  </a:lnTo>
                  <a:lnTo>
                    <a:pt x="687" y="1123"/>
                  </a:lnTo>
                  <a:lnTo>
                    <a:pt x="643" y="1123"/>
                  </a:lnTo>
                  <a:lnTo>
                    <a:pt x="643" y="1113"/>
                  </a:lnTo>
                  <a:lnTo>
                    <a:pt x="641" y="1113"/>
                  </a:lnTo>
                  <a:lnTo>
                    <a:pt x="641" y="1097"/>
                  </a:lnTo>
                  <a:lnTo>
                    <a:pt x="639" y="1097"/>
                  </a:lnTo>
                  <a:lnTo>
                    <a:pt x="639" y="1087"/>
                  </a:lnTo>
                  <a:lnTo>
                    <a:pt x="637" y="1087"/>
                  </a:lnTo>
                  <a:lnTo>
                    <a:pt x="637" y="1075"/>
                  </a:lnTo>
                  <a:lnTo>
                    <a:pt x="615" y="1075"/>
                  </a:lnTo>
                  <a:lnTo>
                    <a:pt x="615" y="1067"/>
                  </a:lnTo>
                  <a:lnTo>
                    <a:pt x="613" y="1067"/>
                  </a:lnTo>
                  <a:lnTo>
                    <a:pt x="613" y="1061"/>
                  </a:lnTo>
                  <a:lnTo>
                    <a:pt x="585" y="1061"/>
                  </a:lnTo>
                  <a:lnTo>
                    <a:pt x="585" y="1049"/>
                  </a:lnTo>
                  <a:lnTo>
                    <a:pt x="583" y="1049"/>
                  </a:lnTo>
                  <a:lnTo>
                    <a:pt x="583" y="1039"/>
                  </a:lnTo>
                  <a:lnTo>
                    <a:pt x="577" y="1039"/>
                  </a:lnTo>
                  <a:lnTo>
                    <a:pt x="577" y="1029"/>
                  </a:lnTo>
                  <a:lnTo>
                    <a:pt x="575" y="1029"/>
                  </a:lnTo>
                  <a:lnTo>
                    <a:pt x="575" y="1025"/>
                  </a:lnTo>
                  <a:lnTo>
                    <a:pt x="555" y="1025"/>
                  </a:lnTo>
                  <a:lnTo>
                    <a:pt x="555" y="1013"/>
                  </a:lnTo>
                  <a:lnTo>
                    <a:pt x="543" y="1013"/>
                  </a:lnTo>
                  <a:lnTo>
                    <a:pt x="543" y="1001"/>
                  </a:lnTo>
                  <a:lnTo>
                    <a:pt x="535" y="1001"/>
                  </a:lnTo>
                  <a:lnTo>
                    <a:pt x="535" y="991"/>
                  </a:lnTo>
                  <a:lnTo>
                    <a:pt x="516" y="991"/>
                  </a:lnTo>
                  <a:lnTo>
                    <a:pt x="516" y="976"/>
                  </a:lnTo>
                  <a:lnTo>
                    <a:pt x="510" y="976"/>
                  </a:lnTo>
                  <a:lnTo>
                    <a:pt x="510" y="952"/>
                  </a:lnTo>
                  <a:lnTo>
                    <a:pt x="502" y="952"/>
                  </a:lnTo>
                  <a:lnTo>
                    <a:pt x="502" y="948"/>
                  </a:lnTo>
                  <a:lnTo>
                    <a:pt x="498" y="948"/>
                  </a:lnTo>
                  <a:lnTo>
                    <a:pt x="498" y="940"/>
                  </a:lnTo>
                  <a:lnTo>
                    <a:pt x="480" y="940"/>
                  </a:lnTo>
                  <a:lnTo>
                    <a:pt x="480" y="930"/>
                  </a:lnTo>
                  <a:lnTo>
                    <a:pt x="450" y="930"/>
                  </a:lnTo>
                  <a:lnTo>
                    <a:pt x="450" y="918"/>
                  </a:lnTo>
                  <a:lnTo>
                    <a:pt x="442" y="918"/>
                  </a:lnTo>
                  <a:lnTo>
                    <a:pt x="442" y="908"/>
                  </a:lnTo>
                  <a:lnTo>
                    <a:pt x="440" y="908"/>
                  </a:lnTo>
                  <a:lnTo>
                    <a:pt x="440" y="904"/>
                  </a:lnTo>
                  <a:lnTo>
                    <a:pt x="432" y="904"/>
                  </a:lnTo>
                  <a:lnTo>
                    <a:pt x="432" y="894"/>
                  </a:lnTo>
                  <a:lnTo>
                    <a:pt x="428" y="894"/>
                  </a:lnTo>
                  <a:lnTo>
                    <a:pt x="428" y="884"/>
                  </a:lnTo>
                  <a:lnTo>
                    <a:pt x="426" y="884"/>
                  </a:lnTo>
                  <a:lnTo>
                    <a:pt x="426" y="872"/>
                  </a:lnTo>
                  <a:lnTo>
                    <a:pt x="418" y="872"/>
                  </a:lnTo>
                  <a:lnTo>
                    <a:pt x="418" y="870"/>
                  </a:lnTo>
                  <a:lnTo>
                    <a:pt x="414" y="870"/>
                  </a:lnTo>
                  <a:lnTo>
                    <a:pt x="414" y="862"/>
                  </a:lnTo>
                  <a:lnTo>
                    <a:pt x="404" y="862"/>
                  </a:lnTo>
                  <a:lnTo>
                    <a:pt x="404" y="850"/>
                  </a:lnTo>
                  <a:lnTo>
                    <a:pt x="398" y="850"/>
                  </a:lnTo>
                  <a:lnTo>
                    <a:pt x="398" y="842"/>
                  </a:lnTo>
                  <a:lnTo>
                    <a:pt x="396" y="842"/>
                  </a:lnTo>
                  <a:lnTo>
                    <a:pt x="396" y="836"/>
                  </a:lnTo>
                  <a:lnTo>
                    <a:pt x="392" y="836"/>
                  </a:lnTo>
                  <a:lnTo>
                    <a:pt x="392" y="828"/>
                  </a:lnTo>
                  <a:lnTo>
                    <a:pt x="378" y="828"/>
                  </a:lnTo>
                  <a:lnTo>
                    <a:pt x="378" y="812"/>
                  </a:lnTo>
                  <a:lnTo>
                    <a:pt x="374" y="812"/>
                  </a:lnTo>
                  <a:lnTo>
                    <a:pt x="374" y="806"/>
                  </a:lnTo>
                  <a:lnTo>
                    <a:pt x="368" y="806"/>
                  </a:lnTo>
                  <a:lnTo>
                    <a:pt x="368" y="798"/>
                  </a:lnTo>
                  <a:lnTo>
                    <a:pt x="366" y="798"/>
                  </a:lnTo>
                  <a:lnTo>
                    <a:pt x="366" y="786"/>
                  </a:lnTo>
                  <a:lnTo>
                    <a:pt x="360" y="786"/>
                  </a:lnTo>
                  <a:lnTo>
                    <a:pt x="360" y="763"/>
                  </a:lnTo>
                  <a:lnTo>
                    <a:pt x="356" y="763"/>
                  </a:lnTo>
                  <a:lnTo>
                    <a:pt x="356" y="753"/>
                  </a:lnTo>
                  <a:lnTo>
                    <a:pt x="348" y="753"/>
                  </a:lnTo>
                  <a:lnTo>
                    <a:pt x="348" y="749"/>
                  </a:lnTo>
                  <a:lnTo>
                    <a:pt x="342" y="749"/>
                  </a:lnTo>
                  <a:lnTo>
                    <a:pt x="342" y="739"/>
                  </a:lnTo>
                  <a:lnTo>
                    <a:pt x="340" y="739"/>
                  </a:lnTo>
                  <a:lnTo>
                    <a:pt x="340" y="731"/>
                  </a:lnTo>
                  <a:lnTo>
                    <a:pt x="336" y="731"/>
                  </a:lnTo>
                  <a:lnTo>
                    <a:pt x="336" y="723"/>
                  </a:lnTo>
                  <a:lnTo>
                    <a:pt x="328" y="723"/>
                  </a:lnTo>
                  <a:lnTo>
                    <a:pt x="328" y="711"/>
                  </a:lnTo>
                  <a:lnTo>
                    <a:pt x="320" y="711"/>
                  </a:lnTo>
                  <a:lnTo>
                    <a:pt x="320" y="677"/>
                  </a:lnTo>
                  <a:lnTo>
                    <a:pt x="318" y="677"/>
                  </a:lnTo>
                  <a:lnTo>
                    <a:pt x="318" y="669"/>
                  </a:lnTo>
                  <a:lnTo>
                    <a:pt x="314" y="669"/>
                  </a:lnTo>
                  <a:lnTo>
                    <a:pt x="314" y="659"/>
                  </a:lnTo>
                  <a:lnTo>
                    <a:pt x="281" y="659"/>
                  </a:lnTo>
                  <a:lnTo>
                    <a:pt x="281" y="651"/>
                  </a:lnTo>
                  <a:lnTo>
                    <a:pt x="279" y="651"/>
                  </a:lnTo>
                  <a:lnTo>
                    <a:pt x="279" y="639"/>
                  </a:lnTo>
                  <a:lnTo>
                    <a:pt x="273" y="639"/>
                  </a:lnTo>
                  <a:lnTo>
                    <a:pt x="273" y="605"/>
                  </a:lnTo>
                  <a:lnTo>
                    <a:pt x="257" y="605"/>
                  </a:lnTo>
                  <a:lnTo>
                    <a:pt x="257" y="605"/>
                  </a:lnTo>
                  <a:lnTo>
                    <a:pt x="251" y="605"/>
                  </a:lnTo>
                  <a:lnTo>
                    <a:pt x="251" y="597"/>
                  </a:lnTo>
                  <a:lnTo>
                    <a:pt x="243" y="597"/>
                  </a:lnTo>
                  <a:lnTo>
                    <a:pt x="243" y="585"/>
                  </a:lnTo>
                  <a:lnTo>
                    <a:pt x="241" y="585"/>
                  </a:lnTo>
                  <a:lnTo>
                    <a:pt x="241" y="575"/>
                  </a:lnTo>
                  <a:lnTo>
                    <a:pt x="239" y="575"/>
                  </a:lnTo>
                  <a:lnTo>
                    <a:pt x="239" y="526"/>
                  </a:lnTo>
                  <a:lnTo>
                    <a:pt x="235" y="526"/>
                  </a:lnTo>
                  <a:lnTo>
                    <a:pt x="235" y="504"/>
                  </a:lnTo>
                  <a:lnTo>
                    <a:pt x="223" y="504"/>
                  </a:lnTo>
                  <a:lnTo>
                    <a:pt x="223" y="498"/>
                  </a:lnTo>
                  <a:lnTo>
                    <a:pt x="219" y="498"/>
                  </a:lnTo>
                  <a:lnTo>
                    <a:pt x="219" y="478"/>
                  </a:lnTo>
                  <a:lnTo>
                    <a:pt x="207" y="478"/>
                  </a:lnTo>
                  <a:lnTo>
                    <a:pt x="207" y="468"/>
                  </a:lnTo>
                  <a:lnTo>
                    <a:pt x="203" y="468"/>
                  </a:lnTo>
                  <a:lnTo>
                    <a:pt x="203" y="456"/>
                  </a:lnTo>
                  <a:lnTo>
                    <a:pt x="197" y="456"/>
                  </a:lnTo>
                  <a:lnTo>
                    <a:pt x="197" y="446"/>
                  </a:lnTo>
                  <a:lnTo>
                    <a:pt x="193" y="446"/>
                  </a:lnTo>
                  <a:lnTo>
                    <a:pt x="193" y="438"/>
                  </a:lnTo>
                  <a:lnTo>
                    <a:pt x="189" y="438"/>
                  </a:lnTo>
                  <a:lnTo>
                    <a:pt x="189" y="430"/>
                  </a:lnTo>
                  <a:lnTo>
                    <a:pt x="185" y="430"/>
                  </a:lnTo>
                  <a:lnTo>
                    <a:pt x="185" y="408"/>
                  </a:lnTo>
                  <a:lnTo>
                    <a:pt x="179" y="408"/>
                  </a:lnTo>
                  <a:lnTo>
                    <a:pt x="179" y="400"/>
                  </a:lnTo>
                  <a:lnTo>
                    <a:pt x="173" y="400"/>
                  </a:lnTo>
                  <a:lnTo>
                    <a:pt x="173" y="390"/>
                  </a:lnTo>
                  <a:lnTo>
                    <a:pt x="165" y="390"/>
                  </a:lnTo>
                  <a:lnTo>
                    <a:pt x="165" y="380"/>
                  </a:lnTo>
                  <a:lnTo>
                    <a:pt x="155" y="380"/>
                  </a:lnTo>
                  <a:lnTo>
                    <a:pt x="155" y="356"/>
                  </a:lnTo>
                  <a:lnTo>
                    <a:pt x="143" y="356"/>
                  </a:lnTo>
                  <a:lnTo>
                    <a:pt x="143" y="352"/>
                  </a:lnTo>
                  <a:lnTo>
                    <a:pt x="139" y="352"/>
                  </a:lnTo>
                  <a:lnTo>
                    <a:pt x="139" y="329"/>
                  </a:lnTo>
                  <a:lnTo>
                    <a:pt x="135" y="329"/>
                  </a:lnTo>
                  <a:lnTo>
                    <a:pt x="135" y="321"/>
                  </a:lnTo>
                  <a:lnTo>
                    <a:pt x="133" y="321"/>
                  </a:lnTo>
                  <a:lnTo>
                    <a:pt x="133" y="283"/>
                  </a:lnTo>
                  <a:lnTo>
                    <a:pt x="129" y="283"/>
                  </a:lnTo>
                  <a:lnTo>
                    <a:pt x="129" y="269"/>
                  </a:lnTo>
                  <a:lnTo>
                    <a:pt x="123" y="269"/>
                  </a:lnTo>
                  <a:lnTo>
                    <a:pt x="123" y="265"/>
                  </a:lnTo>
                  <a:lnTo>
                    <a:pt x="119" y="265"/>
                  </a:lnTo>
                  <a:lnTo>
                    <a:pt x="119" y="253"/>
                  </a:lnTo>
                  <a:lnTo>
                    <a:pt x="117" y="253"/>
                  </a:lnTo>
                  <a:lnTo>
                    <a:pt x="117" y="249"/>
                  </a:lnTo>
                  <a:lnTo>
                    <a:pt x="117" y="241"/>
                  </a:lnTo>
                  <a:lnTo>
                    <a:pt x="111" y="241"/>
                  </a:lnTo>
                  <a:lnTo>
                    <a:pt x="111" y="223"/>
                  </a:lnTo>
                  <a:lnTo>
                    <a:pt x="107" y="223"/>
                  </a:lnTo>
                  <a:lnTo>
                    <a:pt x="107" y="213"/>
                  </a:lnTo>
                  <a:lnTo>
                    <a:pt x="100" y="213"/>
                  </a:lnTo>
                  <a:lnTo>
                    <a:pt x="100" y="203"/>
                  </a:lnTo>
                  <a:lnTo>
                    <a:pt x="98" y="203"/>
                  </a:lnTo>
                  <a:lnTo>
                    <a:pt x="98" y="187"/>
                  </a:lnTo>
                  <a:lnTo>
                    <a:pt x="96" y="187"/>
                  </a:lnTo>
                  <a:lnTo>
                    <a:pt x="96" y="167"/>
                  </a:lnTo>
                  <a:lnTo>
                    <a:pt x="90" y="167"/>
                  </a:lnTo>
                  <a:lnTo>
                    <a:pt x="90" y="155"/>
                  </a:lnTo>
                  <a:lnTo>
                    <a:pt x="88" y="155"/>
                  </a:lnTo>
                  <a:lnTo>
                    <a:pt x="88" y="139"/>
                  </a:lnTo>
                  <a:lnTo>
                    <a:pt x="84" y="139"/>
                  </a:lnTo>
                  <a:lnTo>
                    <a:pt x="84" y="133"/>
                  </a:lnTo>
                  <a:lnTo>
                    <a:pt x="80" y="133"/>
                  </a:lnTo>
                  <a:lnTo>
                    <a:pt x="80" y="127"/>
                  </a:lnTo>
                  <a:lnTo>
                    <a:pt x="78" y="127"/>
                  </a:lnTo>
                  <a:lnTo>
                    <a:pt x="78" y="112"/>
                  </a:lnTo>
                  <a:lnTo>
                    <a:pt x="72" y="112"/>
                  </a:lnTo>
                  <a:lnTo>
                    <a:pt x="72" y="104"/>
                  </a:lnTo>
                  <a:lnTo>
                    <a:pt x="70" y="104"/>
                  </a:lnTo>
                  <a:lnTo>
                    <a:pt x="70" y="92"/>
                  </a:lnTo>
                  <a:lnTo>
                    <a:pt x="66" y="92"/>
                  </a:lnTo>
                  <a:lnTo>
                    <a:pt x="66" y="84"/>
                  </a:lnTo>
                  <a:lnTo>
                    <a:pt x="64" y="84"/>
                  </a:lnTo>
                  <a:lnTo>
                    <a:pt x="64" y="74"/>
                  </a:lnTo>
                  <a:lnTo>
                    <a:pt x="62" y="74"/>
                  </a:lnTo>
                  <a:lnTo>
                    <a:pt x="62" y="66"/>
                  </a:lnTo>
                  <a:lnTo>
                    <a:pt x="58" y="66"/>
                  </a:lnTo>
                  <a:lnTo>
                    <a:pt x="58" y="62"/>
                  </a:lnTo>
                  <a:lnTo>
                    <a:pt x="46" y="62"/>
                  </a:lnTo>
                  <a:lnTo>
                    <a:pt x="46" y="58"/>
                  </a:lnTo>
                  <a:lnTo>
                    <a:pt x="42" y="58"/>
                  </a:lnTo>
                  <a:lnTo>
                    <a:pt x="42" y="50"/>
                  </a:lnTo>
                  <a:lnTo>
                    <a:pt x="34" y="50"/>
                  </a:lnTo>
                  <a:lnTo>
                    <a:pt x="34" y="36"/>
                  </a:lnTo>
                  <a:lnTo>
                    <a:pt x="26" y="36"/>
                  </a:lnTo>
                  <a:lnTo>
                    <a:pt x="26" y="24"/>
                  </a:lnTo>
                  <a:lnTo>
                    <a:pt x="20" y="24"/>
                  </a:lnTo>
                  <a:lnTo>
                    <a:pt x="20"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1" name="Line 6"/>
            <p:cNvSpPr>
              <a:spLocks noChangeShapeType="1"/>
            </p:cNvSpPr>
            <p:nvPr/>
          </p:nvSpPr>
          <p:spPr bwMode="auto">
            <a:xfrm>
              <a:off x="2461980"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2" name="Line 7"/>
            <p:cNvSpPr>
              <a:spLocks noChangeShapeType="1"/>
            </p:cNvSpPr>
            <p:nvPr/>
          </p:nvSpPr>
          <p:spPr bwMode="auto">
            <a:xfrm flipH="1">
              <a:off x="2439889"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3" name="Line 8"/>
            <p:cNvSpPr>
              <a:spLocks noChangeShapeType="1"/>
            </p:cNvSpPr>
            <p:nvPr/>
          </p:nvSpPr>
          <p:spPr bwMode="auto">
            <a:xfrm>
              <a:off x="2496695"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4" name="Line 9"/>
            <p:cNvSpPr>
              <a:spLocks noChangeShapeType="1"/>
            </p:cNvSpPr>
            <p:nvPr/>
          </p:nvSpPr>
          <p:spPr bwMode="auto">
            <a:xfrm flipH="1">
              <a:off x="2474604"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5" name="Line 10"/>
            <p:cNvSpPr>
              <a:spLocks noChangeShapeType="1"/>
            </p:cNvSpPr>
            <p:nvPr/>
          </p:nvSpPr>
          <p:spPr bwMode="auto">
            <a:xfrm>
              <a:off x="2088007" y="383982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6" name="Line 11"/>
            <p:cNvSpPr>
              <a:spLocks noChangeShapeType="1"/>
            </p:cNvSpPr>
            <p:nvPr/>
          </p:nvSpPr>
          <p:spPr bwMode="auto">
            <a:xfrm flipH="1">
              <a:off x="2065916" y="386191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7" name="Line 12"/>
            <p:cNvSpPr>
              <a:spLocks noChangeShapeType="1"/>
            </p:cNvSpPr>
            <p:nvPr/>
          </p:nvSpPr>
          <p:spPr bwMode="auto">
            <a:xfrm>
              <a:off x="1704567" y="351003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8" name="Line 13"/>
            <p:cNvSpPr>
              <a:spLocks noChangeShapeType="1"/>
            </p:cNvSpPr>
            <p:nvPr/>
          </p:nvSpPr>
          <p:spPr bwMode="auto">
            <a:xfrm flipH="1">
              <a:off x="1682476" y="353212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9" name="Line 14"/>
            <p:cNvSpPr>
              <a:spLocks noChangeShapeType="1"/>
            </p:cNvSpPr>
            <p:nvPr/>
          </p:nvSpPr>
          <p:spPr bwMode="auto">
            <a:xfrm>
              <a:off x="1542039" y="335697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0" name="Line 15"/>
            <p:cNvSpPr>
              <a:spLocks noChangeShapeType="1"/>
            </p:cNvSpPr>
            <p:nvPr/>
          </p:nvSpPr>
          <p:spPr bwMode="auto">
            <a:xfrm flipH="1">
              <a:off x="1519948" y="3379066"/>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1" name="Line 16"/>
            <p:cNvSpPr>
              <a:spLocks noChangeShapeType="1"/>
            </p:cNvSpPr>
            <p:nvPr/>
          </p:nvSpPr>
          <p:spPr bwMode="auto">
            <a:xfrm>
              <a:off x="1532571" y="333804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2" name="Line 17"/>
            <p:cNvSpPr>
              <a:spLocks noChangeShapeType="1"/>
            </p:cNvSpPr>
            <p:nvPr/>
          </p:nvSpPr>
          <p:spPr bwMode="auto">
            <a:xfrm flipH="1">
              <a:off x="1510480" y="336013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3" name="Line 18"/>
            <p:cNvSpPr>
              <a:spLocks noChangeShapeType="1"/>
            </p:cNvSpPr>
            <p:nvPr/>
          </p:nvSpPr>
          <p:spPr bwMode="auto">
            <a:xfrm>
              <a:off x="1494701" y="328754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4" name="Line 19"/>
            <p:cNvSpPr>
              <a:spLocks noChangeShapeType="1"/>
            </p:cNvSpPr>
            <p:nvPr/>
          </p:nvSpPr>
          <p:spPr bwMode="auto">
            <a:xfrm flipH="1">
              <a:off x="1472610" y="330963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5" name="Line 20"/>
            <p:cNvSpPr>
              <a:spLocks noChangeShapeType="1"/>
            </p:cNvSpPr>
            <p:nvPr/>
          </p:nvSpPr>
          <p:spPr bwMode="auto">
            <a:xfrm>
              <a:off x="1459986" y="3237052"/>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6" name="Line 21"/>
            <p:cNvSpPr>
              <a:spLocks noChangeShapeType="1"/>
            </p:cNvSpPr>
            <p:nvPr/>
          </p:nvSpPr>
          <p:spPr bwMode="auto">
            <a:xfrm flipH="1">
              <a:off x="1437895" y="325914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7" name="Line 22"/>
            <p:cNvSpPr>
              <a:spLocks noChangeShapeType="1"/>
            </p:cNvSpPr>
            <p:nvPr/>
          </p:nvSpPr>
          <p:spPr bwMode="auto">
            <a:xfrm>
              <a:off x="1319549"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8" name="Line 23"/>
            <p:cNvSpPr>
              <a:spLocks noChangeShapeType="1"/>
            </p:cNvSpPr>
            <p:nvPr/>
          </p:nvSpPr>
          <p:spPr bwMode="auto">
            <a:xfrm flipH="1">
              <a:off x="1297458" y="2986159"/>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9" name="Line 24"/>
            <p:cNvSpPr>
              <a:spLocks noChangeShapeType="1"/>
            </p:cNvSpPr>
            <p:nvPr/>
          </p:nvSpPr>
          <p:spPr bwMode="auto">
            <a:xfrm>
              <a:off x="1262743" y="288517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0" name="Line 25"/>
            <p:cNvSpPr>
              <a:spLocks noChangeShapeType="1"/>
            </p:cNvSpPr>
            <p:nvPr/>
          </p:nvSpPr>
          <p:spPr bwMode="auto">
            <a:xfrm flipH="1">
              <a:off x="1240652" y="290726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1" name="Line 26"/>
            <p:cNvSpPr>
              <a:spLocks noChangeShapeType="1"/>
            </p:cNvSpPr>
            <p:nvPr/>
          </p:nvSpPr>
          <p:spPr bwMode="auto">
            <a:xfrm>
              <a:off x="1101793" y="2530133"/>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2" name="Line 27"/>
            <p:cNvSpPr>
              <a:spLocks noChangeShapeType="1"/>
            </p:cNvSpPr>
            <p:nvPr/>
          </p:nvSpPr>
          <p:spPr bwMode="auto">
            <a:xfrm flipH="1">
              <a:off x="1079702" y="2552224"/>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3" name="Line 28"/>
            <p:cNvSpPr>
              <a:spLocks noChangeShapeType="1"/>
            </p:cNvSpPr>
            <p:nvPr/>
          </p:nvSpPr>
          <p:spPr bwMode="auto">
            <a:xfrm>
              <a:off x="939265" y="202519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4" name="Line 29"/>
            <p:cNvSpPr>
              <a:spLocks noChangeShapeType="1"/>
            </p:cNvSpPr>
            <p:nvPr/>
          </p:nvSpPr>
          <p:spPr bwMode="auto">
            <a:xfrm flipH="1">
              <a:off x="917174" y="204728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5" name="Line 30"/>
            <p:cNvSpPr>
              <a:spLocks noChangeShapeType="1"/>
            </p:cNvSpPr>
            <p:nvPr/>
          </p:nvSpPr>
          <p:spPr bwMode="auto">
            <a:xfrm>
              <a:off x="951888" y="204097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6" name="Line 31"/>
            <p:cNvSpPr>
              <a:spLocks noChangeShapeType="1"/>
            </p:cNvSpPr>
            <p:nvPr/>
          </p:nvSpPr>
          <p:spPr bwMode="auto">
            <a:xfrm flipH="1">
              <a:off x="929797" y="206306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7" name="Line 32"/>
            <p:cNvSpPr>
              <a:spLocks noChangeShapeType="1"/>
            </p:cNvSpPr>
            <p:nvPr/>
          </p:nvSpPr>
          <p:spPr bwMode="auto">
            <a:xfrm>
              <a:off x="1079702" y="2478061"/>
              <a:ext cx="0" cy="4576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8" name="Line 33"/>
            <p:cNvSpPr>
              <a:spLocks noChangeShapeType="1"/>
            </p:cNvSpPr>
            <p:nvPr/>
          </p:nvSpPr>
          <p:spPr bwMode="auto">
            <a:xfrm flipH="1">
              <a:off x="1057611" y="2501730"/>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79" name="Line 34"/>
            <p:cNvSpPr>
              <a:spLocks noChangeShapeType="1"/>
            </p:cNvSpPr>
            <p:nvPr/>
          </p:nvSpPr>
          <p:spPr bwMode="auto">
            <a:xfrm>
              <a:off x="1332173"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0" name="Line 35"/>
            <p:cNvSpPr>
              <a:spLocks noChangeShapeType="1"/>
            </p:cNvSpPr>
            <p:nvPr/>
          </p:nvSpPr>
          <p:spPr bwMode="auto">
            <a:xfrm flipH="1">
              <a:off x="1310081" y="2986159"/>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1" name="Line 36"/>
            <p:cNvSpPr>
              <a:spLocks noChangeShapeType="1"/>
            </p:cNvSpPr>
            <p:nvPr/>
          </p:nvSpPr>
          <p:spPr bwMode="auto">
            <a:xfrm>
              <a:off x="2332589"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2" name="Line 37"/>
            <p:cNvSpPr>
              <a:spLocks noChangeShapeType="1"/>
            </p:cNvSpPr>
            <p:nvPr/>
          </p:nvSpPr>
          <p:spPr bwMode="auto">
            <a:xfrm flipH="1">
              <a:off x="2308920" y="3984997"/>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3" name="Line 38"/>
            <p:cNvSpPr>
              <a:spLocks noChangeShapeType="1"/>
            </p:cNvSpPr>
            <p:nvPr/>
          </p:nvSpPr>
          <p:spPr bwMode="auto">
            <a:xfrm>
              <a:off x="2354680"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4" name="Line 39"/>
            <p:cNvSpPr>
              <a:spLocks noChangeShapeType="1"/>
            </p:cNvSpPr>
            <p:nvPr/>
          </p:nvSpPr>
          <p:spPr bwMode="auto">
            <a:xfrm flipH="1">
              <a:off x="2332589" y="398499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5" name="Line 56"/>
            <p:cNvSpPr>
              <a:spLocks noChangeShapeType="1"/>
            </p:cNvSpPr>
            <p:nvPr/>
          </p:nvSpPr>
          <p:spPr bwMode="auto">
            <a:xfrm flipH="1">
              <a:off x="1560974" y="320549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286" name="Group 285"/>
          <p:cNvGrpSpPr/>
          <p:nvPr/>
        </p:nvGrpSpPr>
        <p:grpSpPr>
          <a:xfrm>
            <a:off x="850900" y="1731577"/>
            <a:ext cx="3611912" cy="2149158"/>
            <a:chOff x="850900" y="1949450"/>
            <a:chExt cx="3611912" cy="2149158"/>
          </a:xfrm>
        </p:grpSpPr>
        <p:sp>
          <p:nvSpPr>
            <p:cNvPr id="287" name="Freeform 40"/>
            <p:cNvSpPr>
              <a:spLocks/>
            </p:cNvSpPr>
            <p:nvPr/>
          </p:nvSpPr>
          <p:spPr bwMode="auto">
            <a:xfrm>
              <a:off x="850900" y="1949450"/>
              <a:ext cx="3589821" cy="2127067"/>
            </a:xfrm>
            <a:custGeom>
              <a:avLst/>
              <a:gdLst>
                <a:gd name="T0" fmla="*/ 1218 w 2275"/>
                <a:gd name="T1" fmla="*/ 1328 h 1348"/>
                <a:gd name="T2" fmla="*/ 1069 w 2275"/>
                <a:gd name="T3" fmla="*/ 1286 h 1348"/>
                <a:gd name="T4" fmla="*/ 995 w 2275"/>
                <a:gd name="T5" fmla="*/ 1250 h 1348"/>
                <a:gd name="T6" fmla="*/ 979 w 2275"/>
                <a:gd name="T7" fmla="*/ 1218 h 1348"/>
                <a:gd name="T8" fmla="*/ 832 w 2275"/>
                <a:gd name="T9" fmla="*/ 1187 h 1348"/>
                <a:gd name="T10" fmla="*/ 824 w 2275"/>
                <a:gd name="T11" fmla="*/ 1161 h 1348"/>
                <a:gd name="T12" fmla="*/ 756 w 2275"/>
                <a:gd name="T13" fmla="*/ 1135 h 1348"/>
                <a:gd name="T14" fmla="*/ 736 w 2275"/>
                <a:gd name="T15" fmla="*/ 1109 h 1348"/>
                <a:gd name="T16" fmla="*/ 707 w 2275"/>
                <a:gd name="T17" fmla="*/ 1085 h 1348"/>
                <a:gd name="T18" fmla="*/ 683 w 2275"/>
                <a:gd name="T19" fmla="*/ 1057 h 1348"/>
                <a:gd name="T20" fmla="*/ 669 w 2275"/>
                <a:gd name="T21" fmla="*/ 1031 h 1348"/>
                <a:gd name="T22" fmla="*/ 657 w 2275"/>
                <a:gd name="T23" fmla="*/ 1007 h 1348"/>
                <a:gd name="T24" fmla="*/ 617 w 2275"/>
                <a:gd name="T25" fmla="*/ 981 h 1348"/>
                <a:gd name="T26" fmla="*/ 607 w 2275"/>
                <a:gd name="T27" fmla="*/ 954 h 1348"/>
                <a:gd name="T28" fmla="*/ 585 w 2275"/>
                <a:gd name="T29" fmla="*/ 932 h 1348"/>
                <a:gd name="T30" fmla="*/ 553 w 2275"/>
                <a:gd name="T31" fmla="*/ 908 h 1348"/>
                <a:gd name="T32" fmla="*/ 543 w 2275"/>
                <a:gd name="T33" fmla="*/ 882 h 1348"/>
                <a:gd name="T34" fmla="*/ 531 w 2275"/>
                <a:gd name="T35" fmla="*/ 862 h 1348"/>
                <a:gd name="T36" fmla="*/ 518 w 2275"/>
                <a:gd name="T37" fmla="*/ 838 h 1348"/>
                <a:gd name="T38" fmla="*/ 480 w 2275"/>
                <a:gd name="T39" fmla="*/ 814 h 1348"/>
                <a:gd name="T40" fmla="*/ 438 w 2275"/>
                <a:gd name="T41" fmla="*/ 796 h 1348"/>
                <a:gd name="T42" fmla="*/ 414 w 2275"/>
                <a:gd name="T43" fmla="*/ 770 h 1348"/>
                <a:gd name="T44" fmla="*/ 406 w 2275"/>
                <a:gd name="T45" fmla="*/ 751 h 1348"/>
                <a:gd name="T46" fmla="*/ 380 w 2275"/>
                <a:gd name="T47" fmla="*/ 729 h 1348"/>
                <a:gd name="T48" fmla="*/ 356 w 2275"/>
                <a:gd name="T49" fmla="*/ 699 h 1348"/>
                <a:gd name="T50" fmla="*/ 344 w 2275"/>
                <a:gd name="T51" fmla="*/ 665 h 1348"/>
                <a:gd name="T52" fmla="*/ 328 w 2275"/>
                <a:gd name="T53" fmla="*/ 657 h 1348"/>
                <a:gd name="T54" fmla="*/ 299 w 2275"/>
                <a:gd name="T55" fmla="*/ 635 h 1348"/>
                <a:gd name="T56" fmla="*/ 285 w 2275"/>
                <a:gd name="T57" fmla="*/ 617 h 1348"/>
                <a:gd name="T58" fmla="*/ 275 w 2275"/>
                <a:gd name="T59" fmla="*/ 595 h 1348"/>
                <a:gd name="T60" fmla="*/ 269 w 2275"/>
                <a:gd name="T61" fmla="*/ 581 h 1348"/>
                <a:gd name="T62" fmla="*/ 263 w 2275"/>
                <a:gd name="T63" fmla="*/ 557 h 1348"/>
                <a:gd name="T64" fmla="*/ 255 w 2275"/>
                <a:gd name="T65" fmla="*/ 530 h 1348"/>
                <a:gd name="T66" fmla="*/ 245 w 2275"/>
                <a:gd name="T67" fmla="*/ 516 h 1348"/>
                <a:gd name="T68" fmla="*/ 235 w 2275"/>
                <a:gd name="T69" fmla="*/ 496 h 1348"/>
                <a:gd name="T70" fmla="*/ 227 w 2275"/>
                <a:gd name="T71" fmla="*/ 474 h 1348"/>
                <a:gd name="T72" fmla="*/ 223 w 2275"/>
                <a:gd name="T73" fmla="*/ 446 h 1348"/>
                <a:gd name="T74" fmla="*/ 199 w 2275"/>
                <a:gd name="T75" fmla="*/ 416 h 1348"/>
                <a:gd name="T76" fmla="*/ 187 w 2275"/>
                <a:gd name="T77" fmla="*/ 396 h 1348"/>
                <a:gd name="T78" fmla="*/ 181 w 2275"/>
                <a:gd name="T79" fmla="*/ 384 h 1348"/>
                <a:gd name="T80" fmla="*/ 157 w 2275"/>
                <a:gd name="T81" fmla="*/ 352 h 1348"/>
                <a:gd name="T82" fmla="*/ 151 w 2275"/>
                <a:gd name="T83" fmla="*/ 323 h 1348"/>
                <a:gd name="T84" fmla="*/ 145 w 2275"/>
                <a:gd name="T85" fmla="*/ 291 h 1348"/>
                <a:gd name="T86" fmla="*/ 117 w 2275"/>
                <a:gd name="T87" fmla="*/ 275 h 1348"/>
                <a:gd name="T88" fmla="*/ 111 w 2275"/>
                <a:gd name="T89" fmla="*/ 263 h 1348"/>
                <a:gd name="T90" fmla="*/ 107 w 2275"/>
                <a:gd name="T91" fmla="*/ 247 h 1348"/>
                <a:gd name="T92" fmla="*/ 96 w 2275"/>
                <a:gd name="T93" fmla="*/ 229 h 1348"/>
                <a:gd name="T94" fmla="*/ 88 w 2275"/>
                <a:gd name="T95" fmla="*/ 179 h 1348"/>
                <a:gd name="T96" fmla="*/ 80 w 2275"/>
                <a:gd name="T97" fmla="*/ 143 h 1348"/>
                <a:gd name="T98" fmla="*/ 74 w 2275"/>
                <a:gd name="T99" fmla="*/ 135 h 1348"/>
                <a:gd name="T100" fmla="*/ 60 w 2275"/>
                <a:gd name="T101" fmla="*/ 102 h 1348"/>
                <a:gd name="T102" fmla="*/ 56 w 2275"/>
                <a:gd name="T103" fmla="*/ 82 h 1348"/>
                <a:gd name="T104" fmla="*/ 44 w 2275"/>
                <a:gd name="T105" fmla="*/ 62 h 1348"/>
                <a:gd name="T106" fmla="*/ 38 w 2275"/>
                <a:gd name="T107" fmla="*/ 42 h 1348"/>
                <a:gd name="T108" fmla="*/ 36 w 2275"/>
                <a:gd name="T109" fmla="*/ 26 h 1348"/>
                <a:gd name="T110" fmla="*/ 24 w 2275"/>
                <a:gd name="T111" fmla="*/ 20 h 1348"/>
                <a:gd name="T112" fmla="*/ 14 w 2275"/>
                <a:gd name="T113" fmla="*/ 8 h 1348"/>
                <a:gd name="T114" fmla="*/ 6 w 2275"/>
                <a:gd name="T11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5" h="1348">
                  <a:moveTo>
                    <a:pt x="2275" y="1348"/>
                  </a:moveTo>
                  <a:lnTo>
                    <a:pt x="1381" y="1348"/>
                  </a:lnTo>
                  <a:lnTo>
                    <a:pt x="1381" y="1328"/>
                  </a:lnTo>
                  <a:lnTo>
                    <a:pt x="1218" y="1328"/>
                  </a:lnTo>
                  <a:lnTo>
                    <a:pt x="1218" y="1304"/>
                  </a:lnTo>
                  <a:lnTo>
                    <a:pt x="1145" y="1304"/>
                  </a:lnTo>
                  <a:lnTo>
                    <a:pt x="1145" y="1286"/>
                  </a:lnTo>
                  <a:lnTo>
                    <a:pt x="1069" y="1286"/>
                  </a:lnTo>
                  <a:lnTo>
                    <a:pt x="1069" y="1266"/>
                  </a:lnTo>
                  <a:lnTo>
                    <a:pt x="1045" y="1266"/>
                  </a:lnTo>
                  <a:lnTo>
                    <a:pt x="1045" y="1250"/>
                  </a:lnTo>
                  <a:lnTo>
                    <a:pt x="995" y="1250"/>
                  </a:lnTo>
                  <a:lnTo>
                    <a:pt x="995" y="1234"/>
                  </a:lnTo>
                  <a:lnTo>
                    <a:pt x="985" y="1234"/>
                  </a:lnTo>
                  <a:lnTo>
                    <a:pt x="985" y="1218"/>
                  </a:lnTo>
                  <a:lnTo>
                    <a:pt x="979" y="1218"/>
                  </a:lnTo>
                  <a:lnTo>
                    <a:pt x="979" y="1204"/>
                  </a:lnTo>
                  <a:lnTo>
                    <a:pt x="914" y="1204"/>
                  </a:lnTo>
                  <a:lnTo>
                    <a:pt x="914" y="1187"/>
                  </a:lnTo>
                  <a:lnTo>
                    <a:pt x="832" y="1187"/>
                  </a:lnTo>
                  <a:lnTo>
                    <a:pt x="832" y="1173"/>
                  </a:lnTo>
                  <a:lnTo>
                    <a:pt x="828" y="1173"/>
                  </a:lnTo>
                  <a:lnTo>
                    <a:pt x="828" y="1161"/>
                  </a:lnTo>
                  <a:lnTo>
                    <a:pt x="824" y="1161"/>
                  </a:lnTo>
                  <a:lnTo>
                    <a:pt x="824" y="1149"/>
                  </a:lnTo>
                  <a:lnTo>
                    <a:pt x="818" y="1149"/>
                  </a:lnTo>
                  <a:lnTo>
                    <a:pt x="818" y="1135"/>
                  </a:lnTo>
                  <a:lnTo>
                    <a:pt x="756" y="1135"/>
                  </a:lnTo>
                  <a:lnTo>
                    <a:pt x="756" y="1121"/>
                  </a:lnTo>
                  <a:lnTo>
                    <a:pt x="748" y="1121"/>
                  </a:lnTo>
                  <a:lnTo>
                    <a:pt x="748" y="1109"/>
                  </a:lnTo>
                  <a:lnTo>
                    <a:pt x="736" y="1109"/>
                  </a:lnTo>
                  <a:lnTo>
                    <a:pt x="736" y="1095"/>
                  </a:lnTo>
                  <a:lnTo>
                    <a:pt x="709" y="1095"/>
                  </a:lnTo>
                  <a:lnTo>
                    <a:pt x="709" y="1085"/>
                  </a:lnTo>
                  <a:lnTo>
                    <a:pt x="707" y="1085"/>
                  </a:lnTo>
                  <a:lnTo>
                    <a:pt x="707" y="1073"/>
                  </a:lnTo>
                  <a:lnTo>
                    <a:pt x="693" y="1073"/>
                  </a:lnTo>
                  <a:lnTo>
                    <a:pt x="693" y="1057"/>
                  </a:lnTo>
                  <a:lnTo>
                    <a:pt x="683" y="1057"/>
                  </a:lnTo>
                  <a:lnTo>
                    <a:pt x="683" y="1043"/>
                  </a:lnTo>
                  <a:lnTo>
                    <a:pt x="677" y="1043"/>
                  </a:lnTo>
                  <a:lnTo>
                    <a:pt x="677" y="1031"/>
                  </a:lnTo>
                  <a:lnTo>
                    <a:pt x="669" y="1031"/>
                  </a:lnTo>
                  <a:lnTo>
                    <a:pt x="669" y="1019"/>
                  </a:lnTo>
                  <a:lnTo>
                    <a:pt x="665" y="1019"/>
                  </a:lnTo>
                  <a:lnTo>
                    <a:pt x="665" y="1007"/>
                  </a:lnTo>
                  <a:lnTo>
                    <a:pt x="657" y="1007"/>
                  </a:lnTo>
                  <a:lnTo>
                    <a:pt x="657" y="993"/>
                  </a:lnTo>
                  <a:lnTo>
                    <a:pt x="647" y="993"/>
                  </a:lnTo>
                  <a:lnTo>
                    <a:pt x="647" y="981"/>
                  </a:lnTo>
                  <a:lnTo>
                    <a:pt x="617" y="981"/>
                  </a:lnTo>
                  <a:lnTo>
                    <a:pt x="617" y="968"/>
                  </a:lnTo>
                  <a:lnTo>
                    <a:pt x="611" y="968"/>
                  </a:lnTo>
                  <a:lnTo>
                    <a:pt x="611" y="954"/>
                  </a:lnTo>
                  <a:lnTo>
                    <a:pt x="607" y="954"/>
                  </a:lnTo>
                  <a:lnTo>
                    <a:pt x="607" y="946"/>
                  </a:lnTo>
                  <a:lnTo>
                    <a:pt x="589" y="946"/>
                  </a:lnTo>
                  <a:lnTo>
                    <a:pt x="589" y="932"/>
                  </a:lnTo>
                  <a:lnTo>
                    <a:pt x="585" y="932"/>
                  </a:lnTo>
                  <a:lnTo>
                    <a:pt x="585" y="920"/>
                  </a:lnTo>
                  <a:lnTo>
                    <a:pt x="555" y="920"/>
                  </a:lnTo>
                  <a:lnTo>
                    <a:pt x="555" y="908"/>
                  </a:lnTo>
                  <a:lnTo>
                    <a:pt x="553" y="908"/>
                  </a:lnTo>
                  <a:lnTo>
                    <a:pt x="553" y="896"/>
                  </a:lnTo>
                  <a:lnTo>
                    <a:pt x="549" y="896"/>
                  </a:lnTo>
                  <a:lnTo>
                    <a:pt x="549" y="882"/>
                  </a:lnTo>
                  <a:lnTo>
                    <a:pt x="543" y="882"/>
                  </a:lnTo>
                  <a:lnTo>
                    <a:pt x="543" y="874"/>
                  </a:lnTo>
                  <a:lnTo>
                    <a:pt x="535" y="874"/>
                  </a:lnTo>
                  <a:lnTo>
                    <a:pt x="535" y="862"/>
                  </a:lnTo>
                  <a:lnTo>
                    <a:pt x="531" y="862"/>
                  </a:lnTo>
                  <a:lnTo>
                    <a:pt x="531" y="850"/>
                  </a:lnTo>
                  <a:lnTo>
                    <a:pt x="527" y="850"/>
                  </a:lnTo>
                  <a:lnTo>
                    <a:pt x="527" y="838"/>
                  </a:lnTo>
                  <a:lnTo>
                    <a:pt x="518" y="838"/>
                  </a:lnTo>
                  <a:lnTo>
                    <a:pt x="518" y="826"/>
                  </a:lnTo>
                  <a:lnTo>
                    <a:pt x="496" y="826"/>
                  </a:lnTo>
                  <a:lnTo>
                    <a:pt x="496" y="814"/>
                  </a:lnTo>
                  <a:lnTo>
                    <a:pt x="480" y="814"/>
                  </a:lnTo>
                  <a:lnTo>
                    <a:pt x="480" y="804"/>
                  </a:lnTo>
                  <a:lnTo>
                    <a:pt x="470" y="804"/>
                  </a:lnTo>
                  <a:lnTo>
                    <a:pt x="470" y="796"/>
                  </a:lnTo>
                  <a:lnTo>
                    <a:pt x="438" y="796"/>
                  </a:lnTo>
                  <a:lnTo>
                    <a:pt x="438" y="784"/>
                  </a:lnTo>
                  <a:lnTo>
                    <a:pt x="426" y="784"/>
                  </a:lnTo>
                  <a:lnTo>
                    <a:pt x="426" y="770"/>
                  </a:lnTo>
                  <a:lnTo>
                    <a:pt x="414" y="770"/>
                  </a:lnTo>
                  <a:lnTo>
                    <a:pt x="414" y="761"/>
                  </a:lnTo>
                  <a:lnTo>
                    <a:pt x="410" y="761"/>
                  </a:lnTo>
                  <a:lnTo>
                    <a:pt x="410" y="751"/>
                  </a:lnTo>
                  <a:lnTo>
                    <a:pt x="406" y="751"/>
                  </a:lnTo>
                  <a:lnTo>
                    <a:pt x="406" y="741"/>
                  </a:lnTo>
                  <a:lnTo>
                    <a:pt x="386" y="741"/>
                  </a:lnTo>
                  <a:lnTo>
                    <a:pt x="386" y="729"/>
                  </a:lnTo>
                  <a:lnTo>
                    <a:pt x="380" y="729"/>
                  </a:lnTo>
                  <a:lnTo>
                    <a:pt x="380" y="709"/>
                  </a:lnTo>
                  <a:lnTo>
                    <a:pt x="366" y="709"/>
                  </a:lnTo>
                  <a:lnTo>
                    <a:pt x="366" y="699"/>
                  </a:lnTo>
                  <a:lnTo>
                    <a:pt x="356" y="699"/>
                  </a:lnTo>
                  <a:lnTo>
                    <a:pt x="356" y="675"/>
                  </a:lnTo>
                  <a:lnTo>
                    <a:pt x="352" y="675"/>
                  </a:lnTo>
                  <a:lnTo>
                    <a:pt x="352" y="665"/>
                  </a:lnTo>
                  <a:lnTo>
                    <a:pt x="344" y="665"/>
                  </a:lnTo>
                  <a:lnTo>
                    <a:pt x="344" y="663"/>
                  </a:lnTo>
                  <a:lnTo>
                    <a:pt x="336" y="663"/>
                  </a:lnTo>
                  <a:lnTo>
                    <a:pt x="336" y="657"/>
                  </a:lnTo>
                  <a:lnTo>
                    <a:pt x="328" y="657"/>
                  </a:lnTo>
                  <a:lnTo>
                    <a:pt x="328" y="651"/>
                  </a:lnTo>
                  <a:lnTo>
                    <a:pt x="326" y="651"/>
                  </a:lnTo>
                  <a:lnTo>
                    <a:pt x="326" y="635"/>
                  </a:lnTo>
                  <a:lnTo>
                    <a:pt x="299" y="635"/>
                  </a:lnTo>
                  <a:lnTo>
                    <a:pt x="299" y="627"/>
                  </a:lnTo>
                  <a:lnTo>
                    <a:pt x="295" y="627"/>
                  </a:lnTo>
                  <a:lnTo>
                    <a:pt x="295" y="617"/>
                  </a:lnTo>
                  <a:lnTo>
                    <a:pt x="285" y="617"/>
                  </a:lnTo>
                  <a:lnTo>
                    <a:pt x="285" y="609"/>
                  </a:lnTo>
                  <a:lnTo>
                    <a:pt x="281" y="609"/>
                  </a:lnTo>
                  <a:lnTo>
                    <a:pt x="281" y="595"/>
                  </a:lnTo>
                  <a:lnTo>
                    <a:pt x="275" y="595"/>
                  </a:lnTo>
                  <a:lnTo>
                    <a:pt x="275" y="587"/>
                  </a:lnTo>
                  <a:lnTo>
                    <a:pt x="269" y="587"/>
                  </a:lnTo>
                  <a:lnTo>
                    <a:pt x="269" y="581"/>
                  </a:lnTo>
                  <a:lnTo>
                    <a:pt x="269" y="581"/>
                  </a:lnTo>
                  <a:lnTo>
                    <a:pt x="269" y="573"/>
                  </a:lnTo>
                  <a:lnTo>
                    <a:pt x="265" y="573"/>
                  </a:lnTo>
                  <a:lnTo>
                    <a:pt x="265" y="557"/>
                  </a:lnTo>
                  <a:lnTo>
                    <a:pt x="263" y="557"/>
                  </a:lnTo>
                  <a:lnTo>
                    <a:pt x="263" y="542"/>
                  </a:lnTo>
                  <a:lnTo>
                    <a:pt x="259" y="542"/>
                  </a:lnTo>
                  <a:lnTo>
                    <a:pt x="259" y="530"/>
                  </a:lnTo>
                  <a:lnTo>
                    <a:pt x="255" y="530"/>
                  </a:lnTo>
                  <a:lnTo>
                    <a:pt x="255" y="526"/>
                  </a:lnTo>
                  <a:lnTo>
                    <a:pt x="247" y="526"/>
                  </a:lnTo>
                  <a:lnTo>
                    <a:pt x="247" y="516"/>
                  </a:lnTo>
                  <a:lnTo>
                    <a:pt x="245" y="516"/>
                  </a:lnTo>
                  <a:lnTo>
                    <a:pt x="245" y="508"/>
                  </a:lnTo>
                  <a:lnTo>
                    <a:pt x="239" y="508"/>
                  </a:lnTo>
                  <a:lnTo>
                    <a:pt x="239" y="496"/>
                  </a:lnTo>
                  <a:lnTo>
                    <a:pt x="235" y="496"/>
                  </a:lnTo>
                  <a:lnTo>
                    <a:pt x="235" y="486"/>
                  </a:lnTo>
                  <a:lnTo>
                    <a:pt x="231" y="486"/>
                  </a:lnTo>
                  <a:lnTo>
                    <a:pt x="231" y="474"/>
                  </a:lnTo>
                  <a:lnTo>
                    <a:pt x="227" y="474"/>
                  </a:lnTo>
                  <a:lnTo>
                    <a:pt x="227" y="466"/>
                  </a:lnTo>
                  <a:lnTo>
                    <a:pt x="227" y="466"/>
                  </a:lnTo>
                  <a:lnTo>
                    <a:pt x="227" y="446"/>
                  </a:lnTo>
                  <a:lnTo>
                    <a:pt x="223" y="446"/>
                  </a:lnTo>
                  <a:lnTo>
                    <a:pt x="223" y="436"/>
                  </a:lnTo>
                  <a:lnTo>
                    <a:pt x="203" y="436"/>
                  </a:lnTo>
                  <a:lnTo>
                    <a:pt x="203" y="416"/>
                  </a:lnTo>
                  <a:lnTo>
                    <a:pt x="199" y="416"/>
                  </a:lnTo>
                  <a:lnTo>
                    <a:pt x="199" y="414"/>
                  </a:lnTo>
                  <a:lnTo>
                    <a:pt x="195" y="414"/>
                  </a:lnTo>
                  <a:lnTo>
                    <a:pt x="195" y="396"/>
                  </a:lnTo>
                  <a:lnTo>
                    <a:pt x="187" y="396"/>
                  </a:lnTo>
                  <a:lnTo>
                    <a:pt x="187" y="388"/>
                  </a:lnTo>
                  <a:lnTo>
                    <a:pt x="183" y="388"/>
                  </a:lnTo>
                  <a:lnTo>
                    <a:pt x="183" y="384"/>
                  </a:lnTo>
                  <a:lnTo>
                    <a:pt x="181" y="384"/>
                  </a:lnTo>
                  <a:lnTo>
                    <a:pt x="181" y="356"/>
                  </a:lnTo>
                  <a:lnTo>
                    <a:pt x="167" y="356"/>
                  </a:lnTo>
                  <a:lnTo>
                    <a:pt x="167" y="352"/>
                  </a:lnTo>
                  <a:lnTo>
                    <a:pt x="157" y="352"/>
                  </a:lnTo>
                  <a:lnTo>
                    <a:pt x="157" y="346"/>
                  </a:lnTo>
                  <a:lnTo>
                    <a:pt x="151" y="346"/>
                  </a:lnTo>
                  <a:lnTo>
                    <a:pt x="151" y="340"/>
                  </a:lnTo>
                  <a:lnTo>
                    <a:pt x="151" y="323"/>
                  </a:lnTo>
                  <a:lnTo>
                    <a:pt x="147" y="323"/>
                  </a:lnTo>
                  <a:lnTo>
                    <a:pt x="147" y="303"/>
                  </a:lnTo>
                  <a:lnTo>
                    <a:pt x="145" y="303"/>
                  </a:lnTo>
                  <a:lnTo>
                    <a:pt x="145" y="291"/>
                  </a:lnTo>
                  <a:lnTo>
                    <a:pt x="123" y="291"/>
                  </a:lnTo>
                  <a:lnTo>
                    <a:pt x="123" y="281"/>
                  </a:lnTo>
                  <a:lnTo>
                    <a:pt x="117" y="281"/>
                  </a:lnTo>
                  <a:lnTo>
                    <a:pt x="117" y="275"/>
                  </a:lnTo>
                  <a:lnTo>
                    <a:pt x="115" y="275"/>
                  </a:lnTo>
                  <a:lnTo>
                    <a:pt x="115" y="271"/>
                  </a:lnTo>
                  <a:lnTo>
                    <a:pt x="111" y="271"/>
                  </a:lnTo>
                  <a:lnTo>
                    <a:pt x="111" y="263"/>
                  </a:lnTo>
                  <a:lnTo>
                    <a:pt x="109" y="263"/>
                  </a:lnTo>
                  <a:lnTo>
                    <a:pt x="109" y="253"/>
                  </a:lnTo>
                  <a:lnTo>
                    <a:pt x="107" y="253"/>
                  </a:lnTo>
                  <a:lnTo>
                    <a:pt x="107" y="247"/>
                  </a:lnTo>
                  <a:lnTo>
                    <a:pt x="100" y="247"/>
                  </a:lnTo>
                  <a:lnTo>
                    <a:pt x="100" y="235"/>
                  </a:lnTo>
                  <a:lnTo>
                    <a:pt x="96" y="235"/>
                  </a:lnTo>
                  <a:lnTo>
                    <a:pt x="96" y="229"/>
                  </a:lnTo>
                  <a:lnTo>
                    <a:pt x="92" y="229"/>
                  </a:lnTo>
                  <a:lnTo>
                    <a:pt x="92" y="213"/>
                  </a:lnTo>
                  <a:lnTo>
                    <a:pt x="88" y="213"/>
                  </a:lnTo>
                  <a:lnTo>
                    <a:pt x="88" y="179"/>
                  </a:lnTo>
                  <a:lnTo>
                    <a:pt x="86" y="179"/>
                  </a:lnTo>
                  <a:lnTo>
                    <a:pt x="86" y="173"/>
                  </a:lnTo>
                  <a:lnTo>
                    <a:pt x="80" y="173"/>
                  </a:lnTo>
                  <a:lnTo>
                    <a:pt x="80" y="143"/>
                  </a:lnTo>
                  <a:lnTo>
                    <a:pt x="76" y="143"/>
                  </a:lnTo>
                  <a:lnTo>
                    <a:pt x="76" y="139"/>
                  </a:lnTo>
                  <a:lnTo>
                    <a:pt x="74" y="139"/>
                  </a:lnTo>
                  <a:lnTo>
                    <a:pt x="74" y="135"/>
                  </a:lnTo>
                  <a:lnTo>
                    <a:pt x="68" y="135"/>
                  </a:lnTo>
                  <a:lnTo>
                    <a:pt x="68" y="116"/>
                  </a:lnTo>
                  <a:lnTo>
                    <a:pt x="60" y="116"/>
                  </a:lnTo>
                  <a:lnTo>
                    <a:pt x="60" y="102"/>
                  </a:lnTo>
                  <a:lnTo>
                    <a:pt x="60" y="102"/>
                  </a:lnTo>
                  <a:lnTo>
                    <a:pt x="60" y="96"/>
                  </a:lnTo>
                  <a:lnTo>
                    <a:pt x="56" y="96"/>
                  </a:lnTo>
                  <a:lnTo>
                    <a:pt x="56" y="82"/>
                  </a:lnTo>
                  <a:lnTo>
                    <a:pt x="52" y="82"/>
                  </a:lnTo>
                  <a:lnTo>
                    <a:pt x="52" y="70"/>
                  </a:lnTo>
                  <a:lnTo>
                    <a:pt x="44" y="70"/>
                  </a:lnTo>
                  <a:lnTo>
                    <a:pt x="44" y="62"/>
                  </a:lnTo>
                  <a:lnTo>
                    <a:pt x="42" y="62"/>
                  </a:lnTo>
                  <a:lnTo>
                    <a:pt x="42" y="52"/>
                  </a:lnTo>
                  <a:lnTo>
                    <a:pt x="38" y="52"/>
                  </a:lnTo>
                  <a:lnTo>
                    <a:pt x="38" y="42"/>
                  </a:lnTo>
                  <a:lnTo>
                    <a:pt x="38" y="42"/>
                  </a:lnTo>
                  <a:lnTo>
                    <a:pt x="38" y="34"/>
                  </a:lnTo>
                  <a:lnTo>
                    <a:pt x="36" y="34"/>
                  </a:lnTo>
                  <a:lnTo>
                    <a:pt x="36" y="26"/>
                  </a:lnTo>
                  <a:lnTo>
                    <a:pt x="28" y="26"/>
                  </a:lnTo>
                  <a:lnTo>
                    <a:pt x="28" y="24"/>
                  </a:lnTo>
                  <a:lnTo>
                    <a:pt x="24" y="24"/>
                  </a:lnTo>
                  <a:lnTo>
                    <a:pt x="24" y="20"/>
                  </a:lnTo>
                  <a:lnTo>
                    <a:pt x="18" y="20"/>
                  </a:lnTo>
                  <a:lnTo>
                    <a:pt x="18" y="14"/>
                  </a:lnTo>
                  <a:lnTo>
                    <a:pt x="14" y="14"/>
                  </a:lnTo>
                  <a:lnTo>
                    <a:pt x="14" y="8"/>
                  </a:lnTo>
                  <a:lnTo>
                    <a:pt x="12" y="8"/>
                  </a:lnTo>
                  <a:lnTo>
                    <a:pt x="12" y="4"/>
                  </a:lnTo>
                  <a:lnTo>
                    <a:pt x="6" y="4"/>
                  </a:lnTo>
                  <a:lnTo>
                    <a:pt x="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8" name="Line 43"/>
            <p:cNvSpPr>
              <a:spLocks noChangeShapeType="1"/>
            </p:cNvSpPr>
            <p:nvPr/>
          </p:nvSpPr>
          <p:spPr bwMode="auto">
            <a:xfrm>
              <a:off x="951888" y="2110400"/>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89" name="Line 44"/>
            <p:cNvSpPr>
              <a:spLocks noChangeShapeType="1"/>
            </p:cNvSpPr>
            <p:nvPr/>
          </p:nvSpPr>
          <p:spPr bwMode="auto">
            <a:xfrm flipH="1">
              <a:off x="929797" y="2132491"/>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0" name="Line 45"/>
            <p:cNvSpPr>
              <a:spLocks noChangeShapeType="1"/>
            </p:cNvSpPr>
            <p:nvPr/>
          </p:nvSpPr>
          <p:spPr bwMode="auto">
            <a:xfrm>
              <a:off x="1002383" y="2288708"/>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1" name="Line 46"/>
            <p:cNvSpPr>
              <a:spLocks noChangeShapeType="1"/>
            </p:cNvSpPr>
            <p:nvPr/>
          </p:nvSpPr>
          <p:spPr bwMode="auto">
            <a:xfrm flipH="1">
              <a:off x="980291" y="2310799"/>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2" name="Line 47"/>
            <p:cNvSpPr>
              <a:spLocks noChangeShapeType="1"/>
            </p:cNvSpPr>
            <p:nvPr/>
          </p:nvSpPr>
          <p:spPr bwMode="auto">
            <a:xfrm>
              <a:off x="1032363" y="23581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3" name="Line 48"/>
            <p:cNvSpPr>
              <a:spLocks noChangeShapeType="1"/>
            </p:cNvSpPr>
            <p:nvPr/>
          </p:nvSpPr>
          <p:spPr bwMode="auto">
            <a:xfrm flipH="1">
              <a:off x="1008694" y="2380228"/>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4" name="Line 49"/>
            <p:cNvSpPr>
              <a:spLocks noChangeShapeType="1"/>
            </p:cNvSpPr>
            <p:nvPr/>
          </p:nvSpPr>
          <p:spPr bwMode="auto">
            <a:xfrm>
              <a:off x="1130196" y="249226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5" name="Line 50"/>
            <p:cNvSpPr>
              <a:spLocks noChangeShapeType="1"/>
            </p:cNvSpPr>
            <p:nvPr/>
          </p:nvSpPr>
          <p:spPr bwMode="auto">
            <a:xfrm flipH="1">
              <a:off x="1108105" y="251435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6" name="Line 51"/>
            <p:cNvSpPr>
              <a:spLocks noChangeShapeType="1"/>
            </p:cNvSpPr>
            <p:nvPr/>
          </p:nvSpPr>
          <p:spPr bwMode="auto">
            <a:xfrm>
              <a:off x="1193314" y="261534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7" name="Line 52"/>
            <p:cNvSpPr>
              <a:spLocks noChangeShapeType="1"/>
            </p:cNvSpPr>
            <p:nvPr/>
          </p:nvSpPr>
          <p:spPr bwMode="auto">
            <a:xfrm flipH="1">
              <a:off x="1171222" y="2637433"/>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Line 53"/>
            <p:cNvSpPr>
              <a:spLocks noChangeShapeType="1"/>
            </p:cNvSpPr>
            <p:nvPr/>
          </p:nvSpPr>
          <p:spPr bwMode="auto">
            <a:xfrm>
              <a:off x="1346374" y="2929353"/>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9" name="Line 54"/>
            <p:cNvSpPr>
              <a:spLocks noChangeShapeType="1"/>
            </p:cNvSpPr>
            <p:nvPr/>
          </p:nvSpPr>
          <p:spPr bwMode="auto">
            <a:xfrm flipH="1">
              <a:off x="1322705" y="295144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0" name="Line 55"/>
            <p:cNvSpPr>
              <a:spLocks noChangeShapeType="1"/>
            </p:cNvSpPr>
            <p:nvPr/>
          </p:nvSpPr>
          <p:spPr bwMode="auto">
            <a:xfrm>
              <a:off x="1583066" y="318340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1" name="Line 57"/>
            <p:cNvSpPr>
              <a:spLocks noChangeShapeType="1"/>
            </p:cNvSpPr>
            <p:nvPr/>
          </p:nvSpPr>
          <p:spPr bwMode="auto">
            <a:xfrm>
              <a:off x="1639872" y="32338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2" name="Line 58"/>
            <p:cNvSpPr>
              <a:spLocks noChangeShapeType="1"/>
            </p:cNvSpPr>
            <p:nvPr/>
          </p:nvSpPr>
          <p:spPr bwMode="auto">
            <a:xfrm flipH="1">
              <a:off x="1617780" y="32559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3" name="Line 59"/>
            <p:cNvSpPr>
              <a:spLocks noChangeShapeType="1"/>
            </p:cNvSpPr>
            <p:nvPr/>
          </p:nvSpPr>
          <p:spPr bwMode="auto">
            <a:xfrm>
              <a:off x="1668275" y="3230740"/>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Line 60"/>
            <p:cNvSpPr>
              <a:spLocks noChangeShapeType="1"/>
            </p:cNvSpPr>
            <p:nvPr/>
          </p:nvSpPr>
          <p:spPr bwMode="auto">
            <a:xfrm flipH="1">
              <a:off x="1646183" y="3252831"/>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5" name="Line 61"/>
            <p:cNvSpPr>
              <a:spLocks noChangeShapeType="1"/>
            </p:cNvSpPr>
            <p:nvPr/>
          </p:nvSpPr>
          <p:spPr bwMode="auto">
            <a:xfrm>
              <a:off x="1676164" y="325283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6" name="Line 62"/>
            <p:cNvSpPr>
              <a:spLocks noChangeShapeType="1"/>
            </p:cNvSpPr>
            <p:nvPr/>
          </p:nvSpPr>
          <p:spPr bwMode="auto">
            <a:xfrm flipH="1">
              <a:off x="1652495" y="3274922"/>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Line 63"/>
            <p:cNvSpPr>
              <a:spLocks noChangeShapeType="1"/>
            </p:cNvSpPr>
            <p:nvPr/>
          </p:nvSpPr>
          <p:spPr bwMode="auto">
            <a:xfrm>
              <a:off x="1720347" y="33411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8" name="Line 64"/>
            <p:cNvSpPr>
              <a:spLocks noChangeShapeType="1"/>
            </p:cNvSpPr>
            <p:nvPr/>
          </p:nvSpPr>
          <p:spPr bwMode="auto">
            <a:xfrm flipH="1">
              <a:off x="1698256" y="33632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9" name="Line 65"/>
            <p:cNvSpPr>
              <a:spLocks noChangeShapeType="1"/>
            </p:cNvSpPr>
            <p:nvPr/>
          </p:nvSpPr>
          <p:spPr bwMode="auto">
            <a:xfrm>
              <a:off x="1786620" y="34169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Line 66"/>
            <p:cNvSpPr>
              <a:spLocks noChangeShapeType="1"/>
            </p:cNvSpPr>
            <p:nvPr/>
          </p:nvSpPr>
          <p:spPr bwMode="auto">
            <a:xfrm flipH="1">
              <a:off x="1764529" y="343902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1" name="Line 67"/>
            <p:cNvSpPr>
              <a:spLocks noChangeShapeType="1"/>
            </p:cNvSpPr>
            <p:nvPr/>
          </p:nvSpPr>
          <p:spPr bwMode="auto">
            <a:xfrm>
              <a:off x="1830803" y="3476899"/>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2" name="Line 68"/>
            <p:cNvSpPr>
              <a:spLocks noChangeShapeType="1"/>
            </p:cNvSpPr>
            <p:nvPr/>
          </p:nvSpPr>
          <p:spPr bwMode="auto">
            <a:xfrm flipH="1">
              <a:off x="1808712" y="350056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Line 69"/>
            <p:cNvSpPr>
              <a:spLocks noChangeShapeType="1"/>
            </p:cNvSpPr>
            <p:nvPr/>
          </p:nvSpPr>
          <p:spPr bwMode="auto">
            <a:xfrm>
              <a:off x="2078540" y="371832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4" name="Line 70"/>
            <p:cNvSpPr>
              <a:spLocks noChangeShapeType="1"/>
            </p:cNvSpPr>
            <p:nvPr/>
          </p:nvSpPr>
          <p:spPr bwMode="auto">
            <a:xfrm flipH="1">
              <a:off x="2056449" y="374041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5" name="Line 71"/>
            <p:cNvSpPr>
              <a:spLocks noChangeShapeType="1"/>
            </p:cNvSpPr>
            <p:nvPr/>
          </p:nvSpPr>
          <p:spPr bwMode="auto">
            <a:xfrm>
              <a:off x="2236334"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6" name="Line 72"/>
            <p:cNvSpPr>
              <a:spLocks noChangeShapeType="1"/>
            </p:cNvSpPr>
            <p:nvPr/>
          </p:nvSpPr>
          <p:spPr bwMode="auto">
            <a:xfrm flipH="1">
              <a:off x="2214243"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7" name="Line 73"/>
            <p:cNvSpPr>
              <a:spLocks noChangeShapeType="1"/>
            </p:cNvSpPr>
            <p:nvPr/>
          </p:nvSpPr>
          <p:spPr bwMode="auto">
            <a:xfrm>
              <a:off x="2258425"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8" name="Line 74"/>
            <p:cNvSpPr>
              <a:spLocks noChangeShapeType="1"/>
            </p:cNvSpPr>
            <p:nvPr/>
          </p:nvSpPr>
          <p:spPr bwMode="auto">
            <a:xfrm flipH="1">
              <a:off x="2236334"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9" name="Line 75"/>
            <p:cNvSpPr>
              <a:spLocks noChangeShapeType="1"/>
            </p:cNvSpPr>
            <p:nvPr/>
          </p:nvSpPr>
          <p:spPr bwMode="auto">
            <a:xfrm>
              <a:off x="2332589"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0" name="Line 76"/>
            <p:cNvSpPr>
              <a:spLocks noChangeShapeType="1"/>
            </p:cNvSpPr>
            <p:nvPr/>
          </p:nvSpPr>
          <p:spPr bwMode="auto">
            <a:xfrm flipH="1">
              <a:off x="2308920" y="384929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1" name="Line 77"/>
            <p:cNvSpPr>
              <a:spLocks noChangeShapeType="1"/>
            </p:cNvSpPr>
            <p:nvPr/>
          </p:nvSpPr>
          <p:spPr bwMode="auto">
            <a:xfrm>
              <a:off x="2392551"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2" name="Line 78"/>
            <p:cNvSpPr>
              <a:spLocks noChangeShapeType="1"/>
            </p:cNvSpPr>
            <p:nvPr/>
          </p:nvSpPr>
          <p:spPr bwMode="auto">
            <a:xfrm flipH="1">
              <a:off x="2370459" y="384929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3" name="Line 79"/>
            <p:cNvSpPr>
              <a:spLocks noChangeShapeType="1"/>
            </p:cNvSpPr>
            <p:nvPr/>
          </p:nvSpPr>
          <p:spPr bwMode="auto">
            <a:xfrm>
              <a:off x="2499851" y="390294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4" name="Line 80"/>
            <p:cNvSpPr>
              <a:spLocks noChangeShapeType="1"/>
            </p:cNvSpPr>
            <p:nvPr/>
          </p:nvSpPr>
          <p:spPr bwMode="auto">
            <a:xfrm flipH="1">
              <a:off x="2477759" y="392503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5" name="Line 81"/>
            <p:cNvSpPr>
              <a:spLocks noChangeShapeType="1"/>
            </p:cNvSpPr>
            <p:nvPr/>
          </p:nvSpPr>
          <p:spPr bwMode="auto">
            <a:xfrm>
              <a:off x="2703405"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6" name="Line 82"/>
            <p:cNvSpPr>
              <a:spLocks noChangeShapeType="1"/>
            </p:cNvSpPr>
            <p:nvPr/>
          </p:nvSpPr>
          <p:spPr bwMode="auto">
            <a:xfrm flipH="1">
              <a:off x="2681314"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7" name="Line 83"/>
            <p:cNvSpPr>
              <a:spLocks noChangeShapeType="1"/>
            </p:cNvSpPr>
            <p:nvPr/>
          </p:nvSpPr>
          <p:spPr bwMode="auto">
            <a:xfrm>
              <a:off x="2769679"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8" name="Line 84"/>
            <p:cNvSpPr>
              <a:spLocks noChangeShapeType="1"/>
            </p:cNvSpPr>
            <p:nvPr/>
          </p:nvSpPr>
          <p:spPr bwMode="auto">
            <a:xfrm flipH="1">
              <a:off x="2747588"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9" name="Line 85"/>
            <p:cNvSpPr>
              <a:spLocks noChangeShapeType="1"/>
            </p:cNvSpPr>
            <p:nvPr/>
          </p:nvSpPr>
          <p:spPr bwMode="auto">
            <a:xfrm>
              <a:off x="290222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0" name="Line 86"/>
            <p:cNvSpPr>
              <a:spLocks noChangeShapeType="1"/>
            </p:cNvSpPr>
            <p:nvPr/>
          </p:nvSpPr>
          <p:spPr bwMode="auto">
            <a:xfrm flipH="1">
              <a:off x="2880135"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1" name="Line 87"/>
            <p:cNvSpPr>
              <a:spLocks noChangeShapeType="1"/>
            </p:cNvSpPr>
            <p:nvPr/>
          </p:nvSpPr>
          <p:spPr bwMode="auto">
            <a:xfrm>
              <a:off x="291800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2" name="Line 88"/>
            <p:cNvSpPr>
              <a:spLocks noChangeShapeType="1"/>
            </p:cNvSpPr>
            <p:nvPr/>
          </p:nvSpPr>
          <p:spPr bwMode="auto">
            <a:xfrm flipH="1">
              <a:off x="2895914"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3" name="Line 89"/>
            <p:cNvSpPr>
              <a:spLocks noChangeShapeType="1"/>
            </p:cNvSpPr>
            <p:nvPr/>
          </p:nvSpPr>
          <p:spPr bwMode="auto">
            <a:xfrm>
              <a:off x="3030040"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4" name="Line 90"/>
            <p:cNvSpPr>
              <a:spLocks noChangeShapeType="1"/>
            </p:cNvSpPr>
            <p:nvPr/>
          </p:nvSpPr>
          <p:spPr bwMode="auto">
            <a:xfrm flipH="1">
              <a:off x="3007948"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5" name="Line 91"/>
            <p:cNvSpPr>
              <a:spLocks noChangeShapeType="1"/>
            </p:cNvSpPr>
            <p:nvPr/>
          </p:nvSpPr>
          <p:spPr bwMode="auto">
            <a:xfrm>
              <a:off x="304897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6" name="Line 92"/>
            <p:cNvSpPr>
              <a:spLocks noChangeShapeType="1"/>
            </p:cNvSpPr>
            <p:nvPr/>
          </p:nvSpPr>
          <p:spPr bwMode="auto">
            <a:xfrm flipH="1">
              <a:off x="3026884"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7" name="Line 93"/>
            <p:cNvSpPr>
              <a:spLocks noChangeShapeType="1"/>
            </p:cNvSpPr>
            <p:nvPr/>
          </p:nvSpPr>
          <p:spPr bwMode="auto">
            <a:xfrm>
              <a:off x="3058443"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8" name="Line 94"/>
            <p:cNvSpPr>
              <a:spLocks noChangeShapeType="1"/>
            </p:cNvSpPr>
            <p:nvPr/>
          </p:nvSpPr>
          <p:spPr bwMode="auto">
            <a:xfrm flipH="1">
              <a:off x="3036351"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9" name="Line 95"/>
            <p:cNvSpPr>
              <a:spLocks noChangeShapeType="1"/>
            </p:cNvSpPr>
            <p:nvPr/>
          </p:nvSpPr>
          <p:spPr bwMode="auto">
            <a:xfrm>
              <a:off x="314365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0" name="Line 96"/>
            <p:cNvSpPr>
              <a:spLocks noChangeShapeType="1"/>
            </p:cNvSpPr>
            <p:nvPr/>
          </p:nvSpPr>
          <p:spPr bwMode="auto">
            <a:xfrm flipH="1">
              <a:off x="312156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1" name="Line 97"/>
            <p:cNvSpPr>
              <a:spLocks noChangeShapeType="1"/>
            </p:cNvSpPr>
            <p:nvPr/>
          </p:nvSpPr>
          <p:spPr bwMode="auto">
            <a:xfrm>
              <a:off x="3162587"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2" name="Line 98"/>
            <p:cNvSpPr>
              <a:spLocks noChangeShapeType="1"/>
            </p:cNvSpPr>
            <p:nvPr/>
          </p:nvSpPr>
          <p:spPr bwMode="auto">
            <a:xfrm flipH="1">
              <a:off x="3140496"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3" name="Line 99"/>
            <p:cNvSpPr>
              <a:spLocks noChangeShapeType="1"/>
            </p:cNvSpPr>
            <p:nvPr/>
          </p:nvSpPr>
          <p:spPr bwMode="auto">
            <a:xfrm>
              <a:off x="365490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4" name="Line 100"/>
            <p:cNvSpPr>
              <a:spLocks noChangeShapeType="1"/>
            </p:cNvSpPr>
            <p:nvPr/>
          </p:nvSpPr>
          <p:spPr bwMode="auto">
            <a:xfrm flipH="1">
              <a:off x="3631236" y="4076517"/>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5" name="Line 101"/>
            <p:cNvSpPr>
              <a:spLocks noChangeShapeType="1"/>
            </p:cNvSpPr>
            <p:nvPr/>
          </p:nvSpPr>
          <p:spPr bwMode="auto">
            <a:xfrm>
              <a:off x="444072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6" name="Line 102"/>
            <p:cNvSpPr>
              <a:spLocks noChangeShapeType="1"/>
            </p:cNvSpPr>
            <p:nvPr/>
          </p:nvSpPr>
          <p:spPr bwMode="auto">
            <a:xfrm flipH="1">
              <a:off x="441863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7" name="Line 103"/>
            <p:cNvSpPr>
              <a:spLocks noChangeShapeType="1"/>
            </p:cNvSpPr>
            <p:nvPr/>
          </p:nvSpPr>
          <p:spPr bwMode="auto">
            <a:xfrm>
              <a:off x="1865517" y="347374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8" name="Line 104"/>
            <p:cNvSpPr>
              <a:spLocks noChangeShapeType="1"/>
            </p:cNvSpPr>
            <p:nvPr/>
          </p:nvSpPr>
          <p:spPr bwMode="auto">
            <a:xfrm flipH="1">
              <a:off x="1843426" y="349741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9" name="Line 105"/>
            <p:cNvSpPr>
              <a:spLocks noChangeShapeType="1"/>
            </p:cNvSpPr>
            <p:nvPr/>
          </p:nvSpPr>
          <p:spPr bwMode="auto">
            <a:xfrm>
              <a:off x="1513636" y="314395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0" name="Line 106"/>
            <p:cNvSpPr>
              <a:spLocks noChangeShapeType="1"/>
            </p:cNvSpPr>
            <p:nvPr/>
          </p:nvSpPr>
          <p:spPr bwMode="auto">
            <a:xfrm flipH="1">
              <a:off x="1491545" y="316762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351" name="Straight Connector 350"/>
          <p:cNvCxnSpPr/>
          <p:nvPr/>
        </p:nvCxnSpPr>
        <p:spPr>
          <a:xfrm>
            <a:off x="2102565"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p:cNvCxnSpPr/>
          <p:nvPr/>
        </p:nvCxnSpPr>
        <p:spPr>
          <a:xfrm>
            <a:off x="2102565"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353" name="Group 352"/>
          <p:cNvGrpSpPr/>
          <p:nvPr/>
        </p:nvGrpSpPr>
        <p:grpSpPr>
          <a:xfrm>
            <a:off x="770914" y="1725227"/>
            <a:ext cx="3741555" cy="2455619"/>
            <a:chOff x="770914" y="1943100"/>
            <a:chExt cx="3741555" cy="2455619"/>
          </a:xfrm>
        </p:grpSpPr>
        <p:sp>
          <p:nvSpPr>
            <p:cNvPr id="354" name="Freeform 353"/>
            <p:cNvSpPr/>
            <p:nvPr/>
          </p:nvSpPr>
          <p:spPr>
            <a:xfrm>
              <a:off x="852491" y="1943100"/>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55" name="Straight Connector 354"/>
            <p:cNvCxnSpPr/>
            <p:nvPr/>
          </p:nvCxnSpPr>
          <p:spPr>
            <a:xfrm>
              <a:off x="770914" y="194471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p:cNvCxnSpPr/>
            <p:nvPr/>
          </p:nvCxnSpPr>
          <p:spPr>
            <a:xfrm>
              <a:off x="770914" y="241683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p:cNvCxnSpPr/>
            <p:nvPr/>
          </p:nvCxnSpPr>
          <p:spPr>
            <a:xfrm>
              <a:off x="770914" y="2888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p:cNvCxnSpPr/>
            <p:nvPr/>
          </p:nvCxnSpPr>
          <p:spPr>
            <a:xfrm>
              <a:off x="770914" y="336106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9" name="Straight Connector 358"/>
            <p:cNvCxnSpPr/>
            <p:nvPr/>
          </p:nvCxnSpPr>
          <p:spPr>
            <a:xfrm>
              <a:off x="770914" y="3833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0" name="Straight Connector 359"/>
            <p:cNvCxnSpPr/>
            <p:nvPr/>
          </p:nvCxnSpPr>
          <p:spPr>
            <a:xfrm>
              <a:off x="770914" y="43053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p:cNvCxnSpPr/>
            <p:nvPr/>
          </p:nvCxnSpPr>
          <p:spPr>
            <a:xfrm rot="5400000">
              <a:off x="807491"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p:cNvCxnSpPr/>
            <p:nvPr/>
          </p:nvCxnSpPr>
          <p:spPr>
            <a:xfrm rot="5400000">
              <a:off x="1415772"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p:cNvCxnSpPr/>
            <p:nvPr/>
          </p:nvCxnSpPr>
          <p:spPr>
            <a:xfrm rot="5400000">
              <a:off x="2024053"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p:cNvCxnSpPr/>
            <p:nvPr/>
          </p:nvCxnSpPr>
          <p:spPr>
            <a:xfrm rot="5400000">
              <a:off x="2632334"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p:cNvCxnSpPr/>
            <p:nvPr/>
          </p:nvCxnSpPr>
          <p:spPr>
            <a:xfrm rot="5400000">
              <a:off x="3240615"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6" name="Straight Connector 365"/>
            <p:cNvCxnSpPr/>
            <p:nvPr/>
          </p:nvCxnSpPr>
          <p:spPr>
            <a:xfrm rot="5400000">
              <a:off x="384889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7" name="Straight Connector 366"/>
            <p:cNvCxnSpPr/>
            <p:nvPr/>
          </p:nvCxnSpPr>
          <p:spPr>
            <a:xfrm rot="5400000">
              <a:off x="445717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68" name="TextBox 367"/>
          <p:cNvSpPr txBox="1"/>
          <p:nvPr/>
        </p:nvSpPr>
        <p:spPr>
          <a:xfrm rot="16200000">
            <a:off x="4060679" y="2775522"/>
            <a:ext cx="1218603"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PFS率</a:t>
            </a:r>
          </a:p>
        </p:txBody>
      </p:sp>
      <p:sp>
        <p:nvSpPr>
          <p:cNvPr id="369" name="TextBox 368"/>
          <p:cNvSpPr txBox="1"/>
          <p:nvPr/>
        </p:nvSpPr>
        <p:spPr>
          <a:xfrm>
            <a:off x="6681470" y="4386590"/>
            <a:ext cx="686406"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ヶ月間</a:t>
            </a:r>
          </a:p>
        </p:txBody>
      </p:sp>
      <p:sp>
        <p:nvSpPr>
          <p:cNvPr id="370" name="TextBox 369"/>
          <p:cNvSpPr txBox="1"/>
          <p:nvPr/>
        </p:nvSpPr>
        <p:spPr>
          <a:xfrm>
            <a:off x="4794950" y="1593657"/>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1.0</a:t>
            </a:r>
          </a:p>
        </p:txBody>
      </p:sp>
      <p:sp>
        <p:nvSpPr>
          <p:cNvPr id="371" name="TextBox 370"/>
          <p:cNvSpPr txBox="1"/>
          <p:nvPr/>
        </p:nvSpPr>
        <p:spPr>
          <a:xfrm>
            <a:off x="4794950" y="2060700"/>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0.8</a:t>
            </a:r>
          </a:p>
        </p:txBody>
      </p:sp>
      <p:sp>
        <p:nvSpPr>
          <p:cNvPr id="372" name="TextBox 371"/>
          <p:cNvSpPr txBox="1"/>
          <p:nvPr/>
        </p:nvSpPr>
        <p:spPr>
          <a:xfrm>
            <a:off x="4794950" y="2534886"/>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0.6</a:t>
            </a:r>
          </a:p>
        </p:txBody>
      </p:sp>
      <p:sp>
        <p:nvSpPr>
          <p:cNvPr id="373" name="TextBox 372"/>
          <p:cNvSpPr txBox="1"/>
          <p:nvPr/>
        </p:nvSpPr>
        <p:spPr>
          <a:xfrm>
            <a:off x="4794950" y="3009072"/>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0.4</a:t>
            </a:r>
          </a:p>
        </p:txBody>
      </p:sp>
      <p:sp>
        <p:nvSpPr>
          <p:cNvPr id="374" name="TextBox 373"/>
          <p:cNvSpPr txBox="1"/>
          <p:nvPr/>
        </p:nvSpPr>
        <p:spPr>
          <a:xfrm>
            <a:off x="4794950" y="3483258"/>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0.2</a:t>
            </a:r>
          </a:p>
        </p:txBody>
      </p:sp>
      <p:sp>
        <p:nvSpPr>
          <p:cNvPr id="375" name="TextBox 374"/>
          <p:cNvSpPr txBox="1"/>
          <p:nvPr/>
        </p:nvSpPr>
        <p:spPr>
          <a:xfrm>
            <a:off x="4794950" y="3957446"/>
            <a:ext cx="380232"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0.0</a:t>
            </a:r>
          </a:p>
        </p:txBody>
      </p:sp>
      <p:sp>
        <p:nvSpPr>
          <p:cNvPr id="376" name="TextBox 375"/>
          <p:cNvSpPr txBox="1"/>
          <p:nvPr/>
        </p:nvSpPr>
        <p:spPr>
          <a:xfrm>
            <a:off x="5063101" y="4141595"/>
            <a:ext cx="263213"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sp>
        <p:nvSpPr>
          <p:cNvPr id="377" name="TextBox 376"/>
          <p:cNvSpPr txBox="1"/>
          <p:nvPr/>
        </p:nvSpPr>
        <p:spPr>
          <a:xfrm>
            <a:off x="5838612"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10</a:t>
            </a:r>
          </a:p>
        </p:txBody>
      </p:sp>
      <p:sp>
        <p:nvSpPr>
          <p:cNvPr id="378" name="TextBox 377"/>
          <p:cNvSpPr txBox="1"/>
          <p:nvPr/>
        </p:nvSpPr>
        <p:spPr>
          <a:xfrm>
            <a:off x="6653396"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20</a:t>
            </a:r>
          </a:p>
        </p:txBody>
      </p:sp>
      <p:sp>
        <p:nvSpPr>
          <p:cNvPr id="379" name="TextBox 378"/>
          <p:cNvSpPr txBox="1"/>
          <p:nvPr/>
        </p:nvSpPr>
        <p:spPr>
          <a:xfrm>
            <a:off x="7468180"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30</a:t>
            </a:r>
          </a:p>
        </p:txBody>
      </p:sp>
      <p:sp>
        <p:nvSpPr>
          <p:cNvPr id="380" name="TextBox 379"/>
          <p:cNvSpPr txBox="1"/>
          <p:nvPr/>
        </p:nvSpPr>
        <p:spPr>
          <a:xfrm>
            <a:off x="8282965" y="414159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40</a:t>
            </a:r>
          </a:p>
        </p:txBody>
      </p:sp>
      <p:sp>
        <p:nvSpPr>
          <p:cNvPr id="381" name="TextBox 380"/>
          <p:cNvSpPr txBox="1"/>
          <p:nvPr/>
        </p:nvSpPr>
        <p:spPr>
          <a:xfrm>
            <a:off x="6674782" y="2164067"/>
            <a:ext cx="1694695" cy="469359"/>
          </a:xfrm>
          <a:prstGeom prst="rect">
            <a:avLst/>
          </a:prstGeom>
          <a:noFill/>
        </p:spPr>
        <p:txBody>
          <a:bodyPr wrap="none" rtlCol="0">
            <a:spAutoFit/>
          </a:bodyPr>
          <a:lstStyle/>
          <a:p>
            <a:r>
              <a:rPr lang="ja-JP" sz="1100" b="0" i="0" dirty="0" smtClean="0">
                <a:solidFill>
                  <a:srgbClr val="4D4D4D"/>
                </a:solidFill>
                <a:ea typeface="MS UI Gothic" pitchFamily="18" charset="0"/>
              </a:rPr>
              <a:t>ドキソルビシン + ソラフェニブ</a:t>
            </a:r>
          </a:p>
          <a:p>
            <a:pPr>
              <a:spcBef>
                <a:spcPts val="300"/>
              </a:spcBef>
            </a:pPr>
            <a:r>
              <a:rPr lang="ja-JP" sz="1100" b="0" i="0" dirty="0" smtClean="0">
                <a:solidFill>
                  <a:srgbClr val="4D4D4D"/>
                </a:solidFill>
                <a:ea typeface="MS UI Gothic" pitchFamily="18" charset="0"/>
              </a:rPr>
              <a:t>ソラフェニブ</a:t>
            </a:r>
          </a:p>
        </p:txBody>
      </p:sp>
      <p:sp>
        <p:nvSpPr>
          <p:cNvPr id="382" name="Freeform 381"/>
          <p:cNvSpPr/>
          <p:nvPr/>
        </p:nvSpPr>
        <p:spPr>
          <a:xfrm>
            <a:off x="5194684" y="1725227"/>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83" name="Straight Connector 382"/>
          <p:cNvCxnSpPr/>
          <p:nvPr/>
        </p:nvCxnSpPr>
        <p:spPr>
          <a:xfrm>
            <a:off x="5113107" y="172684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4" name="Straight Connector 383"/>
          <p:cNvCxnSpPr/>
          <p:nvPr/>
        </p:nvCxnSpPr>
        <p:spPr>
          <a:xfrm>
            <a:off x="5113107" y="219896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Straight Connector 384"/>
          <p:cNvCxnSpPr/>
          <p:nvPr/>
        </p:nvCxnSpPr>
        <p:spPr>
          <a:xfrm>
            <a:off x="5113107" y="267107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6" name="Straight Connector 385"/>
          <p:cNvCxnSpPr/>
          <p:nvPr/>
        </p:nvCxnSpPr>
        <p:spPr>
          <a:xfrm>
            <a:off x="5113107" y="314319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7" name="Straight Connector 386"/>
          <p:cNvCxnSpPr/>
          <p:nvPr/>
        </p:nvCxnSpPr>
        <p:spPr>
          <a:xfrm>
            <a:off x="5113107" y="361531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8" name="Straight Connector 387"/>
          <p:cNvCxnSpPr/>
          <p:nvPr/>
        </p:nvCxnSpPr>
        <p:spPr>
          <a:xfrm>
            <a:off x="5113107" y="408742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9" name="Straight Connector 388"/>
          <p:cNvCxnSpPr/>
          <p:nvPr/>
        </p:nvCxnSpPr>
        <p:spPr>
          <a:xfrm rot="5400000">
            <a:off x="514968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0" name="Straight Connector 389"/>
          <p:cNvCxnSpPr/>
          <p:nvPr/>
        </p:nvCxnSpPr>
        <p:spPr>
          <a:xfrm rot="5400000">
            <a:off x="596447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1" name="Straight Connector 390"/>
          <p:cNvCxnSpPr/>
          <p:nvPr/>
        </p:nvCxnSpPr>
        <p:spPr>
          <a:xfrm rot="5400000">
            <a:off x="677926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2" name="Straight Connector 391"/>
          <p:cNvCxnSpPr/>
          <p:nvPr/>
        </p:nvCxnSpPr>
        <p:spPr>
          <a:xfrm rot="5400000">
            <a:off x="759405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3" name="Straight Connector 392"/>
          <p:cNvCxnSpPr/>
          <p:nvPr/>
        </p:nvCxnSpPr>
        <p:spPr>
          <a:xfrm rot="5400000">
            <a:off x="840884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4" name="Line 132"/>
          <p:cNvSpPr>
            <a:spLocks noChangeShapeType="1"/>
          </p:cNvSpPr>
          <p:nvPr/>
        </p:nvSpPr>
        <p:spPr bwMode="auto">
          <a:xfrm flipH="1">
            <a:off x="5197856" y="1750627"/>
            <a:ext cx="44450" cy="0"/>
          </a:xfrm>
          <a:prstGeom prst="line">
            <a:avLst/>
          </a:prstGeom>
          <a:noFill/>
          <a:ln w="11113" cap="flat">
            <a:solidFill>
              <a:srgbClr val="E558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nvGrpSpPr>
          <p:cNvPr id="395" name="Group 394"/>
          <p:cNvGrpSpPr/>
          <p:nvPr/>
        </p:nvGrpSpPr>
        <p:grpSpPr>
          <a:xfrm>
            <a:off x="5201031" y="1728402"/>
            <a:ext cx="3497262" cy="2354263"/>
            <a:chOff x="5068888" y="1946275"/>
            <a:chExt cx="3497262" cy="2354263"/>
          </a:xfrm>
        </p:grpSpPr>
        <p:sp>
          <p:nvSpPr>
            <p:cNvPr id="396" name="Line 113"/>
            <p:cNvSpPr>
              <a:spLocks noChangeShapeType="1"/>
            </p:cNvSpPr>
            <p:nvPr/>
          </p:nvSpPr>
          <p:spPr bwMode="auto">
            <a:xfrm>
              <a:off x="70469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7" name="Freeform 110"/>
            <p:cNvSpPr>
              <a:spLocks/>
            </p:cNvSpPr>
            <p:nvPr/>
          </p:nvSpPr>
          <p:spPr bwMode="auto">
            <a:xfrm>
              <a:off x="5068888" y="1955800"/>
              <a:ext cx="3497262" cy="2344738"/>
            </a:xfrm>
            <a:custGeom>
              <a:avLst/>
              <a:gdLst>
                <a:gd name="T0" fmla="*/ 1737 w 2203"/>
                <a:gd name="T1" fmla="*/ 1413 h 1477"/>
                <a:gd name="T2" fmla="*/ 909 w 2203"/>
                <a:gd name="T3" fmla="*/ 1375 h 1477"/>
                <a:gd name="T4" fmla="*/ 854 w 2203"/>
                <a:gd name="T5" fmla="*/ 1365 h 1477"/>
                <a:gd name="T6" fmla="*/ 838 w 2203"/>
                <a:gd name="T7" fmla="*/ 1352 h 1477"/>
                <a:gd name="T8" fmla="*/ 758 w 2203"/>
                <a:gd name="T9" fmla="*/ 1336 h 1477"/>
                <a:gd name="T10" fmla="*/ 718 w 2203"/>
                <a:gd name="T11" fmla="*/ 1320 h 1477"/>
                <a:gd name="T12" fmla="*/ 708 w 2203"/>
                <a:gd name="T13" fmla="*/ 1314 h 1477"/>
                <a:gd name="T14" fmla="*/ 643 w 2203"/>
                <a:gd name="T15" fmla="*/ 1270 h 1477"/>
                <a:gd name="T16" fmla="*/ 623 w 2203"/>
                <a:gd name="T17" fmla="*/ 1258 h 1477"/>
                <a:gd name="T18" fmla="*/ 581 w 2203"/>
                <a:gd name="T19" fmla="*/ 1242 h 1477"/>
                <a:gd name="T20" fmla="*/ 567 w 2203"/>
                <a:gd name="T21" fmla="*/ 1230 h 1477"/>
                <a:gd name="T22" fmla="*/ 539 w 2203"/>
                <a:gd name="T23" fmla="*/ 1218 h 1477"/>
                <a:gd name="T24" fmla="*/ 507 w 2203"/>
                <a:gd name="T25" fmla="*/ 1202 h 1477"/>
                <a:gd name="T26" fmla="*/ 501 w 2203"/>
                <a:gd name="T27" fmla="*/ 1182 h 1477"/>
                <a:gd name="T28" fmla="*/ 462 w 2203"/>
                <a:gd name="T29" fmla="*/ 1174 h 1477"/>
                <a:gd name="T30" fmla="*/ 458 w 2203"/>
                <a:gd name="T31" fmla="*/ 1147 h 1477"/>
                <a:gd name="T32" fmla="*/ 446 w 2203"/>
                <a:gd name="T33" fmla="*/ 1125 h 1477"/>
                <a:gd name="T34" fmla="*/ 440 w 2203"/>
                <a:gd name="T35" fmla="*/ 1109 h 1477"/>
                <a:gd name="T36" fmla="*/ 424 w 2203"/>
                <a:gd name="T37" fmla="*/ 1097 h 1477"/>
                <a:gd name="T38" fmla="*/ 386 w 2203"/>
                <a:gd name="T39" fmla="*/ 1071 h 1477"/>
                <a:gd name="T40" fmla="*/ 372 w 2203"/>
                <a:gd name="T41" fmla="*/ 1059 h 1477"/>
                <a:gd name="T42" fmla="*/ 364 w 2203"/>
                <a:gd name="T43" fmla="*/ 1033 h 1477"/>
                <a:gd name="T44" fmla="*/ 354 w 2203"/>
                <a:gd name="T45" fmla="*/ 1015 h 1477"/>
                <a:gd name="T46" fmla="*/ 322 w 2203"/>
                <a:gd name="T47" fmla="*/ 995 h 1477"/>
                <a:gd name="T48" fmla="*/ 308 w 2203"/>
                <a:gd name="T49" fmla="*/ 983 h 1477"/>
                <a:gd name="T50" fmla="*/ 298 w 2203"/>
                <a:gd name="T51" fmla="*/ 943 h 1477"/>
                <a:gd name="T52" fmla="*/ 280 w 2203"/>
                <a:gd name="T53" fmla="*/ 904 h 1477"/>
                <a:gd name="T54" fmla="*/ 273 w 2203"/>
                <a:gd name="T55" fmla="*/ 876 h 1477"/>
                <a:gd name="T56" fmla="*/ 261 w 2203"/>
                <a:gd name="T57" fmla="*/ 858 h 1477"/>
                <a:gd name="T58" fmla="*/ 251 w 2203"/>
                <a:gd name="T59" fmla="*/ 834 h 1477"/>
                <a:gd name="T60" fmla="*/ 235 w 2203"/>
                <a:gd name="T61" fmla="*/ 808 h 1477"/>
                <a:gd name="T62" fmla="*/ 225 w 2203"/>
                <a:gd name="T63" fmla="*/ 786 h 1477"/>
                <a:gd name="T64" fmla="*/ 217 w 2203"/>
                <a:gd name="T65" fmla="*/ 764 h 1477"/>
                <a:gd name="T66" fmla="*/ 205 w 2203"/>
                <a:gd name="T67" fmla="*/ 736 h 1477"/>
                <a:gd name="T68" fmla="*/ 195 w 2203"/>
                <a:gd name="T69" fmla="*/ 713 h 1477"/>
                <a:gd name="T70" fmla="*/ 183 w 2203"/>
                <a:gd name="T71" fmla="*/ 683 h 1477"/>
                <a:gd name="T72" fmla="*/ 177 w 2203"/>
                <a:gd name="T73" fmla="*/ 643 h 1477"/>
                <a:gd name="T74" fmla="*/ 163 w 2203"/>
                <a:gd name="T75" fmla="*/ 629 h 1477"/>
                <a:gd name="T76" fmla="*/ 155 w 2203"/>
                <a:gd name="T77" fmla="*/ 597 h 1477"/>
                <a:gd name="T78" fmla="*/ 145 w 2203"/>
                <a:gd name="T79" fmla="*/ 581 h 1477"/>
                <a:gd name="T80" fmla="*/ 139 w 2203"/>
                <a:gd name="T81" fmla="*/ 553 h 1477"/>
                <a:gd name="T82" fmla="*/ 129 w 2203"/>
                <a:gd name="T83" fmla="*/ 500 h 1477"/>
                <a:gd name="T84" fmla="*/ 119 w 2203"/>
                <a:gd name="T85" fmla="*/ 492 h 1477"/>
                <a:gd name="T86" fmla="*/ 111 w 2203"/>
                <a:gd name="T87" fmla="*/ 478 h 1477"/>
                <a:gd name="T88" fmla="*/ 103 w 2203"/>
                <a:gd name="T89" fmla="*/ 464 h 1477"/>
                <a:gd name="T90" fmla="*/ 97 w 2203"/>
                <a:gd name="T91" fmla="*/ 428 h 1477"/>
                <a:gd name="T92" fmla="*/ 89 w 2203"/>
                <a:gd name="T93" fmla="*/ 406 h 1477"/>
                <a:gd name="T94" fmla="*/ 81 w 2203"/>
                <a:gd name="T95" fmla="*/ 364 h 1477"/>
                <a:gd name="T96" fmla="*/ 77 w 2203"/>
                <a:gd name="T97" fmla="*/ 336 h 1477"/>
                <a:gd name="T98" fmla="*/ 70 w 2203"/>
                <a:gd name="T99" fmla="*/ 183 h 1477"/>
                <a:gd name="T100" fmla="*/ 56 w 2203"/>
                <a:gd name="T101" fmla="*/ 123 h 1477"/>
                <a:gd name="T102" fmla="*/ 50 w 2203"/>
                <a:gd name="T103" fmla="*/ 68 h 1477"/>
                <a:gd name="T104" fmla="*/ 42 w 2203"/>
                <a:gd name="T105" fmla="*/ 56 h 1477"/>
                <a:gd name="T106" fmla="*/ 34 w 2203"/>
                <a:gd name="T107" fmla="*/ 30 h 1477"/>
                <a:gd name="T108" fmla="*/ 22 w 2203"/>
                <a:gd name="T109" fmla="*/ 1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3" h="1477">
                  <a:moveTo>
                    <a:pt x="2203" y="1477"/>
                  </a:moveTo>
                  <a:lnTo>
                    <a:pt x="2203" y="1435"/>
                  </a:lnTo>
                  <a:lnTo>
                    <a:pt x="1767" y="1435"/>
                  </a:lnTo>
                  <a:lnTo>
                    <a:pt x="1767" y="1413"/>
                  </a:lnTo>
                  <a:lnTo>
                    <a:pt x="1737" y="1413"/>
                  </a:lnTo>
                  <a:lnTo>
                    <a:pt x="1737" y="1393"/>
                  </a:lnTo>
                  <a:lnTo>
                    <a:pt x="975" y="1393"/>
                  </a:lnTo>
                  <a:lnTo>
                    <a:pt x="975" y="1383"/>
                  </a:lnTo>
                  <a:lnTo>
                    <a:pt x="909" y="1383"/>
                  </a:lnTo>
                  <a:lnTo>
                    <a:pt x="909" y="1375"/>
                  </a:lnTo>
                  <a:lnTo>
                    <a:pt x="909" y="1375"/>
                  </a:lnTo>
                  <a:lnTo>
                    <a:pt x="909" y="1369"/>
                  </a:lnTo>
                  <a:lnTo>
                    <a:pt x="856" y="1369"/>
                  </a:lnTo>
                  <a:lnTo>
                    <a:pt x="856" y="1365"/>
                  </a:lnTo>
                  <a:lnTo>
                    <a:pt x="854" y="1365"/>
                  </a:lnTo>
                  <a:lnTo>
                    <a:pt x="854" y="1360"/>
                  </a:lnTo>
                  <a:lnTo>
                    <a:pt x="850" y="1360"/>
                  </a:lnTo>
                  <a:lnTo>
                    <a:pt x="850" y="1360"/>
                  </a:lnTo>
                  <a:lnTo>
                    <a:pt x="838" y="1360"/>
                  </a:lnTo>
                  <a:lnTo>
                    <a:pt x="838" y="1352"/>
                  </a:lnTo>
                  <a:lnTo>
                    <a:pt x="836" y="1352"/>
                  </a:lnTo>
                  <a:lnTo>
                    <a:pt x="836" y="1346"/>
                  </a:lnTo>
                  <a:lnTo>
                    <a:pt x="834" y="1346"/>
                  </a:lnTo>
                  <a:lnTo>
                    <a:pt x="834" y="1336"/>
                  </a:lnTo>
                  <a:lnTo>
                    <a:pt x="758" y="1336"/>
                  </a:lnTo>
                  <a:lnTo>
                    <a:pt x="758" y="1334"/>
                  </a:lnTo>
                  <a:lnTo>
                    <a:pt x="756" y="1334"/>
                  </a:lnTo>
                  <a:lnTo>
                    <a:pt x="756" y="1328"/>
                  </a:lnTo>
                  <a:lnTo>
                    <a:pt x="718" y="1328"/>
                  </a:lnTo>
                  <a:lnTo>
                    <a:pt x="718" y="1320"/>
                  </a:lnTo>
                  <a:lnTo>
                    <a:pt x="716" y="1320"/>
                  </a:lnTo>
                  <a:lnTo>
                    <a:pt x="716" y="1318"/>
                  </a:lnTo>
                  <a:lnTo>
                    <a:pt x="710" y="1318"/>
                  </a:lnTo>
                  <a:lnTo>
                    <a:pt x="710" y="1314"/>
                  </a:lnTo>
                  <a:lnTo>
                    <a:pt x="708" y="1314"/>
                  </a:lnTo>
                  <a:lnTo>
                    <a:pt x="708" y="1306"/>
                  </a:lnTo>
                  <a:lnTo>
                    <a:pt x="665" y="1306"/>
                  </a:lnTo>
                  <a:lnTo>
                    <a:pt x="665" y="1274"/>
                  </a:lnTo>
                  <a:lnTo>
                    <a:pt x="643" y="1274"/>
                  </a:lnTo>
                  <a:lnTo>
                    <a:pt x="643" y="1270"/>
                  </a:lnTo>
                  <a:lnTo>
                    <a:pt x="641" y="1270"/>
                  </a:lnTo>
                  <a:lnTo>
                    <a:pt x="641" y="1264"/>
                  </a:lnTo>
                  <a:lnTo>
                    <a:pt x="627" y="1264"/>
                  </a:lnTo>
                  <a:lnTo>
                    <a:pt x="627" y="1258"/>
                  </a:lnTo>
                  <a:lnTo>
                    <a:pt x="623" y="1258"/>
                  </a:lnTo>
                  <a:lnTo>
                    <a:pt x="623" y="1252"/>
                  </a:lnTo>
                  <a:lnTo>
                    <a:pt x="583" y="1252"/>
                  </a:lnTo>
                  <a:lnTo>
                    <a:pt x="583" y="1248"/>
                  </a:lnTo>
                  <a:lnTo>
                    <a:pt x="581" y="1248"/>
                  </a:lnTo>
                  <a:lnTo>
                    <a:pt x="581" y="1242"/>
                  </a:lnTo>
                  <a:lnTo>
                    <a:pt x="573" y="1242"/>
                  </a:lnTo>
                  <a:lnTo>
                    <a:pt x="573" y="1236"/>
                  </a:lnTo>
                  <a:lnTo>
                    <a:pt x="571" y="1236"/>
                  </a:lnTo>
                  <a:lnTo>
                    <a:pt x="571" y="1230"/>
                  </a:lnTo>
                  <a:lnTo>
                    <a:pt x="567" y="1230"/>
                  </a:lnTo>
                  <a:lnTo>
                    <a:pt x="567" y="1226"/>
                  </a:lnTo>
                  <a:lnTo>
                    <a:pt x="565" y="1226"/>
                  </a:lnTo>
                  <a:lnTo>
                    <a:pt x="565" y="1222"/>
                  </a:lnTo>
                  <a:lnTo>
                    <a:pt x="539" y="1222"/>
                  </a:lnTo>
                  <a:lnTo>
                    <a:pt x="539" y="1218"/>
                  </a:lnTo>
                  <a:lnTo>
                    <a:pt x="537" y="1218"/>
                  </a:lnTo>
                  <a:lnTo>
                    <a:pt x="537" y="1212"/>
                  </a:lnTo>
                  <a:lnTo>
                    <a:pt x="517" y="1212"/>
                  </a:lnTo>
                  <a:lnTo>
                    <a:pt x="517" y="1202"/>
                  </a:lnTo>
                  <a:lnTo>
                    <a:pt x="507" y="1202"/>
                  </a:lnTo>
                  <a:lnTo>
                    <a:pt x="507" y="1194"/>
                  </a:lnTo>
                  <a:lnTo>
                    <a:pt x="503" y="1194"/>
                  </a:lnTo>
                  <a:lnTo>
                    <a:pt x="503" y="1186"/>
                  </a:lnTo>
                  <a:lnTo>
                    <a:pt x="501" y="1186"/>
                  </a:lnTo>
                  <a:lnTo>
                    <a:pt x="501" y="1182"/>
                  </a:lnTo>
                  <a:lnTo>
                    <a:pt x="478" y="1182"/>
                  </a:lnTo>
                  <a:lnTo>
                    <a:pt x="478" y="1178"/>
                  </a:lnTo>
                  <a:lnTo>
                    <a:pt x="476" y="1178"/>
                  </a:lnTo>
                  <a:lnTo>
                    <a:pt x="476" y="1174"/>
                  </a:lnTo>
                  <a:lnTo>
                    <a:pt x="462" y="1174"/>
                  </a:lnTo>
                  <a:lnTo>
                    <a:pt x="462" y="1172"/>
                  </a:lnTo>
                  <a:lnTo>
                    <a:pt x="460" y="1172"/>
                  </a:lnTo>
                  <a:lnTo>
                    <a:pt x="460" y="1168"/>
                  </a:lnTo>
                  <a:lnTo>
                    <a:pt x="458" y="1168"/>
                  </a:lnTo>
                  <a:lnTo>
                    <a:pt x="458" y="1147"/>
                  </a:lnTo>
                  <a:lnTo>
                    <a:pt x="456" y="1147"/>
                  </a:lnTo>
                  <a:lnTo>
                    <a:pt x="456" y="1129"/>
                  </a:lnTo>
                  <a:lnTo>
                    <a:pt x="454" y="1129"/>
                  </a:lnTo>
                  <a:lnTo>
                    <a:pt x="454" y="1125"/>
                  </a:lnTo>
                  <a:lnTo>
                    <a:pt x="446" y="1125"/>
                  </a:lnTo>
                  <a:lnTo>
                    <a:pt x="446" y="1121"/>
                  </a:lnTo>
                  <a:lnTo>
                    <a:pt x="444" y="1121"/>
                  </a:lnTo>
                  <a:lnTo>
                    <a:pt x="444" y="1117"/>
                  </a:lnTo>
                  <a:lnTo>
                    <a:pt x="440" y="1117"/>
                  </a:lnTo>
                  <a:lnTo>
                    <a:pt x="440" y="1109"/>
                  </a:lnTo>
                  <a:lnTo>
                    <a:pt x="426" y="1109"/>
                  </a:lnTo>
                  <a:lnTo>
                    <a:pt x="426" y="1103"/>
                  </a:lnTo>
                  <a:lnTo>
                    <a:pt x="426" y="1103"/>
                  </a:lnTo>
                  <a:lnTo>
                    <a:pt x="426" y="1097"/>
                  </a:lnTo>
                  <a:lnTo>
                    <a:pt x="424" y="1097"/>
                  </a:lnTo>
                  <a:lnTo>
                    <a:pt x="424" y="1083"/>
                  </a:lnTo>
                  <a:lnTo>
                    <a:pt x="388" y="1083"/>
                  </a:lnTo>
                  <a:lnTo>
                    <a:pt x="388" y="1075"/>
                  </a:lnTo>
                  <a:lnTo>
                    <a:pt x="386" y="1075"/>
                  </a:lnTo>
                  <a:lnTo>
                    <a:pt x="386" y="1071"/>
                  </a:lnTo>
                  <a:lnTo>
                    <a:pt x="382" y="1071"/>
                  </a:lnTo>
                  <a:lnTo>
                    <a:pt x="382" y="1067"/>
                  </a:lnTo>
                  <a:lnTo>
                    <a:pt x="376" y="1067"/>
                  </a:lnTo>
                  <a:lnTo>
                    <a:pt x="376" y="1059"/>
                  </a:lnTo>
                  <a:lnTo>
                    <a:pt x="372" y="1059"/>
                  </a:lnTo>
                  <a:lnTo>
                    <a:pt x="372" y="1053"/>
                  </a:lnTo>
                  <a:lnTo>
                    <a:pt x="368" y="1053"/>
                  </a:lnTo>
                  <a:lnTo>
                    <a:pt x="368" y="1047"/>
                  </a:lnTo>
                  <a:lnTo>
                    <a:pt x="364" y="1047"/>
                  </a:lnTo>
                  <a:lnTo>
                    <a:pt x="364" y="1033"/>
                  </a:lnTo>
                  <a:lnTo>
                    <a:pt x="362" y="1033"/>
                  </a:lnTo>
                  <a:lnTo>
                    <a:pt x="362" y="1021"/>
                  </a:lnTo>
                  <a:lnTo>
                    <a:pt x="358" y="1021"/>
                  </a:lnTo>
                  <a:lnTo>
                    <a:pt x="358" y="1015"/>
                  </a:lnTo>
                  <a:lnTo>
                    <a:pt x="354" y="1015"/>
                  </a:lnTo>
                  <a:lnTo>
                    <a:pt x="354" y="1009"/>
                  </a:lnTo>
                  <a:lnTo>
                    <a:pt x="346" y="1009"/>
                  </a:lnTo>
                  <a:lnTo>
                    <a:pt x="346" y="1003"/>
                  </a:lnTo>
                  <a:lnTo>
                    <a:pt x="322" y="1003"/>
                  </a:lnTo>
                  <a:lnTo>
                    <a:pt x="322" y="995"/>
                  </a:lnTo>
                  <a:lnTo>
                    <a:pt x="318" y="995"/>
                  </a:lnTo>
                  <a:lnTo>
                    <a:pt x="318" y="987"/>
                  </a:lnTo>
                  <a:lnTo>
                    <a:pt x="316" y="987"/>
                  </a:lnTo>
                  <a:lnTo>
                    <a:pt x="316" y="983"/>
                  </a:lnTo>
                  <a:lnTo>
                    <a:pt x="308" y="983"/>
                  </a:lnTo>
                  <a:lnTo>
                    <a:pt x="308" y="979"/>
                  </a:lnTo>
                  <a:lnTo>
                    <a:pt x="304" y="979"/>
                  </a:lnTo>
                  <a:lnTo>
                    <a:pt x="304" y="963"/>
                  </a:lnTo>
                  <a:lnTo>
                    <a:pt x="298" y="963"/>
                  </a:lnTo>
                  <a:lnTo>
                    <a:pt x="298" y="943"/>
                  </a:lnTo>
                  <a:lnTo>
                    <a:pt x="292" y="943"/>
                  </a:lnTo>
                  <a:lnTo>
                    <a:pt x="292" y="920"/>
                  </a:lnTo>
                  <a:lnTo>
                    <a:pt x="286" y="920"/>
                  </a:lnTo>
                  <a:lnTo>
                    <a:pt x="286" y="904"/>
                  </a:lnTo>
                  <a:lnTo>
                    <a:pt x="280" y="904"/>
                  </a:lnTo>
                  <a:lnTo>
                    <a:pt x="280" y="892"/>
                  </a:lnTo>
                  <a:lnTo>
                    <a:pt x="275" y="892"/>
                  </a:lnTo>
                  <a:lnTo>
                    <a:pt x="275" y="884"/>
                  </a:lnTo>
                  <a:lnTo>
                    <a:pt x="273" y="884"/>
                  </a:lnTo>
                  <a:lnTo>
                    <a:pt x="273" y="876"/>
                  </a:lnTo>
                  <a:lnTo>
                    <a:pt x="269" y="876"/>
                  </a:lnTo>
                  <a:lnTo>
                    <a:pt x="269" y="866"/>
                  </a:lnTo>
                  <a:lnTo>
                    <a:pt x="265" y="866"/>
                  </a:lnTo>
                  <a:lnTo>
                    <a:pt x="265" y="858"/>
                  </a:lnTo>
                  <a:lnTo>
                    <a:pt x="261" y="858"/>
                  </a:lnTo>
                  <a:lnTo>
                    <a:pt x="261" y="854"/>
                  </a:lnTo>
                  <a:lnTo>
                    <a:pt x="255" y="854"/>
                  </a:lnTo>
                  <a:lnTo>
                    <a:pt x="255" y="840"/>
                  </a:lnTo>
                  <a:lnTo>
                    <a:pt x="251" y="840"/>
                  </a:lnTo>
                  <a:lnTo>
                    <a:pt x="251" y="834"/>
                  </a:lnTo>
                  <a:lnTo>
                    <a:pt x="241" y="834"/>
                  </a:lnTo>
                  <a:lnTo>
                    <a:pt x="241" y="818"/>
                  </a:lnTo>
                  <a:lnTo>
                    <a:pt x="237" y="818"/>
                  </a:lnTo>
                  <a:lnTo>
                    <a:pt x="237" y="808"/>
                  </a:lnTo>
                  <a:lnTo>
                    <a:pt x="235" y="808"/>
                  </a:lnTo>
                  <a:lnTo>
                    <a:pt x="235" y="800"/>
                  </a:lnTo>
                  <a:lnTo>
                    <a:pt x="231" y="800"/>
                  </a:lnTo>
                  <a:lnTo>
                    <a:pt x="231" y="792"/>
                  </a:lnTo>
                  <a:lnTo>
                    <a:pt x="225" y="792"/>
                  </a:lnTo>
                  <a:lnTo>
                    <a:pt x="225" y="786"/>
                  </a:lnTo>
                  <a:lnTo>
                    <a:pt x="223" y="786"/>
                  </a:lnTo>
                  <a:lnTo>
                    <a:pt x="223" y="772"/>
                  </a:lnTo>
                  <a:lnTo>
                    <a:pt x="219" y="772"/>
                  </a:lnTo>
                  <a:lnTo>
                    <a:pt x="219" y="764"/>
                  </a:lnTo>
                  <a:lnTo>
                    <a:pt x="217" y="764"/>
                  </a:lnTo>
                  <a:lnTo>
                    <a:pt x="217" y="752"/>
                  </a:lnTo>
                  <a:lnTo>
                    <a:pt x="211" y="752"/>
                  </a:lnTo>
                  <a:lnTo>
                    <a:pt x="211" y="744"/>
                  </a:lnTo>
                  <a:lnTo>
                    <a:pt x="205" y="744"/>
                  </a:lnTo>
                  <a:lnTo>
                    <a:pt x="205" y="736"/>
                  </a:lnTo>
                  <a:lnTo>
                    <a:pt x="201" y="736"/>
                  </a:lnTo>
                  <a:lnTo>
                    <a:pt x="201" y="732"/>
                  </a:lnTo>
                  <a:lnTo>
                    <a:pt x="199" y="732"/>
                  </a:lnTo>
                  <a:lnTo>
                    <a:pt x="199" y="713"/>
                  </a:lnTo>
                  <a:lnTo>
                    <a:pt x="195" y="713"/>
                  </a:lnTo>
                  <a:lnTo>
                    <a:pt x="195" y="703"/>
                  </a:lnTo>
                  <a:lnTo>
                    <a:pt x="189" y="703"/>
                  </a:lnTo>
                  <a:lnTo>
                    <a:pt x="189" y="697"/>
                  </a:lnTo>
                  <a:lnTo>
                    <a:pt x="183" y="697"/>
                  </a:lnTo>
                  <a:lnTo>
                    <a:pt x="183" y="683"/>
                  </a:lnTo>
                  <a:lnTo>
                    <a:pt x="181" y="683"/>
                  </a:lnTo>
                  <a:lnTo>
                    <a:pt x="181" y="673"/>
                  </a:lnTo>
                  <a:lnTo>
                    <a:pt x="177" y="673"/>
                  </a:lnTo>
                  <a:lnTo>
                    <a:pt x="177" y="657"/>
                  </a:lnTo>
                  <a:lnTo>
                    <a:pt x="177" y="643"/>
                  </a:lnTo>
                  <a:lnTo>
                    <a:pt x="173" y="643"/>
                  </a:lnTo>
                  <a:lnTo>
                    <a:pt x="173" y="635"/>
                  </a:lnTo>
                  <a:lnTo>
                    <a:pt x="167" y="635"/>
                  </a:lnTo>
                  <a:lnTo>
                    <a:pt x="167" y="629"/>
                  </a:lnTo>
                  <a:lnTo>
                    <a:pt x="163" y="629"/>
                  </a:lnTo>
                  <a:lnTo>
                    <a:pt x="163" y="611"/>
                  </a:lnTo>
                  <a:lnTo>
                    <a:pt x="159" y="611"/>
                  </a:lnTo>
                  <a:lnTo>
                    <a:pt x="159" y="605"/>
                  </a:lnTo>
                  <a:lnTo>
                    <a:pt x="155" y="605"/>
                  </a:lnTo>
                  <a:lnTo>
                    <a:pt x="155" y="597"/>
                  </a:lnTo>
                  <a:lnTo>
                    <a:pt x="151" y="597"/>
                  </a:lnTo>
                  <a:lnTo>
                    <a:pt x="151" y="589"/>
                  </a:lnTo>
                  <a:lnTo>
                    <a:pt x="147" y="589"/>
                  </a:lnTo>
                  <a:lnTo>
                    <a:pt x="147" y="581"/>
                  </a:lnTo>
                  <a:lnTo>
                    <a:pt x="145" y="581"/>
                  </a:lnTo>
                  <a:lnTo>
                    <a:pt x="145" y="569"/>
                  </a:lnTo>
                  <a:lnTo>
                    <a:pt x="141" y="569"/>
                  </a:lnTo>
                  <a:lnTo>
                    <a:pt x="141" y="559"/>
                  </a:lnTo>
                  <a:lnTo>
                    <a:pt x="139" y="559"/>
                  </a:lnTo>
                  <a:lnTo>
                    <a:pt x="139" y="553"/>
                  </a:lnTo>
                  <a:lnTo>
                    <a:pt x="133" y="553"/>
                  </a:lnTo>
                  <a:lnTo>
                    <a:pt x="133" y="531"/>
                  </a:lnTo>
                  <a:lnTo>
                    <a:pt x="131" y="531"/>
                  </a:lnTo>
                  <a:lnTo>
                    <a:pt x="131" y="500"/>
                  </a:lnTo>
                  <a:lnTo>
                    <a:pt x="129" y="500"/>
                  </a:lnTo>
                  <a:lnTo>
                    <a:pt x="129" y="498"/>
                  </a:lnTo>
                  <a:lnTo>
                    <a:pt x="121" y="498"/>
                  </a:lnTo>
                  <a:lnTo>
                    <a:pt x="121" y="496"/>
                  </a:lnTo>
                  <a:lnTo>
                    <a:pt x="119" y="496"/>
                  </a:lnTo>
                  <a:lnTo>
                    <a:pt x="119" y="492"/>
                  </a:lnTo>
                  <a:lnTo>
                    <a:pt x="117" y="492"/>
                  </a:lnTo>
                  <a:lnTo>
                    <a:pt x="117" y="486"/>
                  </a:lnTo>
                  <a:lnTo>
                    <a:pt x="113" y="486"/>
                  </a:lnTo>
                  <a:lnTo>
                    <a:pt x="113" y="478"/>
                  </a:lnTo>
                  <a:lnTo>
                    <a:pt x="111" y="478"/>
                  </a:lnTo>
                  <a:lnTo>
                    <a:pt x="111" y="472"/>
                  </a:lnTo>
                  <a:lnTo>
                    <a:pt x="107" y="472"/>
                  </a:lnTo>
                  <a:lnTo>
                    <a:pt x="107" y="468"/>
                  </a:lnTo>
                  <a:lnTo>
                    <a:pt x="103" y="468"/>
                  </a:lnTo>
                  <a:lnTo>
                    <a:pt x="103" y="464"/>
                  </a:lnTo>
                  <a:lnTo>
                    <a:pt x="103" y="454"/>
                  </a:lnTo>
                  <a:lnTo>
                    <a:pt x="99" y="454"/>
                  </a:lnTo>
                  <a:lnTo>
                    <a:pt x="99" y="446"/>
                  </a:lnTo>
                  <a:lnTo>
                    <a:pt x="97" y="446"/>
                  </a:lnTo>
                  <a:lnTo>
                    <a:pt x="97" y="428"/>
                  </a:lnTo>
                  <a:lnTo>
                    <a:pt x="93" y="428"/>
                  </a:lnTo>
                  <a:lnTo>
                    <a:pt x="93" y="412"/>
                  </a:lnTo>
                  <a:lnTo>
                    <a:pt x="91" y="412"/>
                  </a:lnTo>
                  <a:lnTo>
                    <a:pt x="91" y="406"/>
                  </a:lnTo>
                  <a:lnTo>
                    <a:pt x="89" y="406"/>
                  </a:lnTo>
                  <a:lnTo>
                    <a:pt x="89" y="400"/>
                  </a:lnTo>
                  <a:lnTo>
                    <a:pt x="85" y="400"/>
                  </a:lnTo>
                  <a:lnTo>
                    <a:pt x="85" y="384"/>
                  </a:lnTo>
                  <a:lnTo>
                    <a:pt x="81" y="384"/>
                  </a:lnTo>
                  <a:lnTo>
                    <a:pt x="81" y="364"/>
                  </a:lnTo>
                  <a:lnTo>
                    <a:pt x="81" y="364"/>
                  </a:lnTo>
                  <a:lnTo>
                    <a:pt x="81" y="356"/>
                  </a:lnTo>
                  <a:lnTo>
                    <a:pt x="77" y="356"/>
                  </a:lnTo>
                  <a:lnTo>
                    <a:pt x="77" y="336"/>
                  </a:lnTo>
                  <a:lnTo>
                    <a:pt x="77" y="336"/>
                  </a:lnTo>
                  <a:lnTo>
                    <a:pt x="77" y="322"/>
                  </a:lnTo>
                  <a:lnTo>
                    <a:pt x="72" y="322"/>
                  </a:lnTo>
                  <a:lnTo>
                    <a:pt x="72" y="221"/>
                  </a:lnTo>
                  <a:lnTo>
                    <a:pt x="70" y="221"/>
                  </a:lnTo>
                  <a:lnTo>
                    <a:pt x="70" y="183"/>
                  </a:lnTo>
                  <a:lnTo>
                    <a:pt x="64" y="183"/>
                  </a:lnTo>
                  <a:lnTo>
                    <a:pt x="64" y="131"/>
                  </a:lnTo>
                  <a:lnTo>
                    <a:pt x="58" y="131"/>
                  </a:lnTo>
                  <a:lnTo>
                    <a:pt x="58" y="123"/>
                  </a:lnTo>
                  <a:lnTo>
                    <a:pt x="56" y="123"/>
                  </a:lnTo>
                  <a:lnTo>
                    <a:pt x="56" y="95"/>
                  </a:lnTo>
                  <a:lnTo>
                    <a:pt x="54" y="95"/>
                  </a:lnTo>
                  <a:lnTo>
                    <a:pt x="54" y="89"/>
                  </a:lnTo>
                  <a:lnTo>
                    <a:pt x="50" y="89"/>
                  </a:lnTo>
                  <a:lnTo>
                    <a:pt x="50" y="68"/>
                  </a:lnTo>
                  <a:lnTo>
                    <a:pt x="48" y="68"/>
                  </a:lnTo>
                  <a:lnTo>
                    <a:pt x="48" y="60"/>
                  </a:lnTo>
                  <a:lnTo>
                    <a:pt x="46" y="60"/>
                  </a:lnTo>
                  <a:lnTo>
                    <a:pt x="46" y="56"/>
                  </a:lnTo>
                  <a:lnTo>
                    <a:pt x="42" y="56"/>
                  </a:lnTo>
                  <a:lnTo>
                    <a:pt x="42" y="52"/>
                  </a:lnTo>
                  <a:lnTo>
                    <a:pt x="40" y="52"/>
                  </a:lnTo>
                  <a:lnTo>
                    <a:pt x="40" y="34"/>
                  </a:lnTo>
                  <a:lnTo>
                    <a:pt x="34" y="34"/>
                  </a:lnTo>
                  <a:lnTo>
                    <a:pt x="34" y="30"/>
                  </a:lnTo>
                  <a:lnTo>
                    <a:pt x="30" y="30"/>
                  </a:lnTo>
                  <a:lnTo>
                    <a:pt x="30" y="24"/>
                  </a:lnTo>
                  <a:lnTo>
                    <a:pt x="26" y="24"/>
                  </a:lnTo>
                  <a:lnTo>
                    <a:pt x="26" y="12"/>
                  </a:lnTo>
                  <a:lnTo>
                    <a:pt x="22" y="12"/>
                  </a:lnTo>
                  <a:lnTo>
                    <a:pt x="22" y="6"/>
                  </a:lnTo>
                  <a:lnTo>
                    <a:pt x="8" y="6"/>
                  </a:lnTo>
                  <a:lnTo>
                    <a:pt x="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8" name="Line 111"/>
            <p:cNvSpPr>
              <a:spLocks noChangeShapeType="1"/>
            </p:cNvSpPr>
            <p:nvPr/>
          </p:nvSpPr>
          <p:spPr bwMode="auto">
            <a:xfrm>
              <a:off x="6208713" y="40227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9" name="Line 112"/>
            <p:cNvSpPr>
              <a:spLocks noChangeShapeType="1"/>
            </p:cNvSpPr>
            <p:nvPr/>
          </p:nvSpPr>
          <p:spPr bwMode="auto">
            <a:xfrm flipH="1">
              <a:off x="6186488" y="40449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0" name="Line 114"/>
            <p:cNvSpPr>
              <a:spLocks noChangeShapeType="1"/>
            </p:cNvSpPr>
            <p:nvPr/>
          </p:nvSpPr>
          <p:spPr bwMode="auto">
            <a:xfrm flipH="1">
              <a:off x="70246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1" name="Line 115"/>
            <p:cNvSpPr>
              <a:spLocks noChangeShapeType="1"/>
            </p:cNvSpPr>
            <p:nvPr/>
          </p:nvSpPr>
          <p:spPr bwMode="auto">
            <a:xfrm>
              <a:off x="7219950"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2" name="Line 116"/>
            <p:cNvSpPr>
              <a:spLocks noChangeShapeType="1"/>
            </p:cNvSpPr>
            <p:nvPr/>
          </p:nvSpPr>
          <p:spPr bwMode="auto">
            <a:xfrm flipH="1">
              <a:off x="7197725"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3" name="Line 117"/>
            <p:cNvSpPr>
              <a:spLocks noChangeShapeType="1"/>
            </p:cNvSpPr>
            <p:nvPr/>
          </p:nvSpPr>
          <p:spPr bwMode="auto">
            <a:xfrm>
              <a:off x="75422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4" name="Line 118"/>
            <p:cNvSpPr>
              <a:spLocks noChangeShapeType="1"/>
            </p:cNvSpPr>
            <p:nvPr/>
          </p:nvSpPr>
          <p:spPr bwMode="auto">
            <a:xfrm flipH="1">
              <a:off x="75199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5" name="Line 119"/>
            <p:cNvSpPr>
              <a:spLocks noChangeShapeType="1"/>
            </p:cNvSpPr>
            <p:nvPr/>
          </p:nvSpPr>
          <p:spPr bwMode="auto">
            <a:xfrm>
              <a:off x="8164513" y="42116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6" name="Line 120"/>
            <p:cNvSpPr>
              <a:spLocks noChangeShapeType="1"/>
            </p:cNvSpPr>
            <p:nvPr/>
          </p:nvSpPr>
          <p:spPr bwMode="auto">
            <a:xfrm flipH="1">
              <a:off x="8142288" y="42338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7" name="Line 121"/>
            <p:cNvSpPr>
              <a:spLocks noChangeShapeType="1"/>
            </p:cNvSpPr>
            <p:nvPr/>
          </p:nvSpPr>
          <p:spPr bwMode="auto">
            <a:xfrm>
              <a:off x="5988050" y="3905250"/>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8" name="Line 122"/>
            <p:cNvSpPr>
              <a:spLocks noChangeShapeType="1"/>
            </p:cNvSpPr>
            <p:nvPr/>
          </p:nvSpPr>
          <p:spPr bwMode="auto">
            <a:xfrm flipH="1">
              <a:off x="5965825" y="3927475"/>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Line 123"/>
            <p:cNvSpPr>
              <a:spLocks noChangeShapeType="1"/>
            </p:cNvSpPr>
            <p:nvPr/>
          </p:nvSpPr>
          <p:spPr bwMode="auto">
            <a:xfrm>
              <a:off x="5921375" y="38576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0" name="Line 124"/>
            <p:cNvSpPr>
              <a:spLocks noChangeShapeType="1"/>
            </p:cNvSpPr>
            <p:nvPr/>
          </p:nvSpPr>
          <p:spPr bwMode="auto">
            <a:xfrm flipH="1">
              <a:off x="5899150" y="38798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1" name="Line 125"/>
            <p:cNvSpPr>
              <a:spLocks noChangeShapeType="1"/>
            </p:cNvSpPr>
            <p:nvPr/>
          </p:nvSpPr>
          <p:spPr bwMode="auto">
            <a:xfrm>
              <a:off x="5703888" y="3652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2" name="Line 129"/>
            <p:cNvSpPr>
              <a:spLocks noChangeShapeType="1"/>
            </p:cNvSpPr>
            <p:nvPr/>
          </p:nvSpPr>
          <p:spPr bwMode="auto">
            <a:xfrm>
              <a:off x="5138738" y="20161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3" name="Line 130"/>
            <p:cNvSpPr>
              <a:spLocks noChangeShapeType="1"/>
            </p:cNvSpPr>
            <p:nvPr/>
          </p:nvSpPr>
          <p:spPr bwMode="auto">
            <a:xfrm flipH="1">
              <a:off x="5116513" y="20383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4" name="Line 131"/>
            <p:cNvSpPr>
              <a:spLocks noChangeShapeType="1"/>
            </p:cNvSpPr>
            <p:nvPr/>
          </p:nvSpPr>
          <p:spPr bwMode="auto">
            <a:xfrm>
              <a:off x="5087938" y="194627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Line 133"/>
            <p:cNvSpPr>
              <a:spLocks noChangeShapeType="1"/>
            </p:cNvSpPr>
            <p:nvPr/>
          </p:nvSpPr>
          <p:spPr bwMode="auto">
            <a:xfrm>
              <a:off x="5618163" y="3525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6" name="Line 134"/>
            <p:cNvSpPr>
              <a:spLocks noChangeShapeType="1"/>
            </p:cNvSpPr>
            <p:nvPr/>
          </p:nvSpPr>
          <p:spPr bwMode="auto">
            <a:xfrm flipH="1">
              <a:off x="5595938" y="35480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417" name="Straight Connector 416"/>
          <p:cNvCxnSpPr/>
          <p:nvPr/>
        </p:nvCxnSpPr>
        <p:spPr>
          <a:xfrm>
            <a:off x="6444758"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418" name="Straight Connector 417"/>
          <p:cNvCxnSpPr/>
          <p:nvPr/>
        </p:nvCxnSpPr>
        <p:spPr>
          <a:xfrm>
            <a:off x="6444758"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419" name="Group 418"/>
          <p:cNvGrpSpPr/>
          <p:nvPr/>
        </p:nvGrpSpPr>
        <p:grpSpPr>
          <a:xfrm>
            <a:off x="5181981" y="1715702"/>
            <a:ext cx="3130550" cy="2357438"/>
            <a:chOff x="5181981" y="1933575"/>
            <a:chExt cx="3130550" cy="2357438"/>
          </a:xfrm>
        </p:grpSpPr>
        <p:sp>
          <p:nvSpPr>
            <p:cNvPr id="420" name="Line 126"/>
            <p:cNvSpPr>
              <a:spLocks noChangeShapeType="1"/>
            </p:cNvSpPr>
            <p:nvPr/>
          </p:nvSpPr>
          <p:spPr bwMode="auto">
            <a:xfrm flipH="1">
              <a:off x="5813806"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Line 127"/>
            <p:cNvSpPr>
              <a:spLocks noChangeShapeType="1"/>
            </p:cNvSpPr>
            <p:nvPr/>
          </p:nvSpPr>
          <p:spPr bwMode="auto">
            <a:xfrm>
              <a:off x="5529643" y="31146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2" name="Line 128"/>
            <p:cNvSpPr>
              <a:spLocks noChangeShapeType="1"/>
            </p:cNvSpPr>
            <p:nvPr/>
          </p:nvSpPr>
          <p:spPr bwMode="auto">
            <a:xfrm flipH="1">
              <a:off x="5507418" y="31369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3" name="Freeform 135"/>
            <p:cNvSpPr>
              <a:spLocks/>
            </p:cNvSpPr>
            <p:nvPr/>
          </p:nvSpPr>
          <p:spPr bwMode="auto">
            <a:xfrm>
              <a:off x="5201031" y="1955800"/>
              <a:ext cx="3089275" cy="2312988"/>
            </a:xfrm>
            <a:custGeom>
              <a:avLst/>
              <a:gdLst>
                <a:gd name="T0" fmla="*/ 763 w 978"/>
                <a:gd name="T1" fmla="*/ 714 h 732"/>
                <a:gd name="T2" fmla="*/ 594 w 978"/>
                <a:gd name="T3" fmla="*/ 696 h 732"/>
                <a:gd name="T4" fmla="*/ 545 w 978"/>
                <a:gd name="T5" fmla="*/ 676 h 732"/>
                <a:gd name="T6" fmla="*/ 451 w 978"/>
                <a:gd name="T7" fmla="*/ 671 h 732"/>
                <a:gd name="T8" fmla="*/ 392 w 978"/>
                <a:gd name="T9" fmla="*/ 653 h 732"/>
                <a:gd name="T10" fmla="*/ 370 w 978"/>
                <a:gd name="T11" fmla="*/ 645 h 732"/>
                <a:gd name="T12" fmla="*/ 349 w 978"/>
                <a:gd name="T13" fmla="*/ 626 h 732"/>
                <a:gd name="T14" fmla="*/ 321 w 978"/>
                <a:gd name="T15" fmla="*/ 619 h 732"/>
                <a:gd name="T16" fmla="*/ 286 w 978"/>
                <a:gd name="T17" fmla="*/ 611 h 732"/>
                <a:gd name="T18" fmla="*/ 282 w 978"/>
                <a:gd name="T19" fmla="*/ 598 h 732"/>
                <a:gd name="T20" fmla="*/ 256 w 978"/>
                <a:gd name="T21" fmla="*/ 587 h 732"/>
                <a:gd name="T22" fmla="*/ 253 w 978"/>
                <a:gd name="T23" fmla="*/ 575 h 732"/>
                <a:gd name="T24" fmla="*/ 247 w 978"/>
                <a:gd name="T25" fmla="*/ 570 h 732"/>
                <a:gd name="T26" fmla="*/ 243 w 978"/>
                <a:gd name="T27" fmla="*/ 560 h 732"/>
                <a:gd name="T28" fmla="*/ 224 w 978"/>
                <a:gd name="T29" fmla="*/ 554 h 732"/>
                <a:gd name="T30" fmla="*/ 191 w 978"/>
                <a:gd name="T31" fmla="*/ 541 h 732"/>
                <a:gd name="T32" fmla="*/ 185 w 978"/>
                <a:gd name="T33" fmla="*/ 535 h 732"/>
                <a:gd name="T34" fmla="*/ 181 w 978"/>
                <a:gd name="T35" fmla="*/ 522 h 732"/>
                <a:gd name="T36" fmla="*/ 176 w 978"/>
                <a:gd name="T37" fmla="*/ 516 h 732"/>
                <a:gd name="T38" fmla="*/ 173 w 978"/>
                <a:gd name="T39" fmla="*/ 507 h 732"/>
                <a:gd name="T40" fmla="*/ 162 w 978"/>
                <a:gd name="T41" fmla="*/ 499 h 732"/>
                <a:gd name="T42" fmla="*/ 158 w 978"/>
                <a:gd name="T43" fmla="*/ 490 h 732"/>
                <a:gd name="T44" fmla="*/ 151 w 978"/>
                <a:gd name="T45" fmla="*/ 480 h 732"/>
                <a:gd name="T46" fmla="*/ 146 w 978"/>
                <a:gd name="T47" fmla="*/ 459 h 732"/>
                <a:gd name="T48" fmla="*/ 139 w 978"/>
                <a:gd name="T49" fmla="*/ 454 h 732"/>
                <a:gd name="T50" fmla="*/ 130 w 978"/>
                <a:gd name="T51" fmla="*/ 442 h 732"/>
                <a:gd name="T52" fmla="*/ 126 w 978"/>
                <a:gd name="T53" fmla="*/ 434 h 732"/>
                <a:gd name="T54" fmla="*/ 122 w 978"/>
                <a:gd name="T55" fmla="*/ 423 h 732"/>
                <a:gd name="T56" fmla="*/ 116 w 978"/>
                <a:gd name="T57" fmla="*/ 412 h 732"/>
                <a:gd name="T58" fmla="*/ 112 w 978"/>
                <a:gd name="T59" fmla="*/ 398 h 732"/>
                <a:gd name="T60" fmla="*/ 108 w 978"/>
                <a:gd name="T61" fmla="*/ 385 h 732"/>
                <a:gd name="T62" fmla="*/ 105 w 978"/>
                <a:gd name="T63" fmla="*/ 373 h 732"/>
                <a:gd name="T64" fmla="*/ 98 w 978"/>
                <a:gd name="T65" fmla="*/ 368 h 732"/>
                <a:gd name="T66" fmla="*/ 95 w 978"/>
                <a:gd name="T67" fmla="*/ 356 h 732"/>
                <a:gd name="T68" fmla="*/ 91 w 978"/>
                <a:gd name="T69" fmla="*/ 349 h 732"/>
                <a:gd name="T70" fmla="*/ 88 w 978"/>
                <a:gd name="T71" fmla="*/ 338 h 732"/>
                <a:gd name="T72" fmla="*/ 84 w 978"/>
                <a:gd name="T73" fmla="*/ 331 h 732"/>
                <a:gd name="T74" fmla="*/ 81 w 978"/>
                <a:gd name="T75" fmla="*/ 322 h 732"/>
                <a:gd name="T76" fmla="*/ 76 w 978"/>
                <a:gd name="T77" fmla="*/ 316 h 732"/>
                <a:gd name="T78" fmla="*/ 74 w 978"/>
                <a:gd name="T79" fmla="*/ 304 h 732"/>
                <a:gd name="T80" fmla="*/ 69 w 978"/>
                <a:gd name="T81" fmla="*/ 297 h 732"/>
                <a:gd name="T82" fmla="*/ 62 w 978"/>
                <a:gd name="T83" fmla="*/ 276 h 732"/>
                <a:gd name="T84" fmla="*/ 57 w 978"/>
                <a:gd name="T85" fmla="*/ 265 h 732"/>
                <a:gd name="T86" fmla="*/ 51 w 978"/>
                <a:gd name="T87" fmla="*/ 253 h 732"/>
                <a:gd name="T88" fmla="*/ 49 w 978"/>
                <a:gd name="T89" fmla="*/ 241 h 732"/>
                <a:gd name="T90" fmla="*/ 45 w 978"/>
                <a:gd name="T91" fmla="*/ 235 h 732"/>
                <a:gd name="T92" fmla="*/ 42 w 978"/>
                <a:gd name="T93" fmla="*/ 225 h 732"/>
                <a:gd name="T94" fmla="*/ 39 w 978"/>
                <a:gd name="T95" fmla="*/ 198 h 732"/>
                <a:gd name="T96" fmla="*/ 36 w 978"/>
                <a:gd name="T97" fmla="*/ 159 h 732"/>
                <a:gd name="T98" fmla="*/ 33 w 978"/>
                <a:gd name="T99" fmla="*/ 103 h 732"/>
                <a:gd name="T100" fmla="*/ 31 w 978"/>
                <a:gd name="T101" fmla="*/ 53 h 732"/>
                <a:gd name="T102" fmla="*/ 26 w 978"/>
                <a:gd name="T103" fmla="*/ 43 h 732"/>
                <a:gd name="T104" fmla="*/ 23 w 978"/>
                <a:gd name="T105" fmla="*/ 24 h 732"/>
                <a:gd name="T106" fmla="*/ 17 w 978"/>
                <a:gd name="T107" fmla="*/ 14 h 732"/>
                <a:gd name="T108" fmla="*/ 12 w 978"/>
                <a:gd name="T109" fmla="*/ 8 h 732"/>
                <a:gd name="T110" fmla="*/ 6 w 978"/>
                <a:gd name="T111"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8" h="732">
                  <a:moveTo>
                    <a:pt x="978" y="732"/>
                  </a:moveTo>
                  <a:cubicBezTo>
                    <a:pt x="922" y="732"/>
                    <a:pt x="922" y="732"/>
                    <a:pt x="922" y="732"/>
                  </a:cubicBezTo>
                  <a:cubicBezTo>
                    <a:pt x="922" y="722"/>
                    <a:pt x="922" y="722"/>
                    <a:pt x="922" y="722"/>
                  </a:cubicBezTo>
                  <a:cubicBezTo>
                    <a:pt x="763" y="722"/>
                    <a:pt x="763" y="722"/>
                    <a:pt x="763" y="722"/>
                  </a:cubicBezTo>
                  <a:cubicBezTo>
                    <a:pt x="763" y="714"/>
                    <a:pt x="763" y="714"/>
                    <a:pt x="763" y="714"/>
                  </a:cubicBezTo>
                  <a:cubicBezTo>
                    <a:pt x="763" y="714"/>
                    <a:pt x="730" y="714"/>
                    <a:pt x="729" y="714"/>
                  </a:cubicBezTo>
                  <a:cubicBezTo>
                    <a:pt x="729" y="714"/>
                    <a:pt x="729" y="706"/>
                    <a:pt x="729" y="706"/>
                  </a:cubicBezTo>
                  <a:cubicBezTo>
                    <a:pt x="711" y="706"/>
                    <a:pt x="711" y="706"/>
                    <a:pt x="711" y="706"/>
                  </a:cubicBezTo>
                  <a:cubicBezTo>
                    <a:pt x="711" y="696"/>
                    <a:pt x="711" y="696"/>
                    <a:pt x="711" y="696"/>
                  </a:cubicBezTo>
                  <a:cubicBezTo>
                    <a:pt x="594" y="696"/>
                    <a:pt x="594" y="696"/>
                    <a:pt x="594" y="696"/>
                  </a:cubicBezTo>
                  <a:cubicBezTo>
                    <a:pt x="594" y="690"/>
                    <a:pt x="594" y="690"/>
                    <a:pt x="594" y="690"/>
                  </a:cubicBezTo>
                  <a:cubicBezTo>
                    <a:pt x="555" y="690"/>
                    <a:pt x="555" y="690"/>
                    <a:pt x="555" y="690"/>
                  </a:cubicBezTo>
                  <a:cubicBezTo>
                    <a:pt x="555" y="683"/>
                    <a:pt x="555" y="683"/>
                    <a:pt x="555" y="683"/>
                  </a:cubicBezTo>
                  <a:cubicBezTo>
                    <a:pt x="545" y="683"/>
                    <a:pt x="545" y="683"/>
                    <a:pt x="545" y="683"/>
                  </a:cubicBezTo>
                  <a:cubicBezTo>
                    <a:pt x="545" y="676"/>
                    <a:pt x="545" y="676"/>
                    <a:pt x="545" y="676"/>
                  </a:cubicBezTo>
                  <a:cubicBezTo>
                    <a:pt x="499" y="676"/>
                    <a:pt x="499" y="676"/>
                    <a:pt x="499" y="676"/>
                  </a:cubicBezTo>
                  <a:cubicBezTo>
                    <a:pt x="499" y="675"/>
                    <a:pt x="499" y="675"/>
                    <a:pt x="499" y="675"/>
                  </a:cubicBezTo>
                  <a:cubicBezTo>
                    <a:pt x="498" y="675"/>
                    <a:pt x="498" y="675"/>
                    <a:pt x="498" y="675"/>
                  </a:cubicBezTo>
                  <a:cubicBezTo>
                    <a:pt x="498" y="671"/>
                    <a:pt x="498" y="671"/>
                    <a:pt x="498" y="671"/>
                  </a:cubicBezTo>
                  <a:cubicBezTo>
                    <a:pt x="451" y="671"/>
                    <a:pt x="451" y="671"/>
                    <a:pt x="451" y="671"/>
                  </a:cubicBezTo>
                  <a:cubicBezTo>
                    <a:pt x="451" y="665"/>
                    <a:pt x="451" y="665"/>
                    <a:pt x="451" y="665"/>
                  </a:cubicBezTo>
                  <a:cubicBezTo>
                    <a:pt x="442" y="665"/>
                    <a:pt x="442" y="665"/>
                    <a:pt x="442" y="665"/>
                  </a:cubicBezTo>
                  <a:cubicBezTo>
                    <a:pt x="442" y="660"/>
                    <a:pt x="442" y="660"/>
                    <a:pt x="442" y="660"/>
                  </a:cubicBezTo>
                  <a:cubicBezTo>
                    <a:pt x="392" y="660"/>
                    <a:pt x="392" y="660"/>
                    <a:pt x="392" y="660"/>
                  </a:cubicBezTo>
                  <a:cubicBezTo>
                    <a:pt x="392" y="653"/>
                    <a:pt x="392" y="653"/>
                    <a:pt x="392" y="653"/>
                  </a:cubicBezTo>
                  <a:cubicBezTo>
                    <a:pt x="374" y="653"/>
                    <a:pt x="374" y="653"/>
                    <a:pt x="374" y="653"/>
                  </a:cubicBezTo>
                  <a:cubicBezTo>
                    <a:pt x="374" y="648"/>
                    <a:pt x="374" y="648"/>
                    <a:pt x="374" y="648"/>
                  </a:cubicBezTo>
                  <a:cubicBezTo>
                    <a:pt x="371" y="648"/>
                    <a:pt x="371" y="648"/>
                    <a:pt x="371" y="648"/>
                  </a:cubicBezTo>
                  <a:cubicBezTo>
                    <a:pt x="371" y="645"/>
                    <a:pt x="371" y="645"/>
                    <a:pt x="371" y="645"/>
                  </a:cubicBezTo>
                  <a:cubicBezTo>
                    <a:pt x="370" y="645"/>
                    <a:pt x="370" y="645"/>
                    <a:pt x="370" y="645"/>
                  </a:cubicBezTo>
                  <a:cubicBezTo>
                    <a:pt x="370" y="641"/>
                    <a:pt x="370" y="641"/>
                    <a:pt x="370" y="641"/>
                  </a:cubicBezTo>
                  <a:cubicBezTo>
                    <a:pt x="369" y="641"/>
                    <a:pt x="369" y="641"/>
                    <a:pt x="369" y="641"/>
                  </a:cubicBezTo>
                  <a:cubicBezTo>
                    <a:pt x="369" y="637"/>
                    <a:pt x="369" y="637"/>
                    <a:pt x="369" y="637"/>
                  </a:cubicBezTo>
                  <a:cubicBezTo>
                    <a:pt x="349" y="637"/>
                    <a:pt x="349" y="637"/>
                    <a:pt x="349" y="637"/>
                  </a:cubicBezTo>
                  <a:cubicBezTo>
                    <a:pt x="349" y="626"/>
                    <a:pt x="349" y="626"/>
                    <a:pt x="349" y="626"/>
                  </a:cubicBezTo>
                  <a:cubicBezTo>
                    <a:pt x="325" y="626"/>
                    <a:pt x="325" y="626"/>
                    <a:pt x="325" y="626"/>
                  </a:cubicBezTo>
                  <a:cubicBezTo>
                    <a:pt x="325" y="623"/>
                    <a:pt x="325" y="623"/>
                    <a:pt x="325" y="623"/>
                  </a:cubicBezTo>
                  <a:cubicBezTo>
                    <a:pt x="325" y="621"/>
                    <a:pt x="325" y="621"/>
                    <a:pt x="325" y="621"/>
                  </a:cubicBezTo>
                  <a:cubicBezTo>
                    <a:pt x="321" y="621"/>
                    <a:pt x="321" y="621"/>
                    <a:pt x="321" y="621"/>
                  </a:cubicBezTo>
                  <a:cubicBezTo>
                    <a:pt x="321" y="619"/>
                    <a:pt x="321" y="619"/>
                    <a:pt x="321" y="619"/>
                  </a:cubicBezTo>
                  <a:cubicBezTo>
                    <a:pt x="318" y="619"/>
                    <a:pt x="318" y="619"/>
                    <a:pt x="318" y="619"/>
                  </a:cubicBezTo>
                  <a:cubicBezTo>
                    <a:pt x="318" y="614"/>
                    <a:pt x="318" y="614"/>
                    <a:pt x="318" y="614"/>
                  </a:cubicBezTo>
                  <a:cubicBezTo>
                    <a:pt x="288" y="614"/>
                    <a:pt x="288" y="614"/>
                    <a:pt x="288" y="614"/>
                  </a:cubicBezTo>
                  <a:cubicBezTo>
                    <a:pt x="288" y="611"/>
                    <a:pt x="288" y="611"/>
                    <a:pt x="288" y="611"/>
                  </a:cubicBezTo>
                  <a:cubicBezTo>
                    <a:pt x="286" y="611"/>
                    <a:pt x="286" y="611"/>
                    <a:pt x="286" y="611"/>
                  </a:cubicBezTo>
                  <a:cubicBezTo>
                    <a:pt x="286" y="607"/>
                    <a:pt x="286" y="607"/>
                    <a:pt x="286" y="607"/>
                  </a:cubicBezTo>
                  <a:cubicBezTo>
                    <a:pt x="283" y="607"/>
                    <a:pt x="283" y="607"/>
                    <a:pt x="283" y="607"/>
                  </a:cubicBezTo>
                  <a:cubicBezTo>
                    <a:pt x="283" y="603"/>
                    <a:pt x="283" y="603"/>
                    <a:pt x="283" y="603"/>
                  </a:cubicBezTo>
                  <a:cubicBezTo>
                    <a:pt x="282" y="603"/>
                    <a:pt x="282" y="603"/>
                    <a:pt x="282" y="603"/>
                  </a:cubicBezTo>
                  <a:cubicBezTo>
                    <a:pt x="282" y="598"/>
                    <a:pt x="282" y="598"/>
                    <a:pt x="282" y="598"/>
                  </a:cubicBezTo>
                  <a:cubicBezTo>
                    <a:pt x="273" y="598"/>
                    <a:pt x="273" y="598"/>
                    <a:pt x="273" y="598"/>
                  </a:cubicBezTo>
                  <a:cubicBezTo>
                    <a:pt x="273" y="593"/>
                    <a:pt x="273" y="593"/>
                    <a:pt x="273" y="593"/>
                  </a:cubicBezTo>
                  <a:cubicBezTo>
                    <a:pt x="262" y="593"/>
                    <a:pt x="262" y="593"/>
                    <a:pt x="262" y="593"/>
                  </a:cubicBezTo>
                  <a:cubicBezTo>
                    <a:pt x="262" y="587"/>
                    <a:pt x="262" y="587"/>
                    <a:pt x="262" y="587"/>
                  </a:cubicBezTo>
                  <a:cubicBezTo>
                    <a:pt x="256" y="587"/>
                    <a:pt x="256" y="587"/>
                    <a:pt x="256" y="587"/>
                  </a:cubicBezTo>
                  <a:cubicBezTo>
                    <a:pt x="256" y="584"/>
                    <a:pt x="256" y="584"/>
                    <a:pt x="256" y="584"/>
                  </a:cubicBezTo>
                  <a:cubicBezTo>
                    <a:pt x="254" y="584"/>
                    <a:pt x="254" y="584"/>
                    <a:pt x="254" y="584"/>
                  </a:cubicBezTo>
                  <a:cubicBezTo>
                    <a:pt x="254" y="581"/>
                    <a:pt x="254" y="581"/>
                    <a:pt x="254" y="581"/>
                  </a:cubicBezTo>
                  <a:cubicBezTo>
                    <a:pt x="253" y="581"/>
                    <a:pt x="253" y="581"/>
                    <a:pt x="253" y="581"/>
                  </a:cubicBezTo>
                  <a:cubicBezTo>
                    <a:pt x="253" y="575"/>
                    <a:pt x="253" y="575"/>
                    <a:pt x="253" y="575"/>
                  </a:cubicBezTo>
                  <a:cubicBezTo>
                    <a:pt x="252" y="575"/>
                    <a:pt x="252" y="575"/>
                    <a:pt x="252" y="575"/>
                  </a:cubicBezTo>
                  <a:cubicBezTo>
                    <a:pt x="252" y="571"/>
                    <a:pt x="252" y="571"/>
                    <a:pt x="252" y="571"/>
                  </a:cubicBezTo>
                  <a:cubicBezTo>
                    <a:pt x="249" y="571"/>
                    <a:pt x="249" y="571"/>
                    <a:pt x="249" y="571"/>
                  </a:cubicBezTo>
                  <a:cubicBezTo>
                    <a:pt x="249" y="570"/>
                    <a:pt x="249" y="570"/>
                    <a:pt x="249" y="570"/>
                  </a:cubicBezTo>
                  <a:cubicBezTo>
                    <a:pt x="247" y="570"/>
                    <a:pt x="247" y="570"/>
                    <a:pt x="247" y="570"/>
                  </a:cubicBezTo>
                  <a:cubicBezTo>
                    <a:pt x="247" y="568"/>
                    <a:pt x="247" y="568"/>
                    <a:pt x="247" y="568"/>
                  </a:cubicBezTo>
                  <a:cubicBezTo>
                    <a:pt x="245" y="568"/>
                    <a:pt x="245" y="568"/>
                    <a:pt x="245" y="568"/>
                  </a:cubicBezTo>
                  <a:cubicBezTo>
                    <a:pt x="245" y="565"/>
                    <a:pt x="245" y="565"/>
                    <a:pt x="245" y="565"/>
                  </a:cubicBezTo>
                  <a:cubicBezTo>
                    <a:pt x="243" y="565"/>
                    <a:pt x="243" y="565"/>
                    <a:pt x="243" y="565"/>
                  </a:cubicBezTo>
                  <a:cubicBezTo>
                    <a:pt x="243" y="560"/>
                    <a:pt x="243" y="560"/>
                    <a:pt x="243" y="560"/>
                  </a:cubicBezTo>
                  <a:cubicBezTo>
                    <a:pt x="235" y="560"/>
                    <a:pt x="235" y="560"/>
                    <a:pt x="235" y="560"/>
                  </a:cubicBezTo>
                  <a:cubicBezTo>
                    <a:pt x="235" y="556"/>
                    <a:pt x="235" y="556"/>
                    <a:pt x="235" y="556"/>
                  </a:cubicBezTo>
                  <a:cubicBezTo>
                    <a:pt x="231" y="556"/>
                    <a:pt x="231" y="556"/>
                    <a:pt x="231" y="556"/>
                  </a:cubicBezTo>
                  <a:cubicBezTo>
                    <a:pt x="231" y="554"/>
                    <a:pt x="231" y="554"/>
                    <a:pt x="231" y="554"/>
                  </a:cubicBezTo>
                  <a:cubicBezTo>
                    <a:pt x="224" y="554"/>
                    <a:pt x="224" y="554"/>
                    <a:pt x="224" y="554"/>
                  </a:cubicBezTo>
                  <a:cubicBezTo>
                    <a:pt x="224" y="550"/>
                    <a:pt x="224" y="550"/>
                    <a:pt x="224" y="550"/>
                  </a:cubicBezTo>
                  <a:cubicBezTo>
                    <a:pt x="214" y="550"/>
                    <a:pt x="214" y="550"/>
                    <a:pt x="214" y="550"/>
                  </a:cubicBezTo>
                  <a:cubicBezTo>
                    <a:pt x="214" y="544"/>
                    <a:pt x="214" y="544"/>
                    <a:pt x="214" y="544"/>
                  </a:cubicBezTo>
                  <a:cubicBezTo>
                    <a:pt x="191" y="544"/>
                    <a:pt x="191" y="544"/>
                    <a:pt x="191" y="544"/>
                  </a:cubicBezTo>
                  <a:cubicBezTo>
                    <a:pt x="191" y="541"/>
                    <a:pt x="191" y="541"/>
                    <a:pt x="191" y="541"/>
                  </a:cubicBezTo>
                  <a:cubicBezTo>
                    <a:pt x="189" y="541"/>
                    <a:pt x="189" y="541"/>
                    <a:pt x="189" y="541"/>
                  </a:cubicBezTo>
                  <a:cubicBezTo>
                    <a:pt x="189" y="539"/>
                    <a:pt x="189" y="539"/>
                    <a:pt x="189" y="539"/>
                  </a:cubicBezTo>
                  <a:cubicBezTo>
                    <a:pt x="187" y="539"/>
                    <a:pt x="187" y="539"/>
                    <a:pt x="187" y="539"/>
                  </a:cubicBezTo>
                  <a:cubicBezTo>
                    <a:pt x="187" y="535"/>
                    <a:pt x="187" y="535"/>
                    <a:pt x="187" y="535"/>
                  </a:cubicBezTo>
                  <a:cubicBezTo>
                    <a:pt x="185" y="535"/>
                    <a:pt x="185" y="535"/>
                    <a:pt x="185" y="535"/>
                  </a:cubicBezTo>
                  <a:cubicBezTo>
                    <a:pt x="185" y="531"/>
                    <a:pt x="185" y="531"/>
                    <a:pt x="185" y="531"/>
                  </a:cubicBezTo>
                  <a:cubicBezTo>
                    <a:pt x="184" y="531"/>
                    <a:pt x="184" y="531"/>
                    <a:pt x="184" y="531"/>
                  </a:cubicBezTo>
                  <a:cubicBezTo>
                    <a:pt x="184" y="526"/>
                    <a:pt x="184" y="526"/>
                    <a:pt x="184" y="526"/>
                  </a:cubicBezTo>
                  <a:cubicBezTo>
                    <a:pt x="181" y="526"/>
                    <a:pt x="181" y="526"/>
                    <a:pt x="181" y="526"/>
                  </a:cubicBezTo>
                  <a:cubicBezTo>
                    <a:pt x="181" y="522"/>
                    <a:pt x="181" y="522"/>
                    <a:pt x="181" y="522"/>
                  </a:cubicBezTo>
                  <a:cubicBezTo>
                    <a:pt x="180" y="522"/>
                    <a:pt x="180" y="522"/>
                    <a:pt x="180" y="522"/>
                  </a:cubicBezTo>
                  <a:cubicBezTo>
                    <a:pt x="180" y="519"/>
                    <a:pt x="180" y="519"/>
                    <a:pt x="180" y="519"/>
                  </a:cubicBezTo>
                  <a:cubicBezTo>
                    <a:pt x="178" y="519"/>
                    <a:pt x="178" y="519"/>
                    <a:pt x="178" y="519"/>
                  </a:cubicBezTo>
                  <a:cubicBezTo>
                    <a:pt x="178" y="516"/>
                    <a:pt x="178" y="516"/>
                    <a:pt x="178" y="516"/>
                  </a:cubicBezTo>
                  <a:cubicBezTo>
                    <a:pt x="176" y="516"/>
                    <a:pt x="176" y="516"/>
                    <a:pt x="176" y="516"/>
                  </a:cubicBezTo>
                  <a:cubicBezTo>
                    <a:pt x="176" y="514"/>
                    <a:pt x="176" y="514"/>
                    <a:pt x="176" y="514"/>
                  </a:cubicBezTo>
                  <a:cubicBezTo>
                    <a:pt x="175" y="514"/>
                    <a:pt x="175" y="514"/>
                    <a:pt x="175" y="514"/>
                  </a:cubicBezTo>
                  <a:cubicBezTo>
                    <a:pt x="175" y="510"/>
                    <a:pt x="175" y="510"/>
                    <a:pt x="175" y="510"/>
                  </a:cubicBezTo>
                  <a:cubicBezTo>
                    <a:pt x="173" y="510"/>
                    <a:pt x="173" y="510"/>
                    <a:pt x="173" y="510"/>
                  </a:cubicBezTo>
                  <a:cubicBezTo>
                    <a:pt x="173" y="507"/>
                    <a:pt x="173" y="507"/>
                    <a:pt x="173" y="507"/>
                  </a:cubicBezTo>
                  <a:cubicBezTo>
                    <a:pt x="172" y="507"/>
                    <a:pt x="172" y="507"/>
                    <a:pt x="172" y="507"/>
                  </a:cubicBezTo>
                  <a:cubicBezTo>
                    <a:pt x="172" y="503"/>
                    <a:pt x="172" y="503"/>
                    <a:pt x="172" y="503"/>
                  </a:cubicBezTo>
                  <a:cubicBezTo>
                    <a:pt x="170" y="503"/>
                    <a:pt x="170" y="503"/>
                    <a:pt x="170" y="503"/>
                  </a:cubicBezTo>
                  <a:cubicBezTo>
                    <a:pt x="170" y="499"/>
                    <a:pt x="170" y="499"/>
                    <a:pt x="170" y="499"/>
                  </a:cubicBezTo>
                  <a:cubicBezTo>
                    <a:pt x="162" y="499"/>
                    <a:pt x="162" y="499"/>
                    <a:pt x="162" y="499"/>
                  </a:cubicBezTo>
                  <a:cubicBezTo>
                    <a:pt x="162" y="495"/>
                    <a:pt x="162" y="495"/>
                    <a:pt x="162" y="495"/>
                  </a:cubicBezTo>
                  <a:cubicBezTo>
                    <a:pt x="160" y="495"/>
                    <a:pt x="160" y="495"/>
                    <a:pt x="160" y="495"/>
                  </a:cubicBezTo>
                  <a:cubicBezTo>
                    <a:pt x="160" y="492"/>
                    <a:pt x="160" y="492"/>
                    <a:pt x="160" y="492"/>
                  </a:cubicBezTo>
                  <a:cubicBezTo>
                    <a:pt x="158" y="492"/>
                    <a:pt x="158" y="492"/>
                    <a:pt x="158" y="492"/>
                  </a:cubicBezTo>
                  <a:cubicBezTo>
                    <a:pt x="158" y="490"/>
                    <a:pt x="158" y="490"/>
                    <a:pt x="158" y="490"/>
                  </a:cubicBezTo>
                  <a:cubicBezTo>
                    <a:pt x="155" y="490"/>
                    <a:pt x="155" y="490"/>
                    <a:pt x="155" y="490"/>
                  </a:cubicBezTo>
                  <a:cubicBezTo>
                    <a:pt x="155" y="485"/>
                    <a:pt x="155" y="485"/>
                    <a:pt x="155" y="485"/>
                  </a:cubicBezTo>
                  <a:cubicBezTo>
                    <a:pt x="153" y="485"/>
                    <a:pt x="153" y="485"/>
                    <a:pt x="153" y="485"/>
                  </a:cubicBezTo>
                  <a:cubicBezTo>
                    <a:pt x="153" y="480"/>
                    <a:pt x="153" y="480"/>
                    <a:pt x="153" y="480"/>
                  </a:cubicBezTo>
                  <a:cubicBezTo>
                    <a:pt x="151" y="480"/>
                    <a:pt x="151" y="480"/>
                    <a:pt x="151" y="480"/>
                  </a:cubicBezTo>
                  <a:cubicBezTo>
                    <a:pt x="151" y="474"/>
                    <a:pt x="151" y="474"/>
                    <a:pt x="151" y="474"/>
                  </a:cubicBezTo>
                  <a:cubicBezTo>
                    <a:pt x="147" y="474"/>
                    <a:pt x="147" y="474"/>
                    <a:pt x="147" y="474"/>
                  </a:cubicBezTo>
                  <a:cubicBezTo>
                    <a:pt x="147" y="466"/>
                    <a:pt x="147" y="466"/>
                    <a:pt x="147" y="466"/>
                  </a:cubicBezTo>
                  <a:cubicBezTo>
                    <a:pt x="146" y="466"/>
                    <a:pt x="146" y="466"/>
                    <a:pt x="146" y="466"/>
                  </a:cubicBezTo>
                  <a:cubicBezTo>
                    <a:pt x="146" y="459"/>
                    <a:pt x="146" y="459"/>
                    <a:pt x="146" y="459"/>
                  </a:cubicBezTo>
                  <a:cubicBezTo>
                    <a:pt x="143" y="459"/>
                    <a:pt x="143" y="459"/>
                    <a:pt x="143" y="459"/>
                  </a:cubicBezTo>
                  <a:cubicBezTo>
                    <a:pt x="143" y="458"/>
                    <a:pt x="143" y="458"/>
                    <a:pt x="143" y="458"/>
                  </a:cubicBezTo>
                  <a:cubicBezTo>
                    <a:pt x="141" y="458"/>
                    <a:pt x="141" y="458"/>
                    <a:pt x="141" y="458"/>
                  </a:cubicBezTo>
                  <a:cubicBezTo>
                    <a:pt x="141" y="454"/>
                    <a:pt x="141" y="454"/>
                    <a:pt x="141" y="454"/>
                  </a:cubicBezTo>
                  <a:cubicBezTo>
                    <a:pt x="139" y="454"/>
                    <a:pt x="139" y="454"/>
                    <a:pt x="139" y="454"/>
                  </a:cubicBezTo>
                  <a:cubicBezTo>
                    <a:pt x="139" y="453"/>
                    <a:pt x="139" y="453"/>
                    <a:pt x="139" y="453"/>
                  </a:cubicBezTo>
                  <a:cubicBezTo>
                    <a:pt x="137" y="453"/>
                    <a:pt x="137" y="453"/>
                    <a:pt x="137" y="453"/>
                  </a:cubicBezTo>
                  <a:cubicBezTo>
                    <a:pt x="137" y="445"/>
                    <a:pt x="137" y="445"/>
                    <a:pt x="137" y="445"/>
                  </a:cubicBezTo>
                  <a:cubicBezTo>
                    <a:pt x="130" y="445"/>
                    <a:pt x="130" y="445"/>
                    <a:pt x="130" y="445"/>
                  </a:cubicBezTo>
                  <a:cubicBezTo>
                    <a:pt x="130" y="442"/>
                    <a:pt x="130" y="442"/>
                    <a:pt x="130" y="442"/>
                  </a:cubicBezTo>
                  <a:cubicBezTo>
                    <a:pt x="128" y="442"/>
                    <a:pt x="128" y="442"/>
                    <a:pt x="128" y="442"/>
                  </a:cubicBezTo>
                  <a:cubicBezTo>
                    <a:pt x="128" y="438"/>
                    <a:pt x="128" y="438"/>
                    <a:pt x="128" y="438"/>
                  </a:cubicBezTo>
                  <a:cubicBezTo>
                    <a:pt x="127" y="438"/>
                    <a:pt x="127" y="438"/>
                    <a:pt x="127" y="438"/>
                  </a:cubicBezTo>
                  <a:cubicBezTo>
                    <a:pt x="127" y="434"/>
                    <a:pt x="127" y="434"/>
                    <a:pt x="127" y="434"/>
                  </a:cubicBezTo>
                  <a:cubicBezTo>
                    <a:pt x="126" y="434"/>
                    <a:pt x="126" y="434"/>
                    <a:pt x="126" y="434"/>
                  </a:cubicBezTo>
                  <a:cubicBezTo>
                    <a:pt x="126" y="432"/>
                    <a:pt x="126" y="432"/>
                    <a:pt x="126" y="432"/>
                  </a:cubicBezTo>
                  <a:cubicBezTo>
                    <a:pt x="124" y="432"/>
                    <a:pt x="124" y="432"/>
                    <a:pt x="124" y="432"/>
                  </a:cubicBezTo>
                  <a:cubicBezTo>
                    <a:pt x="124" y="426"/>
                    <a:pt x="124" y="426"/>
                    <a:pt x="124" y="426"/>
                  </a:cubicBezTo>
                  <a:cubicBezTo>
                    <a:pt x="122" y="426"/>
                    <a:pt x="122" y="426"/>
                    <a:pt x="122" y="426"/>
                  </a:cubicBezTo>
                  <a:cubicBezTo>
                    <a:pt x="122" y="423"/>
                    <a:pt x="122" y="423"/>
                    <a:pt x="122" y="423"/>
                  </a:cubicBezTo>
                  <a:cubicBezTo>
                    <a:pt x="121" y="423"/>
                    <a:pt x="121" y="423"/>
                    <a:pt x="121" y="423"/>
                  </a:cubicBezTo>
                  <a:cubicBezTo>
                    <a:pt x="121" y="420"/>
                    <a:pt x="121" y="420"/>
                    <a:pt x="121" y="420"/>
                  </a:cubicBezTo>
                  <a:cubicBezTo>
                    <a:pt x="118" y="420"/>
                    <a:pt x="118" y="420"/>
                    <a:pt x="118" y="420"/>
                  </a:cubicBezTo>
                  <a:cubicBezTo>
                    <a:pt x="118" y="412"/>
                    <a:pt x="118" y="412"/>
                    <a:pt x="118" y="412"/>
                  </a:cubicBezTo>
                  <a:cubicBezTo>
                    <a:pt x="116" y="412"/>
                    <a:pt x="116" y="412"/>
                    <a:pt x="116" y="412"/>
                  </a:cubicBezTo>
                  <a:cubicBezTo>
                    <a:pt x="116" y="409"/>
                    <a:pt x="116" y="409"/>
                    <a:pt x="116" y="409"/>
                  </a:cubicBezTo>
                  <a:cubicBezTo>
                    <a:pt x="113" y="409"/>
                    <a:pt x="113" y="409"/>
                    <a:pt x="113" y="409"/>
                  </a:cubicBezTo>
                  <a:cubicBezTo>
                    <a:pt x="113" y="404"/>
                    <a:pt x="113" y="404"/>
                    <a:pt x="113" y="404"/>
                  </a:cubicBezTo>
                  <a:cubicBezTo>
                    <a:pt x="112" y="404"/>
                    <a:pt x="112" y="404"/>
                    <a:pt x="112" y="404"/>
                  </a:cubicBezTo>
                  <a:cubicBezTo>
                    <a:pt x="112" y="398"/>
                    <a:pt x="112" y="398"/>
                    <a:pt x="112" y="398"/>
                  </a:cubicBezTo>
                  <a:cubicBezTo>
                    <a:pt x="111" y="398"/>
                    <a:pt x="111" y="398"/>
                    <a:pt x="111" y="398"/>
                  </a:cubicBezTo>
                  <a:cubicBezTo>
                    <a:pt x="111" y="392"/>
                    <a:pt x="111" y="392"/>
                    <a:pt x="111" y="392"/>
                  </a:cubicBezTo>
                  <a:cubicBezTo>
                    <a:pt x="109" y="392"/>
                    <a:pt x="109" y="392"/>
                    <a:pt x="109" y="392"/>
                  </a:cubicBezTo>
                  <a:cubicBezTo>
                    <a:pt x="109" y="385"/>
                    <a:pt x="109" y="385"/>
                    <a:pt x="109" y="385"/>
                  </a:cubicBezTo>
                  <a:cubicBezTo>
                    <a:pt x="108" y="385"/>
                    <a:pt x="108" y="385"/>
                    <a:pt x="108" y="385"/>
                  </a:cubicBezTo>
                  <a:cubicBezTo>
                    <a:pt x="108" y="383"/>
                    <a:pt x="108" y="383"/>
                    <a:pt x="108" y="383"/>
                  </a:cubicBezTo>
                  <a:cubicBezTo>
                    <a:pt x="106" y="383"/>
                    <a:pt x="106" y="383"/>
                    <a:pt x="106" y="383"/>
                  </a:cubicBezTo>
                  <a:cubicBezTo>
                    <a:pt x="106" y="378"/>
                    <a:pt x="106" y="378"/>
                    <a:pt x="106" y="378"/>
                  </a:cubicBezTo>
                  <a:cubicBezTo>
                    <a:pt x="105" y="378"/>
                    <a:pt x="105" y="378"/>
                    <a:pt x="105" y="378"/>
                  </a:cubicBezTo>
                  <a:cubicBezTo>
                    <a:pt x="105" y="373"/>
                    <a:pt x="105" y="373"/>
                    <a:pt x="105" y="373"/>
                  </a:cubicBezTo>
                  <a:cubicBezTo>
                    <a:pt x="102" y="373"/>
                    <a:pt x="102" y="373"/>
                    <a:pt x="102" y="373"/>
                  </a:cubicBezTo>
                  <a:cubicBezTo>
                    <a:pt x="102" y="371"/>
                    <a:pt x="102" y="371"/>
                    <a:pt x="102" y="371"/>
                  </a:cubicBezTo>
                  <a:cubicBezTo>
                    <a:pt x="100" y="371"/>
                    <a:pt x="100" y="371"/>
                    <a:pt x="100" y="371"/>
                  </a:cubicBezTo>
                  <a:cubicBezTo>
                    <a:pt x="100" y="368"/>
                    <a:pt x="100" y="368"/>
                    <a:pt x="100" y="368"/>
                  </a:cubicBezTo>
                  <a:cubicBezTo>
                    <a:pt x="98" y="368"/>
                    <a:pt x="98" y="368"/>
                    <a:pt x="98" y="368"/>
                  </a:cubicBezTo>
                  <a:cubicBezTo>
                    <a:pt x="98" y="365"/>
                    <a:pt x="98" y="365"/>
                    <a:pt x="98" y="365"/>
                  </a:cubicBezTo>
                  <a:cubicBezTo>
                    <a:pt x="96" y="365"/>
                    <a:pt x="96" y="365"/>
                    <a:pt x="96" y="365"/>
                  </a:cubicBezTo>
                  <a:cubicBezTo>
                    <a:pt x="96" y="359"/>
                    <a:pt x="96" y="359"/>
                    <a:pt x="96" y="359"/>
                  </a:cubicBezTo>
                  <a:cubicBezTo>
                    <a:pt x="95" y="359"/>
                    <a:pt x="95" y="359"/>
                    <a:pt x="95" y="359"/>
                  </a:cubicBezTo>
                  <a:cubicBezTo>
                    <a:pt x="95" y="356"/>
                    <a:pt x="95" y="356"/>
                    <a:pt x="95" y="356"/>
                  </a:cubicBezTo>
                  <a:cubicBezTo>
                    <a:pt x="93" y="356"/>
                    <a:pt x="93" y="356"/>
                    <a:pt x="93" y="356"/>
                  </a:cubicBezTo>
                  <a:cubicBezTo>
                    <a:pt x="93" y="353"/>
                    <a:pt x="93" y="353"/>
                    <a:pt x="93" y="353"/>
                  </a:cubicBezTo>
                  <a:cubicBezTo>
                    <a:pt x="92" y="353"/>
                    <a:pt x="92" y="353"/>
                    <a:pt x="92" y="353"/>
                  </a:cubicBezTo>
                  <a:cubicBezTo>
                    <a:pt x="92" y="349"/>
                    <a:pt x="92" y="349"/>
                    <a:pt x="92" y="349"/>
                  </a:cubicBezTo>
                  <a:cubicBezTo>
                    <a:pt x="91" y="349"/>
                    <a:pt x="91" y="349"/>
                    <a:pt x="91" y="349"/>
                  </a:cubicBezTo>
                  <a:cubicBezTo>
                    <a:pt x="91" y="346"/>
                    <a:pt x="91" y="346"/>
                    <a:pt x="91" y="346"/>
                  </a:cubicBezTo>
                  <a:cubicBezTo>
                    <a:pt x="89" y="346"/>
                    <a:pt x="89" y="346"/>
                    <a:pt x="89" y="346"/>
                  </a:cubicBezTo>
                  <a:cubicBezTo>
                    <a:pt x="89" y="342"/>
                    <a:pt x="89" y="342"/>
                    <a:pt x="89" y="342"/>
                  </a:cubicBezTo>
                  <a:cubicBezTo>
                    <a:pt x="88" y="342"/>
                    <a:pt x="88" y="342"/>
                    <a:pt x="88" y="342"/>
                  </a:cubicBezTo>
                  <a:cubicBezTo>
                    <a:pt x="88" y="338"/>
                    <a:pt x="88" y="338"/>
                    <a:pt x="88" y="338"/>
                  </a:cubicBezTo>
                  <a:cubicBezTo>
                    <a:pt x="87" y="338"/>
                    <a:pt x="87" y="338"/>
                    <a:pt x="87" y="338"/>
                  </a:cubicBezTo>
                  <a:cubicBezTo>
                    <a:pt x="87" y="334"/>
                    <a:pt x="87" y="334"/>
                    <a:pt x="87" y="334"/>
                  </a:cubicBezTo>
                  <a:cubicBezTo>
                    <a:pt x="85" y="334"/>
                    <a:pt x="85" y="334"/>
                    <a:pt x="85" y="334"/>
                  </a:cubicBezTo>
                  <a:cubicBezTo>
                    <a:pt x="85" y="331"/>
                    <a:pt x="85" y="331"/>
                    <a:pt x="85" y="331"/>
                  </a:cubicBezTo>
                  <a:cubicBezTo>
                    <a:pt x="84" y="331"/>
                    <a:pt x="84" y="331"/>
                    <a:pt x="84" y="331"/>
                  </a:cubicBezTo>
                  <a:cubicBezTo>
                    <a:pt x="84" y="329"/>
                    <a:pt x="84" y="329"/>
                    <a:pt x="84" y="329"/>
                  </a:cubicBezTo>
                  <a:cubicBezTo>
                    <a:pt x="83" y="329"/>
                    <a:pt x="83" y="329"/>
                    <a:pt x="83" y="329"/>
                  </a:cubicBezTo>
                  <a:cubicBezTo>
                    <a:pt x="83" y="326"/>
                    <a:pt x="83" y="326"/>
                    <a:pt x="83" y="326"/>
                  </a:cubicBezTo>
                  <a:cubicBezTo>
                    <a:pt x="81" y="326"/>
                    <a:pt x="81" y="326"/>
                    <a:pt x="81" y="326"/>
                  </a:cubicBezTo>
                  <a:cubicBezTo>
                    <a:pt x="81" y="322"/>
                    <a:pt x="81" y="322"/>
                    <a:pt x="81" y="322"/>
                  </a:cubicBezTo>
                  <a:cubicBezTo>
                    <a:pt x="80" y="322"/>
                    <a:pt x="80" y="322"/>
                    <a:pt x="80" y="322"/>
                  </a:cubicBezTo>
                  <a:cubicBezTo>
                    <a:pt x="80" y="319"/>
                    <a:pt x="80" y="319"/>
                    <a:pt x="80" y="319"/>
                  </a:cubicBezTo>
                  <a:cubicBezTo>
                    <a:pt x="78" y="319"/>
                    <a:pt x="78" y="319"/>
                    <a:pt x="78" y="319"/>
                  </a:cubicBezTo>
                  <a:cubicBezTo>
                    <a:pt x="78" y="316"/>
                    <a:pt x="78" y="316"/>
                    <a:pt x="78" y="316"/>
                  </a:cubicBezTo>
                  <a:cubicBezTo>
                    <a:pt x="76" y="316"/>
                    <a:pt x="76" y="316"/>
                    <a:pt x="76" y="316"/>
                  </a:cubicBezTo>
                  <a:cubicBezTo>
                    <a:pt x="76" y="312"/>
                    <a:pt x="76" y="312"/>
                    <a:pt x="76" y="312"/>
                  </a:cubicBezTo>
                  <a:cubicBezTo>
                    <a:pt x="74" y="312"/>
                    <a:pt x="74" y="312"/>
                    <a:pt x="74" y="312"/>
                  </a:cubicBezTo>
                  <a:cubicBezTo>
                    <a:pt x="74" y="308"/>
                    <a:pt x="74" y="308"/>
                    <a:pt x="74" y="308"/>
                  </a:cubicBezTo>
                  <a:cubicBezTo>
                    <a:pt x="74" y="308"/>
                    <a:pt x="74" y="308"/>
                    <a:pt x="74" y="308"/>
                  </a:cubicBezTo>
                  <a:cubicBezTo>
                    <a:pt x="74" y="304"/>
                    <a:pt x="74" y="304"/>
                    <a:pt x="74" y="304"/>
                  </a:cubicBezTo>
                  <a:cubicBezTo>
                    <a:pt x="72" y="304"/>
                    <a:pt x="72" y="304"/>
                    <a:pt x="72" y="304"/>
                  </a:cubicBezTo>
                  <a:cubicBezTo>
                    <a:pt x="72" y="300"/>
                    <a:pt x="72" y="300"/>
                    <a:pt x="72" y="300"/>
                  </a:cubicBezTo>
                  <a:cubicBezTo>
                    <a:pt x="70" y="300"/>
                    <a:pt x="70" y="300"/>
                    <a:pt x="70" y="300"/>
                  </a:cubicBezTo>
                  <a:cubicBezTo>
                    <a:pt x="70" y="297"/>
                    <a:pt x="70" y="297"/>
                    <a:pt x="70" y="297"/>
                  </a:cubicBezTo>
                  <a:cubicBezTo>
                    <a:pt x="69" y="297"/>
                    <a:pt x="69" y="297"/>
                    <a:pt x="69" y="297"/>
                  </a:cubicBezTo>
                  <a:cubicBezTo>
                    <a:pt x="69" y="290"/>
                    <a:pt x="69" y="290"/>
                    <a:pt x="69" y="290"/>
                  </a:cubicBezTo>
                  <a:cubicBezTo>
                    <a:pt x="67" y="290"/>
                    <a:pt x="67" y="290"/>
                    <a:pt x="67" y="290"/>
                  </a:cubicBezTo>
                  <a:cubicBezTo>
                    <a:pt x="67" y="278"/>
                    <a:pt x="67" y="278"/>
                    <a:pt x="67" y="278"/>
                  </a:cubicBezTo>
                  <a:cubicBezTo>
                    <a:pt x="62" y="278"/>
                    <a:pt x="62" y="278"/>
                    <a:pt x="62" y="278"/>
                  </a:cubicBezTo>
                  <a:cubicBezTo>
                    <a:pt x="62" y="276"/>
                    <a:pt x="62" y="276"/>
                    <a:pt x="62" y="276"/>
                  </a:cubicBezTo>
                  <a:cubicBezTo>
                    <a:pt x="58" y="276"/>
                    <a:pt x="58" y="276"/>
                    <a:pt x="58" y="276"/>
                  </a:cubicBezTo>
                  <a:cubicBezTo>
                    <a:pt x="58" y="270"/>
                    <a:pt x="58" y="270"/>
                    <a:pt x="58" y="270"/>
                  </a:cubicBezTo>
                  <a:cubicBezTo>
                    <a:pt x="58" y="270"/>
                    <a:pt x="58" y="270"/>
                    <a:pt x="58" y="270"/>
                  </a:cubicBezTo>
                  <a:cubicBezTo>
                    <a:pt x="58" y="265"/>
                    <a:pt x="58" y="265"/>
                    <a:pt x="58" y="265"/>
                  </a:cubicBezTo>
                  <a:cubicBezTo>
                    <a:pt x="57" y="265"/>
                    <a:pt x="57" y="265"/>
                    <a:pt x="57" y="265"/>
                  </a:cubicBezTo>
                  <a:cubicBezTo>
                    <a:pt x="57" y="259"/>
                    <a:pt x="57" y="259"/>
                    <a:pt x="57" y="259"/>
                  </a:cubicBezTo>
                  <a:cubicBezTo>
                    <a:pt x="52" y="259"/>
                    <a:pt x="52" y="259"/>
                    <a:pt x="52" y="259"/>
                  </a:cubicBezTo>
                  <a:cubicBezTo>
                    <a:pt x="52" y="256"/>
                    <a:pt x="52" y="256"/>
                    <a:pt x="52" y="256"/>
                  </a:cubicBezTo>
                  <a:cubicBezTo>
                    <a:pt x="51" y="256"/>
                    <a:pt x="51" y="256"/>
                    <a:pt x="51" y="256"/>
                  </a:cubicBezTo>
                  <a:cubicBezTo>
                    <a:pt x="51" y="253"/>
                    <a:pt x="51" y="253"/>
                    <a:pt x="51" y="253"/>
                  </a:cubicBezTo>
                  <a:cubicBezTo>
                    <a:pt x="51" y="250"/>
                    <a:pt x="51" y="250"/>
                    <a:pt x="51" y="250"/>
                  </a:cubicBezTo>
                  <a:cubicBezTo>
                    <a:pt x="49" y="250"/>
                    <a:pt x="49" y="250"/>
                    <a:pt x="49" y="250"/>
                  </a:cubicBezTo>
                  <a:cubicBezTo>
                    <a:pt x="49" y="245"/>
                    <a:pt x="49" y="245"/>
                    <a:pt x="49" y="245"/>
                  </a:cubicBezTo>
                  <a:cubicBezTo>
                    <a:pt x="49" y="245"/>
                    <a:pt x="49" y="245"/>
                    <a:pt x="49" y="245"/>
                  </a:cubicBezTo>
                  <a:cubicBezTo>
                    <a:pt x="49" y="241"/>
                    <a:pt x="49" y="241"/>
                    <a:pt x="49" y="241"/>
                  </a:cubicBezTo>
                  <a:cubicBezTo>
                    <a:pt x="47" y="241"/>
                    <a:pt x="47" y="241"/>
                    <a:pt x="47" y="241"/>
                  </a:cubicBezTo>
                  <a:cubicBezTo>
                    <a:pt x="47" y="238"/>
                    <a:pt x="47" y="238"/>
                    <a:pt x="47" y="238"/>
                  </a:cubicBezTo>
                  <a:cubicBezTo>
                    <a:pt x="45" y="238"/>
                    <a:pt x="45" y="238"/>
                    <a:pt x="45" y="238"/>
                  </a:cubicBezTo>
                  <a:cubicBezTo>
                    <a:pt x="45" y="235"/>
                    <a:pt x="45" y="235"/>
                    <a:pt x="45" y="235"/>
                  </a:cubicBezTo>
                  <a:cubicBezTo>
                    <a:pt x="45" y="235"/>
                    <a:pt x="45" y="235"/>
                    <a:pt x="45" y="235"/>
                  </a:cubicBezTo>
                  <a:cubicBezTo>
                    <a:pt x="45" y="233"/>
                    <a:pt x="45" y="233"/>
                    <a:pt x="45" y="233"/>
                  </a:cubicBezTo>
                  <a:cubicBezTo>
                    <a:pt x="44" y="233"/>
                    <a:pt x="44" y="233"/>
                    <a:pt x="44" y="233"/>
                  </a:cubicBezTo>
                  <a:cubicBezTo>
                    <a:pt x="44" y="227"/>
                    <a:pt x="44" y="227"/>
                    <a:pt x="44" y="227"/>
                  </a:cubicBezTo>
                  <a:cubicBezTo>
                    <a:pt x="42" y="227"/>
                    <a:pt x="42" y="227"/>
                    <a:pt x="42" y="227"/>
                  </a:cubicBezTo>
                  <a:cubicBezTo>
                    <a:pt x="42" y="225"/>
                    <a:pt x="42" y="225"/>
                    <a:pt x="42" y="225"/>
                  </a:cubicBezTo>
                  <a:cubicBezTo>
                    <a:pt x="41" y="225"/>
                    <a:pt x="41" y="225"/>
                    <a:pt x="41" y="225"/>
                  </a:cubicBezTo>
                  <a:cubicBezTo>
                    <a:pt x="41" y="218"/>
                    <a:pt x="41" y="218"/>
                    <a:pt x="41" y="218"/>
                  </a:cubicBezTo>
                  <a:cubicBezTo>
                    <a:pt x="40" y="218"/>
                    <a:pt x="40" y="218"/>
                    <a:pt x="40" y="218"/>
                  </a:cubicBezTo>
                  <a:cubicBezTo>
                    <a:pt x="40" y="198"/>
                    <a:pt x="40" y="198"/>
                    <a:pt x="40" y="198"/>
                  </a:cubicBezTo>
                  <a:cubicBezTo>
                    <a:pt x="39" y="198"/>
                    <a:pt x="39" y="198"/>
                    <a:pt x="39" y="198"/>
                  </a:cubicBezTo>
                  <a:cubicBezTo>
                    <a:pt x="39" y="190"/>
                    <a:pt x="39" y="190"/>
                    <a:pt x="39" y="190"/>
                  </a:cubicBezTo>
                  <a:cubicBezTo>
                    <a:pt x="38" y="190"/>
                    <a:pt x="38" y="190"/>
                    <a:pt x="38" y="190"/>
                  </a:cubicBezTo>
                  <a:cubicBezTo>
                    <a:pt x="38" y="184"/>
                    <a:pt x="38" y="184"/>
                    <a:pt x="38" y="184"/>
                  </a:cubicBezTo>
                  <a:cubicBezTo>
                    <a:pt x="36" y="184"/>
                    <a:pt x="36" y="184"/>
                    <a:pt x="36" y="184"/>
                  </a:cubicBezTo>
                  <a:cubicBezTo>
                    <a:pt x="36" y="159"/>
                    <a:pt x="36" y="159"/>
                    <a:pt x="36" y="159"/>
                  </a:cubicBezTo>
                  <a:cubicBezTo>
                    <a:pt x="35" y="159"/>
                    <a:pt x="35" y="159"/>
                    <a:pt x="35" y="159"/>
                  </a:cubicBezTo>
                  <a:cubicBezTo>
                    <a:pt x="35" y="122"/>
                    <a:pt x="35" y="122"/>
                    <a:pt x="35" y="122"/>
                  </a:cubicBezTo>
                  <a:cubicBezTo>
                    <a:pt x="34" y="122"/>
                    <a:pt x="34" y="122"/>
                    <a:pt x="34" y="122"/>
                  </a:cubicBezTo>
                  <a:cubicBezTo>
                    <a:pt x="34" y="103"/>
                    <a:pt x="34" y="103"/>
                    <a:pt x="34" y="103"/>
                  </a:cubicBezTo>
                  <a:cubicBezTo>
                    <a:pt x="33" y="103"/>
                    <a:pt x="33" y="103"/>
                    <a:pt x="33" y="103"/>
                  </a:cubicBezTo>
                  <a:cubicBezTo>
                    <a:pt x="33" y="95"/>
                    <a:pt x="33" y="95"/>
                    <a:pt x="33" y="95"/>
                  </a:cubicBezTo>
                  <a:cubicBezTo>
                    <a:pt x="32" y="95"/>
                    <a:pt x="32" y="95"/>
                    <a:pt x="32" y="95"/>
                  </a:cubicBezTo>
                  <a:cubicBezTo>
                    <a:pt x="32" y="58"/>
                    <a:pt x="32" y="58"/>
                    <a:pt x="32" y="58"/>
                  </a:cubicBezTo>
                  <a:cubicBezTo>
                    <a:pt x="31" y="58"/>
                    <a:pt x="31" y="58"/>
                    <a:pt x="31" y="58"/>
                  </a:cubicBezTo>
                  <a:cubicBezTo>
                    <a:pt x="31" y="53"/>
                    <a:pt x="31" y="53"/>
                    <a:pt x="31" y="53"/>
                  </a:cubicBezTo>
                  <a:cubicBezTo>
                    <a:pt x="29" y="53"/>
                    <a:pt x="29" y="53"/>
                    <a:pt x="29" y="53"/>
                  </a:cubicBezTo>
                  <a:cubicBezTo>
                    <a:pt x="29" y="48"/>
                    <a:pt x="29" y="48"/>
                    <a:pt x="29" y="48"/>
                  </a:cubicBezTo>
                  <a:cubicBezTo>
                    <a:pt x="28" y="48"/>
                    <a:pt x="28" y="48"/>
                    <a:pt x="28" y="48"/>
                  </a:cubicBezTo>
                  <a:cubicBezTo>
                    <a:pt x="28" y="43"/>
                    <a:pt x="28" y="43"/>
                    <a:pt x="28" y="43"/>
                  </a:cubicBezTo>
                  <a:cubicBezTo>
                    <a:pt x="26" y="43"/>
                    <a:pt x="26" y="43"/>
                    <a:pt x="26" y="43"/>
                  </a:cubicBezTo>
                  <a:cubicBezTo>
                    <a:pt x="26" y="30"/>
                    <a:pt x="26" y="30"/>
                    <a:pt x="26" y="30"/>
                  </a:cubicBezTo>
                  <a:cubicBezTo>
                    <a:pt x="25" y="30"/>
                    <a:pt x="25" y="30"/>
                    <a:pt x="25" y="30"/>
                  </a:cubicBezTo>
                  <a:cubicBezTo>
                    <a:pt x="25" y="28"/>
                    <a:pt x="25" y="28"/>
                    <a:pt x="25" y="28"/>
                  </a:cubicBezTo>
                  <a:cubicBezTo>
                    <a:pt x="23" y="28"/>
                    <a:pt x="23" y="28"/>
                    <a:pt x="23" y="28"/>
                  </a:cubicBezTo>
                  <a:cubicBezTo>
                    <a:pt x="23" y="24"/>
                    <a:pt x="23" y="24"/>
                    <a:pt x="23" y="24"/>
                  </a:cubicBezTo>
                  <a:cubicBezTo>
                    <a:pt x="21" y="24"/>
                    <a:pt x="21" y="24"/>
                    <a:pt x="21" y="24"/>
                  </a:cubicBezTo>
                  <a:cubicBezTo>
                    <a:pt x="21" y="17"/>
                    <a:pt x="21" y="17"/>
                    <a:pt x="21" y="17"/>
                  </a:cubicBezTo>
                  <a:cubicBezTo>
                    <a:pt x="19" y="17"/>
                    <a:pt x="19" y="17"/>
                    <a:pt x="19" y="17"/>
                  </a:cubicBezTo>
                  <a:cubicBezTo>
                    <a:pt x="19" y="14"/>
                    <a:pt x="19" y="14"/>
                    <a:pt x="19" y="14"/>
                  </a:cubicBezTo>
                  <a:cubicBezTo>
                    <a:pt x="17" y="14"/>
                    <a:pt x="17" y="14"/>
                    <a:pt x="17" y="14"/>
                  </a:cubicBezTo>
                  <a:cubicBezTo>
                    <a:pt x="17" y="13"/>
                    <a:pt x="17" y="13"/>
                    <a:pt x="17" y="13"/>
                  </a:cubicBezTo>
                  <a:cubicBezTo>
                    <a:pt x="14" y="13"/>
                    <a:pt x="14" y="13"/>
                    <a:pt x="14" y="13"/>
                  </a:cubicBezTo>
                  <a:cubicBezTo>
                    <a:pt x="14" y="11"/>
                    <a:pt x="14" y="11"/>
                    <a:pt x="14" y="11"/>
                  </a:cubicBezTo>
                  <a:cubicBezTo>
                    <a:pt x="12" y="11"/>
                    <a:pt x="12" y="11"/>
                    <a:pt x="12" y="11"/>
                  </a:cubicBezTo>
                  <a:cubicBezTo>
                    <a:pt x="12" y="8"/>
                    <a:pt x="12" y="8"/>
                    <a:pt x="12" y="8"/>
                  </a:cubicBezTo>
                  <a:cubicBezTo>
                    <a:pt x="10" y="8"/>
                    <a:pt x="10" y="8"/>
                    <a:pt x="10" y="8"/>
                  </a:cubicBezTo>
                  <a:cubicBezTo>
                    <a:pt x="10" y="5"/>
                    <a:pt x="10" y="5"/>
                    <a:pt x="10" y="5"/>
                  </a:cubicBezTo>
                  <a:cubicBezTo>
                    <a:pt x="8" y="5"/>
                    <a:pt x="8" y="5"/>
                    <a:pt x="8" y="5"/>
                  </a:cubicBezTo>
                  <a:cubicBezTo>
                    <a:pt x="8" y="3"/>
                    <a:pt x="8" y="3"/>
                    <a:pt x="8" y="3"/>
                  </a:cubicBezTo>
                  <a:cubicBezTo>
                    <a:pt x="6" y="3"/>
                    <a:pt x="6" y="3"/>
                    <a:pt x="6" y="3"/>
                  </a:cubicBezTo>
                  <a:cubicBezTo>
                    <a:pt x="6" y="0"/>
                    <a:pt x="6" y="0"/>
                    <a:pt x="6" y="0"/>
                  </a:cubicBezTo>
                  <a:cubicBezTo>
                    <a:pt x="4" y="0"/>
                    <a:pt x="4" y="0"/>
                    <a:pt x="4" y="0"/>
                  </a:cubicBezTo>
                  <a:cubicBezTo>
                    <a:pt x="0" y="0"/>
                    <a:pt x="0" y="0"/>
                    <a:pt x="0" y="0"/>
                  </a:cubicBez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Line 136"/>
            <p:cNvSpPr>
              <a:spLocks noChangeShapeType="1"/>
            </p:cNvSpPr>
            <p:nvPr/>
          </p:nvSpPr>
          <p:spPr bwMode="auto">
            <a:xfrm>
              <a:off x="5204206" y="19335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5" name="Line 137"/>
            <p:cNvSpPr>
              <a:spLocks noChangeShapeType="1"/>
            </p:cNvSpPr>
            <p:nvPr/>
          </p:nvSpPr>
          <p:spPr bwMode="auto">
            <a:xfrm flipH="1">
              <a:off x="5181981" y="19558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6" name="Line 138"/>
            <p:cNvSpPr>
              <a:spLocks noChangeShapeType="1"/>
            </p:cNvSpPr>
            <p:nvPr/>
          </p:nvSpPr>
          <p:spPr bwMode="auto">
            <a:xfrm>
              <a:off x="5440743" y="2909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7" name="Line 139"/>
            <p:cNvSpPr>
              <a:spLocks noChangeShapeType="1"/>
            </p:cNvSpPr>
            <p:nvPr/>
          </p:nvSpPr>
          <p:spPr bwMode="auto">
            <a:xfrm flipH="1">
              <a:off x="5418518" y="2932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8" name="Line 140"/>
            <p:cNvSpPr>
              <a:spLocks noChangeShapeType="1"/>
            </p:cNvSpPr>
            <p:nvPr/>
          </p:nvSpPr>
          <p:spPr bwMode="auto">
            <a:xfrm>
              <a:off x="5462968" y="29670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9" name="Line 141"/>
            <p:cNvSpPr>
              <a:spLocks noChangeShapeType="1"/>
            </p:cNvSpPr>
            <p:nvPr/>
          </p:nvSpPr>
          <p:spPr bwMode="auto">
            <a:xfrm flipH="1">
              <a:off x="5440743" y="29892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0" name="Line 142"/>
            <p:cNvSpPr>
              <a:spLocks noChangeShapeType="1"/>
            </p:cNvSpPr>
            <p:nvPr/>
          </p:nvSpPr>
          <p:spPr bwMode="auto">
            <a:xfrm>
              <a:off x="5526468" y="31115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1" name="Line 143"/>
            <p:cNvSpPr>
              <a:spLocks noChangeShapeType="1"/>
            </p:cNvSpPr>
            <p:nvPr/>
          </p:nvSpPr>
          <p:spPr bwMode="auto">
            <a:xfrm flipH="1">
              <a:off x="5504243" y="31337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2" name="Line 144"/>
            <p:cNvSpPr>
              <a:spLocks noChangeShapeType="1"/>
            </p:cNvSpPr>
            <p:nvPr/>
          </p:nvSpPr>
          <p:spPr bwMode="auto">
            <a:xfrm>
              <a:off x="5826506" y="36528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3" name="Line 145"/>
            <p:cNvSpPr>
              <a:spLocks noChangeShapeType="1"/>
            </p:cNvSpPr>
            <p:nvPr/>
          </p:nvSpPr>
          <p:spPr bwMode="auto">
            <a:xfrm flipH="1">
              <a:off x="5804281"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4" name="Line 146"/>
            <p:cNvSpPr>
              <a:spLocks noChangeShapeType="1"/>
            </p:cNvSpPr>
            <p:nvPr/>
          </p:nvSpPr>
          <p:spPr bwMode="auto">
            <a:xfrm>
              <a:off x="5909056" y="3671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5" name="Line 147"/>
            <p:cNvSpPr>
              <a:spLocks noChangeShapeType="1"/>
            </p:cNvSpPr>
            <p:nvPr/>
          </p:nvSpPr>
          <p:spPr bwMode="auto">
            <a:xfrm flipH="1">
              <a:off x="5886831" y="3694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6" name="Line 148"/>
            <p:cNvSpPr>
              <a:spLocks noChangeShapeType="1"/>
            </p:cNvSpPr>
            <p:nvPr/>
          </p:nvSpPr>
          <p:spPr bwMode="auto">
            <a:xfrm>
              <a:off x="6253543" y="39116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7" name="Line 149"/>
            <p:cNvSpPr>
              <a:spLocks noChangeShapeType="1"/>
            </p:cNvSpPr>
            <p:nvPr/>
          </p:nvSpPr>
          <p:spPr bwMode="auto">
            <a:xfrm flipH="1">
              <a:off x="6231318" y="39338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8" name="Line 150"/>
            <p:cNvSpPr>
              <a:spLocks noChangeShapeType="1"/>
            </p:cNvSpPr>
            <p:nvPr/>
          </p:nvSpPr>
          <p:spPr bwMode="auto">
            <a:xfrm>
              <a:off x="6837743" y="407035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9" name="Line 151"/>
            <p:cNvSpPr>
              <a:spLocks noChangeShapeType="1"/>
            </p:cNvSpPr>
            <p:nvPr/>
          </p:nvSpPr>
          <p:spPr bwMode="auto">
            <a:xfrm flipH="1">
              <a:off x="6815518" y="409257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0" name="Line 152"/>
            <p:cNvSpPr>
              <a:spLocks noChangeShapeType="1"/>
            </p:cNvSpPr>
            <p:nvPr/>
          </p:nvSpPr>
          <p:spPr bwMode="auto">
            <a:xfrm>
              <a:off x="7045706" y="4114800"/>
              <a:ext cx="0" cy="42863"/>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1" name="Line 153"/>
            <p:cNvSpPr>
              <a:spLocks noChangeShapeType="1"/>
            </p:cNvSpPr>
            <p:nvPr/>
          </p:nvSpPr>
          <p:spPr bwMode="auto">
            <a:xfrm flipH="1">
              <a:off x="7023481" y="413543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2" name="Line 154"/>
            <p:cNvSpPr>
              <a:spLocks noChangeShapeType="1"/>
            </p:cNvSpPr>
            <p:nvPr/>
          </p:nvSpPr>
          <p:spPr bwMode="auto">
            <a:xfrm>
              <a:off x="7179056" y="41354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3" name="Line 155"/>
            <p:cNvSpPr>
              <a:spLocks noChangeShapeType="1"/>
            </p:cNvSpPr>
            <p:nvPr/>
          </p:nvSpPr>
          <p:spPr bwMode="auto">
            <a:xfrm flipH="1">
              <a:off x="7156831" y="41576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4" name="Line 156"/>
            <p:cNvSpPr>
              <a:spLocks noChangeShapeType="1"/>
            </p:cNvSpPr>
            <p:nvPr/>
          </p:nvSpPr>
          <p:spPr bwMode="auto">
            <a:xfrm>
              <a:off x="8290306" y="4246563"/>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5" name="Line 157"/>
            <p:cNvSpPr>
              <a:spLocks noChangeShapeType="1"/>
            </p:cNvSpPr>
            <p:nvPr/>
          </p:nvSpPr>
          <p:spPr bwMode="auto">
            <a:xfrm flipH="1">
              <a:off x="8268081" y="426878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651261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4003: 進行肝細胞癌（HCC）患者におけるソラフェニブ＋ドキソルビシン併用療法とソラフェニブ単独療法を比較する無作為化第III相試験：CALGB 80802（Alliance）試験– Abou-Alfa GK,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主な結果（結果）</a:t>
            </a:r>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進行HCC患者における1Lとしてのドキソルビシン＋ソラフェニブ併用療法では、ソラフェニブ単独療法と比較して生存は改善しなかった</a:t>
            </a:r>
          </a:p>
          <a:p>
            <a:r>
              <a:rPr lang="ja-JP" sz="1600" b="1" i="0" dirty="0" smtClean="0">
                <a:solidFill>
                  <a:srgbClr val="4D4D4D"/>
                </a:solidFill>
                <a:ea typeface="MS UI Gothic" pitchFamily="18" charset="0"/>
              </a:rPr>
              <a:t>ドキソルビシン＋ソラフェニブ併用群ではさらなる毒性が認められた</a:t>
            </a:r>
          </a:p>
          <a:p>
            <a:r>
              <a:rPr lang="ja-JP" sz="1600" b="1" i="0" dirty="0" smtClean="0">
                <a:solidFill>
                  <a:srgbClr val="4D4D4D"/>
                </a:solidFill>
                <a:ea typeface="MS UI Gothic" pitchFamily="18" charset="0"/>
              </a:rPr>
              <a:t>予定されていた相関研究の結果を現在待機中である</a:t>
            </a:r>
          </a:p>
          <a:p>
            <a:endParaRPr lang="en-GB" b="1"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Abou-Alfa et al. J Clin Oncol 2016; 34 (suppl): abstr 4003</a:t>
            </a:r>
          </a:p>
        </p:txBody>
      </p:sp>
      <p:graphicFrame>
        <p:nvGraphicFramePr>
          <p:cNvPr id="6" name="Group 88"/>
          <p:cNvGraphicFramePr>
            <a:graphicFrameLocks noGrp="1"/>
          </p:cNvGraphicFramePr>
          <p:nvPr>
            <p:extLst>
              <p:ext uri="{D42A27DB-BD31-4B8C-83A1-F6EECF244321}">
                <p14:modId xmlns:p14="http://schemas.microsoft.com/office/powerpoint/2010/main" val="1990688828"/>
              </p:ext>
            </p:extLst>
          </p:nvPr>
        </p:nvGraphicFramePr>
        <p:xfrm>
          <a:off x="369888" y="1692274"/>
          <a:ext cx="8316914" cy="2983358"/>
        </p:xfrm>
        <a:graphic>
          <a:graphicData uri="http://schemas.openxmlformats.org/drawingml/2006/table">
            <a:tbl>
              <a:tblPr firstRow="1" bandRow="1">
                <a:tableStyleId>{69012ECD-51FC-41F1-AA8D-1B2483CD663E}</a:tableStyleId>
              </a:tblPr>
              <a:tblGrid>
                <a:gridCol w="2473920"/>
                <a:gridCol w="2921497"/>
                <a:gridCol w="2921497"/>
              </a:tblGrid>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患者の10%以上で発生したグレード3～4のAE、%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ドキソルビシン + ソラフェニブ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ソラフェニブ</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WBC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手足症候群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5716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難治性の進行HCC患者において、アルギニン脱イミノ酵素ADI-PEG 20＋BSC併用療法とプラセボ＋BSC併用療法の有効性と安全性を比較評価すること</a:t>
            </a:r>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4017: 進行肝細胞癌（HCC）患者における第二選択治療としてのADI-PEG 20（A）＋最善支持療法とプラセボ（P）＋最善支持療法を比較評価する第III相無作為化試験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Abou-Alfa G,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Abou-Alfa et al. J Clin Oncol 2016; 34 (suppl): abstr 4017</a:t>
            </a:r>
          </a:p>
        </p:txBody>
      </p:sp>
      <p:cxnSp>
        <p:nvCxnSpPr>
          <p:cNvPr id="8" name="AutoShape 15"/>
          <p:cNvCxnSpPr>
            <a:cxnSpLocks noChangeShapeType="1"/>
            <a:stCxn id="7" idx="0"/>
            <a:endCxn id="13" idx="1"/>
          </p:cNvCxnSpPr>
          <p:nvPr/>
        </p:nvCxnSpPr>
        <p:spPr bwMode="auto">
          <a:xfrm rot="5400000" flipH="1" flipV="1">
            <a:off x="4162065" y="2845833"/>
            <a:ext cx="730234" cy="47732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5506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a:stCxn id="16" idx="3"/>
            <a:endCxn id="7" idx="2"/>
          </p:cNvCxnSpPr>
          <p:nvPr/>
        </p:nvCxnSpPr>
        <p:spPr bwMode="auto">
          <a:xfrm>
            <a:off x="3684814" y="3769655"/>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1937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65846" y="2309010"/>
            <a:ext cx="2988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ADI-PEG 20 (18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IM q1w) + BSC </a:t>
            </a:r>
          </a:p>
          <a:p>
            <a:pPr algn="ctr" defTabSz="892175" eaLnBrk="0" hangingPunct="0"/>
            <a:r>
              <a:rPr lang="ja-JP" b="0" i="0" dirty="0" smtClean="0">
                <a:solidFill>
                  <a:srgbClr val="FFFFFF"/>
                </a:solidFill>
                <a:ea typeface="MS UI Gothic" pitchFamily="18" charset="0"/>
              </a:rPr>
              <a:t>(n=424)</a:t>
            </a:r>
          </a:p>
        </p:txBody>
      </p:sp>
      <p:sp>
        <p:nvSpPr>
          <p:cNvPr id="16" name="AutoShape 9"/>
          <p:cNvSpPr>
            <a:spLocks noChangeArrowheads="1"/>
          </p:cNvSpPr>
          <p:nvPr/>
        </p:nvSpPr>
        <p:spPr bwMode="auto">
          <a:xfrm>
            <a:off x="365124" y="2409026"/>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組織学的に証明された進行HCC </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Child-Pugh分類≦B7</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過去の全身療法が無効／忍容性不良</a:t>
            </a:r>
          </a:p>
          <a:p>
            <a:pPr defTabSz="892175" eaLnBrk="0" hangingPunct="0">
              <a:spcAft>
                <a:spcPct val="30000"/>
              </a:spcAft>
            </a:pPr>
            <a:r>
              <a:rPr lang="ja-JP" b="0" i="0" dirty="0" smtClean="0">
                <a:solidFill>
                  <a:srgbClr val="FFFFFF"/>
                </a:solidFill>
                <a:ea typeface="MS UI Gothic" pitchFamily="18" charset="0"/>
              </a:rPr>
              <a:t>(n=635)</a:t>
            </a:r>
          </a:p>
        </p:txBody>
      </p:sp>
      <p:sp>
        <p:nvSpPr>
          <p:cNvPr id="17" name="Rectangle 9"/>
          <p:cNvSpPr txBox="1">
            <a:spLocks noChangeArrowheads="1"/>
          </p:cNvSpPr>
          <p:nvPr/>
        </p:nvSpPr>
        <p:spPr bwMode="auto">
          <a:xfrm>
            <a:off x="365124" y="5330824"/>
            <a:ext cx="4130676" cy="86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p:txBody>
      </p:sp>
      <p:sp>
        <p:nvSpPr>
          <p:cNvPr id="18" name="Content Placeholder 26"/>
          <p:cNvSpPr txBox="1">
            <a:spLocks/>
          </p:cNvSpPr>
          <p:nvPr/>
        </p:nvSpPr>
        <p:spPr>
          <a:xfrm>
            <a:off x="4648200" y="5304946"/>
            <a:ext cx="4130675" cy="8672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sz="1400" b="0" i="0" dirty="0" smtClean="0">
                <a:solidFill>
                  <a:srgbClr val="4D4D4D"/>
                </a:solidFill>
                <a:ea typeface="MS UI Gothic" pitchFamily="18" charset="0"/>
              </a:rPr>
              <a:t>奏効率</a:t>
            </a:r>
          </a:p>
          <a:p>
            <a:pPr>
              <a:buClr>
                <a:srgbClr val="043882"/>
              </a:buClr>
            </a:pPr>
            <a:r>
              <a:rPr lang="ja-JP" sz="1400" b="0" i="0" dirty="0" smtClean="0">
                <a:solidFill>
                  <a:srgbClr val="4D4D4D"/>
                </a:solidFill>
                <a:ea typeface="MS UI Gothic" pitchFamily="18" charset="0"/>
              </a:rPr>
              <a:t>安全性</a:t>
            </a:r>
          </a:p>
        </p:txBody>
      </p:sp>
      <p:cxnSp>
        <p:nvCxnSpPr>
          <p:cNvPr id="19" name="AutoShape 16"/>
          <p:cNvCxnSpPr>
            <a:cxnSpLocks noChangeShapeType="1"/>
            <a:stCxn id="7" idx="4"/>
            <a:endCxn id="22" idx="1"/>
          </p:cNvCxnSpPr>
          <p:nvPr/>
        </p:nvCxnSpPr>
        <p:spPr bwMode="auto">
          <a:xfrm rot="16200000" flipH="1">
            <a:off x="4133522" y="4244693"/>
            <a:ext cx="787321" cy="47732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58682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42220" y="48511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765846" y="4466650"/>
            <a:ext cx="2988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プラセボ(IM q1w) + BSC</a:t>
            </a:r>
          </a:p>
          <a:p>
            <a:pPr algn="ctr" defTabSz="892175" eaLnBrk="0" hangingPunct="0"/>
            <a:r>
              <a:rPr lang="ja-JP" b="0" i="0" dirty="0" smtClean="0">
                <a:solidFill>
                  <a:srgbClr val="4D4D4D"/>
                </a:solidFill>
                <a:ea typeface="MS UI Gothic" pitchFamily="18" charset="0"/>
              </a:rPr>
              <a:t>(n=211)</a:t>
            </a:r>
          </a:p>
        </p:txBody>
      </p:sp>
      <p:sp>
        <p:nvSpPr>
          <p:cNvPr id="24" name="Content Placeholder 26"/>
          <p:cNvSpPr txBox="1">
            <a:spLocks/>
          </p:cNvSpPr>
          <p:nvPr/>
        </p:nvSpPr>
        <p:spPr bwMode="auto">
          <a:xfrm>
            <a:off x="4791080" y="3357091"/>
            <a:ext cx="4026450"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地理的位置（アジア vs アジア以外）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ソラフェニブ投与歴（あり vs なし）</a:t>
            </a:r>
          </a:p>
        </p:txBody>
      </p:sp>
      <p:sp>
        <p:nvSpPr>
          <p:cNvPr id="7" name="Oval 14"/>
          <p:cNvSpPr>
            <a:spLocks noChangeArrowheads="1"/>
          </p:cNvSpPr>
          <p:nvPr/>
        </p:nvSpPr>
        <p:spPr bwMode="auto">
          <a:xfrm>
            <a:off x="3941537" y="3449613"/>
            <a:ext cx="693963" cy="64008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2:1</a:t>
            </a:r>
          </a:p>
        </p:txBody>
      </p:sp>
    </p:spTree>
    <p:custDataLst>
      <p:tags r:id="rId1"/>
    </p:custDataLst>
    <p:extLst>
      <p:ext uri="{BB962C8B-B14F-4D97-AF65-F5344CB8AC3E}">
        <p14:creationId xmlns:p14="http://schemas.microsoft.com/office/powerpoint/2010/main" val="3600744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p:txBody>
      </p:sp>
      <p:sp>
        <p:nvSpPr>
          <p:cNvPr id="7"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4017: 進行肝細胞癌（HCC）患者における第二選択治療としてのADI-PEG 20（A）＋最善支持療法とプラセボ（P）＋最善支持療法を比較評価する第III相無作為化試験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Abou-Alfa G, et al</a:t>
            </a:r>
          </a:p>
        </p:txBody>
      </p:sp>
      <p:sp>
        <p:nvSpPr>
          <p:cNvPr id="9"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Abou-Alfa et al. J Clin Oncol 2016; 34 (suppl): abstr 4017</a:t>
            </a:r>
          </a:p>
        </p:txBody>
      </p:sp>
      <p:graphicFrame>
        <p:nvGraphicFramePr>
          <p:cNvPr id="10" name="Group 88"/>
          <p:cNvGraphicFramePr>
            <a:graphicFrameLocks noGrp="1"/>
          </p:cNvGraphicFramePr>
          <p:nvPr>
            <p:extLst>
              <p:ext uri="{D42A27DB-BD31-4B8C-83A1-F6EECF244321}">
                <p14:modId xmlns:p14="http://schemas.microsoft.com/office/powerpoint/2010/main" val="166166217"/>
              </p:ext>
            </p:extLst>
          </p:nvPr>
        </p:nvGraphicFramePr>
        <p:xfrm>
          <a:off x="369888" y="4419600"/>
          <a:ext cx="8316913" cy="1828800"/>
        </p:xfrm>
        <a:graphic>
          <a:graphicData uri="http://schemas.openxmlformats.org/drawingml/2006/table">
            <a:tbl>
              <a:tblPr firstRow="1" bandRow="1">
                <a:tableStyleId>{69012ECD-51FC-41F1-AA8D-1B2483CD663E}</a:tableStyleId>
              </a:tblPr>
              <a:tblGrid>
                <a:gridCol w="2195665"/>
                <a:gridCol w="3060624"/>
                <a:gridCol w="3060624"/>
              </a:tblGrid>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ADI-PEG 20 + BSC (n=424)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 BSC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102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227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欠測</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1" name="TextBox 10"/>
          <p:cNvSpPr txBox="1"/>
          <p:nvPr/>
        </p:nvSpPr>
        <p:spPr>
          <a:xfrm>
            <a:off x="1714500" y="1459468"/>
            <a:ext cx="586740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12" name="TextBox 11"/>
          <p:cNvSpPr txBox="1"/>
          <p:nvPr/>
        </p:nvSpPr>
        <p:spPr>
          <a:xfrm>
            <a:off x="4724400" y="2091660"/>
            <a:ext cx="2541080" cy="1184940"/>
          </a:xfrm>
          <a:prstGeom prst="rect">
            <a:avLst/>
          </a:prstGeom>
          <a:solidFill>
            <a:schemeClr val="tx2"/>
          </a:solidFill>
        </p:spPr>
        <p:txBody>
          <a:bodyPr wrap="none" rtlCol="0">
            <a:spAutoFit/>
          </a:bodyPr>
          <a:lstStyle/>
          <a:p>
            <a:pPr>
              <a:spcBef>
                <a:spcPts val="600"/>
              </a:spcBef>
            </a:pPr>
            <a:r>
              <a:rPr lang="ja-JP" sz="1400" b="1" i="0" dirty="0" smtClean="0">
                <a:solidFill>
                  <a:srgbClr val="4D4D4D"/>
                </a:solidFill>
                <a:ea typeface="MS UI Gothic" pitchFamily="18" charset="0"/>
              </a:rPr>
              <a:t>mOS、ヶ月間 (95%CI)</a:t>
            </a:r>
          </a:p>
          <a:p>
            <a:pPr defTabSz="519113">
              <a:spcBef>
                <a:spcPts val="600"/>
              </a:spcBef>
            </a:pPr>
            <a:r>
              <a:rPr lang="ja-JP" sz="1400" b="0" i="0" dirty="0" smtClean="0">
                <a:solidFill>
                  <a:srgbClr val="4D4D4D"/>
                </a:solidFill>
                <a:ea typeface="MS UI Gothic" pitchFamily="18" charset="0"/>
              </a:rPr>
              <a:t>ADI-PEG 20:  7.8 (6.77, 8.57)</a:t>
            </a:r>
          </a:p>
          <a:p>
            <a:pPr defTabSz="641350">
              <a:spcBef>
                <a:spcPts val="600"/>
              </a:spcBef>
              <a:tabLst>
                <a:tab pos="1528763" algn="l"/>
              </a:tabLst>
            </a:pPr>
            <a:r>
              <a:rPr lang="ja-JP" sz="1400" b="0" i="0" dirty="0" smtClean="0">
                <a:solidFill>
                  <a:srgbClr val="4D4D4D"/>
                </a:solidFill>
                <a:ea typeface="MS UI Gothic" pitchFamily="18" charset="0"/>
              </a:rPr>
              <a:t>プラセボ：7.4 (6.37, 9.03)</a:t>
            </a:r>
          </a:p>
          <a:p>
            <a:pPr defTabSz="300038">
              <a:spcBef>
                <a:spcPts val="600"/>
              </a:spcBef>
            </a:pPr>
            <a:r>
              <a:rPr lang="ja-JP" sz="1400" b="0" i="0" dirty="0" smtClean="0">
                <a:solidFill>
                  <a:srgbClr val="4D4D4D"/>
                </a:solidFill>
                <a:ea typeface="MS UI Gothic" pitchFamily="18" charset="0"/>
              </a:rPr>
              <a:t>			     p=0.884</a:t>
            </a:r>
          </a:p>
        </p:txBody>
      </p:sp>
      <p:sp>
        <p:nvSpPr>
          <p:cNvPr id="13" name="TextBox 12"/>
          <p:cNvSpPr txBox="1"/>
          <p:nvPr/>
        </p:nvSpPr>
        <p:spPr>
          <a:xfrm rot="16200000">
            <a:off x="-438303" y="2589788"/>
            <a:ext cx="1845377"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生存率</a:t>
            </a:r>
          </a:p>
        </p:txBody>
      </p:sp>
      <p:sp>
        <p:nvSpPr>
          <p:cNvPr id="15" name="TextBox 14"/>
          <p:cNvSpPr txBox="1"/>
          <p:nvPr/>
        </p:nvSpPr>
        <p:spPr>
          <a:xfrm>
            <a:off x="4184593" y="4063926"/>
            <a:ext cx="819455"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ヶ月間</a:t>
            </a:r>
          </a:p>
        </p:txBody>
      </p:sp>
      <p:sp>
        <p:nvSpPr>
          <p:cNvPr id="16" name="TextBox 15"/>
          <p:cNvSpPr txBox="1"/>
          <p:nvPr/>
        </p:nvSpPr>
        <p:spPr>
          <a:xfrm>
            <a:off x="970024" y="3839934"/>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0</a:t>
            </a:r>
          </a:p>
        </p:txBody>
      </p:sp>
      <p:sp>
        <p:nvSpPr>
          <p:cNvPr id="17" name="TextBox 16"/>
          <p:cNvSpPr txBox="1"/>
          <p:nvPr/>
        </p:nvSpPr>
        <p:spPr>
          <a:xfrm>
            <a:off x="2299630" y="3839934"/>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10</a:t>
            </a:r>
          </a:p>
        </p:txBody>
      </p:sp>
      <p:sp>
        <p:nvSpPr>
          <p:cNvPr id="18" name="TextBox 17"/>
          <p:cNvSpPr txBox="1"/>
          <p:nvPr/>
        </p:nvSpPr>
        <p:spPr>
          <a:xfrm>
            <a:off x="3679029" y="3839934"/>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20</a:t>
            </a:r>
          </a:p>
        </p:txBody>
      </p:sp>
      <p:sp>
        <p:nvSpPr>
          <p:cNvPr id="19" name="TextBox 18"/>
          <p:cNvSpPr txBox="1"/>
          <p:nvPr/>
        </p:nvSpPr>
        <p:spPr>
          <a:xfrm>
            <a:off x="5058428" y="3839934"/>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30</a:t>
            </a:r>
          </a:p>
        </p:txBody>
      </p:sp>
      <p:sp>
        <p:nvSpPr>
          <p:cNvPr id="20" name="TextBox 19"/>
          <p:cNvSpPr txBox="1"/>
          <p:nvPr/>
        </p:nvSpPr>
        <p:spPr>
          <a:xfrm>
            <a:off x="6437827" y="3839934"/>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40</a:t>
            </a:r>
          </a:p>
        </p:txBody>
      </p:sp>
      <p:sp>
        <p:nvSpPr>
          <p:cNvPr id="21" name="TextBox 20"/>
          <p:cNvSpPr txBox="1"/>
          <p:nvPr/>
        </p:nvSpPr>
        <p:spPr>
          <a:xfrm>
            <a:off x="7817226" y="3839934"/>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50</a:t>
            </a:r>
          </a:p>
        </p:txBody>
      </p:sp>
      <p:sp>
        <p:nvSpPr>
          <p:cNvPr id="22" name="TextBox 21"/>
          <p:cNvSpPr txBox="1"/>
          <p:nvPr/>
        </p:nvSpPr>
        <p:spPr>
          <a:xfrm>
            <a:off x="642350" y="3628003"/>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0.0</a:t>
            </a:r>
          </a:p>
        </p:txBody>
      </p:sp>
      <p:sp>
        <p:nvSpPr>
          <p:cNvPr id="24" name="TextBox 23"/>
          <p:cNvSpPr txBox="1"/>
          <p:nvPr/>
        </p:nvSpPr>
        <p:spPr>
          <a:xfrm>
            <a:off x="642350" y="3213378"/>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0.2</a:t>
            </a:r>
          </a:p>
        </p:txBody>
      </p:sp>
      <p:sp>
        <p:nvSpPr>
          <p:cNvPr id="25" name="TextBox 24"/>
          <p:cNvSpPr txBox="1"/>
          <p:nvPr/>
        </p:nvSpPr>
        <p:spPr>
          <a:xfrm>
            <a:off x="642350" y="2798755"/>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0.4</a:t>
            </a:r>
          </a:p>
        </p:txBody>
      </p:sp>
      <p:sp>
        <p:nvSpPr>
          <p:cNvPr id="26" name="TextBox 25"/>
          <p:cNvSpPr txBox="1"/>
          <p:nvPr/>
        </p:nvSpPr>
        <p:spPr>
          <a:xfrm>
            <a:off x="642350" y="2384132"/>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0.6</a:t>
            </a:r>
          </a:p>
        </p:txBody>
      </p:sp>
      <p:sp>
        <p:nvSpPr>
          <p:cNvPr id="27" name="TextBox 26"/>
          <p:cNvSpPr txBox="1"/>
          <p:nvPr/>
        </p:nvSpPr>
        <p:spPr>
          <a:xfrm>
            <a:off x="642350" y="1969509"/>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0.8</a:t>
            </a:r>
          </a:p>
        </p:txBody>
      </p:sp>
      <p:sp>
        <p:nvSpPr>
          <p:cNvPr id="28" name="TextBox 27"/>
          <p:cNvSpPr txBox="1"/>
          <p:nvPr/>
        </p:nvSpPr>
        <p:spPr>
          <a:xfrm>
            <a:off x="642350" y="1554886"/>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a:t>
            </a:r>
          </a:p>
        </p:txBody>
      </p:sp>
      <p:sp>
        <p:nvSpPr>
          <p:cNvPr id="29" name="Freeform 28"/>
          <p:cNvSpPr/>
          <p:nvPr/>
        </p:nvSpPr>
        <p:spPr>
          <a:xfrm>
            <a:off x="1104899" y="1700213"/>
            <a:ext cx="6912769" cy="2086927"/>
          </a:xfrm>
          <a:custGeom>
            <a:avLst/>
            <a:gdLst>
              <a:gd name="connsiteX0" fmla="*/ 0 w 6911340"/>
              <a:gd name="connsiteY0" fmla="*/ 0 h 2080260"/>
              <a:gd name="connsiteX1" fmla="*/ 0 w 6911340"/>
              <a:gd name="connsiteY1" fmla="*/ 2080260 h 2080260"/>
              <a:gd name="connsiteX2" fmla="*/ 6911340 w 6911340"/>
              <a:gd name="connsiteY2" fmla="*/ 2080260 h 2080260"/>
            </a:gdLst>
            <a:ahLst/>
            <a:cxnLst>
              <a:cxn ang="0">
                <a:pos x="connsiteX0" y="connsiteY0"/>
              </a:cxn>
              <a:cxn ang="0">
                <a:pos x="connsiteX1" y="connsiteY1"/>
              </a:cxn>
              <a:cxn ang="0">
                <a:pos x="connsiteX2" y="connsiteY2"/>
              </a:cxn>
            </a:cxnLst>
            <a:rect l="l" t="t" r="r" b="b"/>
            <a:pathLst>
              <a:path w="6911340" h="2080260">
                <a:moveTo>
                  <a:pt x="0" y="0"/>
                </a:moveTo>
                <a:lnTo>
                  <a:pt x="0" y="2080260"/>
                </a:lnTo>
                <a:lnTo>
                  <a:pt x="6911340" y="208026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0" name="Straight Connector 29"/>
          <p:cNvCxnSpPr/>
          <p:nvPr/>
        </p:nvCxnSpPr>
        <p:spPr>
          <a:xfrm>
            <a:off x="1008062" y="17087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1008062" y="212444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1008062" y="254012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1008062" y="29557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008062" y="337146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008062" y="378714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1059899"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2440708"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3821517"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5202326"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658313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796394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4500563" y="2548585"/>
            <a:ext cx="228600" cy="0"/>
          </a:xfrm>
          <a:prstGeom prst="line">
            <a:avLst/>
          </a:prstGeom>
          <a:noFill/>
          <a:ln w="25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4500563" y="2843764"/>
            <a:ext cx="228600" cy="0"/>
          </a:xfrm>
          <a:prstGeom prst="line">
            <a:avLst/>
          </a:prstGeom>
          <a:noFill/>
          <a:ln w="254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44" name="Group 4"/>
          <p:cNvGrpSpPr>
            <a:grpSpLocks noChangeAspect="1"/>
          </p:cNvGrpSpPr>
          <p:nvPr/>
        </p:nvGrpSpPr>
        <p:grpSpPr bwMode="auto">
          <a:xfrm>
            <a:off x="1090613" y="1720850"/>
            <a:ext cx="6643688" cy="1914525"/>
            <a:chOff x="923" y="1084"/>
            <a:chExt cx="3949" cy="1206"/>
          </a:xfrm>
        </p:grpSpPr>
        <p:sp>
          <p:nvSpPr>
            <p:cNvPr id="45" name="Line 5"/>
            <p:cNvSpPr>
              <a:spLocks noChangeShapeType="1"/>
            </p:cNvSpPr>
            <p:nvPr/>
          </p:nvSpPr>
          <p:spPr bwMode="auto">
            <a:xfrm>
              <a:off x="1282" y="143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 name="Line 6"/>
            <p:cNvSpPr>
              <a:spLocks noChangeShapeType="1"/>
            </p:cNvSpPr>
            <p:nvPr/>
          </p:nvSpPr>
          <p:spPr bwMode="auto">
            <a:xfrm flipH="1">
              <a:off x="1264" y="144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 name="Line 7"/>
            <p:cNvSpPr>
              <a:spLocks noChangeShapeType="1"/>
            </p:cNvSpPr>
            <p:nvPr/>
          </p:nvSpPr>
          <p:spPr bwMode="auto">
            <a:xfrm>
              <a:off x="1412" y="156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 name="Line 8"/>
            <p:cNvSpPr>
              <a:spLocks noChangeShapeType="1"/>
            </p:cNvSpPr>
            <p:nvPr/>
          </p:nvSpPr>
          <p:spPr bwMode="auto">
            <a:xfrm flipH="1">
              <a:off x="1396" y="158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 name="Line 9"/>
            <p:cNvSpPr>
              <a:spLocks noChangeShapeType="1"/>
            </p:cNvSpPr>
            <p:nvPr/>
          </p:nvSpPr>
          <p:spPr bwMode="auto">
            <a:xfrm>
              <a:off x="1489" y="168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 name="Line 10"/>
            <p:cNvSpPr>
              <a:spLocks noChangeShapeType="1"/>
            </p:cNvSpPr>
            <p:nvPr/>
          </p:nvSpPr>
          <p:spPr bwMode="auto">
            <a:xfrm flipH="1">
              <a:off x="1473" y="17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 name="Line 11"/>
            <p:cNvSpPr>
              <a:spLocks noChangeShapeType="1"/>
            </p:cNvSpPr>
            <p:nvPr/>
          </p:nvSpPr>
          <p:spPr bwMode="auto">
            <a:xfrm>
              <a:off x="1561" y="1750"/>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 name="Line 12"/>
            <p:cNvSpPr>
              <a:spLocks noChangeShapeType="1"/>
            </p:cNvSpPr>
            <p:nvPr/>
          </p:nvSpPr>
          <p:spPr bwMode="auto">
            <a:xfrm flipH="1">
              <a:off x="1543" y="176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 name="Line 13"/>
            <p:cNvSpPr>
              <a:spLocks noChangeShapeType="1"/>
            </p:cNvSpPr>
            <p:nvPr/>
          </p:nvSpPr>
          <p:spPr bwMode="auto">
            <a:xfrm>
              <a:off x="1912"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14"/>
            <p:cNvSpPr>
              <a:spLocks noChangeShapeType="1"/>
            </p:cNvSpPr>
            <p:nvPr/>
          </p:nvSpPr>
          <p:spPr bwMode="auto">
            <a:xfrm flipH="1">
              <a:off x="1894" y="1930"/>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15"/>
            <p:cNvSpPr>
              <a:spLocks noChangeShapeType="1"/>
            </p:cNvSpPr>
            <p:nvPr/>
          </p:nvSpPr>
          <p:spPr bwMode="auto">
            <a:xfrm>
              <a:off x="2010" y="1986"/>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16"/>
            <p:cNvSpPr>
              <a:spLocks noChangeShapeType="1"/>
            </p:cNvSpPr>
            <p:nvPr/>
          </p:nvSpPr>
          <p:spPr bwMode="auto">
            <a:xfrm flipH="1">
              <a:off x="1992" y="20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17"/>
            <p:cNvSpPr>
              <a:spLocks noChangeShapeType="1"/>
            </p:cNvSpPr>
            <p:nvPr/>
          </p:nvSpPr>
          <p:spPr bwMode="auto">
            <a:xfrm>
              <a:off x="2094" y="2012"/>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8"/>
            <p:cNvSpPr>
              <a:spLocks noChangeShapeType="1"/>
            </p:cNvSpPr>
            <p:nvPr/>
          </p:nvSpPr>
          <p:spPr bwMode="auto">
            <a:xfrm flipH="1">
              <a:off x="2076" y="20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9"/>
            <p:cNvSpPr>
              <a:spLocks noChangeShapeType="1"/>
            </p:cNvSpPr>
            <p:nvPr/>
          </p:nvSpPr>
          <p:spPr bwMode="auto">
            <a:xfrm>
              <a:off x="220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20"/>
            <p:cNvSpPr>
              <a:spLocks noChangeShapeType="1"/>
            </p:cNvSpPr>
            <p:nvPr/>
          </p:nvSpPr>
          <p:spPr bwMode="auto">
            <a:xfrm flipH="1">
              <a:off x="2189" y="208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21"/>
            <p:cNvSpPr>
              <a:spLocks noChangeShapeType="1"/>
            </p:cNvSpPr>
            <p:nvPr/>
          </p:nvSpPr>
          <p:spPr bwMode="auto">
            <a:xfrm>
              <a:off x="2429" y="212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22"/>
            <p:cNvSpPr>
              <a:spLocks noChangeShapeType="1"/>
            </p:cNvSpPr>
            <p:nvPr/>
          </p:nvSpPr>
          <p:spPr bwMode="auto">
            <a:xfrm flipH="1">
              <a:off x="2413" y="214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23"/>
            <p:cNvSpPr>
              <a:spLocks noChangeShapeType="1"/>
            </p:cNvSpPr>
            <p:nvPr/>
          </p:nvSpPr>
          <p:spPr bwMode="auto">
            <a:xfrm>
              <a:off x="2465" y="214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24"/>
            <p:cNvSpPr>
              <a:spLocks noChangeShapeType="1"/>
            </p:cNvSpPr>
            <p:nvPr/>
          </p:nvSpPr>
          <p:spPr bwMode="auto">
            <a:xfrm flipH="1">
              <a:off x="2447" y="215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25"/>
            <p:cNvSpPr>
              <a:spLocks noChangeShapeType="1"/>
            </p:cNvSpPr>
            <p:nvPr/>
          </p:nvSpPr>
          <p:spPr bwMode="auto">
            <a:xfrm>
              <a:off x="2546"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26"/>
            <p:cNvSpPr>
              <a:spLocks noChangeShapeType="1"/>
            </p:cNvSpPr>
            <p:nvPr/>
          </p:nvSpPr>
          <p:spPr bwMode="auto">
            <a:xfrm flipH="1">
              <a:off x="2528"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27"/>
            <p:cNvSpPr>
              <a:spLocks noChangeShapeType="1"/>
            </p:cNvSpPr>
            <p:nvPr/>
          </p:nvSpPr>
          <p:spPr bwMode="auto">
            <a:xfrm>
              <a:off x="2598"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8"/>
            <p:cNvSpPr>
              <a:spLocks noChangeShapeType="1"/>
            </p:cNvSpPr>
            <p:nvPr/>
          </p:nvSpPr>
          <p:spPr bwMode="auto">
            <a:xfrm flipH="1">
              <a:off x="2580"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9"/>
            <p:cNvSpPr>
              <a:spLocks noChangeShapeType="1"/>
            </p:cNvSpPr>
            <p:nvPr/>
          </p:nvSpPr>
          <p:spPr bwMode="auto">
            <a:xfrm>
              <a:off x="2738" y="218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30"/>
            <p:cNvSpPr>
              <a:spLocks noChangeShapeType="1"/>
            </p:cNvSpPr>
            <p:nvPr/>
          </p:nvSpPr>
          <p:spPr bwMode="auto">
            <a:xfrm flipH="1">
              <a:off x="2722" y="219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31"/>
            <p:cNvSpPr>
              <a:spLocks noChangeShapeType="1"/>
            </p:cNvSpPr>
            <p:nvPr/>
          </p:nvSpPr>
          <p:spPr bwMode="auto">
            <a:xfrm>
              <a:off x="2947"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32"/>
            <p:cNvSpPr>
              <a:spLocks noChangeShapeType="1"/>
            </p:cNvSpPr>
            <p:nvPr/>
          </p:nvSpPr>
          <p:spPr bwMode="auto">
            <a:xfrm flipH="1">
              <a:off x="2931"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33"/>
            <p:cNvSpPr>
              <a:spLocks noChangeShapeType="1"/>
            </p:cNvSpPr>
            <p:nvPr/>
          </p:nvSpPr>
          <p:spPr bwMode="auto">
            <a:xfrm>
              <a:off x="2955"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34"/>
            <p:cNvSpPr>
              <a:spLocks noChangeShapeType="1"/>
            </p:cNvSpPr>
            <p:nvPr/>
          </p:nvSpPr>
          <p:spPr bwMode="auto">
            <a:xfrm flipH="1">
              <a:off x="2939"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35"/>
            <p:cNvSpPr>
              <a:spLocks noChangeShapeType="1"/>
            </p:cNvSpPr>
            <p:nvPr/>
          </p:nvSpPr>
          <p:spPr bwMode="auto">
            <a:xfrm>
              <a:off x="3023" y="220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36"/>
            <p:cNvSpPr>
              <a:spLocks noChangeShapeType="1"/>
            </p:cNvSpPr>
            <p:nvPr/>
          </p:nvSpPr>
          <p:spPr bwMode="auto">
            <a:xfrm flipH="1">
              <a:off x="3007" y="221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37"/>
            <p:cNvSpPr>
              <a:spLocks noChangeShapeType="1"/>
            </p:cNvSpPr>
            <p:nvPr/>
          </p:nvSpPr>
          <p:spPr bwMode="auto">
            <a:xfrm>
              <a:off x="3095"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8"/>
            <p:cNvSpPr>
              <a:spLocks noChangeShapeType="1"/>
            </p:cNvSpPr>
            <p:nvPr/>
          </p:nvSpPr>
          <p:spPr bwMode="auto">
            <a:xfrm flipH="1">
              <a:off x="3079" y="223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9"/>
            <p:cNvSpPr>
              <a:spLocks noChangeShapeType="1"/>
            </p:cNvSpPr>
            <p:nvPr/>
          </p:nvSpPr>
          <p:spPr bwMode="auto">
            <a:xfrm>
              <a:off x="3151"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40"/>
            <p:cNvSpPr>
              <a:spLocks noChangeShapeType="1"/>
            </p:cNvSpPr>
            <p:nvPr/>
          </p:nvSpPr>
          <p:spPr bwMode="auto">
            <a:xfrm flipH="1">
              <a:off x="3133"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41"/>
            <p:cNvSpPr>
              <a:spLocks noChangeShapeType="1"/>
            </p:cNvSpPr>
            <p:nvPr/>
          </p:nvSpPr>
          <p:spPr bwMode="auto">
            <a:xfrm>
              <a:off x="3213"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42"/>
            <p:cNvSpPr>
              <a:spLocks noChangeShapeType="1"/>
            </p:cNvSpPr>
            <p:nvPr/>
          </p:nvSpPr>
          <p:spPr bwMode="auto">
            <a:xfrm flipH="1">
              <a:off x="3195"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43"/>
            <p:cNvSpPr>
              <a:spLocks noChangeShapeType="1"/>
            </p:cNvSpPr>
            <p:nvPr/>
          </p:nvSpPr>
          <p:spPr bwMode="auto">
            <a:xfrm>
              <a:off x="3428"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44"/>
            <p:cNvSpPr>
              <a:spLocks noChangeShapeType="1"/>
            </p:cNvSpPr>
            <p:nvPr/>
          </p:nvSpPr>
          <p:spPr bwMode="auto">
            <a:xfrm flipH="1">
              <a:off x="3410" y="227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45"/>
            <p:cNvSpPr>
              <a:spLocks noChangeShapeType="1"/>
            </p:cNvSpPr>
            <p:nvPr/>
          </p:nvSpPr>
          <p:spPr bwMode="auto">
            <a:xfrm>
              <a:off x="3649"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46"/>
            <p:cNvSpPr>
              <a:spLocks noChangeShapeType="1"/>
            </p:cNvSpPr>
            <p:nvPr/>
          </p:nvSpPr>
          <p:spPr bwMode="auto">
            <a:xfrm flipH="1">
              <a:off x="3631"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47"/>
            <p:cNvSpPr>
              <a:spLocks noChangeShapeType="1"/>
            </p:cNvSpPr>
            <p:nvPr/>
          </p:nvSpPr>
          <p:spPr bwMode="auto">
            <a:xfrm>
              <a:off x="4854"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8"/>
            <p:cNvSpPr>
              <a:spLocks noChangeShapeType="1"/>
            </p:cNvSpPr>
            <p:nvPr/>
          </p:nvSpPr>
          <p:spPr bwMode="auto">
            <a:xfrm flipH="1">
              <a:off x="4836"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9"/>
            <p:cNvSpPr>
              <a:spLocks noChangeShapeType="1"/>
            </p:cNvSpPr>
            <p:nvPr/>
          </p:nvSpPr>
          <p:spPr bwMode="auto">
            <a:xfrm>
              <a:off x="2891" y="218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50"/>
            <p:cNvSpPr>
              <a:spLocks noChangeShapeType="1"/>
            </p:cNvSpPr>
            <p:nvPr/>
          </p:nvSpPr>
          <p:spPr bwMode="auto">
            <a:xfrm flipH="1">
              <a:off x="2874" y="220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51"/>
            <p:cNvSpPr>
              <a:spLocks noChangeShapeType="1"/>
            </p:cNvSpPr>
            <p:nvPr/>
          </p:nvSpPr>
          <p:spPr bwMode="auto">
            <a:xfrm>
              <a:off x="217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52"/>
            <p:cNvSpPr>
              <a:spLocks noChangeShapeType="1"/>
            </p:cNvSpPr>
            <p:nvPr/>
          </p:nvSpPr>
          <p:spPr bwMode="auto">
            <a:xfrm flipH="1">
              <a:off x="2162" y="208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53"/>
            <p:cNvSpPr>
              <a:spLocks noChangeShapeType="1"/>
            </p:cNvSpPr>
            <p:nvPr/>
          </p:nvSpPr>
          <p:spPr bwMode="auto">
            <a:xfrm>
              <a:off x="1864"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54"/>
            <p:cNvSpPr>
              <a:spLocks noChangeShapeType="1"/>
            </p:cNvSpPr>
            <p:nvPr/>
          </p:nvSpPr>
          <p:spPr bwMode="auto">
            <a:xfrm flipH="1">
              <a:off x="1846" y="19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55"/>
            <p:cNvSpPr>
              <a:spLocks noChangeShapeType="1"/>
            </p:cNvSpPr>
            <p:nvPr/>
          </p:nvSpPr>
          <p:spPr bwMode="auto">
            <a:xfrm>
              <a:off x="1779" y="187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56"/>
            <p:cNvSpPr>
              <a:spLocks noChangeShapeType="1"/>
            </p:cNvSpPr>
            <p:nvPr/>
          </p:nvSpPr>
          <p:spPr bwMode="auto">
            <a:xfrm flipH="1">
              <a:off x="1761" y="189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Freeform 57"/>
            <p:cNvSpPr>
              <a:spLocks/>
            </p:cNvSpPr>
            <p:nvPr/>
          </p:nvSpPr>
          <p:spPr bwMode="auto">
            <a:xfrm>
              <a:off x="923" y="1084"/>
              <a:ext cx="3931" cy="1188"/>
            </a:xfrm>
            <a:custGeom>
              <a:avLst/>
              <a:gdLst>
                <a:gd name="T0" fmla="*/ 2174 w 3931"/>
                <a:gd name="T1" fmla="*/ 1154 h 1188"/>
                <a:gd name="T2" fmla="*/ 1984 w 3931"/>
                <a:gd name="T3" fmla="*/ 1130 h 1188"/>
                <a:gd name="T4" fmla="*/ 1735 w 3931"/>
                <a:gd name="T5" fmla="*/ 1114 h 1188"/>
                <a:gd name="T6" fmla="*/ 1679 w 3931"/>
                <a:gd name="T7" fmla="*/ 1094 h 1188"/>
                <a:gd name="T8" fmla="*/ 1518 w 3931"/>
                <a:gd name="T9" fmla="*/ 1072 h 1188"/>
                <a:gd name="T10" fmla="*/ 1440 w 3931"/>
                <a:gd name="T11" fmla="*/ 1050 h 1188"/>
                <a:gd name="T12" fmla="*/ 1352 w 3931"/>
                <a:gd name="T13" fmla="*/ 1034 h 1188"/>
                <a:gd name="T14" fmla="*/ 1304 w 3931"/>
                <a:gd name="T15" fmla="*/ 1016 h 1188"/>
                <a:gd name="T16" fmla="*/ 1258 w 3931"/>
                <a:gd name="T17" fmla="*/ 998 h 1188"/>
                <a:gd name="T18" fmla="*/ 1235 w 3931"/>
                <a:gd name="T19" fmla="*/ 984 h 1188"/>
                <a:gd name="T20" fmla="*/ 1169 w 3931"/>
                <a:gd name="T21" fmla="*/ 946 h 1188"/>
                <a:gd name="T22" fmla="*/ 1117 w 3931"/>
                <a:gd name="T23" fmla="*/ 932 h 1188"/>
                <a:gd name="T24" fmla="*/ 1053 w 3931"/>
                <a:gd name="T25" fmla="*/ 900 h 1188"/>
                <a:gd name="T26" fmla="*/ 1003 w 3931"/>
                <a:gd name="T27" fmla="*/ 864 h 1188"/>
                <a:gd name="T28" fmla="*/ 931 w 3931"/>
                <a:gd name="T29" fmla="*/ 842 h 1188"/>
                <a:gd name="T30" fmla="*/ 911 w 3931"/>
                <a:gd name="T31" fmla="*/ 836 h 1188"/>
                <a:gd name="T32" fmla="*/ 883 w 3931"/>
                <a:gd name="T33" fmla="*/ 824 h 1188"/>
                <a:gd name="T34" fmla="*/ 838 w 3931"/>
                <a:gd name="T35" fmla="*/ 808 h 1188"/>
                <a:gd name="T36" fmla="*/ 790 w 3931"/>
                <a:gd name="T37" fmla="*/ 772 h 1188"/>
                <a:gd name="T38" fmla="*/ 750 w 3931"/>
                <a:gd name="T39" fmla="*/ 752 h 1188"/>
                <a:gd name="T40" fmla="*/ 728 w 3931"/>
                <a:gd name="T41" fmla="*/ 736 h 1188"/>
                <a:gd name="T42" fmla="*/ 708 w 3931"/>
                <a:gd name="T43" fmla="*/ 722 h 1188"/>
                <a:gd name="T44" fmla="*/ 680 w 3931"/>
                <a:gd name="T45" fmla="*/ 698 h 1188"/>
                <a:gd name="T46" fmla="*/ 630 w 3931"/>
                <a:gd name="T47" fmla="*/ 668 h 1188"/>
                <a:gd name="T48" fmla="*/ 608 w 3931"/>
                <a:gd name="T49" fmla="*/ 654 h 1188"/>
                <a:gd name="T50" fmla="*/ 588 w 3931"/>
                <a:gd name="T51" fmla="*/ 630 h 1188"/>
                <a:gd name="T52" fmla="*/ 542 w 3931"/>
                <a:gd name="T53" fmla="*/ 602 h 1188"/>
                <a:gd name="T54" fmla="*/ 517 w 3931"/>
                <a:gd name="T55" fmla="*/ 552 h 1188"/>
                <a:gd name="T56" fmla="*/ 493 w 3931"/>
                <a:gd name="T57" fmla="*/ 534 h 1188"/>
                <a:gd name="T58" fmla="*/ 479 w 3931"/>
                <a:gd name="T59" fmla="*/ 500 h 1188"/>
                <a:gd name="T60" fmla="*/ 451 w 3931"/>
                <a:gd name="T61" fmla="*/ 478 h 1188"/>
                <a:gd name="T62" fmla="*/ 429 w 3931"/>
                <a:gd name="T63" fmla="*/ 448 h 1188"/>
                <a:gd name="T64" fmla="*/ 409 w 3931"/>
                <a:gd name="T65" fmla="*/ 436 h 1188"/>
                <a:gd name="T66" fmla="*/ 385 w 3931"/>
                <a:gd name="T67" fmla="*/ 424 h 1188"/>
                <a:gd name="T68" fmla="*/ 373 w 3931"/>
                <a:gd name="T69" fmla="*/ 400 h 1188"/>
                <a:gd name="T70" fmla="*/ 357 w 3931"/>
                <a:gd name="T71" fmla="*/ 382 h 1188"/>
                <a:gd name="T72" fmla="*/ 337 w 3931"/>
                <a:gd name="T73" fmla="*/ 340 h 1188"/>
                <a:gd name="T74" fmla="*/ 319 w 3931"/>
                <a:gd name="T75" fmla="*/ 310 h 1188"/>
                <a:gd name="T76" fmla="*/ 303 w 3931"/>
                <a:gd name="T77" fmla="*/ 292 h 1188"/>
                <a:gd name="T78" fmla="*/ 285 w 3931"/>
                <a:gd name="T79" fmla="*/ 250 h 1188"/>
                <a:gd name="T80" fmla="*/ 223 w 3931"/>
                <a:gd name="T81" fmla="*/ 206 h 1188"/>
                <a:gd name="T82" fmla="*/ 199 w 3931"/>
                <a:gd name="T83" fmla="*/ 186 h 1188"/>
                <a:gd name="T84" fmla="*/ 187 w 3931"/>
                <a:gd name="T85" fmla="*/ 154 h 1188"/>
                <a:gd name="T86" fmla="*/ 156 w 3931"/>
                <a:gd name="T87" fmla="*/ 118 h 1188"/>
                <a:gd name="T88" fmla="*/ 146 w 3931"/>
                <a:gd name="T89" fmla="*/ 84 h 1188"/>
                <a:gd name="T90" fmla="*/ 128 w 3931"/>
                <a:gd name="T91" fmla="*/ 70 h 1188"/>
                <a:gd name="T92" fmla="*/ 114 w 3931"/>
                <a:gd name="T93" fmla="*/ 40 h 1188"/>
                <a:gd name="T94" fmla="*/ 88 w 3931"/>
                <a:gd name="T95" fmla="*/ 20 h 1188"/>
                <a:gd name="T96" fmla="*/ 52 w 3931"/>
                <a:gd name="T97" fmla="*/ 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1" h="1188">
                  <a:moveTo>
                    <a:pt x="3931" y="1188"/>
                  </a:moveTo>
                  <a:lnTo>
                    <a:pt x="2329" y="1188"/>
                  </a:lnTo>
                  <a:lnTo>
                    <a:pt x="2329" y="1154"/>
                  </a:lnTo>
                  <a:lnTo>
                    <a:pt x="2174" y="1154"/>
                  </a:lnTo>
                  <a:lnTo>
                    <a:pt x="2174" y="1134"/>
                  </a:lnTo>
                  <a:lnTo>
                    <a:pt x="2080" y="1134"/>
                  </a:lnTo>
                  <a:lnTo>
                    <a:pt x="2080" y="1130"/>
                  </a:lnTo>
                  <a:lnTo>
                    <a:pt x="1984" y="1130"/>
                  </a:lnTo>
                  <a:lnTo>
                    <a:pt x="1984" y="1116"/>
                  </a:lnTo>
                  <a:lnTo>
                    <a:pt x="1869" y="1116"/>
                  </a:lnTo>
                  <a:lnTo>
                    <a:pt x="1869" y="1114"/>
                  </a:lnTo>
                  <a:lnTo>
                    <a:pt x="1735" y="1114"/>
                  </a:lnTo>
                  <a:lnTo>
                    <a:pt x="1735" y="1106"/>
                  </a:lnTo>
                  <a:lnTo>
                    <a:pt x="1705" y="1106"/>
                  </a:lnTo>
                  <a:lnTo>
                    <a:pt x="1705" y="1094"/>
                  </a:lnTo>
                  <a:lnTo>
                    <a:pt x="1679" y="1094"/>
                  </a:lnTo>
                  <a:lnTo>
                    <a:pt x="1679" y="1080"/>
                  </a:lnTo>
                  <a:lnTo>
                    <a:pt x="1568" y="1080"/>
                  </a:lnTo>
                  <a:lnTo>
                    <a:pt x="1568" y="1072"/>
                  </a:lnTo>
                  <a:lnTo>
                    <a:pt x="1518" y="1072"/>
                  </a:lnTo>
                  <a:lnTo>
                    <a:pt x="1518" y="1062"/>
                  </a:lnTo>
                  <a:lnTo>
                    <a:pt x="1468" y="1062"/>
                  </a:lnTo>
                  <a:lnTo>
                    <a:pt x="1468" y="1050"/>
                  </a:lnTo>
                  <a:lnTo>
                    <a:pt x="1440" y="1050"/>
                  </a:lnTo>
                  <a:lnTo>
                    <a:pt x="1440" y="1044"/>
                  </a:lnTo>
                  <a:lnTo>
                    <a:pt x="1424" y="1044"/>
                  </a:lnTo>
                  <a:lnTo>
                    <a:pt x="1424" y="1034"/>
                  </a:lnTo>
                  <a:lnTo>
                    <a:pt x="1352" y="1034"/>
                  </a:lnTo>
                  <a:lnTo>
                    <a:pt x="1352" y="1024"/>
                  </a:lnTo>
                  <a:lnTo>
                    <a:pt x="1340" y="1024"/>
                  </a:lnTo>
                  <a:lnTo>
                    <a:pt x="1340" y="1016"/>
                  </a:lnTo>
                  <a:lnTo>
                    <a:pt x="1304" y="1016"/>
                  </a:lnTo>
                  <a:lnTo>
                    <a:pt x="1304" y="1010"/>
                  </a:lnTo>
                  <a:lnTo>
                    <a:pt x="1298" y="1010"/>
                  </a:lnTo>
                  <a:lnTo>
                    <a:pt x="1298" y="998"/>
                  </a:lnTo>
                  <a:lnTo>
                    <a:pt x="1258" y="998"/>
                  </a:lnTo>
                  <a:lnTo>
                    <a:pt x="1258" y="988"/>
                  </a:lnTo>
                  <a:lnTo>
                    <a:pt x="1244" y="988"/>
                  </a:lnTo>
                  <a:lnTo>
                    <a:pt x="1244" y="984"/>
                  </a:lnTo>
                  <a:lnTo>
                    <a:pt x="1235" y="984"/>
                  </a:lnTo>
                  <a:lnTo>
                    <a:pt x="1235" y="960"/>
                  </a:lnTo>
                  <a:lnTo>
                    <a:pt x="1219" y="960"/>
                  </a:lnTo>
                  <a:lnTo>
                    <a:pt x="1219" y="946"/>
                  </a:lnTo>
                  <a:lnTo>
                    <a:pt x="1169" y="946"/>
                  </a:lnTo>
                  <a:lnTo>
                    <a:pt x="1169" y="938"/>
                  </a:lnTo>
                  <a:lnTo>
                    <a:pt x="1131" y="938"/>
                  </a:lnTo>
                  <a:lnTo>
                    <a:pt x="1131" y="932"/>
                  </a:lnTo>
                  <a:lnTo>
                    <a:pt x="1117" y="932"/>
                  </a:lnTo>
                  <a:lnTo>
                    <a:pt x="1117" y="920"/>
                  </a:lnTo>
                  <a:lnTo>
                    <a:pt x="1071" y="920"/>
                  </a:lnTo>
                  <a:lnTo>
                    <a:pt x="1071" y="900"/>
                  </a:lnTo>
                  <a:lnTo>
                    <a:pt x="1053" y="900"/>
                  </a:lnTo>
                  <a:lnTo>
                    <a:pt x="1053" y="884"/>
                  </a:lnTo>
                  <a:lnTo>
                    <a:pt x="1035" y="884"/>
                  </a:lnTo>
                  <a:lnTo>
                    <a:pt x="1035" y="864"/>
                  </a:lnTo>
                  <a:lnTo>
                    <a:pt x="1003" y="864"/>
                  </a:lnTo>
                  <a:lnTo>
                    <a:pt x="1003" y="846"/>
                  </a:lnTo>
                  <a:lnTo>
                    <a:pt x="947" y="846"/>
                  </a:lnTo>
                  <a:lnTo>
                    <a:pt x="947" y="842"/>
                  </a:lnTo>
                  <a:lnTo>
                    <a:pt x="931" y="842"/>
                  </a:lnTo>
                  <a:lnTo>
                    <a:pt x="931" y="840"/>
                  </a:lnTo>
                  <a:lnTo>
                    <a:pt x="921" y="840"/>
                  </a:lnTo>
                  <a:lnTo>
                    <a:pt x="921" y="836"/>
                  </a:lnTo>
                  <a:lnTo>
                    <a:pt x="911" y="836"/>
                  </a:lnTo>
                  <a:lnTo>
                    <a:pt x="911" y="832"/>
                  </a:lnTo>
                  <a:lnTo>
                    <a:pt x="897" y="832"/>
                  </a:lnTo>
                  <a:lnTo>
                    <a:pt x="897" y="824"/>
                  </a:lnTo>
                  <a:lnTo>
                    <a:pt x="883" y="824"/>
                  </a:lnTo>
                  <a:lnTo>
                    <a:pt x="883" y="820"/>
                  </a:lnTo>
                  <a:lnTo>
                    <a:pt x="870" y="820"/>
                  </a:lnTo>
                  <a:lnTo>
                    <a:pt x="870" y="808"/>
                  </a:lnTo>
                  <a:lnTo>
                    <a:pt x="838" y="808"/>
                  </a:lnTo>
                  <a:lnTo>
                    <a:pt x="838" y="794"/>
                  </a:lnTo>
                  <a:lnTo>
                    <a:pt x="814" y="794"/>
                  </a:lnTo>
                  <a:lnTo>
                    <a:pt x="814" y="772"/>
                  </a:lnTo>
                  <a:lnTo>
                    <a:pt x="790" y="772"/>
                  </a:lnTo>
                  <a:lnTo>
                    <a:pt x="790" y="758"/>
                  </a:lnTo>
                  <a:lnTo>
                    <a:pt x="768" y="758"/>
                  </a:lnTo>
                  <a:lnTo>
                    <a:pt x="768" y="752"/>
                  </a:lnTo>
                  <a:lnTo>
                    <a:pt x="750" y="752"/>
                  </a:lnTo>
                  <a:lnTo>
                    <a:pt x="750" y="742"/>
                  </a:lnTo>
                  <a:lnTo>
                    <a:pt x="738" y="742"/>
                  </a:lnTo>
                  <a:lnTo>
                    <a:pt x="738" y="736"/>
                  </a:lnTo>
                  <a:lnTo>
                    <a:pt x="728" y="736"/>
                  </a:lnTo>
                  <a:lnTo>
                    <a:pt x="728" y="728"/>
                  </a:lnTo>
                  <a:lnTo>
                    <a:pt x="718" y="728"/>
                  </a:lnTo>
                  <a:lnTo>
                    <a:pt x="718" y="722"/>
                  </a:lnTo>
                  <a:lnTo>
                    <a:pt x="708" y="722"/>
                  </a:lnTo>
                  <a:lnTo>
                    <a:pt x="708" y="710"/>
                  </a:lnTo>
                  <a:lnTo>
                    <a:pt x="690" y="710"/>
                  </a:lnTo>
                  <a:lnTo>
                    <a:pt x="690" y="698"/>
                  </a:lnTo>
                  <a:lnTo>
                    <a:pt x="680" y="698"/>
                  </a:lnTo>
                  <a:lnTo>
                    <a:pt x="680" y="684"/>
                  </a:lnTo>
                  <a:lnTo>
                    <a:pt x="638" y="684"/>
                  </a:lnTo>
                  <a:lnTo>
                    <a:pt x="638" y="668"/>
                  </a:lnTo>
                  <a:lnTo>
                    <a:pt x="630" y="668"/>
                  </a:lnTo>
                  <a:lnTo>
                    <a:pt x="630" y="666"/>
                  </a:lnTo>
                  <a:lnTo>
                    <a:pt x="626" y="666"/>
                  </a:lnTo>
                  <a:lnTo>
                    <a:pt x="626" y="654"/>
                  </a:lnTo>
                  <a:lnTo>
                    <a:pt x="608" y="654"/>
                  </a:lnTo>
                  <a:lnTo>
                    <a:pt x="608" y="644"/>
                  </a:lnTo>
                  <a:lnTo>
                    <a:pt x="596" y="644"/>
                  </a:lnTo>
                  <a:lnTo>
                    <a:pt x="596" y="630"/>
                  </a:lnTo>
                  <a:lnTo>
                    <a:pt x="588" y="630"/>
                  </a:lnTo>
                  <a:lnTo>
                    <a:pt x="588" y="620"/>
                  </a:lnTo>
                  <a:lnTo>
                    <a:pt x="560" y="620"/>
                  </a:lnTo>
                  <a:lnTo>
                    <a:pt x="560" y="602"/>
                  </a:lnTo>
                  <a:lnTo>
                    <a:pt x="542" y="602"/>
                  </a:lnTo>
                  <a:lnTo>
                    <a:pt x="542" y="570"/>
                  </a:lnTo>
                  <a:lnTo>
                    <a:pt x="526" y="570"/>
                  </a:lnTo>
                  <a:lnTo>
                    <a:pt x="526" y="552"/>
                  </a:lnTo>
                  <a:lnTo>
                    <a:pt x="517" y="552"/>
                  </a:lnTo>
                  <a:lnTo>
                    <a:pt x="517" y="544"/>
                  </a:lnTo>
                  <a:lnTo>
                    <a:pt x="507" y="544"/>
                  </a:lnTo>
                  <a:lnTo>
                    <a:pt x="507" y="534"/>
                  </a:lnTo>
                  <a:lnTo>
                    <a:pt x="493" y="534"/>
                  </a:lnTo>
                  <a:lnTo>
                    <a:pt x="493" y="512"/>
                  </a:lnTo>
                  <a:lnTo>
                    <a:pt x="491" y="512"/>
                  </a:lnTo>
                  <a:lnTo>
                    <a:pt x="491" y="500"/>
                  </a:lnTo>
                  <a:lnTo>
                    <a:pt x="479" y="500"/>
                  </a:lnTo>
                  <a:lnTo>
                    <a:pt x="479" y="490"/>
                  </a:lnTo>
                  <a:lnTo>
                    <a:pt x="467" y="490"/>
                  </a:lnTo>
                  <a:lnTo>
                    <a:pt x="467" y="478"/>
                  </a:lnTo>
                  <a:lnTo>
                    <a:pt x="451" y="478"/>
                  </a:lnTo>
                  <a:lnTo>
                    <a:pt x="451" y="468"/>
                  </a:lnTo>
                  <a:lnTo>
                    <a:pt x="437" y="468"/>
                  </a:lnTo>
                  <a:lnTo>
                    <a:pt x="437" y="448"/>
                  </a:lnTo>
                  <a:lnTo>
                    <a:pt x="429" y="448"/>
                  </a:lnTo>
                  <a:lnTo>
                    <a:pt x="429" y="440"/>
                  </a:lnTo>
                  <a:lnTo>
                    <a:pt x="415" y="440"/>
                  </a:lnTo>
                  <a:lnTo>
                    <a:pt x="415" y="436"/>
                  </a:lnTo>
                  <a:lnTo>
                    <a:pt x="409" y="436"/>
                  </a:lnTo>
                  <a:lnTo>
                    <a:pt x="409" y="428"/>
                  </a:lnTo>
                  <a:lnTo>
                    <a:pt x="399" y="428"/>
                  </a:lnTo>
                  <a:lnTo>
                    <a:pt x="399" y="424"/>
                  </a:lnTo>
                  <a:lnTo>
                    <a:pt x="385" y="424"/>
                  </a:lnTo>
                  <a:lnTo>
                    <a:pt x="385" y="410"/>
                  </a:lnTo>
                  <a:lnTo>
                    <a:pt x="379" y="410"/>
                  </a:lnTo>
                  <a:lnTo>
                    <a:pt x="379" y="400"/>
                  </a:lnTo>
                  <a:lnTo>
                    <a:pt x="373" y="400"/>
                  </a:lnTo>
                  <a:lnTo>
                    <a:pt x="373" y="390"/>
                  </a:lnTo>
                  <a:lnTo>
                    <a:pt x="363" y="390"/>
                  </a:lnTo>
                  <a:lnTo>
                    <a:pt x="363" y="382"/>
                  </a:lnTo>
                  <a:lnTo>
                    <a:pt x="357" y="382"/>
                  </a:lnTo>
                  <a:lnTo>
                    <a:pt x="357" y="360"/>
                  </a:lnTo>
                  <a:lnTo>
                    <a:pt x="351" y="360"/>
                  </a:lnTo>
                  <a:lnTo>
                    <a:pt x="351" y="340"/>
                  </a:lnTo>
                  <a:lnTo>
                    <a:pt x="337" y="340"/>
                  </a:lnTo>
                  <a:lnTo>
                    <a:pt x="337" y="324"/>
                  </a:lnTo>
                  <a:lnTo>
                    <a:pt x="327" y="324"/>
                  </a:lnTo>
                  <a:lnTo>
                    <a:pt x="327" y="310"/>
                  </a:lnTo>
                  <a:lnTo>
                    <a:pt x="319" y="310"/>
                  </a:lnTo>
                  <a:lnTo>
                    <a:pt x="319" y="304"/>
                  </a:lnTo>
                  <a:lnTo>
                    <a:pt x="313" y="304"/>
                  </a:lnTo>
                  <a:lnTo>
                    <a:pt x="313" y="292"/>
                  </a:lnTo>
                  <a:lnTo>
                    <a:pt x="303" y="292"/>
                  </a:lnTo>
                  <a:lnTo>
                    <a:pt x="303" y="288"/>
                  </a:lnTo>
                  <a:lnTo>
                    <a:pt x="295" y="288"/>
                  </a:lnTo>
                  <a:lnTo>
                    <a:pt x="295" y="250"/>
                  </a:lnTo>
                  <a:lnTo>
                    <a:pt x="285" y="250"/>
                  </a:lnTo>
                  <a:lnTo>
                    <a:pt x="285" y="232"/>
                  </a:lnTo>
                  <a:lnTo>
                    <a:pt x="243" y="232"/>
                  </a:lnTo>
                  <a:lnTo>
                    <a:pt x="243" y="206"/>
                  </a:lnTo>
                  <a:lnTo>
                    <a:pt x="223" y="206"/>
                  </a:lnTo>
                  <a:lnTo>
                    <a:pt x="223" y="194"/>
                  </a:lnTo>
                  <a:lnTo>
                    <a:pt x="209" y="194"/>
                  </a:lnTo>
                  <a:lnTo>
                    <a:pt x="209" y="186"/>
                  </a:lnTo>
                  <a:lnTo>
                    <a:pt x="199" y="186"/>
                  </a:lnTo>
                  <a:lnTo>
                    <a:pt x="199" y="178"/>
                  </a:lnTo>
                  <a:lnTo>
                    <a:pt x="193" y="178"/>
                  </a:lnTo>
                  <a:lnTo>
                    <a:pt x="193" y="154"/>
                  </a:lnTo>
                  <a:lnTo>
                    <a:pt x="187" y="154"/>
                  </a:lnTo>
                  <a:lnTo>
                    <a:pt x="187" y="146"/>
                  </a:lnTo>
                  <a:lnTo>
                    <a:pt x="181" y="146"/>
                  </a:lnTo>
                  <a:lnTo>
                    <a:pt x="181" y="118"/>
                  </a:lnTo>
                  <a:lnTo>
                    <a:pt x="156" y="118"/>
                  </a:lnTo>
                  <a:lnTo>
                    <a:pt x="156" y="90"/>
                  </a:lnTo>
                  <a:lnTo>
                    <a:pt x="148" y="90"/>
                  </a:lnTo>
                  <a:lnTo>
                    <a:pt x="148" y="84"/>
                  </a:lnTo>
                  <a:lnTo>
                    <a:pt x="146" y="84"/>
                  </a:lnTo>
                  <a:lnTo>
                    <a:pt x="146" y="82"/>
                  </a:lnTo>
                  <a:lnTo>
                    <a:pt x="138" y="82"/>
                  </a:lnTo>
                  <a:lnTo>
                    <a:pt x="138" y="70"/>
                  </a:lnTo>
                  <a:lnTo>
                    <a:pt x="128" y="70"/>
                  </a:lnTo>
                  <a:lnTo>
                    <a:pt x="128" y="58"/>
                  </a:lnTo>
                  <a:lnTo>
                    <a:pt x="122" y="58"/>
                  </a:lnTo>
                  <a:lnTo>
                    <a:pt x="122" y="40"/>
                  </a:lnTo>
                  <a:lnTo>
                    <a:pt x="114" y="40"/>
                  </a:lnTo>
                  <a:lnTo>
                    <a:pt x="114" y="36"/>
                  </a:lnTo>
                  <a:lnTo>
                    <a:pt x="96" y="36"/>
                  </a:lnTo>
                  <a:lnTo>
                    <a:pt x="96" y="20"/>
                  </a:lnTo>
                  <a:lnTo>
                    <a:pt x="88" y="20"/>
                  </a:lnTo>
                  <a:lnTo>
                    <a:pt x="88" y="10"/>
                  </a:lnTo>
                  <a:lnTo>
                    <a:pt x="66" y="10"/>
                  </a:lnTo>
                  <a:lnTo>
                    <a:pt x="66" y="6"/>
                  </a:lnTo>
                  <a:lnTo>
                    <a:pt x="52" y="6"/>
                  </a:lnTo>
                  <a:lnTo>
                    <a:pt x="5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98" name="Group 97"/>
          <p:cNvGrpSpPr/>
          <p:nvPr/>
        </p:nvGrpSpPr>
        <p:grpSpPr>
          <a:xfrm>
            <a:off x="1112521" y="1711326"/>
            <a:ext cx="5783580" cy="1951038"/>
            <a:chOff x="1468439" y="1711325"/>
            <a:chExt cx="5497512" cy="1956849"/>
          </a:xfrm>
        </p:grpSpPr>
        <p:sp>
          <p:nvSpPr>
            <p:cNvPr id="99" name="Freeform 61"/>
            <p:cNvSpPr>
              <a:spLocks/>
            </p:cNvSpPr>
            <p:nvPr/>
          </p:nvSpPr>
          <p:spPr bwMode="auto">
            <a:xfrm>
              <a:off x="1468439" y="1711325"/>
              <a:ext cx="5497512" cy="1931559"/>
            </a:xfrm>
            <a:custGeom>
              <a:avLst/>
              <a:gdLst>
                <a:gd name="T0" fmla="*/ 2607 w 3478"/>
                <a:gd name="T1" fmla="*/ 1200 h 1222"/>
                <a:gd name="T2" fmla="*/ 2284 w 3478"/>
                <a:gd name="T3" fmla="*/ 1159 h 1222"/>
                <a:gd name="T4" fmla="*/ 1995 w 3478"/>
                <a:gd name="T5" fmla="*/ 1139 h 1222"/>
                <a:gd name="T6" fmla="*/ 1742 w 3478"/>
                <a:gd name="T7" fmla="*/ 1119 h 1222"/>
                <a:gd name="T8" fmla="*/ 1710 w 3478"/>
                <a:gd name="T9" fmla="*/ 1103 h 1222"/>
                <a:gd name="T10" fmla="*/ 1610 w 3478"/>
                <a:gd name="T11" fmla="*/ 1097 h 1222"/>
                <a:gd name="T12" fmla="*/ 1527 w 3478"/>
                <a:gd name="T13" fmla="*/ 1089 h 1222"/>
                <a:gd name="T14" fmla="*/ 1471 w 3478"/>
                <a:gd name="T15" fmla="*/ 1071 h 1222"/>
                <a:gd name="T16" fmla="*/ 1395 w 3478"/>
                <a:gd name="T17" fmla="*/ 1059 h 1222"/>
                <a:gd name="T18" fmla="*/ 1351 w 3478"/>
                <a:gd name="T19" fmla="*/ 1047 h 1222"/>
                <a:gd name="T20" fmla="*/ 1319 w 3478"/>
                <a:gd name="T21" fmla="*/ 1035 h 1222"/>
                <a:gd name="T22" fmla="*/ 1274 w 3478"/>
                <a:gd name="T23" fmla="*/ 1019 h 1222"/>
                <a:gd name="T24" fmla="*/ 1248 w 3478"/>
                <a:gd name="T25" fmla="*/ 996 h 1222"/>
                <a:gd name="T26" fmla="*/ 1206 w 3478"/>
                <a:gd name="T27" fmla="*/ 978 h 1222"/>
                <a:gd name="T28" fmla="*/ 1182 w 3478"/>
                <a:gd name="T29" fmla="*/ 966 h 1222"/>
                <a:gd name="T30" fmla="*/ 1098 w 3478"/>
                <a:gd name="T31" fmla="*/ 948 h 1222"/>
                <a:gd name="T32" fmla="*/ 1082 w 3478"/>
                <a:gd name="T33" fmla="*/ 932 h 1222"/>
                <a:gd name="T34" fmla="*/ 1034 w 3478"/>
                <a:gd name="T35" fmla="*/ 902 h 1222"/>
                <a:gd name="T36" fmla="*/ 1012 w 3478"/>
                <a:gd name="T37" fmla="*/ 884 h 1222"/>
                <a:gd name="T38" fmla="*/ 987 w 3478"/>
                <a:gd name="T39" fmla="*/ 866 h 1222"/>
                <a:gd name="T40" fmla="*/ 947 w 3478"/>
                <a:gd name="T41" fmla="*/ 851 h 1222"/>
                <a:gd name="T42" fmla="*/ 913 w 3478"/>
                <a:gd name="T43" fmla="*/ 835 h 1222"/>
                <a:gd name="T44" fmla="*/ 871 w 3478"/>
                <a:gd name="T45" fmla="*/ 823 h 1222"/>
                <a:gd name="T46" fmla="*/ 835 w 3478"/>
                <a:gd name="T47" fmla="*/ 799 h 1222"/>
                <a:gd name="T48" fmla="*/ 807 w 3478"/>
                <a:gd name="T49" fmla="*/ 783 h 1222"/>
                <a:gd name="T50" fmla="*/ 773 w 3478"/>
                <a:gd name="T51" fmla="*/ 763 h 1222"/>
                <a:gd name="T52" fmla="*/ 745 w 3478"/>
                <a:gd name="T53" fmla="*/ 747 h 1222"/>
                <a:gd name="T54" fmla="*/ 714 w 3478"/>
                <a:gd name="T55" fmla="*/ 725 h 1222"/>
                <a:gd name="T56" fmla="*/ 688 w 3478"/>
                <a:gd name="T57" fmla="*/ 707 h 1222"/>
                <a:gd name="T58" fmla="*/ 678 w 3478"/>
                <a:gd name="T59" fmla="*/ 676 h 1222"/>
                <a:gd name="T60" fmla="*/ 644 w 3478"/>
                <a:gd name="T61" fmla="*/ 660 h 1222"/>
                <a:gd name="T62" fmla="*/ 610 w 3478"/>
                <a:gd name="T63" fmla="*/ 636 h 1222"/>
                <a:gd name="T64" fmla="*/ 588 w 3478"/>
                <a:gd name="T65" fmla="*/ 600 h 1222"/>
                <a:gd name="T66" fmla="*/ 560 w 3478"/>
                <a:gd name="T67" fmla="*/ 586 h 1222"/>
                <a:gd name="T68" fmla="*/ 532 w 3478"/>
                <a:gd name="T69" fmla="*/ 564 h 1222"/>
                <a:gd name="T70" fmla="*/ 508 w 3478"/>
                <a:gd name="T71" fmla="*/ 543 h 1222"/>
                <a:gd name="T72" fmla="*/ 470 w 3478"/>
                <a:gd name="T73" fmla="*/ 517 h 1222"/>
                <a:gd name="T74" fmla="*/ 446 w 3478"/>
                <a:gd name="T75" fmla="*/ 491 h 1222"/>
                <a:gd name="T76" fmla="*/ 423 w 3478"/>
                <a:gd name="T77" fmla="*/ 471 h 1222"/>
                <a:gd name="T78" fmla="*/ 399 w 3478"/>
                <a:gd name="T79" fmla="*/ 449 h 1222"/>
                <a:gd name="T80" fmla="*/ 381 w 3478"/>
                <a:gd name="T81" fmla="*/ 421 h 1222"/>
                <a:gd name="T82" fmla="*/ 359 w 3478"/>
                <a:gd name="T83" fmla="*/ 380 h 1222"/>
                <a:gd name="T84" fmla="*/ 339 w 3478"/>
                <a:gd name="T85" fmla="*/ 362 h 1222"/>
                <a:gd name="T86" fmla="*/ 321 w 3478"/>
                <a:gd name="T87" fmla="*/ 346 h 1222"/>
                <a:gd name="T88" fmla="*/ 299 w 3478"/>
                <a:gd name="T89" fmla="*/ 320 h 1222"/>
                <a:gd name="T90" fmla="*/ 275 w 3478"/>
                <a:gd name="T91" fmla="*/ 290 h 1222"/>
                <a:gd name="T92" fmla="*/ 261 w 3478"/>
                <a:gd name="T93" fmla="*/ 258 h 1222"/>
                <a:gd name="T94" fmla="*/ 245 w 3478"/>
                <a:gd name="T95" fmla="*/ 233 h 1222"/>
                <a:gd name="T96" fmla="*/ 227 w 3478"/>
                <a:gd name="T97" fmla="*/ 209 h 1222"/>
                <a:gd name="T98" fmla="*/ 211 w 3478"/>
                <a:gd name="T99" fmla="*/ 185 h 1222"/>
                <a:gd name="T100" fmla="*/ 187 w 3478"/>
                <a:gd name="T101" fmla="*/ 167 h 1222"/>
                <a:gd name="T102" fmla="*/ 169 w 3478"/>
                <a:gd name="T103" fmla="*/ 143 h 1222"/>
                <a:gd name="T104" fmla="*/ 142 w 3478"/>
                <a:gd name="T105" fmla="*/ 119 h 1222"/>
                <a:gd name="T106" fmla="*/ 126 w 3478"/>
                <a:gd name="T107" fmla="*/ 93 h 1222"/>
                <a:gd name="T108" fmla="*/ 108 w 3478"/>
                <a:gd name="T109" fmla="*/ 62 h 1222"/>
                <a:gd name="T110" fmla="*/ 84 w 3478"/>
                <a:gd name="T111" fmla="*/ 38 h 1222"/>
                <a:gd name="T112" fmla="*/ 64 w 3478"/>
                <a:gd name="T113" fmla="*/ 16 h 1222"/>
                <a:gd name="T114" fmla="*/ 38 w 3478"/>
                <a:gd name="T115"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8" h="1222">
                  <a:moveTo>
                    <a:pt x="3478" y="1222"/>
                  </a:moveTo>
                  <a:lnTo>
                    <a:pt x="2721" y="1222"/>
                  </a:lnTo>
                  <a:lnTo>
                    <a:pt x="2721" y="1200"/>
                  </a:lnTo>
                  <a:lnTo>
                    <a:pt x="2607" y="1200"/>
                  </a:lnTo>
                  <a:lnTo>
                    <a:pt x="2607" y="1176"/>
                  </a:lnTo>
                  <a:lnTo>
                    <a:pt x="2531" y="1176"/>
                  </a:lnTo>
                  <a:lnTo>
                    <a:pt x="2531" y="1159"/>
                  </a:lnTo>
                  <a:lnTo>
                    <a:pt x="2284" y="1159"/>
                  </a:lnTo>
                  <a:lnTo>
                    <a:pt x="2284" y="1145"/>
                  </a:lnTo>
                  <a:lnTo>
                    <a:pt x="2091" y="1145"/>
                  </a:lnTo>
                  <a:lnTo>
                    <a:pt x="2091" y="1139"/>
                  </a:lnTo>
                  <a:lnTo>
                    <a:pt x="1995" y="1139"/>
                  </a:lnTo>
                  <a:lnTo>
                    <a:pt x="1995" y="1127"/>
                  </a:lnTo>
                  <a:lnTo>
                    <a:pt x="1877" y="1127"/>
                  </a:lnTo>
                  <a:lnTo>
                    <a:pt x="1877" y="1119"/>
                  </a:lnTo>
                  <a:lnTo>
                    <a:pt x="1742" y="1119"/>
                  </a:lnTo>
                  <a:lnTo>
                    <a:pt x="1742" y="1113"/>
                  </a:lnTo>
                  <a:lnTo>
                    <a:pt x="1736" y="1113"/>
                  </a:lnTo>
                  <a:lnTo>
                    <a:pt x="1736" y="1103"/>
                  </a:lnTo>
                  <a:lnTo>
                    <a:pt x="1710" y="1103"/>
                  </a:lnTo>
                  <a:lnTo>
                    <a:pt x="1710" y="1099"/>
                  </a:lnTo>
                  <a:lnTo>
                    <a:pt x="1688" y="1099"/>
                  </a:lnTo>
                  <a:lnTo>
                    <a:pt x="1688" y="1097"/>
                  </a:lnTo>
                  <a:lnTo>
                    <a:pt x="1610" y="1097"/>
                  </a:lnTo>
                  <a:lnTo>
                    <a:pt x="1610" y="1091"/>
                  </a:lnTo>
                  <a:lnTo>
                    <a:pt x="1555" y="1091"/>
                  </a:lnTo>
                  <a:lnTo>
                    <a:pt x="1555" y="1089"/>
                  </a:lnTo>
                  <a:lnTo>
                    <a:pt x="1527" y="1089"/>
                  </a:lnTo>
                  <a:lnTo>
                    <a:pt x="1527" y="1075"/>
                  </a:lnTo>
                  <a:lnTo>
                    <a:pt x="1513" y="1075"/>
                  </a:lnTo>
                  <a:lnTo>
                    <a:pt x="1513" y="1071"/>
                  </a:lnTo>
                  <a:lnTo>
                    <a:pt x="1471" y="1071"/>
                  </a:lnTo>
                  <a:lnTo>
                    <a:pt x="1471" y="1067"/>
                  </a:lnTo>
                  <a:lnTo>
                    <a:pt x="1417" y="1067"/>
                  </a:lnTo>
                  <a:lnTo>
                    <a:pt x="1417" y="1059"/>
                  </a:lnTo>
                  <a:lnTo>
                    <a:pt x="1395" y="1059"/>
                  </a:lnTo>
                  <a:lnTo>
                    <a:pt x="1395" y="1057"/>
                  </a:lnTo>
                  <a:lnTo>
                    <a:pt x="1379" y="1057"/>
                  </a:lnTo>
                  <a:lnTo>
                    <a:pt x="1379" y="1047"/>
                  </a:lnTo>
                  <a:lnTo>
                    <a:pt x="1351" y="1047"/>
                  </a:lnTo>
                  <a:lnTo>
                    <a:pt x="1351" y="1043"/>
                  </a:lnTo>
                  <a:lnTo>
                    <a:pt x="1339" y="1043"/>
                  </a:lnTo>
                  <a:lnTo>
                    <a:pt x="1339" y="1035"/>
                  </a:lnTo>
                  <a:lnTo>
                    <a:pt x="1319" y="1035"/>
                  </a:lnTo>
                  <a:lnTo>
                    <a:pt x="1319" y="1023"/>
                  </a:lnTo>
                  <a:lnTo>
                    <a:pt x="1305" y="1023"/>
                  </a:lnTo>
                  <a:lnTo>
                    <a:pt x="1305" y="1019"/>
                  </a:lnTo>
                  <a:lnTo>
                    <a:pt x="1274" y="1019"/>
                  </a:lnTo>
                  <a:lnTo>
                    <a:pt x="1274" y="1004"/>
                  </a:lnTo>
                  <a:lnTo>
                    <a:pt x="1254" y="1004"/>
                  </a:lnTo>
                  <a:lnTo>
                    <a:pt x="1254" y="996"/>
                  </a:lnTo>
                  <a:lnTo>
                    <a:pt x="1248" y="996"/>
                  </a:lnTo>
                  <a:lnTo>
                    <a:pt x="1248" y="990"/>
                  </a:lnTo>
                  <a:lnTo>
                    <a:pt x="1240" y="990"/>
                  </a:lnTo>
                  <a:lnTo>
                    <a:pt x="1240" y="978"/>
                  </a:lnTo>
                  <a:lnTo>
                    <a:pt x="1206" y="978"/>
                  </a:lnTo>
                  <a:lnTo>
                    <a:pt x="1206" y="970"/>
                  </a:lnTo>
                  <a:lnTo>
                    <a:pt x="1202" y="970"/>
                  </a:lnTo>
                  <a:lnTo>
                    <a:pt x="1202" y="966"/>
                  </a:lnTo>
                  <a:lnTo>
                    <a:pt x="1182" y="966"/>
                  </a:lnTo>
                  <a:lnTo>
                    <a:pt x="1182" y="956"/>
                  </a:lnTo>
                  <a:lnTo>
                    <a:pt x="1140" y="956"/>
                  </a:lnTo>
                  <a:lnTo>
                    <a:pt x="1140" y="948"/>
                  </a:lnTo>
                  <a:lnTo>
                    <a:pt x="1098" y="948"/>
                  </a:lnTo>
                  <a:lnTo>
                    <a:pt x="1098" y="942"/>
                  </a:lnTo>
                  <a:lnTo>
                    <a:pt x="1094" y="942"/>
                  </a:lnTo>
                  <a:lnTo>
                    <a:pt x="1094" y="932"/>
                  </a:lnTo>
                  <a:lnTo>
                    <a:pt x="1082" y="932"/>
                  </a:lnTo>
                  <a:lnTo>
                    <a:pt x="1074" y="932"/>
                  </a:lnTo>
                  <a:lnTo>
                    <a:pt x="1074" y="924"/>
                  </a:lnTo>
                  <a:lnTo>
                    <a:pt x="1034" y="924"/>
                  </a:lnTo>
                  <a:lnTo>
                    <a:pt x="1034" y="902"/>
                  </a:lnTo>
                  <a:lnTo>
                    <a:pt x="1016" y="902"/>
                  </a:lnTo>
                  <a:lnTo>
                    <a:pt x="1016" y="896"/>
                  </a:lnTo>
                  <a:lnTo>
                    <a:pt x="1012" y="896"/>
                  </a:lnTo>
                  <a:lnTo>
                    <a:pt x="1012" y="884"/>
                  </a:lnTo>
                  <a:lnTo>
                    <a:pt x="997" y="884"/>
                  </a:lnTo>
                  <a:lnTo>
                    <a:pt x="997" y="876"/>
                  </a:lnTo>
                  <a:lnTo>
                    <a:pt x="987" y="876"/>
                  </a:lnTo>
                  <a:lnTo>
                    <a:pt x="987" y="866"/>
                  </a:lnTo>
                  <a:lnTo>
                    <a:pt x="965" y="866"/>
                  </a:lnTo>
                  <a:lnTo>
                    <a:pt x="965" y="862"/>
                  </a:lnTo>
                  <a:lnTo>
                    <a:pt x="947" y="862"/>
                  </a:lnTo>
                  <a:lnTo>
                    <a:pt x="947" y="851"/>
                  </a:lnTo>
                  <a:lnTo>
                    <a:pt x="925" y="851"/>
                  </a:lnTo>
                  <a:lnTo>
                    <a:pt x="925" y="843"/>
                  </a:lnTo>
                  <a:lnTo>
                    <a:pt x="913" y="843"/>
                  </a:lnTo>
                  <a:lnTo>
                    <a:pt x="913" y="835"/>
                  </a:lnTo>
                  <a:lnTo>
                    <a:pt x="905" y="835"/>
                  </a:lnTo>
                  <a:lnTo>
                    <a:pt x="905" y="827"/>
                  </a:lnTo>
                  <a:lnTo>
                    <a:pt x="871" y="827"/>
                  </a:lnTo>
                  <a:lnTo>
                    <a:pt x="871" y="823"/>
                  </a:lnTo>
                  <a:lnTo>
                    <a:pt x="859" y="823"/>
                  </a:lnTo>
                  <a:lnTo>
                    <a:pt x="859" y="809"/>
                  </a:lnTo>
                  <a:lnTo>
                    <a:pt x="835" y="809"/>
                  </a:lnTo>
                  <a:lnTo>
                    <a:pt x="835" y="799"/>
                  </a:lnTo>
                  <a:lnTo>
                    <a:pt x="819" y="799"/>
                  </a:lnTo>
                  <a:lnTo>
                    <a:pt x="819" y="795"/>
                  </a:lnTo>
                  <a:lnTo>
                    <a:pt x="807" y="795"/>
                  </a:lnTo>
                  <a:lnTo>
                    <a:pt x="807" y="783"/>
                  </a:lnTo>
                  <a:lnTo>
                    <a:pt x="799" y="783"/>
                  </a:lnTo>
                  <a:lnTo>
                    <a:pt x="799" y="773"/>
                  </a:lnTo>
                  <a:lnTo>
                    <a:pt x="773" y="773"/>
                  </a:lnTo>
                  <a:lnTo>
                    <a:pt x="773" y="763"/>
                  </a:lnTo>
                  <a:lnTo>
                    <a:pt x="757" y="763"/>
                  </a:lnTo>
                  <a:lnTo>
                    <a:pt x="757" y="755"/>
                  </a:lnTo>
                  <a:lnTo>
                    <a:pt x="745" y="755"/>
                  </a:lnTo>
                  <a:lnTo>
                    <a:pt x="745" y="747"/>
                  </a:lnTo>
                  <a:lnTo>
                    <a:pt x="731" y="747"/>
                  </a:lnTo>
                  <a:lnTo>
                    <a:pt x="731" y="735"/>
                  </a:lnTo>
                  <a:lnTo>
                    <a:pt x="714" y="735"/>
                  </a:lnTo>
                  <a:lnTo>
                    <a:pt x="714" y="725"/>
                  </a:lnTo>
                  <a:lnTo>
                    <a:pt x="702" y="725"/>
                  </a:lnTo>
                  <a:lnTo>
                    <a:pt x="702" y="719"/>
                  </a:lnTo>
                  <a:lnTo>
                    <a:pt x="688" y="719"/>
                  </a:lnTo>
                  <a:lnTo>
                    <a:pt x="688" y="707"/>
                  </a:lnTo>
                  <a:lnTo>
                    <a:pt x="682" y="707"/>
                  </a:lnTo>
                  <a:lnTo>
                    <a:pt x="682" y="692"/>
                  </a:lnTo>
                  <a:lnTo>
                    <a:pt x="678" y="692"/>
                  </a:lnTo>
                  <a:lnTo>
                    <a:pt x="678" y="676"/>
                  </a:lnTo>
                  <a:lnTo>
                    <a:pt x="666" y="676"/>
                  </a:lnTo>
                  <a:lnTo>
                    <a:pt x="666" y="666"/>
                  </a:lnTo>
                  <a:lnTo>
                    <a:pt x="644" y="666"/>
                  </a:lnTo>
                  <a:lnTo>
                    <a:pt x="644" y="660"/>
                  </a:lnTo>
                  <a:lnTo>
                    <a:pt x="622" y="660"/>
                  </a:lnTo>
                  <a:lnTo>
                    <a:pt x="622" y="652"/>
                  </a:lnTo>
                  <a:lnTo>
                    <a:pt x="610" y="652"/>
                  </a:lnTo>
                  <a:lnTo>
                    <a:pt x="610" y="636"/>
                  </a:lnTo>
                  <a:lnTo>
                    <a:pt x="606" y="636"/>
                  </a:lnTo>
                  <a:lnTo>
                    <a:pt x="606" y="622"/>
                  </a:lnTo>
                  <a:lnTo>
                    <a:pt x="588" y="622"/>
                  </a:lnTo>
                  <a:lnTo>
                    <a:pt x="588" y="600"/>
                  </a:lnTo>
                  <a:lnTo>
                    <a:pt x="578" y="600"/>
                  </a:lnTo>
                  <a:lnTo>
                    <a:pt x="578" y="596"/>
                  </a:lnTo>
                  <a:lnTo>
                    <a:pt x="560" y="596"/>
                  </a:lnTo>
                  <a:lnTo>
                    <a:pt x="560" y="586"/>
                  </a:lnTo>
                  <a:lnTo>
                    <a:pt x="548" y="586"/>
                  </a:lnTo>
                  <a:lnTo>
                    <a:pt x="548" y="576"/>
                  </a:lnTo>
                  <a:lnTo>
                    <a:pt x="532" y="576"/>
                  </a:lnTo>
                  <a:lnTo>
                    <a:pt x="532" y="564"/>
                  </a:lnTo>
                  <a:lnTo>
                    <a:pt x="522" y="564"/>
                  </a:lnTo>
                  <a:lnTo>
                    <a:pt x="522" y="558"/>
                  </a:lnTo>
                  <a:lnTo>
                    <a:pt x="508" y="558"/>
                  </a:lnTo>
                  <a:lnTo>
                    <a:pt x="508" y="543"/>
                  </a:lnTo>
                  <a:lnTo>
                    <a:pt x="492" y="543"/>
                  </a:lnTo>
                  <a:lnTo>
                    <a:pt x="492" y="533"/>
                  </a:lnTo>
                  <a:lnTo>
                    <a:pt x="470" y="533"/>
                  </a:lnTo>
                  <a:lnTo>
                    <a:pt x="470" y="517"/>
                  </a:lnTo>
                  <a:lnTo>
                    <a:pt x="460" y="517"/>
                  </a:lnTo>
                  <a:lnTo>
                    <a:pt x="460" y="503"/>
                  </a:lnTo>
                  <a:lnTo>
                    <a:pt x="446" y="503"/>
                  </a:lnTo>
                  <a:lnTo>
                    <a:pt x="446" y="491"/>
                  </a:lnTo>
                  <a:lnTo>
                    <a:pt x="434" y="491"/>
                  </a:lnTo>
                  <a:lnTo>
                    <a:pt x="434" y="481"/>
                  </a:lnTo>
                  <a:lnTo>
                    <a:pt x="423" y="481"/>
                  </a:lnTo>
                  <a:lnTo>
                    <a:pt x="423" y="471"/>
                  </a:lnTo>
                  <a:lnTo>
                    <a:pt x="411" y="471"/>
                  </a:lnTo>
                  <a:lnTo>
                    <a:pt x="411" y="459"/>
                  </a:lnTo>
                  <a:lnTo>
                    <a:pt x="399" y="459"/>
                  </a:lnTo>
                  <a:lnTo>
                    <a:pt x="399" y="449"/>
                  </a:lnTo>
                  <a:lnTo>
                    <a:pt x="391" y="449"/>
                  </a:lnTo>
                  <a:lnTo>
                    <a:pt x="391" y="437"/>
                  </a:lnTo>
                  <a:lnTo>
                    <a:pt x="381" y="437"/>
                  </a:lnTo>
                  <a:lnTo>
                    <a:pt x="381" y="421"/>
                  </a:lnTo>
                  <a:lnTo>
                    <a:pt x="371" y="421"/>
                  </a:lnTo>
                  <a:lnTo>
                    <a:pt x="371" y="405"/>
                  </a:lnTo>
                  <a:lnTo>
                    <a:pt x="359" y="405"/>
                  </a:lnTo>
                  <a:lnTo>
                    <a:pt x="359" y="380"/>
                  </a:lnTo>
                  <a:lnTo>
                    <a:pt x="349" y="380"/>
                  </a:lnTo>
                  <a:lnTo>
                    <a:pt x="349" y="374"/>
                  </a:lnTo>
                  <a:lnTo>
                    <a:pt x="339" y="374"/>
                  </a:lnTo>
                  <a:lnTo>
                    <a:pt x="339" y="362"/>
                  </a:lnTo>
                  <a:lnTo>
                    <a:pt x="327" y="362"/>
                  </a:lnTo>
                  <a:lnTo>
                    <a:pt x="327" y="354"/>
                  </a:lnTo>
                  <a:lnTo>
                    <a:pt x="321" y="354"/>
                  </a:lnTo>
                  <a:lnTo>
                    <a:pt x="321" y="346"/>
                  </a:lnTo>
                  <a:lnTo>
                    <a:pt x="311" y="346"/>
                  </a:lnTo>
                  <a:lnTo>
                    <a:pt x="311" y="332"/>
                  </a:lnTo>
                  <a:lnTo>
                    <a:pt x="299" y="332"/>
                  </a:lnTo>
                  <a:lnTo>
                    <a:pt x="299" y="320"/>
                  </a:lnTo>
                  <a:lnTo>
                    <a:pt x="291" y="320"/>
                  </a:lnTo>
                  <a:lnTo>
                    <a:pt x="291" y="306"/>
                  </a:lnTo>
                  <a:lnTo>
                    <a:pt x="275" y="306"/>
                  </a:lnTo>
                  <a:lnTo>
                    <a:pt x="275" y="290"/>
                  </a:lnTo>
                  <a:lnTo>
                    <a:pt x="267" y="290"/>
                  </a:lnTo>
                  <a:lnTo>
                    <a:pt x="267" y="278"/>
                  </a:lnTo>
                  <a:lnTo>
                    <a:pt x="261" y="278"/>
                  </a:lnTo>
                  <a:lnTo>
                    <a:pt x="261" y="258"/>
                  </a:lnTo>
                  <a:lnTo>
                    <a:pt x="251" y="258"/>
                  </a:lnTo>
                  <a:lnTo>
                    <a:pt x="251" y="252"/>
                  </a:lnTo>
                  <a:lnTo>
                    <a:pt x="245" y="252"/>
                  </a:lnTo>
                  <a:lnTo>
                    <a:pt x="245" y="233"/>
                  </a:lnTo>
                  <a:lnTo>
                    <a:pt x="233" y="233"/>
                  </a:lnTo>
                  <a:lnTo>
                    <a:pt x="233" y="217"/>
                  </a:lnTo>
                  <a:lnTo>
                    <a:pt x="227" y="217"/>
                  </a:lnTo>
                  <a:lnTo>
                    <a:pt x="227" y="209"/>
                  </a:lnTo>
                  <a:lnTo>
                    <a:pt x="221" y="209"/>
                  </a:lnTo>
                  <a:lnTo>
                    <a:pt x="221" y="199"/>
                  </a:lnTo>
                  <a:lnTo>
                    <a:pt x="211" y="199"/>
                  </a:lnTo>
                  <a:lnTo>
                    <a:pt x="211" y="185"/>
                  </a:lnTo>
                  <a:lnTo>
                    <a:pt x="195" y="185"/>
                  </a:lnTo>
                  <a:lnTo>
                    <a:pt x="195" y="175"/>
                  </a:lnTo>
                  <a:lnTo>
                    <a:pt x="187" y="175"/>
                  </a:lnTo>
                  <a:lnTo>
                    <a:pt x="187" y="167"/>
                  </a:lnTo>
                  <a:lnTo>
                    <a:pt x="173" y="167"/>
                  </a:lnTo>
                  <a:lnTo>
                    <a:pt x="173" y="149"/>
                  </a:lnTo>
                  <a:lnTo>
                    <a:pt x="169" y="149"/>
                  </a:lnTo>
                  <a:lnTo>
                    <a:pt x="169" y="143"/>
                  </a:lnTo>
                  <a:lnTo>
                    <a:pt x="151" y="143"/>
                  </a:lnTo>
                  <a:lnTo>
                    <a:pt x="151" y="127"/>
                  </a:lnTo>
                  <a:lnTo>
                    <a:pt x="142" y="127"/>
                  </a:lnTo>
                  <a:lnTo>
                    <a:pt x="142" y="119"/>
                  </a:lnTo>
                  <a:lnTo>
                    <a:pt x="134" y="119"/>
                  </a:lnTo>
                  <a:lnTo>
                    <a:pt x="134" y="105"/>
                  </a:lnTo>
                  <a:lnTo>
                    <a:pt x="126" y="105"/>
                  </a:lnTo>
                  <a:lnTo>
                    <a:pt x="126" y="93"/>
                  </a:lnTo>
                  <a:lnTo>
                    <a:pt x="118" y="93"/>
                  </a:lnTo>
                  <a:lnTo>
                    <a:pt x="118" y="74"/>
                  </a:lnTo>
                  <a:lnTo>
                    <a:pt x="108" y="74"/>
                  </a:lnTo>
                  <a:lnTo>
                    <a:pt x="108" y="62"/>
                  </a:lnTo>
                  <a:lnTo>
                    <a:pt x="92" y="62"/>
                  </a:lnTo>
                  <a:lnTo>
                    <a:pt x="92" y="44"/>
                  </a:lnTo>
                  <a:lnTo>
                    <a:pt x="84" y="44"/>
                  </a:lnTo>
                  <a:lnTo>
                    <a:pt x="84" y="38"/>
                  </a:lnTo>
                  <a:lnTo>
                    <a:pt x="76" y="38"/>
                  </a:lnTo>
                  <a:lnTo>
                    <a:pt x="76" y="26"/>
                  </a:lnTo>
                  <a:lnTo>
                    <a:pt x="64" y="26"/>
                  </a:lnTo>
                  <a:lnTo>
                    <a:pt x="64" y="16"/>
                  </a:lnTo>
                  <a:lnTo>
                    <a:pt x="50" y="16"/>
                  </a:lnTo>
                  <a:lnTo>
                    <a:pt x="50" y="10"/>
                  </a:lnTo>
                  <a:lnTo>
                    <a:pt x="38" y="10"/>
                  </a:lnTo>
                  <a:lnTo>
                    <a:pt x="3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62"/>
            <p:cNvSpPr>
              <a:spLocks noChangeShapeType="1"/>
            </p:cNvSpPr>
            <p:nvPr/>
          </p:nvSpPr>
          <p:spPr bwMode="auto">
            <a:xfrm>
              <a:off x="1824086" y="20227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63"/>
            <p:cNvSpPr>
              <a:spLocks noChangeShapeType="1"/>
            </p:cNvSpPr>
            <p:nvPr/>
          </p:nvSpPr>
          <p:spPr bwMode="auto">
            <a:xfrm flipH="1">
              <a:off x="1798796" y="2051165"/>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64"/>
            <p:cNvSpPr>
              <a:spLocks noChangeShapeType="1"/>
            </p:cNvSpPr>
            <p:nvPr/>
          </p:nvSpPr>
          <p:spPr bwMode="auto">
            <a:xfrm>
              <a:off x="1862022" y="2082779"/>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65"/>
            <p:cNvSpPr>
              <a:spLocks noChangeShapeType="1"/>
            </p:cNvSpPr>
            <p:nvPr/>
          </p:nvSpPr>
          <p:spPr bwMode="auto">
            <a:xfrm flipH="1">
              <a:off x="1836731" y="210965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66"/>
            <p:cNvSpPr>
              <a:spLocks noChangeShapeType="1"/>
            </p:cNvSpPr>
            <p:nvPr/>
          </p:nvSpPr>
          <p:spPr bwMode="auto">
            <a:xfrm>
              <a:off x="1880989" y="21191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67"/>
            <p:cNvSpPr>
              <a:spLocks noChangeShapeType="1"/>
            </p:cNvSpPr>
            <p:nvPr/>
          </p:nvSpPr>
          <p:spPr bwMode="auto">
            <a:xfrm flipH="1">
              <a:off x="1852538" y="214442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68"/>
            <p:cNvSpPr>
              <a:spLocks noChangeShapeType="1"/>
            </p:cNvSpPr>
            <p:nvPr/>
          </p:nvSpPr>
          <p:spPr bwMode="auto">
            <a:xfrm>
              <a:off x="1903119" y="2166553"/>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69"/>
            <p:cNvSpPr>
              <a:spLocks noChangeShapeType="1"/>
            </p:cNvSpPr>
            <p:nvPr/>
          </p:nvSpPr>
          <p:spPr bwMode="auto">
            <a:xfrm flipH="1">
              <a:off x="1874667" y="219500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70"/>
            <p:cNvSpPr>
              <a:spLocks noChangeShapeType="1"/>
            </p:cNvSpPr>
            <p:nvPr/>
          </p:nvSpPr>
          <p:spPr bwMode="auto">
            <a:xfrm>
              <a:off x="1779828" y="19847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71"/>
            <p:cNvSpPr>
              <a:spLocks noChangeShapeType="1"/>
            </p:cNvSpPr>
            <p:nvPr/>
          </p:nvSpPr>
          <p:spPr bwMode="auto">
            <a:xfrm flipH="1">
              <a:off x="1751376" y="201006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72"/>
            <p:cNvSpPr>
              <a:spLocks noChangeShapeType="1"/>
            </p:cNvSpPr>
            <p:nvPr/>
          </p:nvSpPr>
          <p:spPr bwMode="auto">
            <a:xfrm>
              <a:off x="2035894" y="232145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73"/>
            <p:cNvSpPr>
              <a:spLocks noChangeShapeType="1"/>
            </p:cNvSpPr>
            <p:nvPr/>
          </p:nvSpPr>
          <p:spPr bwMode="auto">
            <a:xfrm flipH="1">
              <a:off x="2007442" y="235149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74"/>
            <p:cNvSpPr>
              <a:spLocks noChangeShapeType="1"/>
            </p:cNvSpPr>
            <p:nvPr/>
          </p:nvSpPr>
          <p:spPr bwMode="auto">
            <a:xfrm>
              <a:off x="2073829" y="237045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75"/>
            <p:cNvSpPr>
              <a:spLocks noChangeShapeType="1"/>
            </p:cNvSpPr>
            <p:nvPr/>
          </p:nvSpPr>
          <p:spPr bwMode="auto">
            <a:xfrm flipH="1">
              <a:off x="2045377" y="23957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76"/>
            <p:cNvSpPr>
              <a:spLocks noChangeShapeType="1"/>
            </p:cNvSpPr>
            <p:nvPr/>
          </p:nvSpPr>
          <p:spPr bwMode="auto">
            <a:xfrm>
              <a:off x="2083313" y="2389425"/>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77"/>
            <p:cNvSpPr>
              <a:spLocks noChangeShapeType="1"/>
            </p:cNvSpPr>
            <p:nvPr/>
          </p:nvSpPr>
          <p:spPr bwMode="auto">
            <a:xfrm flipH="1">
              <a:off x="2058023" y="2417877"/>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78"/>
            <p:cNvSpPr>
              <a:spLocks noChangeShapeType="1"/>
            </p:cNvSpPr>
            <p:nvPr/>
          </p:nvSpPr>
          <p:spPr bwMode="auto">
            <a:xfrm>
              <a:off x="2198701" y="249374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79"/>
            <p:cNvSpPr>
              <a:spLocks noChangeShapeType="1"/>
            </p:cNvSpPr>
            <p:nvPr/>
          </p:nvSpPr>
          <p:spPr bwMode="auto">
            <a:xfrm flipH="1">
              <a:off x="2170249" y="2519039"/>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80"/>
            <p:cNvSpPr>
              <a:spLocks noChangeShapeType="1"/>
            </p:cNvSpPr>
            <p:nvPr/>
          </p:nvSpPr>
          <p:spPr bwMode="auto">
            <a:xfrm>
              <a:off x="2274572" y="256329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81"/>
            <p:cNvSpPr>
              <a:spLocks noChangeShapeType="1"/>
            </p:cNvSpPr>
            <p:nvPr/>
          </p:nvSpPr>
          <p:spPr bwMode="auto">
            <a:xfrm flipH="1">
              <a:off x="2246120" y="25933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82"/>
            <p:cNvSpPr>
              <a:spLocks noChangeShapeType="1"/>
            </p:cNvSpPr>
            <p:nvPr/>
          </p:nvSpPr>
          <p:spPr bwMode="auto">
            <a:xfrm>
              <a:off x="2334637" y="25933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83"/>
            <p:cNvSpPr>
              <a:spLocks noChangeShapeType="1"/>
            </p:cNvSpPr>
            <p:nvPr/>
          </p:nvSpPr>
          <p:spPr bwMode="auto">
            <a:xfrm flipH="1">
              <a:off x="2309347" y="261862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84"/>
            <p:cNvSpPr>
              <a:spLocks noChangeShapeType="1"/>
            </p:cNvSpPr>
            <p:nvPr/>
          </p:nvSpPr>
          <p:spPr bwMode="auto">
            <a:xfrm>
              <a:off x="2385218" y="2621781"/>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85"/>
            <p:cNvSpPr>
              <a:spLocks noChangeShapeType="1"/>
            </p:cNvSpPr>
            <p:nvPr/>
          </p:nvSpPr>
          <p:spPr bwMode="auto">
            <a:xfrm flipH="1">
              <a:off x="2356766" y="265023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86"/>
            <p:cNvSpPr>
              <a:spLocks noChangeShapeType="1"/>
            </p:cNvSpPr>
            <p:nvPr/>
          </p:nvSpPr>
          <p:spPr bwMode="auto">
            <a:xfrm>
              <a:off x="2426315" y="267236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87"/>
            <p:cNvSpPr>
              <a:spLocks noChangeShapeType="1"/>
            </p:cNvSpPr>
            <p:nvPr/>
          </p:nvSpPr>
          <p:spPr bwMode="auto">
            <a:xfrm flipH="1">
              <a:off x="2397863" y="270081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88"/>
            <p:cNvSpPr>
              <a:spLocks noChangeShapeType="1"/>
            </p:cNvSpPr>
            <p:nvPr/>
          </p:nvSpPr>
          <p:spPr bwMode="auto">
            <a:xfrm>
              <a:off x="2429476" y="2691330"/>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89"/>
            <p:cNvSpPr>
              <a:spLocks noChangeShapeType="1"/>
            </p:cNvSpPr>
            <p:nvPr/>
          </p:nvSpPr>
          <p:spPr bwMode="auto">
            <a:xfrm flipH="1">
              <a:off x="2404186" y="27197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90"/>
            <p:cNvSpPr>
              <a:spLocks noChangeShapeType="1"/>
            </p:cNvSpPr>
            <p:nvPr/>
          </p:nvSpPr>
          <p:spPr bwMode="auto">
            <a:xfrm>
              <a:off x="2546445" y="278300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91"/>
            <p:cNvSpPr>
              <a:spLocks noChangeShapeType="1"/>
            </p:cNvSpPr>
            <p:nvPr/>
          </p:nvSpPr>
          <p:spPr bwMode="auto">
            <a:xfrm flipH="1">
              <a:off x="2517993" y="2811460"/>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92"/>
            <p:cNvSpPr>
              <a:spLocks noChangeShapeType="1"/>
            </p:cNvSpPr>
            <p:nvPr/>
          </p:nvSpPr>
          <p:spPr bwMode="auto">
            <a:xfrm>
              <a:off x="2744026" y="294265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93"/>
            <p:cNvSpPr>
              <a:spLocks noChangeShapeType="1"/>
            </p:cNvSpPr>
            <p:nvPr/>
          </p:nvSpPr>
          <p:spPr bwMode="auto">
            <a:xfrm flipH="1">
              <a:off x="2715574" y="296794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94"/>
            <p:cNvSpPr>
              <a:spLocks noChangeShapeType="1"/>
            </p:cNvSpPr>
            <p:nvPr/>
          </p:nvSpPr>
          <p:spPr bwMode="auto">
            <a:xfrm>
              <a:off x="2933705" y="3024848"/>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95"/>
            <p:cNvSpPr>
              <a:spLocks noChangeShapeType="1"/>
            </p:cNvSpPr>
            <p:nvPr/>
          </p:nvSpPr>
          <p:spPr bwMode="auto">
            <a:xfrm flipH="1">
              <a:off x="2905253" y="305330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96"/>
            <p:cNvSpPr>
              <a:spLocks noChangeShapeType="1"/>
            </p:cNvSpPr>
            <p:nvPr/>
          </p:nvSpPr>
          <p:spPr bwMode="auto">
            <a:xfrm>
              <a:off x="2848349" y="299007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97"/>
            <p:cNvSpPr>
              <a:spLocks noChangeShapeType="1"/>
            </p:cNvSpPr>
            <p:nvPr/>
          </p:nvSpPr>
          <p:spPr bwMode="auto">
            <a:xfrm flipH="1">
              <a:off x="2823059" y="301536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98"/>
            <p:cNvSpPr>
              <a:spLocks noChangeShapeType="1"/>
            </p:cNvSpPr>
            <p:nvPr/>
          </p:nvSpPr>
          <p:spPr bwMode="auto">
            <a:xfrm>
              <a:off x="2996931" y="304697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99"/>
            <p:cNvSpPr>
              <a:spLocks noChangeShapeType="1"/>
            </p:cNvSpPr>
            <p:nvPr/>
          </p:nvSpPr>
          <p:spPr bwMode="auto">
            <a:xfrm flipH="1">
              <a:off x="2968479" y="30738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100"/>
            <p:cNvSpPr>
              <a:spLocks noChangeShapeType="1"/>
            </p:cNvSpPr>
            <p:nvPr/>
          </p:nvSpPr>
          <p:spPr bwMode="auto">
            <a:xfrm>
              <a:off x="3068060" y="3099139"/>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101"/>
            <p:cNvSpPr>
              <a:spLocks noChangeShapeType="1"/>
            </p:cNvSpPr>
            <p:nvPr/>
          </p:nvSpPr>
          <p:spPr bwMode="auto">
            <a:xfrm flipH="1">
              <a:off x="3038028" y="3127591"/>
              <a:ext cx="55323"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102"/>
            <p:cNvSpPr>
              <a:spLocks noChangeShapeType="1"/>
            </p:cNvSpPr>
            <p:nvPr/>
          </p:nvSpPr>
          <p:spPr bwMode="auto">
            <a:xfrm>
              <a:off x="3131286" y="314339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103"/>
            <p:cNvSpPr>
              <a:spLocks noChangeShapeType="1"/>
            </p:cNvSpPr>
            <p:nvPr/>
          </p:nvSpPr>
          <p:spPr bwMode="auto">
            <a:xfrm flipH="1">
              <a:off x="3102834" y="317184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104"/>
            <p:cNvSpPr>
              <a:spLocks noChangeShapeType="1"/>
            </p:cNvSpPr>
            <p:nvPr/>
          </p:nvSpPr>
          <p:spPr bwMode="auto">
            <a:xfrm>
              <a:off x="3229287" y="3181333"/>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105"/>
            <p:cNvSpPr>
              <a:spLocks noChangeShapeType="1"/>
            </p:cNvSpPr>
            <p:nvPr/>
          </p:nvSpPr>
          <p:spPr bwMode="auto">
            <a:xfrm flipH="1">
              <a:off x="3200835" y="3209784"/>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106"/>
            <p:cNvSpPr>
              <a:spLocks noChangeShapeType="1"/>
            </p:cNvSpPr>
            <p:nvPr/>
          </p:nvSpPr>
          <p:spPr bwMode="auto">
            <a:xfrm>
              <a:off x="3292513" y="31939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107"/>
            <p:cNvSpPr>
              <a:spLocks noChangeShapeType="1"/>
            </p:cNvSpPr>
            <p:nvPr/>
          </p:nvSpPr>
          <p:spPr bwMode="auto">
            <a:xfrm flipH="1">
              <a:off x="3267222" y="32224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108"/>
            <p:cNvSpPr>
              <a:spLocks noChangeShapeType="1"/>
            </p:cNvSpPr>
            <p:nvPr/>
          </p:nvSpPr>
          <p:spPr bwMode="auto">
            <a:xfrm>
              <a:off x="3491675" y="329197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109"/>
            <p:cNvSpPr>
              <a:spLocks noChangeShapeType="1"/>
            </p:cNvSpPr>
            <p:nvPr/>
          </p:nvSpPr>
          <p:spPr bwMode="auto">
            <a:xfrm flipH="1">
              <a:off x="3463223" y="3322011"/>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10"/>
            <p:cNvSpPr>
              <a:spLocks noChangeShapeType="1"/>
            </p:cNvSpPr>
            <p:nvPr/>
          </p:nvSpPr>
          <p:spPr bwMode="auto">
            <a:xfrm>
              <a:off x="3556482" y="332201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11"/>
            <p:cNvSpPr>
              <a:spLocks noChangeShapeType="1"/>
            </p:cNvSpPr>
            <p:nvPr/>
          </p:nvSpPr>
          <p:spPr bwMode="auto">
            <a:xfrm flipH="1">
              <a:off x="3528030" y="3347301"/>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12"/>
            <p:cNvSpPr>
              <a:spLocks noChangeShapeType="1"/>
            </p:cNvSpPr>
            <p:nvPr/>
          </p:nvSpPr>
          <p:spPr bwMode="auto">
            <a:xfrm>
              <a:off x="3793580"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13"/>
            <p:cNvSpPr>
              <a:spLocks noChangeShapeType="1"/>
            </p:cNvSpPr>
            <p:nvPr/>
          </p:nvSpPr>
          <p:spPr bwMode="auto">
            <a:xfrm flipH="1">
              <a:off x="3765128" y="339788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14"/>
            <p:cNvSpPr>
              <a:spLocks noChangeShapeType="1"/>
            </p:cNvSpPr>
            <p:nvPr/>
          </p:nvSpPr>
          <p:spPr bwMode="auto">
            <a:xfrm>
              <a:off x="3834677" y="33789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15"/>
            <p:cNvSpPr>
              <a:spLocks noChangeShapeType="1"/>
            </p:cNvSpPr>
            <p:nvPr/>
          </p:nvSpPr>
          <p:spPr bwMode="auto">
            <a:xfrm flipH="1">
              <a:off x="3806225" y="3407366"/>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16"/>
            <p:cNvSpPr>
              <a:spLocks noChangeShapeType="1"/>
            </p:cNvSpPr>
            <p:nvPr/>
          </p:nvSpPr>
          <p:spPr bwMode="auto">
            <a:xfrm>
              <a:off x="4171356" y="34263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17"/>
            <p:cNvSpPr>
              <a:spLocks noChangeShapeType="1"/>
            </p:cNvSpPr>
            <p:nvPr/>
          </p:nvSpPr>
          <p:spPr bwMode="auto">
            <a:xfrm flipH="1">
              <a:off x="4146066" y="3454786"/>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18"/>
            <p:cNvSpPr>
              <a:spLocks noChangeShapeType="1"/>
            </p:cNvSpPr>
            <p:nvPr/>
          </p:nvSpPr>
          <p:spPr bwMode="auto">
            <a:xfrm>
              <a:off x="4504874"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19"/>
            <p:cNvSpPr>
              <a:spLocks noChangeShapeType="1"/>
            </p:cNvSpPr>
            <p:nvPr/>
          </p:nvSpPr>
          <p:spPr bwMode="auto">
            <a:xfrm flipH="1">
              <a:off x="4476422" y="349588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20"/>
            <p:cNvSpPr>
              <a:spLocks noChangeShapeType="1"/>
            </p:cNvSpPr>
            <p:nvPr/>
          </p:nvSpPr>
          <p:spPr bwMode="auto">
            <a:xfrm>
              <a:off x="4618681"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21"/>
            <p:cNvSpPr>
              <a:spLocks noChangeShapeType="1"/>
            </p:cNvSpPr>
            <p:nvPr/>
          </p:nvSpPr>
          <p:spPr bwMode="auto">
            <a:xfrm flipH="1">
              <a:off x="4590229" y="3495883"/>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22"/>
            <p:cNvSpPr>
              <a:spLocks noChangeShapeType="1"/>
            </p:cNvSpPr>
            <p:nvPr/>
          </p:nvSpPr>
          <p:spPr bwMode="auto">
            <a:xfrm>
              <a:off x="4773585" y="348956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23"/>
            <p:cNvSpPr>
              <a:spLocks noChangeShapeType="1"/>
            </p:cNvSpPr>
            <p:nvPr/>
          </p:nvSpPr>
          <p:spPr bwMode="auto">
            <a:xfrm flipH="1">
              <a:off x="4745133" y="351801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62" name="Line 124"/>
            <p:cNvSpPr>
              <a:spLocks noChangeShapeType="1"/>
            </p:cNvSpPr>
            <p:nvPr/>
          </p:nvSpPr>
          <p:spPr bwMode="auto">
            <a:xfrm>
              <a:off x="501226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25"/>
            <p:cNvSpPr>
              <a:spLocks noChangeShapeType="1"/>
            </p:cNvSpPr>
            <p:nvPr/>
          </p:nvSpPr>
          <p:spPr bwMode="auto">
            <a:xfrm flipH="1">
              <a:off x="4983812"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26"/>
            <p:cNvSpPr>
              <a:spLocks noChangeShapeType="1"/>
            </p:cNvSpPr>
            <p:nvPr/>
          </p:nvSpPr>
          <p:spPr bwMode="auto">
            <a:xfrm>
              <a:off x="503755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27"/>
            <p:cNvSpPr>
              <a:spLocks noChangeShapeType="1"/>
            </p:cNvSpPr>
            <p:nvPr/>
          </p:nvSpPr>
          <p:spPr bwMode="auto">
            <a:xfrm flipH="1">
              <a:off x="5012264"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28"/>
            <p:cNvSpPr>
              <a:spLocks noChangeShapeType="1"/>
            </p:cNvSpPr>
            <p:nvPr/>
          </p:nvSpPr>
          <p:spPr bwMode="auto">
            <a:xfrm>
              <a:off x="5141877"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29"/>
            <p:cNvSpPr>
              <a:spLocks noChangeShapeType="1"/>
            </p:cNvSpPr>
            <p:nvPr/>
          </p:nvSpPr>
          <p:spPr bwMode="auto">
            <a:xfrm flipH="1">
              <a:off x="5116587"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30"/>
            <p:cNvSpPr>
              <a:spLocks noChangeShapeType="1"/>
            </p:cNvSpPr>
            <p:nvPr/>
          </p:nvSpPr>
          <p:spPr bwMode="auto">
            <a:xfrm>
              <a:off x="5176652"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31"/>
            <p:cNvSpPr>
              <a:spLocks noChangeShapeType="1"/>
            </p:cNvSpPr>
            <p:nvPr/>
          </p:nvSpPr>
          <p:spPr bwMode="auto">
            <a:xfrm flipH="1">
              <a:off x="5148200" y="35433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32"/>
            <p:cNvSpPr>
              <a:spLocks noChangeShapeType="1"/>
            </p:cNvSpPr>
            <p:nvPr/>
          </p:nvSpPr>
          <p:spPr bwMode="auto">
            <a:xfrm>
              <a:off x="5211426"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33"/>
            <p:cNvSpPr>
              <a:spLocks noChangeShapeType="1"/>
            </p:cNvSpPr>
            <p:nvPr/>
          </p:nvSpPr>
          <p:spPr bwMode="auto">
            <a:xfrm flipH="1">
              <a:off x="5182974"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34"/>
            <p:cNvSpPr>
              <a:spLocks noChangeShapeType="1"/>
            </p:cNvSpPr>
            <p:nvPr/>
          </p:nvSpPr>
          <p:spPr bwMode="auto">
            <a:xfrm>
              <a:off x="5472234" y="354014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35"/>
            <p:cNvSpPr>
              <a:spLocks noChangeShapeType="1"/>
            </p:cNvSpPr>
            <p:nvPr/>
          </p:nvSpPr>
          <p:spPr bwMode="auto">
            <a:xfrm flipH="1">
              <a:off x="5443782" y="3570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36"/>
            <p:cNvSpPr>
              <a:spLocks noChangeShapeType="1"/>
            </p:cNvSpPr>
            <p:nvPr/>
          </p:nvSpPr>
          <p:spPr bwMode="auto">
            <a:xfrm>
              <a:off x="5995430"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37"/>
            <p:cNvSpPr>
              <a:spLocks noChangeShapeType="1"/>
            </p:cNvSpPr>
            <p:nvPr/>
          </p:nvSpPr>
          <p:spPr bwMode="auto">
            <a:xfrm flipH="1">
              <a:off x="597013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38"/>
            <p:cNvSpPr>
              <a:spLocks noChangeShapeType="1"/>
            </p:cNvSpPr>
            <p:nvPr/>
          </p:nvSpPr>
          <p:spPr bwMode="auto">
            <a:xfrm>
              <a:off x="609026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39"/>
            <p:cNvSpPr>
              <a:spLocks noChangeShapeType="1"/>
            </p:cNvSpPr>
            <p:nvPr/>
          </p:nvSpPr>
          <p:spPr bwMode="auto">
            <a:xfrm flipH="1">
              <a:off x="6061817"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40"/>
            <p:cNvSpPr>
              <a:spLocks noChangeShapeType="1"/>
            </p:cNvSpPr>
            <p:nvPr/>
          </p:nvSpPr>
          <p:spPr bwMode="auto">
            <a:xfrm>
              <a:off x="6496497"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41"/>
            <p:cNvSpPr>
              <a:spLocks noChangeShapeType="1"/>
            </p:cNvSpPr>
            <p:nvPr/>
          </p:nvSpPr>
          <p:spPr bwMode="auto">
            <a:xfrm flipH="1">
              <a:off x="6468045"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42"/>
            <p:cNvSpPr>
              <a:spLocks noChangeShapeType="1"/>
            </p:cNvSpPr>
            <p:nvPr/>
          </p:nvSpPr>
          <p:spPr bwMode="auto">
            <a:xfrm>
              <a:off x="693749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43"/>
            <p:cNvSpPr>
              <a:spLocks noChangeShapeType="1"/>
            </p:cNvSpPr>
            <p:nvPr/>
          </p:nvSpPr>
          <p:spPr bwMode="auto">
            <a:xfrm flipH="1">
              <a:off x="691220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44"/>
            <p:cNvSpPr>
              <a:spLocks noChangeShapeType="1"/>
            </p:cNvSpPr>
            <p:nvPr/>
          </p:nvSpPr>
          <p:spPr bwMode="auto">
            <a:xfrm>
              <a:off x="3727192"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45"/>
            <p:cNvSpPr>
              <a:spLocks noChangeShapeType="1"/>
            </p:cNvSpPr>
            <p:nvPr/>
          </p:nvSpPr>
          <p:spPr bwMode="auto">
            <a:xfrm flipH="1">
              <a:off x="3701902" y="33978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46"/>
            <p:cNvSpPr>
              <a:spLocks noChangeShapeType="1"/>
            </p:cNvSpPr>
            <p:nvPr/>
          </p:nvSpPr>
          <p:spPr bwMode="auto">
            <a:xfrm>
              <a:off x="2664994" y="288575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47"/>
            <p:cNvSpPr>
              <a:spLocks noChangeShapeType="1"/>
            </p:cNvSpPr>
            <p:nvPr/>
          </p:nvSpPr>
          <p:spPr bwMode="auto">
            <a:xfrm flipH="1">
              <a:off x="2636542" y="29142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48"/>
            <p:cNvSpPr>
              <a:spLocks noChangeShapeType="1"/>
            </p:cNvSpPr>
            <p:nvPr/>
          </p:nvSpPr>
          <p:spPr bwMode="auto">
            <a:xfrm>
              <a:off x="2176572" y="247794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49"/>
            <p:cNvSpPr>
              <a:spLocks noChangeShapeType="1"/>
            </p:cNvSpPr>
            <p:nvPr/>
          </p:nvSpPr>
          <p:spPr bwMode="auto">
            <a:xfrm flipH="1">
              <a:off x="2146539" y="2506394"/>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3012723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過去に全身療法が無効または不耐性であった進行HCC患者において、ADI-PEG単独療法を実施した時には、プラセボと比較して生存を改善しなかった</a:t>
            </a:r>
          </a:p>
          <a:p>
            <a:r>
              <a:rPr lang="ja-JP" sz="1600" b="1" i="0" dirty="0" smtClean="0">
                <a:solidFill>
                  <a:srgbClr val="4D4D4D"/>
                </a:solidFill>
                <a:ea typeface="MS UI Gothic" pitchFamily="18" charset="0"/>
              </a:rPr>
              <a:t>ADI-PEGは、良好な忍容性を示した</a:t>
            </a:r>
          </a:p>
        </p:txBody>
      </p:sp>
      <p:sp>
        <p:nvSpPr>
          <p:cNvPr id="8"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4017: 進行肝細胞癌（HCC）患者における第二選択治療としてのADI-PEG 20（A）＋最善支持療法とプラセボ（P）＋最善支持療法を比較評価する第III相無作為化試験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Abou-Alfa G, et al</a:t>
            </a:r>
          </a:p>
        </p:txBody>
      </p:sp>
      <p:sp>
        <p:nvSpPr>
          <p:cNvPr id="9"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Abou-Alfa et al. J Clin Oncol 2016; 34 (suppl): abstr 4017</a:t>
            </a:r>
          </a:p>
        </p:txBody>
      </p:sp>
      <p:graphicFrame>
        <p:nvGraphicFramePr>
          <p:cNvPr id="10" name="Group 88"/>
          <p:cNvGraphicFramePr>
            <a:graphicFrameLocks noGrp="1"/>
          </p:cNvGraphicFramePr>
          <p:nvPr>
            <p:extLst>
              <p:ext uri="{D42A27DB-BD31-4B8C-83A1-F6EECF244321}">
                <p14:modId xmlns:p14="http://schemas.microsoft.com/office/powerpoint/2010/main" val="317144283"/>
              </p:ext>
            </p:extLst>
          </p:nvPr>
        </p:nvGraphicFramePr>
        <p:xfrm>
          <a:off x="323528" y="2599727"/>
          <a:ext cx="8316914" cy="2651760"/>
        </p:xfrm>
        <a:graphic>
          <a:graphicData uri="http://schemas.openxmlformats.org/drawingml/2006/table">
            <a:tbl>
              <a:tblPr firstRow="1" bandRow="1">
                <a:tableStyleId>{69012ECD-51FC-41F1-AA8D-1B2483CD663E}</a:tableStyleId>
              </a:tblPr>
              <a:tblGrid>
                <a:gridCol w="2906712"/>
                <a:gridCol w="2705101"/>
                <a:gridCol w="2705101"/>
              </a:tblGrid>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dirty="0" smtClean="0">
                          <a:solidFill>
                            <a:srgbClr val="FFFFFF"/>
                          </a:solidFill>
                          <a:ea typeface="MS UI Gothic" pitchFamily="18" charset="0"/>
                        </a:rPr>
                        <a:t>ADI-PEG 20 + BSC (n=424)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 BSC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患者の5%以上で発生したグレード3～4のAE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血液学的: 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肝臓: AST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皮膚: 掻痒および発疹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142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試験中の死亡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36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3389567641"/>
              </p:ext>
            </p:extLst>
          </p:nvPr>
        </p:nvGraphicFramePr>
        <p:xfrm>
          <a:off x="323528" y="1594892"/>
          <a:ext cx="8316914" cy="914400"/>
        </p:xfrm>
        <a:graphic>
          <a:graphicData uri="http://schemas.openxmlformats.org/drawingml/2006/table">
            <a:tbl>
              <a:tblPr firstRow="1" bandRow="1">
                <a:tableStyleId>{69012ECD-51FC-41F1-AA8D-1B2483CD663E}</a:tableStyleId>
              </a:tblPr>
              <a:tblGrid>
                <a:gridCol w="2193326"/>
                <a:gridCol w="2431729"/>
                <a:gridCol w="2431729"/>
                <a:gridCol w="1260130"/>
              </a:tblGrid>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mOS、ヶ月間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ja-JP" sz="1400" b="1" i="0" u="none" dirty="0" smtClean="0">
                          <a:solidFill>
                            <a:srgbClr val="FFFFFF"/>
                          </a:solidFill>
                          <a:ea typeface="MS UI Gothic" pitchFamily="18" charset="0"/>
                        </a:rPr>
                        <a:t>&gt;7週間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≤7週間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アルギニン欠乏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12.5 (10, 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 (5.3,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シトルリン上昇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 (10.9,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 (4.7,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11190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4012: 進行肝細胞癌（HCC）患者におけるニボルマブ（nivo）の安全性および抗腫瘍作用を評価する第I/II相試験: CheckMate-040用量漸増試験の中間解析</a:t>
            </a:r>
            <a:r>
              <a:rPr lang="en" sz="2000" dirty="0" smtClean="0"/>
              <a:t/>
            </a:r>
            <a:br>
              <a:rPr lang="en" sz="2000" dirty="0" smtClean="0"/>
            </a:br>
            <a:r>
              <a:rPr lang="ja-JP" sz="2000" b="1" i="0" dirty="0" smtClean="0">
                <a:solidFill>
                  <a:srgbClr val="043882"/>
                </a:solidFill>
                <a:ea typeface="MS UI Gothic" pitchFamily="18" charset="0"/>
              </a:rPr>
              <a:t>– El-Khoueiry AB,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進行HCC患者において、ニボルマブの用量を漸増した時の有効性と安全性を検討すること</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*最新の解析で報告されている。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El-Khoueiry et al. J Clin Oncol 2016; 34 (suppl): abstr 4012</a:t>
            </a:r>
          </a:p>
        </p:txBody>
      </p:sp>
      <p:sp>
        <p:nvSpPr>
          <p:cNvPr id="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安全性</a:t>
            </a:r>
          </a:p>
          <a:p>
            <a:pPr>
              <a:buClr>
                <a:srgbClr val="043882"/>
              </a:buClr>
            </a:pPr>
            <a:endParaRPr lang="en-GB" kern="0" dirty="0" smtClean="0"/>
          </a:p>
        </p:txBody>
      </p:sp>
      <p:sp>
        <p:nvSpPr>
          <p:cNvPr id="7" name="Content Placeholder 26"/>
          <p:cNvSpPr txBox="1">
            <a:spLocks/>
          </p:cNvSpPr>
          <p:nvPr/>
        </p:nvSpPr>
        <p:spPr>
          <a:xfrm>
            <a:off x="4648200"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RECIST規準 v1.1による抗腫瘍活性評価</a:t>
            </a:r>
          </a:p>
          <a:p>
            <a:pPr>
              <a:buClr>
                <a:srgbClr val="043882"/>
              </a:buClr>
            </a:pPr>
            <a:r>
              <a:rPr lang="ja-JP" b="0" i="0" dirty="0" smtClean="0">
                <a:solidFill>
                  <a:srgbClr val="4D4D4D"/>
                </a:solidFill>
                <a:ea typeface="MS UI Gothic" pitchFamily="18" charset="0"/>
              </a:rPr>
              <a:t>DOR</a:t>
            </a:r>
          </a:p>
        </p:txBody>
      </p:sp>
      <p:cxnSp>
        <p:nvCxnSpPr>
          <p:cNvPr id="9" name="AutoShape 19"/>
          <p:cNvCxnSpPr>
            <a:cxnSpLocks noChangeShapeType="1"/>
          </p:cNvCxnSpPr>
          <p:nvPr/>
        </p:nvCxnSpPr>
        <p:spPr bwMode="auto">
          <a:xfrm>
            <a:off x="3684814" y="2809058"/>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2809058"/>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365124" y="2552700"/>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組織学的検査で確定診断された進行HCC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Child-Pugh分類のスコアが≦7</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ソラフェニブ無効、拒絶、または忍容性不良</a:t>
            </a:r>
          </a:p>
          <a:p>
            <a:pPr defTabSz="892175" eaLnBrk="0" hangingPunct="0">
              <a:spcAft>
                <a:spcPct val="30000"/>
              </a:spcAft>
            </a:pPr>
            <a:r>
              <a:rPr lang="ja-JP" b="0" i="0" dirty="0" smtClean="0">
                <a:solidFill>
                  <a:srgbClr val="FFFFFF"/>
                </a:solidFill>
                <a:ea typeface="MS UI Gothic" pitchFamily="18" charset="0"/>
              </a:rPr>
              <a:t>(n=48)</a:t>
            </a:r>
          </a:p>
        </p:txBody>
      </p:sp>
      <p:sp>
        <p:nvSpPr>
          <p:cNvPr id="8" name="AutoShape 12"/>
          <p:cNvSpPr>
            <a:spLocks noChangeArrowheads="1"/>
          </p:cNvSpPr>
          <p:nvPr/>
        </p:nvSpPr>
        <p:spPr bwMode="auto">
          <a:xfrm>
            <a:off x="4618241" y="2362200"/>
            <a:ext cx="2696959" cy="864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HCV/HBV非感染患者 (n=23) ニボルマブ </a:t>
            </a:r>
          </a:p>
          <a:p>
            <a:pPr algn="ctr" defTabSz="892175" eaLnBrk="0" hangingPunct="0"/>
            <a:r>
              <a:rPr lang="ja-JP" b="0" i="0" dirty="0" smtClean="0">
                <a:solidFill>
                  <a:srgbClr val="FFFFFF"/>
                </a:solidFill>
                <a:ea typeface="MS UI Gothic" pitchFamily="18" charset="0"/>
              </a:rPr>
              <a:t>0.1–10 mg/kg、≤2年</a:t>
            </a:r>
          </a:p>
        </p:txBody>
      </p:sp>
      <p:cxnSp>
        <p:nvCxnSpPr>
          <p:cNvPr id="13" name="AutoShape 19"/>
          <p:cNvCxnSpPr>
            <a:cxnSpLocks noChangeShapeType="1"/>
          </p:cNvCxnSpPr>
          <p:nvPr/>
        </p:nvCxnSpPr>
        <p:spPr bwMode="auto">
          <a:xfrm>
            <a:off x="3698544" y="3761558"/>
            <a:ext cx="933427" cy="0"/>
          </a:xfrm>
          <a:prstGeom prst="straightConnector1">
            <a:avLst/>
          </a:prstGeom>
          <a:noFill/>
          <a:ln w="57150">
            <a:solidFill>
              <a:schemeClr val="bg2">
                <a:lumMod val="60000"/>
                <a:lumOff val="40000"/>
              </a:schemeClr>
            </a:solidFill>
            <a:round/>
            <a:headEnd/>
            <a:tailEnd type="triangle" w="med" len="med"/>
          </a:ln>
        </p:spPr>
      </p:cxnSp>
      <p:cxnSp>
        <p:nvCxnSpPr>
          <p:cNvPr id="14" name="AutoShape 21"/>
          <p:cNvCxnSpPr>
            <a:cxnSpLocks noChangeShapeType="1"/>
          </p:cNvCxnSpPr>
          <p:nvPr/>
        </p:nvCxnSpPr>
        <p:spPr bwMode="auto">
          <a:xfrm>
            <a:off x="7193138" y="3761558"/>
            <a:ext cx="933427"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631971" y="3314700"/>
            <a:ext cx="2696959" cy="864000"/>
          </a:xfrm>
          <a:prstGeom prst="roundRect">
            <a:avLst>
              <a:gd name="adj" fmla="val 0"/>
            </a:avLst>
          </a:prstGeom>
          <a:solidFill>
            <a:schemeClr val="accent4"/>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HCV感染患者 (n=10) ニボルマブ </a:t>
            </a:r>
          </a:p>
          <a:p>
            <a:pPr algn="ctr" defTabSz="892175" eaLnBrk="0" hangingPunct="0"/>
            <a:r>
              <a:rPr lang="ja-JP" b="0" i="0" dirty="0" smtClean="0">
                <a:solidFill>
                  <a:srgbClr val="4D4D4D"/>
                </a:solidFill>
                <a:ea typeface="MS UI Gothic" pitchFamily="18" charset="0"/>
              </a:rPr>
              <a:t>0.3–3 mg/kg、≤2年</a:t>
            </a:r>
          </a:p>
        </p:txBody>
      </p:sp>
      <p:cxnSp>
        <p:nvCxnSpPr>
          <p:cNvPr id="17" name="AutoShape 19"/>
          <p:cNvCxnSpPr>
            <a:cxnSpLocks noChangeShapeType="1"/>
          </p:cNvCxnSpPr>
          <p:nvPr/>
        </p:nvCxnSpPr>
        <p:spPr bwMode="auto">
          <a:xfrm>
            <a:off x="3698544" y="4675958"/>
            <a:ext cx="933427" cy="0"/>
          </a:xfrm>
          <a:prstGeom prst="straightConnector1">
            <a:avLst/>
          </a:prstGeom>
          <a:noFill/>
          <a:ln w="57150">
            <a:solidFill>
              <a:schemeClr val="bg2">
                <a:lumMod val="60000"/>
                <a:lumOff val="40000"/>
              </a:schemeClr>
            </a:solidFill>
            <a:round/>
            <a:headEnd/>
            <a:tailEnd type="triangle" w="med" len="med"/>
          </a:ln>
        </p:spPr>
      </p:cxnSp>
      <p:cxnSp>
        <p:nvCxnSpPr>
          <p:cNvPr id="18" name="AutoShape 21"/>
          <p:cNvCxnSpPr>
            <a:cxnSpLocks noChangeShapeType="1"/>
          </p:cNvCxnSpPr>
          <p:nvPr/>
        </p:nvCxnSpPr>
        <p:spPr bwMode="auto">
          <a:xfrm>
            <a:off x="7193138" y="4675958"/>
            <a:ext cx="933427"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4631971" y="4229100"/>
            <a:ext cx="2696959" cy="864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HBV感染患者 (n=15) ニボルマブ </a:t>
            </a:r>
          </a:p>
          <a:p>
            <a:pPr algn="ctr" defTabSz="892175" eaLnBrk="0" hangingPunct="0"/>
            <a:r>
              <a:rPr lang="ja-JP" b="0" i="0" dirty="0" smtClean="0">
                <a:solidFill>
                  <a:srgbClr val="4D4D4D"/>
                </a:solidFill>
                <a:ea typeface="MS UI Gothic" pitchFamily="18" charset="0"/>
              </a:rPr>
              <a:t>0.1–3 mg/kg、≤2年</a:t>
            </a:r>
          </a:p>
        </p:txBody>
      </p:sp>
      <p:sp>
        <p:nvSpPr>
          <p:cNvPr id="21" name="TextBox 20"/>
          <p:cNvSpPr txBox="1"/>
          <p:nvPr/>
        </p:nvSpPr>
        <p:spPr>
          <a:xfrm>
            <a:off x="4904508" y="2023646"/>
            <a:ext cx="2173993"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用量漸増期間* (n=48)</a:t>
            </a:r>
          </a:p>
        </p:txBody>
      </p:sp>
      <p:sp>
        <p:nvSpPr>
          <p:cNvPr id="22" name="TextBox 21"/>
          <p:cNvSpPr txBox="1"/>
          <p:nvPr/>
        </p:nvSpPr>
        <p:spPr>
          <a:xfrm rot="16200000">
            <a:off x="7165617" y="3357383"/>
            <a:ext cx="2462534" cy="584775"/>
          </a:xfrm>
          <a:prstGeom prst="rect">
            <a:avLst/>
          </a:prstGeom>
          <a:solidFill>
            <a:schemeClr val="tx1"/>
          </a:solidFill>
          <a:ln w="28575">
            <a:noFill/>
          </a:ln>
        </p:spPr>
        <p:txBody>
          <a:bodyPr wrap="none" rtlCol="0">
            <a:spAutoFit/>
          </a:bodyPr>
          <a:lstStyle/>
          <a:p>
            <a:pPr algn="ctr"/>
            <a:r>
              <a:rPr lang="ja-JP" sz="1600" b="1" i="0" dirty="0" smtClean="0">
                <a:solidFill>
                  <a:srgbClr val="FFFFFF"/>
                </a:solidFill>
                <a:ea typeface="MS UI Gothic" pitchFamily="18" charset="0"/>
              </a:rPr>
              <a:t>用量拡大期間</a:t>
            </a:r>
            <a:r>
              <a:rPr lang="en" sz="1600" dirty="0" smtClean="0"/>
              <a:t/>
            </a:r>
            <a:br>
              <a:rPr lang="en" sz="1600" dirty="0" smtClean="0"/>
            </a:br>
            <a:r>
              <a:rPr lang="ja-JP" sz="1600" b="1" i="0" dirty="0" smtClean="0">
                <a:solidFill>
                  <a:srgbClr val="FFFFFF"/>
                </a:solidFill>
                <a:ea typeface="MS UI Gothic" pitchFamily="18" charset="0"/>
              </a:rPr>
              <a:t>(n=214)</a:t>
            </a:r>
          </a:p>
        </p:txBody>
      </p:sp>
    </p:spTree>
    <p:extLst>
      <p:ext uri="{BB962C8B-B14F-4D97-AF65-F5344CB8AC3E}">
        <p14:creationId xmlns:p14="http://schemas.microsoft.com/office/powerpoint/2010/main" val="1366903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4012: 進行肝細胞癌（HCC）患者におけるニボルマブ（nivo）の安全性および抗腫瘍作用を評価する第I/II相試験: CheckMate-040用量漸増試験の中間解析</a:t>
            </a:r>
            <a:r>
              <a:rPr lang="en" sz="2000" dirty="0" smtClean="0"/>
              <a:t/>
            </a:r>
            <a:br>
              <a:rPr lang="en" sz="2000" dirty="0" smtClean="0"/>
            </a:br>
            <a:r>
              <a:rPr lang="ja-JP" sz="2000" b="1" i="0" dirty="0" smtClean="0">
                <a:solidFill>
                  <a:srgbClr val="043882"/>
                </a:solidFill>
                <a:ea typeface="MS UI Gothic" pitchFamily="18" charset="0"/>
              </a:rPr>
              <a:t>– El-Khoueiry AB,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a:spcBef>
                <a:spcPts val="600"/>
              </a:spcBef>
            </a:pPr>
            <a:r>
              <a:rPr lang="ja-JP" sz="1600" b="0" i="0" dirty="0" smtClean="0">
                <a:solidFill>
                  <a:srgbClr val="4D4D4D"/>
                </a:solidFill>
                <a:ea typeface="MS UI Gothic" pitchFamily="18" charset="0"/>
              </a:rPr>
              <a:t>mOS：15.1ヶ月間(95% CI 9.6, 28.6)</a:t>
            </a:r>
          </a:p>
          <a:p>
            <a:pPr marL="0" indent="0">
              <a:buNone/>
            </a:pPr>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NIVO：ニボルマブ。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El-Khoueiry et al. J Clin Oncol 2016; 34 (suppl): abstr 4012</a:t>
            </a:r>
          </a:p>
        </p:txBody>
      </p:sp>
      <p:sp>
        <p:nvSpPr>
          <p:cNvPr id="18" name="TextBox 17"/>
          <p:cNvSpPr txBox="1"/>
          <p:nvPr/>
        </p:nvSpPr>
        <p:spPr>
          <a:xfrm>
            <a:off x="1979712" y="1215595"/>
            <a:ext cx="4757090"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TTR + DOR (個々の患者)</a:t>
            </a:r>
          </a:p>
        </p:txBody>
      </p:sp>
      <p:sp>
        <p:nvSpPr>
          <p:cNvPr id="19" name="TextBox 18"/>
          <p:cNvSpPr txBox="1"/>
          <p:nvPr/>
        </p:nvSpPr>
        <p:spPr>
          <a:xfrm>
            <a:off x="2008496" y="3570468"/>
            <a:ext cx="4757090"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腫瘍組織量</a:t>
            </a:r>
          </a:p>
        </p:txBody>
      </p:sp>
      <p:grpSp>
        <p:nvGrpSpPr>
          <p:cNvPr id="20" name="Group 19"/>
          <p:cNvGrpSpPr/>
          <p:nvPr/>
        </p:nvGrpSpPr>
        <p:grpSpPr>
          <a:xfrm>
            <a:off x="351570" y="1498684"/>
            <a:ext cx="8422889" cy="2023531"/>
            <a:chOff x="351570" y="1599466"/>
            <a:chExt cx="8422889" cy="2023531"/>
          </a:xfrm>
        </p:grpSpPr>
        <p:sp>
          <p:nvSpPr>
            <p:cNvPr id="21" name="Rectangle 20"/>
            <p:cNvSpPr/>
            <p:nvPr/>
          </p:nvSpPr>
          <p:spPr>
            <a:xfrm>
              <a:off x="2483767" y="2434828"/>
              <a:ext cx="1915591" cy="1201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Rectangle 21"/>
            <p:cNvSpPr/>
            <p:nvPr/>
          </p:nvSpPr>
          <p:spPr>
            <a:xfrm>
              <a:off x="2483767" y="2609255"/>
              <a:ext cx="2243013" cy="1201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a:off x="2483768" y="2783682"/>
              <a:ext cx="1170260" cy="120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2483768" y="2971801"/>
              <a:ext cx="1165498" cy="1201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2483767" y="1793081"/>
              <a:ext cx="2974057" cy="1201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2483767" y="1967508"/>
              <a:ext cx="2797845" cy="1201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2483767" y="2141935"/>
              <a:ext cx="2660923" cy="1201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 name="TextBox 27"/>
            <p:cNvSpPr txBox="1"/>
            <p:nvPr/>
          </p:nvSpPr>
          <p:spPr>
            <a:xfrm>
              <a:off x="901172" y="1772816"/>
              <a:ext cx="1481175" cy="512961"/>
            </a:xfrm>
            <a:prstGeom prst="rect">
              <a:avLst/>
            </a:prstGeom>
            <a:noFill/>
          </p:spPr>
          <p:txBody>
            <a:bodyPr wrap="none" lIns="0" tIns="0" rIns="0" bIns="0" rtlCol="0">
              <a:spAutoFit/>
            </a:bodyPr>
            <a:lstStyle/>
            <a:p>
              <a:pPr algn="r">
                <a:spcBef>
                  <a:spcPts val="100"/>
                </a:spcBef>
                <a:spcAft>
                  <a:spcPts val="100"/>
                </a:spcAft>
              </a:pPr>
              <a:r>
                <a:rPr lang="ja-JP" sz="1000" b="0" i="0" dirty="0" smtClean="0">
                  <a:solidFill>
                    <a:srgbClr val="4D4D4D"/>
                  </a:solidFill>
                  <a:ea typeface="MS UI Gothic" pitchFamily="18" charset="0"/>
                </a:rPr>
                <a:t>非感染患者: NIVO 1 mg/kg</a:t>
              </a:r>
            </a:p>
            <a:p>
              <a:pPr algn="r">
                <a:spcBef>
                  <a:spcPts val="100"/>
                </a:spcBef>
                <a:spcAft>
                  <a:spcPts val="100"/>
                </a:spcAft>
              </a:pPr>
              <a:r>
                <a:rPr lang="ja-JP" sz="1000" b="0" i="0" dirty="0" smtClean="0">
                  <a:solidFill>
                    <a:srgbClr val="4D4D4D"/>
                  </a:solidFill>
                  <a:ea typeface="MS UI Gothic" pitchFamily="18" charset="0"/>
                </a:rPr>
                <a:t>非感染患者: NIVO 3 mg/kg</a:t>
              </a:r>
            </a:p>
            <a:p>
              <a:pPr algn="r">
                <a:spcBef>
                  <a:spcPts val="100"/>
                </a:spcBef>
                <a:spcAft>
                  <a:spcPts val="100"/>
                </a:spcAft>
              </a:pPr>
              <a:r>
                <a:rPr lang="ja-JP" sz="1000" b="0" i="0" dirty="0" smtClean="0">
                  <a:solidFill>
                    <a:srgbClr val="4D4D4D"/>
                  </a:solidFill>
                  <a:ea typeface="MS UI Gothic" pitchFamily="18" charset="0"/>
                </a:rPr>
                <a:t>HCV: NIVO 0.3 mg/kg</a:t>
              </a:r>
            </a:p>
          </p:txBody>
        </p:sp>
        <p:sp>
          <p:nvSpPr>
            <p:cNvPr id="29" name="Freeform 28"/>
            <p:cNvSpPr/>
            <p:nvPr/>
          </p:nvSpPr>
          <p:spPr>
            <a:xfrm>
              <a:off x="2483768" y="1628800"/>
              <a:ext cx="3567600" cy="1571208"/>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30" name="Straight Connector 29"/>
            <p:cNvCxnSpPr/>
            <p:nvPr/>
          </p:nvCxnSpPr>
          <p:spPr>
            <a:xfrm rot="16200000">
              <a:off x="2447542"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2803339"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3159136"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3514933"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870730"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4226527"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582324"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938121"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5293918"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5649715"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6005508"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49289" y="3305223"/>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0</a:t>
              </a:r>
            </a:p>
          </p:txBody>
        </p:sp>
        <p:sp>
          <p:nvSpPr>
            <p:cNvPr id="42" name="TextBox 41"/>
            <p:cNvSpPr txBox="1"/>
            <p:nvPr/>
          </p:nvSpPr>
          <p:spPr>
            <a:xfrm>
              <a:off x="2805048" y="3301651"/>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3</a:t>
              </a:r>
            </a:p>
          </p:txBody>
        </p:sp>
        <p:sp>
          <p:nvSpPr>
            <p:cNvPr id="43" name="TextBox 42"/>
            <p:cNvSpPr txBox="1"/>
            <p:nvPr/>
          </p:nvSpPr>
          <p:spPr>
            <a:xfrm>
              <a:off x="3160807" y="3301651"/>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6</a:t>
              </a:r>
            </a:p>
          </p:txBody>
        </p:sp>
        <p:sp>
          <p:nvSpPr>
            <p:cNvPr id="44" name="TextBox 43"/>
            <p:cNvSpPr txBox="1"/>
            <p:nvPr/>
          </p:nvSpPr>
          <p:spPr>
            <a:xfrm>
              <a:off x="3516566" y="3301651"/>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9</a:t>
              </a:r>
            </a:p>
          </p:txBody>
        </p:sp>
        <p:sp>
          <p:nvSpPr>
            <p:cNvPr id="45" name="TextBox 44"/>
            <p:cNvSpPr txBox="1"/>
            <p:nvPr/>
          </p:nvSpPr>
          <p:spPr>
            <a:xfrm>
              <a:off x="3837060" y="3305223"/>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12</a:t>
              </a:r>
            </a:p>
          </p:txBody>
        </p:sp>
        <p:sp>
          <p:nvSpPr>
            <p:cNvPr id="46" name="TextBox 45"/>
            <p:cNvSpPr txBox="1"/>
            <p:nvPr/>
          </p:nvSpPr>
          <p:spPr>
            <a:xfrm>
              <a:off x="4192819"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15</a:t>
              </a:r>
            </a:p>
          </p:txBody>
        </p:sp>
        <p:sp>
          <p:nvSpPr>
            <p:cNvPr id="47" name="TextBox 46"/>
            <p:cNvSpPr txBox="1"/>
            <p:nvPr/>
          </p:nvSpPr>
          <p:spPr>
            <a:xfrm>
              <a:off x="4548578"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18</a:t>
              </a:r>
            </a:p>
          </p:txBody>
        </p:sp>
        <p:sp>
          <p:nvSpPr>
            <p:cNvPr id="48" name="TextBox 47"/>
            <p:cNvSpPr txBox="1"/>
            <p:nvPr/>
          </p:nvSpPr>
          <p:spPr>
            <a:xfrm>
              <a:off x="4904337"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21</a:t>
              </a:r>
            </a:p>
          </p:txBody>
        </p:sp>
        <p:sp>
          <p:nvSpPr>
            <p:cNvPr id="49" name="TextBox 48"/>
            <p:cNvSpPr txBox="1"/>
            <p:nvPr/>
          </p:nvSpPr>
          <p:spPr>
            <a:xfrm>
              <a:off x="5260096"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24</a:t>
              </a:r>
            </a:p>
          </p:txBody>
        </p:sp>
        <p:sp>
          <p:nvSpPr>
            <p:cNvPr id="50" name="TextBox 49"/>
            <p:cNvSpPr txBox="1"/>
            <p:nvPr/>
          </p:nvSpPr>
          <p:spPr>
            <a:xfrm>
              <a:off x="5615855"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27</a:t>
              </a:r>
            </a:p>
          </p:txBody>
        </p:sp>
        <p:sp>
          <p:nvSpPr>
            <p:cNvPr id="51" name="TextBox 50"/>
            <p:cNvSpPr txBox="1"/>
            <p:nvPr/>
          </p:nvSpPr>
          <p:spPr>
            <a:xfrm>
              <a:off x="5971613" y="3301651"/>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30</a:t>
              </a:r>
            </a:p>
          </p:txBody>
        </p:sp>
        <p:sp>
          <p:nvSpPr>
            <p:cNvPr id="52" name="TextBox 51"/>
            <p:cNvSpPr txBox="1"/>
            <p:nvPr/>
          </p:nvSpPr>
          <p:spPr>
            <a:xfrm>
              <a:off x="3336020" y="3469109"/>
              <a:ext cx="1854675" cy="153888"/>
            </a:xfrm>
            <a:prstGeom prst="rect">
              <a:avLst/>
            </a:prstGeom>
            <a:noFill/>
          </p:spPr>
          <p:txBody>
            <a:bodyPr wrap="none" lIns="0" tIns="0" rIns="0" bIns="0" rtlCol="0">
              <a:spAutoFit/>
            </a:bodyPr>
            <a:lstStyle/>
            <a:p>
              <a:pPr algn="ctr"/>
              <a:r>
                <a:rPr lang="ja-JP" sz="1000" b="1" i="0" dirty="0" smtClean="0">
                  <a:solidFill>
                    <a:srgbClr val="4D4D4D"/>
                  </a:solidFill>
                  <a:ea typeface="MS UI Gothic" pitchFamily="18" charset="0"/>
                </a:rPr>
                <a:t>初回投与からの経過期間（ヶ月）</a:t>
              </a:r>
            </a:p>
          </p:txBody>
        </p:sp>
        <p:sp>
          <p:nvSpPr>
            <p:cNvPr id="53" name="TextBox 52"/>
            <p:cNvSpPr txBox="1"/>
            <p:nvPr/>
          </p:nvSpPr>
          <p:spPr>
            <a:xfrm>
              <a:off x="831470" y="2420888"/>
              <a:ext cx="1586973" cy="692497"/>
            </a:xfrm>
            <a:prstGeom prst="rect">
              <a:avLst/>
            </a:prstGeom>
            <a:noFill/>
          </p:spPr>
          <p:txBody>
            <a:bodyPr wrap="none" lIns="0" tIns="0" rIns="0" bIns="0" rtlCol="0">
              <a:spAutoFit/>
            </a:bodyPr>
            <a:lstStyle/>
            <a:p>
              <a:pPr algn="r">
                <a:spcBef>
                  <a:spcPts val="100"/>
                </a:spcBef>
                <a:spcAft>
                  <a:spcPts val="100"/>
                </a:spcAft>
              </a:pPr>
              <a:r>
                <a:rPr lang="ja-JP" sz="1000" b="0" i="0" dirty="0" smtClean="0">
                  <a:solidFill>
                    <a:srgbClr val="4D4D4D"/>
                  </a:solidFill>
                  <a:ea typeface="MS UI Gothic" pitchFamily="18" charset="0"/>
                </a:rPr>
                <a:t>非感染患者: NIVO 10 mg/kg</a:t>
              </a:r>
            </a:p>
            <a:p>
              <a:pPr algn="r">
                <a:spcBef>
                  <a:spcPts val="100"/>
                </a:spcBef>
                <a:spcAft>
                  <a:spcPts val="100"/>
                </a:spcAft>
              </a:pPr>
              <a:r>
                <a:rPr lang="ja-JP" sz="1000" b="0" i="0" dirty="0" smtClean="0">
                  <a:solidFill>
                    <a:srgbClr val="4D4D4D"/>
                  </a:solidFill>
                  <a:ea typeface="MS UI Gothic" pitchFamily="18" charset="0"/>
                </a:rPr>
                <a:t>HCV: NIVO 1 mg/kg</a:t>
              </a:r>
            </a:p>
            <a:p>
              <a:pPr algn="r">
                <a:spcBef>
                  <a:spcPts val="100"/>
                </a:spcBef>
                <a:spcAft>
                  <a:spcPts val="100"/>
                </a:spcAft>
              </a:pPr>
              <a:r>
                <a:rPr lang="ja-JP" sz="1000" b="0" i="0" dirty="0" smtClean="0">
                  <a:solidFill>
                    <a:srgbClr val="4D4D4D"/>
                  </a:solidFill>
                  <a:ea typeface="MS UI Gothic" pitchFamily="18" charset="0"/>
                </a:rPr>
                <a:t>HCV: NIVO 3 mg/kg</a:t>
              </a:r>
            </a:p>
            <a:p>
              <a:pPr algn="r">
                <a:spcBef>
                  <a:spcPts val="100"/>
                </a:spcBef>
                <a:spcAft>
                  <a:spcPts val="100"/>
                </a:spcAft>
              </a:pPr>
              <a:r>
                <a:rPr lang="ja-JP" sz="1000" b="0" i="0" dirty="0" smtClean="0">
                  <a:solidFill>
                    <a:srgbClr val="4D4D4D"/>
                  </a:solidFill>
                  <a:ea typeface="MS UI Gothic" pitchFamily="18" charset="0"/>
                </a:rPr>
                <a:t>HBV感染患者: NIVO 0.1 mg/kg</a:t>
              </a:r>
            </a:p>
          </p:txBody>
        </p:sp>
        <p:sp>
          <p:nvSpPr>
            <p:cNvPr id="54" name="TextBox 53"/>
            <p:cNvSpPr txBox="1"/>
            <p:nvPr/>
          </p:nvSpPr>
          <p:spPr>
            <a:xfrm>
              <a:off x="351570" y="1959932"/>
              <a:ext cx="185948" cy="153888"/>
            </a:xfrm>
            <a:prstGeom prst="rect">
              <a:avLst/>
            </a:prstGeom>
            <a:noFill/>
          </p:spPr>
          <p:txBody>
            <a:bodyPr wrap="none" lIns="0" tIns="0" rIns="0" bIns="0" rtlCol="0">
              <a:spAutoFit/>
            </a:bodyPr>
            <a:lstStyle/>
            <a:p>
              <a:pPr algn="r">
                <a:spcBef>
                  <a:spcPts val="100"/>
                </a:spcBef>
                <a:spcAft>
                  <a:spcPts val="100"/>
                </a:spcAft>
              </a:pPr>
              <a:r>
                <a:rPr lang="ja-JP" sz="1000" b="1" i="0" dirty="0" smtClean="0">
                  <a:solidFill>
                    <a:srgbClr val="4D4D4D"/>
                  </a:solidFill>
                  <a:ea typeface="MS UI Gothic" pitchFamily="18" charset="0"/>
                </a:rPr>
                <a:t>CR</a:t>
              </a:r>
            </a:p>
          </p:txBody>
        </p:sp>
        <p:sp>
          <p:nvSpPr>
            <p:cNvPr id="55" name="Left Brace 54"/>
            <p:cNvSpPr/>
            <p:nvPr/>
          </p:nvSpPr>
          <p:spPr>
            <a:xfrm>
              <a:off x="599344" y="1772816"/>
              <a:ext cx="85689" cy="50405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56" name="TextBox 55"/>
            <p:cNvSpPr txBox="1"/>
            <p:nvPr/>
          </p:nvSpPr>
          <p:spPr>
            <a:xfrm>
              <a:off x="395680" y="2708920"/>
              <a:ext cx="177934" cy="153888"/>
            </a:xfrm>
            <a:prstGeom prst="rect">
              <a:avLst/>
            </a:prstGeom>
            <a:noFill/>
          </p:spPr>
          <p:txBody>
            <a:bodyPr wrap="none" lIns="0" tIns="0" rIns="0" bIns="0" rtlCol="0">
              <a:spAutoFit/>
            </a:bodyPr>
            <a:lstStyle/>
            <a:p>
              <a:pPr algn="r">
                <a:spcBef>
                  <a:spcPts val="100"/>
                </a:spcBef>
                <a:spcAft>
                  <a:spcPts val="100"/>
                </a:spcAft>
              </a:pPr>
              <a:r>
                <a:rPr lang="ja-JP" sz="1000" b="1" i="0" dirty="0" smtClean="0">
                  <a:solidFill>
                    <a:srgbClr val="4D4D4D"/>
                  </a:solidFill>
                  <a:ea typeface="MS UI Gothic" pitchFamily="18" charset="0"/>
                </a:rPr>
                <a:t>PR</a:t>
              </a:r>
            </a:p>
          </p:txBody>
        </p:sp>
        <p:sp>
          <p:nvSpPr>
            <p:cNvPr id="57" name="Left Brace 56"/>
            <p:cNvSpPr/>
            <p:nvPr/>
          </p:nvSpPr>
          <p:spPr>
            <a:xfrm>
              <a:off x="599344" y="2434802"/>
              <a:ext cx="85689" cy="70616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58" name="TextBox 57"/>
            <p:cNvSpPr txBox="1"/>
            <p:nvPr/>
          </p:nvSpPr>
          <p:spPr>
            <a:xfrm>
              <a:off x="6228687" y="1772816"/>
              <a:ext cx="246862" cy="512961"/>
            </a:xfrm>
            <a:prstGeom prst="rect">
              <a:avLst/>
            </a:prstGeom>
            <a:noFill/>
          </p:spPr>
          <p:txBody>
            <a:bodyPr wrap="none" lIns="0" tIns="0" rIns="0" bIns="0" rtlCol="0">
              <a:spAutoFit/>
            </a:bodyPr>
            <a:lstStyle/>
            <a:p>
              <a:pPr algn="ctr">
                <a:spcBef>
                  <a:spcPts val="100"/>
                </a:spcBef>
                <a:spcAft>
                  <a:spcPts val="100"/>
                </a:spcAft>
              </a:pPr>
              <a:r>
                <a:rPr lang="ja-JP" sz="1000" b="0" i="0" dirty="0" smtClean="0">
                  <a:solidFill>
                    <a:srgbClr val="4D4D4D"/>
                  </a:solidFill>
                  <a:ea typeface="MS UI Gothic" pitchFamily="18" charset="0"/>
                </a:rPr>
                <a:t>23.7</a:t>
              </a:r>
            </a:p>
            <a:p>
              <a:pPr algn="ctr">
                <a:spcBef>
                  <a:spcPts val="100"/>
                </a:spcBef>
                <a:spcAft>
                  <a:spcPts val="100"/>
                </a:spcAft>
              </a:pPr>
              <a:r>
                <a:rPr lang="ja-JP" sz="1000" b="0" i="0" dirty="0" smtClean="0">
                  <a:solidFill>
                    <a:srgbClr val="4D4D4D"/>
                  </a:solidFill>
                  <a:ea typeface="MS UI Gothic" pitchFamily="18" charset="0"/>
                </a:rPr>
                <a:t>NR</a:t>
              </a:r>
            </a:p>
            <a:p>
              <a:pPr algn="ctr">
                <a:spcBef>
                  <a:spcPts val="100"/>
                </a:spcBef>
                <a:spcAft>
                  <a:spcPts val="100"/>
                </a:spcAft>
              </a:pPr>
              <a:r>
                <a:rPr lang="ja-JP" sz="1000" b="0" i="0" dirty="0" smtClean="0">
                  <a:solidFill>
                    <a:srgbClr val="4D4D4D"/>
                  </a:solidFill>
                  <a:ea typeface="MS UI Gothic" pitchFamily="18" charset="0"/>
                </a:rPr>
                <a:t>18</a:t>
              </a:r>
            </a:p>
          </p:txBody>
        </p:sp>
        <p:sp>
          <p:nvSpPr>
            <p:cNvPr id="59" name="TextBox 58"/>
            <p:cNvSpPr txBox="1"/>
            <p:nvPr/>
          </p:nvSpPr>
          <p:spPr>
            <a:xfrm>
              <a:off x="6281586" y="2420888"/>
              <a:ext cx="141064" cy="692497"/>
            </a:xfrm>
            <a:prstGeom prst="rect">
              <a:avLst/>
            </a:prstGeom>
            <a:noFill/>
          </p:spPr>
          <p:txBody>
            <a:bodyPr wrap="none" lIns="0" tIns="0" rIns="0" bIns="0" rtlCol="0">
              <a:spAutoFit/>
            </a:bodyPr>
            <a:lstStyle/>
            <a:p>
              <a:pPr algn="ctr">
                <a:spcBef>
                  <a:spcPts val="100"/>
                </a:spcBef>
                <a:spcAft>
                  <a:spcPts val="100"/>
                </a:spcAft>
              </a:pPr>
              <a:r>
                <a:rPr lang="ja-JP" sz="1000" b="0" i="0" dirty="0" smtClean="0">
                  <a:solidFill>
                    <a:srgbClr val="4D4D4D"/>
                  </a:solidFill>
                  <a:ea typeface="MS UI Gothic" pitchFamily="18" charset="0"/>
                </a:rPr>
                <a:t>15</a:t>
              </a:r>
            </a:p>
            <a:p>
              <a:pPr algn="ctr">
                <a:spcBef>
                  <a:spcPts val="100"/>
                </a:spcBef>
                <a:spcAft>
                  <a:spcPts val="100"/>
                </a:spcAft>
              </a:pPr>
              <a:r>
                <a:rPr lang="ja-JP" sz="1000" b="0" i="0" dirty="0" smtClean="0">
                  <a:solidFill>
                    <a:srgbClr val="4D4D4D"/>
                  </a:solidFill>
                  <a:ea typeface="MS UI Gothic" pitchFamily="18" charset="0"/>
                </a:rPr>
                <a:t>17</a:t>
              </a:r>
            </a:p>
            <a:p>
              <a:pPr algn="ctr">
                <a:spcBef>
                  <a:spcPts val="100"/>
                </a:spcBef>
                <a:spcAft>
                  <a:spcPts val="100"/>
                </a:spcAft>
              </a:pPr>
              <a:r>
                <a:rPr lang="ja-JP" sz="1000" b="0" i="0" dirty="0" smtClean="0">
                  <a:solidFill>
                    <a:srgbClr val="4D4D4D"/>
                  </a:solidFill>
                  <a:ea typeface="MS UI Gothic" pitchFamily="18" charset="0"/>
                </a:rPr>
                <a:t>6</a:t>
              </a:r>
            </a:p>
            <a:p>
              <a:pPr algn="ctr">
                <a:spcBef>
                  <a:spcPts val="100"/>
                </a:spcBef>
                <a:spcAft>
                  <a:spcPts val="100"/>
                </a:spcAft>
              </a:pPr>
              <a:r>
                <a:rPr lang="ja-JP" sz="1000" b="0" i="0" dirty="0" smtClean="0">
                  <a:solidFill>
                    <a:srgbClr val="4D4D4D"/>
                  </a:solidFill>
                  <a:ea typeface="MS UI Gothic" pitchFamily="18" charset="0"/>
                </a:rPr>
                <a:t>7</a:t>
              </a:r>
            </a:p>
          </p:txBody>
        </p:sp>
        <p:sp>
          <p:nvSpPr>
            <p:cNvPr id="60" name="TextBox 59"/>
            <p:cNvSpPr txBox="1"/>
            <p:nvPr/>
          </p:nvSpPr>
          <p:spPr>
            <a:xfrm>
              <a:off x="5633011" y="1599466"/>
              <a:ext cx="1438215"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奏効持続期間</a:t>
              </a:r>
            </a:p>
          </p:txBody>
        </p:sp>
        <p:sp>
          <p:nvSpPr>
            <p:cNvPr id="61" name="TextBox 60"/>
            <p:cNvSpPr txBox="1"/>
            <p:nvPr/>
          </p:nvSpPr>
          <p:spPr>
            <a:xfrm>
              <a:off x="7136190" y="1988840"/>
              <a:ext cx="1638269" cy="872034"/>
            </a:xfrm>
            <a:prstGeom prst="rect">
              <a:avLst/>
            </a:prstGeom>
            <a:noFill/>
          </p:spPr>
          <p:txBody>
            <a:bodyPr wrap="none" lIns="0" tIns="0" rIns="0" bIns="0" rtlCol="0">
              <a:spAutoFit/>
            </a:bodyPr>
            <a:lstStyle/>
            <a:p>
              <a:pPr>
                <a:spcBef>
                  <a:spcPts val="100"/>
                </a:spcBef>
                <a:spcAft>
                  <a:spcPts val="100"/>
                </a:spcAft>
              </a:pPr>
              <a:r>
                <a:rPr lang="ja-JP" sz="1000" b="0" i="0" dirty="0" smtClean="0">
                  <a:solidFill>
                    <a:srgbClr val="4D4D4D"/>
                  </a:solidFill>
                  <a:ea typeface="MS UI Gothic" pitchFamily="18" charset="0"/>
                </a:rPr>
                <a:t>初回奏効</a:t>
              </a:r>
            </a:p>
            <a:p>
              <a:pPr>
                <a:spcBef>
                  <a:spcPts val="100"/>
                </a:spcBef>
                <a:spcAft>
                  <a:spcPts val="100"/>
                </a:spcAft>
              </a:pPr>
              <a:r>
                <a:rPr lang="ja-JP" sz="1000" b="0" i="0" dirty="0" smtClean="0">
                  <a:solidFill>
                    <a:srgbClr val="4D4D4D"/>
                  </a:solidFill>
                  <a:ea typeface="MS UI Gothic" pitchFamily="18" charset="0"/>
                </a:rPr>
                <a:t>NIVO最終投与</a:t>
              </a:r>
            </a:p>
            <a:p>
              <a:pPr>
                <a:spcBef>
                  <a:spcPts val="100"/>
                </a:spcBef>
                <a:spcAft>
                  <a:spcPts val="100"/>
                </a:spcAft>
              </a:pPr>
              <a:r>
                <a:rPr lang="ja-JP" sz="1000" b="0" i="0" dirty="0" smtClean="0">
                  <a:solidFill>
                    <a:srgbClr val="4D4D4D"/>
                  </a:solidFill>
                  <a:ea typeface="MS UI Gothic" pitchFamily="18" charset="0"/>
                </a:rPr>
                <a:t>持続的な奏効</a:t>
              </a:r>
            </a:p>
            <a:p>
              <a:pPr>
                <a:spcBef>
                  <a:spcPts val="100"/>
                </a:spcBef>
                <a:spcAft>
                  <a:spcPts val="100"/>
                </a:spcAft>
              </a:pPr>
              <a:r>
                <a:rPr lang="ja-JP" sz="1000" b="0" i="0" dirty="0" smtClean="0">
                  <a:solidFill>
                    <a:srgbClr val="4D4D4D"/>
                  </a:solidFill>
                  <a:ea typeface="MS UI Gothic" pitchFamily="18" charset="0"/>
                </a:rPr>
                <a:t>再発</a:t>
              </a:r>
            </a:p>
            <a:p>
              <a:pPr>
                <a:spcBef>
                  <a:spcPts val="100"/>
                </a:spcBef>
                <a:spcAft>
                  <a:spcPts val="100"/>
                </a:spcAft>
              </a:pPr>
              <a:r>
                <a:rPr lang="ja-JP" sz="1000" b="0" i="0" dirty="0" smtClean="0">
                  <a:solidFill>
                    <a:srgbClr val="4D4D4D"/>
                  </a:solidFill>
                  <a:ea typeface="MS UI Gothic" pitchFamily="18" charset="0"/>
                </a:rPr>
                <a:t>再発後再治療</a:t>
              </a:r>
            </a:p>
          </p:txBody>
        </p:sp>
        <p:sp>
          <p:nvSpPr>
            <p:cNvPr id="62" name="Oval 61"/>
            <p:cNvSpPr/>
            <p:nvPr/>
          </p:nvSpPr>
          <p:spPr>
            <a:xfrm>
              <a:off x="6973570" y="2026494"/>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63" name="Isosceles Triangle 62"/>
            <p:cNvSpPr/>
            <p:nvPr/>
          </p:nvSpPr>
          <p:spPr>
            <a:xfrm>
              <a:off x="6973570" y="2199531"/>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ight Arrow 63"/>
            <p:cNvSpPr/>
            <p:nvPr/>
          </p:nvSpPr>
          <p:spPr>
            <a:xfrm>
              <a:off x="6973570" y="238209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TextBox 64"/>
            <p:cNvSpPr txBox="1"/>
            <p:nvPr/>
          </p:nvSpPr>
          <p:spPr>
            <a:xfrm>
              <a:off x="6968533" y="2519437"/>
              <a:ext cx="80151" cy="246221"/>
            </a:xfrm>
            <a:prstGeom prst="rect">
              <a:avLst/>
            </a:prstGeom>
            <a:noFill/>
          </p:spPr>
          <p:txBody>
            <a:bodyPr wrap="none" lIns="0" tIns="0" rIns="0" bIns="0" rtlCol="0">
              <a:spAutoFit/>
            </a:bodyPr>
            <a:lstStyle/>
            <a:p>
              <a:pPr algn="ctr"/>
              <a:r>
                <a:rPr lang="en-US" sz="1600" dirty="0">
                  <a:solidFill>
                    <a:srgbClr val="043882"/>
                  </a:solidFill>
                </a:rPr>
                <a:t>*</a:t>
              </a:r>
              <a:endParaRPr lang="en-GB" sz="1600" dirty="0">
                <a:solidFill>
                  <a:srgbClr val="043882"/>
                </a:solidFill>
              </a:endParaRPr>
            </a:p>
          </p:txBody>
        </p:sp>
        <p:sp>
          <p:nvSpPr>
            <p:cNvPr id="66" name="Isosceles Triangle 65"/>
            <p:cNvSpPr/>
            <p:nvPr/>
          </p:nvSpPr>
          <p:spPr>
            <a:xfrm>
              <a:off x="6973570" y="2742454"/>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Isosceles Triangle 66"/>
            <p:cNvSpPr/>
            <p:nvPr/>
          </p:nvSpPr>
          <p:spPr>
            <a:xfrm>
              <a:off x="5185444" y="2158430"/>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Isosceles Triangle 67"/>
            <p:cNvSpPr/>
            <p:nvPr/>
          </p:nvSpPr>
          <p:spPr>
            <a:xfrm>
              <a:off x="3373313" y="180910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Isosceles Triangle 68"/>
            <p:cNvSpPr/>
            <p:nvPr/>
          </p:nvSpPr>
          <p:spPr>
            <a:xfrm>
              <a:off x="2939926" y="198333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Isosceles Triangle 69"/>
            <p:cNvSpPr/>
            <p:nvPr/>
          </p:nvSpPr>
          <p:spPr>
            <a:xfrm>
              <a:off x="4478213" y="2158430"/>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Isosceles Triangle 70"/>
            <p:cNvSpPr/>
            <p:nvPr/>
          </p:nvSpPr>
          <p:spPr>
            <a:xfrm>
              <a:off x="4306763" y="245204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Isosceles Triangle 71"/>
            <p:cNvSpPr/>
            <p:nvPr/>
          </p:nvSpPr>
          <p:spPr>
            <a:xfrm>
              <a:off x="4944938" y="2602856"/>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Isosceles Triangle 72"/>
            <p:cNvSpPr/>
            <p:nvPr/>
          </p:nvSpPr>
          <p:spPr>
            <a:xfrm>
              <a:off x="3909095" y="298854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Oval 73"/>
            <p:cNvSpPr/>
            <p:nvPr/>
          </p:nvSpPr>
          <p:spPr>
            <a:xfrm>
              <a:off x="2606550" y="180910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Oval 74"/>
            <p:cNvSpPr/>
            <p:nvPr/>
          </p:nvSpPr>
          <p:spPr>
            <a:xfrm>
              <a:off x="2627784" y="198333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Oval 75"/>
            <p:cNvSpPr/>
            <p:nvPr/>
          </p:nvSpPr>
          <p:spPr>
            <a:xfrm>
              <a:off x="3094706" y="2158430"/>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p:cNvSpPr/>
            <p:nvPr/>
          </p:nvSpPr>
          <p:spPr>
            <a:xfrm>
              <a:off x="2597025" y="24520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p:nvPr/>
          </p:nvSpPr>
          <p:spPr>
            <a:xfrm>
              <a:off x="2697037" y="26298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p:nvPr/>
          </p:nvSpPr>
          <p:spPr>
            <a:xfrm>
              <a:off x="2913731" y="2798912"/>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p:nvPr/>
          </p:nvSpPr>
          <p:spPr>
            <a:xfrm>
              <a:off x="2755132" y="298854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TextBox 80"/>
            <p:cNvSpPr txBox="1"/>
            <p:nvPr/>
          </p:nvSpPr>
          <p:spPr>
            <a:xfrm>
              <a:off x="5113732" y="2133376"/>
              <a:ext cx="80151" cy="246221"/>
            </a:xfrm>
            <a:prstGeom prst="rect">
              <a:avLst/>
            </a:prstGeom>
            <a:noFill/>
          </p:spPr>
          <p:txBody>
            <a:bodyPr wrap="none" lIns="0" tIns="0" rIns="0" bIns="0" rtlCol="0">
              <a:spAutoFit/>
            </a:bodyPr>
            <a:lstStyle/>
            <a:p>
              <a:pPr algn="ctr"/>
              <a:r>
                <a:rPr lang="en-US" sz="1600" dirty="0">
                  <a:solidFill>
                    <a:srgbClr val="043882"/>
                  </a:solidFill>
                </a:rPr>
                <a:t>*</a:t>
              </a:r>
              <a:endParaRPr lang="en-GB" sz="1600" dirty="0">
                <a:solidFill>
                  <a:srgbClr val="043882"/>
                </a:solidFill>
              </a:endParaRPr>
            </a:p>
          </p:txBody>
        </p:sp>
        <p:sp>
          <p:nvSpPr>
            <p:cNvPr id="82" name="Right Arrow 81"/>
            <p:cNvSpPr/>
            <p:nvPr/>
          </p:nvSpPr>
          <p:spPr>
            <a:xfrm>
              <a:off x="5283076" y="198333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83" name="Straight Connector 82"/>
            <p:cNvCxnSpPr/>
            <p:nvPr/>
          </p:nvCxnSpPr>
          <p:spPr>
            <a:xfrm flipV="1">
              <a:off x="2839343" y="1772816"/>
              <a:ext cx="0" cy="14289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835696" y="3806495"/>
            <a:ext cx="7000223" cy="2191758"/>
            <a:chOff x="1835696" y="4015163"/>
            <a:chExt cx="7000223" cy="2191758"/>
          </a:xfrm>
        </p:grpSpPr>
        <p:cxnSp>
          <p:nvCxnSpPr>
            <p:cNvPr id="85" name="Straight Connector 84"/>
            <p:cNvCxnSpPr/>
            <p:nvPr/>
          </p:nvCxnSpPr>
          <p:spPr>
            <a:xfrm>
              <a:off x="2484418" y="4905488"/>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484418" y="5053125"/>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484418" y="5275771"/>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09409" y="40948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09409" y="480213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09409" y="536794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2483768" y="4084638"/>
              <a:ext cx="3567600" cy="173147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92" name="Straight Connector 91"/>
            <p:cNvCxnSpPr/>
            <p:nvPr/>
          </p:nvCxnSpPr>
          <p:spPr>
            <a:xfrm rot="16200000">
              <a:off x="244754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284287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323820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363353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402886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442419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481952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521485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561018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6005508"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449289" y="5921327"/>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0</a:t>
              </a:r>
            </a:p>
          </p:txBody>
        </p:sp>
        <p:sp>
          <p:nvSpPr>
            <p:cNvPr id="103" name="TextBox 102"/>
            <p:cNvSpPr txBox="1"/>
            <p:nvPr/>
          </p:nvSpPr>
          <p:spPr>
            <a:xfrm>
              <a:off x="2844825" y="5917755"/>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3</a:t>
              </a:r>
            </a:p>
          </p:txBody>
        </p:sp>
        <p:sp>
          <p:nvSpPr>
            <p:cNvPr id="104" name="TextBox 103"/>
            <p:cNvSpPr txBox="1"/>
            <p:nvPr/>
          </p:nvSpPr>
          <p:spPr>
            <a:xfrm>
              <a:off x="3240361" y="5917755"/>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6</a:t>
              </a:r>
            </a:p>
          </p:txBody>
        </p:sp>
        <p:sp>
          <p:nvSpPr>
            <p:cNvPr id="105" name="TextBox 104"/>
            <p:cNvSpPr txBox="1"/>
            <p:nvPr/>
          </p:nvSpPr>
          <p:spPr>
            <a:xfrm>
              <a:off x="3635896" y="5917755"/>
              <a:ext cx="70532"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9</a:t>
              </a:r>
            </a:p>
          </p:txBody>
        </p:sp>
        <p:sp>
          <p:nvSpPr>
            <p:cNvPr id="106" name="TextBox 105"/>
            <p:cNvSpPr txBox="1"/>
            <p:nvPr/>
          </p:nvSpPr>
          <p:spPr>
            <a:xfrm>
              <a:off x="3995936" y="5921327"/>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12</a:t>
              </a:r>
            </a:p>
          </p:txBody>
        </p:sp>
        <p:sp>
          <p:nvSpPr>
            <p:cNvPr id="107" name="TextBox 106"/>
            <p:cNvSpPr txBox="1"/>
            <p:nvPr/>
          </p:nvSpPr>
          <p:spPr>
            <a:xfrm>
              <a:off x="4391071" y="5917755"/>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15</a:t>
              </a:r>
            </a:p>
          </p:txBody>
        </p:sp>
        <p:sp>
          <p:nvSpPr>
            <p:cNvPr id="108" name="TextBox 107"/>
            <p:cNvSpPr txBox="1"/>
            <p:nvPr/>
          </p:nvSpPr>
          <p:spPr>
            <a:xfrm>
              <a:off x="4786206" y="5917755"/>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18</a:t>
              </a:r>
            </a:p>
          </p:txBody>
        </p:sp>
        <p:sp>
          <p:nvSpPr>
            <p:cNvPr id="109" name="TextBox 108"/>
            <p:cNvSpPr txBox="1"/>
            <p:nvPr/>
          </p:nvSpPr>
          <p:spPr>
            <a:xfrm>
              <a:off x="5181341" y="5917755"/>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21</a:t>
              </a:r>
            </a:p>
          </p:txBody>
        </p:sp>
        <p:sp>
          <p:nvSpPr>
            <p:cNvPr id="110" name="TextBox 109"/>
            <p:cNvSpPr txBox="1"/>
            <p:nvPr/>
          </p:nvSpPr>
          <p:spPr>
            <a:xfrm>
              <a:off x="5576476" y="5917755"/>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24</a:t>
              </a:r>
            </a:p>
          </p:txBody>
        </p:sp>
        <p:sp>
          <p:nvSpPr>
            <p:cNvPr id="111" name="TextBox 110"/>
            <p:cNvSpPr txBox="1"/>
            <p:nvPr/>
          </p:nvSpPr>
          <p:spPr>
            <a:xfrm>
              <a:off x="5971613" y="5917755"/>
              <a:ext cx="141064" cy="153888"/>
            </a:xfrm>
            <a:prstGeom prst="rect">
              <a:avLst/>
            </a:prstGeom>
            <a:noFill/>
          </p:spPr>
          <p:txBody>
            <a:bodyPr wrap="none" lIns="0" tIns="0" rIns="0" bIns="0" rtlCol="0">
              <a:spAutoFit/>
            </a:bodyPr>
            <a:lstStyle/>
            <a:p>
              <a:pPr algn="ctr"/>
              <a:r>
                <a:rPr lang="ja-JP" sz="1000" b="0" i="0" dirty="0" smtClean="0">
                  <a:solidFill>
                    <a:srgbClr val="4D4D4D"/>
                  </a:solidFill>
                  <a:ea typeface="MS UI Gothic" pitchFamily="18" charset="0"/>
                </a:rPr>
                <a:t>27</a:t>
              </a:r>
            </a:p>
          </p:txBody>
        </p:sp>
        <p:sp>
          <p:nvSpPr>
            <p:cNvPr id="112" name="TextBox 111"/>
            <p:cNvSpPr txBox="1"/>
            <p:nvPr/>
          </p:nvSpPr>
          <p:spPr>
            <a:xfrm>
              <a:off x="3336020" y="6053033"/>
              <a:ext cx="1854675" cy="153888"/>
            </a:xfrm>
            <a:prstGeom prst="rect">
              <a:avLst/>
            </a:prstGeom>
            <a:noFill/>
          </p:spPr>
          <p:txBody>
            <a:bodyPr wrap="none" lIns="0" tIns="0" rIns="0" bIns="0" rtlCol="0">
              <a:spAutoFit/>
            </a:bodyPr>
            <a:lstStyle/>
            <a:p>
              <a:pPr algn="ctr"/>
              <a:r>
                <a:rPr lang="ja-JP" sz="1000" b="1" i="0" dirty="0" smtClean="0">
                  <a:solidFill>
                    <a:srgbClr val="4D4D4D"/>
                  </a:solidFill>
                  <a:ea typeface="MS UI Gothic" pitchFamily="18" charset="0"/>
                </a:rPr>
                <a:t>初回投与からの経過期間（ヶ月）</a:t>
              </a:r>
            </a:p>
          </p:txBody>
        </p:sp>
        <p:cxnSp>
          <p:nvCxnSpPr>
            <p:cNvPr id="113" name="Straight Connector 112"/>
            <p:cNvCxnSpPr/>
            <p:nvPr/>
          </p:nvCxnSpPr>
          <p:spPr>
            <a:xfrm>
              <a:off x="2409409" y="43777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09409" y="494358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09409" y="550939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09409" y="45192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09409" y="508503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09409" y="565084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09409" y="466068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409409" y="52264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409409" y="579229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155924" y="4015163"/>
              <a:ext cx="21159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180</a:t>
              </a:r>
            </a:p>
          </p:txBody>
        </p:sp>
        <p:sp>
          <p:nvSpPr>
            <p:cNvPr id="123" name="TextBox 122"/>
            <p:cNvSpPr txBox="1"/>
            <p:nvPr/>
          </p:nvSpPr>
          <p:spPr>
            <a:xfrm>
              <a:off x="2112642" y="5716963"/>
              <a:ext cx="254878"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-100</a:t>
              </a:r>
            </a:p>
          </p:txBody>
        </p:sp>
        <p:sp>
          <p:nvSpPr>
            <p:cNvPr id="124" name="TextBox 123"/>
            <p:cNvSpPr txBox="1"/>
            <p:nvPr/>
          </p:nvSpPr>
          <p:spPr>
            <a:xfrm>
              <a:off x="2183174" y="5575150"/>
              <a:ext cx="18434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-80</a:t>
              </a:r>
            </a:p>
          </p:txBody>
        </p:sp>
        <p:sp>
          <p:nvSpPr>
            <p:cNvPr id="125" name="TextBox 124"/>
            <p:cNvSpPr txBox="1"/>
            <p:nvPr/>
          </p:nvSpPr>
          <p:spPr>
            <a:xfrm>
              <a:off x="2183174" y="5433333"/>
              <a:ext cx="18434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-60</a:t>
              </a:r>
            </a:p>
          </p:txBody>
        </p:sp>
        <p:sp>
          <p:nvSpPr>
            <p:cNvPr id="126" name="TextBox 125"/>
            <p:cNvSpPr txBox="1"/>
            <p:nvPr/>
          </p:nvSpPr>
          <p:spPr>
            <a:xfrm>
              <a:off x="2183174" y="5291516"/>
              <a:ext cx="18434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-40</a:t>
              </a:r>
            </a:p>
          </p:txBody>
        </p:sp>
        <p:sp>
          <p:nvSpPr>
            <p:cNvPr id="127" name="TextBox 126"/>
            <p:cNvSpPr txBox="1"/>
            <p:nvPr/>
          </p:nvSpPr>
          <p:spPr>
            <a:xfrm>
              <a:off x="2183174" y="5149699"/>
              <a:ext cx="18434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-20</a:t>
              </a:r>
            </a:p>
          </p:txBody>
        </p:sp>
        <p:sp>
          <p:nvSpPr>
            <p:cNvPr id="128" name="TextBox 127"/>
            <p:cNvSpPr txBox="1"/>
            <p:nvPr/>
          </p:nvSpPr>
          <p:spPr>
            <a:xfrm>
              <a:off x="2296988" y="5007882"/>
              <a:ext cx="70532"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0</a:t>
              </a:r>
            </a:p>
          </p:txBody>
        </p:sp>
        <p:sp>
          <p:nvSpPr>
            <p:cNvPr id="129" name="TextBox 128"/>
            <p:cNvSpPr txBox="1"/>
            <p:nvPr/>
          </p:nvSpPr>
          <p:spPr>
            <a:xfrm>
              <a:off x="2226456" y="4866065"/>
              <a:ext cx="141064"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20</a:t>
              </a:r>
            </a:p>
          </p:txBody>
        </p:sp>
        <p:sp>
          <p:nvSpPr>
            <p:cNvPr id="130" name="TextBox 129"/>
            <p:cNvSpPr txBox="1"/>
            <p:nvPr/>
          </p:nvSpPr>
          <p:spPr>
            <a:xfrm>
              <a:off x="2226456" y="4724248"/>
              <a:ext cx="141064"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40</a:t>
              </a:r>
            </a:p>
          </p:txBody>
        </p:sp>
        <p:sp>
          <p:nvSpPr>
            <p:cNvPr id="131" name="TextBox 130"/>
            <p:cNvSpPr txBox="1"/>
            <p:nvPr/>
          </p:nvSpPr>
          <p:spPr>
            <a:xfrm>
              <a:off x="2226456" y="4582431"/>
              <a:ext cx="141064"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60</a:t>
              </a:r>
            </a:p>
          </p:txBody>
        </p:sp>
        <p:sp>
          <p:nvSpPr>
            <p:cNvPr id="132" name="TextBox 131"/>
            <p:cNvSpPr txBox="1"/>
            <p:nvPr/>
          </p:nvSpPr>
          <p:spPr>
            <a:xfrm>
              <a:off x="2226456" y="4440614"/>
              <a:ext cx="141064"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80</a:t>
              </a:r>
            </a:p>
          </p:txBody>
        </p:sp>
        <p:sp>
          <p:nvSpPr>
            <p:cNvPr id="133" name="TextBox 132"/>
            <p:cNvSpPr txBox="1"/>
            <p:nvPr/>
          </p:nvSpPr>
          <p:spPr>
            <a:xfrm>
              <a:off x="2155924" y="4298797"/>
              <a:ext cx="211596" cy="153888"/>
            </a:xfrm>
            <a:prstGeom prst="rect">
              <a:avLst/>
            </a:prstGeom>
            <a:noFill/>
          </p:spPr>
          <p:txBody>
            <a:bodyPr wrap="none" lIns="0" tIns="0" rIns="0" bIns="0" rtlCol="0">
              <a:spAutoFit/>
            </a:bodyPr>
            <a:lstStyle/>
            <a:p>
              <a:pPr algn="r"/>
              <a:r>
                <a:rPr lang="ja-JP" sz="1000" b="0" i="0" dirty="0" smtClean="0">
                  <a:solidFill>
                    <a:srgbClr val="4D4D4D"/>
                  </a:solidFill>
                  <a:ea typeface="MS UI Gothic" pitchFamily="18" charset="0"/>
                </a:rPr>
                <a:t>100</a:t>
              </a:r>
            </a:p>
          </p:txBody>
        </p:sp>
        <p:sp>
          <p:nvSpPr>
            <p:cNvPr id="134" name="TextBox 133"/>
            <p:cNvSpPr txBox="1"/>
            <p:nvPr/>
          </p:nvSpPr>
          <p:spPr>
            <a:xfrm rot="16200000">
              <a:off x="1127168" y="4857608"/>
              <a:ext cx="1570944" cy="153888"/>
            </a:xfrm>
            <a:prstGeom prst="rect">
              <a:avLst/>
            </a:prstGeom>
            <a:noFill/>
          </p:spPr>
          <p:txBody>
            <a:bodyPr wrap="none" lIns="0" tIns="0" rIns="0" bIns="0" rtlCol="0">
              <a:spAutoFit/>
            </a:bodyPr>
            <a:lstStyle/>
            <a:p>
              <a:pPr algn="ctr"/>
              <a:r>
                <a:rPr lang="ja-JP" sz="1000" b="1" i="0" dirty="0" smtClean="0">
                  <a:solidFill>
                    <a:srgbClr val="4D4D4D"/>
                  </a:solidFill>
                  <a:ea typeface="MS UI Gothic" pitchFamily="18" charset="0"/>
                </a:rPr>
                <a:t>ベースライン時のSLDからの変化率（%）</a:t>
              </a:r>
            </a:p>
          </p:txBody>
        </p:sp>
        <p:sp>
          <p:nvSpPr>
            <p:cNvPr id="135" name="TextBox 134"/>
            <p:cNvSpPr txBox="1"/>
            <p:nvPr/>
          </p:nvSpPr>
          <p:spPr>
            <a:xfrm>
              <a:off x="7136736" y="4077072"/>
              <a:ext cx="1444306" cy="461665"/>
            </a:xfrm>
            <a:prstGeom prst="rect">
              <a:avLst/>
            </a:prstGeom>
            <a:noFill/>
          </p:spPr>
          <p:txBody>
            <a:bodyPr wrap="none" lIns="0" tIns="0" rIns="0" bIns="0" rtlCol="0">
              <a:spAutoFit/>
            </a:bodyPr>
            <a:lstStyle/>
            <a:p>
              <a:pPr>
                <a:spcBef>
                  <a:spcPts val="100"/>
                </a:spcBef>
                <a:spcAft>
                  <a:spcPts val="100"/>
                </a:spcAft>
              </a:pPr>
              <a:r>
                <a:rPr lang="ja-JP" sz="1000" b="0" i="0" dirty="0" smtClean="0">
                  <a:solidFill>
                    <a:srgbClr val="4D4D4D"/>
                  </a:solidFill>
                  <a:ea typeface="MS UI Gothic" pitchFamily="18" charset="0"/>
                </a:rPr>
                <a:t>漸増：非感染/奏効例</a:t>
              </a:r>
              <a:r>
                <a:rPr lang="en" sz="1000" dirty="0" smtClean="0"/>
                <a:t/>
              </a:r>
              <a:br>
                <a:rPr lang="en" sz="1000" dirty="0" smtClean="0"/>
              </a:br>
              <a:r>
                <a:rPr lang="ja-JP" sz="1000" b="0" i="0" dirty="0" smtClean="0">
                  <a:solidFill>
                    <a:srgbClr val="4D4D4D"/>
                  </a:solidFill>
                  <a:ea typeface="MS UI Gothic" pitchFamily="18" charset="0"/>
                </a:rPr>
                <a:t>漸増：HCV/奏効例</a:t>
              </a:r>
              <a:r>
                <a:rPr lang="en" sz="1000" dirty="0" smtClean="0"/>
                <a:t/>
              </a:r>
              <a:br>
                <a:rPr lang="en" sz="1000" dirty="0" smtClean="0"/>
              </a:br>
              <a:r>
                <a:rPr lang="ja-JP" sz="1000" b="0" i="0" dirty="0" smtClean="0">
                  <a:solidFill>
                    <a:srgbClr val="4D4D4D"/>
                  </a:solidFill>
                  <a:ea typeface="MS UI Gothic" pitchFamily="18" charset="0"/>
                </a:rPr>
                <a:t>漸増：HBV/奏効例</a:t>
              </a:r>
            </a:p>
          </p:txBody>
        </p:sp>
        <p:cxnSp>
          <p:nvCxnSpPr>
            <p:cNvPr id="136" name="Straight Connector 135"/>
            <p:cNvCxnSpPr/>
            <p:nvPr/>
          </p:nvCxnSpPr>
          <p:spPr>
            <a:xfrm>
              <a:off x="6920712" y="415146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7" name="Isosceles Triangle 136"/>
            <p:cNvSpPr/>
            <p:nvPr/>
          </p:nvSpPr>
          <p:spPr>
            <a:xfrm>
              <a:off x="6980577" y="413474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38" name="Straight Connector 137"/>
            <p:cNvCxnSpPr/>
            <p:nvPr/>
          </p:nvCxnSpPr>
          <p:spPr>
            <a:xfrm>
              <a:off x="6920712" y="430624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920712" y="4457453"/>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6980577" y="44407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41" name="TextBox 140"/>
            <p:cNvSpPr txBox="1"/>
            <p:nvPr/>
          </p:nvSpPr>
          <p:spPr>
            <a:xfrm>
              <a:off x="7136736" y="4602534"/>
              <a:ext cx="1699183" cy="461665"/>
            </a:xfrm>
            <a:prstGeom prst="rect">
              <a:avLst/>
            </a:prstGeom>
            <a:noFill/>
          </p:spPr>
          <p:txBody>
            <a:bodyPr wrap="none" lIns="0" tIns="0" rIns="0" bIns="0" rtlCol="0">
              <a:spAutoFit/>
            </a:bodyPr>
            <a:lstStyle/>
            <a:p>
              <a:pPr>
                <a:spcBef>
                  <a:spcPts val="100"/>
                </a:spcBef>
                <a:spcAft>
                  <a:spcPts val="100"/>
                </a:spcAft>
              </a:pPr>
              <a:r>
                <a:rPr lang="ja-JP" sz="1000" b="0" i="0" dirty="0" smtClean="0">
                  <a:solidFill>
                    <a:srgbClr val="4D4D4D"/>
                  </a:solidFill>
                  <a:ea typeface="MS UI Gothic" pitchFamily="18" charset="0"/>
                </a:rPr>
                <a:t>漸増：非感染/非奏効例</a:t>
              </a:r>
              <a:r>
                <a:rPr lang="en" sz="1000" dirty="0" smtClean="0"/>
                <a:t/>
              </a:r>
              <a:br>
                <a:rPr lang="en" sz="1000" dirty="0" smtClean="0"/>
              </a:br>
              <a:r>
                <a:rPr lang="ja-JP" sz="1000" b="0" i="0" dirty="0" smtClean="0">
                  <a:solidFill>
                    <a:srgbClr val="4D4D4D"/>
                  </a:solidFill>
                  <a:ea typeface="MS UI Gothic" pitchFamily="18" charset="0"/>
                </a:rPr>
                <a:t>漸増：HCV/非奏効例</a:t>
              </a:r>
              <a:r>
                <a:rPr lang="en" sz="1000" dirty="0" smtClean="0"/>
                <a:t/>
              </a:r>
              <a:br>
                <a:rPr lang="en" sz="1000" dirty="0" smtClean="0"/>
              </a:br>
              <a:r>
                <a:rPr lang="ja-JP" sz="1000" b="0" i="0" dirty="0" smtClean="0">
                  <a:solidFill>
                    <a:srgbClr val="4D4D4D"/>
                  </a:solidFill>
                  <a:ea typeface="MS UI Gothic" pitchFamily="18" charset="0"/>
                </a:rPr>
                <a:t>漸増：HBV/非奏効例</a:t>
              </a:r>
            </a:p>
          </p:txBody>
        </p:sp>
        <p:cxnSp>
          <p:nvCxnSpPr>
            <p:cNvPr id="142" name="Straight Connector 141"/>
            <p:cNvCxnSpPr/>
            <p:nvPr/>
          </p:nvCxnSpPr>
          <p:spPr>
            <a:xfrm>
              <a:off x="6920712" y="467692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6980577" y="466020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44" name="Straight Connector 143"/>
            <p:cNvCxnSpPr/>
            <p:nvPr/>
          </p:nvCxnSpPr>
          <p:spPr>
            <a:xfrm>
              <a:off x="6920712" y="483170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6980577" y="48149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46" name="Straight Connector 145"/>
            <p:cNvCxnSpPr/>
            <p:nvPr/>
          </p:nvCxnSpPr>
          <p:spPr>
            <a:xfrm>
              <a:off x="6920712" y="4982915"/>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6980577" y="496619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48" name="TextBox 147"/>
            <p:cNvSpPr txBox="1"/>
            <p:nvPr/>
          </p:nvSpPr>
          <p:spPr>
            <a:xfrm>
              <a:off x="7136736" y="5132759"/>
              <a:ext cx="1652697" cy="307777"/>
            </a:xfrm>
            <a:prstGeom prst="rect">
              <a:avLst/>
            </a:prstGeom>
            <a:noFill/>
          </p:spPr>
          <p:txBody>
            <a:bodyPr wrap="none" lIns="0" tIns="0" rIns="0" bIns="0" rtlCol="0">
              <a:spAutoFit/>
            </a:bodyPr>
            <a:lstStyle/>
            <a:p>
              <a:pPr>
                <a:spcBef>
                  <a:spcPts val="100"/>
                </a:spcBef>
                <a:spcAft>
                  <a:spcPts val="100"/>
                </a:spcAft>
              </a:pPr>
              <a:r>
                <a:rPr lang="ja-JP" sz="1000" b="0" i="0" dirty="0" smtClean="0">
                  <a:solidFill>
                    <a:srgbClr val="4D4D4D"/>
                  </a:solidFill>
                  <a:ea typeface="MS UI Gothic" pitchFamily="18" charset="0"/>
                </a:rPr>
                <a:t>固形 =</a:t>
              </a:r>
              <a:r>
                <a:rPr lang="en" sz="1000" dirty="0" smtClean="0"/>
                <a:t/>
              </a:r>
              <a:br>
                <a:rPr lang="en" sz="1000" dirty="0" smtClean="0"/>
              </a:br>
              <a:r>
                <a:rPr lang="ja-JP" sz="1000" b="0" i="0" dirty="0" smtClean="0">
                  <a:solidFill>
                    <a:srgbClr val="4D4D4D"/>
                  </a:solidFill>
                  <a:ea typeface="MS UI Gothic" pitchFamily="18" charset="0"/>
                </a:rPr>
                <a:t>新規病変の初回発現</a:t>
              </a:r>
            </a:p>
          </p:txBody>
        </p:sp>
        <p:grpSp>
          <p:nvGrpSpPr>
            <p:cNvPr id="149" name="Group 148"/>
            <p:cNvGrpSpPr/>
            <p:nvPr/>
          </p:nvGrpSpPr>
          <p:grpSpPr>
            <a:xfrm>
              <a:off x="2489465" y="4958656"/>
              <a:ext cx="3318504" cy="851521"/>
              <a:chOff x="2489465" y="4958656"/>
              <a:chExt cx="3318504" cy="851521"/>
            </a:xfrm>
          </p:grpSpPr>
          <p:sp>
            <p:nvSpPr>
              <p:cNvPr id="337" name="Rectangle 336"/>
              <p:cNvSpPr/>
              <p:nvPr/>
            </p:nvSpPr>
            <p:spPr>
              <a:xfrm>
                <a:off x="5313702" y="539323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nvGrpSpPr>
              <p:cNvPr id="338" name="Group 337"/>
              <p:cNvGrpSpPr/>
              <p:nvPr/>
            </p:nvGrpSpPr>
            <p:grpSpPr>
              <a:xfrm>
                <a:off x="2631009" y="5193334"/>
                <a:ext cx="2089987" cy="373958"/>
                <a:chOff x="2631009" y="5193334"/>
                <a:chExt cx="2089987" cy="373958"/>
              </a:xfrm>
            </p:grpSpPr>
            <p:sp>
              <p:nvSpPr>
                <p:cNvPr id="419" name="Oval 418"/>
                <p:cNvSpPr/>
                <p:nvPr/>
              </p:nvSpPr>
              <p:spPr>
                <a:xfrm>
                  <a:off x="4692196" y="528012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0" name="Oval 419"/>
                <p:cNvSpPr/>
                <p:nvPr/>
              </p:nvSpPr>
              <p:spPr>
                <a:xfrm>
                  <a:off x="4476693" y="5263456"/>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1" name="Oval 420"/>
                <p:cNvSpPr/>
                <p:nvPr/>
              </p:nvSpPr>
              <p:spPr>
                <a:xfrm>
                  <a:off x="4276668" y="531703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2" name="Oval 421"/>
                <p:cNvSpPr/>
                <p:nvPr/>
              </p:nvSpPr>
              <p:spPr>
                <a:xfrm>
                  <a:off x="4126650" y="5402760"/>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3" name="Oval 422"/>
                <p:cNvSpPr/>
                <p:nvPr/>
              </p:nvSpPr>
              <p:spPr>
                <a:xfrm>
                  <a:off x="3930197" y="553849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4" name="Oval 423"/>
                <p:cNvSpPr/>
                <p:nvPr/>
              </p:nvSpPr>
              <p:spPr>
                <a:xfrm>
                  <a:off x="3753984" y="5524205"/>
                  <a:ext cx="28800" cy="28800"/>
                </a:xfrm>
                <a:prstGeom prst="ellips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5" name="Oval 424"/>
                <p:cNvSpPr/>
                <p:nvPr/>
              </p:nvSpPr>
              <p:spPr>
                <a:xfrm>
                  <a:off x="3540862" y="550515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6" name="Oval 425"/>
                <p:cNvSpPr/>
                <p:nvPr/>
              </p:nvSpPr>
              <p:spPr>
                <a:xfrm>
                  <a:off x="3360862" y="5467177"/>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7" name="Oval 426"/>
                <p:cNvSpPr/>
                <p:nvPr/>
              </p:nvSpPr>
              <p:spPr>
                <a:xfrm>
                  <a:off x="3182268" y="543860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8" name="Oval 427"/>
                <p:cNvSpPr/>
                <p:nvPr/>
              </p:nvSpPr>
              <p:spPr>
                <a:xfrm>
                  <a:off x="2995340" y="5321921"/>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29" name="Oval 428"/>
                <p:cNvSpPr/>
                <p:nvPr/>
              </p:nvSpPr>
              <p:spPr>
                <a:xfrm>
                  <a:off x="2817937" y="529096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30" name="Oval 429"/>
                <p:cNvSpPr/>
                <p:nvPr/>
              </p:nvSpPr>
              <p:spPr>
                <a:xfrm>
                  <a:off x="2631009" y="51933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339" name="Group 338"/>
              <p:cNvGrpSpPr/>
              <p:nvPr/>
            </p:nvGrpSpPr>
            <p:grpSpPr>
              <a:xfrm>
                <a:off x="2649082" y="5259884"/>
                <a:ext cx="3153001" cy="547912"/>
                <a:chOff x="2649082" y="5259884"/>
                <a:chExt cx="3153001" cy="547912"/>
              </a:xfrm>
            </p:grpSpPr>
            <p:sp>
              <p:nvSpPr>
                <p:cNvPr id="387" name="Isosceles Triangle 386"/>
                <p:cNvSpPr/>
                <p:nvPr/>
              </p:nvSpPr>
              <p:spPr>
                <a:xfrm>
                  <a:off x="5773283" y="5778996"/>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88" name="Isosceles Triangle 387"/>
                <p:cNvSpPr/>
                <p:nvPr/>
              </p:nvSpPr>
              <p:spPr>
                <a:xfrm>
                  <a:off x="55970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89" name="Isosceles Triangle 388"/>
                <p:cNvSpPr/>
                <p:nvPr/>
              </p:nvSpPr>
              <p:spPr>
                <a:xfrm>
                  <a:off x="538037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0" name="Isosceles Triangle 389"/>
                <p:cNvSpPr/>
                <p:nvPr/>
              </p:nvSpPr>
              <p:spPr>
                <a:xfrm>
                  <a:off x="52077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1" name="Isosceles Triangle 390"/>
                <p:cNvSpPr/>
                <p:nvPr/>
              </p:nvSpPr>
              <p:spPr>
                <a:xfrm>
                  <a:off x="500294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2" name="Isosceles Triangle 391"/>
                <p:cNvSpPr/>
                <p:nvPr/>
              </p:nvSpPr>
              <p:spPr>
                <a:xfrm>
                  <a:off x="4839833"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3" name="Isosceles Triangle 392"/>
                <p:cNvSpPr/>
                <p:nvPr/>
              </p:nvSpPr>
              <p:spPr>
                <a:xfrm>
                  <a:off x="46624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4" name="Isosceles Triangle 393"/>
                <p:cNvSpPr/>
                <p:nvPr/>
              </p:nvSpPr>
              <p:spPr>
                <a:xfrm>
                  <a:off x="44719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5" name="Isosceles Triangle 394"/>
                <p:cNvSpPr/>
                <p:nvPr/>
              </p:nvSpPr>
              <p:spPr>
                <a:xfrm>
                  <a:off x="429452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6" name="Isosceles Triangle 395"/>
                <p:cNvSpPr/>
                <p:nvPr/>
              </p:nvSpPr>
              <p:spPr>
                <a:xfrm>
                  <a:off x="4120696"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7" name="Isosceles Triangle 396"/>
                <p:cNvSpPr/>
                <p:nvPr/>
              </p:nvSpPr>
              <p:spPr>
                <a:xfrm>
                  <a:off x="389566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8" name="Isosceles Triangle 397"/>
                <p:cNvSpPr/>
                <p:nvPr/>
              </p:nvSpPr>
              <p:spPr>
                <a:xfrm>
                  <a:off x="37551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99" name="Isosceles Triangle 398"/>
                <p:cNvSpPr/>
                <p:nvPr/>
              </p:nvSpPr>
              <p:spPr>
                <a:xfrm>
                  <a:off x="36789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0" name="Isosceles Triangle 399"/>
                <p:cNvSpPr/>
                <p:nvPr/>
              </p:nvSpPr>
              <p:spPr>
                <a:xfrm>
                  <a:off x="35694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1" name="Isosceles Triangle 400"/>
                <p:cNvSpPr/>
                <p:nvPr/>
              </p:nvSpPr>
              <p:spPr>
                <a:xfrm>
                  <a:off x="33872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2" name="Isosceles Triangle 401"/>
                <p:cNvSpPr/>
                <p:nvPr/>
              </p:nvSpPr>
              <p:spPr>
                <a:xfrm>
                  <a:off x="338250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3" name="Isosceles Triangle 402"/>
                <p:cNvSpPr/>
                <p:nvPr/>
              </p:nvSpPr>
              <p:spPr>
                <a:xfrm>
                  <a:off x="319915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4" name="Isosceles Triangle 403"/>
                <p:cNvSpPr/>
                <p:nvPr/>
              </p:nvSpPr>
              <p:spPr>
                <a:xfrm>
                  <a:off x="303365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5" name="Isosceles Triangle 404"/>
                <p:cNvSpPr/>
                <p:nvPr/>
              </p:nvSpPr>
              <p:spPr>
                <a:xfrm>
                  <a:off x="301460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6" name="Isosceles Triangle 405"/>
                <p:cNvSpPr/>
                <p:nvPr/>
              </p:nvSpPr>
              <p:spPr>
                <a:xfrm>
                  <a:off x="283839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7" name="Isosceles Triangle 406"/>
                <p:cNvSpPr/>
                <p:nvPr/>
              </p:nvSpPr>
              <p:spPr>
                <a:xfrm>
                  <a:off x="2658607" y="55884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8" name="Isosceles Triangle 407"/>
                <p:cNvSpPr/>
                <p:nvPr/>
              </p:nvSpPr>
              <p:spPr>
                <a:xfrm>
                  <a:off x="2649082" y="5396805"/>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09" name="Isosceles Triangle 408"/>
                <p:cNvSpPr/>
                <p:nvPr/>
              </p:nvSpPr>
              <p:spPr>
                <a:xfrm>
                  <a:off x="2830057" y="5483721"/>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0" name="Isosceles Triangle 409"/>
                <p:cNvSpPr/>
                <p:nvPr/>
              </p:nvSpPr>
              <p:spPr>
                <a:xfrm>
                  <a:off x="3013414"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1" name="Isosceles Triangle 410"/>
                <p:cNvSpPr/>
                <p:nvPr/>
              </p:nvSpPr>
              <p:spPr>
                <a:xfrm>
                  <a:off x="3232489"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2" name="Isosceles Triangle 411"/>
                <p:cNvSpPr/>
                <p:nvPr/>
              </p:nvSpPr>
              <p:spPr>
                <a:xfrm>
                  <a:off x="3411082"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3" name="Isosceles Triangle 412"/>
                <p:cNvSpPr/>
                <p:nvPr/>
              </p:nvSpPr>
              <p:spPr>
                <a:xfrm>
                  <a:off x="3602773"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4" name="Isosceles Triangle 413"/>
                <p:cNvSpPr/>
                <p:nvPr/>
              </p:nvSpPr>
              <p:spPr>
                <a:xfrm>
                  <a:off x="3776605"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5" name="Isosceles Triangle 414"/>
                <p:cNvSpPr/>
                <p:nvPr/>
              </p:nvSpPr>
              <p:spPr>
                <a:xfrm>
                  <a:off x="3959961"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6" name="Isosceles Triangle 415"/>
                <p:cNvSpPr/>
                <p:nvPr/>
              </p:nvSpPr>
              <p:spPr>
                <a:xfrm>
                  <a:off x="4143317"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7" name="Isosceles Triangle 416"/>
                <p:cNvSpPr/>
                <p:nvPr/>
              </p:nvSpPr>
              <p:spPr>
                <a:xfrm>
                  <a:off x="4592182" y="5333703"/>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418" name="Isosceles Triangle 417"/>
                <p:cNvSpPr/>
                <p:nvPr/>
              </p:nvSpPr>
              <p:spPr>
                <a:xfrm>
                  <a:off x="2651463" y="5259884"/>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sp>
            <p:nvSpPr>
              <p:cNvPr id="340" name="Rectangle 339"/>
              <p:cNvSpPr/>
              <p:nvPr/>
            </p:nvSpPr>
            <p:spPr>
              <a:xfrm>
                <a:off x="4954133" y="5445620"/>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1" name="Rectangle 340"/>
              <p:cNvSpPr/>
              <p:nvPr/>
            </p:nvSpPr>
            <p:spPr>
              <a:xfrm>
                <a:off x="4620759" y="548252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2" name="Rectangle 341"/>
              <p:cNvSpPr/>
              <p:nvPr/>
            </p:nvSpPr>
            <p:spPr>
              <a:xfrm>
                <a:off x="4593375" y="546586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3" name="Rectangle 342"/>
              <p:cNvSpPr/>
              <p:nvPr/>
            </p:nvSpPr>
            <p:spPr>
              <a:xfrm>
                <a:off x="4440975" y="548133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4" name="Rectangle 343"/>
              <p:cNvSpPr/>
              <p:nvPr/>
            </p:nvSpPr>
            <p:spPr>
              <a:xfrm>
                <a:off x="4268334"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5" name="Rectangle 344"/>
              <p:cNvSpPr/>
              <p:nvPr/>
            </p:nvSpPr>
            <p:spPr>
              <a:xfrm>
                <a:off x="4227853" y="546586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6" name="Rectangle 345"/>
              <p:cNvSpPr/>
              <p:nvPr/>
            </p:nvSpPr>
            <p:spPr>
              <a:xfrm>
                <a:off x="4086169" y="544324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7" name="Rectangle 346"/>
              <p:cNvSpPr/>
              <p:nvPr/>
            </p:nvSpPr>
            <p:spPr>
              <a:xfrm>
                <a:off x="4040925" y="546109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8" name="Rectangle 347"/>
              <p:cNvSpPr/>
              <p:nvPr/>
            </p:nvSpPr>
            <p:spPr>
              <a:xfrm>
                <a:off x="3929007"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49" name="Rectangle 348"/>
              <p:cNvSpPr/>
              <p:nvPr/>
            </p:nvSpPr>
            <p:spPr>
              <a:xfrm>
                <a:off x="3862332" y="545157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0" name="Rectangle 349"/>
              <p:cNvSpPr/>
              <p:nvPr/>
            </p:nvSpPr>
            <p:spPr>
              <a:xfrm>
                <a:off x="3677785" y="543966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1" name="Rectangle 350"/>
              <p:cNvSpPr/>
              <p:nvPr/>
            </p:nvSpPr>
            <p:spPr>
              <a:xfrm>
                <a:off x="3539673" y="54491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2" name="Rectangle 351"/>
              <p:cNvSpPr/>
              <p:nvPr/>
            </p:nvSpPr>
            <p:spPr>
              <a:xfrm>
                <a:off x="3567057"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3" name="Rectangle 352"/>
              <p:cNvSpPr/>
              <p:nvPr/>
            </p:nvSpPr>
            <p:spPr>
              <a:xfrm>
                <a:off x="3746842"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4" name="Rectangle 353"/>
              <p:cNvSpPr/>
              <p:nvPr/>
            </p:nvSpPr>
            <p:spPr>
              <a:xfrm>
                <a:off x="3931389"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5" name="Rectangle 354"/>
              <p:cNvSpPr/>
              <p:nvPr/>
            </p:nvSpPr>
            <p:spPr>
              <a:xfrm>
                <a:off x="411117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6" name="Rectangle 355"/>
              <p:cNvSpPr/>
              <p:nvPr/>
            </p:nvSpPr>
            <p:spPr>
              <a:xfrm>
                <a:off x="4289767"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7" name="Rectangle 356"/>
              <p:cNvSpPr/>
              <p:nvPr/>
            </p:nvSpPr>
            <p:spPr>
              <a:xfrm>
                <a:off x="4475505"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8" name="Rectangle 357"/>
              <p:cNvSpPr/>
              <p:nvPr/>
            </p:nvSpPr>
            <p:spPr>
              <a:xfrm>
                <a:off x="4657671"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59" name="Rectangle 358"/>
              <p:cNvSpPr/>
              <p:nvPr/>
            </p:nvSpPr>
            <p:spPr>
              <a:xfrm>
                <a:off x="496723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0" name="Rectangle 359"/>
              <p:cNvSpPr/>
              <p:nvPr/>
            </p:nvSpPr>
            <p:spPr>
              <a:xfrm>
                <a:off x="483269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1" name="Rectangle 360"/>
              <p:cNvSpPr/>
              <p:nvPr/>
            </p:nvSpPr>
            <p:spPr>
              <a:xfrm>
                <a:off x="5147018"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2" name="Rectangle 361"/>
              <p:cNvSpPr/>
              <p:nvPr/>
            </p:nvSpPr>
            <p:spPr>
              <a:xfrm>
                <a:off x="5512540" y="5781377"/>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3" name="Rectangle 362"/>
              <p:cNvSpPr/>
              <p:nvPr/>
            </p:nvSpPr>
            <p:spPr>
              <a:xfrm>
                <a:off x="574828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4" name="Rectangle 363"/>
              <p:cNvSpPr/>
              <p:nvPr/>
            </p:nvSpPr>
            <p:spPr>
              <a:xfrm>
                <a:off x="3386082"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5" name="Rectangle 364"/>
              <p:cNvSpPr/>
              <p:nvPr/>
            </p:nvSpPr>
            <p:spPr>
              <a:xfrm>
                <a:off x="3201535" y="54110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6" name="Rectangle 365"/>
              <p:cNvSpPr/>
              <p:nvPr/>
            </p:nvSpPr>
            <p:spPr>
              <a:xfrm>
                <a:off x="3128907" y="53325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7" name="Rectangle 366"/>
              <p:cNvSpPr/>
              <p:nvPr/>
            </p:nvSpPr>
            <p:spPr>
              <a:xfrm>
                <a:off x="3174151" y="534084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8" name="Rectangle 367"/>
              <p:cNvSpPr/>
              <p:nvPr/>
            </p:nvSpPr>
            <p:spPr>
              <a:xfrm>
                <a:off x="3317026" y="535751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69" name="Rectangle 368"/>
              <p:cNvSpPr/>
              <p:nvPr/>
            </p:nvSpPr>
            <p:spPr>
              <a:xfrm>
                <a:off x="3355126" y="53706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0" name="Rectangle 369"/>
              <p:cNvSpPr/>
              <p:nvPr/>
            </p:nvSpPr>
            <p:spPr>
              <a:xfrm>
                <a:off x="3495620" y="540275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1" name="Rectangle 370"/>
              <p:cNvSpPr/>
              <p:nvPr/>
            </p:nvSpPr>
            <p:spPr>
              <a:xfrm>
                <a:off x="3747145" y="5458321"/>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2" name="Rectangle 371"/>
              <p:cNvSpPr/>
              <p:nvPr/>
            </p:nvSpPr>
            <p:spPr>
              <a:xfrm>
                <a:off x="2957457" y="530155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3" name="Rectangle 372"/>
              <p:cNvSpPr/>
              <p:nvPr/>
            </p:nvSpPr>
            <p:spPr>
              <a:xfrm>
                <a:off x="2772910" y="527179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4" name="Rectangle 373"/>
              <p:cNvSpPr/>
              <p:nvPr/>
            </p:nvSpPr>
            <p:spPr>
              <a:xfrm>
                <a:off x="2809820" y="521225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5" name="Rectangle 374"/>
              <p:cNvSpPr/>
              <p:nvPr/>
            </p:nvSpPr>
            <p:spPr>
              <a:xfrm>
                <a:off x="2844348" y="522654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6" name="Rectangle 375"/>
              <p:cNvSpPr/>
              <p:nvPr/>
            </p:nvSpPr>
            <p:spPr>
              <a:xfrm>
                <a:off x="3021751" y="523369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7" name="Rectangle 376"/>
              <p:cNvSpPr/>
              <p:nvPr/>
            </p:nvSpPr>
            <p:spPr>
              <a:xfrm>
                <a:off x="2655038" y="499913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78" name="Rectangle 377"/>
              <p:cNvSpPr/>
              <p:nvPr/>
            </p:nvSpPr>
            <p:spPr>
              <a:xfrm>
                <a:off x="2630035" y="4958656"/>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nvGrpSpPr>
              <p:cNvPr id="379" name="Group 37"/>
              <p:cNvGrpSpPr>
                <a:grpSpLocks noChangeAspect="1"/>
              </p:cNvGrpSpPr>
              <p:nvPr/>
            </p:nvGrpSpPr>
            <p:grpSpPr bwMode="auto">
              <a:xfrm>
                <a:off x="2489465" y="4960144"/>
                <a:ext cx="3318504" cy="834403"/>
                <a:chOff x="797" y="1638"/>
                <a:chExt cx="4168" cy="1048"/>
              </a:xfrm>
            </p:grpSpPr>
            <p:sp>
              <p:nvSpPr>
                <p:cNvPr id="380" name="Freeform 38"/>
                <p:cNvSpPr>
                  <a:spLocks/>
                </p:cNvSpPr>
                <p:nvPr/>
              </p:nvSpPr>
              <p:spPr bwMode="auto">
                <a:xfrm>
                  <a:off x="799" y="1696"/>
                  <a:ext cx="4166" cy="990"/>
                </a:xfrm>
                <a:custGeom>
                  <a:avLst/>
                  <a:gdLst>
                    <a:gd name="T0" fmla="*/ 4166 w 4166"/>
                    <a:gd name="T1" fmla="*/ 990 h 990"/>
                    <a:gd name="T2" fmla="*/ 1607 w 4166"/>
                    <a:gd name="T3" fmla="*/ 990 h 990"/>
                    <a:gd name="T4" fmla="*/ 1375 w 4166"/>
                    <a:gd name="T5" fmla="*/ 734 h 990"/>
                    <a:gd name="T6" fmla="*/ 1144 w 4166"/>
                    <a:gd name="T7" fmla="*/ 734 h 990"/>
                    <a:gd name="T8" fmla="*/ 687 w 4166"/>
                    <a:gd name="T9" fmla="*/ 304 h 990"/>
                    <a:gd name="T10" fmla="*/ 463 w 4166"/>
                    <a:gd name="T11" fmla="*/ 286 h 990"/>
                    <a:gd name="T12" fmla="*/ 230 w 4166"/>
                    <a:gd name="T13" fmla="*/ 0 h 990"/>
                    <a:gd name="T14" fmla="*/ 0 w 4166"/>
                    <a:gd name="T15" fmla="*/ 55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6" h="990">
                      <a:moveTo>
                        <a:pt x="4166" y="990"/>
                      </a:moveTo>
                      <a:lnTo>
                        <a:pt x="1607" y="990"/>
                      </a:lnTo>
                      <a:lnTo>
                        <a:pt x="1375" y="734"/>
                      </a:lnTo>
                      <a:lnTo>
                        <a:pt x="1144" y="734"/>
                      </a:lnTo>
                      <a:lnTo>
                        <a:pt x="687" y="304"/>
                      </a:lnTo>
                      <a:lnTo>
                        <a:pt x="463" y="286"/>
                      </a:lnTo>
                      <a:lnTo>
                        <a:pt x="230" y="0"/>
                      </a:lnTo>
                      <a:lnTo>
                        <a:pt x="0" y="55"/>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Freeform 39"/>
                <p:cNvSpPr>
                  <a:spLocks/>
                </p:cNvSpPr>
                <p:nvPr/>
              </p:nvSpPr>
              <p:spPr bwMode="auto">
                <a:xfrm>
                  <a:off x="799" y="1753"/>
                  <a:ext cx="1609" cy="933"/>
                </a:xfrm>
                <a:custGeom>
                  <a:avLst/>
                  <a:gdLst>
                    <a:gd name="T0" fmla="*/ 0 w 1609"/>
                    <a:gd name="T1" fmla="*/ 0 h 933"/>
                    <a:gd name="T2" fmla="*/ 230 w 1609"/>
                    <a:gd name="T3" fmla="*/ 698 h 933"/>
                    <a:gd name="T4" fmla="*/ 461 w 1609"/>
                    <a:gd name="T5" fmla="*/ 933 h 933"/>
                    <a:gd name="T6" fmla="*/ 1609 w 1609"/>
                    <a:gd name="T7" fmla="*/ 933 h 933"/>
                  </a:gdLst>
                  <a:ahLst/>
                  <a:cxnLst>
                    <a:cxn ang="0">
                      <a:pos x="T0" y="T1"/>
                    </a:cxn>
                    <a:cxn ang="0">
                      <a:pos x="T2" y="T3"/>
                    </a:cxn>
                    <a:cxn ang="0">
                      <a:pos x="T4" y="T5"/>
                    </a:cxn>
                    <a:cxn ang="0">
                      <a:pos x="T6" y="T7"/>
                    </a:cxn>
                  </a:cxnLst>
                  <a:rect l="0" t="0" r="r" b="b"/>
                  <a:pathLst>
                    <a:path w="1609" h="933">
                      <a:moveTo>
                        <a:pt x="0" y="0"/>
                      </a:moveTo>
                      <a:lnTo>
                        <a:pt x="230" y="698"/>
                      </a:lnTo>
                      <a:lnTo>
                        <a:pt x="461" y="933"/>
                      </a:lnTo>
                      <a:lnTo>
                        <a:pt x="160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Freeform 40"/>
                <p:cNvSpPr>
                  <a:spLocks/>
                </p:cNvSpPr>
                <p:nvPr/>
              </p:nvSpPr>
              <p:spPr bwMode="auto">
                <a:xfrm>
                  <a:off x="799" y="1751"/>
                  <a:ext cx="459" cy="933"/>
                </a:xfrm>
                <a:custGeom>
                  <a:avLst/>
                  <a:gdLst>
                    <a:gd name="T0" fmla="*/ 0 w 459"/>
                    <a:gd name="T1" fmla="*/ 0 h 933"/>
                    <a:gd name="T2" fmla="*/ 226 w 459"/>
                    <a:gd name="T3" fmla="*/ 448 h 933"/>
                    <a:gd name="T4" fmla="*/ 459 w 459"/>
                    <a:gd name="T5" fmla="*/ 933 h 933"/>
                  </a:gdLst>
                  <a:ahLst/>
                  <a:cxnLst>
                    <a:cxn ang="0">
                      <a:pos x="T0" y="T1"/>
                    </a:cxn>
                    <a:cxn ang="0">
                      <a:pos x="T2" y="T3"/>
                    </a:cxn>
                    <a:cxn ang="0">
                      <a:pos x="T4" y="T5"/>
                    </a:cxn>
                  </a:cxnLst>
                  <a:rect l="0" t="0" r="r" b="b"/>
                  <a:pathLst>
                    <a:path w="459" h="933">
                      <a:moveTo>
                        <a:pt x="0" y="0"/>
                      </a:moveTo>
                      <a:lnTo>
                        <a:pt x="226" y="448"/>
                      </a:lnTo>
                      <a:lnTo>
                        <a:pt x="45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Freeform 41"/>
                <p:cNvSpPr>
                  <a:spLocks/>
                </p:cNvSpPr>
                <p:nvPr/>
              </p:nvSpPr>
              <p:spPr bwMode="auto">
                <a:xfrm>
                  <a:off x="799" y="1749"/>
                  <a:ext cx="2677" cy="563"/>
                </a:xfrm>
                <a:custGeom>
                  <a:avLst/>
                  <a:gdLst>
                    <a:gd name="T0" fmla="*/ 0 w 2677"/>
                    <a:gd name="T1" fmla="*/ 0 h 563"/>
                    <a:gd name="T2" fmla="*/ 222 w 2677"/>
                    <a:gd name="T3" fmla="*/ 277 h 563"/>
                    <a:gd name="T4" fmla="*/ 447 w 2677"/>
                    <a:gd name="T5" fmla="*/ 561 h 563"/>
                    <a:gd name="T6" fmla="*/ 1186 w 2677"/>
                    <a:gd name="T7" fmla="*/ 563 h 563"/>
                    <a:gd name="T8" fmla="*/ 1413 w 2677"/>
                    <a:gd name="T9" fmla="*/ 376 h 563"/>
                    <a:gd name="T10" fmla="*/ 2677 w 2677"/>
                    <a:gd name="T11" fmla="*/ 376 h 563"/>
                  </a:gdLst>
                  <a:ahLst/>
                  <a:cxnLst>
                    <a:cxn ang="0">
                      <a:pos x="T0" y="T1"/>
                    </a:cxn>
                    <a:cxn ang="0">
                      <a:pos x="T2" y="T3"/>
                    </a:cxn>
                    <a:cxn ang="0">
                      <a:pos x="T4" y="T5"/>
                    </a:cxn>
                    <a:cxn ang="0">
                      <a:pos x="T6" y="T7"/>
                    </a:cxn>
                    <a:cxn ang="0">
                      <a:pos x="T8" y="T9"/>
                    </a:cxn>
                    <a:cxn ang="0">
                      <a:pos x="T10" y="T11"/>
                    </a:cxn>
                  </a:cxnLst>
                  <a:rect l="0" t="0" r="r" b="b"/>
                  <a:pathLst>
                    <a:path w="2677" h="563">
                      <a:moveTo>
                        <a:pt x="0" y="0"/>
                      </a:moveTo>
                      <a:lnTo>
                        <a:pt x="222" y="277"/>
                      </a:lnTo>
                      <a:lnTo>
                        <a:pt x="447" y="561"/>
                      </a:lnTo>
                      <a:lnTo>
                        <a:pt x="1186" y="563"/>
                      </a:lnTo>
                      <a:lnTo>
                        <a:pt x="1413" y="376"/>
                      </a:lnTo>
                      <a:lnTo>
                        <a:pt x="2677" y="376"/>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Freeform 42"/>
                <p:cNvSpPr>
                  <a:spLocks/>
                </p:cNvSpPr>
                <p:nvPr/>
              </p:nvSpPr>
              <p:spPr bwMode="auto">
                <a:xfrm>
                  <a:off x="797" y="1757"/>
                  <a:ext cx="2711" cy="551"/>
                </a:xfrm>
                <a:custGeom>
                  <a:avLst/>
                  <a:gdLst>
                    <a:gd name="T0" fmla="*/ 0 w 2711"/>
                    <a:gd name="T1" fmla="*/ 0 h 551"/>
                    <a:gd name="T2" fmla="*/ 202 w 2711"/>
                    <a:gd name="T3" fmla="*/ 175 h 551"/>
                    <a:gd name="T4" fmla="*/ 443 w 2711"/>
                    <a:gd name="T5" fmla="*/ 305 h 551"/>
                    <a:gd name="T6" fmla="*/ 665 w 2711"/>
                    <a:gd name="T7" fmla="*/ 344 h 551"/>
                    <a:gd name="T8" fmla="*/ 1078 w 2711"/>
                    <a:gd name="T9" fmla="*/ 396 h 551"/>
                    <a:gd name="T10" fmla="*/ 1345 w 2711"/>
                    <a:gd name="T11" fmla="*/ 505 h 551"/>
                    <a:gd name="T12" fmla="*/ 1675 w 2711"/>
                    <a:gd name="T13" fmla="*/ 517 h 551"/>
                    <a:gd name="T14" fmla="*/ 2272 w 2711"/>
                    <a:gd name="T15" fmla="*/ 503 h 551"/>
                    <a:gd name="T16" fmla="*/ 2481 w 2711"/>
                    <a:gd name="T17" fmla="*/ 551 h 551"/>
                    <a:gd name="T18" fmla="*/ 2711 w 2711"/>
                    <a:gd name="T19"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1" h="551">
                      <a:moveTo>
                        <a:pt x="0" y="0"/>
                      </a:moveTo>
                      <a:lnTo>
                        <a:pt x="202" y="175"/>
                      </a:lnTo>
                      <a:lnTo>
                        <a:pt x="443" y="305"/>
                      </a:lnTo>
                      <a:lnTo>
                        <a:pt x="665" y="344"/>
                      </a:lnTo>
                      <a:lnTo>
                        <a:pt x="1078" y="396"/>
                      </a:lnTo>
                      <a:lnTo>
                        <a:pt x="1345" y="505"/>
                      </a:lnTo>
                      <a:lnTo>
                        <a:pt x="1675" y="517"/>
                      </a:lnTo>
                      <a:lnTo>
                        <a:pt x="2272" y="503"/>
                      </a:lnTo>
                      <a:lnTo>
                        <a:pt x="2481" y="551"/>
                      </a:lnTo>
                      <a:lnTo>
                        <a:pt x="2711" y="551"/>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Freeform 43"/>
                <p:cNvSpPr>
                  <a:spLocks/>
                </p:cNvSpPr>
                <p:nvPr/>
              </p:nvSpPr>
              <p:spPr bwMode="auto">
                <a:xfrm>
                  <a:off x="801" y="1749"/>
                  <a:ext cx="3587" cy="533"/>
                </a:xfrm>
                <a:custGeom>
                  <a:avLst/>
                  <a:gdLst>
                    <a:gd name="T0" fmla="*/ 3587 w 3587"/>
                    <a:gd name="T1" fmla="*/ 442 h 533"/>
                    <a:gd name="T2" fmla="*/ 3128 w 3587"/>
                    <a:gd name="T3" fmla="*/ 515 h 533"/>
                    <a:gd name="T4" fmla="*/ 2665 w 3587"/>
                    <a:gd name="T5" fmla="*/ 533 h 533"/>
                    <a:gd name="T6" fmla="*/ 2200 w 3587"/>
                    <a:gd name="T7" fmla="*/ 533 h 533"/>
                    <a:gd name="T8" fmla="*/ 1525 w 3587"/>
                    <a:gd name="T9" fmla="*/ 509 h 533"/>
                    <a:gd name="T10" fmla="*/ 1110 w 3587"/>
                    <a:gd name="T11" fmla="*/ 416 h 533"/>
                    <a:gd name="T12" fmla="*/ 655 w 3587"/>
                    <a:gd name="T13" fmla="*/ 346 h 533"/>
                    <a:gd name="T14" fmla="*/ 369 w 3587"/>
                    <a:gd name="T15" fmla="*/ 291 h 533"/>
                    <a:gd name="T16" fmla="*/ 0 w 3587"/>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7" h="533">
                      <a:moveTo>
                        <a:pt x="3587" y="442"/>
                      </a:moveTo>
                      <a:lnTo>
                        <a:pt x="3128" y="515"/>
                      </a:lnTo>
                      <a:lnTo>
                        <a:pt x="2665" y="533"/>
                      </a:lnTo>
                      <a:lnTo>
                        <a:pt x="2200" y="533"/>
                      </a:lnTo>
                      <a:lnTo>
                        <a:pt x="1525" y="509"/>
                      </a:lnTo>
                      <a:lnTo>
                        <a:pt x="1110" y="416"/>
                      </a:lnTo>
                      <a:lnTo>
                        <a:pt x="655" y="346"/>
                      </a:lnTo>
                      <a:lnTo>
                        <a:pt x="369" y="291"/>
                      </a:lnTo>
                      <a:lnTo>
                        <a:pt x="0" y="0"/>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44"/>
                <p:cNvSpPr>
                  <a:spLocks/>
                </p:cNvSpPr>
                <p:nvPr/>
              </p:nvSpPr>
              <p:spPr bwMode="auto">
                <a:xfrm>
                  <a:off x="797" y="1638"/>
                  <a:ext cx="2777" cy="734"/>
                </a:xfrm>
                <a:custGeom>
                  <a:avLst/>
                  <a:gdLst>
                    <a:gd name="T0" fmla="*/ 2817 w 2817"/>
                    <a:gd name="T1" fmla="*/ 404 h 734"/>
                    <a:gd name="T2" fmla="*/ 2545 w 2817"/>
                    <a:gd name="T3" fmla="*/ 378 h 734"/>
                    <a:gd name="T4" fmla="*/ 2288 w 2817"/>
                    <a:gd name="T5" fmla="*/ 449 h 734"/>
                    <a:gd name="T6" fmla="*/ 2104 w 2817"/>
                    <a:gd name="T7" fmla="*/ 559 h 734"/>
                    <a:gd name="T8" fmla="*/ 1862 w 2817"/>
                    <a:gd name="T9" fmla="*/ 734 h 734"/>
                    <a:gd name="T10" fmla="*/ 1353 w 2817"/>
                    <a:gd name="T11" fmla="*/ 690 h 734"/>
                    <a:gd name="T12" fmla="*/ 1104 w 2817"/>
                    <a:gd name="T13" fmla="*/ 642 h 734"/>
                    <a:gd name="T14" fmla="*/ 906 w 2817"/>
                    <a:gd name="T15" fmla="*/ 611 h 734"/>
                    <a:gd name="T16" fmla="*/ 655 w 2817"/>
                    <a:gd name="T17" fmla="*/ 455 h 734"/>
                    <a:gd name="T18" fmla="*/ 421 w 2817"/>
                    <a:gd name="T19" fmla="*/ 334 h 734"/>
                    <a:gd name="T20" fmla="*/ 202 w 2817"/>
                    <a:gd name="T21" fmla="*/ 0 h 734"/>
                    <a:gd name="T22" fmla="*/ 0 w 2817"/>
                    <a:gd name="T23" fmla="*/ 115 h 734"/>
                    <a:gd name="connsiteX0" fmla="*/ 9857 w 9857"/>
                    <a:gd name="connsiteY0" fmla="*/ 5667 h 10000"/>
                    <a:gd name="connsiteX1" fmla="*/ 9034 w 9857"/>
                    <a:gd name="connsiteY1" fmla="*/ 5150 h 10000"/>
                    <a:gd name="connsiteX2" fmla="*/ 8122 w 9857"/>
                    <a:gd name="connsiteY2" fmla="*/ 6117 h 10000"/>
                    <a:gd name="connsiteX3" fmla="*/ 7469 w 9857"/>
                    <a:gd name="connsiteY3" fmla="*/ 7616 h 10000"/>
                    <a:gd name="connsiteX4" fmla="*/ 6610 w 9857"/>
                    <a:gd name="connsiteY4" fmla="*/ 10000 h 10000"/>
                    <a:gd name="connsiteX5" fmla="*/ 4803 w 9857"/>
                    <a:gd name="connsiteY5" fmla="*/ 9401 h 10000"/>
                    <a:gd name="connsiteX6" fmla="*/ 3919 w 9857"/>
                    <a:gd name="connsiteY6" fmla="*/ 8747 h 10000"/>
                    <a:gd name="connsiteX7" fmla="*/ 3216 w 9857"/>
                    <a:gd name="connsiteY7" fmla="*/ 8324 h 10000"/>
                    <a:gd name="connsiteX8" fmla="*/ 2325 w 9857"/>
                    <a:gd name="connsiteY8" fmla="*/ 6199 h 10000"/>
                    <a:gd name="connsiteX9" fmla="*/ 1494 w 9857"/>
                    <a:gd name="connsiteY9" fmla="*/ 4550 h 10000"/>
                    <a:gd name="connsiteX10" fmla="*/ 717 w 9857"/>
                    <a:gd name="connsiteY10" fmla="*/ 0 h 10000"/>
                    <a:gd name="connsiteX11" fmla="*/ 0 w 9857"/>
                    <a:gd name="connsiteY11" fmla="*/ 15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7" h="10000">
                      <a:moveTo>
                        <a:pt x="9857" y="5667"/>
                      </a:moveTo>
                      <a:lnTo>
                        <a:pt x="9034" y="5150"/>
                      </a:lnTo>
                      <a:lnTo>
                        <a:pt x="8122" y="6117"/>
                      </a:lnTo>
                      <a:lnTo>
                        <a:pt x="7469" y="7616"/>
                      </a:lnTo>
                      <a:lnTo>
                        <a:pt x="6610" y="10000"/>
                      </a:lnTo>
                      <a:lnTo>
                        <a:pt x="4803" y="9401"/>
                      </a:lnTo>
                      <a:lnTo>
                        <a:pt x="3919" y="8747"/>
                      </a:lnTo>
                      <a:lnTo>
                        <a:pt x="3216" y="8324"/>
                      </a:lnTo>
                      <a:lnTo>
                        <a:pt x="2325" y="6199"/>
                      </a:lnTo>
                      <a:lnTo>
                        <a:pt x="1494" y="4550"/>
                      </a:lnTo>
                      <a:lnTo>
                        <a:pt x="717" y="0"/>
                      </a:lnTo>
                      <a:lnTo>
                        <a:pt x="0" y="1567"/>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grpSp>
          <p:nvGrpSpPr>
            <p:cNvPr id="150" name="Group 149"/>
            <p:cNvGrpSpPr/>
            <p:nvPr/>
          </p:nvGrpSpPr>
          <p:grpSpPr>
            <a:xfrm>
              <a:off x="2471119" y="4139877"/>
              <a:ext cx="2609354" cy="1669184"/>
              <a:chOff x="2471119" y="4139877"/>
              <a:chExt cx="2609354" cy="1669184"/>
            </a:xfrm>
          </p:grpSpPr>
          <p:grpSp>
            <p:nvGrpSpPr>
              <p:cNvPr id="151" name="Group 4"/>
              <p:cNvGrpSpPr>
                <a:grpSpLocks noChangeAspect="1"/>
              </p:cNvGrpSpPr>
              <p:nvPr/>
            </p:nvGrpSpPr>
            <p:grpSpPr bwMode="auto">
              <a:xfrm>
                <a:off x="2480073" y="4146948"/>
                <a:ext cx="2585574" cy="1646634"/>
                <a:chOff x="1250" y="1123"/>
                <a:chExt cx="3264" cy="2074"/>
              </a:xfrm>
            </p:grpSpPr>
            <p:sp>
              <p:nvSpPr>
                <p:cNvPr id="307" name="Freeform 5"/>
                <p:cNvSpPr>
                  <a:spLocks/>
                </p:cNvSpPr>
                <p:nvPr/>
              </p:nvSpPr>
              <p:spPr bwMode="auto">
                <a:xfrm>
                  <a:off x="1250" y="2164"/>
                  <a:ext cx="3264" cy="1033"/>
                </a:xfrm>
                <a:custGeom>
                  <a:avLst/>
                  <a:gdLst>
                    <a:gd name="T0" fmla="*/ 3264 w 3264"/>
                    <a:gd name="T1" fmla="*/ 1033 h 1033"/>
                    <a:gd name="T2" fmla="*/ 2114 w 3264"/>
                    <a:gd name="T3" fmla="*/ 1033 h 1033"/>
                    <a:gd name="T4" fmla="*/ 1847 w 3264"/>
                    <a:gd name="T5" fmla="*/ 0 h 1033"/>
                    <a:gd name="T6" fmla="*/ 1607 w 3264"/>
                    <a:gd name="T7" fmla="*/ 102 h 1033"/>
                    <a:gd name="T8" fmla="*/ 922 w 3264"/>
                    <a:gd name="T9" fmla="*/ 100 h 1033"/>
                    <a:gd name="T10" fmla="*/ 685 w 3264"/>
                    <a:gd name="T11" fmla="*/ 14 h 1033"/>
                    <a:gd name="T12" fmla="*/ 218 w 3264"/>
                    <a:gd name="T13" fmla="*/ 98 h 1033"/>
                    <a:gd name="T14" fmla="*/ 0 w 3264"/>
                    <a:gd name="T15" fmla="*/ 98 h 1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4" h="1033">
                      <a:moveTo>
                        <a:pt x="3264" y="1033"/>
                      </a:moveTo>
                      <a:lnTo>
                        <a:pt x="2114" y="1033"/>
                      </a:lnTo>
                      <a:lnTo>
                        <a:pt x="1847" y="0"/>
                      </a:lnTo>
                      <a:lnTo>
                        <a:pt x="1607" y="102"/>
                      </a:lnTo>
                      <a:lnTo>
                        <a:pt x="922" y="100"/>
                      </a:lnTo>
                      <a:lnTo>
                        <a:pt x="685" y="14"/>
                      </a:lnTo>
                      <a:lnTo>
                        <a:pt x="218" y="98"/>
                      </a:lnTo>
                      <a:lnTo>
                        <a:pt x="0" y="98"/>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
                <p:cNvSpPr>
                  <a:spLocks noChangeShapeType="1"/>
                </p:cNvSpPr>
                <p:nvPr/>
              </p:nvSpPr>
              <p:spPr bwMode="auto">
                <a:xfrm flipH="1">
                  <a:off x="1258" y="1368"/>
                  <a:ext cx="200" cy="892"/>
                </a:xfrm>
                <a:prstGeom prst="line">
                  <a:avLst/>
                </a:prstGeom>
                <a:noFill/>
                <a:ln w="9525"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Freeform 7"/>
                <p:cNvSpPr>
                  <a:spLocks/>
                </p:cNvSpPr>
                <p:nvPr/>
              </p:nvSpPr>
              <p:spPr bwMode="auto">
                <a:xfrm>
                  <a:off x="1254" y="1570"/>
                  <a:ext cx="453" cy="692"/>
                </a:xfrm>
                <a:custGeom>
                  <a:avLst/>
                  <a:gdLst>
                    <a:gd name="T0" fmla="*/ 453 w 453"/>
                    <a:gd name="T1" fmla="*/ 0 h 692"/>
                    <a:gd name="T2" fmla="*/ 208 w 453"/>
                    <a:gd name="T3" fmla="*/ 586 h 692"/>
                    <a:gd name="T4" fmla="*/ 0 w 453"/>
                    <a:gd name="T5" fmla="*/ 692 h 692"/>
                  </a:gdLst>
                  <a:ahLst/>
                  <a:cxnLst>
                    <a:cxn ang="0">
                      <a:pos x="T0" y="T1"/>
                    </a:cxn>
                    <a:cxn ang="0">
                      <a:pos x="T2" y="T3"/>
                    </a:cxn>
                    <a:cxn ang="0">
                      <a:pos x="T4" y="T5"/>
                    </a:cxn>
                  </a:cxnLst>
                  <a:rect l="0" t="0" r="r" b="b"/>
                  <a:pathLst>
                    <a:path w="453" h="692">
                      <a:moveTo>
                        <a:pt x="453" y="0"/>
                      </a:moveTo>
                      <a:lnTo>
                        <a:pt x="208" y="586"/>
                      </a:lnTo>
                      <a:lnTo>
                        <a:pt x="0" y="69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Freeform 8"/>
                <p:cNvSpPr>
                  <a:spLocks/>
                </p:cNvSpPr>
                <p:nvPr/>
              </p:nvSpPr>
              <p:spPr bwMode="auto">
                <a:xfrm>
                  <a:off x="1264" y="1123"/>
                  <a:ext cx="1501" cy="1143"/>
                </a:xfrm>
                <a:custGeom>
                  <a:avLst/>
                  <a:gdLst>
                    <a:gd name="T0" fmla="*/ 1501 w 1501"/>
                    <a:gd name="T1" fmla="*/ 0 h 1143"/>
                    <a:gd name="T2" fmla="*/ 1164 w 1501"/>
                    <a:gd name="T3" fmla="*/ 171 h 1143"/>
                    <a:gd name="T4" fmla="*/ 916 w 1501"/>
                    <a:gd name="T5" fmla="*/ 197 h 1143"/>
                    <a:gd name="T6" fmla="*/ 681 w 1501"/>
                    <a:gd name="T7" fmla="*/ 409 h 1143"/>
                    <a:gd name="T8" fmla="*/ 493 w 1501"/>
                    <a:gd name="T9" fmla="*/ 666 h 1143"/>
                    <a:gd name="T10" fmla="*/ 198 w 1501"/>
                    <a:gd name="T11" fmla="*/ 903 h 1143"/>
                    <a:gd name="T12" fmla="*/ 0 w 1501"/>
                    <a:gd name="T13" fmla="*/ 1143 h 1143"/>
                  </a:gdLst>
                  <a:ahLst/>
                  <a:cxnLst>
                    <a:cxn ang="0">
                      <a:pos x="T0" y="T1"/>
                    </a:cxn>
                    <a:cxn ang="0">
                      <a:pos x="T2" y="T3"/>
                    </a:cxn>
                    <a:cxn ang="0">
                      <a:pos x="T4" y="T5"/>
                    </a:cxn>
                    <a:cxn ang="0">
                      <a:pos x="T6" y="T7"/>
                    </a:cxn>
                    <a:cxn ang="0">
                      <a:pos x="T8" y="T9"/>
                    </a:cxn>
                    <a:cxn ang="0">
                      <a:pos x="T10" y="T11"/>
                    </a:cxn>
                    <a:cxn ang="0">
                      <a:pos x="T12" y="T13"/>
                    </a:cxn>
                  </a:cxnLst>
                  <a:rect l="0" t="0" r="r" b="b"/>
                  <a:pathLst>
                    <a:path w="1501" h="1143">
                      <a:moveTo>
                        <a:pt x="1501" y="0"/>
                      </a:moveTo>
                      <a:lnTo>
                        <a:pt x="1164" y="171"/>
                      </a:lnTo>
                      <a:lnTo>
                        <a:pt x="916" y="197"/>
                      </a:lnTo>
                      <a:lnTo>
                        <a:pt x="681" y="409"/>
                      </a:lnTo>
                      <a:lnTo>
                        <a:pt x="493" y="666"/>
                      </a:lnTo>
                      <a:lnTo>
                        <a:pt x="198" y="903"/>
                      </a:lnTo>
                      <a:lnTo>
                        <a:pt x="0" y="114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Freeform 9"/>
                <p:cNvSpPr>
                  <a:spLocks/>
                </p:cNvSpPr>
                <p:nvPr/>
              </p:nvSpPr>
              <p:spPr bwMode="auto">
                <a:xfrm>
                  <a:off x="1258" y="1572"/>
                  <a:ext cx="2050" cy="690"/>
                </a:xfrm>
                <a:custGeom>
                  <a:avLst/>
                  <a:gdLst>
                    <a:gd name="T0" fmla="*/ 2050 w 2050"/>
                    <a:gd name="T1" fmla="*/ 0 h 690"/>
                    <a:gd name="T2" fmla="*/ 1489 w 2050"/>
                    <a:gd name="T3" fmla="*/ 325 h 690"/>
                    <a:gd name="T4" fmla="*/ 1138 w 2050"/>
                    <a:gd name="T5" fmla="*/ 430 h 690"/>
                    <a:gd name="T6" fmla="*/ 914 w 2050"/>
                    <a:gd name="T7" fmla="*/ 476 h 690"/>
                    <a:gd name="T8" fmla="*/ 679 w 2050"/>
                    <a:gd name="T9" fmla="*/ 548 h 690"/>
                    <a:gd name="T10" fmla="*/ 447 w 2050"/>
                    <a:gd name="T11" fmla="*/ 584 h 690"/>
                    <a:gd name="T12" fmla="*/ 0 w 2050"/>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050" h="690">
                      <a:moveTo>
                        <a:pt x="2050" y="0"/>
                      </a:moveTo>
                      <a:lnTo>
                        <a:pt x="1489" y="325"/>
                      </a:lnTo>
                      <a:lnTo>
                        <a:pt x="1138" y="430"/>
                      </a:lnTo>
                      <a:lnTo>
                        <a:pt x="914" y="476"/>
                      </a:lnTo>
                      <a:lnTo>
                        <a:pt x="679" y="548"/>
                      </a:lnTo>
                      <a:lnTo>
                        <a:pt x="447" y="584"/>
                      </a:lnTo>
                      <a:lnTo>
                        <a:pt x="0" y="69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Freeform 10"/>
                <p:cNvSpPr>
                  <a:spLocks/>
                </p:cNvSpPr>
                <p:nvPr/>
              </p:nvSpPr>
              <p:spPr bwMode="auto">
                <a:xfrm>
                  <a:off x="1260" y="1689"/>
                  <a:ext cx="467" cy="573"/>
                </a:xfrm>
                <a:custGeom>
                  <a:avLst/>
                  <a:gdLst>
                    <a:gd name="T0" fmla="*/ 467 w 467"/>
                    <a:gd name="T1" fmla="*/ 0 h 573"/>
                    <a:gd name="T2" fmla="*/ 208 w 467"/>
                    <a:gd name="T3" fmla="*/ 148 h 573"/>
                    <a:gd name="T4" fmla="*/ 0 w 467"/>
                    <a:gd name="T5" fmla="*/ 573 h 573"/>
                  </a:gdLst>
                  <a:ahLst/>
                  <a:cxnLst>
                    <a:cxn ang="0">
                      <a:pos x="T0" y="T1"/>
                    </a:cxn>
                    <a:cxn ang="0">
                      <a:pos x="T2" y="T3"/>
                    </a:cxn>
                    <a:cxn ang="0">
                      <a:pos x="T4" y="T5"/>
                    </a:cxn>
                  </a:cxnLst>
                  <a:rect l="0" t="0" r="r" b="b"/>
                  <a:pathLst>
                    <a:path w="467" h="573">
                      <a:moveTo>
                        <a:pt x="467" y="0"/>
                      </a:moveTo>
                      <a:lnTo>
                        <a:pt x="208" y="148"/>
                      </a:lnTo>
                      <a:lnTo>
                        <a:pt x="0" y="5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Freeform 11"/>
                <p:cNvSpPr>
                  <a:spLocks/>
                </p:cNvSpPr>
                <p:nvPr/>
              </p:nvSpPr>
              <p:spPr bwMode="auto">
                <a:xfrm>
                  <a:off x="1262" y="1721"/>
                  <a:ext cx="427" cy="531"/>
                </a:xfrm>
                <a:custGeom>
                  <a:avLst/>
                  <a:gdLst>
                    <a:gd name="T0" fmla="*/ 427 w 427"/>
                    <a:gd name="T1" fmla="*/ 0 h 531"/>
                    <a:gd name="T2" fmla="*/ 194 w 427"/>
                    <a:gd name="T3" fmla="*/ 325 h 531"/>
                    <a:gd name="T4" fmla="*/ 0 w 427"/>
                    <a:gd name="T5" fmla="*/ 531 h 531"/>
                  </a:gdLst>
                  <a:ahLst/>
                  <a:cxnLst>
                    <a:cxn ang="0">
                      <a:pos x="T0" y="T1"/>
                    </a:cxn>
                    <a:cxn ang="0">
                      <a:pos x="T2" y="T3"/>
                    </a:cxn>
                    <a:cxn ang="0">
                      <a:pos x="T4" y="T5"/>
                    </a:cxn>
                  </a:cxnLst>
                  <a:rect l="0" t="0" r="r" b="b"/>
                  <a:pathLst>
                    <a:path w="427" h="531">
                      <a:moveTo>
                        <a:pt x="427" y="0"/>
                      </a:moveTo>
                      <a:lnTo>
                        <a:pt x="194" y="325"/>
                      </a:lnTo>
                      <a:lnTo>
                        <a:pt x="0" y="53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Freeform 12"/>
                <p:cNvSpPr>
                  <a:spLocks/>
                </p:cNvSpPr>
                <p:nvPr/>
              </p:nvSpPr>
              <p:spPr bwMode="auto">
                <a:xfrm>
                  <a:off x="1258" y="2260"/>
                  <a:ext cx="691" cy="339"/>
                </a:xfrm>
                <a:custGeom>
                  <a:avLst/>
                  <a:gdLst>
                    <a:gd name="T0" fmla="*/ 691 w 691"/>
                    <a:gd name="T1" fmla="*/ 313 h 339"/>
                    <a:gd name="T2" fmla="*/ 459 w 691"/>
                    <a:gd name="T3" fmla="*/ 339 h 339"/>
                    <a:gd name="T4" fmla="*/ 212 w 691"/>
                    <a:gd name="T5" fmla="*/ 311 h 339"/>
                    <a:gd name="T6" fmla="*/ 0 w 691"/>
                    <a:gd name="T7" fmla="*/ 0 h 339"/>
                  </a:gdLst>
                  <a:ahLst/>
                  <a:cxnLst>
                    <a:cxn ang="0">
                      <a:pos x="T0" y="T1"/>
                    </a:cxn>
                    <a:cxn ang="0">
                      <a:pos x="T2" y="T3"/>
                    </a:cxn>
                    <a:cxn ang="0">
                      <a:pos x="T4" y="T5"/>
                    </a:cxn>
                    <a:cxn ang="0">
                      <a:pos x="T6" y="T7"/>
                    </a:cxn>
                  </a:cxnLst>
                  <a:rect l="0" t="0" r="r" b="b"/>
                  <a:pathLst>
                    <a:path w="691" h="339">
                      <a:moveTo>
                        <a:pt x="691" y="313"/>
                      </a:moveTo>
                      <a:lnTo>
                        <a:pt x="459" y="339"/>
                      </a:lnTo>
                      <a:lnTo>
                        <a:pt x="212" y="311"/>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Freeform 13"/>
                <p:cNvSpPr>
                  <a:spLocks/>
                </p:cNvSpPr>
                <p:nvPr/>
              </p:nvSpPr>
              <p:spPr bwMode="auto">
                <a:xfrm>
                  <a:off x="1256" y="2260"/>
                  <a:ext cx="2869" cy="197"/>
                </a:xfrm>
                <a:custGeom>
                  <a:avLst/>
                  <a:gdLst>
                    <a:gd name="T0" fmla="*/ 2869 w 2869"/>
                    <a:gd name="T1" fmla="*/ 175 h 197"/>
                    <a:gd name="T2" fmla="*/ 2641 w 2869"/>
                    <a:gd name="T3" fmla="*/ 143 h 197"/>
                    <a:gd name="T4" fmla="*/ 2382 w 2869"/>
                    <a:gd name="T5" fmla="*/ 38 h 197"/>
                    <a:gd name="T6" fmla="*/ 2138 w 2869"/>
                    <a:gd name="T7" fmla="*/ 93 h 197"/>
                    <a:gd name="T8" fmla="*/ 1912 w 2869"/>
                    <a:gd name="T9" fmla="*/ 197 h 197"/>
                    <a:gd name="T10" fmla="*/ 1683 w 2869"/>
                    <a:gd name="T11" fmla="*/ 70 h 197"/>
                    <a:gd name="T12" fmla="*/ 1419 w 2869"/>
                    <a:gd name="T13" fmla="*/ 36 h 197"/>
                    <a:gd name="T14" fmla="*/ 1188 w 2869"/>
                    <a:gd name="T15" fmla="*/ 16 h 197"/>
                    <a:gd name="T16" fmla="*/ 910 w 2869"/>
                    <a:gd name="T17" fmla="*/ 111 h 197"/>
                    <a:gd name="T18" fmla="*/ 687 w 2869"/>
                    <a:gd name="T19" fmla="*/ 52 h 197"/>
                    <a:gd name="T20" fmla="*/ 449 w 2869"/>
                    <a:gd name="T21" fmla="*/ 89 h 197"/>
                    <a:gd name="T22" fmla="*/ 218 w 2869"/>
                    <a:gd name="T23" fmla="*/ 0 h 197"/>
                    <a:gd name="T24" fmla="*/ 0 w 2869"/>
                    <a:gd name="T25"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9" h="197">
                      <a:moveTo>
                        <a:pt x="2869" y="175"/>
                      </a:moveTo>
                      <a:lnTo>
                        <a:pt x="2641" y="143"/>
                      </a:lnTo>
                      <a:lnTo>
                        <a:pt x="2382" y="38"/>
                      </a:lnTo>
                      <a:lnTo>
                        <a:pt x="2138" y="93"/>
                      </a:lnTo>
                      <a:lnTo>
                        <a:pt x="1912" y="197"/>
                      </a:lnTo>
                      <a:lnTo>
                        <a:pt x="1683" y="70"/>
                      </a:lnTo>
                      <a:lnTo>
                        <a:pt x="1419" y="36"/>
                      </a:lnTo>
                      <a:lnTo>
                        <a:pt x="1188" y="16"/>
                      </a:lnTo>
                      <a:lnTo>
                        <a:pt x="910" y="111"/>
                      </a:lnTo>
                      <a:lnTo>
                        <a:pt x="687" y="52"/>
                      </a:lnTo>
                      <a:lnTo>
                        <a:pt x="449" y="89"/>
                      </a:lnTo>
                      <a:lnTo>
                        <a:pt x="218" y="0"/>
                      </a:lnTo>
                      <a:lnTo>
                        <a:pt x="0" y="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Freeform 14"/>
                <p:cNvSpPr>
                  <a:spLocks/>
                </p:cNvSpPr>
                <p:nvPr/>
              </p:nvSpPr>
              <p:spPr bwMode="auto">
                <a:xfrm>
                  <a:off x="1254" y="2244"/>
                  <a:ext cx="2565" cy="177"/>
                </a:xfrm>
                <a:custGeom>
                  <a:avLst/>
                  <a:gdLst>
                    <a:gd name="T0" fmla="*/ 2565 w 2565"/>
                    <a:gd name="T1" fmla="*/ 2 h 177"/>
                    <a:gd name="T2" fmla="*/ 2324 w 2565"/>
                    <a:gd name="T3" fmla="*/ 58 h 177"/>
                    <a:gd name="T4" fmla="*/ 2104 w 2565"/>
                    <a:gd name="T5" fmla="*/ 0 h 177"/>
                    <a:gd name="T6" fmla="*/ 1865 w 2565"/>
                    <a:gd name="T7" fmla="*/ 10 h 177"/>
                    <a:gd name="T8" fmla="*/ 1643 w 2565"/>
                    <a:gd name="T9" fmla="*/ 82 h 177"/>
                    <a:gd name="T10" fmla="*/ 1591 w 2565"/>
                    <a:gd name="T11" fmla="*/ 64 h 177"/>
                    <a:gd name="T12" fmla="*/ 1373 w 2565"/>
                    <a:gd name="T13" fmla="*/ 62 h 177"/>
                    <a:gd name="T14" fmla="*/ 1182 w 2565"/>
                    <a:gd name="T15" fmla="*/ 99 h 177"/>
                    <a:gd name="T16" fmla="*/ 920 w 2565"/>
                    <a:gd name="T17" fmla="*/ 94 h 177"/>
                    <a:gd name="T18" fmla="*/ 681 w 2565"/>
                    <a:gd name="T19" fmla="*/ 177 h 177"/>
                    <a:gd name="T20" fmla="*/ 483 w 2565"/>
                    <a:gd name="T21" fmla="*/ 177 h 177"/>
                    <a:gd name="T22" fmla="*/ 212 w 2565"/>
                    <a:gd name="T23" fmla="*/ 46 h 177"/>
                    <a:gd name="T24" fmla="*/ 0 w 2565"/>
                    <a:gd name="T25" fmla="*/ 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5" h="177">
                      <a:moveTo>
                        <a:pt x="2565" y="2"/>
                      </a:moveTo>
                      <a:lnTo>
                        <a:pt x="2324" y="58"/>
                      </a:lnTo>
                      <a:lnTo>
                        <a:pt x="2104" y="0"/>
                      </a:lnTo>
                      <a:lnTo>
                        <a:pt x="1865" y="10"/>
                      </a:lnTo>
                      <a:lnTo>
                        <a:pt x="1643" y="82"/>
                      </a:lnTo>
                      <a:lnTo>
                        <a:pt x="1591" y="64"/>
                      </a:lnTo>
                      <a:lnTo>
                        <a:pt x="1373" y="62"/>
                      </a:lnTo>
                      <a:lnTo>
                        <a:pt x="1182" y="99"/>
                      </a:lnTo>
                      <a:lnTo>
                        <a:pt x="920" y="94"/>
                      </a:lnTo>
                      <a:lnTo>
                        <a:pt x="681" y="177"/>
                      </a:lnTo>
                      <a:lnTo>
                        <a:pt x="483" y="177"/>
                      </a:lnTo>
                      <a:lnTo>
                        <a:pt x="212" y="46"/>
                      </a:lnTo>
                      <a:lnTo>
                        <a:pt x="0" y="2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Freeform 15"/>
                <p:cNvSpPr>
                  <a:spLocks/>
                </p:cNvSpPr>
                <p:nvPr/>
              </p:nvSpPr>
              <p:spPr bwMode="auto">
                <a:xfrm>
                  <a:off x="1260" y="2156"/>
                  <a:ext cx="2978" cy="267"/>
                </a:xfrm>
                <a:custGeom>
                  <a:avLst/>
                  <a:gdLst>
                    <a:gd name="T0" fmla="*/ 2978 w 2978"/>
                    <a:gd name="T1" fmla="*/ 0 h 267"/>
                    <a:gd name="T2" fmla="*/ 2747 w 2978"/>
                    <a:gd name="T3" fmla="*/ 4 h 267"/>
                    <a:gd name="T4" fmla="*/ 2541 w 2978"/>
                    <a:gd name="T5" fmla="*/ 36 h 267"/>
                    <a:gd name="T6" fmla="*/ 2314 w 2978"/>
                    <a:gd name="T7" fmla="*/ 48 h 267"/>
                    <a:gd name="T8" fmla="*/ 2046 w 2978"/>
                    <a:gd name="T9" fmla="*/ 70 h 267"/>
                    <a:gd name="T10" fmla="*/ 1817 w 2978"/>
                    <a:gd name="T11" fmla="*/ 92 h 267"/>
                    <a:gd name="T12" fmla="*/ 1389 w 2978"/>
                    <a:gd name="T13" fmla="*/ 180 h 267"/>
                    <a:gd name="T14" fmla="*/ 1148 w 2978"/>
                    <a:gd name="T15" fmla="*/ 245 h 267"/>
                    <a:gd name="T16" fmla="*/ 713 w 2978"/>
                    <a:gd name="T17" fmla="*/ 239 h 267"/>
                    <a:gd name="T18" fmla="*/ 487 w 2978"/>
                    <a:gd name="T19" fmla="*/ 267 h 267"/>
                    <a:gd name="T20" fmla="*/ 449 w 2978"/>
                    <a:gd name="T21" fmla="*/ 267 h 267"/>
                    <a:gd name="T22" fmla="*/ 210 w 2978"/>
                    <a:gd name="T23" fmla="*/ 263 h 267"/>
                    <a:gd name="T24" fmla="*/ 0 w 2978"/>
                    <a:gd name="T25"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8" h="267">
                      <a:moveTo>
                        <a:pt x="2978" y="0"/>
                      </a:moveTo>
                      <a:lnTo>
                        <a:pt x="2747" y="4"/>
                      </a:lnTo>
                      <a:lnTo>
                        <a:pt x="2541" y="36"/>
                      </a:lnTo>
                      <a:lnTo>
                        <a:pt x="2314" y="48"/>
                      </a:lnTo>
                      <a:lnTo>
                        <a:pt x="2046" y="70"/>
                      </a:lnTo>
                      <a:lnTo>
                        <a:pt x="1817" y="92"/>
                      </a:lnTo>
                      <a:lnTo>
                        <a:pt x="1389" y="180"/>
                      </a:lnTo>
                      <a:lnTo>
                        <a:pt x="1148" y="245"/>
                      </a:lnTo>
                      <a:lnTo>
                        <a:pt x="713" y="239"/>
                      </a:lnTo>
                      <a:lnTo>
                        <a:pt x="487" y="267"/>
                      </a:lnTo>
                      <a:lnTo>
                        <a:pt x="449" y="267"/>
                      </a:lnTo>
                      <a:lnTo>
                        <a:pt x="210" y="263"/>
                      </a:lnTo>
                      <a:lnTo>
                        <a:pt x="0" y="10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Freeform 16"/>
                <p:cNvSpPr>
                  <a:spLocks/>
                </p:cNvSpPr>
                <p:nvPr/>
              </p:nvSpPr>
              <p:spPr bwMode="auto">
                <a:xfrm>
                  <a:off x="1266" y="1783"/>
                  <a:ext cx="427" cy="479"/>
                </a:xfrm>
                <a:custGeom>
                  <a:avLst/>
                  <a:gdLst>
                    <a:gd name="T0" fmla="*/ 427 w 427"/>
                    <a:gd name="T1" fmla="*/ 0 h 479"/>
                    <a:gd name="T2" fmla="*/ 198 w 427"/>
                    <a:gd name="T3" fmla="*/ 156 h 479"/>
                    <a:gd name="T4" fmla="*/ 0 w 427"/>
                    <a:gd name="T5" fmla="*/ 479 h 479"/>
                  </a:gdLst>
                  <a:ahLst/>
                  <a:cxnLst>
                    <a:cxn ang="0">
                      <a:pos x="T0" y="T1"/>
                    </a:cxn>
                    <a:cxn ang="0">
                      <a:pos x="T2" y="T3"/>
                    </a:cxn>
                    <a:cxn ang="0">
                      <a:pos x="T4" y="T5"/>
                    </a:cxn>
                  </a:cxnLst>
                  <a:rect l="0" t="0" r="r" b="b"/>
                  <a:pathLst>
                    <a:path w="427" h="479">
                      <a:moveTo>
                        <a:pt x="427" y="0"/>
                      </a:moveTo>
                      <a:lnTo>
                        <a:pt x="198" y="156"/>
                      </a:lnTo>
                      <a:lnTo>
                        <a:pt x="0" y="479"/>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Freeform 17"/>
                <p:cNvSpPr>
                  <a:spLocks/>
                </p:cNvSpPr>
                <p:nvPr/>
              </p:nvSpPr>
              <p:spPr bwMode="auto">
                <a:xfrm>
                  <a:off x="1262" y="1789"/>
                  <a:ext cx="497" cy="473"/>
                </a:xfrm>
                <a:custGeom>
                  <a:avLst/>
                  <a:gdLst>
                    <a:gd name="T0" fmla="*/ 497 w 497"/>
                    <a:gd name="T1" fmla="*/ 0 h 473"/>
                    <a:gd name="T2" fmla="*/ 413 w 497"/>
                    <a:gd name="T3" fmla="*/ 108 h 473"/>
                    <a:gd name="T4" fmla="*/ 317 w 497"/>
                    <a:gd name="T5" fmla="*/ 227 h 473"/>
                    <a:gd name="T6" fmla="*/ 212 w 497"/>
                    <a:gd name="T7" fmla="*/ 343 h 473"/>
                    <a:gd name="T8" fmla="*/ 0 w 497"/>
                    <a:gd name="T9" fmla="*/ 473 h 473"/>
                  </a:gdLst>
                  <a:ahLst/>
                  <a:cxnLst>
                    <a:cxn ang="0">
                      <a:pos x="T0" y="T1"/>
                    </a:cxn>
                    <a:cxn ang="0">
                      <a:pos x="T2" y="T3"/>
                    </a:cxn>
                    <a:cxn ang="0">
                      <a:pos x="T4" y="T5"/>
                    </a:cxn>
                    <a:cxn ang="0">
                      <a:pos x="T6" y="T7"/>
                    </a:cxn>
                    <a:cxn ang="0">
                      <a:pos x="T8" y="T9"/>
                    </a:cxn>
                  </a:cxnLst>
                  <a:rect l="0" t="0" r="r" b="b"/>
                  <a:pathLst>
                    <a:path w="497" h="473">
                      <a:moveTo>
                        <a:pt x="497" y="0"/>
                      </a:moveTo>
                      <a:lnTo>
                        <a:pt x="413" y="108"/>
                      </a:lnTo>
                      <a:lnTo>
                        <a:pt x="317" y="227"/>
                      </a:lnTo>
                      <a:lnTo>
                        <a:pt x="212" y="343"/>
                      </a:lnTo>
                      <a:lnTo>
                        <a:pt x="0" y="4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Freeform 18"/>
                <p:cNvSpPr>
                  <a:spLocks/>
                </p:cNvSpPr>
                <p:nvPr/>
              </p:nvSpPr>
              <p:spPr bwMode="auto">
                <a:xfrm>
                  <a:off x="1266" y="2052"/>
                  <a:ext cx="1819" cy="301"/>
                </a:xfrm>
                <a:custGeom>
                  <a:avLst/>
                  <a:gdLst>
                    <a:gd name="T0" fmla="*/ 1819 w 1819"/>
                    <a:gd name="T1" fmla="*/ 0 h 301"/>
                    <a:gd name="T2" fmla="*/ 1595 w 1819"/>
                    <a:gd name="T3" fmla="*/ 40 h 301"/>
                    <a:gd name="T4" fmla="*/ 1361 w 1819"/>
                    <a:gd name="T5" fmla="*/ 46 h 301"/>
                    <a:gd name="T6" fmla="*/ 1136 w 1819"/>
                    <a:gd name="T7" fmla="*/ 88 h 301"/>
                    <a:gd name="T8" fmla="*/ 904 w 1819"/>
                    <a:gd name="T9" fmla="*/ 218 h 301"/>
                    <a:gd name="T10" fmla="*/ 679 w 1819"/>
                    <a:gd name="T11" fmla="*/ 301 h 301"/>
                    <a:gd name="T12" fmla="*/ 443 w 1819"/>
                    <a:gd name="T13" fmla="*/ 204 h 301"/>
                    <a:gd name="T14" fmla="*/ 0 w 1819"/>
                    <a:gd name="T15" fmla="*/ 2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301">
                      <a:moveTo>
                        <a:pt x="1819" y="0"/>
                      </a:moveTo>
                      <a:lnTo>
                        <a:pt x="1595" y="40"/>
                      </a:lnTo>
                      <a:lnTo>
                        <a:pt x="1361" y="46"/>
                      </a:lnTo>
                      <a:lnTo>
                        <a:pt x="1136" y="88"/>
                      </a:lnTo>
                      <a:lnTo>
                        <a:pt x="904" y="218"/>
                      </a:lnTo>
                      <a:lnTo>
                        <a:pt x="679" y="301"/>
                      </a:lnTo>
                      <a:lnTo>
                        <a:pt x="443" y="204"/>
                      </a:lnTo>
                      <a:lnTo>
                        <a:pt x="0" y="21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Freeform 19"/>
                <p:cNvSpPr>
                  <a:spLocks/>
                </p:cNvSpPr>
                <p:nvPr/>
              </p:nvSpPr>
              <p:spPr bwMode="auto">
                <a:xfrm>
                  <a:off x="1252" y="2114"/>
                  <a:ext cx="1831" cy="146"/>
                </a:xfrm>
                <a:custGeom>
                  <a:avLst/>
                  <a:gdLst>
                    <a:gd name="T0" fmla="*/ 1831 w 1831"/>
                    <a:gd name="T1" fmla="*/ 0 h 146"/>
                    <a:gd name="T2" fmla="*/ 1593 w 1831"/>
                    <a:gd name="T3" fmla="*/ 96 h 146"/>
                    <a:gd name="T4" fmla="*/ 1369 w 1831"/>
                    <a:gd name="T5" fmla="*/ 108 h 146"/>
                    <a:gd name="T6" fmla="*/ 1140 w 1831"/>
                    <a:gd name="T7" fmla="*/ 118 h 146"/>
                    <a:gd name="T8" fmla="*/ 956 w 1831"/>
                    <a:gd name="T9" fmla="*/ 52 h 146"/>
                    <a:gd name="T10" fmla="*/ 733 w 1831"/>
                    <a:gd name="T11" fmla="*/ 58 h 146"/>
                    <a:gd name="T12" fmla="*/ 519 w 1831"/>
                    <a:gd name="T13" fmla="*/ 92 h 146"/>
                    <a:gd name="T14" fmla="*/ 218 w 1831"/>
                    <a:gd name="T15" fmla="*/ 86 h 146"/>
                    <a:gd name="T16" fmla="*/ 0 w 1831"/>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1" h="146">
                      <a:moveTo>
                        <a:pt x="1831" y="0"/>
                      </a:moveTo>
                      <a:lnTo>
                        <a:pt x="1593" y="96"/>
                      </a:lnTo>
                      <a:lnTo>
                        <a:pt x="1369" y="108"/>
                      </a:lnTo>
                      <a:lnTo>
                        <a:pt x="1140" y="118"/>
                      </a:lnTo>
                      <a:lnTo>
                        <a:pt x="956" y="52"/>
                      </a:lnTo>
                      <a:lnTo>
                        <a:pt x="733" y="58"/>
                      </a:lnTo>
                      <a:lnTo>
                        <a:pt x="519" y="92"/>
                      </a:lnTo>
                      <a:lnTo>
                        <a:pt x="218" y="86"/>
                      </a:lnTo>
                      <a:lnTo>
                        <a:pt x="0" y="14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Freeform 20"/>
                <p:cNvSpPr>
                  <a:spLocks/>
                </p:cNvSpPr>
                <p:nvPr/>
              </p:nvSpPr>
              <p:spPr bwMode="auto">
                <a:xfrm>
                  <a:off x="1268" y="1795"/>
                  <a:ext cx="435" cy="451"/>
                </a:xfrm>
                <a:custGeom>
                  <a:avLst/>
                  <a:gdLst>
                    <a:gd name="T0" fmla="*/ 435 w 435"/>
                    <a:gd name="T1" fmla="*/ 0 h 451"/>
                    <a:gd name="T2" fmla="*/ 190 w 435"/>
                    <a:gd name="T3" fmla="*/ 140 h 451"/>
                    <a:gd name="T4" fmla="*/ 0 w 435"/>
                    <a:gd name="T5" fmla="*/ 451 h 451"/>
                  </a:gdLst>
                  <a:ahLst/>
                  <a:cxnLst>
                    <a:cxn ang="0">
                      <a:pos x="T0" y="T1"/>
                    </a:cxn>
                    <a:cxn ang="0">
                      <a:pos x="T2" y="T3"/>
                    </a:cxn>
                    <a:cxn ang="0">
                      <a:pos x="T4" y="T5"/>
                    </a:cxn>
                  </a:cxnLst>
                  <a:rect l="0" t="0" r="r" b="b"/>
                  <a:pathLst>
                    <a:path w="435" h="451">
                      <a:moveTo>
                        <a:pt x="435" y="0"/>
                      </a:moveTo>
                      <a:lnTo>
                        <a:pt x="190" y="140"/>
                      </a:lnTo>
                      <a:lnTo>
                        <a:pt x="0" y="45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Freeform 21"/>
                <p:cNvSpPr>
                  <a:spLocks/>
                </p:cNvSpPr>
                <p:nvPr/>
              </p:nvSpPr>
              <p:spPr bwMode="auto">
                <a:xfrm>
                  <a:off x="1256" y="1841"/>
                  <a:ext cx="721" cy="427"/>
                </a:xfrm>
                <a:custGeom>
                  <a:avLst/>
                  <a:gdLst>
                    <a:gd name="T0" fmla="*/ 721 w 721"/>
                    <a:gd name="T1" fmla="*/ 0 h 427"/>
                    <a:gd name="T2" fmla="*/ 439 w 721"/>
                    <a:gd name="T3" fmla="*/ 177 h 427"/>
                    <a:gd name="T4" fmla="*/ 269 w 721"/>
                    <a:gd name="T5" fmla="*/ 237 h 427"/>
                    <a:gd name="T6" fmla="*/ 226 w 721"/>
                    <a:gd name="T7" fmla="*/ 237 h 427"/>
                    <a:gd name="T8" fmla="*/ 0 w 721"/>
                    <a:gd name="T9" fmla="*/ 427 h 427"/>
                  </a:gdLst>
                  <a:ahLst/>
                  <a:cxnLst>
                    <a:cxn ang="0">
                      <a:pos x="T0" y="T1"/>
                    </a:cxn>
                    <a:cxn ang="0">
                      <a:pos x="T2" y="T3"/>
                    </a:cxn>
                    <a:cxn ang="0">
                      <a:pos x="T4" y="T5"/>
                    </a:cxn>
                    <a:cxn ang="0">
                      <a:pos x="T6" y="T7"/>
                    </a:cxn>
                    <a:cxn ang="0">
                      <a:pos x="T8" y="T9"/>
                    </a:cxn>
                  </a:cxnLst>
                  <a:rect l="0" t="0" r="r" b="b"/>
                  <a:pathLst>
                    <a:path w="721" h="427">
                      <a:moveTo>
                        <a:pt x="721" y="0"/>
                      </a:moveTo>
                      <a:lnTo>
                        <a:pt x="439" y="177"/>
                      </a:lnTo>
                      <a:lnTo>
                        <a:pt x="269" y="237"/>
                      </a:lnTo>
                      <a:lnTo>
                        <a:pt x="226" y="237"/>
                      </a:lnTo>
                      <a:lnTo>
                        <a:pt x="0" y="42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Freeform 22"/>
                <p:cNvSpPr>
                  <a:spLocks/>
                </p:cNvSpPr>
                <p:nvPr/>
              </p:nvSpPr>
              <p:spPr bwMode="auto">
                <a:xfrm>
                  <a:off x="1260" y="1831"/>
                  <a:ext cx="1128" cy="437"/>
                </a:xfrm>
                <a:custGeom>
                  <a:avLst/>
                  <a:gdLst>
                    <a:gd name="T0" fmla="*/ 1128 w 1128"/>
                    <a:gd name="T1" fmla="*/ 0 h 437"/>
                    <a:gd name="T2" fmla="*/ 888 w 1128"/>
                    <a:gd name="T3" fmla="*/ 189 h 437"/>
                    <a:gd name="T4" fmla="*/ 639 w 1128"/>
                    <a:gd name="T5" fmla="*/ 181 h 437"/>
                    <a:gd name="T6" fmla="*/ 441 w 1128"/>
                    <a:gd name="T7" fmla="*/ 163 h 437"/>
                    <a:gd name="T8" fmla="*/ 230 w 1128"/>
                    <a:gd name="T9" fmla="*/ 221 h 437"/>
                    <a:gd name="T10" fmla="*/ 0 w 1128"/>
                    <a:gd name="T11" fmla="*/ 437 h 437"/>
                  </a:gdLst>
                  <a:ahLst/>
                  <a:cxnLst>
                    <a:cxn ang="0">
                      <a:pos x="T0" y="T1"/>
                    </a:cxn>
                    <a:cxn ang="0">
                      <a:pos x="T2" y="T3"/>
                    </a:cxn>
                    <a:cxn ang="0">
                      <a:pos x="T4" y="T5"/>
                    </a:cxn>
                    <a:cxn ang="0">
                      <a:pos x="T6" y="T7"/>
                    </a:cxn>
                    <a:cxn ang="0">
                      <a:pos x="T8" y="T9"/>
                    </a:cxn>
                    <a:cxn ang="0">
                      <a:pos x="T10" y="T11"/>
                    </a:cxn>
                  </a:cxnLst>
                  <a:rect l="0" t="0" r="r" b="b"/>
                  <a:pathLst>
                    <a:path w="1128" h="437">
                      <a:moveTo>
                        <a:pt x="1128" y="0"/>
                      </a:moveTo>
                      <a:lnTo>
                        <a:pt x="888" y="189"/>
                      </a:lnTo>
                      <a:lnTo>
                        <a:pt x="639" y="181"/>
                      </a:lnTo>
                      <a:lnTo>
                        <a:pt x="441" y="163"/>
                      </a:lnTo>
                      <a:lnTo>
                        <a:pt x="230" y="22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Freeform 23"/>
                <p:cNvSpPr>
                  <a:spLocks/>
                </p:cNvSpPr>
                <p:nvPr/>
              </p:nvSpPr>
              <p:spPr bwMode="auto">
                <a:xfrm>
                  <a:off x="1258" y="2110"/>
                  <a:ext cx="2729" cy="190"/>
                </a:xfrm>
                <a:custGeom>
                  <a:avLst/>
                  <a:gdLst>
                    <a:gd name="T0" fmla="*/ 2729 w 2729"/>
                    <a:gd name="T1" fmla="*/ 0 h 190"/>
                    <a:gd name="T2" fmla="*/ 2501 w 2729"/>
                    <a:gd name="T3" fmla="*/ 188 h 190"/>
                    <a:gd name="T4" fmla="*/ 2264 w 2729"/>
                    <a:gd name="T5" fmla="*/ 168 h 190"/>
                    <a:gd name="T6" fmla="*/ 1136 w 2729"/>
                    <a:gd name="T7" fmla="*/ 168 h 190"/>
                    <a:gd name="T8" fmla="*/ 902 w 2729"/>
                    <a:gd name="T9" fmla="*/ 190 h 190"/>
                    <a:gd name="T10" fmla="*/ 198 w 2729"/>
                    <a:gd name="T11" fmla="*/ 188 h 190"/>
                    <a:gd name="T12" fmla="*/ 0 w 2729"/>
                    <a:gd name="T13" fmla="*/ 156 h 190"/>
                  </a:gdLst>
                  <a:ahLst/>
                  <a:cxnLst>
                    <a:cxn ang="0">
                      <a:pos x="T0" y="T1"/>
                    </a:cxn>
                    <a:cxn ang="0">
                      <a:pos x="T2" y="T3"/>
                    </a:cxn>
                    <a:cxn ang="0">
                      <a:pos x="T4" y="T5"/>
                    </a:cxn>
                    <a:cxn ang="0">
                      <a:pos x="T6" y="T7"/>
                    </a:cxn>
                    <a:cxn ang="0">
                      <a:pos x="T8" y="T9"/>
                    </a:cxn>
                    <a:cxn ang="0">
                      <a:pos x="T10" y="T11"/>
                    </a:cxn>
                    <a:cxn ang="0">
                      <a:pos x="T12" y="T13"/>
                    </a:cxn>
                  </a:cxnLst>
                  <a:rect l="0" t="0" r="r" b="b"/>
                  <a:pathLst>
                    <a:path w="2729" h="190">
                      <a:moveTo>
                        <a:pt x="2729" y="0"/>
                      </a:moveTo>
                      <a:lnTo>
                        <a:pt x="2501" y="188"/>
                      </a:lnTo>
                      <a:lnTo>
                        <a:pt x="2264" y="168"/>
                      </a:lnTo>
                      <a:lnTo>
                        <a:pt x="1136" y="168"/>
                      </a:lnTo>
                      <a:lnTo>
                        <a:pt x="902" y="190"/>
                      </a:lnTo>
                      <a:lnTo>
                        <a:pt x="198" y="188"/>
                      </a:lnTo>
                      <a:lnTo>
                        <a:pt x="0" y="15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Freeform 24"/>
                <p:cNvSpPr>
                  <a:spLocks/>
                </p:cNvSpPr>
                <p:nvPr/>
              </p:nvSpPr>
              <p:spPr bwMode="auto">
                <a:xfrm>
                  <a:off x="1260" y="1829"/>
                  <a:ext cx="1130" cy="437"/>
                </a:xfrm>
                <a:custGeom>
                  <a:avLst/>
                  <a:gdLst>
                    <a:gd name="T0" fmla="*/ 1130 w 1130"/>
                    <a:gd name="T1" fmla="*/ 0 h 437"/>
                    <a:gd name="T2" fmla="*/ 896 w 1130"/>
                    <a:gd name="T3" fmla="*/ 163 h 437"/>
                    <a:gd name="T4" fmla="*/ 653 w 1130"/>
                    <a:gd name="T5" fmla="*/ 167 h 437"/>
                    <a:gd name="T6" fmla="*/ 445 w 1130"/>
                    <a:gd name="T7" fmla="*/ 381 h 437"/>
                    <a:gd name="T8" fmla="*/ 214 w 1130"/>
                    <a:gd name="T9" fmla="*/ 391 h 437"/>
                    <a:gd name="T10" fmla="*/ 0 w 1130"/>
                    <a:gd name="T11" fmla="*/ 437 h 437"/>
                  </a:gdLst>
                  <a:ahLst/>
                  <a:cxnLst>
                    <a:cxn ang="0">
                      <a:pos x="T0" y="T1"/>
                    </a:cxn>
                    <a:cxn ang="0">
                      <a:pos x="T2" y="T3"/>
                    </a:cxn>
                    <a:cxn ang="0">
                      <a:pos x="T4" y="T5"/>
                    </a:cxn>
                    <a:cxn ang="0">
                      <a:pos x="T6" y="T7"/>
                    </a:cxn>
                    <a:cxn ang="0">
                      <a:pos x="T8" y="T9"/>
                    </a:cxn>
                    <a:cxn ang="0">
                      <a:pos x="T10" y="T11"/>
                    </a:cxn>
                  </a:cxnLst>
                  <a:rect l="0" t="0" r="r" b="b"/>
                  <a:pathLst>
                    <a:path w="1130" h="437">
                      <a:moveTo>
                        <a:pt x="1130" y="0"/>
                      </a:moveTo>
                      <a:lnTo>
                        <a:pt x="896" y="163"/>
                      </a:lnTo>
                      <a:lnTo>
                        <a:pt x="653" y="167"/>
                      </a:lnTo>
                      <a:lnTo>
                        <a:pt x="445" y="381"/>
                      </a:lnTo>
                      <a:lnTo>
                        <a:pt x="214" y="39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Freeform 25"/>
                <p:cNvSpPr>
                  <a:spLocks/>
                </p:cNvSpPr>
                <p:nvPr/>
              </p:nvSpPr>
              <p:spPr bwMode="auto">
                <a:xfrm>
                  <a:off x="1258" y="1855"/>
                  <a:ext cx="647" cy="411"/>
                </a:xfrm>
                <a:custGeom>
                  <a:avLst/>
                  <a:gdLst>
                    <a:gd name="T0" fmla="*/ 647 w 647"/>
                    <a:gd name="T1" fmla="*/ 0 h 411"/>
                    <a:gd name="T2" fmla="*/ 493 w 647"/>
                    <a:gd name="T3" fmla="*/ 42 h 411"/>
                    <a:gd name="T4" fmla="*/ 218 w 647"/>
                    <a:gd name="T5" fmla="*/ 201 h 411"/>
                    <a:gd name="T6" fmla="*/ 0 w 647"/>
                    <a:gd name="T7" fmla="*/ 411 h 411"/>
                  </a:gdLst>
                  <a:ahLst/>
                  <a:cxnLst>
                    <a:cxn ang="0">
                      <a:pos x="T0" y="T1"/>
                    </a:cxn>
                    <a:cxn ang="0">
                      <a:pos x="T2" y="T3"/>
                    </a:cxn>
                    <a:cxn ang="0">
                      <a:pos x="T4" y="T5"/>
                    </a:cxn>
                    <a:cxn ang="0">
                      <a:pos x="T6" y="T7"/>
                    </a:cxn>
                  </a:cxnLst>
                  <a:rect l="0" t="0" r="r" b="b"/>
                  <a:pathLst>
                    <a:path w="647" h="411">
                      <a:moveTo>
                        <a:pt x="647" y="0"/>
                      </a:moveTo>
                      <a:lnTo>
                        <a:pt x="493" y="42"/>
                      </a:lnTo>
                      <a:lnTo>
                        <a:pt x="218" y="201"/>
                      </a:lnTo>
                      <a:lnTo>
                        <a:pt x="0" y="41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Freeform 26"/>
                <p:cNvSpPr>
                  <a:spLocks/>
                </p:cNvSpPr>
                <p:nvPr/>
              </p:nvSpPr>
              <p:spPr bwMode="auto">
                <a:xfrm>
                  <a:off x="1256" y="1915"/>
                  <a:ext cx="687" cy="345"/>
                </a:xfrm>
                <a:custGeom>
                  <a:avLst/>
                  <a:gdLst>
                    <a:gd name="T0" fmla="*/ 687 w 687"/>
                    <a:gd name="T1" fmla="*/ 0 h 345"/>
                    <a:gd name="T2" fmla="*/ 449 w 687"/>
                    <a:gd name="T3" fmla="*/ 229 h 345"/>
                    <a:gd name="T4" fmla="*/ 224 w 687"/>
                    <a:gd name="T5" fmla="*/ 241 h 345"/>
                    <a:gd name="T6" fmla="*/ 0 w 687"/>
                    <a:gd name="T7" fmla="*/ 345 h 345"/>
                  </a:gdLst>
                  <a:ahLst/>
                  <a:cxnLst>
                    <a:cxn ang="0">
                      <a:pos x="T0" y="T1"/>
                    </a:cxn>
                    <a:cxn ang="0">
                      <a:pos x="T2" y="T3"/>
                    </a:cxn>
                    <a:cxn ang="0">
                      <a:pos x="T4" y="T5"/>
                    </a:cxn>
                    <a:cxn ang="0">
                      <a:pos x="T6" y="T7"/>
                    </a:cxn>
                  </a:cxnLst>
                  <a:rect l="0" t="0" r="r" b="b"/>
                  <a:pathLst>
                    <a:path w="687" h="345">
                      <a:moveTo>
                        <a:pt x="687" y="0"/>
                      </a:moveTo>
                      <a:lnTo>
                        <a:pt x="449" y="229"/>
                      </a:lnTo>
                      <a:lnTo>
                        <a:pt x="224" y="241"/>
                      </a:lnTo>
                      <a:lnTo>
                        <a:pt x="0" y="345"/>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Freeform 27"/>
                <p:cNvSpPr>
                  <a:spLocks/>
                </p:cNvSpPr>
                <p:nvPr/>
              </p:nvSpPr>
              <p:spPr bwMode="auto">
                <a:xfrm>
                  <a:off x="1262" y="2024"/>
                  <a:ext cx="689" cy="234"/>
                </a:xfrm>
                <a:custGeom>
                  <a:avLst/>
                  <a:gdLst>
                    <a:gd name="T0" fmla="*/ 689 w 689"/>
                    <a:gd name="T1" fmla="*/ 0 h 234"/>
                    <a:gd name="T2" fmla="*/ 463 w 689"/>
                    <a:gd name="T3" fmla="*/ 60 h 234"/>
                    <a:gd name="T4" fmla="*/ 218 w 689"/>
                    <a:gd name="T5" fmla="*/ 144 h 234"/>
                    <a:gd name="T6" fmla="*/ 0 w 689"/>
                    <a:gd name="T7" fmla="*/ 234 h 234"/>
                  </a:gdLst>
                  <a:ahLst/>
                  <a:cxnLst>
                    <a:cxn ang="0">
                      <a:pos x="T0" y="T1"/>
                    </a:cxn>
                    <a:cxn ang="0">
                      <a:pos x="T2" y="T3"/>
                    </a:cxn>
                    <a:cxn ang="0">
                      <a:pos x="T4" y="T5"/>
                    </a:cxn>
                    <a:cxn ang="0">
                      <a:pos x="T6" y="T7"/>
                    </a:cxn>
                  </a:cxnLst>
                  <a:rect l="0" t="0" r="r" b="b"/>
                  <a:pathLst>
                    <a:path w="689" h="234">
                      <a:moveTo>
                        <a:pt x="689" y="0"/>
                      </a:moveTo>
                      <a:lnTo>
                        <a:pt x="463" y="60"/>
                      </a:lnTo>
                      <a:lnTo>
                        <a:pt x="218" y="144"/>
                      </a:lnTo>
                      <a:lnTo>
                        <a:pt x="0" y="23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Freeform 28"/>
                <p:cNvSpPr>
                  <a:spLocks/>
                </p:cNvSpPr>
                <p:nvPr/>
              </p:nvSpPr>
              <p:spPr bwMode="auto">
                <a:xfrm>
                  <a:off x="1264" y="1891"/>
                  <a:ext cx="419" cy="373"/>
                </a:xfrm>
                <a:custGeom>
                  <a:avLst/>
                  <a:gdLst>
                    <a:gd name="T0" fmla="*/ 419 w 419"/>
                    <a:gd name="T1" fmla="*/ 0 h 373"/>
                    <a:gd name="T2" fmla="*/ 210 w 419"/>
                    <a:gd name="T3" fmla="*/ 151 h 373"/>
                    <a:gd name="T4" fmla="*/ 0 w 419"/>
                    <a:gd name="T5" fmla="*/ 373 h 373"/>
                  </a:gdLst>
                  <a:ahLst/>
                  <a:cxnLst>
                    <a:cxn ang="0">
                      <a:pos x="T0" y="T1"/>
                    </a:cxn>
                    <a:cxn ang="0">
                      <a:pos x="T2" y="T3"/>
                    </a:cxn>
                    <a:cxn ang="0">
                      <a:pos x="T4" y="T5"/>
                    </a:cxn>
                  </a:cxnLst>
                  <a:rect l="0" t="0" r="r" b="b"/>
                  <a:pathLst>
                    <a:path w="419" h="373">
                      <a:moveTo>
                        <a:pt x="419" y="0"/>
                      </a:moveTo>
                      <a:lnTo>
                        <a:pt x="210" y="151"/>
                      </a:lnTo>
                      <a:lnTo>
                        <a:pt x="0" y="3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Freeform 29"/>
                <p:cNvSpPr>
                  <a:spLocks/>
                </p:cNvSpPr>
                <p:nvPr/>
              </p:nvSpPr>
              <p:spPr bwMode="auto">
                <a:xfrm>
                  <a:off x="1256" y="1875"/>
                  <a:ext cx="689" cy="391"/>
                </a:xfrm>
                <a:custGeom>
                  <a:avLst/>
                  <a:gdLst>
                    <a:gd name="T0" fmla="*/ 689 w 689"/>
                    <a:gd name="T1" fmla="*/ 44 h 391"/>
                    <a:gd name="T2" fmla="*/ 457 w 689"/>
                    <a:gd name="T3" fmla="*/ 281 h 391"/>
                    <a:gd name="T4" fmla="*/ 224 w 689"/>
                    <a:gd name="T5" fmla="*/ 0 h 391"/>
                    <a:gd name="T6" fmla="*/ 0 w 689"/>
                    <a:gd name="T7" fmla="*/ 391 h 391"/>
                  </a:gdLst>
                  <a:ahLst/>
                  <a:cxnLst>
                    <a:cxn ang="0">
                      <a:pos x="T0" y="T1"/>
                    </a:cxn>
                    <a:cxn ang="0">
                      <a:pos x="T2" y="T3"/>
                    </a:cxn>
                    <a:cxn ang="0">
                      <a:pos x="T4" y="T5"/>
                    </a:cxn>
                    <a:cxn ang="0">
                      <a:pos x="T6" y="T7"/>
                    </a:cxn>
                  </a:cxnLst>
                  <a:rect l="0" t="0" r="r" b="b"/>
                  <a:pathLst>
                    <a:path w="689" h="391">
                      <a:moveTo>
                        <a:pt x="689" y="44"/>
                      </a:moveTo>
                      <a:lnTo>
                        <a:pt x="457" y="281"/>
                      </a:lnTo>
                      <a:lnTo>
                        <a:pt x="224" y="0"/>
                      </a:lnTo>
                      <a:lnTo>
                        <a:pt x="0" y="39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Freeform 30"/>
                <p:cNvSpPr>
                  <a:spLocks/>
                </p:cNvSpPr>
                <p:nvPr/>
              </p:nvSpPr>
              <p:spPr bwMode="auto">
                <a:xfrm>
                  <a:off x="1258" y="2218"/>
                  <a:ext cx="1130" cy="78"/>
                </a:xfrm>
                <a:custGeom>
                  <a:avLst/>
                  <a:gdLst>
                    <a:gd name="T0" fmla="*/ 1130 w 1130"/>
                    <a:gd name="T1" fmla="*/ 12 h 78"/>
                    <a:gd name="T2" fmla="*/ 894 w 1130"/>
                    <a:gd name="T3" fmla="*/ 0 h 78"/>
                    <a:gd name="T4" fmla="*/ 671 w 1130"/>
                    <a:gd name="T5" fmla="*/ 22 h 78"/>
                    <a:gd name="T6" fmla="*/ 465 w 1130"/>
                    <a:gd name="T7" fmla="*/ 78 h 78"/>
                    <a:gd name="T8" fmla="*/ 206 w 1130"/>
                    <a:gd name="T9" fmla="*/ 78 h 78"/>
                    <a:gd name="T10" fmla="*/ 0 w 1130"/>
                    <a:gd name="T11" fmla="*/ 42 h 78"/>
                  </a:gdLst>
                  <a:ahLst/>
                  <a:cxnLst>
                    <a:cxn ang="0">
                      <a:pos x="T0" y="T1"/>
                    </a:cxn>
                    <a:cxn ang="0">
                      <a:pos x="T2" y="T3"/>
                    </a:cxn>
                    <a:cxn ang="0">
                      <a:pos x="T4" y="T5"/>
                    </a:cxn>
                    <a:cxn ang="0">
                      <a:pos x="T6" y="T7"/>
                    </a:cxn>
                    <a:cxn ang="0">
                      <a:pos x="T8" y="T9"/>
                    </a:cxn>
                    <a:cxn ang="0">
                      <a:pos x="T10" y="T11"/>
                    </a:cxn>
                  </a:cxnLst>
                  <a:rect l="0" t="0" r="r" b="b"/>
                  <a:pathLst>
                    <a:path w="1130" h="78">
                      <a:moveTo>
                        <a:pt x="1130" y="12"/>
                      </a:moveTo>
                      <a:lnTo>
                        <a:pt x="894" y="0"/>
                      </a:lnTo>
                      <a:lnTo>
                        <a:pt x="671" y="22"/>
                      </a:lnTo>
                      <a:lnTo>
                        <a:pt x="465" y="78"/>
                      </a:lnTo>
                      <a:lnTo>
                        <a:pt x="206" y="78"/>
                      </a:lnTo>
                      <a:lnTo>
                        <a:pt x="0" y="4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Freeform 31"/>
                <p:cNvSpPr>
                  <a:spLocks/>
                </p:cNvSpPr>
                <p:nvPr/>
              </p:nvSpPr>
              <p:spPr bwMode="auto">
                <a:xfrm>
                  <a:off x="1254" y="2202"/>
                  <a:ext cx="1839" cy="64"/>
                </a:xfrm>
                <a:custGeom>
                  <a:avLst/>
                  <a:gdLst>
                    <a:gd name="T0" fmla="*/ 1839 w 1839"/>
                    <a:gd name="T1" fmla="*/ 42 h 64"/>
                    <a:gd name="T2" fmla="*/ 1559 w 1839"/>
                    <a:gd name="T3" fmla="*/ 64 h 64"/>
                    <a:gd name="T4" fmla="*/ 1330 w 1839"/>
                    <a:gd name="T5" fmla="*/ 62 h 64"/>
                    <a:gd name="T6" fmla="*/ 1170 w 1839"/>
                    <a:gd name="T7" fmla="*/ 38 h 64"/>
                    <a:gd name="T8" fmla="*/ 914 w 1839"/>
                    <a:gd name="T9" fmla="*/ 38 h 64"/>
                    <a:gd name="T10" fmla="*/ 685 w 1839"/>
                    <a:gd name="T11" fmla="*/ 0 h 64"/>
                    <a:gd name="T12" fmla="*/ 224 w 1839"/>
                    <a:gd name="T13" fmla="*/ 8 h 64"/>
                    <a:gd name="T14" fmla="*/ 0 w 1839"/>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64">
                      <a:moveTo>
                        <a:pt x="1839" y="42"/>
                      </a:moveTo>
                      <a:lnTo>
                        <a:pt x="1559" y="64"/>
                      </a:lnTo>
                      <a:lnTo>
                        <a:pt x="1330" y="62"/>
                      </a:lnTo>
                      <a:lnTo>
                        <a:pt x="1170" y="38"/>
                      </a:lnTo>
                      <a:lnTo>
                        <a:pt x="914" y="38"/>
                      </a:lnTo>
                      <a:lnTo>
                        <a:pt x="685" y="0"/>
                      </a:lnTo>
                      <a:lnTo>
                        <a:pt x="224" y="8"/>
                      </a:lnTo>
                      <a:lnTo>
                        <a:pt x="0" y="6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Freeform 32"/>
                <p:cNvSpPr>
                  <a:spLocks/>
                </p:cNvSpPr>
                <p:nvPr/>
              </p:nvSpPr>
              <p:spPr bwMode="auto">
                <a:xfrm>
                  <a:off x="1252" y="2262"/>
                  <a:ext cx="1421" cy="72"/>
                </a:xfrm>
                <a:custGeom>
                  <a:avLst/>
                  <a:gdLst>
                    <a:gd name="T0" fmla="*/ 1421 w 1421"/>
                    <a:gd name="T1" fmla="*/ 40 h 72"/>
                    <a:gd name="T2" fmla="*/ 1144 w 1421"/>
                    <a:gd name="T3" fmla="*/ 42 h 72"/>
                    <a:gd name="T4" fmla="*/ 910 w 1421"/>
                    <a:gd name="T5" fmla="*/ 60 h 72"/>
                    <a:gd name="T6" fmla="*/ 685 w 1421"/>
                    <a:gd name="T7" fmla="*/ 72 h 72"/>
                    <a:gd name="T8" fmla="*/ 457 w 1421"/>
                    <a:gd name="T9" fmla="*/ 60 h 72"/>
                    <a:gd name="T10" fmla="*/ 226 w 1421"/>
                    <a:gd name="T11" fmla="*/ 64 h 72"/>
                    <a:gd name="T12" fmla="*/ 0 w 142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21" h="72">
                      <a:moveTo>
                        <a:pt x="1421" y="40"/>
                      </a:moveTo>
                      <a:lnTo>
                        <a:pt x="1144" y="42"/>
                      </a:lnTo>
                      <a:lnTo>
                        <a:pt x="910" y="60"/>
                      </a:lnTo>
                      <a:lnTo>
                        <a:pt x="685" y="72"/>
                      </a:lnTo>
                      <a:lnTo>
                        <a:pt x="457" y="60"/>
                      </a:lnTo>
                      <a:lnTo>
                        <a:pt x="226" y="64"/>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Freeform 33"/>
                <p:cNvSpPr>
                  <a:spLocks/>
                </p:cNvSpPr>
                <p:nvPr/>
              </p:nvSpPr>
              <p:spPr bwMode="auto">
                <a:xfrm>
                  <a:off x="1256" y="1992"/>
                  <a:ext cx="439" cy="306"/>
                </a:xfrm>
                <a:custGeom>
                  <a:avLst/>
                  <a:gdLst>
                    <a:gd name="T0" fmla="*/ 439 w 439"/>
                    <a:gd name="T1" fmla="*/ 0 h 306"/>
                    <a:gd name="T2" fmla="*/ 204 w 439"/>
                    <a:gd name="T3" fmla="*/ 306 h 306"/>
                    <a:gd name="T4" fmla="*/ 0 w 439"/>
                    <a:gd name="T5" fmla="*/ 274 h 306"/>
                  </a:gdLst>
                  <a:ahLst/>
                  <a:cxnLst>
                    <a:cxn ang="0">
                      <a:pos x="T0" y="T1"/>
                    </a:cxn>
                    <a:cxn ang="0">
                      <a:pos x="T2" y="T3"/>
                    </a:cxn>
                    <a:cxn ang="0">
                      <a:pos x="T4" y="T5"/>
                    </a:cxn>
                  </a:cxnLst>
                  <a:rect l="0" t="0" r="r" b="b"/>
                  <a:pathLst>
                    <a:path w="439" h="306">
                      <a:moveTo>
                        <a:pt x="439" y="0"/>
                      </a:moveTo>
                      <a:lnTo>
                        <a:pt x="204" y="306"/>
                      </a:lnTo>
                      <a:lnTo>
                        <a:pt x="0" y="27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Freeform 34"/>
                <p:cNvSpPr>
                  <a:spLocks/>
                </p:cNvSpPr>
                <p:nvPr/>
              </p:nvSpPr>
              <p:spPr bwMode="auto">
                <a:xfrm>
                  <a:off x="1254" y="2242"/>
                  <a:ext cx="679" cy="24"/>
                </a:xfrm>
                <a:custGeom>
                  <a:avLst/>
                  <a:gdLst>
                    <a:gd name="T0" fmla="*/ 679 w 679"/>
                    <a:gd name="T1" fmla="*/ 0 h 24"/>
                    <a:gd name="T2" fmla="*/ 443 w 679"/>
                    <a:gd name="T3" fmla="*/ 6 h 24"/>
                    <a:gd name="T4" fmla="*/ 226 w 679"/>
                    <a:gd name="T5" fmla="*/ 24 h 24"/>
                    <a:gd name="T6" fmla="*/ 0 w 679"/>
                    <a:gd name="T7" fmla="*/ 20 h 24"/>
                  </a:gdLst>
                  <a:ahLst/>
                  <a:cxnLst>
                    <a:cxn ang="0">
                      <a:pos x="T0" y="T1"/>
                    </a:cxn>
                    <a:cxn ang="0">
                      <a:pos x="T2" y="T3"/>
                    </a:cxn>
                    <a:cxn ang="0">
                      <a:pos x="T4" y="T5"/>
                    </a:cxn>
                    <a:cxn ang="0">
                      <a:pos x="T6" y="T7"/>
                    </a:cxn>
                  </a:cxnLst>
                  <a:rect l="0" t="0" r="r" b="b"/>
                  <a:pathLst>
                    <a:path w="679" h="24">
                      <a:moveTo>
                        <a:pt x="679" y="0"/>
                      </a:moveTo>
                      <a:lnTo>
                        <a:pt x="443" y="6"/>
                      </a:lnTo>
                      <a:lnTo>
                        <a:pt x="226" y="24"/>
                      </a:lnTo>
                      <a:lnTo>
                        <a:pt x="0" y="2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2" name="Group 151"/>
              <p:cNvGrpSpPr/>
              <p:nvPr/>
            </p:nvGrpSpPr>
            <p:grpSpPr>
              <a:xfrm>
                <a:off x="2471119" y="4139877"/>
                <a:ext cx="2188592" cy="1053928"/>
                <a:chOff x="2471119" y="4139877"/>
                <a:chExt cx="2188592" cy="1053928"/>
              </a:xfrm>
            </p:grpSpPr>
            <p:sp>
              <p:nvSpPr>
                <p:cNvPr id="258" name="Isosceles Triangle 257"/>
                <p:cNvSpPr/>
                <p:nvPr/>
              </p:nvSpPr>
              <p:spPr>
                <a:xfrm>
                  <a:off x="2547878" y="500429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9" name="Oval 258"/>
                <p:cNvSpPr/>
                <p:nvPr/>
              </p:nvSpPr>
              <p:spPr>
                <a:xfrm>
                  <a:off x="4630911" y="491616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0" name="Oval 259"/>
                <p:cNvSpPr/>
                <p:nvPr/>
              </p:nvSpPr>
              <p:spPr>
                <a:xfrm>
                  <a:off x="4268961" y="505784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1" name="Oval 260"/>
                <p:cNvSpPr/>
                <p:nvPr/>
              </p:nvSpPr>
              <p:spPr>
                <a:xfrm>
                  <a:off x="4087986"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2" name="Oval 261"/>
                <p:cNvSpPr/>
                <p:nvPr/>
              </p:nvSpPr>
              <p:spPr>
                <a:xfrm>
                  <a:off x="4449936" y="506737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3" name="Oval 262"/>
                <p:cNvSpPr/>
                <p:nvPr/>
              </p:nvSpPr>
              <p:spPr>
                <a:xfrm>
                  <a:off x="3907011" y="505308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4" name="Oval 263"/>
                <p:cNvSpPr/>
                <p:nvPr/>
              </p:nvSpPr>
              <p:spPr>
                <a:xfrm>
                  <a:off x="3756992" y="506023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5" name="Oval 264"/>
                <p:cNvSpPr/>
                <p:nvPr/>
              </p:nvSpPr>
              <p:spPr>
                <a:xfrm>
                  <a:off x="3716511" y="505665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6" name="Oval 265"/>
                <p:cNvSpPr/>
                <p:nvPr/>
              </p:nvSpPr>
              <p:spPr>
                <a:xfrm>
                  <a:off x="3572446" y="509952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7" name="Oval 266"/>
                <p:cNvSpPr/>
                <p:nvPr/>
              </p:nvSpPr>
              <p:spPr>
                <a:xfrm>
                  <a:off x="3383136" y="515071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8" name="Oval 267"/>
                <p:cNvSpPr/>
                <p:nvPr/>
              </p:nvSpPr>
              <p:spPr>
                <a:xfrm>
                  <a:off x="3210496" y="51447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69" name="Oval 268"/>
                <p:cNvSpPr/>
                <p:nvPr/>
              </p:nvSpPr>
              <p:spPr>
                <a:xfrm>
                  <a:off x="3041427" y="514714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0" name="Oval 269"/>
                <p:cNvSpPr/>
                <p:nvPr/>
              </p:nvSpPr>
              <p:spPr>
                <a:xfrm>
                  <a:off x="2994993" y="50697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1" name="Oval 270"/>
                <p:cNvSpPr/>
                <p:nvPr/>
              </p:nvSpPr>
              <p:spPr>
                <a:xfrm>
                  <a:off x="2818780"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2" name="Oval 271"/>
                <p:cNvSpPr/>
                <p:nvPr/>
              </p:nvSpPr>
              <p:spPr>
                <a:xfrm>
                  <a:off x="2862833" y="51650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3" name="Oval 272"/>
                <p:cNvSpPr/>
                <p:nvPr/>
              </p:nvSpPr>
              <p:spPr>
                <a:xfrm>
                  <a:off x="2579465" y="49745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4" name="Oval 273"/>
                <p:cNvSpPr/>
                <p:nvPr/>
              </p:nvSpPr>
              <p:spPr>
                <a:xfrm>
                  <a:off x="2647330" y="493521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5" name="Oval 274"/>
                <p:cNvSpPr/>
                <p:nvPr/>
              </p:nvSpPr>
              <p:spPr>
                <a:xfrm>
                  <a:off x="2725911" y="49554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6" name="Oval 275"/>
                <p:cNvSpPr/>
                <p:nvPr/>
              </p:nvSpPr>
              <p:spPr>
                <a:xfrm>
                  <a:off x="2827115" y="4838773"/>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7" name="Oval 276"/>
                <p:cNvSpPr/>
                <p:nvPr/>
              </p:nvSpPr>
              <p:spPr>
                <a:xfrm>
                  <a:off x="2810446" y="48221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8" name="Oval 277"/>
                <p:cNvSpPr/>
                <p:nvPr/>
              </p:nvSpPr>
              <p:spPr>
                <a:xfrm>
                  <a:off x="2722340" y="484353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79" name="Oval 278"/>
                <p:cNvSpPr/>
                <p:nvPr/>
              </p:nvSpPr>
              <p:spPr>
                <a:xfrm>
                  <a:off x="2644949" y="4733998"/>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0" name="Oval 279"/>
                <p:cNvSpPr/>
                <p:nvPr/>
              </p:nvSpPr>
              <p:spPr>
                <a:xfrm>
                  <a:off x="2631852" y="478757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1" name="Oval 280"/>
                <p:cNvSpPr/>
                <p:nvPr/>
              </p:nvSpPr>
              <p:spPr>
                <a:xfrm>
                  <a:off x="2633043" y="4857823"/>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2" name="Oval 281"/>
                <p:cNvSpPr/>
                <p:nvPr/>
              </p:nvSpPr>
              <p:spPr>
                <a:xfrm>
                  <a:off x="3378374" y="469828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3" name="Oval 282"/>
                <p:cNvSpPr/>
                <p:nvPr/>
              </p:nvSpPr>
              <p:spPr>
                <a:xfrm>
                  <a:off x="3359324" y="47078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4" name="Oval 283"/>
                <p:cNvSpPr/>
                <p:nvPr/>
              </p:nvSpPr>
              <p:spPr>
                <a:xfrm>
                  <a:off x="3661743" y="413987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5" name="Oval 284"/>
                <p:cNvSpPr/>
                <p:nvPr/>
              </p:nvSpPr>
              <p:spPr>
                <a:xfrm>
                  <a:off x="3396233" y="427084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6" name="Oval 285"/>
                <p:cNvSpPr/>
                <p:nvPr/>
              </p:nvSpPr>
              <p:spPr>
                <a:xfrm>
                  <a:off x="3200971" y="429346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7" name="Oval 286"/>
                <p:cNvSpPr/>
                <p:nvPr/>
              </p:nvSpPr>
              <p:spPr>
                <a:xfrm>
                  <a:off x="3015234" y="446253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8" name="Oval 287"/>
                <p:cNvSpPr/>
                <p:nvPr/>
              </p:nvSpPr>
              <p:spPr>
                <a:xfrm>
                  <a:off x="2627090" y="432799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89" name="Oval 288"/>
                <p:cNvSpPr/>
                <p:nvPr/>
              </p:nvSpPr>
              <p:spPr>
                <a:xfrm>
                  <a:off x="2471119" y="504594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0" name="Oval 289"/>
                <p:cNvSpPr/>
                <p:nvPr/>
              </p:nvSpPr>
              <p:spPr>
                <a:xfrm>
                  <a:off x="3009281" y="477210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1" name="Oval 290"/>
                <p:cNvSpPr/>
                <p:nvPr/>
              </p:nvSpPr>
              <p:spPr>
                <a:xfrm>
                  <a:off x="3181921" y="481972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2" name="Oval 291"/>
                <p:cNvSpPr/>
                <p:nvPr/>
              </p:nvSpPr>
              <p:spPr>
                <a:xfrm>
                  <a:off x="3173587" y="484115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3" name="Oval 292"/>
                <p:cNvSpPr/>
                <p:nvPr/>
              </p:nvSpPr>
              <p:spPr>
                <a:xfrm>
                  <a:off x="3008090" y="48447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4" name="Oval 293"/>
                <p:cNvSpPr/>
                <p:nvPr/>
              </p:nvSpPr>
              <p:spPr>
                <a:xfrm>
                  <a:off x="2991422" y="482448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5" name="Oval 294"/>
                <p:cNvSpPr/>
                <p:nvPr/>
              </p:nvSpPr>
              <p:spPr>
                <a:xfrm>
                  <a:off x="2871168" y="466851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6" name="Oval 295"/>
                <p:cNvSpPr/>
                <p:nvPr/>
              </p:nvSpPr>
              <p:spPr>
                <a:xfrm>
                  <a:off x="2860452" y="467804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7" name="Oval 296"/>
                <p:cNvSpPr/>
                <p:nvPr/>
              </p:nvSpPr>
              <p:spPr>
                <a:xfrm>
                  <a:off x="2810446" y="466256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8" name="Oval 297"/>
                <p:cNvSpPr/>
                <p:nvPr/>
              </p:nvSpPr>
              <p:spPr>
                <a:xfrm>
                  <a:off x="2814018" y="461255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99" name="Oval 298"/>
                <p:cNvSpPr/>
                <p:nvPr/>
              </p:nvSpPr>
              <p:spPr>
                <a:xfrm>
                  <a:off x="2810445" y="474352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0" name="Oval 299"/>
                <p:cNvSpPr/>
                <p:nvPr/>
              </p:nvSpPr>
              <p:spPr>
                <a:xfrm>
                  <a:off x="3961780" y="5017367"/>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1" name="Oval 300"/>
                <p:cNvSpPr/>
                <p:nvPr/>
              </p:nvSpPr>
              <p:spPr>
                <a:xfrm>
                  <a:off x="2812827" y="500189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2" name="Oval 301"/>
                <p:cNvSpPr/>
                <p:nvPr/>
              </p:nvSpPr>
              <p:spPr>
                <a:xfrm>
                  <a:off x="2635423"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3" name="Oval 302"/>
                <p:cNvSpPr/>
                <p:nvPr/>
              </p:nvSpPr>
              <p:spPr>
                <a:xfrm>
                  <a:off x="2630661" y="504237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4" name="Oval 303"/>
                <p:cNvSpPr/>
                <p:nvPr/>
              </p:nvSpPr>
              <p:spPr>
                <a:xfrm>
                  <a:off x="3371230"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5" name="Oval 304"/>
                <p:cNvSpPr/>
                <p:nvPr/>
              </p:nvSpPr>
              <p:spPr>
                <a:xfrm>
                  <a:off x="3192636" y="50685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6" name="Oval 305"/>
                <p:cNvSpPr/>
                <p:nvPr/>
              </p:nvSpPr>
              <p:spPr>
                <a:xfrm>
                  <a:off x="2646139" y="49078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153" name="Group 152"/>
              <p:cNvGrpSpPr/>
              <p:nvPr/>
            </p:nvGrpSpPr>
            <p:grpSpPr>
              <a:xfrm>
                <a:off x="2631133" y="4582492"/>
                <a:ext cx="2449340" cy="1226569"/>
                <a:chOff x="2631133" y="4582492"/>
                <a:chExt cx="2449340" cy="1226569"/>
              </a:xfrm>
            </p:grpSpPr>
            <p:sp>
              <p:nvSpPr>
                <p:cNvPr id="213" name="Rectangle 212"/>
                <p:cNvSpPr/>
                <p:nvPr/>
              </p:nvSpPr>
              <p:spPr>
                <a:xfrm>
                  <a:off x="5051673"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4" name="Rectangle 213"/>
                <p:cNvSpPr/>
                <p:nvPr/>
              </p:nvSpPr>
              <p:spPr>
                <a:xfrm>
                  <a:off x="4684960"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5" name="Rectangle 214"/>
                <p:cNvSpPr/>
                <p:nvPr/>
              </p:nvSpPr>
              <p:spPr>
                <a:xfrm>
                  <a:off x="4506366"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6" name="Rectangle 215"/>
                <p:cNvSpPr/>
                <p:nvPr/>
              </p:nvSpPr>
              <p:spPr>
                <a:xfrm>
                  <a:off x="4320629"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7" name="Rectangle 216"/>
                <p:cNvSpPr/>
                <p:nvPr/>
              </p:nvSpPr>
              <p:spPr>
                <a:xfrm>
                  <a:off x="4142035"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8" name="Rectangle 217"/>
                <p:cNvSpPr/>
                <p:nvPr/>
              </p:nvSpPr>
              <p:spPr>
                <a:xfrm>
                  <a:off x="3921769" y="48753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9" name="Rectangle 218"/>
                <p:cNvSpPr/>
                <p:nvPr/>
              </p:nvSpPr>
              <p:spPr>
                <a:xfrm>
                  <a:off x="3744365"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0" name="Rectangle 219"/>
                <p:cNvSpPr/>
                <p:nvPr/>
              </p:nvSpPr>
              <p:spPr>
                <a:xfrm>
                  <a:off x="3556247"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1" name="Rectangle 220"/>
                <p:cNvSpPr/>
                <p:nvPr/>
              </p:nvSpPr>
              <p:spPr>
                <a:xfrm>
                  <a:off x="3376462" y="494086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2" name="Rectangle 221"/>
                <p:cNvSpPr/>
                <p:nvPr/>
              </p:nvSpPr>
              <p:spPr>
                <a:xfrm>
                  <a:off x="3193106" y="501587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3" name="Rectangle 222"/>
                <p:cNvSpPr/>
                <p:nvPr/>
              </p:nvSpPr>
              <p:spPr>
                <a:xfrm>
                  <a:off x="3202631" y="503731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4" name="Rectangle 223"/>
                <p:cNvSpPr/>
                <p:nvPr/>
              </p:nvSpPr>
              <p:spPr>
                <a:xfrm>
                  <a:off x="3014512" y="511470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5" name="Rectangle 224"/>
                <p:cNvSpPr/>
                <p:nvPr/>
              </p:nvSpPr>
              <p:spPr>
                <a:xfrm>
                  <a:off x="3002606"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6" name="Rectangle 225"/>
                <p:cNvSpPr/>
                <p:nvPr/>
              </p:nvSpPr>
              <p:spPr>
                <a:xfrm>
                  <a:off x="3189534" y="510160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7" name="Rectangle 226"/>
                <p:cNvSpPr/>
                <p:nvPr/>
              </p:nvSpPr>
              <p:spPr>
                <a:xfrm>
                  <a:off x="2827584" y="516470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8" name="Rectangle 227"/>
                <p:cNvSpPr/>
                <p:nvPr/>
              </p:nvSpPr>
              <p:spPr>
                <a:xfrm>
                  <a:off x="2644228"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29" name="Rectangle 228"/>
                <p:cNvSpPr/>
                <p:nvPr/>
              </p:nvSpPr>
              <p:spPr>
                <a:xfrm>
                  <a:off x="2641847" y="528853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0" name="Rectangle 229"/>
                <p:cNvSpPr/>
                <p:nvPr/>
              </p:nvSpPr>
              <p:spPr>
                <a:xfrm>
                  <a:off x="3013322" y="528496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1" name="Rectangle 230"/>
                <p:cNvSpPr/>
                <p:nvPr/>
              </p:nvSpPr>
              <p:spPr>
                <a:xfrm>
                  <a:off x="2831156" y="5305201"/>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2" name="Rectangle 231"/>
                <p:cNvSpPr/>
                <p:nvPr/>
              </p:nvSpPr>
              <p:spPr>
                <a:xfrm>
                  <a:off x="3925340" y="4965872"/>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3" name="Rectangle 232"/>
                <p:cNvSpPr/>
                <p:nvPr/>
              </p:nvSpPr>
              <p:spPr>
                <a:xfrm>
                  <a:off x="4832596" y="4952776"/>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4" name="Rectangle 233"/>
                <p:cNvSpPr/>
                <p:nvPr/>
              </p:nvSpPr>
              <p:spPr>
                <a:xfrm>
                  <a:off x="4651623" y="495396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5" name="Rectangle 234"/>
                <p:cNvSpPr/>
                <p:nvPr/>
              </p:nvSpPr>
              <p:spPr>
                <a:xfrm>
                  <a:off x="4487318" y="4983733"/>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6" name="Rectangle 235"/>
                <p:cNvSpPr/>
                <p:nvPr/>
              </p:nvSpPr>
              <p:spPr>
                <a:xfrm>
                  <a:off x="4308724" y="498611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7" name="Rectangle 236"/>
                <p:cNvSpPr/>
                <p:nvPr/>
              </p:nvSpPr>
              <p:spPr>
                <a:xfrm>
                  <a:off x="4093221"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8" name="Rectangle 237"/>
                <p:cNvSpPr/>
                <p:nvPr/>
              </p:nvSpPr>
              <p:spPr>
                <a:xfrm>
                  <a:off x="3913436" y="501945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39" name="Rectangle 238"/>
                <p:cNvSpPr/>
                <p:nvPr/>
              </p:nvSpPr>
              <p:spPr>
                <a:xfrm>
                  <a:off x="3744368"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0" name="Rectangle 239"/>
                <p:cNvSpPr/>
                <p:nvPr/>
              </p:nvSpPr>
              <p:spPr>
                <a:xfrm>
                  <a:off x="3730080" y="504207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1" name="Rectangle 240"/>
                <p:cNvSpPr/>
                <p:nvPr/>
              </p:nvSpPr>
              <p:spPr>
                <a:xfrm>
                  <a:off x="3765799" y="508612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2" name="Rectangle 241"/>
                <p:cNvSpPr/>
                <p:nvPr/>
              </p:nvSpPr>
              <p:spPr>
                <a:xfrm>
                  <a:off x="3558630"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3" name="Rectangle 242"/>
                <p:cNvSpPr/>
                <p:nvPr/>
              </p:nvSpPr>
              <p:spPr>
                <a:xfrm>
                  <a:off x="3588396" y="506350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4" name="Rectangle 243"/>
                <p:cNvSpPr/>
                <p:nvPr/>
              </p:nvSpPr>
              <p:spPr>
                <a:xfrm>
                  <a:off x="3400277" y="50992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5" name="Rectangle 244"/>
                <p:cNvSpPr/>
                <p:nvPr/>
              </p:nvSpPr>
              <p:spPr>
                <a:xfrm>
                  <a:off x="3381227" y="503135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6" name="Rectangle 245"/>
                <p:cNvSpPr/>
                <p:nvPr/>
              </p:nvSpPr>
              <p:spPr>
                <a:xfrm>
                  <a:off x="3375274" y="50230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7" name="Rectangle 246"/>
                <p:cNvSpPr/>
                <p:nvPr/>
              </p:nvSpPr>
              <p:spPr>
                <a:xfrm>
                  <a:off x="3018086" y="497420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8" name="Rectangle 247"/>
                <p:cNvSpPr/>
                <p:nvPr/>
              </p:nvSpPr>
              <p:spPr>
                <a:xfrm>
                  <a:off x="3012133"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49" name="Rectangle 248"/>
                <p:cNvSpPr/>
                <p:nvPr/>
              </p:nvSpPr>
              <p:spPr>
                <a:xfrm>
                  <a:off x="2829968" y="498968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0" name="Rectangle 249"/>
                <p:cNvSpPr/>
                <p:nvPr/>
              </p:nvSpPr>
              <p:spPr>
                <a:xfrm>
                  <a:off x="2831158"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1" name="Rectangle 250"/>
                <p:cNvSpPr/>
                <p:nvPr/>
              </p:nvSpPr>
              <p:spPr>
                <a:xfrm>
                  <a:off x="2838302"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2" name="Rectangle 251"/>
                <p:cNvSpPr/>
                <p:nvPr/>
              </p:nvSpPr>
              <p:spPr>
                <a:xfrm>
                  <a:off x="2656136"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3" name="Rectangle 252"/>
                <p:cNvSpPr/>
                <p:nvPr/>
              </p:nvSpPr>
              <p:spPr>
                <a:xfrm>
                  <a:off x="2631133" y="495753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4" name="Rectangle 253"/>
                <p:cNvSpPr/>
                <p:nvPr/>
              </p:nvSpPr>
              <p:spPr>
                <a:xfrm>
                  <a:off x="2641849"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5" name="Rectangle 254"/>
                <p:cNvSpPr/>
                <p:nvPr/>
              </p:nvSpPr>
              <p:spPr>
                <a:xfrm>
                  <a:off x="2845446" y="458249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6" name="Rectangle 255"/>
                <p:cNvSpPr/>
                <p:nvPr/>
              </p:nvSpPr>
              <p:spPr>
                <a:xfrm>
                  <a:off x="2645418" y="4693219"/>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57" name="Rectangle 256"/>
                <p:cNvSpPr/>
                <p:nvPr/>
              </p:nvSpPr>
              <p:spPr>
                <a:xfrm>
                  <a:off x="2645418" y="4778944"/>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nvGrpSpPr>
              <p:cNvPr id="154" name="Group 153"/>
              <p:cNvGrpSpPr/>
              <p:nvPr/>
            </p:nvGrpSpPr>
            <p:grpSpPr>
              <a:xfrm>
                <a:off x="2594312" y="4483994"/>
                <a:ext cx="2173117" cy="743174"/>
                <a:chOff x="2594312" y="4483994"/>
                <a:chExt cx="2173117" cy="743174"/>
              </a:xfrm>
            </p:grpSpPr>
            <p:sp>
              <p:nvSpPr>
                <p:cNvPr id="155" name="Isosceles Triangle 154"/>
                <p:cNvSpPr/>
                <p:nvPr/>
              </p:nvSpPr>
              <p:spPr>
                <a:xfrm>
                  <a:off x="4558845" y="514836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6" name="Isosceles Triangle 155"/>
                <p:cNvSpPr/>
                <p:nvPr/>
              </p:nvSpPr>
              <p:spPr>
                <a:xfrm>
                  <a:off x="4738629" y="5173365"/>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7" name="Isosceles Triangle 156"/>
                <p:cNvSpPr/>
                <p:nvPr/>
              </p:nvSpPr>
              <p:spPr>
                <a:xfrm>
                  <a:off x="4136173" y="5022156"/>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8" name="Isosceles Triangle 157"/>
                <p:cNvSpPr/>
                <p:nvPr/>
              </p:nvSpPr>
              <p:spPr>
                <a:xfrm>
                  <a:off x="3027701" y="5016203"/>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9" name="Isosceles Triangle 158"/>
                <p:cNvSpPr/>
                <p:nvPr/>
              </p:nvSpPr>
              <p:spPr>
                <a:xfrm>
                  <a:off x="3008651" y="5017394"/>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0" name="Isosceles Triangle 159"/>
                <p:cNvSpPr/>
                <p:nvPr/>
              </p:nvSpPr>
              <p:spPr>
                <a:xfrm>
                  <a:off x="450288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1" name="Isosceles Triangle 160"/>
                <p:cNvSpPr/>
                <p:nvPr/>
              </p:nvSpPr>
              <p:spPr>
                <a:xfrm>
                  <a:off x="4355248" y="50650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2" name="Isosceles Triangle 161"/>
                <p:cNvSpPr/>
                <p:nvPr/>
              </p:nvSpPr>
              <p:spPr>
                <a:xfrm>
                  <a:off x="4312386" y="50697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3" name="Isosceles Triangle 162"/>
                <p:cNvSpPr/>
                <p:nvPr/>
              </p:nvSpPr>
              <p:spPr>
                <a:xfrm>
                  <a:off x="4169511" y="510669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4" name="Isosceles Triangle 163"/>
                <p:cNvSpPr/>
                <p:nvPr/>
              </p:nvSpPr>
              <p:spPr>
                <a:xfrm>
                  <a:off x="3983773" y="51983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5" name="Isosceles Triangle 164"/>
                <p:cNvSpPr/>
                <p:nvPr/>
              </p:nvSpPr>
              <p:spPr>
                <a:xfrm>
                  <a:off x="395043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6" name="Isosceles Triangle 165"/>
                <p:cNvSpPr/>
                <p:nvPr/>
              </p:nvSpPr>
              <p:spPr>
                <a:xfrm>
                  <a:off x="3912335" y="492452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7" name="Isosceles Triangle 166"/>
                <p:cNvSpPr/>
                <p:nvPr/>
              </p:nvSpPr>
              <p:spPr>
                <a:xfrm>
                  <a:off x="3728978" y="49935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8" name="Isosceles Triangle 167"/>
                <p:cNvSpPr/>
                <p:nvPr/>
              </p:nvSpPr>
              <p:spPr>
                <a:xfrm>
                  <a:off x="3802534" y="50935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69" name="Isosceles Triangle 168"/>
                <p:cNvSpPr/>
                <p:nvPr/>
              </p:nvSpPr>
              <p:spPr>
                <a:xfrm>
                  <a:off x="3737050" y="507208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0" name="Isosceles Triangle 169"/>
                <p:cNvSpPr/>
                <p:nvPr/>
              </p:nvSpPr>
              <p:spPr>
                <a:xfrm>
                  <a:off x="3556337" y="500191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1" name="Isosceles Triangle 170"/>
                <p:cNvSpPr/>
                <p:nvPr/>
              </p:nvSpPr>
              <p:spPr>
                <a:xfrm>
                  <a:off x="4099262" y="448994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2" name="Isosceles Triangle 171"/>
                <p:cNvSpPr/>
                <p:nvPr/>
              </p:nvSpPr>
              <p:spPr>
                <a:xfrm>
                  <a:off x="3656349" y="474831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3" name="Isosceles Triangle 172"/>
                <p:cNvSpPr/>
                <p:nvPr/>
              </p:nvSpPr>
              <p:spPr>
                <a:xfrm>
                  <a:off x="3376552" y="48280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4" name="Isosceles Triangle 173"/>
                <p:cNvSpPr/>
                <p:nvPr/>
              </p:nvSpPr>
              <p:spPr>
                <a:xfrm>
                  <a:off x="3189624" y="486261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5" name="Isosceles Triangle 174"/>
                <p:cNvSpPr/>
                <p:nvPr/>
              </p:nvSpPr>
              <p:spPr>
                <a:xfrm>
                  <a:off x="3040796" y="47030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6" name="Isosceles Triangle 175"/>
                <p:cNvSpPr/>
                <p:nvPr/>
              </p:nvSpPr>
              <p:spPr>
                <a:xfrm>
                  <a:off x="2986027" y="472330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7" name="Isosceles Triangle 176"/>
                <p:cNvSpPr/>
                <p:nvPr/>
              </p:nvSpPr>
              <p:spPr>
                <a:xfrm>
                  <a:off x="2857440" y="47518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8" name="Isosceles Triangle 177"/>
                <p:cNvSpPr/>
                <p:nvPr/>
              </p:nvSpPr>
              <p:spPr>
                <a:xfrm>
                  <a:off x="2828865" y="44839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79" name="Isosceles Triangle 178"/>
                <p:cNvSpPr/>
                <p:nvPr/>
              </p:nvSpPr>
              <p:spPr>
                <a:xfrm>
                  <a:off x="2824103" y="46685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0" name="Isosceles Triangle 179"/>
                <p:cNvSpPr/>
                <p:nvPr/>
              </p:nvSpPr>
              <p:spPr>
                <a:xfrm>
                  <a:off x="2819340" y="483761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1" name="Isosceles Triangle 180"/>
                <p:cNvSpPr/>
                <p:nvPr/>
              </p:nvSpPr>
              <p:spPr>
                <a:xfrm>
                  <a:off x="2836009" y="48137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2" name="Isosceles Triangle 181"/>
                <p:cNvSpPr/>
                <p:nvPr/>
              </p:nvSpPr>
              <p:spPr>
                <a:xfrm>
                  <a:off x="3020556" y="484356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3" name="Isosceles Triangle 182"/>
                <p:cNvSpPr/>
                <p:nvPr/>
              </p:nvSpPr>
              <p:spPr>
                <a:xfrm>
                  <a:off x="2847916" y="490190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4" name="Isosceles Triangle 183"/>
                <p:cNvSpPr/>
                <p:nvPr/>
              </p:nvSpPr>
              <p:spPr>
                <a:xfrm>
                  <a:off x="2833629"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5" name="Isosceles Triangle 184"/>
                <p:cNvSpPr/>
                <p:nvPr/>
              </p:nvSpPr>
              <p:spPr>
                <a:xfrm>
                  <a:off x="3005079" y="492452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6" name="Isosceles Triangle 185"/>
                <p:cNvSpPr/>
                <p:nvPr/>
              </p:nvSpPr>
              <p:spPr>
                <a:xfrm>
                  <a:off x="3226536"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7" name="Isosceles Triangle 186"/>
                <p:cNvSpPr/>
                <p:nvPr/>
              </p:nvSpPr>
              <p:spPr>
                <a:xfrm>
                  <a:off x="3055086" y="496857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8" name="Isosceles Triangle 187"/>
                <p:cNvSpPr/>
                <p:nvPr/>
              </p:nvSpPr>
              <p:spPr>
                <a:xfrm>
                  <a:off x="2872920" y="49947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89" name="Isosceles Triangle 188"/>
                <p:cNvSpPr/>
                <p:nvPr/>
              </p:nvSpPr>
              <p:spPr>
                <a:xfrm>
                  <a:off x="2645511" y="509478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0" name="Isosceles Triangle 189"/>
                <p:cNvSpPr/>
                <p:nvPr/>
              </p:nvSpPr>
              <p:spPr>
                <a:xfrm>
                  <a:off x="2847917" y="506501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1" name="Isosceles Triangle 190"/>
                <p:cNvSpPr/>
                <p:nvPr/>
              </p:nvSpPr>
              <p:spPr>
                <a:xfrm>
                  <a:off x="2830057" y="508406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2" name="Isosceles Triangle 191"/>
                <p:cNvSpPr/>
                <p:nvPr/>
              </p:nvSpPr>
              <p:spPr>
                <a:xfrm>
                  <a:off x="2831248" y="51102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3" name="Isosceles Triangle 192"/>
                <p:cNvSpPr/>
                <p:nvPr/>
              </p:nvSpPr>
              <p:spPr>
                <a:xfrm>
                  <a:off x="3015795" y="50721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4" name="Isosceles Triangle 193"/>
                <p:cNvSpPr/>
                <p:nvPr/>
              </p:nvSpPr>
              <p:spPr>
                <a:xfrm>
                  <a:off x="3009842" y="508645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5" name="Isosceles Triangle 194"/>
                <p:cNvSpPr/>
                <p:nvPr/>
              </p:nvSpPr>
              <p:spPr>
                <a:xfrm>
                  <a:off x="3194389" y="51185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6" name="Isosceles Triangle 195"/>
                <p:cNvSpPr/>
                <p:nvPr/>
              </p:nvSpPr>
              <p:spPr>
                <a:xfrm>
                  <a:off x="3189626" y="50888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7" name="Isosceles Triangle 196"/>
                <p:cNvSpPr/>
                <p:nvPr/>
              </p:nvSpPr>
              <p:spPr>
                <a:xfrm>
                  <a:off x="3190817" y="49983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8" name="Isosceles Triangle 197"/>
                <p:cNvSpPr/>
                <p:nvPr/>
              </p:nvSpPr>
              <p:spPr>
                <a:xfrm>
                  <a:off x="3231298" y="499239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99" name="Isosceles Triangle 198"/>
                <p:cNvSpPr/>
                <p:nvPr/>
              </p:nvSpPr>
              <p:spPr>
                <a:xfrm>
                  <a:off x="3375364" y="50114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0" name="Isosceles Triangle 199"/>
                <p:cNvSpPr/>
                <p:nvPr/>
              </p:nvSpPr>
              <p:spPr>
                <a:xfrm>
                  <a:off x="3403939" y="50173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1" name="Isosceles Triangle 200"/>
                <p:cNvSpPr/>
                <p:nvPr/>
              </p:nvSpPr>
              <p:spPr>
                <a:xfrm>
                  <a:off x="3419872" y="50851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2" name="Isosceles Triangle 201"/>
                <p:cNvSpPr/>
                <p:nvPr/>
              </p:nvSpPr>
              <p:spPr>
                <a:xfrm>
                  <a:off x="3376554" y="5069781"/>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3" name="Isosceles Triangle 202"/>
                <p:cNvSpPr/>
                <p:nvPr/>
              </p:nvSpPr>
              <p:spPr>
                <a:xfrm>
                  <a:off x="3562293" y="50745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4" name="Isosceles Triangle 203"/>
                <p:cNvSpPr/>
                <p:nvPr/>
              </p:nvSpPr>
              <p:spPr>
                <a:xfrm>
                  <a:off x="3598012" y="506978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5" name="Isosceles Triangle 204"/>
                <p:cNvSpPr/>
                <p:nvPr/>
              </p:nvSpPr>
              <p:spPr>
                <a:xfrm>
                  <a:off x="3590868" y="50423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6" name="Isosceles Triangle 205"/>
                <p:cNvSpPr/>
                <p:nvPr/>
              </p:nvSpPr>
              <p:spPr>
                <a:xfrm>
                  <a:off x="2672894" y="487213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7" name="Isosceles Triangle 206"/>
                <p:cNvSpPr/>
                <p:nvPr/>
              </p:nvSpPr>
              <p:spPr>
                <a:xfrm>
                  <a:off x="2647891" y="485308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8" name="Isosceles Triangle 207"/>
                <p:cNvSpPr/>
                <p:nvPr/>
              </p:nvSpPr>
              <p:spPr>
                <a:xfrm>
                  <a:off x="2608600" y="48983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09" name="Isosceles Triangle 208"/>
                <p:cNvSpPr/>
                <p:nvPr/>
              </p:nvSpPr>
              <p:spPr>
                <a:xfrm>
                  <a:off x="2594312"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0" name="Isosceles Triangle 209"/>
                <p:cNvSpPr/>
                <p:nvPr/>
              </p:nvSpPr>
              <p:spPr>
                <a:xfrm>
                  <a:off x="2659799" y="507335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1" name="Isosceles Triangle 210"/>
                <p:cNvSpPr/>
                <p:nvPr/>
              </p:nvSpPr>
              <p:spPr>
                <a:xfrm>
                  <a:off x="2660987"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212" name="Isosceles Triangle 211"/>
                <p:cNvSpPr/>
                <p:nvPr/>
              </p:nvSpPr>
              <p:spPr>
                <a:xfrm>
                  <a:off x="2699087" y="488404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grpSp>
        </p:grpSp>
      </p:grpSp>
    </p:spTree>
    <p:extLst>
      <p:ext uri="{BB962C8B-B14F-4D97-AF65-F5344CB8AC3E}">
        <p14:creationId xmlns:p14="http://schemas.microsoft.com/office/powerpoint/2010/main" val="2983953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4012: 進行肝細胞癌（HCC）患者におけるニボルマブ（nivo）の安全性および抗腫瘍作用を評価する第I/II相試験: CheckMate-040用量漸増試験の中間解析</a:t>
            </a:r>
            <a:r>
              <a:rPr lang="en" sz="2000" dirty="0" smtClean="0"/>
              <a:t/>
            </a:r>
            <a:br>
              <a:rPr lang="en" sz="2000" dirty="0" smtClean="0"/>
            </a:br>
            <a:r>
              <a:rPr lang="ja-JP" sz="2000" b="1" i="0" dirty="0" smtClean="0">
                <a:solidFill>
                  <a:srgbClr val="043882"/>
                </a:solidFill>
                <a:ea typeface="MS UI Gothic" pitchFamily="18" charset="0"/>
              </a:rPr>
              <a:t>– El-Khoueiry AB,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buNone/>
            </a:pPr>
            <a:endParaRPr lang="en-GB" dirty="0" smtClean="0"/>
          </a:p>
          <a:p>
            <a:pPr marL="0" indent="0">
              <a:buNone/>
            </a:pPr>
            <a:endParaRPr lang="en-GB" b="1"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HCC患者におけるmOSに対し、ニボルマブは非常に有望な結果を示した</a:t>
            </a:r>
          </a:p>
          <a:p>
            <a:r>
              <a:rPr lang="ja-JP" sz="1600" b="1" i="0" dirty="0" smtClean="0">
                <a:solidFill>
                  <a:srgbClr val="4D4D4D"/>
                </a:solidFill>
                <a:ea typeface="MS UI Gothic" pitchFamily="18" charset="0"/>
              </a:rPr>
              <a:t>ニボルマブは、HBVまたはHCV感染患者を含め、管理可能な安全性プロファイルを有する</a:t>
            </a:r>
          </a:p>
          <a:p>
            <a:pPr lvl="1"/>
            <a:r>
              <a:rPr lang="ja-JP" sz="1600" b="1" i="0" dirty="0" smtClean="0">
                <a:solidFill>
                  <a:srgbClr val="4D4D4D"/>
                </a:solidFill>
                <a:ea typeface="MS UI Gothic" pitchFamily="18" charset="0"/>
              </a:rPr>
              <a:t>AST/ALTの頻度が上昇したことを除き、安全性プロファイルは他の腫瘍で認められたものと近似していた </a:t>
            </a:r>
          </a:p>
          <a:p>
            <a:r>
              <a:rPr lang="ja-JP" sz="1600" b="1" i="0" dirty="0" smtClean="0">
                <a:solidFill>
                  <a:srgbClr val="4D4D4D"/>
                </a:solidFill>
                <a:ea typeface="MS UI Gothic" pitchFamily="18" charset="0"/>
              </a:rPr>
              <a:t>本研究の用量漸増試験は、延長投与試験期間中にHCC患者においてニボルマブ3 mg/kgの評価検討を継続することの妥当性を示唆するものである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El-Khoueiry et al. J Clin Oncol 2016; 34 (suppl): abstr 4012</a:t>
            </a:r>
          </a:p>
        </p:txBody>
      </p:sp>
      <p:graphicFrame>
        <p:nvGraphicFramePr>
          <p:cNvPr id="6" name="Group 88"/>
          <p:cNvGraphicFramePr>
            <a:graphicFrameLocks noGrp="1"/>
          </p:cNvGraphicFramePr>
          <p:nvPr>
            <p:extLst>
              <p:ext uri="{D42A27DB-BD31-4B8C-83A1-F6EECF244321}">
                <p14:modId xmlns:p14="http://schemas.microsoft.com/office/powerpoint/2010/main" val="4037088349"/>
              </p:ext>
            </p:extLst>
          </p:nvPr>
        </p:nvGraphicFramePr>
        <p:xfrm>
          <a:off x="369888" y="1676400"/>
          <a:ext cx="8393113" cy="2255520"/>
        </p:xfrm>
        <a:graphic>
          <a:graphicData uri="http://schemas.openxmlformats.org/drawingml/2006/table">
            <a:tbl>
              <a:tblPr firstRow="1" bandRow="1">
                <a:tableStyleId>{69012ECD-51FC-41F1-AA8D-1B2483CD663E}</a:tableStyleId>
              </a:tblPr>
              <a:tblGrid>
                <a:gridCol w="2801937"/>
                <a:gridCol w="2795588"/>
                <a:gridCol w="2795588"/>
              </a:tblGrid>
              <a:tr h="239486">
                <a:tc rowSpan="2">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患者の10%以上で発生したTRAE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全患者 (n=48)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11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AST増加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10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リパーゼ増加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10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アミラーゼ増加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ALT増加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lang="ja-JP" sz="1400" b="0" i="0" u="none" dirty="0" smtClean="0">
                          <a:solidFill>
                            <a:srgbClr val="4D4D4D"/>
                          </a:solidFill>
                          <a:ea typeface="MS UI Gothic" pitchFamily="18"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32565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4018: TACE 2試験：切除不能肝細胞癌（HCC）患者における肝動脈化学塞栓療法（TACE）併用下でのソラフェニブ投与を評価する第III相無作為化プラセボ対照二重盲検試験 – Meyer T,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切除不能HCC患者において、TACE＋ソラフェニブ併用療法とTACE＋プラセボ併用療法の有効性と安全性を評価すること</a:t>
            </a:r>
          </a:p>
        </p:txBody>
      </p:sp>
      <p:sp>
        <p:nvSpPr>
          <p:cNvPr id="4" name="Text Placeholder 3"/>
          <p:cNvSpPr>
            <a:spLocks noGrp="1"/>
          </p:cNvSpPr>
          <p:nvPr>
            <p:ph type="body" sz="quarter" idx="10"/>
          </p:nvPr>
        </p:nvSpPr>
        <p:spPr>
          <a:xfrm>
            <a:off x="237463" y="5867433"/>
            <a:ext cx="4572001" cy="715930"/>
          </a:xfrm>
        </p:spPr>
        <p:txBody>
          <a:bodyPr/>
          <a:lstStyle/>
          <a:p>
            <a:r>
              <a:rPr lang="ja-JP" sz="1100" b="0" i="0" dirty="0" smtClean="0">
                <a:solidFill>
                  <a:srgbClr val="4D4D4D"/>
                </a:solidFill>
                <a:ea typeface="MS UI Gothic" pitchFamily="18" charset="0"/>
              </a:rPr>
              <a:t>*ドキソルビシン150 mgで負荷した薬剤溶出性ビーズを用いて2～5週時点で実施後、放射線学的反応および患者の忍容性に従って実施。</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 Meyer et al. J Clin Oncol 2016; 34 (suppl): abstr 4018</a:t>
            </a:r>
          </a:p>
        </p:txBody>
      </p:sp>
      <p:cxnSp>
        <p:nvCxnSpPr>
          <p:cNvPr id="7" name="AutoShape 15"/>
          <p:cNvCxnSpPr>
            <a:cxnSpLocks noChangeShapeType="1"/>
            <a:stCxn id="6" idx="0"/>
            <a:endCxn id="12" idx="1"/>
          </p:cNvCxnSpPr>
          <p:nvPr/>
        </p:nvCxnSpPr>
        <p:spPr bwMode="auto">
          <a:xfrm rot="5400000" flipH="1" flipV="1">
            <a:off x="4266205" y="2801233"/>
            <a:ext cx="627768" cy="57044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a:stCxn id="13" idx="3"/>
            <a:endCxn id="6" idx="2"/>
          </p:cNvCxnSpPr>
          <p:nvPr/>
        </p:nvCxnSpPr>
        <p:spPr bwMode="auto">
          <a:xfrm>
            <a:off x="3684814" y="37342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TACE* + ソラフェニブ</a:t>
            </a:r>
            <a:r>
              <a:rPr lang="en" dirty="0" smtClean="0"/>
              <a:t/>
            </a:r>
            <a:br>
              <a:rPr lang="en" dirty="0" smtClean="0"/>
            </a:br>
            <a:r>
              <a:rPr lang="ja-JP" b="0" i="0" dirty="0" smtClean="0">
                <a:solidFill>
                  <a:srgbClr val="FFFFFF"/>
                </a:solidFill>
                <a:ea typeface="MS UI Gothic" pitchFamily="18" charset="0"/>
              </a:rPr>
              <a:t>400 mg bid</a:t>
            </a:r>
          </a:p>
          <a:p>
            <a:pPr algn="ctr" defTabSz="892175" eaLnBrk="0" hangingPunct="0"/>
            <a:r>
              <a:rPr lang="ja-JP" b="0" i="0" dirty="0" smtClean="0">
                <a:solidFill>
                  <a:srgbClr val="FFFFFF"/>
                </a:solidFill>
                <a:ea typeface="MS UI Gothic" pitchFamily="18" charset="0"/>
              </a:rPr>
              <a:t>(n=147)</a:t>
            </a:r>
          </a:p>
        </p:txBody>
      </p:sp>
      <p:sp>
        <p:nvSpPr>
          <p:cNvPr id="13" name="AutoShape 9"/>
          <p:cNvSpPr>
            <a:spLocks noChangeArrowheads="1"/>
          </p:cNvSpPr>
          <p:nvPr/>
        </p:nvSpPr>
        <p:spPr bwMode="auto">
          <a:xfrm>
            <a:off x="365124" y="2415195"/>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切除不能な肝限局性HCC（米国肝臓病学会（AASLD）または放射線学的基準による診断）</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PSスコアが≦1、Child-Pugh分類A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左室駆出分画≧45%</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(n=294)</a:t>
            </a:r>
          </a:p>
        </p:txBody>
      </p:sp>
      <p:sp>
        <p:nvSpPr>
          <p:cNvPr id="14" name="Rectangle 9"/>
          <p:cNvSpPr txBox="1">
            <a:spLocks noChangeArrowheads="1"/>
          </p:cNvSpPr>
          <p:nvPr/>
        </p:nvSpPr>
        <p:spPr bwMode="auto">
          <a:xfrm>
            <a:off x="365124" y="5246914"/>
            <a:ext cx="4130676"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p:txBody>
      </p:sp>
      <p:sp>
        <p:nvSpPr>
          <p:cNvPr id="15" name="Content Placeholder 26"/>
          <p:cNvSpPr txBox="1">
            <a:spLocks/>
          </p:cNvSpPr>
          <p:nvPr/>
        </p:nvSpPr>
        <p:spPr>
          <a:xfrm>
            <a:off x="4648200" y="5268180"/>
            <a:ext cx="4130675" cy="536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OS、TCC、病勢コントロール</a:t>
            </a:r>
          </a:p>
          <a:p>
            <a:pPr>
              <a:buClr>
                <a:srgbClr val="043882"/>
              </a:buClr>
            </a:pPr>
            <a:r>
              <a:rPr lang="ja-JP" b="0" i="0" dirty="0" smtClean="0">
                <a:solidFill>
                  <a:srgbClr val="4D4D4D"/>
                </a:solidFill>
                <a:ea typeface="MS UI Gothic" pitchFamily="18" charset="0"/>
              </a:rPr>
              <a:t>安全性、QoL</a:t>
            </a:r>
          </a:p>
        </p:txBody>
      </p:sp>
      <p:cxnSp>
        <p:nvCxnSpPr>
          <p:cNvPr id="16" name="AutoShape 16"/>
          <p:cNvCxnSpPr>
            <a:cxnSpLocks noChangeShapeType="1"/>
            <a:stCxn id="6" idx="4"/>
            <a:endCxn id="19" idx="1"/>
          </p:cNvCxnSpPr>
          <p:nvPr/>
        </p:nvCxnSpPr>
        <p:spPr bwMode="auto">
          <a:xfrm rot="16200000" flipH="1">
            <a:off x="4269855" y="4093224"/>
            <a:ext cx="620469" cy="57044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TACE* + プラセボ</a:t>
            </a:r>
          </a:p>
          <a:p>
            <a:pPr algn="ctr" defTabSz="892175" eaLnBrk="0" hangingPunct="0"/>
            <a:r>
              <a:rPr lang="ja-JP" b="0" i="0" dirty="0" smtClean="0">
                <a:solidFill>
                  <a:srgbClr val="4D4D4D"/>
                </a:solidFill>
                <a:ea typeface="MS UI Gothic" pitchFamily="18" charset="0"/>
              </a:rPr>
              <a:t>(n=147)</a:t>
            </a:r>
          </a:p>
        </p:txBody>
      </p:sp>
      <p:sp>
        <p:nvSpPr>
          <p:cNvPr id="6" name="Oval 14"/>
          <p:cNvSpPr>
            <a:spLocks noChangeArrowheads="1"/>
          </p:cNvSpPr>
          <p:nvPr/>
        </p:nvSpPr>
        <p:spPr bwMode="auto">
          <a:xfrm>
            <a:off x="3941537" y="3400337"/>
            <a:ext cx="706663" cy="6678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323669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4018: TACE 2試験: 切除不能肝細胞癌（HCC）患者における肝動脈化学塞栓療法（TACE）併用下でのソラフェニブ投与を評価する第III相無作為化プラセボ対照二重盲検試験 – Meyer T,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Meyer et al. J Clin Oncol 2016; 34 (suppl): abstr 4018</a:t>
            </a:r>
          </a:p>
        </p:txBody>
      </p:sp>
      <p:graphicFrame>
        <p:nvGraphicFramePr>
          <p:cNvPr id="8" name="Group 88"/>
          <p:cNvGraphicFramePr>
            <a:graphicFrameLocks noGrp="1"/>
          </p:cNvGraphicFramePr>
          <p:nvPr>
            <p:extLst>
              <p:ext uri="{D42A27DB-BD31-4B8C-83A1-F6EECF244321}">
                <p14:modId xmlns:p14="http://schemas.microsoft.com/office/powerpoint/2010/main" val="1923278813"/>
              </p:ext>
            </p:extLst>
          </p:nvPr>
        </p:nvGraphicFramePr>
        <p:xfrm>
          <a:off x="1442838" y="1826622"/>
          <a:ext cx="3129162" cy="960120"/>
        </p:xfrm>
        <a:graphic>
          <a:graphicData uri="http://schemas.openxmlformats.org/drawingml/2006/table">
            <a:tbl>
              <a:tblPr firstRow="1" bandRow="1">
                <a:tableStyleId>{5940675A-B579-460E-94D1-54222C63F5DA}</a:tableStyleId>
              </a:tblPr>
              <a:tblGrid>
                <a:gridCol w="690762">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tblGrid>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pPr>
                      <a:endParaRPr kumimoji="0" lang="en-US"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mPFS、ヶ月間</a:t>
                      </a:r>
                    </a:p>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(95% CI) </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lang="ja-JP" sz="900" b="0" i="0" u="none" dirty="0" smtClean="0">
                          <a:solidFill>
                            <a:srgbClr val="4D4D4D"/>
                          </a:solidFill>
                          <a:ea typeface="MS UI Gothic" pitchFamily="18" charset="0"/>
                        </a:rPr>
                        <a:t>HR </a:t>
                      </a:r>
                    </a:p>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lang="ja-JP" sz="900" b="0" i="0" u="none" dirty="0" smtClean="0">
                          <a:solidFill>
                            <a:srgbClr val="4D4D4D"/>
                          </a:solidFill>
                          <a:ea typeface="MS UI Gothic" pitchFamily="18" charset="0"/>
                        </a:rPr>
                        <a:t>(95% CI) </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P値</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lang="ja-JP" sz="900" b="0" i="0" u="none" dirty="0" smtClean="0">
                          <a:solidFill>
                            <a:srgbClr val="4D4D4D"/>
                          </a:solidFill>
                          <a:ea typeface="MS UI Gothic" pitchFamily="18" charset="0"/>
                        </a:rPr>
                        <a:t>TACE + ソラフェニブ</a:t>
                      </a: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7.8 (5.9, 10.0)</a:t>
                      </a: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1.03 </a:t>
                      </a:r>
                      <a:r>
                        <a:rPr lang="en" sz="900" dirty="0" smtClean="0"/>
                        <a:t/>
                      </a:r>
                      <a:br>
                        <a:rPr lang="en" sz="900" dirty="0" smtClean="0"/>
                      </a:br>
                      <a:r>
                        <a:rPr lang="ja-JP" sz="900" b="0" i="0" u="none" dirty="0" smtClean="0">
                          <a:solidFill>
                            <a:srgbClr val="4D4D4D"/>
                          </a:solidFill>
                          <a:ea typeface="MS UI Gothic" pitchFamily="18" charset="0"/>
                        </a:rPr>
                        <a:t>(0.75, 1.42)</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0.85</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lang="ja-JP" sz="900" b="0" i="0" u="none" dirty="0" smtClean="0">
                          <a:solidFill>
                            <a:srgbClr val="4D4D4D"/>
                          </a:solidFill>
                          <a:ea typeface="MS UI Gothic" pitchFamily="18" charset="0"/>
                        </a:rPr>
                        <a:t>TACE + プラセボ </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lang="ja-JP" sz="900" b="0" i="0" u="none" dirty="0" smtClean="0">
                          <a:solidFill>
                            <a:srgbClr val="4D4D4D"/>
                          </a:solidFill>
                          <a:ea typeface="MS UI Gothic" pitchFamily="18" charset="0"/>
                        </a:rPr>
                        <a:t>7.7 (5.9, 10.5)</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1644052505"/>
              </p:ext>
            </p:extLst>
          </p:nvPr>
        </p:nvGraphicFramePr>
        <p:xfrm>
          <a:off x="6074230" y="1807026"/>
          <a:ext cx="3118200" cy="987552"/>
        </p:xfrm>
        <a:graphic>
          <a:graphicData uri="http://schemas.openxmlformats.org/drawingml/2006/table">
            <a:tbl>
              <a:tblPr firstRow="1" bandRow="1">
                <a:tableStyleId>{5940675A-B579-460E-94D1-54222C63F5DA}</a:tableStyleId>
              </a:tblPr>
              <a:tblGrid>
                <a:gridCol w="68580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7560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tblGrid>
              <a:tr h="326574">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pPr>
                      <a:endParaRPr kumimoji="0" lang="en-US"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mOS、ヶ月間(95% CI) </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lang="ja-JP" sz="900" b="0" i="0" u="none" dirty="0" smtClean="0">
                          <a:solidFill>
                            <a:srgbClr val="4D4D4D"/>
                          </a:solidFill>
                          <a:ea typeface="MS UI Gothic" pitchFamily="18" charset="0"/>
                        </a:rPr>
                        <a:t>HR </a:t>
                      </a:r>
                    </a:p>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lang="ja-JP" sz="900" b="0" i="0" u="none" dirty="0" smtClean="0">
                          <a:solidFill>
                            <a:srgbClr val="4D4D4D"/>
                          </a:solidFill>
                          <a:ea typeface="MS UI Gothic" pitchFamily="18" charset="0"/>
                        </a:rPr>
                        <a:t>(95% CI) </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P値</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lang="ja-JP" sz="900" b="0" i="0" u="none" dirty="0" smtClean="0">
                          <a:solidFill>
                            <a:srgbClr val="4D4D4D"/>
                          </a:solidFill>
                          <a:ea typeface="MS UI Gothic" pitchFamily="18" charset="0"/>
                        </a:rPr>
                        <a:t>TACE + ソラフェニブ</a:t>
                      </a: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18.8 (12.3, 24.0)</a:t>
                      </a: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1.03 </a:t>
                      </a:r>
                      <a:r>
                        <a:rPr lang="en" sz="900" dirty="0" smtClean="0"/>
                        <a:t/>
                      </a:r>
                      <a:br>
                        <a:rPr lang="en" sz="900" dirty="0" smtClean="0"/>
                      </a:br>
                      <a:r>
                        <a:rPr lang="ja-JP" sz="900" b="0" i="0" u="none" dirty="0" smtClean="0">
                          <a:solidFill>
                            <a:srgbClr val="4D4D4D"/>
                          </a:solidFill>
                          <a:ea typeface="MS UI Gothic" pitchFamily="18" charset="0"/>
                        </a:rPr>
                        <a:t>(0.72, 1.49)</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0.87</a:t>
                      </a: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lang="ja-JP" sz="900" b="0" i="0" u="none" dirty="0" smtClean="0">
                          <a:solidFill>
                            <a:srgbClr val="4D4D4D"/>
                          </a:solidFill>
                          <a:ea typeface="MS UI Gothic" pitchFamily="18" charset="0"/>
                        </a:rPr>
                        <a:t>TACE + プラセボ </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lang="ja-JP" sz="900" b="0" i="0" u="none" dirty="0" smtClean="0">
                          <a:solidFill>
                            <a:srgbClr val="4D4D4D"/>
                          </a:solidFill>
                          <a:ea typeface="MS UI Gothic" pitchFamily="18" charset="0"/>
                        </a:rPr>
                        <a:t>19.6 (14.8, 24.0)</a:t>
                      </a: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24" name="Group 23"/>
          <p:cNvGrpSpPr/>
          <p:nvPr/>
        </p:nvGrpSpPr>
        <p:grpSpPr>
          <a:xfrm>
            <a:off x="111518" y="1845526"/>
            <a:ext cx="4328224" cy="2998864"/>
            <a:chOff x="367157" y="1945424"/>
            <a:chExt cx="3157093" cy="2162363"/>
          </a:xfrm>
        </p:grpSpPr>
        <p:sp>
          <p:nvSpPr>
            <p:cNvPr id="6" name="TextBox 5"/>
            <p:cNvSpPr txBox="1"/>
            <p:nvPr/>
          </p:nvSpPr>
          <p:spPr>
            <a:xfrm rot="16200000">
              <a:off x="3275" y="2712971"/>
              <a:ext cx="989373" cy="261610"/>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1" name="TextBox 10"/>
            <p:cNvSpPr txBox="1"/>
            <p:nvPr/>
          </p:nvSpPr>
          <p:spPr>
            <a:xfrm>
              <a:off x="376688" y="1945424"/>
              <a:ext cx="410690"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12" name="TextBox 11"/>
            <p:cNvSpPr txBox="1"/>
            <p:nvPr/>
          </p:nvSpPr>
          <p:spPr>
            <a:xfrm>
              <a:off x="452032" y="2341654"/>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75</a:t>
              </a:r>
            </a:p>
          </p:txBody>
        </p:sp>
        <p:sp>
          <p:nvSpPr>
            <p:cNvPr id="13" name="TextBox 12"/>
            <p:cNvSpPr txBox="1"/>
            <p:nvPr/>
          </p:nvSpPr>
          <p:spPr>
            <a:xfrm>
              <a:off x="452032" y="2737887"/>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14" name="TextBox 13"/>
            <p:cNvSpPr txBox="1"/>
            <p:nvPr/>
          </p:nvSpPr>
          <p:spPr>
            <a:xfrm>
              <a:off x="452032" y="3134118"/>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25</a:t>
              </a:r>
            </a:p>
          </p:txBody>
        </p:sp>
        <p:sp>
          <p:nvSpPr>
            <p:cNvPr id="15" name="TextBox 14"/>
            <p:cNvSpPr txBox="1"/>
            <p:nvPr/>
          </p:nvSpPr>
          <p:spPr>
            <a:xfrm>
              <a:off x="527373" y="3530351"/>
              <a:ext cx="26000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16" name="TextBox 15"/>
            <p:cNvSpPr txBox="1"/>
            <p:nvPr/>
          </p:nvSpPr>
          <p:spPr>
            <a:xfrm>
              <a:off x="761140" y="3747220"/>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7" name="TextBox 16"/>
            <p:cNvSpPr txBox="1"/>
            <p:nvPr/>
          </p:nvSpPr>
          <p:spPr>
            <a:xfrm>
              <a:off x="1377004" y="374007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18" name="TextBox 17"/>
            <p:cNvSpPr txBox="1"/>
            <p:nvPr/>
          </p:nvSpPr>
          <p:spPr>
            <a:xfrm>
              <a:off x="1992868" y="374007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19" name="TextBox 18"/>
            <p:cNvSpPr txBox="1"/>
            <p:nvPr/>
          </p:nvSpPr>
          <p:spPr>
            <a:xfrm>
              <a:off x="2608732" y="374007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20" name="TextBox 19"/>
            <p:cNvSpPr txBox="1"/>
            <p:nvPr/>
          </p:nvSpPr>
          <p:spPr>
            <a:xfrm>
              <a:off x="3224598" y="374007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21" name="TextBox 20"/>
            <p:cNvSpPr txBox="1"/>
            <p:nvPr/>
          </p:nvSpPr>
          <p:spPr>
            <a:xfrm>
              <a:off x="1844270" y="3853871"/>
              <a:ext cx="553357" cy="253916"/>
            </a:xfrm>
            <a:prstGeom prst="rect">
              <a:avLst/>
            </a:prstGeom>
            <a:noFill/>
          </p:spPr>
          <p:txBody>
            <a:bodyPr wrap="none" rtlCol="0">
              <a:spAutoFit/>
            </a:bodyPr>
            <a:lstStyle/>
            <a:p>
              <a:pPr algn="ctr"/>
              <a:r>
                <a:rPr lang="ja-JP" sz="1000" b="1" i="0" dirty="0" smtClean="0">
                  <a:solidFill>
                    <a:srgbClr val="4D4D4D"/>
                  </a:solidFill>
                  <a:ea typeface="MS UI Gothic" pitchFamily="18" charset="0"/>
                </a:rPr>
                <a:t>年</a:t>
              </a:r>
            </a:p>
          </p:txBody>
        </p:sp>
        <p:sp>
          <p:nvSpPr>
            <p:cNvPr id="23" name="Freeform 22"/>
            <p:cNvSpPr/>
            <p:nvPr/>
          </p:nvSpPr>
          <p:spPr>
            <a:xfrm>
              <a:off x="835025" y="203200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5" name="Straight Connector 24"/>
            <p:cNvCxnSpPr/>
            <p:nvPr/>
          </p:nvCxnSpPr>
          <p:spPr>
            <a:xfrm>
              <a:off x="745025" y="20407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745025" y="243696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745025" y="283319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745025" y="3229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745025" y="36256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16200000">
              <a:off x="846144"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16200000">
              <a:off x="1462008"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16200000">
              <a:off x="207787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6200000">
              <a:off x="2693736"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16200000">
              <a:off x="330960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Freeform 5"/>
            <p:cNvSpPr>
              <a:spLocks/>
            </p:cNvSpPr>
            <p:nvPr/>
          </p:nvSpPr>
          <p:spPr bwMode="auto">
            <a:xfrm>
              <a:off x="886382" y="2033976"/>
              <a:ext cx="2106805" cy="1443902"/>
            </a:xfrm>
            <a:custGeom>
              <a:avLst/>
              <a:gdLst>
                <a:gd name="T0" fmla="*/ 1069 w 1338"/>
                <a:gd name="T1" fmla="*/ 917 h 917"/>
                <a:gd name="T2" fmla="*/ 1013 w 1338"/>
                <a:gd name="T3" fmla="*/ 871 h 917"/>
                <a:gd name="T4" fmla="*/ 979 w 1338"/>
                <a:gd name="T5" fmla="*/ 843 h 917"/>
                <a:gd name="T6" fmla="*/ 884 w 1338"/>
                <a:gd name="T7" fmla="*/ 815 h 917"/>
                <a:gd name="T8" fmla="*/ 818 w 1338"/>
                <a:gd name="T9" fmla="*/ 787 h 917"/>
                <a:gd name="T10" fmla="*/ 780 w 1338"/>
                <a:gd name="T11" fmla="*/ 756 h 917"/>
                <a:gd name="T12" fmla="*/ 655 w 1338"/>
                <a:gd name="T13" fmla="*/ 734 h 917"/>
                <a:gd name="T14" fmla="*/ 615 w 1338"/>
                <a:gd name="T15" fmla="*/ 714 h 917"/>
                <a:gd name="T16" fmla="*/ 611 w 1338"/>
                <a:gd name="T17" fmla="*/ 698 h 917"/>
                <a:gd name="T18" fmla="*/ 607 w 1338"/>
                <a:gd name="T19" fmla="*/ 694 h 917"/>
                <a:gd name="T20" fmla="*/ 563 w 1338"/>
                <a:gd name="T21" fmla="*/ 656 h 917"/>
                <a:gd name="T22" fmla="*/ 516 w 1338"/>
                <a:gd name="T23" fmla="*/ 638 h 917"/>
                <a:gd name="T24" fmla="*/ 468 w 1338"/>
                <a:gd name="T25" fmla="*/ 622 h 917"/>
                <a:gd name="T26" fmla="*/ 452 w 1338"/>
                <a:gd name="T27" fmla="*/ 610 h 917"/>
                <a:gd name="T28" fmla="*/ 438 w 1338"/>
                <a:gd name="T29" fmla="*/ 598 h 917"/>
                <a:gd name="T30" fmla="*/ 430 w 1338"/>
                <a:gd name="T31" fmla="*/ 585 h 917"/>
                <a:gd name="T32" fmla="*/ 400 w 1338"/>
                <a:gd name="T33" fmla="*/ 573 h 917"/>
                <a:gd name="T34" fmla="*/ 386 w 1338"/>
                <a:gd name="T35" fmla="*/ 561 h 917"/>
                <a:gd name="T36" fmla="*/ 374 w 1338"/>
                <a:gd name="T37" fmla="*/ 547 h 917"/>
                <a:gd name="T38" fmla="*/ 352 w 1338"/>
                <a:gd name="T39" fmla="*/ 537 h 917"/>
                <a:gd name="T40" fmla="*/ 350 w 1338"/>
                <a:gd name="T41" fmla="*/ 531 h 917"/>
                <a:gd name="T42" fmla="*/ 344 w 1338"/>
                <a:gd name="T43" fmla="*/ 521 h 917"/>
                <a:gd name="T44" fmla="*/ 338 w 1338"/>
                <a:gd name="T45" fmla="*/ 501 h 917"/>
                <a:gd name="T46" fmla="*/ 332 w 1338"/>
                <a:gd name="T47" fmla="*/ 497 h 917"/>
                <a:gd name="T48" fmla="*/ 328 w 1338"/>
                <a:gd name="T49" fmla="*/ 487 h 917"/>
                <a:gd name="T50" fmla="*/ 309 w 1338"/>
                <a:gd name="T51" fmla="*/ 465 h 917"/>
                <a:gd name="T52" fmla="*/ 303 w 1338"/>
                <a:gd name="T53" fmla="*/ 441 h 917"/>
                <a:gd name="T54" fmla="*/ 283 w 1338"/>
                <a:gd name="T55" fmla="*/ 429 h 917"/>
                <a:gd name="T56" fmla="*/ 275 w 1338"/>
                <a:gd name="T57" fmla="*/ 416 h 917"/>
                <a:gd name="T58" fmla="*/ 271 w 1338"/>
                <a:gd name="T59" fmla="*/ 394 h 917"/>
                <a:gd name="T60" fmla="*/ 263 w 1338"/>
                <a:gd name="T61" fmla="*/ 384 h 917"/>
                <a:gd name="T62" fmla="*/ 255 w 1338"/>
                <a:gd name="T63" fmla="*/ 376 h 917"/>
                <a:gd name="T64" fmla="*/ 239 w 1338"/>
                <a:gd name="T65" fmla="*/ 334 h 917"/>
                <a:gd name="T66" fmla="*/ 217 w 1338"/>
                <a:gd name="T67" fmla="*/ 326 h 917"/>
                <a:gd name="T68" fmla="*/ 209 w 1338"/>
                <a:gd name="T69" fmla="*/ 316 h 917"/>
                <a:gd name="T70" fmla="*/ 207 w 1338"/>
                <a:gd name="T71" fmla="*/ 310 h 917"/>
                <a:gd name="T72" fmla="*/ 201 w 1338"/>
                <a:gd name="T73" fmla="*/ 304 h 917"/>
                <a:gd name="T74" fmla="*/ 195 w 1338"/>
                <a:gd name="T75" fmla="*/ 298 h 917"/>
                <a:gd name="T76" fmla="*/ 189 w 1338"/>
                <a:gd name="T77" fmla="*/ 286 h 917"/>
                <a:gd name="T78" fmla="*/ 185 w 1338"/>
                <a:gd name="T79" fmla="*/ 276 h 917"/>
                <a:gd name="T80" fmla="*/ 173 w 1338"/>
                <a:gd name="T81" fmla="*/ 266 h 917"/>
                <a:gd name="T82" fmla="*/ 169 w 1338"/>
                <a:gd name="T83" fmla="*/ 256 h 917"/>
                <a:gd name="T84" fmla="*/ 165 w 1338"/>
                <a:gd name="T85" fmla="*/ 233 h 917"/>
                <a:gd name="T86" fmla="*/ 157 w 1338"/>
                <a:gd name="T87" fmla="*/ 157 h 917"/>
                <a:gd name="T88" fmla="*/ 147 w 1338"/>
                <a:gd name="T89" fmla="*/ 147 h 917"/>
                <a:gd name="T90" fmla="*/ 116 w 1338"/>
                <a:gd name="T91" fmla="*/ 137 h 917"/>
                <a:gd name="T92" fmla="*/ 110 w 1338"/>
                <a:gd name="T93" fmla="*/ 127 h 917"/>
                <a:gd name="T94" fmla="*/ 104 w 1338"/>
                <a:gd name="T95" fmla="*/ 119 h 917"/>
                <a:gd name="T96" fmla="*/ 90 w 1338"/>
                <a:gd name="T97" fmla="*/ 111 h 917"/>
                <a:gd name="T98" fmla="*/ 82 w 1338"/>
                <a:gd name="T99" fmla="*/ 105 h 917"/>
                <a:gd name="T100" fmla="*/ 80 w 1338"/>
                <a:gd name="T101" fmla="*/ 89 h 917"/>
                <a:gd name="T102" fmla="*/ 72 w 1338"/>
                <a:gd name="T103" fmla="*/ 66 h 917"/>
                <a:gd name="T104" fmla="*/ 60 w 1338"/>
                <a:gd name="T105" fmla="*/ 56 h 917"/>
                <a:gd name="T106" fmla="*/ 48 w 1338"/>
                <a:gd name="T107" fmla="*/ 38 h 917"/>
                <a:gd name="T108" fmla="*/ 42 w 1338"/>
                <a:gd name="T109" fmla="*/ 26 h 917"/>
                <a:gd name="T110" fmla="*/ 34 w 1338"/>
                <a:gd name="T111" fmla="*/ 14 h 917"/>
                <a:gd name="T112" fmla="*/ 14 w 1338"/>
                <a:gd name="T113" fmla="*/ 8 h 917"/>
                <a:gd name="T114" fmla="*/ 0 w 1338"/>
                <a:gd name="T115"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8" h="917">
                  <a:moveTo>
                    <a:pt x="1338" y="917"/>
                  </a:moveTo>
                  <a:lnTo>
                    <a:pt x="1069" y="917"/>
                  </a:lnTo>
                  <a:lnTo>
                    <a:pt x="1069" y="871"/>
                  </a:lnTo>
                  <a:lnTo>
                    <a:pt x="1013" y="871"/>
                  </a:lnTo>
                  <a:lnTo>
                    <a:pt x="1013" y="843"/>
                  </a:lnTo>
                  <a:lnTo>
                    <a:pt x="979" y="843"/>
                  </a:lnTo>
                  <a:lnTo>
                    <a:pt x="979" y="815"/>
                  </a:lnTo>
                  <a:lnTo>
                    <a:pt x="884" y="815"/>
                  </a:lnTo>
                  <a:lnTo>
                    <a:pt x="884" y="787"/>
                  </a:lnTo>
                  <a:lnTo>
                    <a:pt x="818" y="787"/>
                  </a:lnTo>
                  <a:lnTo>
                    <a:pt x="818" y="756"/>
                  </a:lnTo>
                  <a:lnTo>
                    <a:pt x="780" y="756"/>
                  </a:lnTo>
                  <a:lnTo>
                    <a:pt x="780" y="734"/>
                  </a:lnTo>
                  <a:lnTo>
                    <a:pt x="655" y="734"/>
                  </a:lnTo>
                  <a:lnTo>
                    <a:pt x="655" y="714"/>
                  </a:lnTo>
                  <a:lnTo>
                    <a:pt x="615" y="714"/>
                  </a:lnTo>
                  <a:lnTo>
                    <a:pt x="615" y="698"/>
                  </a:lnTo>
                  <a:lnTo>
                    <a:pt x="611" y="698"/>
                  </a:lnTo>
                  <a:lnTo>
                    <a:pt x="611" y="694"/>
                  </a:lnTo>
                  <a:lnTo>
                    <a:pt x="607" y="694"/>
                  </a:lnTo>
                  <a:lnTo>
                    <a:pt x="607" y="656"/>
                  </a:lnTo>
                  <a:lnTo>
                    <a:pt x="563" y="656"/>
                  </a:lnTo>
                  <a:lnTo>
                    <a:pt x="563" y="638"/>
                  </a:lnTo>
                  <a:lnTo>
                    <a:pt x="516" y="638"/>
                  </a:lnTo>
                  <a:lnTo>
                    <a:pt x="516" y="622"/>
                  </a:lnTo>
                  <a:lnTo>
                    <a:pt x="468" y="622"/>
                  </a:lnTo>
                  <a:lnTo>
                    <a:pt x="468" y="610"/>
                  </a:lnTo>
                  <a:lnTo>
                    <a:pt x="452" y="610"/>
                  </a:lnTo>
                  <a:lnTo>
                    <a:pt x="452" y="598"/>
                  </a:lnTo>
                  <a:lnTo>
                    <a:pt x="438" y="598"/>
                  </a:lnTo>
                  <a:lnTo>
                    <a:pt x="438" y="585"/>
                  </a:lnTo>
                  <a:lnTo>
                    <a:pt x="430" y="585"/>
                  </a:lnTo>
                  <a:lnTo>
                    <a:pt x="430" y="573"/>
                  </a:lnTo>
                  <a:lnTo>
                    <a:pt x="400" y="573"/>
                  </a:lnTo>
                  <a:lnTo>
                    <a:pt x="400" y="561"/>
                  </a:lnTo>
                  <a:lnTo>
                    <a:pt x="386" y="561"/>
                  </a:lnTo>
                  <a:lnTo>
                    <a:pt x="386" y="547"/>
                  </a:lnTo>
                  <a:lnTo>
                    <a:pt x="374" y="547"/>
                  </a:lnTo>
                  <a:lnTo>
                    <a:pt x="374" y="537"/>
                  </a:lnTo>
                  <a:lnTo>
                    <a:pt x="352" y="537"/>
                  </a:lnTo>
                  <a:lnTo>
                    <a:pt x="352" y="531"/>
                  </a:lnTo>
                  <a:lnTo>
                    <a:pt x="350" y="531"/>
                  </a:lnTo>
                  <a:lnTo>
                    <a:pt x="350" y="521"/>
                  </a:lnTo>
                  <a:lnTo>
                    <a:pt x="344" y="521"/>
                  </a:lnTo>
                  <a:lnTo>
                    <a:pt x="344" y="501"/>
                  </a:lnTo>
                  <a:lnTo>
                    <a:pt x="338" y="501"/>
                  </a:lnTo>
                  <a:lnTo>
                    <a:pt x="338" y="497"/>
                  </a:lnTo>
                  <a:lnTo>
                    <a:pt x="332" y="497"/>
                  </a:lnTo>
                  <a:lnTo>
                    <a:pt x="332" y="487"/>
                  </a:lnTo>
                  <a:lnTo>
                    <a:pt x="328" y="487"/>
                  </a:lnTo>
                  <a:lnTo>
                    <a:pt x="328" y="465"/>
                  </a:lnTo>
                  <a:lnTo>
                    <a:pt x="309" y="465"/>
                  </a:lnTo>
                  <a:lnTo>
                    <a:pt x="309" y="441"/>
                  </a:lnTo>
                  <a:lnTo>
                    <a:pt x="303" y="441"/>
                  </a:lnTo>
                  <a:lnTo>
                    <a:pt x="303" y="429"/>
                  </a:lnTo>
                  <a:lnTo>
                    <a:pt x="283" y="429"/>
                  </a:lnTo>
                  <a:lnTo>
                    <a:pt x="283" y="416"/>
                  </a:lnTo>
                  <a:lnTo>
                    <a:pt x="275" y="416"/>
                  </a:lnTo>
                  <a:lnTo>
                    <a:pt x="275" y="394"/>
                  </a:lnTo>
                  <a:lnTo>
                    <a:pt x="271" y="394"/>
                  </a:lnTo>
                  <a:lnTo>
                    <a:pt x="271" y="384"/>
                  </a:lnTo>
                  <a:lnTo>
                    <a:pt x="263" y="384"/>
                  </a:lnTo>
                  <a:lnTo>
                    <a:pt x="263" y="376"/>
                  </a:lnTo>
                  <a:lnTo>
                    <a:pt x="255" y="376"/>
                  </a:lnTo>
                  <a:lnTo>
                    <a:pt x="255" y="334"/>
                  </a:lnTo>
                  <a:lnTo>
                    <a:pt x="239" y="334"/>
                  </a:lnTo>
                  <a:lnTo>
                    <a:pt x="239" y="326"/>
                  </a:lnTo>
                  <a:lnTo>
                    <a:pt x="217" y="326"/>
                  </a:lnTo>
                  <a:lnTo>
                    <a:pt x="217" y="316"/>
                  </a:lnTo>
                  <a:lnTo>
                    <a:pt x="209" y="316"/>
                  </a:lnTo>
                  <a:lnTo>
                    <a:pt x="209" y="310"/>
                  </a:lnTo>
                  <a:lnTo>
                    <a:pt x="207" y="310"/>
                  </a:lnTo>
                  <a:lnTo>
                    <a:pt x="207" y="304"/>
                  </a:lnTo>
                  <a:lnTo>
                    <a:pt x="201" y="304"/>
                  </a:lnTo>
                  <a:lnTo>
                    <a:pt x="201" y="298"/>
                  </a:lnTo>
                  <a:lnTo>
                    <a:pt x="195" y="298"/>
                  </a:lnTo>
                  <a:lnTo>
                    <a:pt x="195" y="286"/>
                  </a:lnTo>
                  <a:lnTo>
                    <a:pt x="189" y="286"/>
                  </a:lnTo>
                  <a:lnTo>
                    <a:pt x="189" y="276"/>
                  </a:lnTo>
                  <a:lnTo>
                    <a:pt x="185" y="276"/>
                  </a:lnTo>
                  <a:lnTo>
                    <a:pt x="185" y="266"/>
                  </a:lnTo>
                  <a:lnTo>
                    <a:pt x="173" y="266"/>
                  </a:lnTo>
                  <a:lnTo>
                    <a:pt x="173" y="256"/>
                  </a:lnTo>
                  <a:lnTo>
                    <a:pt x="169" y="256"/>
                  </a:lnTo>
                  <a:lnTo>
                    <a:pt x="169" y="233"/>
                  </a:lnTo>
                  <a:lnTo>
                    <a:pt x="165" y="233"/>
                  </a:lnTo>
                  <a:lnTo>
                    <a:pt x="165" y="157"/>
                  </a:lnTo>
                  <a:lnTo>
                    <a:pt x="157" y="157"/>
                  </a:lnTo>
                  <a:lnTo>
                    <a:pt x="157" y="147"/>
                  </a:lnTo>
                  <a:lnTo>
                    <a:pt x="147" y="147"/>
                  </a:lnTo>
                  <a:lnTo>
                    <a:pt x="147" y="137"/>
                  </a:lnTo>
                  <a:lnTo>
                    <a:pt x="116" y="137"/>
                  </a:lnTo>
                  <a:lnTo>
                    <a:pt x="116" y="127"/>
                  </a:lnTo>
                  <a:lnTo>
                    <a:pt x="110" y="127"/>
                  </a:lnTo>
                  <a:lnTo>
                    <a:pt x="110" y="119"/>
                  </a:lnTo>
                  <a:lnTo>
                    <a:pt x="104" y="119"/>
                  </a:lnTo>
                  <a:lnTo>
                    <a:pt x="104" y="111"/>
                  </a:lnTo>
                  <a:lnTo>
                    <a:pt x="90" y="111"/>
                  </a:lnTo>
                  <a:lnTo>
                    <a:pt x="90" y="105"/>
                  </a:lnTo>
                  <a:lnTo>
                    <a:pt x="82" y="105"/>
                  </a:lnTo>
                  <a:lnTo>
                    <a:pt x="82" y="89"/>
                  </a:lnTo>
                  <a:lnTo>
                    <a:pt x="80" y="89"/>
                  </a:lnTo>
                  <a:lnTo>
                    <a:pt x="80" y="66"/>
                  </a:lnTo>
                  <a:lnTo>
                    <a:pt x="72" y="66"/>
                  </a:lnTo>
                  <a:lnTo>
                    <a:pt x="72" y="56"/>
                  </a:lnTo>
                  <a:lnTo>
                    <a:pt x="60" y="56"/>
                  </a:lnTo>
                  <a:lnTo>
                    <a:pt x="60" y="38"/>
                  </a:lnTo>
                  <a:lnTo>
                    <a:pt x="48" y="38"/>
                  </a:lnTo>
                  <a:lnTo>
                    <a:pt x="48" y="26"/>
                  </a:lnTo>
                  <a:lnTo>
                    <a:pt x="42" y="26"/>
                  </a:lnTo>
                  <a:lnTo>
                    <a:pt x="42" y="14"/>
                  </a:lnTo>
                  <a:lnTo>
                    <a:pt x="34" y="14"/>
                  </a:lnTo>
                  <a:lnTo>
                    <a:pt x="34" y="8"/>
                  </a:lnTo>
                  <a:lnTo>
                    <a:pt x="14" y="8"/>
                  </a:lnTo>
                  <a:lnTo>
                    <a:pt x="14" y="0"/>
                  </a:lnTo>
                  <a:lnTo>
                    <a:pt x="0" y="0"/>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Freeform 6"/>
            <p:cNvSpPr>
              <a:spLocks/>
            </p:cNvSpPr>
            <p:nvPr/>
          </p:nvSpPr>
          <p:spPr bwMode="auto">
            <a:xfrm>
              <a:off x="886382" y="2033976"/>
              <a:ext cx="2585481" cy="1596637"/>
            </a:xfrm>
            <a:custGeom>
              <a:avLst/>
              <a:gdLst>
                <a:gd name="T0" fmla="*/ 1642 w 1642"/>
                <a:gd name="T1" fmla="*/ 859 h 1014"/>
                <a:gd name="T2" fmla="*/ 918 w 1642"/>
                <a:gd name="T3" fmla="*/ 835 h 1014"/>
                <a:gd name="T4" fmla="*/ 874 w 1642"/>
                <a:gd name="T5" fmla="*/ 813 h 1014"/>
                <a:gd name="T6" fmla="*/ 868 w 1642"/>
                <a:gd name="T7" fmla="*/ 791 h 1014"/>
                <a:gd name="T8" fmla="*/ 794 w 1642"/>
                <a:gd name="T9" fmla="*/ 769 h 1014"/>
                <a:gd name="T10" fmla="*/ 748 w 1642"/>
                <a:gd name="T11" fmla="*/ 748 h 1014"/>
                <a:gd name="T12" fmla="*/ 703 w 1642"/>
                <a:gd name="T13" fmla="*/ 724 h 1014"/>
                <a:gd name="T14" fmla="*/ 687 w 1642"/>
                <a:gd name="T15" fmla="*/ 718 h 1014"/>
                <a:gd name="T16" fmla="*/ 685 w 1642"/>
                <a:gd name="T17" fmla="*/ 704 h 1014"/>
                <a:gd name="T18" fmla="*/ 659 w 1642"/>
                <a:gd name="T19" fmla="*/ 684 h 1014"/>
                <a:gd name="T20" fmla="*/ 649 w 1642"/>
                <a:gd name="T21" fmla="*/ 668 h 1014"/>
                <a:gd name="T22" fmla="*/ 635 w 1642"/>
                <a:gd name="T23" fmla="*/ 646 h 1014"/>
                <a:gd name="T24" fmla="*/ 599 w 1642"/>
                <a:gd name="T25" fmla="*/ 630 h 1014"/>
                <a:gd name="T26" fmla="*/ 547 w 1642"/>
                <a:gd name="T27" fmla="*/ 614 h 1014"/>
                <a:gd name="T28" fmla="*/ 535 w 1642"/>
                <a:gd name="T29" fmla="*/ 596 h 1014"/>
                <a:gd name="T30" fmla="*/ 528 w 1642"/>
                <a:gd name="T31" fmla="*/ 567 h 1014"/>
                <a:gd name="T32" fmla="*/ 472 w 1642"/>
                <a:gd name="T33" fmla="*/ 555 h 1014"/>
                <a:gd name="T34" fmla="*/ 436 w 1642"/>
                <a:gd name="T35" fmla="*/ 531 h 1014"/>
                <a:gd name="T36" fmla="*/ 428 w 1642"/>
                <a:gd name="T37" fmla="*/ 523 h 1014"/>
                <a:gd name="T38" fmla="*/ 408 w 1642"/>
                <a:gd name="T39" fmla="*/ 511 h 1014"/>
                <a:gd name="T40" fmla="*/ 388 w 1642"/>
                <a:gd name="T41" fmla="*/ 497 h 1014"/>
                <a:gd name="T42" fmla="*/ 372 w 1642"/>
                <a:gd name="T43" fmla="*/ 487 h 1014"/>
                <a:gd name="T44" fmla="*/ 366 w 1642"/>
                <a:gd name="T45" fmla="*/ 477 h 1014"/>
                <a:gd name="T46" fmla="*/ 354 w 1642"/>
                <a:gd name="T47" fmla="*/ 465 h 1014"/>
                <a:gd name="T48" fmla="*/ 348 w 1642"/>
                <a:gd name="T49" fmla="*/ 445 h 1014"/>
                <a:gd name="T50" fmla="*/ 344 w 1642"/>
                <a:gd name="T51" fmla="*/ 435 h 1014"/>
                <a:gd name="T52" fmla="*/ 338 w 1642"/>
                <a:gd name="T53" fmla="*/ 418 h 1014"/>
                <a:gd name="T54" fmla="*/ 334 w 1642"/>
                <a:gd name="T55" fmla="*/ 402 h 1014"/>
                <a:gd name="T56" fmla="*/ 301 w 1642"/>
                <a:gd name="T57" fmla="*/ 392 h 1014"/>
                <a:gd name="T58" fmla="*/ 293 w 1642"/>
                <a:gd name="T59" fmla="*/ 380 h 1014"/>
                <a:gd name="T60" fmla="*/ 261 w 1642"/>
                <a:gd name="T61" fmla="*/ 376 h 1014"/>
                <a:gd name="T62" fmla="*/ 253 w 1642"/>
                <a:gd name="T63" fmla="*/ 342 h 1014"/>
                <a:gd name="T64" fmla="*/ 249 w 1642"/>
                <a:gd name="T65" fmla="*/ 308 h 1014"/>
                <a:gd name="T66" fmla="*/ 245 w 1642"/>
                <a:gd name="T67" fmla="*/ 298 h 1014"/>
                <a:gd name="T68" fmla="*/ 239 w 1642"/>
                <a:gd name="T69" fmla="*/ 290 h 1014"/>
                <a:gd name="T70" fmla="*/ 233 w 1642"/>
                <a:gd name="T71" fmla="*/ 280 h 1014"/>
                <a:gd name="T72" fmla="*/ 227 w 1642"/>
                <a:gd name="T73" fmla="*/ 272 h 1014"/>
                <a:gd name="T74" fmla="*/ 209 w 1642"/>
                <a:gd name="T75" fmla="*/ 262 h 1014"/>
                <a:gd name="T76" fmla="*/ 195 w 1642"/>
                <a:gd name="T77" fmla="*/ 254 h 1014"/>
                <a:gd name="T78" fmla="*/ 185 w 1642"/>
                <a:gd name="T79" fmla="*/ 249 h 1014"/>
                <a:gd name="T80" fmla="*/ 183 w 1642"/>
                <a:gd name="T81" fmla="*/ 239 h 1014"/>
                <a:gd name="T82" fmla="*/ 181 w 1642"/>
                <a:gd name="T83" fmla="*/ 225 h 1014"/>
                <a:gd name="T84" fmla="*/ 173 w 1642"/>
                <a:gd name="T85" fmla="*/ 209 h 1014"/>
                <a:gd name="T86" fmla="*/ 167 w 1642"/>
                <a:gd name="T87" fmla="*/ 185 h 1014"/>
                <a:gd name="T88" fmla="*/ 163 w 1642"/>
                <a:gd name="T89" fmla="*/ 165 h 1014"/>
                <a:gd name="T90" fmla="*/ 155 w 1642"/>
                <a:gd name="T91" fmla="*/ 149 h 1014"/>
                <a:gd name="T92" fmla="*/ 145 w 1642"/>
                <a:gd name="T93" fmla="*/ 141 h 1014"/>
                <a:gd name="T94" fmla="*/ 141 w 1642"/>
                <a:gd name="T95" fmla="*/ 135 h 1014"/>
                <a:gd name="T96" fmla="*/ 120 w 1642"/>
                <a:gd name="T97" fmla="*/ 127 h 1014"/>
                <a:gd name="T98" fmla="*/ 92 w 1642"/>
                <a:gd name="T99" fmla="*/ 109 h 1014"/>
                <a:gd name="T100" fmla="*/ 74 w 1642"/>
                <a:gd name="T101" fmla="*/ 50 h 1014"/>
                <a:gd name="T102" fmla="*/ 72 w 1642"/>
                <a:gd name="T103" fmla="*/ 26 h 1014"/>
                <a:gd name="T104" fmla="*/ 52 w 1642"/>
                <a:gd name="T105" fmla="*/ 16 h 1014"/>
                <a:gd name="T106" fmla="*/ 40 w 1642"/>
                <a:gd name="T107" fmla="*/ 10 h 1014"/>
                <a:gd name="T108" fmla="*/ 32 w 1642"/>
                <a:gd name="T109"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2" h="1014">
                  <a:moveTo>
                    <a:pt x="1642" y="1014"/>
                  </a:moveTo>
                  <a:lnTo>
                    <a:pt x="1642" y="859"/>
                  </a:lnTo>
                  <a:lnTo>
                    <a:pt x="918" y="859"/>
                  </a:lnTo>
                  <a:lnTo>
                    <a:pt x="918" y="835"/>
                  </a:lnTo>
                  <a:lnTo>
                    <a:pt x="874" y="835"/>
                  </a:lnTo>
                  <a:lnTo>
                    <a:pt x="874" y="813"/>
                  </a:lnTo>
                  <a:lnTo>
                    <a:pt x="868" y="813"/>
                  </a:lnTo>
                  <a:lnTo>
                    <a:pt x="868" y="791"/>
                  </a:lnTo>
                  <a:lnTo>
                    <a:pt x="794" y="791"/>
                  </a:lnTo>
                  <a:lnTo>
                    <a:pt x="794" y="769"/>
                  </a:lnTo>
                  <a:lnTo>
                    <a:pt x="748" y="769"/>
                  </a:lnTo>
                  <a:lnTo>
                    <a:pt x="748" y="748"/>
                  </a:lnTo>
                  <a:lnTo>
                    <a:pt x="703" y="748"/>
                  </a:lnTo>
                  <a:lnTo>
                    <a:pt x="703" y="724"/>
                  </a:lnTo>
                  <a:lnTo>
                    <a:pt x="687" y="724"/>
                  </a:lnTo>
                  <a:lnTo>
                    <a:pt x="687" y="718"/>
                  </a:lnTo>
                  <a:lnTo>
                    <a:pt x="685" y="718"/>
                  </a:lnTo>
                  <a:lnTo>
                    <a:pt x="685" y="704"/>
                  </a:lnTo>
                  <a:lnTo>
                    <a:pt x="659" y="704"/>
                  </a:lnTo>
                  <a:lnTo>
                    <a:pt x="659" y="684"/>
                  </a:lnTo>
                  <a:lnTo>
                    <a:pt x="649" y="684"/>
                  </a:lnTo>
                  <a:lnTo>
                    <a:pt x="649" y="668"/>
                  </a:lnTo>
                  <a:lnTo>
                    <a:pt x="635" y="668"/>
                  </a:lnTo>
                  <a:lnTo>
                    <a:pt x="635" y="646"/>
                  </a:lnTo>
                  <a:lnTo>
                    <a:pt x="599" y="646"/>
                  </a:lnTo>
                  <a:lnTo>
                    <a:pt x="599" y="630"/>
                  </a:lnTo>
                  <a:lnTo>
                    <a:pt x="547" y="630"/>
                  </a:lnTo>
                  <a:lnTo>
                    <a:pt x="547" y="614"/>
                  </a:lnTo>
                  <a:lnTo>
                    <a:pt x="535" y="614"/>
                  </a:lnTo>
                  <a:lnTo>
                    <a:pt x="535" y="596"/>
                  </a:lnTo>
                  <a:lnTo>
                    <a:pt x="528" y="596"/>
                  </a:lnTo>
                  <a:lnTo>
                    <a:pt x="528" y="567"/>
                  </a:lnTo>
                  <a:lnTo>
                    <a:pt x="472" y="567"/>
                  </a:lnTo>
                  <a:lnTo>
                    <a:pt x="472" y="555"/>
                  </a:lnTo>
                  <a:lnTo>
                    <a:pt x="436" y="555"/>
                  </a:lnTo>
                  <a:lnTo>
                    <a:pt x="436" y="531"/>
                  </a:lnTo>
                  <a:lnTo>
                    <a:pt x="428" y="531"/>
                  </a:lnTo>
                  <a:lnTo>
                    <a:pt x="428" y="523"/>
                  </a:lnTo>
                  <a:lnTo>
                    <a:pt x="408" y="523"/>
                  </a:lnTo>
                  <a:lnTo>
                    <a:pt x="408" y="511"/>
                  </a:lnTo>
                  <a:lnTo>
                    <a:pt x="388" y="511"/>
                  </a:lnTo>
                  <a:lnTo>
                    <a:pt x="388" y="497"/>
                  </a:lnTo>
                  <a:lnTo>
                    <a:pt x="372" y="497"/>
                  </a:lnTo>
                  <a:lnTo>
                    <a:pt x="372" y="487"/>
                  </a:lnTo>
                  <a:lnTo>
                    <a:pt x="366" y="487"/>
                  </a:lnTo>
                  <a:lnTo>
                    <a:pt x="366" y="477"/>
                  </a:lnTo>
                  <a:lnTo>
                    <a:pt x="354" y="477"/>
                  </a:lnTo>
                  <a:lnTo>
                    <a:pt x="354" y="465"/>
                  </a:lnTo>
                  <a:lnTo>
                    <a:pt x="348" y="465"/>
                  </a:lnTo>
                  <a:lnTo>
                    <a:pt x="348" y="445"/>
                  </a:lnTo>
                  <a:lnTo>
                    <a:pt x="344" y="445"/>
                  </a:lnTo>
                  <a:lnTo>
                    <a:pt x="344" y="435"/>
                  </a:lnTo>
                  <a:lnTo>
                    <a:pt x="338" y="435"/>
                  </a:lnTo>
                  <a:lnTo>
                    <a:pt x="338" y="418"/>
                  </a:lnTo>
                  <a:lnTo>
                    <a:pt x="334" y="418"/>
                  </a:lnTo>
                  <a:lnTo>
                    <a:pt x="334" y="402"/>
                  </a:lnTo>
                  <a:lnTo>
                    <a:pt x="301" y="402"/>
                  </a:lnTo>
                  <a:lnTo>
                    <a:pt x="301" y="392"/>
                  </a:lnTo>
                  <a:lnTo>
                    <a:pt x="293" y="392"/>
                  </a:lnTo>
                  <a:lnTo>
                    <a:pt x="293" y="380"/>
                  </a:lnTo>
                  <a:lnTo>
                    <a:pt x="261" y="380"/>
                  </a:lnTo>
                  <a:lnTo>
                    <a:pt x="261" y="376"/>
                  </a:lnTo>
                  <a:lnTo>
                    <a:pt x="253" y="376"/>
                  </a:lnTo>
                  <a:lnTo>
                    <a:pt x="253" y="342"/>
                  </a:lnTo>
                  <a:lnTo>
                    <a:pt x="249" y="342"/>
                  </a:lnTo>
                  <a:lnTo>
                    <a:pt x="249" y="308"/>
                  </a:lnTo>
                  <a:lnTo>
                    <a:pt x="245" y="308"/>
                  </a:lnTo>
                  <a:lnTo>
                    <a:pt x="245" y="298"/>
                  </a:lnTo>
                  <a:lnTo>
                    <a:pt x="239" y="298"/>
                  </a:lnTo>
                  <a:lnTo>
                    <a:pt x="239" y="290"/>
                  </a:lnTo>
                  <a:lnTo>
                    <a:pt x="233" y="290"/>
                  </a:lnTo>
                  <a:lnTo>
                    <a:pt x="233" y="280"/>
                  </a:lnTo>
                  <a:lnTo>
                    <a:pt x="227" y="280"/>
                  </a:lnTo>
                  <a:lnTo>
                    <a:pt x="227" y="272"/>
                  </a:lnTo>
                  <a:lnTo>
                    <a:pt x="209" y="272"/>
                  </a:lnTo>
                  <a:lnTo>
                    <a:pt x="209" y="262"/>
                  </a:lnTo>
                  <a:lnTo>
                    <a:pt x="195" y="262"/>
                  </a:lnTo>
                  <a:lnTo>
                    <a:pt x="195" y="254"/>
                  </a:lnTo>
                  <a:lnTo>
                    <a:pt x="185" y="254"/>
                  </a:lnTo>
                  <a:lnTo>
                    <a:pt x="185" y="249"/>
                  </a:lnTo>
                  <a:lnTo>
                    <a:pt x="183" y="249"/>
                  </a:lnTo>
                  <a:lnTo>
                    <a:pt x="183" y="239"/>
                  </a:lnTo>
                  <a:lnTo>
                    <a:pt x="181" y="239"/>
                  </a:lnTo>
                  <a:lnTo>
                    <a:pt x="181" y="225"/>
                  </a:lnTo>
                  <a:lnTo>
                    <a:pt x="173" y="225"/>
                  </a:lnTo>
                  <a:lnTo>
                    <a:pt x="173" y="209"/>
                  </a:lnTo>
                  <a:lnTo>
                    <a:pt x="167" y="209"/>
                  </a:lnTo>
                  <a:lnTo>
                    <a:pt x="167" y="185"/>
                  </a:lnTo>
                  <a:lnTo>
                    <a:pt x="163" y="185"/>
                  </a:lnTo>
                  <a:lnTo>
                    <a:pt x="163" y="165"/>
                  </a:lnTo>
                  <a:lnTo>
                    <a:pt x="155" y="165"/>
                  </a:lnTo>
                  <a:lnTo>
                    <a:pt x="155" y="149"/>
                  </a:lnTo>
                  <a:lnTo>
                    <a:pt x="145" y="149"/>
                  </a:lnTo>
                  <a:lnTo>
                    <a:pt x="145" y="141"/>
                  </a:lnTo>
                  <a:lnTo>
                    <a:pt x="141" y="141"/>
                  </a:lnTo>
                  <a:lnTo>
                    <a:pt x="141" y="135"/>
                  </a:lnTo>
                  <a:lnTo>
                    <a:pt x="120" y="135"/>
                  </a:lnTo>
                  <a:lnTo>
                    <a:pt x="120" y="127"/>
                  </a:lnTo>
                  <a:lnTo>
                    <a:pt x="92" y="127"/>
                  </a:lnTo>
                  <a:lnTo>
                    <a:pt x="92" y="109"/>
                  </a:lnTo>
                  <a:lnTo>
                    <a:pt x="74" y="109"/>
                  </a:lnTo>
                  <a:lnTo>
                    <a:pt x="74" y="50"/>
                  </a:lnTo>
                  <a:lnTo>
                    <a:pt x="72" y="50"/>
                  </a:lnTo>
                  <a:lnTo>
                    <a:pt x="72" y="26"/>
                  </a:lnTo>
                  <a:lnTo>
                    <a:pt x="52" y="26"/>
                  </a:lnTo>
                  <a:lnTo>
                    <a:pt x="52" y="16"/>
                  </a:lnTo>
                  <a:lnTo>
                    <a:pt x="40" y="16"/>
                  </a:lnTo>
                  <a:lnTo>
                    <a:pt x="40" y="10"/>
                  </a:lnTo>
                  <a:lnTo>
                    <a:pt x="32" y="10"/>
                  </a:lnTo>
                  <a:lnTo>
                    <a:pt x="32" y="0"/>
                  </a:lnTo>
                  <a:lnTo>
                    <a:pt x="0" y="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7" name="Group 6"/>
            <p:cNvGrpSpPr/>
            <p:nvPr/>
          </p:nvGrpSpPr>
          <p:grpSpPr>
            <a:xfrm>
              <a:off x="871677" y="3273404"/>
              <a:ext cx="1100206" cy="360889"/>
              <a:chOff x="1890649" y="2155215"/>
              <a:chExt cx="1100206" cy="360889"/>
            </a:xfrm>
          </p:grpSpPr>
          <p:cxnSp>
            <p:nvCxnSpPr>
              <p:cNvPr id="43" name="Straight Connector 42"/>
              <p:cNvCxnSpPr/>
              <p:nvPr/>
            </p:nvCxnSpPr>
            <p:spPr>
              <a:xfrm>
                <a:off x="1890649" y="225581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90649" y="2417062"/>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61058" y="2155215"/>
                <a:ext cx="929797" cy="183089"/>
              </a:xfrm>
              <a:prstGeom prst="rect">
                <a:avLst/>
              </a:prstGeom>
              <a:noFill/>
            </p:spPr>
            <p:txBody>
              <a:bodyPr wrap="none" rtlCol="0">
                <a:spAutoFit/>
              </a:bodyPr>
              <a:lstStyle/>
              <a:p>
                <a:r>
                  <a:rPr lang="ja-JP" sz="1000" b="0" i="0" dirty="0" smtClean="0">
                    <a:solidFill>
                      <a:srgbClr val="4D4D4D"/>
                    </a:solidFill>
                    <a:ea typeface="MS UI Gothic" pitchFamily="18" charset="0"/>
                  </a:rPr>
                  <a:t>TACE + ソラフェニブ</a:t>
                </a:r>
              </a:p>
            </p:txBody>
          </p:sp>
          <p:sp>
            <p:nvSpPr>
              <p:cNvPr id="48" name="TextBox 47"/>
              <p:cNvSpPr txBox="1"/>
              <p:nvPr/>
            </p:nvSpPr>
            <p:spPr>
              <a:xfrm>
                <a:off x="2061058" y="2333015"/>
                <a:ext cx="891212" cy="183089"/>
              </a:xfrm>
              <a:prstGeom prst="rect">
                <a:avLst/>
              </a:prstGeom>
              <a:noFill/>
            </p:spPr>
            <p:txBody>
              <a:bodyPr wrap="none" rtlCol="0">
                <a:spAutoFit/>
              </a:bodyPr>
              <a:lstStyle/>
              <a:p>
                <a:r>
                  <a:rPr lang="ja-JP" sz="1000" b="0" i="0" dirty="0" smtClean="0">
                    <a:solidFill>
                      <a:srgbClr val="4D4D4D"/>
                    </a:solidFill>
                    <a:ea typeface="MS UI Gothic" pitchFamily="18" charset="0"/>
                  </a:rPr>
                  <a:t>TACE + プラセボ </a:t>
                </a:r>
              </a:p>
            </p:txBody>
          </p:sp>
        </p:grpSp>
      </p:grpSp>
      <p:grpSp>
        <p:nvGrpSpPr>
          <p:cNvPr id="29" name="Group 28"/>
          <p:cNvGrpSpPr/>
          <p:nvPr/>
        </p:nvGrpSpPr>
        <p:grpSpPr>
          <a:xfrm>
            <a:off x="4465216" y="1881347"/>
            <a:ext cx="4170867" cy="2964267"/>
            <a:chOff x="5558279" y="4028449"/>
            <a:chExt cx="3155191" cy="2171522"/>
          </a:xfrm>
        </p:grpSpPr>
        <p:sp>
          <p:nvSpPr>
            <p:cNvPr id="49" name="TextBox 48"/>
            <p:cNvSpPr txBox="1"/>
            <p:nvPr/>
          </p:nvSpPr>
          <p:spPr>
            <a:xfrm rot="16200000">
              <a:off x="5194397" y="4811400"/>
              <a:ext cx="989373" cy="261610"/>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50" name="TextBox 49"/>
            <p:cNvSpPr txBox="1"/>
            <p:nvPr/>
          </p:nvSpPr>
          <p:spPr>
            <a:xfrm>
              <a:off x="5570452" y="4028449"/>
              <a:ext cx="410690"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sp>
          <p:nvSpPr>
            <p:cNvPr id="51" name="TextBox 50"/>
            <p:cNvSpPr txBox="1"/>
            <p:nvPr/>
          </p:nvSpPr>
          <p:spPr>
            <a:xfrm>
              <a:off x="5645794" y="4424682"/>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75</a:t>
              </a:r>
            </a:p>
          </p:txBody>
        </p:sp>
        <p:sp>
          <p:nvSpPr>
            <p:cNvPr id="52" name="TextBox 51"/>
            <p:cNvSpPr txBox="1"/>
            <p:nvPr/>
          </p:nvSpPr>
          <p:spPr>
            <a:xfrm>
              <a:off x="5645794" y="4820909"/>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53" name="TextBox 52"/>
            <p:cNvSpPr txBox="1"/>
            <p:nvPr/>
          </p:nvSpPr>
          <p:spPr>
            <a:xfrm>
              <a:off x="5645794" y="5217139"/>
              <a:ext cx="335349"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25</a:t>
              </a:r>
            </a:p>
          </p:txBody>
        </p:sp>
        <p:sp>
          <p:nvSpPr>
            <p:cNvPr id="54" name="TextBox 53"/>
            <p:cNvSpPr txBox="1"/>
            <p:nvPr/>
          </p:nvSpPr>
          <p:spPr>
            <a:xfrm>
              <a:off x="5721134" y="5613377"/>
              <a:ext cx="260008" cy="253916"/>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55" name="TextBox 54"/>
            <p:cNvSpPr txBox="1"/>
            <p:nvPr/>
          </p:nvSpPr>
          <p:spPr>
            <a:xfrm>
              <a:off x="5950360" y="5835100"/>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56" name="TextBox 55"/>
            <p:cNvSpPr txBox="1"/>
            <p:nvPr/>
          </p:nvSpPr>
          <p:spPr>
            <a:xfrm>
              <a:off x="6566224" y="582795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57" name="TextBox 56"/>
            <p:cNvSpPr txBox="1"/>
            <p:nvPr/>
          </p:nvSpPr>
          <p:spPr>
            <a:xfrm>
              <a:off x="7182088" y="582795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58" name="TextBox 57"/>
            <p:cNvSpPr txBox="1"/>
            <p:nvPr/>
          </p:nvSpPr>
          <p:spPr>
            <a:xfrm>
              <a:off x="7797952" y="582795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59" name="TextBox 58"/>
            <p:cNvSpPr txBox="1"/>
            <p:nvPr/>
          </p:nvSpPr>
          <p:spPr>
            <a:xfrm>
              <a:off x="8413818" y="5827957"/>
              <a:ext cx="260008" cy="253916"/>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60" name="TextBox 59"/>
            <p:cNvSpPr txBox="1"/>
            <p:nvPr/>
          </p:nvSpPr>
          <p:spPr>
            <a:xfrm>
              <a:off x="7036844" y="5946055"/>
              <a:ext cx="553357" cy="253916"/>
            </a:xfrm>
            <a:prstGeom prst="rect">
              <a:avLst/>
            </a:prstGeom>
            <a:noFill/>
          </p:spPr>
          <p:txBody>
            <a:bodyPr wrap="none" rtlCol="0">
              <a:spAutoFit/>
            </a:bodyPr>
            <a:lstStyle/>
            <a:p>
              <a:pPr algn="ctr"/>
              <a:r>
                <a:rPr lang="ja-JP" sz="1000" b="1" i="0" dirty="0" smtClean="0">
                  <a:solidFill>
                    <a:srgbClr val="4D4D4D"/>
                  </a:solidFill>
                  <a:ea typeface="MS UI Gothic" pitchFamily="18" charset="0"/>
                </a:rPr>
                <a:t>年</a:t>
              </a:r>
            </a:p>
          </p:txBody>
        </p:sp>
        <p:sp>
          <p:nvSpPr>
            <p:cNvPr id="62" name="Freeform 61"/>
            <p:cNvSpPr/>
            <p:nvPr/>
          </p:nvSpPr>
          <p:spPr>
            <a:xfrm>
              <a:off x="6024245" y="411988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63" name="Straight Connector 62"/>
            <p:cNvCxnSpPr/>
            <p:nvPr/>
          </p:nvCxnSpPr>
          <p:spPr>
            <a:xfrm>
              <a:off x="5934245" y="41286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5934245" y="452484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a:off x="5934245" y="49210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5934245" y="531730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5934245" y="57135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6035364"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651228"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726709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7882956"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849882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6069684" y="5287733"/>
              <a:ext cx="1134703" cy="363810"/>
              <a:chOff x="5931668" y="5089335"/>
              <a:chExt cx="1134703" cy="363810"/>
            </a:xfrm>
          </p:grpSpPr>
          <p:cxnSp>
            <p:nvCxnSpPr>
              <p:cNvPr id="75" name="Straight Connector 74"/>
              <p:cNvCxnSpPr/>
              <p:nvPr/>
            </p:nvCxnSpPr>
            <p:spPr>
              <a:xfrm>
                <a:off x="5931668" y="520859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31668" y="5371070"/>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102077" y="5089335"/>
                <a:ext cx="964294" cy="186010"/>
              </a:xfrm>
              <a:prstGeom prst="rect">
                <a:avLst/>
              </a:prstGeom>
              <a:noFill/>
            </p:spPr>
            <p:txBody>
              <a:bodyPr wrap="none" rtlCol="0">
                <a:spAutoFit/>
              </a:bodyPr>
              <a:lstStyle/>
              <a:p>
                <a:r>
                  <a:rPr lang="ja-JP" sz="1000" b="0" i="0" dirty="0" smtClean="0">
                    <a:solidFill>
                      <a:srgbClr val="4D4D4D"/>
                    </a:solidFill>
                    <a:ea typeface="MS UI Gothic" pitchFamily="18" charset="0"/>
                  </a:rPr>
                  <a:t>TACE + ソラフェニブ</a:t>
                </a:r>
              </a:p>
            </p:txBody>
          </p:sp>
          <p:sp>
            <p:nvSpPr>
              <p:cNvPr id="78" name="TextBox 77"/>
              <p:cNvSpPr txBox="1"/>
              <p:nvPr/>
            </p:nvSpPr>
            <p:spPr>
              <a:xfrm>
                <a:off x="6102077" y="5267135"/>
                <a:ext cx="924277" cy="186010"/>
              </a:xfrm>
              <a:prstGeom prst="rect">
                <a:avLst/>
              </a:prstGeom>
              <a:noFill/>
            </p:spPr>
            <p:txBody>
              <a:bodyPr wrap="none" rtlCol="0">
                <a:spAutoFit/>
              </a:bodyPr>
              <a:lstStyle/>
              <a:p>
                <a:r>
                  <a:rPr lang="ja-JP" sz="1000" b="0" i="0" dirty="0" smtClean="0">
                    <a:solidFill>
                      <a:srgbClr val="4D4D4D"/>
                    </a:solidFill>
                    <a:ea typeface="MS UI Gothic" pitchFamily="18" charset="0"/>
                  </a:rPr>
                  <a:t>TACE + プラセボ </a:t>
                </a:r>
              </a:p>
            </p:txBody>
          </p:sp>
        </p:grpSp>
        <p:sp>
          <p:nvSpPr>
            <p:cNvPr id="82" name="Freeform 10"/>
            <p:cNvSpPr>
              <a:spLocks/>
            </p:cNvSpPr>
            <p:nvPr/>
          </p:nvSpPr>
          <p:spPr bwMode="auto">
            <a:xfrm>
              <a:off x="6076950" y="4133850"/>
              <a:ext cx="2598738" cy="1577975"/>
            </a:xfrm>
            <a:custGeom>
              <a:avLst/>
              <a:gdLst>
                <a:gd name="T0" fmla="*/ 1637 w 1637"/>
                <a:gd name="T1" fmla="*/ 804 h 994"/>
                <a:gd name="T2" fmla="*/ 1188 w 1637"/>
                <a:gd name="T3" fmla="*/ 764 h 994"/>
                <a:gd name="T4" fmla="*/ 1055 w 1637"/>
                <a:gd name="T5" fmla="*/ 733 h 994"/>
                <a:gd name="T6" fmla="*/ 917 w 1637"/>
                <a:gd name="T7" fmla="*/ 709 h 994"/>
                <a:gd name="T8" fmla="*/ 915 w 1637"/>
                <a:gd name="T9" fmla="*/ 687 h 994"/>
                <a:gd name="T10" fmla="*/ 881 w 1637"/>
                <a:gd name="T11" fmla="*/ 665 h 994"/>
                <a:gd name="T12" fmla="*/ 871 w 1637"/>
                <a:gd name="T13" fmla="*/ 639 h 994"/>
                <a:gd name="T14" fmla="*/ 865 w 1637"/>
                <a:gd name="T15" fmla="*/ 619 h 994"/>
                <a:gd name="T16" fmla="*/ 778 w 1637"/>
                <a:gd name="T17" fmla="*/ 597 h 994"/>
                <a:gd name="T18" fmla="*/ 748 w 1637"/>
                <a:gd name="T19" fmla="*/ 579 h 994"/>
                <a:gd name="T20" fmla="*/ 684 w 1637"/>
                <a:gd name="T21" fmla="*/ 563 h 994"/>
                <a:gd name="T22" fmla="*/ 668 w 1637"/>
                <a:gd name="T23" fmla="*/ 541 h 994"/>
                <a:gd name="T24" fmla="*/ 662 w 1637"/>
                <a:gd name="T25" fmla="*/ 523 h 994"/>
                <a:gd name="T26" fmla="*/ 650 w 1637"/>
                <a:gd name="T27" fmla="*/ 507 h 994"/>
                <a:gd name="T28" fmla="*/ 640 w 1637"/>
                <a:gd name="T29" fmla="*/ 491 h 994"/>
                <a:gd name="T30" fmla="*/ 634 w 1637"/>
                <a:gd name="T31" fmla="*/ 473 h 994"/>
                <a:gd name="T32" fmla="*/ 598 w 1637"/>
                <a:gd name="T33" fmla="*/ 459 h 994"/>
                <a:gd name="T34" fmla="*/ 544 w 1637"/>
                <a:gd name="T35" fmla="*/ 445 h 994"/>
                <a:gd name="T36" fmla="*/ 536 w 1637"/>
                <a:gd name="T37" fmla="*/ 429 h 994"/>
                <a:gd name="T38" fmla="*/ 528 w 1637"/>
                <a:gd name="T39" fmla="*/ 411 h 994"/>
                <a:gd name="T40" fmla="*/ 498 w 1637"/>
                <a:gd name="T41" fmla="*/ 399 h 994"/>
                <a:gd name="T42" fmla="*/ 482 w 1637"/>
                <a:gd name="T43" fmla="*/ 389 h 994"/>
                <a:gd name="T44" fmla="*/ 476 w 1637"/>
                <a:gd name="T45" fmla="*/ 385 h 994"/>
                <a:gd name="T46" fmla="*/ 472 w 1637"/>
                <a:gd name="T47" fmla="*/ 375 h 994"/>
                <a:gd name="T48" fmla="*/ 467 w 1637"/>
                <a:gd name="T49" fmla="*/ 349 h 994"/>
                <a:gd name="T50" fmla="*/ 455 w 1637"/>
                <a:gd name="T51" fmla="*/ 339 h 994"/>
                <a:gd name="T52" fmla="*/ 429 w 1637"/>
                <a:gd name="T53" fmla="*/ 323 h 994"/>
                <a:gd name="T54" fmla="*/ 407 w 1637"/>
                <a:gd name="T55" fmla="*/ 315 h 994"/>
                <a:gd name="T56" fmla="*/ 385 w 1637"/>
                <a:gd name="T57" fmla="*/ 305 h 994"/>
                <a:gd name="T58" fmla="*/ 365 w 1637"/>
                <a:gd name="T59" fmla="*/ 293 h 994"/>
                <a:gd name="T60" fmla="*/ 347 w 1637"/>
                <a:gd name="T61" fmla="*/ 283 h 994"/>
                <a:gd name="T62" fmla="*/ 337 w 1637"/>
                <a:gd name="T63" fmla="*/ 269 h 994"/>
                <a:gd name="T64" fmla="*/ 333 w 1637"/>
                <a:gd name="T65" fmla="*/ 264 h 994"/>
                <a:gd name="T66" fmla="*/ 321 w 1637"/>
                <a:gd name="T67" fmla="*/ 242 h 994"/>
                <a:gd name="T68" fmla="*/ 299 w 1637"/>
                <a:gd name="T69" fmla="*/ 214 h 994"/>
                <a:gd name="T70" fmla="*/ 285 w 1637"/>
                <a:gd name="T71" fmla="*/ 204 h 994"/>
                <a:gd name="T72" fmla="*/ 273 w 1637"/>
                <a:gd name="T73" fmla="*/ 194 h 994"/>
                <a:gd name="T74" fmla="*/ 259 w 1637"/>
                <a:gd name="T75" fmla="*/ 184 h 994"/>
                <a:gd name="T76" fmla="*/ 249 w 1637"/>
                <a:gd name="T77" fmla="*/ 172 h 994"/>
                <a:gd name="T78" fmla="*/ 247 w 1637"/>
                <a:gd name="T79" fmla="*/ 158 h 994"/>
                <a:gd name="T80" fmla="*/ 239 w 1637"/>
                <a:gd name="T81" fmla="*/ 150 h 994"/>
                <a:gd name="T82" fmla="*/ 233 w 1637"/>
                <a:gd name="T83" fmla="*/ 138 h 994"/>
                <a:gd name="T84" fmla="*/ 227 w 1637"/>
                <a:gd name="T85" fmla="*/ 130 h 994"/>
                <a:gd name="T86" fmla="*/ 211 w 1637"/>
                <a:gd name="T87" fmla="*/ 120 h 994"/>
                <a:gd name="T88" fmla="*/ 197 w 1637"/>
                <a:gd name="T89" fmla="*/ 112 h 994"/>
                <a:gd name="T90" fmla="*/ 179 w 1637"/>
                <a:gd name="T91" fmla="*/ 96 h 994"/>
                <a:gd name="T92" fmla="*/ 151 w 1637"/>
                <a:gd name="T93" fmla="*/ 86 h 994"/>
                <a:gd name="T94" fmla="*/ 140 w 1637"/>
                <a:gd name="T95" fmla="*/ 80 h 994"/>
                <a:gd name="T96" fmla="*/ 136 w 1637"/>
                <a:gd name="T97" fmla="*/ 70 h 994"/>
                <a:gd name="T98" fmla="*/ 124 w 1637"/>
                <a:gd name="T99" fmla="*/ 62 h 994"/>
                <a:gd name="T100" fmla="*/ 94 w 1637"/>
                <a:gd name="T101" fmla="*/ 42 h 994"/>
                <a:gd name="T102" fmla="*/ 88 w 1637"/>
                <a:gd name="T103" fmla="*/ 36 h 994"/>
                <a:gd name="T104" fmla="*/ 82 w 1637"/>
                <a:gd name="T105" fmla="*/ 30 h 994"/>
                <a:gd name="T106" fmla="*/ 76 w 1637"/>
                <a:gd name="T107" fmla="*/ 22 h 994"/>
                <a:gd name="T108" fmla="*/ 56 w 1637"/>
                <a:gd name="T109" fmla="*/ 16 h 994"/>
                <a:gd name="T110" fmla="*/ 42 w 1637"/>
                <a:gd name="T111" fmla="*/ 10 h 994"/>
                <a:gd name="T112" fmla="*/ 34 w 1637"/>
                <a:gd name="T113"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7" h="994">
                  <a:moveTo>
                    <a:pt x="1637" y="994"/>
                  </a:moveTo>
                  <a:lnTo>
                    <a:pt x="1637" y="804"/>
                  </a:lnTo>
                  <a:lnTo>
                    <a:pt x="1188" y="804"/>
                  </a:lnTo>
                  <a:lnTo>
                    <a:pt x="1188" y="764"/>
                  </a:lnTo>
                  <a:lnTo>
                    <a:pt x="1055" y="764"/>
                  </a:lnTo>
                  <a:lnTo>
                    <a:pt x="1055" y="733"/>
                  </a:lnTo>
                  <a:lnTo>
                    <a:pt x="917" y="733"/>
                  </a:lnTo>
                  <a:lnTo>
                    <a:pt x="917" y="709"/>
                  </a:lnTo>
                  <a:lnTo>
                    <a:pt x="915" y="709"/>
                  </a:lnTo>
                  <a:lnTo>
                    <a:pt x="915" y="687"/>
                  </a:lnTo>
                  <a:lnTo>
                    <a:pt x="881" y="687"/>
                  </a:lnTo>
                  <a:lnTo>
                    <a:pt x="881" y="665"/>
                  </a:lnTo>
                  <a:lnTo>
                    <a:pt x="871" y="665"/>
                  </a:lnTo>
                  <a:lnTo>
                    <a:pt x="871" y="639"/>
                  </a:lnTo>
                  <a:lnTo>
                    <a:pt x="865" y="639"/>
                  </a:lnTo>
                  <a:lnTo>
                    <a:pt x="865" y="619"/>
                  </a:lnTo>
                  <a:lnTo>
                    <a:pt x="778" y="619"/>
                  </a:lnTo>
                  <a:lnTo>
                    <a:pt x="778" y="597"/>
                  </a:lnTo>
                  <a:lnTo>
                    <a:pt x="748" y="597"/>
                  </a:lnTo>
                  <a:lnTo>
                    <a:pt x="748" y="579"/>
                  </a:lnTo>
                  <a:lnTo>
                    <a:pt x="684" y="579"/>
                  </a:lnTo>
                  <a:lnTo>
                    <a:pt x="684" y="563"/>
                  </a:lnTo>
                  <a:lnTo>
                    <a:pt x="668" y="563"/>
                  </a:lnTo>
                  <a:lnTo>
                    <a:pt x="668" y="541"/>
                  </a:lnTo>
                  <a:lnTo>
                    <a:pt x="662" y="541"/>
                  </a:lnTo>
                  <a:lnTo>
                    <a:pt x="662" y="523"/>
                  </a:lnTo>
                  <a:lnTo>
                    <a:pt x="650" y="523"/>
                  </a:lnTo>
                  <a:lnTo>
                    <a:pt x="650" y="507"/>
                  </a:lnTo>
                  <a:lnTo>
                    <a:pt x="640" y="507"/>
                  </a:lnTo>
                  <a:lnTo>
                    <a:pt x="640" y="491"/>
                  </a:lnTo>
                  <a:lnTo>
                    <a:pt x="634" y="491"/>
                  </a:lnTo>
                  <a:lnTo>
                    <a:pt x="634" y="473"/>
                  </a:lnTo>
                  <a:lnTo>
                    <a:pt x="598" y="473"/>
                  </a:lnTo>
                  <a:lnTo>
                    <a:pt x="598" y="459"/>
                  </a:lnTo>
                  <a:lnTo>
                    <a:pt x="544" y="459"/>
                  </a:lnTo>
                  <a:lnTo>
                    <a:pt x="544" y="445"/>
                  </a:lnTo>
                  <a:lnTo>
                    <a:pt x="536" y="445"/>
                  </a:lnTo>
                  <a:lnTo>
                    <a:pt x="536" y="429"/>
                  </a:lnTo>
                  <a:lnTo>
                    <a:pt x="528" y="429"/>
                  </a:lnTo>
                  <a:lnTo>
                    <a:pt x="528" y="411"/>
                  </a:lnTo>
                  <a:lnTo>
                    <a:pt x="498" y="411"/>
                  </a:lnTo>
                  <a:lnTo>
                    <a:pt x="498" y="399"/>
                  </a:lnTo>
                  <a:lnTo>
                    <a:pt x="482" y="399"/>
                  </a:lnTo>
                  <a:lnTo>
                    <a:pt x="482" y="389"/>
                  </a:lnTo>
                  <a:lnTo>
                    <a:pt x="476" y="389"/>
                  </a:lnTo>
                  <a:lnTo>
                    <a:pt x="476" y="385"/>
                  </a:lnTo>
                  <a:lnTo>
                    <a:pt x="472" y="385"/>
                  </a:lnTo>
                  <a:lnTo>
                    <a:pt x="472" y="375"/>
                  </a:lnTo>
                  <a:lnTo>
                    <a:pt x="467" y="375"/>
                  </a:lnTo>
                  <a:lnTo>
                    <a:pt x="467" y="349"/>
                  </a:lnTo>
                  <a:lnTo>
                    <a:pt x="455" y="349"/>
                  </a:lnTo>
                  <a:lnTo>
                    <a:pt x="455" y="339"/>
                  </a:lnTo>
                  <a:lnTo>
                    <a:pt x="429" y="339"/>
                  </a:lnTo>
                  <a:lnTo>
                    <a:pt x="429" y="323"/>
                  </a:lnTo>
                  <a:lnTo>
                    <a:pt x="407" y="323"/>
                  </a:lnTo>
                  <a:lnTo>
                    <a:pt x="407" y="315"/>
                  </a:lnTo>
                  <a:lnTo>
                    <a:pt x="385" y="315"/>
                  </a:lnTo>
                  <a:lnTo>
                    <a:pt x="385" y="305"/>
                  </a:lnTo>
                  <a:lnTo>
                    <a:pt x="365" y="305"/>
                  </a:lnTo>
                  <a:lnTo>
                    <a:pt x="365" y="293"/>
                  </a:lnTo>
                  <a:lnTo>
                    <a:pt x="347" y="293"/>
                  </a:lnTo>
                  <a:lnTo>
                    <a:pt x="347" y="283"/>
                  </a:lnTo>
                  <a:lnTo>
                    <a:pt x="337" y="283"/>
                  </a:lnTo>
                  <a:lnTo>
                    <a:pt x="337" y="269"/>
                  </a:lnTo>
                  <a:lnTo>
                    <a:pt x="333" y="269"/>
                  </a:lnTo>
                  <a:lnTo>
                    <a:pt x="333" y="264"/>
                  </a:lnTo>
                  <a:lnTo>
                    <a:pt x="321" y="264"/>
                  </a:lnTo>
                  <a:lnTo>
                    <a:pt x="321" y="242"/>
                  </a:lnTo>
                  <a:lnTo>
                    <a:pt x="299" y="242"/>
                  </a:lnTo>
                  <a:lnTo>
                    <a:pt x="299" y="214"/>
                  </a:lnTo>
                  <a:lnTo>
                    <a:pt x="285" y="214"/>
                  </a:lnTo>
                  <a:lnTo>
                    <a:pt x="285" y="204"/>
                  </a:lnTo>
                  <a:lnTo>
                    <a:pt x="273" y="204"/>
                  </a:lnTo>
                  <a:lnTo>
                    <a:pt x="273" y="194"/>
                  </a:lnTo>
                  <a:lnTo>
                    <a:pt x="259" y="194"/>
                  </a:lnTo>
                  <a:lnTo>
                    <a:pt x="259" y="184"/>
                  </a:lnTo>
                  <a:lnTo>
                    <a:pt x="249" y="184"/>
                  </a:lnTo>
                  <a:lnTo>
                    <a:pt x="249" y="172"/>
                  </a:lnTo>
                  <a:lnTo>
                    <a:pt x="247" y="172"/>
                  </a:lnTo>
                  <a:lnTo>
                    <a:pt x="247" y="158"/>
                  </a:lnTo>
                  <a:lnTo>
                    <a:pt x="239" y="158"/>
                  </a:lnTo>
                  <a:lnTo>
                    <a:pt x="239" y="150"/>
                  </a:lnTo>
                  <a:lnTo>
                    <a:pt x="233" y="150"/>
                  </a:lnTo>
                  <a:lnTo>
                    <a:pt x="233" y="138"/>
                  </a:lnTo>
                  <a:lnTo>
                    <a:pt x="227" y="138"/>
                  </a:lnTo>
                  <a:lnTo>
                    <a:pt x="227" y="130"/>
                  </a:lnTo>
                  <a:lnTo>
                    <a:pt x="211" y="130"/>
                  </a:lnTo>
                  <a:lnTo>
                    <a:pt x="211" y="120"/>
                  </a:lnTo>
                  <a:lnTo>
                    <a:pt x="197" y="120"/>
                  </a:lnTo>
                  <a:lnTo>
                    <a:pt x="197" y="112"/>
                  </a:lnTo>
                  <a:lnTo>
                    <a:pt x="179" y="112"/>
                  </a:lnTo>
                  <a:lnTo>
                    <a:pt x="179" y="96"/>
                  </a:lnTo>
                  <a:lnTo>
                    <a:pt x="151" y="96"/>
                  </a:lnTo>
                  <a:lnTo>
                    <a:pt x="151" y="86"/>
                  </a:lnTo>
                  <a:lnTo>
                    <a:pt x="140" y="86"/>
                  </a:lnTo>
                  <a:lnTo>
                    <a:pt x="140" y="80"/>
                  </a:lnTo>
                  <a:lnTo>
                    <a:pt x="136" y="80"/>
                  </a:lnTo>
                  <a:lnTo>
                    <a:pt x="136" y="70"/>
                  </a:lnTo>
                  <a:lnTo>
                    <a:pt x="124" y="70"/>
                  </a:lnTo>
                  <a:lnTo>
                    <a:pt x="124" y="62"/>
                  </a:lnTo>
                  <a:lnTo>
                    <a:pt x="94" y="62"/>
                  </a:lnTo>
                  <a:lnTo>
                    <a:pt x="94" y="42"/>
                  </a:lnTo>
                  <a:lnTo>
                    <a:pt x="88" y="42"/>
                  </a:lnTo>
                  <a:lnTo>
                    <a:pt x="88" y="36"/>
                  </a:lnTo>
                  <a:lnTo>
                    <a:pt x="82" y="36"/>
                  </a:lnTo>
                  <a:lnTo>
                    <a:pt x="82" y="30"/>
                  </a:lnTo>
                  <a:lnTo>
                    <a:pt x="76" y="30"/>
                  </a:lnTo>
                  <a:lnTo>
                    <a:pt x="76" y="22"/>
                  </a:lnTo>
                  <a:lnTo>
                    <a:pt x="56" y="22"/>
                  </a:lnTo>
                  <a:lnTo>
                    <a:pt x="56" y="16"/>
                  </a:lnTo>
                  <a:lnTo>
                    <a:pt x="42" y="16"/>
                  </a:lnTo>
                  <a:lnTo>
                    <a:pt x="42" y="10"/>
                  </a:lnTo>
                  <a:lnTo>
                    <a:pt x="34" y="10"/>
                  </a:lnTo>
                  <a:lnTo>
                    <a:pt x="34"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Freeform 11"/>
            <p:cNvSpPr>
              <a:spLocks/>
            </p:cNvSpPr>
            <p:nvPr/>
          </p:nvSpPr>
          <p:spPr bwMode="auto">
            <a:xfrm>
              <a:off x="6080125" y="4133850"/>
              <a:ext cx="2117725" cy="1244600"/>
            </a:xfrm>
            <a:custGeom>
              <a:avLst/>
              <a:gdLst>
                <a:gd name="T0" fmla="*/ 1059 w 1334"/>
                <a:gd name="T1" fmla="*/ 784 h 784"/>
                <a:gd name="T2" fmla="*/ 1009 w 1334"/>
                <a:gd name="T3" fmla="*/ 745 h 784"/>
                <a:gd name="T4" fmla="*/ 971 w 1334"/>
                <a:gd name="T5" fmla="*/ 713 h 784"/>
                <a:gd name="T6" fmla="*/ 967 w 1334"/>
                <a:gd name="T7" fmla="*/ 679 h 784"/>
                <a:gd name="T8" fmla="*/ 831 w 1334"/>
                <a:gd name="T9" fmla="*/ 649 h 784"/>
                <a:gd name="T10" fmla="*/ 780 w 1334"/>
                <a:gd name="T11" fmla="*/ 619 h 784"/>
                <a:gd name="T12" fmla="*/ 770 w 1334"/>
                <a:gd name="T13" fmla="*/ 593 h 784"/>
                <a:gd name="T14" fmla="*/ 692 w 1334"/>
                <a:gd name="T15" fmla="*/ 569 h 784"/>
                <a:gd name="T16" fmla="*/ 652 w 1334"/>
                <a:gd name="T17" fmla="*/ 545 h 784"/>
                <a:gd name="T18" fmla="*/ 620 w 1334"/>
                <a:gd name="T19" fmla="*/ 523 h 784"/>
                <a:gd name="T20" fmla="*/ 610 w 1334"/>
                <a:gd name="T21" fmla="*/ 501 h 784"/>
                <a:gd name="T22" fmla="*/ 604 w 1334"/>
                <a:gd name="T23" fmla="*/ 479 h 784"/>
                <a:gd name="T24" fmla="*/ 590 w 1334"/>
                <a:gd name="T25" fmla="*/ 461 h 784"/>
                <a:gd name="T26" fmla="*/ 516 w 1334"/>
                <a:gd name="T27" fmla="*/ 441 h 784"/>
                <a:gd name="T28" fmla="*/ 512 w 1334"/>
                <a:gd name="T29" fmla="*/ 429 h 784"/>
                <a:gd name="T30" fmla="*/ 465 w 1334"/>
                <a:gd name="T31" fmla="*/ 427 h 784"/>
                <a:gd name="T32" fmla="*/ 449 w 1334"/>
                <a:gd name="T33" fmla="*/ 411 h 784"/>
                <a:gd name="T34" fmla="*/ 399 w 1334"/>
                <a:gd name="T35" fmla="*/ 399 h 784"/>
                <a:gd name="T36" fmla="*/ 383 w 1334"/>
                <a:gd name="T37" fmla="*/ 383 h 784"/>
                <a:gd name="T38" fmla="*/ 367 w 1334"/>
                <a:gd name="T39" fmla="*/ 373 h 784"/>
                <a:gd name="T40" fmla="*/ 355 w 1334"/>
                <a:gd name="T41" fmla="*/ 361 h 784"/>
                <a:gd name="T42" fmla="*/ 329 w 1334"/>
                <a:gd name="T43" fmla="*/ 349 h 784"/>
                <a:gd name="T44" fmla="*/ 323 w 1334"/>
                <a:gd name="T45" fmla="*/ 327 h 784"/>
                <a:gd name="T46" fmla="*/ 319 w 1334"/>
                <a:gd name="T47" fmla="*/ 313 h 784"/>
                <a:gd name="T48" fmla="*/ 307 w 1334"/>
                <a:gd name="T49" fmla="*/ 303 h 784"/>
                <a:gd name="T50" fmla="*/ 281 w 1334"/>
                <a:gd name="T51" fmla="*/ 277 h 784"/>
                <a:gd name="T52" fmla="*/ 275 w 1334"/>
                <a:gd name="T53" fmla="*/ 256 h 784"/>
                <a:gd name="T54" fmla="*/ 261 w 1334"/>
                <a:gd name="T55" fmla="*/ 234 h 784"/>
                <a:gd name="T56" fmla="*/ 253 w 1334"/>
                <a:gd name="T57" fmla="*/ 220 h 784"/>
                <a:gd name="T58" fmla="*/ 239 w 1334"/>
                <a:gd name="T59" fmla="*/ 216 h 784"/>
                <a:gd name="T60" fmla="*/ 231 w 1334"/>
                <a:gd name="T61" fmla="*/ 202 h 784"/>
                <a:gd name="T62" fmla="*/ 225 w 1334"/>
                <a:gd name="T63" fmla="*/ 188 h 784"/>
                <a:gd name="T64" fmla="*/ 215 w 1334"/>
                <a:gd name="T65" fmla="*/ 172 h 784"/>
                <a:gd name="T66" fmla="*/ 207 w 1334"/>
                <a:gd name="T67" fmla="*/ 164 h 784"/>
                <a:gd name="T68" fmla="*/ 203 w 1334"/>
                <a:gd name="T69" fmla="*/ 158 h 784"/>
                <a:gd name="T70" fmla="*/ 193 w 1334"/>
                <a:gd name="T71" fmla="*/ 144 h 784"/>
                <a:gd name="T72" fmla="*/ 187 w 1334"/>
                <a:gd name="T73" fmla="*/ 136 h 784"/>
                <a:gd name="T74" fmla="*/ 181 w 1334"/>
                <a:gd name="T75" fmla="*/ 124 h 784"/>
                <a:gd name="T76" fmla="*/ 177 w 1334"/>
                <a:gd name="T77" fmla="*/ 108 h 784"/>
                <a:gd name="T78" fmla="*/ 161 w 1334"/>
                <a:gd name="T79" fmla="*/ 96 h 784"/>
                <a:gd name="T80" fmla="*/ 147 w 1334"/>
                <a:gd name="T81" fmla="*/ 86 h 784"/>
                <a:gd name="T82" fmla="*/ 118 w 1334"/>
                <a:gd name="T83" fmla="*/ 80 h 784"/>
                <a:gd name="T84" fmla="*/ 108 w 1334"/>
                <a:gd name="T85" fmla="*/ 70 h 784"/>
                <a:gd name="T86" fmla="*/ 102 w 1334"/>
                <a:gd name="T87" fmla="*/ 60 h 784"/>
                <a:gd name="T88" fmla="*/ 76 w 1334"/>
                <a:gd name="T89" fmla="*/ 50 h 784"/>
                <a:gd name="T90" fmla="*/ 60 w 1334"/>
                <a:gd name="T91" fmla="*/ 46 h 784"/>
                <a:gd name="T92" fmla="*/ 48 w 1334"/>
                <a:gd name="T93" fmla="*/ 40 h 784"/>
                <a:gd name="T94" fmla="*/ 42 w 1334"/>
                <a:gd name="T95" fmla="*/ 32 h 784"/>
                <a:gd name="T96" fmla="*/ 36 w 1334"/>
                <a:gd name="T97" fmla="*/ 16 h 784"/>
                <a:gd name="T98" fmla="*/ 16 w 1334"/>
                <a:gd name="T99" fmla="*/ 8 h 784"/>
                <a:gd name="T100" fmla="*/ 0 w 1334"/>
                <a:gd name="T101"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784">
                  <a:moveTo>
                    <a:pt x="1334" y="784"/>
                  </a:moveTo>
                  <a:lnTo>
                    <a:pt x="1059" y="784"/>
                  </a:lnTo>
                  <a:lnTo>
                    <a:pt x="1059" y="745"/>
                  </a:lnTo>
                  <a:lnTo>
                    <a:pt x="1009" y="745"/>
                  </a:lnTo>
                  <a:lnTo>
                    <a:pt x="1009" y="713"/>
                  </a:lnTo>
                  <a:lnTo>
                    <a:pt x="971" y="713"/>
                  </a:lnTo>
                  <a:lnTo>
                    <a:pt x="971" y="679"/>
                  </a:lnTo>
                  <a:lnTo>
                    <a:pt x="967" y="679"/>
                  </a:lnTo>
                  <a:lnTo>
                    <a:pt x="967" y="649"/>
                  </a:lnTo>
                  <a:lnTo>
                    <a:pt x="831" y="649"/>
                  </a:lnTo>
                  <a:lnTo>
                    <a:pt x="831" y="619"/>
                  </a:lnTo>
                  <a:lnTo>
                    <a:pt x="780" y="619"/>
                  </a:lnTo>
                  <a:lnTo>
                    <a:pt x="780" y="593"/>
                  </a:lnTo>
                  <a:lnTo>
                    <a:pt x="770" y="593"/>
                  </a:lnTo>
                  <a:lnTo>
                    <a:pt x="770" y="569"/>
                  </a:lnTo>
                  <a:lnTo>
                    <a:pt x="692" y="569"/>
                  </a:lnTo>
                  <a:lnTo>
                    <a:pt x="692" y="545"/>
                  </a:lnTo>
                  <a:lnTo>
                    <a:pt x="652" y="545"/>
                  </a:lnTo>
                  <a:lnTo>
                    <a:pt x="652" y="523"/>
                  </a:lnTo>
                  <a:lnTo>
                    <a:pt x="620" y="523"/>
                  </a:lnTo>
                  <a:lnTo>
                    <a:pt x="620" y="501"/>
                  </a:lnTo>
                  <a:lnTo>
                    <a:pt x="610" y="501"/>
                  </a:lnTo>
                  <a:lnTo>
                    <a:pt x="610" y="479"/>
                  </a:lnTo>
                  <a:lnTo>
                    <a:pt x="604" y="479"/>
                  </a:lnTo>
                  <a:lnTo>
                    <a:pt x="604" y="461"/>
                  </a:lnTo>
                  <a:lnTo>
                    <a:pt x="590" y="461"/>
                  </a:lnTo>
                  <a:lnTo>
                    <a:pt x="590" y="441"/>
                  </a:lnTo>
                  <a:lnTo>
                    <a:pt x="516" y="441"/>
                  </a:lnTo>
                  <a:lnTo>
                    <a:pt x="516" y="429"/>
                  </a:lnTo>
                  <a:lnTo>
                    <a:pt x="512" y="429"/>
                  </a:lnTo>
                  <a:lnTo>
                    <a:pt x="512" y="427"/>
                  </a:lnTo>
                  <a:lnTo>
                    <a:pt x="465" y="427"/>
                  </a:lnTo>
                  <a:lnTo>
                    <a:pt x="465" y="411"/>
                  </a:lnTo>
                  <a:lnTo>
                    <a:pt x="449" y="411"/>
                  </a:lnTo>
                  <a:lnTo>
                    <a:pt x="449" y="399"/>
                  </a:lnTo>
                  <a:lnTo>
                    <a:pt x="399" y="399"/>
                  </a:lnTo>
                  <a:lnTo>
                    <a:pt x="399" y="383"/>
                  </a:lnTo>
                  <a:lnTo>
                    <a:pt x="383" y="383"/>
                  </a:lnTo>
                  <a:lnTo>
                    <a:pt x="383" y="373"/>
                  </a:lnTo>
                  <a:lnTo>
                    <a:pt x="367" y="373"/>
                  </a:lnTo>
                  <a:lnTo>
                    <a:pt x="367" y="361"/>
                  </a:lnTo>
                  <a:lnTo>
                    <a:pt x="355" y="361"/>
                  </a:lnTo>
                  <a:lnTo>
                    <a:pt x="355" y="349"/>
                  </a:lnTo>
                  <a:lnTo>
                    <a:pt x="329" y="349"/>
                  </a:lnTo>
                  <a:lnTo>
                    <a:pt x="329" y="327"/>
                  </a:lnTo>
                  <a:lnTo>
                    <a:pt x="323" y="327"/>
                  </a:lnTo>
                  <a:lnTo>
                    <a:pt x="323" y="313"/>
                  </a:lnTo>
                  <a:lnTo>
                    <a:pt x="319" y="313"/>
                  </a:lnTo>
                  <a:lnTo>
                    <a:pt x="319" y="303"/>
                  </a:lnTo>
                  <a:lnTo>
                    <a:pt x="307" y="303"/>
                  </a:lnTo>
                  <a:lnTo>
                    <a:pt x="307" y="277"/>
                  </a:lnTo>
                  <a:lnTo>
                    <a:pt x="281" y="277"/>
                  </a:lnTo>
                  <a:lnTo>
                    <a:pt x="281" y="256"/>
                  </a:lnTo>
                  <a:lnTo>
                    <a:pt x="275" y="256"/>
                  </a:lnTo>
                  <a:lnTo>
                    <a:pt x="275" y="234"/>
                  </a:lnTo>
                  <a:lnTo>
                    <a:pt x="261" y="234"/>
                  </a:lnTo>
                  <a:lnTo>
                    <a:pt x="261" y="220"/>
                  </a:lnTo>
                  <a:lnTo>
                    <a:pt x="253" y="220"/>
                  </a:lnTo>
                  <a:lnTo>
                    <a:pt x="253" y="216"/>
                  </a:lnTo>
                  <a:lnTo>
                    <a:pt x="239" y="216"/>
                  </a:lnTo>
                  <a:lnTo>
                    <a:pt x="239" y="202"/>
                  </a:lnTo>
                  <a:lnTo>
                    <a:pt x="231" y="202"/>
                  </a:lnTo>
                  <a:lnTo>
                    <a:pt x="231" y="188"/>
                  </a:lnTo>
                  <a:lnTo>
                    <a:pt x="225" y="188"/>
                  </a:lnTo>
                  <a:lnTo>
                    <a:pt x="225" y="172"/>
                  </a:lnTo>
                  <a:lnTo>
                    <a:pt x="215" y="172"/>
                  </a:lnTo>
                  <a:lnTo>
                    <a:pt x="215" y="164"/>
                  </a:lnTo>
                  <a:lnTo>
                    <a:pt x="207" y="164"/>
                  </a:lnTo>
                  <a:lnTo>
                    <a:pt x="207" y="158"/>
                  </a:lnTo>
                  <a:lnTo>
                    <a:pt x="203" y="158"/>
                  </a:lnTo>
                  <a:lnTo>
                    <a:pt x="203" y="144"/>
                  </a:lnTo>
                  <a:lnTo>
                    <a:pt x="193" y="144"/>
                  </a:lnTo>
                  <a:lnTo>
                    <a:pt x="193" y="136"/>
                  </a:lnTo>
                  <a:lnTo>
                    <a:pt x="187" y="136"/>
                  </a:lnTo>
                  <a:lnTo>
                    <a:pt x="187" y="124"/>
                  </a:lnTo>
                  <a:lnTo>
                    <a:pt x="181" y="124"/>
                  </a:lnTo>
                  <a:lnTo>
                    <a:pt x="181" y="108"/>
                  </a:lnTo>
                  <a:lnTo>
                    <a:pt x="177" y="108"/>
                  </a:lnTo>
                  <a:lnTo>
                    <a:pt x="177" y="96"/>
                  </a:lnTo>
                  <a:lnTo>
                    <a:pt x="161" y="96"/>
                  </a:lnTo>
                  <a:lnTo>
                    <a:pt x="161" y="86"/>
                  </a:lnTo>
                  <a:lnTo>
                    <a:pt x="147" y="86"/>
                  </a:lnTo>
                  <a:lnTo>
                    <a:pt x="147" y="80"/>
                  </a:lnTo>
                  <a:lnTo>
                    <a:pt x="118" y="80"/>
                  </a:lnTo>
                  <a:lnTo>
                    <a:pt x="118" y="70"/>
                  </a:lnTo>
                  <a:lnTo>
                    <a:pt x="108" y="70"/>
                  </a:lnTo>
                  <a:lnTo>
                    <a:pt x="108" y="60"/>
                  </a:lnTo>
                  <a:lnTo>
                    <a:pt x="102" y="60"/>
                  </a:lnTo>
                  <a:lnTo>
                    <a:pt x="102" y="50"/>
                  </a:lnTo>
                  <a:lnTo>
                    <a:pt x="76" y="50"/>
                  </a:lnTo>
                  <a:lnTo>
                    <a:pt x="76" y="46"/>
                  </a:lnTo>
                  <a:lnTo>
                    <a:pt x="60" y="46"/>
                  </a:lnTo>
                  <a:lnTo>
                    <a:pt x="60" y="40"/>
                  </a:lnTo>
                  <a:lnTo>
                    <a:pt x="48" y="40"/>
                  </a:lnTo>
                  <a:lnTo>
                    <a:pt x="48" y="32"/>
                  </a:lnTo>
                  <a:lnTo>
                    <a:pt x="42" y="32"/>
                  </a:lnTo>
                  <a:lnTo>
                    <a:pt x="42" y="16"/>
                  </a:lnTo>
                  <a:lnTo>
                    <a:pt x="36" y="16"/>
                  </a:lnTo>
                  <a:lnTo>
                    <a:pt x="36" y="8"/>
                  </a:lnTo>
                  <a:lnTo>
                    <a:pt x="16" y="8"/>
                  </a:lnTo>
                  <a:lnTo>
                    <a:pt x="1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74" name="Group 88"/>
          <p:cNvGraphicFramePr>
            <a:graphicFrameLocks noGrp="1"/>
          </p:cNvGraphicFramePr>
          <p:nvPr>
            <p:extLst>
              <p:ext uri="{D42A27DB-BD31-4B8C-83A1-F6EECF244321}">
                <p14:modId xmlns:p14="http://schemas.microsoft.com/office/powerpoint/2010/main" val="2834757508"/>
              </p:ext>
            </p:extLst>
          </p:nvPr>
        </p:nvGraphicFramePr>
        <p:xfrm>
          <a:off x="177802" y="4769623"/>
          <a:ext cx="8607975" cy="1524000"/>
        </p:xfrm>
        <a:graphic>
          <a:graphicData uri="http://schemas.openxmlformats.org/drawingml/2006/table">
            <a:tbl>
              <a:tblPr firstRow="1" bandRow="1">
                <a:tableStyleId>{69012ECD-51FC-41F1-AA8D-1B2483CD663E}</a:tableStyleId>
              </a:tblPr>
              <a:tblGrid>
                <a:gridCol w="2471164"/>
                <a:gridCol w="2349362"/>
                <a:gridCol w="2229861"/>
                <a:gridCol w="1557588"/>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最良効果(RECISTによる判定)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 + ソラフェニブ (n=147)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 + プラセボ (n=147)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全体(n=294)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46 (31.3)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87 (29.6)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76 (51.7)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 (52.4)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153(52.0)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PD、n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22" name="TextBox 21"/>
          <p:cNvSpPr txBox="1"/>
          <p:nvPr/>
        </p:nvSpPr>
        <p:spPr>
          <a:xfrm>
            <a:off x="5081184" y="1404256"/>
            <a:ext cx="3643726"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80" name="TextBox 79"/>
          <p:cNvSpPr txBox="1"/>
          <p:nvPr/>
        </p:nvSpPr>
        <p:spPr>
          <a:xfrm>
            <a:off x="876596" y="1404256"/>
            <a:ext cx="3643726"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Tree>
    <p:extLst>
      <p:ext uri="{BB962C8B-B14F-4D97-AF65-F5344CB8AC3E}">
        <p14:creationId xmlns:p14="http://schemas.microsoft.com/office/powerpoint/2010/main" val="164229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Content Placeholder 4"/>
          <p:cNvSpPr txBox="1">
            <a:spLocks/>
          </p:cNvSpPr>
          <p:nvPr/>
        </p:nvSpPr>
        <p:spPr>
          <a:xfrm>
            <a:off x="517524" y="14064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50825" lvl="1" indent="-250825">
              <a:spcAft>
                <a:spcPts val="1800"/>
              </a:spcAft>
              <a:buSzPct val="110000"/>
              <a:buFontTx/>
              <a:buChar char="•"/>
              <a:tabLst>
                <a:tab pos="8256588" algn="r"/>
              </a:tabLst>
            </a:pPr>
            <a:r>
              <a:rPr lang="ja-JP" sz="2000" b="0" i="0" dirty="0" smtClean="0">
                <a:solidFill>
                  <a:srgbClr val="043882"/>
                </a:solidFill>
                <a:ea typeface="MS UI Gothic" pitchFamily="18" charset="0"/>
              </a:rPr>
              <a:t>食道、食道胃接合部</a:t>
            </a:r>
            <a:r>
              <a:rPr lang="en" sz="2000" dirty="0" smtClean="0"/>
              <a:t/>
            </a:r>
            <a:br>
              <a:rPr lang="en" sz="2000" dirty="0" smtClean="0"/>
            </a:br>
            <a:r>
              <a:rPr lang="ja-JP" sz="2000" b="0" i="0" dirty="0" smtClean="0">
                <a:solidFill>
                  <a:srgbClr val="043882"/>
                </a:solidFill>
                <a:ea typeface="MS UI Gothic" pitchFamily="18" charset="0"/>
              </a:rPr>
              <a:t>腺癌および胃癌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r>
              <a:rPr lang="ja-JP" sz="2000" b="0" i="0" u="dotted" dirty="0" smtClean="0">
                <a:solidFill>
                  <a:srgbClr val="043882"/>
                </a:solidFill>
                <a:ea typeface="MS UI Gothic" pitchFamily="18" charset="0"/>
              </a:rPr>
              <a:t>  </a:t>
            </a:r>
          </a:p>
          <a:p>
            <a:pPr>
              <a:spcAft>
                <a:spcPts val="1800"/>
              </a:spcAft>
              <a:tabLst>
                <a:tab pos="8256588" algn="r"/>
              </a:tabLst>
            </a:pPr>
            <a:r>
              <a:rPr lang="ja-JP" sz="2000" b="0" i="0" dirty="0" smtClean="0">
                <a:solidFill>
                  <a:srgbClr val="043882"/>
                </a:solidFill>
                <a:ea typeface="MS UI Gothic" pitchFamily="18" charset="0"/>
              </a:rPr>
              <a:t>肝細胞癌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38</a:t>
            </a:r>
          </a:p>
          <a:p>
            <a:pPr>
              <a:spcAft>
                <a:spcPts val="1800"/>
              </a:spcAft>
              <a:tabLst>
                <a:tab pos="8256588" algn="r"/>
              </a:tabLst>
            </a:pPr>
            <a:r>
              <a:rPr lang="ja-JP" sz="2000" b="0" i="0" dirty="0" smtClean="0">
                <a:solidFill>
                  <a:srgbClr val="043882"/>
                </a:solidFill>
                <a:ea typeface="MS UI Gothic" pitchFamily="18" charset="0"/>
              </a:rPr>
              <a:t>膵癌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54</a:t>
            </a:r>
          </a:p>
          <a:p>
            <a:pPr>
              <a:spcAft>
                <a:spcPts val="1200"/>
              </a:spcAft>
              <a:tabLst>
                <a:tab pos="8256588" algn="r"/>
              </a:tabLst>
            </a:pPr>
            <a:r>
              <a:rPr lang="ja-JP" sz="2000" b="0" i="0" dirty="0" smtClean="0">
                <a:solidFill>
                  <a:srgbClr val="043882"/>
                </a:solidFill>
                <a:ea typeface="MS UI Gothic" pitchFamily="18" charset="0"/>
              </a:rPr>
              <a:t>神経内分泌腫瘍</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5" action="ppaction://hlinksldjump"/>
              </a:rPr>
              <a:t>69</a:t>
            </a:r>
          </a:p>
          <a:p>
            <a:pPr marL="0" indent="0">
              <a:spcAft>
                <a:spcPts val="1800"/>
              </a:spcAft>
              <a:buNone/>
              <a:tabLst>
                <a:tab pos="8256588" algn="r"/>
              </a:tabLst>
            </a:pPr>
            <a:endParaRPr lang="en-GB" sz="2000" b="1" kern="0" dirty="0" smtClean="0">
              <a:solidFill>
                <a:schemeClr val="accent1"/>
              </a:solidFill>
            </a:endParaRPr>
          </a:p>
        </p:txBody>
      </p:sp>
    </p:spTree>
    <p:extLst>
      <p:ext uri="{BB962C8B-B14F-4D97-AF65-F5344CB8AC3E}">
        <p14:creationId xmlns:p14="http://schemas.microsoft.com/office/powerpoint/2010/main" val="280137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82880"/>
            <a:ext cx="8238945" cy="807720"/>
          </a:xfrm>
        </p:spPr>
        <p:txBody>
          <a:bodyPr/>
          <a:lstStyle/>
          <a:p>
            <a:r>
              <a:rPr lang="ja-JP" sz="2000" b="1" i="0" dirty="0" smtClean="0">
                <a:solidFill>
                  <a:srgbClr val="043882"/>
                </a:solidFill>
                <a:ea typeface="MS UI Gothic" pitchFamily="18" charset="0"/>
              </a:rPr>
              <a:t>4018: TACE 2試験：切除不能肝細胞癌（HCC）患者における肝動脈化学塞栓療法（TACE）併用下でのソラフェニブ投与を評価する第III相無作為化プラセボ対照二重盲検試験 – Meyer T,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smtClean="0"/>
          </a:p>
          <a:p>
            <a:endParaRPr lang="en-GB" dirty="0" smtClean="0"/>
          </a:p>
          <a:p>
            <a:endParaRPr lang="en-GB" dirty="0"/>
          </a:p>
          <a:p>
            <a:endParaRPr lang="en-GB" dirty="0" smtClean="0"/>
          </a:p>
          <a:p>
            <a:endParaRPr lang="en-GB" dirty="0"/>
          </a:p>
          <a:p>
            <a:endParaRPr lang="en-GB"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中等度のHCC患者において、ソラフェニブに薬剤溶出性ビーズTACEを追加した時に、PFSおよびOSの改善は認められなかった</a:t>
            </a:r>
          </a:p>
          <a:p>
            <a:pPr>
              <a:buClrTx/>
            </a:pPr>
            <a:r>
              <a:rPr lang="ja-JP" sz="1600" b="1" i="0" dirty="0" smtClean="0">
                <a:solidFill>
                  <a:srgbClr val="4D4D4D"/>
                </a:solidFill>
                <a:ea typeface="MS UI Gothic" pitchFamily="18" charset="0"/>
              </a:rPr>
              <a:t>全身療法の代替選択肢として、本患者集団を対象に、TACEとの併用下での転帰の改善に関する評価が必要である </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Meyer et al. J Clin Oncol 2016; 34 (suppl): abstr 4018</a:t>
            </a:r>
          </a:p>
        </p:txBody>
      </p:sp>
      <p:graphicFrame>
        <p:nvGraphicFramePr>
          <p:cNvPr id="6" name="Group 88"/>
          <p:cNvGraphicFramePr>
            <a:graphicFrameLocks noGrp="1"/>
          </p:cNvGraphicFramePr>
          <p:nvPr>
            <p:extLst>
              <p:ext uri="{D42A27DB-BD31-4B8C-83A1-F6EECF244321}">
                <p14:modId xmlns:p14="http://schemas.microsoft.com/office/powerpoint/2010/main" val="2654745559"/>
              </p:ext>
            </p:extLst>
          </p:nvPr>
        </p:nvGraphicFramePr>
        <p:xfrm>
          <a:off x="391060" y="1600200"/>
          <a:ext cx="8371940" cy="1737360"/>
        </p:xfrm>
        <a:graphic>
          <a:graphicData uri="http://schemas.openxmlformats.org/drawingml/2006/table">
            <a:tbl>
              <a:tblPr firstRow="1" bandRow="1">
                <a:tableStyleId>{69012ECD-51FC-41F1-AA8D-1B2483CD663E}</a:tableStyleId>
              </a:tblPr>
              <a:tblGrid>
                <a:gridCol w="3114140"/>
                <a:gridCol w="1905000"/>
                <a:gridCol w="1905000"/>
                <a:gridCol w="1447800"/>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 + ソラフェニブ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 + プラセボ (n=78)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全体(n=155)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投与関連でないSAE、n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50 (64.9)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66 (84.6)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116 (74.8)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SAR、n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 (20.6)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SUSAR、n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合計、n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155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9"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SAR：重篤な有害事象、SUSAR：予期せぬ重篤な副作用の疑い。</a:t>
            </a:r>
          </a:p>
        </p:txBody>
      </p:sp>
    </p:spTree>
    <p:extLst>
      <p:ext uri="{BB962C8B-B14F-4D97-AF65-F5344CB8AC3E}">
        <p14:creationId xmlns:p14="http://schemas.microsoft.com/office/powerpoint/2010/main" val="237843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4087: 肝細胞癌（HCC）に対する肝動脈化学塞栓療法（TACE）の代替選択肢としての体幹部定位放射線療法（SBRT） – Sapir 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HCC患者において、SBRTとTACEの有効性と安全性を比較検討すること</a:t>
            </a:r>
          </a:p>
        </p:txBody>
      </p:sp>
      <p:sp>
        <p:nvSpPr>
          <p:cNvPr id="4" name="Text Placeholder 3"/>
          <p:cNvSpPr>
            <a:spLocks noGrp="1"/>
          </p:cNvSpPr>
          <p:nvPr>
            <p:ph type="body" sz="quarter" idx="10"/>
          </p:nvPr>
        </p:nvSpPr>
        <p:spPr>
          <a:xfrm>
            <a:off x="365124" y="6324600"/>
            <a:ext cx="4068000" cy="258763"/>
          </a:xfrm>
        </p:spPr>
        <p:txBody>
          <a:bodyPr/>
          <a:lstStyle/>
          <a:p>
            <a:r>
              <a:rPr lang="ja-JP" sz="1200" b="0" i="0" dirty="0" smtClean="0">
                <a:solidFill>
                  <a:srgbClr val="4D4D4D"/>
                </a:solidFill>
                <a:ea typeface="MS UI Gothic" pitchFamily="18" charset="0"/>
              </a:rPr>
              <a:t>*TACEの内腔/原発巣の内部または直接隣接する腫瘍増殖なし。</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Sapir et al. J Clin Oncol 2016; 34 (suppl): abstr 4087</a:t>
            </a:r>
          </a:p>
        </p:txBody>
      </p:sp>
      <p:cxnSp>
        <p:nvCxnSpPr>
          <p:cNvPr id="7" name="AutoShape 15"/>
          <p:cNvCxnSpPr>
            <a:cxnSpLocks noChangeShapeType="1"/>
            <a:endCxn id="12" idx="1"/>
          </p:cNvCxnSpPr>
          <p:nvPr/>
        </p:nvCxnSpPr>
        <p:spPr bwMode="auto">
          <a:xfrm rot="5400000" flipH="1" flipV="1">
            <a:off x="4508936"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148427" y="3576174"/>
            <a:ext cx="540000"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532892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ja-JP" b="0" i="0" dirty="0" smtClean="0">
                <a:solidFill>
                  <a:srgbClr val="FFFFFF"/>
                </a:solidFill>
                <a:ea typeface="MS UI Gothic" pitchFamily="18" charset="0"/>
              </a:rPr>
              <a:t>SBRT</a:t>
            </a:r>
          </a:p>
          <a:p>
            <a:pPr algn="ctr" defTabSz="892175" eaLnBrk="0" fontAlgn="auto" hangingPunct="0">
              <a:spcBef>
                <a:spcPts val="0"/>
              </a:spcBef>
              <a:spcAft>
                <a:spcPts val="0"/>
              </a:spcAft>
            </a:pPr>
            <a:r>
              <a:rPr lang="ja-JP" b="0" i="0" dirty="0" smtClean="0">
                <a:solidFill>
                  <a:srgbClr val="FFFFFF"/>
                </a:solidFill>
                <a:ea typeface="MS UI Gothic" pitchFamily="18" charset="0"/>
              </a:rPr>
              <a:t>(n=125)</a:t>
            </a:r>
          </a:p>
        </p:txBody>
      </p:sp>
      <p:sp>
        <p:nvSpPr>
          <p:cNvPr id="13" name="AutoShape 9"/>
          <p:cNvSpPr>
            <a:spLocks noChangeArrowheads="1"/>
          </p:cNvSpPr>
          <p:nvPr/>
        </p:nvSpPr>
        <p:spPr bwMode="auto">
          <a:xfrm>
            <a:off x="828738" y="2786129"/>
            <a:ext cx="3319690" cy="15578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ja-JP" b="0" i="0" dirty="0" smtClean="0">
                <a:solidFill>
                  <a:srgbClr val="FFFFFF"/>
                </a:solidFill>
                <a:ea typeface="MS UI Gothic" pitchFamily="18" charset="0"/>
              </a:rPr>
              <a:t>2つ以下の病変に対してTACEまたはSBRTを受けた患者に関するHCCおよびRTの施設内データベースからデータを抽出した </a:t>
            </a:r>
            <a:endParaRPr lang="en-GB" altLang="ja-JP" b="0" i="0" dirty="0" smtClean="0">
              <a:solidFill>
                <a:srgbClr val="FFFFFF"/>
              </a:solidFill>
              <a:ea typeface="MS UI Gothic" pitchFamily="18" charset="0"/>
            </a:endParaRPr>
          </a:p>
          <a:p>
            <a:pPr defTabSz="892175" eaLnBrk="0" fontAlgn="auto" hangingPunct="0">
              <a:spcBef>
                <a:spcPts val="0"/>
              </a:spcBef>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n=209)</a:t>
            </a:r>
          </a:p>
        </p:txBody>
      </p:sp>
      <p:sp>
        <p:nvSpPr>
          <p:cNvPr id="14" name="Rectangle 9"/>
          <p:cNvSpPr txBox="1">
            <a:spLocks noChangeArrowheads="1"/>
          </p:cNvSpPr>
          <p:nvPr/>
        </p:nvSpPr>
        <p:spPr bwMode="auto">
          <a:xfrm>
            <a:off x="828738" y="4876800"/>
            <a:ext cx="2087078"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エンドポイント</a:t>
            </a:r>
          </a:p>
          <a:p>
            <a:pPr>
              <a:buClr>
                <a:srgbClr val="043882"/>
              </a:buClr>
            </a:pPr>
            <a:r>
              <a:rPr lang="ja-JP" b="0" i="0" dirty="0" smtClean="0">
                <a:solidFill>
                  <a:srgbClr val="4D4D4D"/>
                </a:solidFill>
                <a:ea typeface="MS UI Gothic" pitchFamily="18" charset="0"/>
              </a:rPr>
              <a:t>局所コントロール*</a:t>
            </a:r>
          </a:p>
          <a:p>
            <a:pPr>
              <a:buClr>
                <a:srgbClr val="043882"/>
              </a:buClr>
            </a:pPr>
            <a:r>
              <a:rPr lang="ja-JP" b="0" i="0" dirty="0" smtClean="0">
                <a:solidFill>
                  <a:srgbClr val="4D4D4D"/>
                </a:solidFill>
                <a:ea typeface="MS UI Gothic" pitchFamily="18" charset="0"/>
              </a:rPr>
              <a:t>OS</a:t>
            </a:r>
          </a:p>
          <a:p>
            <a:pPr>
              <a:buClr>
                <a:srgbClr val="043882"/>
              </a:buClr>
            </a:pPr>
            <a:r>
              <a:rPr lang="ja-JP" b="0" i="0" dirty="0" smtClean="0">
                <a:solidFill>
                  <a:srgbClr val="4D4D4D"/>
                </a:solidFill>
                <a:ea typeface="MS UI Gothic" pitchFamily="18" charset="0"/>
              </a:rPr>
              <a:t>安全性 </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526936" y="3734292"/>
            <a:ext cx="972000"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328924"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ja-JP" b="0" i="0" dirty="0" smtClean="0">
                <a:solidFill>
                  <a:srgbClr val="4D4D4D"/>
                </a:solidFill>
                <a:ea typeface="MS UI Gothic" pitchFamily="18" charset="0"/>
              </a:rPr>
              <a:t>TACE</a:t>
            </a:r>
          </a:p>
          <a:p>
            <a:pPr algn="ctr" defTabSz="892175" eaLnBrk="0" fontAlgn="auto" hangingPunct="0">
              <a:spcBef>
                <a:spcPts val="0"/>
              </a:spcBef>
              <a:spcAft>
                <a:spcPts val="0"/>
              </a:spcAft>
            </a:pPr>
            <a:r>
              <a:rPr lang="ja-JP" b="0" i="0" dirty="0" smtClean="0">
                <a:solidFill>
                  <a:srgbClr val="4D4D4D"/>
                </a:solidFill>
                <a:ea typeface="MS UI Gothic" pitchFamily="18" charset="0"/>
              </a:rPr>
              <a:t>(n=84)</a:t>
            </a:r>
          </a:p>
        </p:txBody>
      </p:sp>
      <p:sp>
        <p:nvSpPr>
          <p:cNvPr id="20" name="TextBox 19"/>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ja-JP" sz="1200" b="1" i="0" dirty="0" smtClean="0">
                <a:solidFill>
                  <a:srgbClr val="4D4D4D"/>
                </a:solidFill>
                <a:ea typeface="MS UI Gothic" pitchFamily="18" charset="0"/>
              </a:rPr>
              <a:t>抄録からのデータのみに基づく</a:t>
            </a:r>
          </a:p>
        </p:txBody>
      </p:sp>
    </p:spTree>
    <p:extLst>
      <p:ext uri="{BB962C8B-B14F-4D97-AF65-F5344CB8AC3E}">
        <p14:creationId xmlns:p14="http://schemas.microsoft.com/office/powerpoint/2010/main" val="14082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4087: 肝細胞癌（HCC）に対する肝動脈化学塞栓療法（TACE）の代替選択肢としての体幹部定位放射線療法（SBRT） – Sapir 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a:spcAft>
                <a:spcPts val="2400"/>
              </a:spcAft>
            </a:pPr>
            <a:endParaRPr lang="en-GB" dirty="0" smtClean="0"/>
          </a:p>
          <a:p>
            <a:pPr>
              <a:spcAft>
                <a:spcPts val="2400"/>
              </a:spcAft>
            </a:pPr>
            <a:endParaRPr lang="en-GB" dirty="0"/>
          </a:p>
          <a:p>
            <a:pPr>
              <a:spcAft>
                <a:spcPts val="2400"/>
              </a:spcAft>
            </a:pPr>
            <a:endParaRPr lang="en-GB" dirty="0" smtClean="0"/>
          </a:p>
          <a:p>
            <a:pPr>
              <a:spcAft>
                <a:spcPts val="2400"/>
              </a:spcAft>
            </a:pPr>
            <a:endParaRPr lang="en-GB" dirty="0"/>
          </a:p>
          <a:p>
            <a:pPr>
              <a:spcAft>
                <a:spcPts val="2400"/>
              </a:spcAft>
            </a:pPr>
            <a:endParaRPr lang="en-GB" dirty="0" smtClean="0"/>
          </a:p>
          <a:p>
            <a:pPr>
              <a:spcAft>
                <a:spcPts val="2400"/>
              </a:spcAft>
            </a:pPr>
            <a:endParaRPr lang="en-GB" dirty="0" smtClean="0"/>
          </a:p>
          <a:p>
            <a:pPr>
              <a:spcAft>
                <a:spcPts val="2400"/>
              </a:spcAft>
            </a:pPr>
            <a:endParaRPr lang="en-GB" dirty="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*SBRTではなくTACEによる局所コントロールの悪化予測、</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cmごと。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Sapir et al. J Clin Oncol 2016; 34 (suppl): abstr 4087</a:t>
            </a:r>
          </a:p>
        </p:txBody>
      </p:sp>
      <p:sp>
        <p:nvSpPr>
          <p:cNvPr id="6" name="TextBox 5"/>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ja-JP" sz="1200" b="1" i="0" dirty="0" smtClean="0">
                <a:solidFill>
                  <a:srgbClr val="4D4D4D"/>
                </a:solidFill>
                <a:ea typeface="MS UI Gothic" pitchFamily="18" charset="0"/>
              </a:rPr>
              <a:t>抄録からのデータのみに基づく</a:t>
            </a:r>
          </a:p>
        </p:txBody>
      </p:sp>
      <p:graphicFrame>
        <p:nvGraphicFramePr>
          <p:cNvPr id="7" name="Group 88"/>
          <p:cNvGraphicFramePr>
            <a:graphicFrameLocks noGrp="1"/>
          </p:cNvGraphicFramePr>
          <p:nvPr>
            <p:extLst>
              <p:ext uri="{D42A27DB-BD31-4B8C-83A1-F6EECF244321}">
                <p14:modId xmlns:p14="http://schemas.microsoft.com/office/powerpoint/2010/main" val="2117175082"/>
              </p:ext>
            </p:extLst>
          </p:nvPr>
        </p:nvGraphicFramePr>
        <p:xfrm>
          <a:off x="369888" y="1700808"/>
          <a:ext cx="8408989" cy="2808311"/>
        </p:xfrm>
        <a:graphic>
          <a:graphicData uri="http://schemas.openxmlformats.org/drawingml/2006/table">
            <a:tbl>
              <a:tblPr firstRow="1" bandRow="1">
                <a:tableStyleId>{69012ECD-51FC-41F1-AA8D-1B2483CD663E}</a:tableStyleId>
              </a:tblPr>
              <a:tblGrid>
                <a:gridCol w="2833960"/>
                <a:gridCol w="1620477"/>
                <a:gridCol w="1692485"/>
                <a:gridCol w="226206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局所コントロール、%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18.8 (6.7, 52.7);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1年目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2年目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局所コントロール悪化の予測因子*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腫瘍サイズ増大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r>
                        <a:rPr lang="ja-JP" sz="1400" b="0" i="0" baseline="30000" dirty="0" smtClean="0">
                          <a:solidFill>
                            <a:srgbClr val="4D4D4D"/>
                          </a:solidFill>
                          <a:ea typeface="MS UI Gothic" pitchFamily="18" charset="0"/>
                        </a:rPr>
                        <a:t>†</a:t>
                      </a:r>
                      <a:r>
                        <a:rPr lang="ja-JP" sz="1400" b="0" i="0" u="none" dirty="0" smtClean="0">
                          <a:solidFill>
                            <a:srgbClr val="4D4D4D"/>
                          </a:solidFill>
                          <a:ea typeface="MS UI Gothic" pitchFamily="18" charset="0"/>
                        </a:rPr>
                        <a:t> (1.05, 1.23);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3900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部分</a:t>
                      </a:r>
                      <a:r>
                        <a:rPr lang="ja-JP" sz="1400" b="0" i="0" dirty="0" smtClean="0">
                          <a:solidFill>
                            <a:srgbClr val="4D4D4D"/>
                          </a:solidFill>
                          <a:ea typeface="MS UI Gothic" pitchFamily="18" charset="0"/>
                        </a:rPr>
                        <a:t>門脈</a:t>
                      </a:r>
                      <a:r>
                        <a:rPr lang="ja-JP" sz="1400" b="0" i="0" u="none" dirty="0" smtClean="0">
                          <a:solidFill>
                            <a:srgbClr val="4D4D4D"/>
                          </a:solidFill>
                          <a:ea typeface="MS UI Gothic" pitchFamily="18" charset="0"/>
                        </a:rPr>
                        <a:t>腫瘍塞栓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 (2.73, 15.2);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137813532"/>
              </p:ext>
            </p:extLst>
          </p:nvPr>
        </p:nvGraphicFramePr>
        <p:xfrm>
          <a:off x="369888" y="4848848"/>
          <a:ext cx="8409601" cy="919984"/>
        </p:xfrm>
        <a:graphic>
          <a:graphicData uri="http://schemas.openxmlformats.org/drawingml/2006/table">
            <a:tbl>
              <a:tblPr firstRow="1" bandRow="1">
                <a:tableStyleId>{69012ECD-51FC-41F1-AA8D-1B2483CD663E}</a:tableStyleId>
              </a:tblPr>
              <a:tblGrid>
                <a:gridCol w="3040086"/>
                <a:gridCol w="1738341"/>
                <a:gridCol w="1815587"/>
                <a:gridCol w="181558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5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グレード3以上のAE、%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31682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4087: 肝細胞癌（HCC）に対する肝動脈化学塞栓療法（TACE）の代替選択肢としての体幹部定位放射線療法（SBRT） – Sapir 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a:spcAft>
                <a:spcPts val="1200"/>
              </a:spcAft>
            </a:pPr>
            <a:r>
              <a:rPr lang="ja-JP" sz="1600" b="0" i="0" dirty="0" smtClean="0">
                <a:solidFill>
                  <a:srgbClr val="4D4D4D"/>
                </a:solidFill>
                <a:ea typeface="MS UI Gothic" pitchFamily="18" charset="0"/>
              </a:rPr>
              <a:t>SBRTはTACE開始後9ヶ月（平均）で開始された。p&lt;0.001</a:t>
            </a:r>
          </a:p>
          <a:p>
            <a:pPr>
              <a:spcAft>
                <a:spcPts val="1200"/>
              </a:spcAft>
            </a:pPr>
            <a:r>
              <a:rPr lang="ja-JP" sz="1600" b="0" i="0" dirty="0" smtClean="0">
                <a:solidFill>
                  <a:srgbClr val="4D4D4D"/>
                </a:solidFill>
                <a:ea typeface="MS UI Gothic" pitchFamily="18" charset="0"/>
              </a:rPr>
              <a:t>肝移植: SBRT群8%  vs TACE群18%、p=0.01</a:t>
            </a:r>
          </a:p>
          <a:p>
            <a:pPr>
              <a:spcAft>
                <a:spcPts val="1200"/>
              </a:spcAft>
            </a:pPr>
            <a:r>
              <a:rPr lang="ja-JP" sz="1600" b="0" i="0" dirty="0" smtClean="0">
                <a:solidFill>
                  <a:srgbClr val="4D4D4D"/>
                </a:solidFill>
                <a:ea typeface="MS UI Gothic" pitchFamily="18" charset="0"/>
              </a:rPr>
              <a:t>OS: HR* 0.73 (95% CI 0.48, 1.12)、p=0.15</a:t>
            </a:r>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HCC患者においては、1～2個の腫瘍に対し、SBRTはTACEの代替選択肢として容認できる</a:t>
            </a:r>
          </a:p>
          <a:p>
            <a:pPr lvl="1"/>
            <a:r>
              <a:rPr lang="ja-JP" sz="1600" b="1" i="0" dirty="0" smtClean="0">
                <a:solidFill>
                  <a:srgbClr val="4D4D4D"/>
                </a:solidFill>
                <a:ea typeface="MS UI Gothic" pitchFamily="18" charset="0"/>
              </a:rPr>
              <a:t>SBRTは局所コントロールに優れ、OSに差異を認めなかった</a:t>
            </a:r>
          </a:p>
          <a:p>
            <a:r>
              <a:rPr lang="ja-JP" sz="1600" b="1" i="0" dirty="0" smtClean="0">
                <a:solidFill>
                  <a:srgbClr val="4D4D4D"/>
                </a:solidFill>
                <a:ea typeface="MS UI Gothic" pitchFamily="18" charset="0"/>
              </a:rPr>
              <a:t>TACE、SBRTおよびその他の切除治療を評価する前向き比較対照試験の実施が求められる</a:t>
            </a:r>
          </a:p>
          <a:p>
            <a:endParaRPr lang="en-GB" dirty="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ベースライン時の肝機能および移植の影響について調整。</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Sapir et al. J Clin Oncol 2016; 34 (suppl): abstr 4087</a:t>
            </a:r>
          </a:p>
        </p:txBody>
      </p:sp>
      <p:sp>
        <p:nvSpPr>
          <p:cNvPr id="6" name="TextBox 5"/>
          <p:cNvSpPr txBox="1"/>
          <p:nvPr/>
        </p:nvSpPr>
        <p:spPr>
          <a:xfrm>
            <a:off x="5156676" y="6093023"/>
            <a:ext cx="3886200" cy="276999"/>
          </a:xfrm>
          <a:prstGeom prst="rect">
            <a:avLst/>
          </a:prstGeom>
          <a:noFill/>
        </p:spPr>
        <p:txBody>
          <a:bodyPr wrap="square" rtlCol="0">
            <a:spAutoFit/>
          </a:bodyPr>
          <a:lstStyle/>
          <a:p>
            <a:pPr fontAlgn="auto">
              <a:spcBef>
                <a:spcPts val="0"/>
              </a:spcBef>
              <a:spcAft>
                <a:spcPts val="0"/>
              </a:spcAft>
            </a:pPr>
            <a:r>
              <a:rPr lang="ja-JP" sz="1200" b="1" i="0" dirty="0" smtClean="0">
                <a:solidFill>
                  <a:srgbClr val="4D4D4D"/>
                </a:solidFill>
                <a:ea typeface="MS UI Gothic" pitchFamily="18" charset="0"/>
              </a:rPr>
              <a:t>抄録からのデータのみに基づく</a:t>
            </a:r>
          </a:p>
        </p:txBody>
      </p:sp>
    </p:spTree>
    <p:extLst>
      <p:ext uri="{BB962C8B-B14F-4D97-AF65-F5344CB8AC3E}">
        <p14:creationId xmlns:p14="http://schemas.microsoft.com/office/powerpoint/2010/main" val="2689872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Tree>
    <p:extLst>
      <p:ext uri="{BB962C8B-B14F-4D97-AF65-F5344CB8AC3E}">
        <p14:creationId xmlns:p14="http://schemas.microsoft.com/office/powerpoint/2010/main" val="1529527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000000"/>
                </a:solidFill>
                <a:ea typeface="MS UI Gothic" pitchFamily="18" charset="0"/>
              </a:rPr>
              <a:t>膵癌切除歴のある患者におけるアジュバント療法としてのゲムシタビン＋カペシタビン併用療法とゲムシタビン単剤投与の有効性と安全性を比較評価すること</a:t>
            </a:r>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D1,8,16（6サイクル）、</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1660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D21/28。</a:t>
            </a:r>
          </a:p>
        </p:txBody>
      </p:sp>
      <p:sp>
        <p:nvSpPr>
          <p:cNvPr id="15" name="Text Placeholder 14"/>
          <p:cNvSpPr>
            <a:spLocks noGrp="1"/>
          </p:cNvSpPr>
          <p:nvPr>
            <p:ph type="body" sz="quarter" idx="11"/>
          </p:nvPr>
        </p:nvSpPr>
        <p:spPr>
          <a:xfrm>
            <a:off x="4267200" y="6096000"/>
            <a:ext cx="4511675" cy="487363"/>
          </a:xfrm>
        </p:spPr>
        <p:txBody>
          <a:bodyPr/>
          <a:lstStyle/>
          <a:p>
            <a:r>
              <a:rPr lang="ja-JP" sz="1200" b="0" i="0" dirty="0" smtClean="0">
                <a:solidFill>
                  <a:srgbClr val="4D4D4D"/>
                </a:solidFill>
                <a:ea typeface="MS UI Gothic" pitchFamily="18" charset="0"/>
              </a:rPr>
              <a:t>Neoptolemos et al. J Clin Oncol 2016; 34 (suppl): abstr LBA4006</a:t>
            </a:r>
          </a:p>
        </p:txBody>
      </p:sp>
      <p:cxnSp>
        <p:nvCxnSpPr>
          <p:cNvPr id="24" name="AutoShape 15"/>
          <p:cNvCxnSpPr>
            <a:cxnSpLocks noChangeShapeType="1"/>
            <a:stCxn id="23" idx="0"/>
            <a:endCxn id="29" idx="1"/>
          </p:cNvCxnSpPr>
          <p:nvPr/>
        </p:nvCxnSpPr>
        <p:spPr bwMode="auto">
          <a:xfrm rot="5400000" flipH="1" flipV="1">
            <a:off x="4298209" y="2912700"/>
            <a:ext cx="570111" cy="564091"/>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6435" y="264537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7" name="AutoShape 19"/>
          <p:cNvCxnSpPr>
            <a:cxnSpLocks noChangeShapeType="1"/>
          </p:cNvCxnSpPr>
          <p:nvPr/>
        </p:nvCxnSpPr>
        <p:spPr bwMode="auto">
          <a:xfrm>
            <a:off x="3684814" y="3865694"/>
            <a:ext cx="256723"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p:cNvCxnSpPr>
          <p:nvPr/>
        </p:nvCxnSpPr>
        <p:spPr bwMode="auto">
          <a:xfrm>
            <a:off x="7543800" y="2909689"/>
            <a:ext cx="572635"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865310" y="2499320"/>
            <a:ext cx="279880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ゲムシタビン* + カペシタビン</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(n=364)</a:t>
            </a:r>
          </a:p>
        </p:txBody>
      </p:sp>
      <p:sp>
        <p:nvSpPr>
          <p:cNvPr id="30" name="AutoShape 9"/>
          <p:cNvSpPr>
            <a:spLocks noChangeArrowheads="1"/>
          </p:cNvSpPr>
          <p:nvPr/>
        </p:nvSpPr>
        <p:spPr bwMode="auto">
          <a:xfrm>
            <a:off x="365124" y="2615544"/>
            <a:ext cx="3319690" cy="25273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膵管ADC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R0/R1切除</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腹水なし、肝/腹膜転移なし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WHO PS ≤2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悪性腫瘍の診断な</a:t>
            </a:r>
            <a:r>
              <a:rPr lang="ja-JP" b="0" i="0" dirty="0" smtClean="0">
                <a:solidFill>
                  <a:srgbClr val="FFFFFF"/>
                </a:solidFill>
                <a:ea typeface="MS UI Gothic" pitchFamily="18" charset="0"/>
              </a:rPr>
              <a:t>し</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n=730)</a:t>
            </a:r>
          </a:p>
        </p:txBody>
      </p:sp>
      <p:sp>
        <p:nvSpPr>
          <p:cNvPr id="31" name="Rectangle 9"/>
          <p:cNvSpPr txBox="1">
            <a:spLocks noChangeArrowheads="1"/>
          </p:cNvSpPr>
          <p:nvPr/>
        </p:nvSpPr>
        <p:spPr bwMode="auto">
          <a:xfrm>
            <a:off x="365124" y="5391744"/>
            <a:ext cx="4130676" cy="7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32" name="Content Placeholder 26"/>
          <p:cNvSpPr txBox="1">
            <a:spLocks/>
          </p:cNvSpPr>
          <p:nvPr/>
        </p:nvSpPr>
        <p:spPr>
          <a:xfrm>
            <a:off x="4648200" y="5391744"/>
            <a:ext cx="4130675" cy="70155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安全性</a:t>
            </a:r>
          </a:p>
        </p:txBody>
      </p:sp>
      <p:cxnSp>
        <p:nvCxnSpPr>
          <p:cNvPr id="33" name="AutoShape 16"/>
          <p:cNvCxnSpPr>
            <a:cxnSpLocks noChangeShapeType="1"/>
            <a:stCxn id="23" idx="4"/>
            <a:endCxn id="36" idx="1"/>
          </p:cNvCxnSpPr>
          <p:nvPr/>
        </p:nvCxnSpPr>
        <p:spPr bwMode="auto">
          <a:xfrm rot="16200000" flipH="1">
            <a:off x="4249261" y="4209751"/>
            <a:ext cx="668006" cy="564091"/>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16435" y="456148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5" name="AutoShape 20"/>
          <p:cNvCxnSpPr>
            <a:cxnSpLocks noChangeShapeType="1"/>
          </p:cNvCxnSpPr>
          <p:nvPr/>
        </p:nvCxnSpPr>
        <p:spPr bwMode="auto">
          <a:xfrm>
            <a:off x="7542220" y="4825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865310" y="441543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ゲムシタビン*のみ</a:t>
            </a:r>
          </a:p>
          <a:p>
            <a:pPr algn="ctr" defTabSz="892175" eaLnBrk="0" hangingPunct="0"/>
            <a:r>
              <a:rPr lang="ja-JP" b="0" i="0" dirty="0" smtClean="0">
                <a:solidFill>
                  <a:srgbClr val="4D4D4D"/>
                </a:solidFill>
                <a:ea typeface="MS UI Gothic" pitchFamily="18" charset="0"/>
              </a:rPr>
              <a:t>(n=366)</a:t>
            </a:r>
          </a:p>
        </p:txBody>
      </p:sp>
      <p:sp>
        <p:nvSpPr>
          <p:cNvPr id="23" name="Oval 14"/>
          <p:cNvSpPr>
            <a:spLocks noChangeArrowheads="1"/>
          </p:cNvSpPr>
          <p:nvPr/>
        </p:nvSpPr>
        <p:spPr bwMode="auto">
          <a:xfrm>
            <a:off x="3941537" y="3479800"/>
            <a:ext cx="719363" cy="67799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custDataLst>
      <p:tags r:id="rId1"/>
    </p:custDataLst>
    <p:extLst>
      <p:ext uri="{BB962C8B-B14F-4D97-AF65-F5344CB8AC3E}">
        <p14:creationId xmlns:p14="http://schemas.microsoft.com/office/powerpoint/2010/main" val="2292219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*切除断端の状態および国による層別化。</a:t>
            </a:r>
            <a:r>
              <a:rPr lang="en" sz="1200" dirty="0" smtClean="0"/>
              <a:t/>
            </a:r>
            <a:br>
              <a:rPr lang="en" sz="1200" dirty="0" smtClean="0"/>
            </a:br>
            <a:r>
              <a:rPr lang="ja-JP" sz="1200" b="0" i="0" dirty="0" smtClean="0">
                <a:solidFill>
                  <a:srgbClr val="4D4D4D"/>
                </a:solidFill>
                <a:ea typeface="MS UI Gothic" pitchFamily="18" charset="0"/>
              </a:rPr>
              <a:t>CAP：カペシタビン、GEM：ゲムシタビン。</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p:txBody>
      </p:sp>
      <p:sp>
        <p:nvSpPr>
          <p:cNvPr id="7" name="Text Placeholder 14"/>
          <p:cNvSpPr>
            <a:spLocks noGrp="1"/>
          </p:cNvSpPr>
          <p:nvPr>
            <p:ph type="body" sz="quarter" idx="11"/>
          </p:nvPr>
        </p:nvSpPr>
        <p:spPr>
          <a:xfrm>
            <a:off x="4267200" y="6096000"/>
            <a:ext cx="4511675" cy="487363"/>
          </a:xfrm>
        </p:spPr>
        <p:txBody>
          <a:bodyPr/>
          <a:lstStyle/>
          <a:p>
            <a:r>
              <a:rPr lang="ja-JP" sz="1200" b="0" i="0" dirty="0" smtClean="0">
                <a:solidFill>
                  <a:srgbClr val="4D4D4D"/>
                </a:solidFill>
                <a:ea typeface="MS UI Gothic" pitchFamily="18" charset="0"/>
              </a:rPr>
              <a:t>Neoptolemos et al. J Clin Oncol 2016; 34 (suppl): abstr LBA4006</a:t>
            </a:r>
          </a:p>
        </p:txBody>
      </p:sp>
      <p:sp>
        <p:nvSpPr>
          <p:cNvPr id="9"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a:t>
            </a:r>
          </a:p>
        </p:txBody>
      </p:sp>
      <p:graphicFrame>
        <p:nvGraphicFramePr>
          <p:cNvPr id="10" name="Group 88"/>
          <p:cNvGraphicFramePr>
            <a:graphicFrameLocks noGrp="1"/>
          </p:cNvGraphicFramePr>
          <p:nvPr>
            <p:extLst>
              <p:ext uri="{D42A27DB-BD31-4B8C-83A1-F6EECF244321}">
                <p14:modId xmlns:p14="http://schemas.microsoft.com/office/powerpoint/2010/main" val="1905604919"/>
              </p:ext>
            </p:extLst>
          </p:nvPr>
        </p:nvGraphicFramePr>
        <p:xfrm>
          <a:off x="369888" y="5143500"/>
          <a:ext cx="8161954" cy="914400"/>
        </p:xfrm>
        <a:graphic>
          <a:graphicData uri="http://schemas.openxmlformats.org/drawingml/2006/table">
            <a:tbl>
              <a:tblPr firstRow="1" bandRow="1">
                <a:effectLst/>
                <a:tableStyleId>{69012ECD-51FC-41F1-AA8D-1B2483CD663E}</a:tableStyleId>
              </a:tblPr>
              <a:tblGrid>
                <a:gridCol w="2154756"/>
                <a:gridCol w="3266556"/>
                <a:gridCol w="2740642"/>
              </a:tblGrid>
              <a:tr h="1897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ゲムシタビン + カペシタビン (n=366)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ゲムシタビン</a:t>
                      </a:r>
                      <a:r>
                        <a:rPr lang="ja-JP" sz="1400" b="1" i="0" u="none" dirty="0" smtClean="0">
                          <a:solidFill>
                            <a:srgbClr val="FFFFFF"/>
                          </a:solidFill>
                          <a:ea typeface="MS UI Gothic" pitchFamily="18" charset="0"/>
                        </a:rPr>
                        <a:t>(n=364)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4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5年OS、%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28.8 (22.9, 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16.3 (10.2,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02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χ</a:t>
                      </a:r>
                      <a:r>
                        <a:rPr lang="ja-JP" sz="1400" b="0" i="0" u="none" baseline="30000" dirty="0" smtClean="0">
                          <a:solidFill>
                            <a:srgbClr val="4D4D4D"/>
                          </a:solidFill>
                          <a:ea typeface="MS UI Gothic" pitchFamily="18" charset="0"/>
                        </a:rPr>
                        <a:t>2</a:t>
                      </a: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4.61、0.032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Box 10"/>
          <p:cNvSpPr txBox="1"/>
          <p:nvPr/>
        </p:nvSpPr>
        <p:spPr>
          <a:xfrm>
            <a:off x="1720647" y="4312021"/>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0</a:t>
            </a:r>
          </a:p>
        </p:txBody>
      </p:sp>
      <p:sp>
        <p:nvSpPr>
          <p:cNvPr id="12" name="TextBox 11"/>
          <p:cNvSpPr txBox="1"/>
          <p:nvPr/>
        </p:nvSpPr>
        <p:spPr>
          <a:xfrm>
            <a:off x="1944791" y="4588136"/>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0</a:t>
            </a:r>
          </a:p>
        </p:txBody>
      </p:sp>
      <p:sp>
        <p:nvSpPr>
          <p:cNvPr id="13" name="TextBox 12"/>
          <p:cNvSpPr txBox="1"/>
          <p:nvPr/>
        </p:nvSpPr>
        <p:spPr>
          <a:xfrm>
            <a:off x="2133600" y="1434068"/>
            <a:ext cx="533400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治療群別OS</a:t>
            </a:r>
          </a:p>
        </p:txBody>
      </p:sp>
      <p:grpSp>
        <p:nvGrpSpPr>
          <p:cNvPr id="15" name="Group 14"/>
          <p:cNvGrpSpPr/>
          <p:nvPr/>
        </p:nvGrpSpPr>
        <p:grpSpPr>
          <a:xfrm>
            <a:off x="2238913" y="1749425"/>
            <a:ext cx="5280251" cy="2271713"/>
            <a:chOff x="733425" y="623888"/>
            <a:chExt cx="9921346" cy="4268443"/>
          </a:xfrm>
        </p:grpSpPr>
        <p:sp>
          <p:nvSpPr>
            <p:cNvPr id="16" name="Freeform 15"/>
            <p:cNvSpPr/>
            <p:nvPr/>
          </p:nvSpPr>
          <p:spPr>
            <a:xfrm>
              <a:off x="733425" y="623888"/>
              <a:ext cx="3143250" cy="1874043"/>
            </a:xfrm>
            <a:custGeom>
              <a:avLst/>
              <a:gdLst>
                <a:gd name="connsiteX0" fmla="*/ 0 w 3143250"/>
                <a:gd name="connsiteY0" fmla="*/ 0 h 1874043"/>
                <a:gd name="connsiteX1" fmla="*/ 578644 w 3143250"/>
                <a:gd name="connsiteY1" fmla="*/ 0 h 1874043"/>
                <a:gd name="connsiteX2" fmla="*/ 578644 w 3143250"/>
                <a:gd name="connsiteY2" fmla="*/ 28575 h 1874043"/>
                <a:gd name="connsiteX3" fmla="*/ 602456 w 3143250"/>
                <a:gd name="connsiteY3" fmla="*/ 28575 h 1874043"/>
                <a:gd name="connsiteX4" fmla="*/ 602456 w 3143250"/>
                <a:gd name="connsiteY4" fmla="*/ 50006 h 1874043"/>
                <a:gd name="connsiteX5" fmla="*/ 654844 w 3143250"/>
                <a:gd name="connsiteY5" fmla="*/ 50006 h 1874043"/>
                <a:gd name="connsiteX6" fmla="*/ 654844 w 3143250"/>
                <a:gd name="connsiteY6" fmla="*/ 80962 h 1874043"/>
                <a:gd name="connsiteX7" fmla="*/ 681038 w 3143250"/>
                <a:gd name="connsiteY7" fmla="*/ 80962 h 1874043"/>
                <a:gd name="connsiteX8" fmla="*/ 681038 w 3143250"/>
                <a:gd name="connsiteY8" fmla="*/ 104775 h 1874043"/>
                <a:gd name="connsiteX9" fmla="*/ 709613 w 3143250"/>
                <a:gd name="connsiteY9" fmla="*/ 104775 h 1874043"/>
                <a:gd name="connsiteX10" fmla="*/ 709613 w 3143250"/>
                <a:gd name="connsiteY10" fmla="*/ 119062 h 1874043"/>
                <a:gd name="connsiteX11" fmla="*/ 828675 w 3143250"/>
                <a:gd name="connsiteY11" fmla="*/ 119062 h 1874043"/>
                <a:gd name="connsiteX12" fmla="*/ 828675 w 3143250"/>
                <a:gd name="connsiteY12" fmla="*/ 159543 h 1874043"/>
                <a:gd name="connsiteX13" fmla="*/ 902494 w 3143250"/>
                <a:gd name="connsiteY13" fmla="*/ 159543 h 1874043"/>
                <a:gd name="connsiteX14" fmla="*/ 902494 w 3143250"/>
                <a:gd name="connsiteY14" fmla="*/ 171450 h 1874043"/>
                <a:gd name="connsiteX15" fmla="*/ 926306 w 3143250"/>
                <a:gd name="connsiteY15" fmla="*/ 171450 h 1874043"/>
                <a:gd name="connsiteX16" fmla="*/ 926306 w 3143250"/>
                <a:gd name="connsiteY16" fmla="*/ 207168 h 1874043"/>
                <a:gd name="connsiteX17" fmla="*/ 1045369 w 3143250"/>
                <a:gd name="connsiteY17" fmla="*/ 207168 h 1874043"/>
                <a:gd name="connsiteX18" fmla="*/ 1045369 w 3143250"/>
                <a:gd name="connsiteY18" fmla="*/ 228600 h 1874043"/>
                <a:gd name="connsiteX19" fmla="*/ 1062038 w 3143250"/>
                <a:gd name="connsiteY19" fmla="*/ 228600 h 1874043"/>
                <a:gd name="connsiteX20" fmla="*/ 1062038 w 3143250"/>
                <a:gd name="connsiteY20" fmla="*/ 257175 h 1874043"/>
                <a:gd name="connsiteX21" fmla="*/ 1083469 w 3143250"/>
                <a:gd name="connsiteY21" fmla="*/ 257175 h 1874043"/>
                <a:gd name="connsiteX22" fmla="*/ 1083469 w 3143250"/>
                <a:gd name="connsiteY22" fmla="*/ 278606 h 1874043"/>
                <a:gd name="connsiteX23" fmla="*/ 1107281 w 3143250"/>
                <a:gd name="connsiteY23" fmla="*/ 278606 h 1874043"/>
                <a:gd name="connsiteX24" fmla="*/ 1107281 w 3143250"/>
                <a:gd name="connsiteY24" fmla="*/ 304800 h 1874043"/>
                <a:gd name="connsiteX25" fmla="*/ 1133475 w 3143250"/>
                <a:gd name="connsiteY25" fmla="*/ 304800 h 1874043"/>
                <a:gd name="connsiteX26" fmla="*/ 1133475 w 3143250"/>
                <a:gd name="connsiteY26" fmla="*/ 328612 h 1874043"/>
                <a:gd name="connsiteX27" fmla="*/ 1145381 w 3143250"/>
                <a:gd name="connsiteY27" fmla="*/ 328612 h 1874043"/>
                <a:gd name="connsiteX28" fmla="*/ 1145381 w 3143250"/>
                <a:gd name="connsiteY28" fmla="*/ 364331 h 1874043"/>
                <a:gd name="connsiteX29" fmla="*/ 1195388 w 3143250"/>
                <a:gd name="connsiteY29" fmla="*/ 364331 h 1874043"/>
                <a:gd name="connsiteX30" fmla="*/ 1195388 w 3143250"/>
                <a:gd name="connsiteY30" fmla="*/ 402431 h 1874043"/>
                <a:gd name="connsiteX31" fmla="*/ 1235869 w 3143250"/>
                <a:gd name="connsiteY31" fmla="*/ 402431 h 1874043"/>
                <a:gd name="connsiteX32" fmla="*/ 1235869 w 3143250"/>
                <a:gd name="connsiteY32" fmla="*/ 419100 h 1874043"/>
                <a:gd name="connsiteX33" fmla="*/ 1300163 w 3143250"/>
                <a:gd name="connsiteY33" fmla="*/ 419100 h 1874043"/>
                <a:gd name="connsiteX34" fmla="*/ 1300163 w 3143250"/>
                <a:gd name="connsiteY34" fmla="*/ 440531 h 1874043"/>
                <a:gd name="connsiteX35" fmla="*/ 1316831 w 3143250"/>
                <a:gd name="connsiteY35" fmla="*/ 440531 h 1874043"/>
                <a:gd name="connsiteX36" fmla="*/ 1316831 w 3143250"/>
                <a:gd name="connsiteY36" fmla="*/ 495300 h 1874043"/>
                <a:gd name="connsiteX37" fmla="*/ 1335881 w 3143250"/>
                <a:gd name="connsiteY37" fmla="*/ 495300 h 1874043"/>
                <a:gd name="connsiteX38" fmla="*/ 1335881 w 3143250"/>
                <a:gd name="connsiteY38" fmla="*/ 514350 h 1874043"/>
                <a:gd name="connsiteX39" fmla="*/ 1366838 w 3143250"/>
                <a:gd name="connsiteY39" fmla="*/ 514350 h 1874043"/>
                <a:gd name="connsiteX40" fmla="*/ 1366838 w 3143250"/>
                <a:gd name="connsiteY40" fmla="*/ 581025 h 1874043"/>
                <a:gd name="connsiteX41" fmla="*/ 1366838 w 3143250"/>
                <a:gd name="connsiteY41" fmla="*/ 581025 h 1874043"/>
                <a:gd name="connsiteX42" fmla="*/ 1385888 w 3143250"/>
                <a:gd name="connsiteY42" fmla="*/ 600075 h 1874043"/>
                <a:gd name="connsiteX43" fmla="*/ 1400175 w 3143250"/>
                <a:gd name="connsiteY43" fmla="*/ 600075 h 1874043"/>
                <a:gd name="connsiteX44" fmla="*/ 1400175 w 3143250"/>
                <a:gd name="connsiteY44" fmla="*/ 628650 h 1874043"/>
                <a:gd name="connsiteX45" fmla="*/ 1450181 w 3143250"/>
                <a:gd name="connsiteY45" fmla="*/ 628650 h 1874043"/>
                <a:gd name="connsiteX46" fmla="*/ 1450181 w 3143250"/>
                <a:gd name="connsiteY46" fmla="*/ 647700 h 1874043"/>
                <a:gd name="connsiteX47" fmla="*/ 1497806 w 3143250"/>
                <a:gd name="connsiteY47" fmla="*/ 647700 h 1874043"/>
                <a:gd name="connsiteX48" fmla="*/ 1497806 w 3143250"/>
                <a:gd name="connsiteY48" fmla="*/ 669131 h 1874043"/>
                <a:gd name="connsiteX49" fmla="*/ 1514475 w 3143250"/>
                <a:gd name="connsiteY49" fmla="*/ 669131 h 1874043"/>
                <a:gd name="connsiteX50" fmla="*/ 1514475 w 3143250"/>
                <a:gd name="connsiteY50" fmla="*/ 711993 h 1874043"/>
                <a:gd name="connsiteX51" fmla="*/ 1550194 w 3143250"/>
                <a:gd name="connsiteY51" fmla="*/ 711993 h 1874043"/>
                <a:gd name="connsiteX52" fmla="*/ 1550194 w 3143250"/>
                <a:gd name="connsiteY52" fmla="*/ 735806 h 1874043"/>
                <a:gd name="connsiteX53" fmla="*/ 1604963 w 3143250"/>
                <a:gd name="connsiteY53" fmla="*/ 735806 h 1874043"/>
                <a:gd name="connsiteX54" fmla="*/ 1604963 w 3143250"/>
                <a:gd name="connsiteY54" fmla="*/ 752475 h 1874043"/>
                <a:gd name="connsiteX55" fmla="*/ 1633538 w 3143250"/>
                <a:gd name="connsiteY55" fmla="*/ 752475 h 1874043"/>
                <a:gd name="connsiteX56" fmla="*/ 1633538 w 3143250"/>
                <a:gd name="connsiteY56" fmla="*/ 771525 h 1874043"/>
                <a:gd name="connsiteX57" fmla="*/ 1654969 w 3143250"/>
                <a:gd name="connsiteY57" fmla="*/ 771525 h 1874043"/>
                <a:gd name="connsiteX58" fmla="*/ 1654969 w 3143250"/>
                <a:gd name="connsiteY58" fmla="*/ 800100 h 1874043"/>
                <a:gd name="connsiteX59" fmla="*/ 1676400 w 3143250"/>
                <a:gd name="connsiteY59" fmla="*/ 800100 h 1874043"/>
                <a:gd name="connsiteX60" fmla="*/ 1676400 w 3143250"/>
                <a:gd name="connsiteY60" fmla="*/ 821531 h 1874043"/>
                <a:gd name="connsiteX61" fmla="*/ 1709738 w 3143250"/>
                <a:gd name="connsiteY61" fmla="*/ 821531 h 1874043"/>
                <a:gd name="connsiteX62" fmla="*/ 1709738 w 3143250"/>
                <a:gd name="connsiteY62" fmla="*/ 835818 h 1874043"/>
                <a:gd name="connsiteX63" fmla="*/ 1783556 w 3143250"/>
                <a:gd name="connsiteY63" fmla="*/ 835818 h 1874043"/>
                <a:gd name="connsiteX64" fmla="*/ 1783556 w 3143250"/>
                <a:gd name="connsiteY64" fmla="*/ 857250 h 1874043"/>
                <a:gd name="connsiteX65" fmla="*/ 1804988 w 3143250"/>
                <a:gd name="connsiteY65" fmla="*/ 857250 h 1874043"/>
                <a:gd name="connsiteX66" fmla="*/ 1804988 w 3143250"/>
                <a:gd name="connsiteY66" fmla="*/ 885825 h 1874043"/>
                <a:gd name="connsiteX67" fmla="*/ 1866900 w 3143250"/>
                <a:gd name="connsiteY67" fmla="*/ 885825 h 1874043"/>
                <a:gd name="connsiteX68" fmla="*/ 1866900 w 3143250"/>
                <a:gd name="connsiteY68" fmla="*/ 904875 h 1874043"/>
                <a:gd name="connsiteX69" fmla="*/ 1895475 w 3143250"/>
                <a:gd name="connsiteY69" fmla="*/ 904875 h 1874043"/>
                <a:gd name="connsiteX70" fmla="*/ 1895475 w 3143250"/>
                <a:gd name="connsiteY70" fmla="*/ 916781 h 1874043"/>
                <a:gd name="connsiteX71" fmla="*/ 1919288 w 3143250"/>
                <a:gd name="connsiteY71" fmla="*/ 916781 h 1874043"/>
                <a:gd name="connsiteX72" fmla="*/ 1919288 w 3143250"/>
                <a:gd name="connsiteY72" fmla="*/ 935831 h 1874043"/>
                <a:gd name="connsiteX73" fmla="*/ 1950244 w 3143250"/>
                <a:gd name="connsiteY73" fmla="*/ 935831 h 1874043"/>
                <a:gd name="connsiteX74" fmla="*/ 1950244 w 3143250"/>
                <a:gd name="connsiteY74" fmla="*/ 957262 h 1874043"/>
                <a:gd name="connsiteX75" fmla="*/ 1978819 w 3143250"/>
                <a:gd name="connsiteY75" fmla="*/ 957262 h 1874043"/>
                <a:gd name="connsiteX76" fmla="*/ 1978819 w 3143250"/>
                <a:gd name="connsiteY76" fmla="*/ 976312 h 1874043"/>
                <a:gd name="connsiteX77" fmla="*/ 1997869 w 3143250"/>
                <a:gd name="connsiteY77" fmla="*/ 976312 h 1874043"/>
                <a:gd name="connsiteX78" fmla="*/ 1997869 w 3143250"/>
                <a:gd name="connsiteY78" fmla="*/ 1002506 h 1874043"/>
                <a:gd name="connsiteX79" fmla="*/ 2050256 w 3143250"/>
                <a:gd name="connsiteY79" fmla="*/ 1002506 h 1874043"/>
                <a:gd name="connsiteX80" fmla="*/ 2050256 w 3143250"/>
                <a:gd name="connsiteY80" fmla="*/ 1028700 h 1874043"/>
                <a:gd name="connsiteX81" fmla="*/ 2085975 w 3143250"/>
                <a:gd name="connsiteY81" fmla="*/ 1028700 h 1874043"/>
                <a:gd name="connsiteX82" fmla="*/ 2085975 w 3143250"/>
                <a:gd name="connsiteY82" fmla="*/ 1050131 h 1874043"/>
                <a:gd name="connsiteX83" fmla="*/ 2112169 w 3143250"/>
                <a:gd name="connsiteY83" fmla="*/ 1050131 h 1874043"/>
                <a:gd name="connsiteX84" fmla="*/ 2112169 w 3143250"/>
                <a:gd name="connsiteY84" fmla="*/ 1090612 h 1874043"/>
                <a:gd name="connsiteX85" fmla="*/ 2140744 w 3143250"/>
                <a:gd name="connsiteY85" fmla="*/ 1090612 h 1874043"/>
                <a:gd name="connsiteX86" fmla="*/ 2140744 w 3143250"/>
                <a:gd name="connsiteY86" fmla="*/ 1112043 h 1874043"/>
                <a:gd name="connsiteX87" fmla="*/ 2171700 w 3143250"/>
                <a:gd name="connsiteY87" fmla="*/ 1112043 h 1874043"/>
                <a:gd name="connsiteX88" fmla="*/ 2171700 w 3143250"/>
                <a:gd name="connsiteY88" fmla="*/ 1143000 h 1874043"/>
                <a:gd name="connsiteX89" fmla="*/ 2181225 w 3143250"/>
                <a:gd name="connsiteY89" fmla="*/ 1143000 h 1874043"/>
                <a:gd name="connsiteX90" fmla="*/ 2181225 w 3143250"/>
                <a:gd name="connsiteY90" fmla="*/ 1178718 h 1874043"/>
                <a:gd name="connsiteX91" fmla="*/ 2205038 w 3143250"/>
                <a:gd name="connsiteY91" fmla="*/ 1178718 h 1874043"/>
                <a:gd name="connsiteX92" fmla="*/ 2205038 w 3143250"/>
                <a:gd name="connsiteY92" fmla="*/ 1254918 h 1874043"/>
                <a:gd name="connsiteX93" fmla="*/ 2228850 w 3143250"/>
                <a:gd name="connsiteY93" fmla="*/ 1254918 h 1874043"/>
                <a:gd name="connsiteX94" fmla="*/ 2228850 w 3143250"/>
                <a:gd name="connsiteY94" fmla="*/ 1264443 h 1874043"/>
                <a:gd name="connsiteX95" fmla="*/ 2245519 w 3143250"/>
                <a:gd name="connsiteY95" fmla="*/ 1264443 h 1874043"/>
                <a:gd name="connsiteX96" fmla="*/ 2245519 w 3143250"/>
                <a:gd name="connsiteY96" fmla="*/ 1293018 h 1874043"/>
                <a:gd name="connsiteX97" fmla="*/ 2281238 w 3143250"/>
                <a:gd name="connsiteY97" fmla="*/ 1293018 h 1874043"/>
                <a:gd name="connsiteX98" fmla="*/ 2281238 w 3143250"/>
                <a:gd name="connsiteY98" fmla="*/ 1319212 h 1874043"/>
                <a:gd name="connsiteX99" fmla="*/ 2300288 w 3143250"/>
                <a:gd name="connsiteY99" fmla="*/ 1319212 h 1874043"/>
                <a:gd name="connsiteX100" fmla="*/ 2300288 w 3143250"/>
                <a:gd name="connsiteY100" fmla="*/ 1333500 h 1874043"/>
                <a:gd name="connsiteX101" fmla="*/ 2336006 w 3143250"/>
                <a:gd name="connsiteY101" fmla="*/ 1333500 h 1874043"/>
                <a:gd name="connsiteX102" fmla="*/ 2336006 w 3143250"/>
                <a:gd name="connsiteY102" fmla="*/ 1359693 h 1874043"/>
                <a:gd name="connsiteX103" fmla="*/ 2350294 w 3143250"/>
                <a:gd name="connsiteY103" fmla="*/ 1359693 h 1874043"/>
                <a:gd name="connsiteX104" fmla="*/ 2350294 w 3143250"/>
                <a:gd name="connsiteY104" fmla="*/ 1390650 h 1874043"/>
                <a:gd name="connsiteX105" fmla="*/ 2371725 w 3143250"/>
                <a:gd name="connsiteY105" fmla="*/ 1390650 h 1874043"/>
                <a:gd name="connsiteX106" fmla="*/ 2371725 w 3143250"/>
                <a:gd name="connsiteY106" fmla="*/ 1423987 h 1874043"/>
                <a:gd name="connsiteX107" fmla="*/ 2400300 w 3143250"/>
                <a:gd name="connsiteY107" fmla="*/ 1423987 h 1874043"/>
                <a:gd name="connsiteX108" fmla="*/ 2400300 w 3143250"/>
                <a:gd name="connsiteY108" fmla="*/ 1443037 h 1874043"/>
                <a:gd name="connsiteX109" fmla="*/ 2414588 w 3143250"/>
                <a:gd name="connsiteY109" fmla="*/ 1443037 h 1874043"/>
                <a:gd name="connsiteX110" fmla="*/ 2414588 w 3143250"/>
                <a:gd name="connsiteY110" fmla="*/ 1464468 h 1874043"/>
                <a:gd name="connsiteX111" fmla="*/ 2440781 w 3143250"/>
                <a:gd name="connsiteY111" fmla="*/ 1464468 h 1874043"/>
                <a:gd name="connsiteX112" fmla="*/ 2431256 w 3143250"/>
                <a:gd name="connsiteY112" fmla="*/ 1473993 h 1874043"/>
                <a:gd name="connsiteX113" fmla="*/ 2466975 w 3143250"/>
                <a:gd name="connsiteY113" fmla="*/ 1473993 h 1874043"/>
                <a:gd name="connsiteX114" fmla="*/ 2466975 w 3143250"/>
                <a:gd name="connsiteY114" fmla="*/ 1500187 h 1874043"/>
                <a:gd name="connsiteX115" fmla="*/ 2488406 w 3143250"/>
                <a:gd name="connsiteY115" fmla="*/ 1500187 h 1874043"/>
                <a:gd name="connsiteX116" fmla="*/ 2488406 w 3143250"/>
                <a:gd name="connsiteY116" fmla="*/ 1500187 h 1874043"/>
                <a:gd name="connsiteX117" fmla="*/ 2502694 w 3143250"/>
                <a:gd name="connsiteY117" fmla="*/ 1514475 h 1874043"/>
                <a:gd name="connsiteX118" fmla="*/ 2512219 w 3143250"/>
                <a:gd name="connsiteY118" fmla="*/ 1524000 h 1874043"/>
                <a:gd name="connsiteX119" fmla="*/ 2526506 w 3143250"/>
                <a:gd name="connsiteY119" fmla="*/ 1524000 h 1874043"/>
                <a:gd name="connsiteX120" fmla="*/ 2526506 w 3143250"/>
                <a:gd name="connsiteY120" fmla="*/ 1543050 h 1874043"/>
                <a:gd name="connsiteX121" fmla="*/ 2547938 w 3143250"/>
                <a:gd name="connsiteY121" fmla="*/ 1543050 h 1874043"/>
                <a:gd name="connsiteX122" fmla="*/ 2547938 w 3143250"/>
                <a:gd name="connsiteY122" fmla="*/ 1562100 h 1874043"/>
                <a:gd name="connsiteX123" fmla="*/ 2586038 w 3143250"/>
                <a:gd name="connsiteY123" fmla="*/ 1562100 h 1874043"/>
                <a:gd name="connsiteX124" fmla="*/ 2586038 w 3143250"/>
                <a:gd name="connsiteY124" fmla="*/ 1581150 h 1874043"/>
                <a:gd name="connsiteX125" fmla="*/ 2609850 w 3143250"/>
                <a:gd name="connsiteY125" fmla="*/ 1581150 h 1874043"/>
                <a:gd name="connsiteX126" fmla="*/ 2609850 w 3143250"/>
                <a:gd name="connsiteY126" fmla="*/ 1607343 h 1874043"/>
                <a:gd name="connsiteX127" fmla="*/ 2633663 w 3143250"/>
                <a:gd name="connsiteY127" fmla="*/ 1607343 h 1874043"/>
                <a:gd name="connsiteX128" fmla="*/ 2633663 w 3143250"/>
                <a:gd name="connsiteY128" fmla="*/ 1652587 h 1874043"/>
                <a:gd name="connsiteX129" fmla="*/ 2705100 w 3143250"/>
                <a:gd name="connsiteY129" fmla="*/ 1652587 h 1874043"/>
                <a:gd name="connsiteX130" fmla="*/ 2695575 w 3143250"/>
                <a:gd name="connsiteY130" fmla="*/ 1662112 h 1874043"/>
                <a:gd name="connsiteX131" fmla="*/ 2731294 w 3143250"/>
                <a:gd name="connsiteY131" fmla="*/ 1662112 h 1874043"/>
                <a:gd name="connsiteX132" fmla="*/ 2731294 w 3143250"/>
                <a:gd name="connsiteY132" fmla="*/ 1690687 h 1874043"/>
                <a:gd name="connsiteX133" fmla="*/ 2790825 w 3143250"/>
                <a:gd name="connsiteY133" fmla="*/ 1690687 h 1874043"/>
                <a:gd name="connsiteX134" fmla="*/ 2783681 w 3143250"/>
                <a:gd name="connsiteY134" fmla="*/ 1697831 h 1874043"/>
                <a:gd name="connsiteX135" fmla="*/ 2819400 w 3143250"/>
                <a:gd name="connsiteY135" fmla="*/ 1697831 h 1874043"/>
                <a:gd name="connsiteX136" fmla="*/ 2819400 w 3143250"/>
                <a:gd name="connsiteY136" fmla="*/ 1728787 h 1874043"/>
                <a:gd name="connsiteX137" fmla="*/ 2833688 w 3143250"/>
                <a:gd name="connsiteY137" fmla="*/ 1728787 h 1874043"/>
                <a:gd name="connsiteX138" fmla="*/ 2833688 w 3143250"/>
                <a:gd name="connsiteY138" fmla="*/ 1778793 h 1874043"/>
                <a:gd name="connsiteX139" fmla="*/ 2869406 w 3143250"/>
                <a:gd name="connsiteY139" fmla="*/ 1778793 h 1874043"/>
                <a:gd name="connsiteX140" fmla="*/ 2869406 w 3143250"/>
                <a:gd name="connsiteY140" fmla="*/ 1795462 h 1874043"/>
                <a:gd name="connsiteX141" fmla="*/ 2931319 w 3143250"/>
                <a:gd name="connsiteY141" fmla="*/ 1795462 h 1874043"/>
                <a:gd name="connsiteX142" fmla="*/ 2931319 w 3143250"/>
                <a:gd name="connsiteY142" fmla="*/ 1826418 h 1874043"/>
                <a:gd name="connsiteX143" fmla="*/ 2974181 w 3143250"/>
                <a:gd name="connsiteY143" fmla="*/ 1826418 h 1874043"/>
                <a:gd name="connsiteX144" fmla="*/ 2974181 w 3143250"/>
                <a:gd name="connsiteY144" fmla="*/ 1835943 h 1874043"/>
                <a:gd name="connsiteX145" fmla="*/ 3019425 w 3143250"/>
                <a:gd name="connsiteY145" fmla="*/ 1835943 h 1874043"/>
                <a:gd name="connsiteX146" fmla="*/ 3019425 w 3143250"/>
                <a:gd name="connsiteY146" fmla="*/ 1845468 h 1874043"/>
                <a:gd name="connsiteX147" fmla="*/ 3045619 w 3143250"/>
                <a:gd name="connsiteY147" fmla="*/ 1845468 h 1874043"/>
                <a:gd name="connsiteX148" fmla="*/ 3045619 w 3143250"/>
                <a:gd name="connsiteY148" fmla="*/ 1874043 h 1874043"/>
                <a:gd name="connsiteX149" fmla="*/ 3143250 w 3143250"/>
                <a:gd name="connsiteY149" fmla="*/ 1874043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143250" h="1874043">
                  <a:moveTo>
                    <a:pt x="0" y="0"/>
                  </a:moveTo>
                  <a:lnTo>
                    <a:pt x="578644" y="0"/>
                  </a:lnTo>
                  <a:lnTo>
                    <a:pt x="578644" y="28575"/>
                  </a:lnTo>
                  <a:lnTo>
                    <a:pt x="602456" y="28575"/>
                  </a:lnTo>
                  <a:lnTo>
                    <a:pt x="602456" y="50006"/>
                  </a:lnTo>
                  <a:lnTo>
                    <a:pt x="654844" y="50006"/>
                  </a:lnTo>
                  <a:lnTo>
                    <a:pt x="654844" y="80962"/>
                  </a:lnTo>
                  <a:lnTo>
                    <a:pt x="681038" y="80962"/>
                  </a:lnTo>
                  <a:lnTo>
                    <a:pt x="681038" y="104775"/>
                  </a:lnTo>
                  <a:lnTo>
                    <a:pt x="709613" y="104775"/>
                  </a:lnTo>
                  <a:lnTo>
                    <a:pt x="709613" y="119062"/>
                  </a:lnTo>
                  <a:lnTo>
                    <a:pt x="828675" y="119062"/>
                  </a:lnTo>
                  <a:lnTo>
                    <a:pt x="828675" y="159543"/>
                  </a:lnTo>
                  <a:lnTo>
                    <a:pt x="902494" y="159543"/>
                  </a:lnTo>
                  <a:lnTo>
                    <a:pt x="902494" y="171450"/>
                  </a:lnTo>
                  <a:lnTo>
                    <a:pt x="926306" y="171450"/>
                  </a:lnTo>
                  <a:lnTo>
                    <a:pt x="926306" y="207168"/>
                  </a:lnTo>
                  <a:lnTo>
                    <a:pt x="1045369" y="207168"/>
                  </a:lnTo>
                  <a:lnTo>
                    <a:pt x="1045369" y="228600"/>
                  </a:lnTo>
                  <a:lnTo>
                    <a:pt x="1062038" y="228600"/>
                  </a:lnTo>
                  <a:lnTo>
                    <a:pt x="1062038" y="257175"/>
                  </a:lnTo>
                  <a:lnTo>
                    <a:pt x="1083469" y="257175"/>
                  </a:lnTo>
                  <a:lnTo>
                    <a:pt x="1083469" y="278606"/>
                  </a:lnTo>
                  <a:lnTo>
                    <a:pt x="1107281" y="278606"/>
                  </a:lnTo>
                  <a:lnTo>
                    <a:pt x="1107281" y="304800"/>
                  </a:lnTo>
                  <a:lnTo>
                    <a:pt x="1133475" y="304800"/>
                  </a:lnTo>
                  <a:lnTo>
                    <a:pt x="1133475" y="328612"/>
                  </a:lnTo>
                  <a:lnTo>
                    <a:pt x="1145381" y="328612"/>
                  </a:lnTo>
                  <a:lnTo>
                    <a:pt x="1145381" y="364331"/>
                  </a:lnTo>
                  <a:lnTo>
                    <a:pt x="1195388" y="364331"/>
                  </a:lnTo>
                  <a:lnTo>
                    <a:pt x="1195388" y="402431"/>
                  </a:lnTo>
                  <a:lnTo>
                    <a:pt x="1235869" y="402431"/>
                  </a:lnTo>
                  <a:lnTo>
                    <a:pt x="1235869" y="419100"/>
                  </a:lnTo>
                  <a:lnTo>
                    <a:pt x="1300163" y="419100"/>
                  </a:lnTo>
                  <a:lnTo>
                    <a:pt x="1300163" y="440531"/>
                  </a:lnTo>
                  <a:lnTo>
                    <a:pt x="1316831" y="440531"/>
                  </a:lnTo>
                  <a:lnTo>
                    <a:pt x="1316831" y="495300"/>
                  </a:lnTo>
                  <a:lnTo>
                    <a:pt x="1335881" y="495300"/>
                  </a:lnTo>
                  <a:lnTo>
                    <a:pt x="1335881" y="514350"/>
                  </a:lnTo>
                  <a:lnTo>
                    <a:pt x="1366838" y="514350"/>
                  </a:lnTo>
                  <a:lnTo>
                    <a:pt x="1366838" y="581025"/>
                  </a:lnTo>
                  <a:lnTo>
                    <a:pt x="1366838" y="581025"/>
                  </a:lnTo>
                  <a:lnTo>
                    <a:pt x="1385888" y="600075"/>
                  </a:lnTo>
                  <a:lnTo>
                    <a:pt x="1400175" y="600075"/>
                  </a:lnTo>
                  <a:lnTo>
                    <a:pt x="1400175" y="628650"/>
                  </a:lnTo>
                  <a:lnTo>
                    <a:pt x="1450181" y="628650"/>
                  </a:lnTo>
                  <a:lnTo>
                    <a:pt x="1450181" y="647700"/>
                  </a:lnTo>
                  <a:lnTo>
                    <a:pt x="1497806" y="647700"/>
                  </a:lnTo>
                  <a:lnTo>
                    <a:pt x="1497806" y="669131"/>
                  </a:lnTo>
                  <a:lnTo>
                    <a:pt x="1514475" y="669131"/>
                  </a:lnTo>
                  <a:lnTo>
                    <a:pt x="1514475" y="711993"/>
                  </a:lnTo>
                  <a:lnTo>
                    <a:pt x="1550194" y="711993"/>
                  </a:lnTo>
                  <a:lnTo>
                    <a:pt x="1550194" y="735806"/>
                  </a:lnTo>
                  <a:lnTo>
                    <a:pt x="1604963" y="735806"/>
                  </a:lnTo>
                  <a:lnTo>
                    <a:pt x="1604963" y="752475"/>
                  </a:lnTo>
                  <a:lnTo>
                    <a:pt x="1633538" y="752475"/>
                  </a:lnTo>
                  <a:lnTo>
                    <a:pt x="1633538" y="771525"/>
                  </a:lnTo>
                  <a:lnTo>
                    <a:pt x="1654969" y="771525"/>
                  </a:lnTo>
                  <a:lnTo>
                    <a:pt x="1654969" y="800100"/>
                  </a:lnTo>
                  <a:lnTo>
                    <a:pt x="1676400" y="800100"/>
                  </a:lnTo>
                  <a:lnTo>
                    <a:pt x="1676400" y="821531"/>
                  </a:lnTo>
                  <a:lnTo>
                    <a:pt x="1709738" y="821531"/>
                  </a:lnTo>
                  <a:lnTo>
                    <a:pt x="1709738" y="835818"/>
                  </a:lnTo>
                  <a:lnTo>
                    <a:pt x="1783556" y="835818"/>
                  </a:lnTo>
                  <a:lnTo>
                    <a:pt x="1783556" y="857250"/>
                  </a:lnTo>
                  <a:lnTo>
                    <a:pt x="1804988" y="857250"/>
                  </a:lnTo>
                  <a:lnTo>
                    <a:pt x="1804988" y="885825"/>
                  </a:lnTo>
                  <a:lnTo>
                    <a:pt x="1866900" y="885825"/>
                  </a:lnTo>
                  <a:lnTo>
                    <a:pt x="1866900" y="904875"/>
                  </a:lnTo>
                  <a:lnTo>
                    <a:pt x="1895475" y="904875"/>
                  </a:lnTo>
                  <a:lnTo>
                    <a:pt x="1895475" y="916781"/>
                  </a:lnTo>
                  <a:lnTo>
                    <a:pt x="1919288" y="916781"/>
                  </a:lnTo>
                  <a:lnTo>
                    <a:pt x="1919288" y="935831"/>
                  </a:lnTo>
                  <a:lnTo>
                    <a:pt x="1950244" y="935831"/>
                  </a:lnTo>
                  <a:lnTo>
                    <a:pt x="1950244" y="957262"/>
                  </a:lnTo>
                  <a:lnTo>
                    <a:pt x="1978819" y="957262"/>
                  </a:lnTo>
                  <a:lnTo>
                    <a:pt x="1978819" y="976312"/>
                  </a:lnTo>
                  <a:lnTo>
                    <a:pt x="1997869" y="976312"/>
                  </a:lnTo>
                  <a:lnTo>
                    <a:pt x="1997869" y="1002506"/>
                  </a:lnTo>
                  <a:lnTo>
                    <a:pt x="2050256" y="1002506"/>
                  </a:lnTo>
                  <a:lnTo>
                    <a:pt x="2050256" y="1028700"/>
                  </a:lnTo>
                  <a:lnTo>
                    <a:pt x="2085975" y="1028700"/>
                  </a:lnTo>
                  <a:lnTo>
                    <a:pt x="2085975" y="1050131"/>
                  </a:lnTo>
                  <a:lnTo>
                    <a:pt x="2112169" y="1050131"/>
                  </a:lnTo>
                  <a:lnTo>
                    <a:pt x="2112169" y="1090612"/>
                  </a:lnTo>
                  <a:lnTo>
                    <a:pt x="2140744" y="1090612"/>
                  </a:lnTo>
                  <a:lnTo>
                    <a:pt x="2140744" y="1112043"/>
                  </a:lnTo>
                  <a:lnTo>
                    <a:pt x="2171700" y="1112043"/>
                  </a:lnTo>
                  <a:lnTo>
                    <a:pt x="2171700" y="1143000"/>
                  </a:lnTo>
                  <a:lnTo>
                    <a:pt x="2181225" y="1143000"/>
                  </a:lnTo>
                  <a:lnTo>
                    <a:pt x="2181225" y="1178718"/>
                  </a:lnTo>
                  <a:lnTo>
                    <a:pt x="2205038" y="1178718"/>
                  </a:lnTo>
                  <a:lnTo>
                    <a:pt x="2205038" y="1254918"/>
                  </a:lnTo>
                  <a:lnTo>
                    <a:pt x="2228850" y="1254918"/>
                  </a:lnTo>
                  <a:lnTo>
                    <a:pt x="2228850" y="1264443"/>
                  </a:lnTo>
                  <a:lnTo>
                    <a:pt x="2245519" y="1264443"/>
                  </a:lnTo>
                  <a:lnTo>
                    <a:pt x="2245519" y="1293018"/>
                  </a:lnTo>
                  <a:lnTo>
                    <a:pt x="2281238" y="1293018"/>
                  </a:lnTo>
                  <a:lnTo>
                    <a:pt x="2281238" y="1319212"/>
                  </a:lnTo>
                  <a:lnTo>
                    <a:pt x="2300288" y="1319212"/>
                  </a:lnTo>
                  <a:lnTo>
                    <a:pt x="2300288" y="1333500"/>
                  </a:lnTo>
                  <a:lnTo>
                    <a:pt x="2336006" y="1333500"/>
                  </a:lnTo>
                  <a:lnTo>
                    <a:pt x="2336006" y="1359693"/>
                  </a:lnTo>
                  <a:lnTo>
                    <a:pt x="2350294" y="1359693"/>
                  </a:lnTo>
                  <a:lnTo>
                    <a:pt x="2350294" y="1390650"/>
                  </a:lnTo>
                  <a:lnTo>
                    <a:pt x="2371725" y="1390650"/>
                  </a:lnTo>
                  <a:lnTo>
                    <a:pt x="2371725" y="1423987"/>
                  </a:lnTo>
                  <a:lnTo>
                    <a:pt x="2400300" y="1423987"/>
                  </a:lnTo>
                  <a:lnTo>
                    <a:pt x="2400300" y="1443037"/>
                  </a:lnTo>
                  <a:lnTo>
                    <a:pt x="2414588" y="1443037"/>
                  </a:lnTo>
                  <a:lnTo>
                    <a:pt x="2414588" y="1464468"/>
                  </a:lnTo>
                  <a:lnTo>
                    <a:pt x="2440781" y="1464468"/>
                  </a:lnTo>
                  <a:lnTo>
                    <a:pt x="2431256" y="1473993"/>
                  </a:lnTo>
                  <a:lnTo>
                    <a:pt x="2466975" y="1473993"/>
                  </a:lnTo>
                  <a:lnTo>
                    <a:pt x="2466975" y="1500187"/>
                  </a:lnTo>
                  <a:lnTo>
                    <a:pt x="2488406" y="1500187"/>
                  </a:lnTo>
                  <a:lnTo>
                    <a:pt x="2488406" y="1500187"/>
                  </a:lnTo>
                  <a:lnTo>
                    <a:pt x="2502694" y="1514475"/>
                  </a:lnTo>
                  <a:lnTo>
                    <a:pt x="2512219" y="1524000"/>
                  </a:lnTo>
                  <a:lnTo>
                    <a:pt x="2526506" y="1524000"/>
                  </a:lnTo>
                  <a:lnTo>
                    <a:pt x="2526506" y="1543050"/>
                  </a:lnTo>
                  <a:lnTo>
                    <a:pt x="2547938" y="1543050"/>
                  </a:lnTo>
                  <a:lnTo>
                    <a:pt x="2547938" y="1562100"/>
                  </a:lnTo>
                  <a:lnTo>
                    <a:pt x="2586038" y="1562100"/>
                  </a:lnTo>
                  <a:lnTo>
                    <a:pt x="2586038" y="1581150"/>
                  </a:lnTo>
                  <a:lnTo>
                    <a:pt x="2609850" y="1581150"/>
                  </a:lnTo>
                  <a:lnTo>
                    <a:pt x="2609850" y="1607343"/>
                  </a:lnTo>
                  <a:lnTo>
                    <a:pt x="2633663" y="1607343"/>
                  </a:lnTo>
                  <a:lnTo>
                    <a:pt x="2633663" y="1652587"/>
                  </a:lnTo>
                  <a:lnTo>
                    <a:pt x="2705100" y="1652587"/>
                  </a:lnTo>
                  <a:lnTo>
                    <a:pt x="2695575" y="1662112"/>
                  </a:lnTo>
                  <a:lnTo>
                    <a:pt x="2731294" y="1662112"/>
                  </a:lnTo>
                  <a:lnTo>
                    <a:pt x="2731294" y="1690687"/>
                  </a:lnTo>
                  <a:lnTo>
                    <a:pt x="2790825" y="1690687"/>
                  </a:lnTo>
                  <a:lnTo>
                    <a:pt x="2783681" y="1697831"/>
                  </a:lnTo>
                  <a:lnTo>
                    <a:pt x="2819400" y="1697831"/>
                  </a:lnTo>
                  <a:lnTo>
                    <a:pt x="2819400" y="1728787"/>
                  </a:lnTo>
                  <a:lnTo>
                    <a:pt x="2833688" y="1728787"/>
                  </a:lnTo>
                  <a:lnTo>
                    <a:pt x="2833688" y="1778793"/>
                  </a:lnTo>
                  <a:lnTo>
                    <a:pt x="2869406" y="1778793"/>
                  </a:lnTo>
                  <a:lnTo>
                    <a:pt x="2869406" y="1795462"/>
                  </a:lnTo>
                  <a:lnTo>
                    <a:pt x="2931319" y="1795462"/>
                  </a:lnTo>
                  <a:lnTo>
                    <a:pt x="2931319" y="1826418"/>
                  </a:lnTo>
                  <a:lnTo>
                    <a:pt x="2974181" y="1826418"/>
                  </a:lnTo>
                  <a:lnTo>
                    <a:pt x="2974181" y="1835943"/>
                  </a:lnTo>
                  <a:lnTo>
                    <a:pt x="3019425" y="1835943"/>
                  </a:lnTo>
                  <a:lnTo>
                    <a:pt x="3019425" y="1845468"/>
                  </a:lnTo>
                  <a:lnTo>
                    <a:pt x="3045619" y="1845468"/>
                  </a:lnTo>
                  <a:lnTo>
                    <a:pt x="3045619" y="1874043"/>
                  </a:lnTo>
                  <a:lnTo>
                    <a:pt x="3143250" y="187404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7" name="Freeform 16"/>
            <p:cNvSpPr/>
            <p:nvPr/>
          </p:nvSpPr>
          <p:spPr>
            <a:xfrm>
              <a:off x="3867150" y="2478881"/>
              <a:ext cx="3136106" cy="1566863"/>
            </a:xfrm>
            <a:custGeom>
              <a:avLst/>
              <a:gdLst>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78769 w 3136106"/>
                <a:gd name="connsiteY86" fmla="*/ 1023938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9256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2112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35731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76325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07305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136106" h="1566863">
                  <a:moveTo>
                    <a:pt x="0" y="0"/>
                  </a:moveTo>
                  <a:lnTo>
                    <a:pt x="0" y="42863"/>
                  </a:lnTo>
                  <a:lnTo>
                    <a:pt x="52388" y="42863"/>
                  </a:lnTo>
                  <a:lnTo>
                    <a:pt x="52388" y="52388"/>
                  </a:lnTo>
                  <a:lnTo>
                    <a:pt x="88106" y="52388"/>
                  </a:lnTo>
                  <a:lnTo>
                    <a:pt x="88106" y="69057"/>
                  </a:lnTo>
                  <a:lnTo>
                    <a:pt x="111919" y="69057"/>
                  </a:lnTo>
                  <a:lnTo>
                    <a:pt x="111919" y="90488"/>
                  </a:lnTo>
                  <a:lnTo>
                    <a:pt x="140494" y="90488"/>
                  </a:lnTo>
                  <a:lnTo>
                    <a:pt x="140494" y="107157"/>
                  </a:lnTo>
                  <a:lnTo>
                    <a:pt x="176213" y="107157"/>
                  </a:lnTo>
                  <a:lnTo>
                    <a:pt x="176213" y="126207"/>
                  </a:lnTo>
                  <a:lnTo>
                    <a:pt x="254794" y="123825"/>
                  </a:lnTo>
                  <a:lnTo>
                    <a:pt x="254794" y="157163"/>
                  </a:lnTo>
                  <a:lnTo>
                    <a:pt x="390525" y="157163"/>
                  </a:lnTo>
                  <a:lnTo>
                    <a:pt x="431006" y="157163"/>
                  </a:lnTo>
                  <a:lnTo>
                    <a:pt x="431006" y="183357"/>
                  </a:lnTo>
                  <a:lnTo>
                    <a:pt x="466725" y="183357"/>
                  </a:lnTo>
                  <a:lnTo>
                    <a:pt x="466725" y="209550"/>
                  </a:lnTo>
                  <a:lnTo>
                    <a:pt x="500063" y="209550"/>
                  </a:lnTo>
                  <a:lnTo>
                    <a:pt x="500063" y="235744"/>
                  </a:lnTo>
                  <a:lnTo>
                    <a:pt x="519113" y="235744"/>
                  </a:lnTo>
                  <a:lnTo>
                    <a:pt x="519113" y="250032"/>
                  </a:lnTo>
                  <a:lnTo>
                    <a:pt x="535781" y="250032"/>
                  </a:lnTo>
                  <a:lnTo>
                    <a:pt x="535781" y="283369"/>
                  </a:lnTo>
                  <a:lnTo>
                    <a:pt x="552450" y="283369"/>
                  </a:lnTo>
                  <a:lnTo>
                    <a:pt x="552450" y="307182"/>
                  </a:lnTo>
                  <a:lnTo>
                    <a:pt x="571500" y="307182"/>
                  </a:lnTo>
                  <a:lnTo>
                    <a:pt x="571500" y="335757"/>
                  </a:lnTo>
                  <a:lnTo>
                    <a:pt x="581025" y="335757"/>
                  </a:lnTo>
                  <a:lnTo>
                    <a:pt x="581025" y="350044"/>
                  </a:lnTo>
                  <a:lnTo>
                    <a:pt x="628650" y="350044"/>
                  </a:lnTo>
                  <a:lnTo>
                    <a:pt x="628650" y="414338"/>
                  </a:lnTo>
                  <a:lnTo>
                    <a:pt x="647700" y="414338"/>
                  </a:lnTo>
                  <a:lnTo>
                    <a:pt x="647700" y="447675"/>
                  </a:lnTo>
                  <a:lnTo>
                    <a:pt x="685800" y="447675"/>
                  </a:lnTo>
                  <a:lnTo>
                    <a:pt x="685800" y="469107"/>
                  </a:lnTo>
                  <a:lnTo>
                    <a:pt x="719138" y="469107"/>
                  </a:lnTo>
                  <a:lnTo>
                    <a:pt x="719138" y="488157"/>
                  </a:lnTo>
                  <a:lnTo>
                    <a:pt x="742950" y="488157"/>
                  </a:lnTo>
                  <a:lnTo>
                    <a:pt x="742950" y="507207"/>
                  </a:lnTo>
                  <a:lnTo>
                    <a:pt x="773906" y="507207"/>
                  </a:lnTo>
                  <a:lnTo>
                    <a:pt x="773906" y="540544"/>
                  </a:lnTo>
                  <a:lnTo>
                    <a:pt x="828675" y="540544"/>
                  </a:lnTo>
                  <a:lnTo>
                    <a:pt x="828675" y="569119"/>
                  </a:lnTo>
                  <a:lnTo>
                    <a:pt x="842963" y="569119"/>
                  </a:lnTo>
                  <a:lnTo>
                    <a:pt x="842963" y="583407"/>
                  </a:lnTo>
                  <a:lnTo>
                    <a:pt x="904875" y="583407"/>
                  </a:lnTo>
                  <a:lnTo>
                    <a:pt x="904875" y="600075"/>
                  </a:lnTo>
                  <a:lnTo>
                    <a:pt x="957263" y="600075"/>
                  </a:lnTo>
                  <a:lnTo>
                    <a:pt x="957263" y="614363"/>
                  </a:lnTo>
                  <a:lnTo>
                    <a:pt x="973931" y="614363"/>
                  </a:lnTo>
                  <a:lnTo>
                    <a:pt x="973931" y="638175"/>
                  </a:lnTo>
                  <a:lnTo>
                    <a:pt x="1069181" y="638175"/>
                  </a:lnTo>
                  <a:lnTo>
                    <a:pt x="1066800" y="657225"/>
                  </a:lnTo>
                  <a:cubicBezTo>
                    <a:pt x="1076325" y="657225"/>
                    <a:pt x="1090613" y="654050"/>
                    <a:pt x="1095375" y="657225"/>
                  </a:cubicBezTo>
                  <a:cubicBezTo>
                    <a:pt x="1100137" y="660400"/>
                    <a:pt x="1095375" y="669925"/>
                    <a:pt x="1095375" y="676275"/>
                  </a:cubicBezTo>
                  <a:lnTo>
                    <a:pt x="1119188" y="676275"/>
                  </a:lnTo>
                  <a:lnTo>
                    <a:pt x="1119188" y="692944"/>
                  </a:lnTo>
                  <a:lnTo>
                    <a:pt x="1133475" y="692944"/>
                  </a:lnTo>
                  <a:lnTo>
                    <a:pt x="1133475" y="719138"/>
                  </a:lnTo>
                  <a:lnTo>
                    <a:pt x="1188244" y="719138"/>
                  </a:lnTo>
                  <a:lnTo>
                    <a:pt x="1188244" y="742950"/>
                  </a:lnTo>
                  <a:lnTo>
                    <a:pt x="1212056" y="742950"/>
                  </a:lnTo>
                  <a:lnTo>
                    <a:pt x="1212056" y="764382"/>
                  </a:lnTo>
                  <a:lnTo>
                    <a:pt x="1235869" y="764382"/>
                  </a:lnTo>
                  <a:lnTo>
                    <a:pt x="1235869" y="802482"/>
                  </a:lnTo>
                  <a:lnTo>
                    <a:pt x="1262063" y="802482"/>
                  </a:lnTo>
                  <a:lnTo>
                    <a:pt x="1262063" y="819150"/>
                  </a:lnTo>
                  <a:lnTo>
                    <a:pt x="1283494" y="819150"/>
                  </a:lnTo>
                  <a:lnTo>
                    <a:pt x="1283494" y="857250"/>
                  </a:lnTo>
                  <a:lnTo>
                    <a:pt x="1297781" y="857250"/>
                  </a:lnTo>
                  <a:lnTo>
                    <a:pt x="1297781" y="876300"/>
                  </a:lnTo>
                  <a:lnTo>
                    <a:pt x="1338263" y="876300"/>
                  </a:lnTo>
                  <a:lnTo>
                    <a:pt x="1338263" y="897732"/>
                  </a:lnTo>
                  <a:lnTo>
                    <a:pt x="1366838" y="897732"/>
                  </a:lnTo>
                  <a:lnTo>
                    <a:pt x="1366838" y="914400"/>
                  </a:lnTo>
                  <a:lnTo>
                    <a:pt x="1393031" y="914400"/>
                  </a:lnTo>
                  <a:lnTo>
                    <a:pt x="1393031" y="933450"/>
                  </a:lnTo>
                  <a:lnTo>
                    <a:pt x="1454944" y="933450"/>
                  </a:lnTo>
                  <a:lnTo>
                    <a:pt x="1454944" y="947738"/>
                  </a:lnTo>
                  <a:lnTo>
                    <a:pt x="1502569" y="947738"/>
                  </a:lnTo>
                  <a:lnTo>
                    <a:pt x="1502569" y="962025"/>
                  </a:lnTo>
                  <a:lnTo>
                    <a:pt x="1521619" y="962025"/>
                  </a:lnTo>
                  <a:lnTo>
                    <a:pt x="1521619" y="983457"/>
                  </a:lnTo>
                  <a:lnTo>
                    <a:pt x="1578769" y="983457"/>
                  </a:lnTo>
                  <a:lnTo>
                    <a:pt x="1581150" y="1002507"/>
                  </a:lnTo>
                  <a:lnTo>
                    <a:pt x="1659731" y="1002508"/>
                  </a:lnTo>
                  <a:cubicBezTo>
                    <a:pt x="1659731" y="1011239"/>
                    <a:pt x="1659730" y="1019969"/>
                    <a:pt x="1659730" y="1028700"/>
                  </a:cubicBezTo>
                  <a:lnTo>
                    <a:pt x="1726406" y="1026319"/>
                  </a:lnTo>
                  <a:lnTo>
                    <a:pt x="1726406" y="1052513"/>
                  </a:lnTo>
                  <a:lnTo>
                    <a:pt x="1745456" y="1052513"/>
                  </a:lnTo>
                  <a:lnTo>
                    <a:pt x="1745456" y="1078707"/>
                  </a:lnTo>
                  <a:lnTo>
                    <a:pt x="1754981" y="1078707"/>
                  </a:lnTo>
                  <a:lnTo>
                    <a:pt x="1754981" y="1104900"/>
                  </a:lnTo>
                  <a:lnTo>
                    <a:pt x="1776413" y="1104900"/>
                  </a:lnTo>
                  <a:lnTo>
                    <a:pt x="1776413" y="1133475"/>
                  </a:lnTo>
                  <a:lnTo>
                    <a:pt x="1835944" y="1133475"/>
                  </a:lnTo>
                  <a:lnTo>
                    <a:pt x="1835944" y="1154907"/>
                  </a:lnTo>
                  <a:lnTo>
                    <a:pt x="1900238" y="1154907"/>
                  </a:lnTo>
                  <a:lnTo>
                    <a:pt x="1900238" y="1176338"/>
                  </a:lnTo>
                  <a:lnTo>
                    <a:pt x="1978819" y="1176338"/>
                  </a:lnTo>
                  <a:lnTo>
                    <a:pt x="1978819" y="1183482"/>
                  </a:lnTo>
                  <a:lnTo>
                    <a:pt x="1995488" y="1183482"/>
                  </a:lnTo>
                  <a:lnTo>
                    <a:pt x="1995488" y="1223963"/>
                  </a:lnTo>
                  <a:lnTo>
                    <a:pt x="2016919" y="1223963"/>
                  </a:lnTo>
                  <a:lnTo>
                    <a:pt x="2016919" y="1252538"/>
                  </a:lnTo>
                  <a:lnTo>
                    <a:pt x="2078831" y="1252538"/>
                  </a:lnTo>
                  <a:lnTo>
                    <a:pt x="2078831" y="1257300"/>
                  </a:lnTo>
                  <a:lnTo>
                    <a:pt x="2107406" y="1257300"/>
                  </a:lnTo>
                  <a:lnTo>
                    <a:pt x="2107406" y="1281113"/>
                  </a:lnTo>
                  <a:lnTo>
                    <a:pt x="2135981" y="1281113"/>
                  </a:lnTo>
                  <a:lnTo>
                    <a:pt x="2138362" y="1283494"/>
                  </a:lnTo>
                  <a:lnTo>
                    <a:pt x="2162175" y="1283494"/>
                  </a:lnTo>
                  <a:lnTo>
                    <a:pt x="2162175" y="1304925"/>
                  </a:lnTo>
                  <a:lnTo>
                    <a:pt x="2174081" y="1304925"/>
                  </a:lnTo>
                  <a:lnTo>
                    <a:pt x="2174081" y="1333500"/>
                  </a:lnTo>
                  <a:lnTo>
                    <a:pt x="2200275" y="1333500"/>
                  </a:lnTo>
                  <a:lnTo>
                    <a:pt x="2200275" y="1359694"/>
                  </a:lnTo>
                  <a:lnTo>
                    <a:pt x="2288381" y="1359694"/>
                  </a:lnTo>
                  <a:lnTo>
                    <a:pt x="2281238" y="1366837"/>
                  </a:lnTo>
                  <a:lnTo>
                    <a:pt x="2307305" y="1366837"/>
                  </a:lnTo>
                  <a:lnTo>
                    <a:pt x="2307305" y="1390842"/>
                  </a:lnTo>
                  <a:lnTo>
                    <a:pt x="2340769" y="1390842"/>
                  </a:lnTo>
                  <a:lnTo>
                    <a:pt x="2340769" y="1423988"/>
                  </a:lnTo>
                  <a:lnTo>
                    <a:pt x="2597944" y="1423988"/>
                  </a:lnTo>
                  <a:lnTo>
                    <a:pt x="2597944" y="1440657"/>
                  </a:lnTo>
                  <a:lnTo>
                    <a:pt x="2619375" y="1440657"/>
                  </a:lnTo>
                  <a:lnTo>
                    <a:pt x="2619375" y="1457325"/>
                  </a:lnTo>
                  <a:lnTo>
                    <a:pt x="2636044" y="1457325"/>
                  </a:lnTo>
                  <a:lnTo>
                    <a:pt x="2636044" y="1495425"/>
                  </a:lnTo>
                  <a:lnTo>
                    <a:pt x="2809875" y="1495425"/>
                  </a:lnTo>
                  <a:lnTo>
                    <a:pt x="2809875" y="1516857"/>
                  </a:lnTo>
                  <a:lnTo>
                    <a:pt x="2826544" y="1516857"/>
                  </a:lnTo>
                  <a:lnTo>
                    <a:pt x="2826544" y="1524000"/>
                  </a:lnTo>
                  <a:lnTo>
                    <a:pt x="2990850" y="1524000"/>
                  </a:lnTo>
                  <a:lnTo>
                    <a:pt x="2990850" y="1533525"/>
                  </a:lnTo>
                  <a:lnTo>
                    <a:pt x="3002756" y="1533525"/>
                  </a:lnTo>
                  <a:lnTo>
                    <a:pt x="3002756" y="1547813"/>
                  </a:lnTo>
                  <a:lnTo>
                    <a:pt x="3090863" y="1547813"/>
                  </a:lnTo>
                  <a:lnTo>
                    <a:pt x="3090863" y="1566863"/>
                  </a:lnTo>
                  <a:lnTo>
                    <a:pt x="3136106" y="156686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8" name="Freeform 17"/>
            <p:cNvSpPr/>
            <p:nvPr/>
          </p:nvSpPr>
          <p:spPr>
            <a:xfrm>
              <a:off x="6999805" y="4046341"/>
              <a:ext cx="3107493" cy="577192"/>
            </a:xfrm>
            <a:custGeom>
              <a:avLst/>
              <a:gdLst>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84094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7675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79446 h 579446"/>
                <a:gd name="connsiteX43" fmla="*/ 3102603 w 3102603"/>
                <a:gd name="connsiteY43" fmla="*/ 579446 h 579446"/>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6704 w 3102603"/>
                <a:gd name="connsiteY42" fmla="*/ 581891 h 581891"/>
                <a:gd name="connsiteX43" fmla="*/ 3102603 w 3102603"/>
                <a:gd name="connsiteY43" fmla="*/ 579446 h 581891"/>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9149 w 3102603"/>
                <a:gd name="connsiteY42" fmla="*/ 581891 h 581891"/>
                <a:gd name="connsiteX43" fmla="*/ 3102603 w 3102603"/>
                <a:gd name="connsiteY43" fmla="*/ 579446 h 581891"/>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23157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2545162 w 3102603"/>
                <a:gd name="connsiteY44" fmla="*/ 564777 h 579446"/>
                <a:gd name="connsiteX45" fmla="*/ 3102603 w 3102603"/>
                <a:gd name="connsiteY45" fmla="*/ 579446 h 579446"/>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06043 w 3102603"/>
                <a:gd name="connsiteY44" fmla="*/ 591671 h 591671"/>
                <a:gd name="connsiteX45" fmla="*/ 3102603 w 3102603"/>
                <a:gd name="connsiteY45" fmla="*/ 579446 h 591671"/>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13378 w 3102603"/>
                <a:gd name="connsiteY44" fmla="*/ 591671 h 591671"/>
                <a:gd name="connsiteX45" fmla="*/ 3102603 w 3102603"/>
                <a:gd name="connsiteY45" fmla="*/ 579446 h 591671"/>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79446 h 584336"/>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81891 h 584336"/>
                <a:gd name="connsiteX0" fmla="*/ 0 w 3107493"/>
                <a:gd name="connsiteY0" fmla="*/ 0 h 584336"/>
                <a:gd name="connsiteX1" fmla="*/ 281166 w 3107493"/>
                <a:gd name="connsiteY1" fmla="*/ 0 h 584336"/>
                <a:gd name="connsiteX2" fmla="*/ 281166 w 3107493"/>
                <a:gd name="connsiteY2" fmla="*/ 24449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0015 h 584336"/>
                <a:gd name="connsiteX44" fmla="*/ 2518268 w 3107493"/>
                <a:gd name="connsiteY44" fmla="*/ 584336 h 584336"/>
                <a:gd name="connsiteX45" fmla="*/ 3107493 w 3107493"/>
                <a:gd name="connsiteY45" fmla="*/ 581891 h 584336"/>
                <a:gd name="connsiteX0" fmla="*/ 0 w 3107493"/>
                <a:gd name="connsiteY0" fmla="*/ 0 h 581891"/>
                <a:gd name="connsiteX1" fmla="*/ 281166 w 3107493"/>
                <a:gd name="connsiteY1" fmla="*/ 0 h 581891"/>
                <a:gd name="connsiteX2" fmla="*/ 281166 w 3107493"/>
                <a:gd name="connsiteY2" fmla="*/ 22005 h 581891"/>
                <a:gd name="connsiteX3" fmla="*/ 528103 w 3107493"/>
                <a:gd name="connsiteY3" fmla="*/ 24449 h 581891"/>
                <a:gd name="connsiteX4" fmla="*/ 528103 w 3107493"/>
                <a:gd name="connsiteY4" fmla="*/ 31784 h 581891"/>
                <a:gd name="connsiteX5" fmla="*/ 545217 w 3107493"/>
                <a:gd name="connsiteY5" fmla="*/ 24449 h 581891"/>
                <a:gd name="connsiteX6" fmla="*/ 545217 w 3107493"/>
                <a:gd name="connsiteY6" fmla="*/ 53788 h 581891"/>
                <a:gd name="connsiteX7" fmla="*/ 613675 w 3107493"/>
                <a:gd name="connsiteY7" fmla="*/ 53788 h 581891"/>
                <a:gd name="connsiteX8" fmla="*/ 613675 w 3107493"/>
                <a:gd name="connsiteY8" fmla="*/ 75793 h 581891"/>
                <a:gd name="connsiteX9" fmla="*/ 633235 w 3107493"/>
                <a:gd name="connsiteY9" fmla="*/ 68458 h 581891"/>
                <a:gd name="connsiteX10" fmla="*/ 633235 w 3107493"/>
                <a:gd name="connsiteY10" fmla="*/ 88017 h 581891"/>
                <a:gd name="connsiteX11" fmla="*/ 716362 w 3107493"/>
                <a:gd name="connsiteY11" fmla="*/ 88017 h 581891"/>
                <a:gd name="connsiteX12" fmla="*/ 716362 w 3107493"/>
                <a:gd name="connsiteY12" fmla="*/ 107577 h 581891"/>
                <a:gd name="connsiteX13" fmla="*/ 767705 w 3107493"/>
                <a:gd name="connsiteY13" fmla="*/ 107577 h 581891"/>
                <a:gd name="connsiteX14" fmla="*/ 767705 w 3107493"/>
                <a:gd name="connsiteY14" fmla="*/ 139361 h 581891"/>
                <a:gd name="connsiteX15" fmla="*/ 833718 w 3107493"/>
                <a:gd name="connsiteY15" fmla="*/ 139361 h 581891"/>
                <a:gd name="connsiteX16" fmla="*/ 833718 w 3107493"/>
                <a:gd name="connsiteY16" fmla="*/ 161365 h 581891"/>
                <a:gd name="connsiteX17" fmla="*/ 880171 w 3107493"/>
                <a:gd name="connsiteY17" fmla="*/ 161365 h 581891"/>
                <a:gd name="connsiteX18" fmla="*/ 880172 w 3107493"/>
                <a:gd name="connsiteY18" fmla="*/ 185814 h 581891"/>
                <a:gd name="connsiteX19" fmla="*/ 909511 w 3107493"/>
                <a:gd name="connsiteY19" fmla="*/ 185814 h 581891"/>
                <a:gd name="connsiteX20" fmla="*/ 909511 w 3107493"/>
                <a:gd name="connsiteY20" fmla="*/ 202929 h 581891"/>
                <a:gd name="connsiteX21" fmla="*/ 965744 w 3107493"/>
                <a:gd name="connsiteY21" fmla="*/ 202929 h 581891"/>
                <a:gd name="connsiteX22" fmla="*/ 965744 w 3107493"/>
                <a:gd name="connsiteY22" fmla="*/ 222488 h 581891"/>
                <a:gd name="connsiteX23" fmla="*/ 1647876 w 3107493"/>
                <a:gd name="connsiteY23" fmla="*/ 222488 h 581891"/>
                <a:gd name="connsiteX24" fmla="*/ 1647876 w 3107493"/>
                <a:gd name="connsiteY24" fmla="*/ 246937 h 581891"/>
                <a:gd name="connsiteX25" fmla="*/ 1667436 w 3107493"/>
                <a:gd name="connsiteY25" fmla="*/ 246937 h 581891"/>
                <a:gd name="connsiteX26" fmla="*/ 1667436 w 3107493"/>
                <a:gd name="connsiteY26" fmla="*/ 261607 h 581891"/>
                <a:gd name="connsiteX27" fmla="*/ 1775012 w 3107493"/>
                <a:gd name="connsiteY27" fmla="*/ 261607 h 581891"/>
                <a:gd name="connsiteX28" fmla="*/ 1775012 w 3107493"/>
                <a:gd name="connsiteY28" fmla="*/ 300725 h 581891"/>
                <a:gd name="connsiteX29" fmla="*/ 1860584 w 3107493"/>
                <a:gd name="connsiteY29" fmla="*/ 300725 h 581891"/>
                <a:gd name="connsiteX30" fmla="*/ 1860584 w 3107493"/>
                <a:gd name="connsiteY30" fmla="*/ 386298 h 581891"/>
                <a:gd name="connsiteX31" fmla="*/ 1897258 w 3107493"/>
                <a:gd name="connsiteY31" fmla="*/ 386298 h 581891"/>
                <a:gd name="connsiteX32" fmla="*/ 1897258 w 3107493"/>
                <a:gd name="connsiteY32" fmla="*/ 425416 h 581891"/>
                <a:gd name="connsiteX33" fmla="*/ 2144195 w 3107493"/>
                <a:gd name="connsiteY33" fmla="*/ 425416 h 581891"/>
                <a:gd name="connsiteX34" fmla="*/ 2144195 w 3107493"/>
                <a:gd name="connsiteY34" fmla="*/ 454755 h 581891"/>
                <a:gd name="connsiteX35" fmla="*/ 2178424 w 3107493"/>
                <a:gd name="connsiteY35" fmla="*/ 454755 h 581891"/>
                <a:gd name="connsiteX36" fmla="*/ 2178424 w 3107493"/>
                <a:gd name="connsiteY36" fmla="*/ 471870 h 581891"/>
                <a:gd name="connsiteX37" fmla="*/ 2330009 w 3107493"/>
                <a:gd name="connsiteY37" fmla="*/ 471869 h 581891"/>
                <a:gd name="connsiteX38" fmla="*/ 2332454 w 3107493"/>
                <a:gd name="connsiteY38" fmla="*/ 508544 h 581891"/>
                <a:gd name="connsiteX39" fmla="*/ 2354458 w 3107493"/>
                <a:gd name="connsiteY39" fmla="*/ 508544 h 581891"/>
                <a:gd name="connsiteX40" fmla="*/ 2354458 w 3107493"/>
                <a:gd name="connsiteY40" fmla="*/ 520960 h 581891"/>
                <a:gd name="connsiteX41" fmla="*/ 2484039 w 3107493"/>
                <a:gd name="connsiteY41" fmla="*/ 520896 h 581891"/>
                <a:gd name="connsiteX42" fmla="*/ 2481594 w 3107493"/>
                <a:gd name="connsiteY42" fmla="*/ 562396 h 581891"/>
                <a:gd name="connsiteX43" fmla="*/ 2515822 w 3107493"/>
                <a:gd name="connsiteY43" fmla="*/ 560015 h 581891"/>
                <a:gd name="connsiteX44" fmla="*/ 2518268 w 3107493"/>
                <a:gd name="connsiteY44" fmla="*/ 577192 h 581891"/>
                <a:gd name="connsiteX45" fmla="*/ 3107493 w 3107493"/>
                <a:gd name="connsiteY45" fmla="*/ 581891 h 581891"/>
                <a:gd name="connsiteX0" fmla="*/ 0 w 3107493"/>
                <a:gd name="connsiteY0" fmla="*/ 0 h 577192"/>
                <a:gd name="connsiteX1" fmla="*/ 281166 w 3107493"/>
                <a:gd name="connsiteY1" fmla="*/ 0 h 577192"/>
                <a:gd name="connsiteX2" fmla="*/ 281166 w 3107493"/>
                <a:gd name="connsiteY2" fmla="*/ 22005 h 577192"/>
                <a:gd name="connsiteX3" fmla="*/ 528103 w 3107493"/>
                <a:gd name="connsiteY3" fmla="*/ 24449 h 577192"/>
                <a:gd name="connsiteX4" fmla="*/ 528103 w 3107493"/>
                <a:gd name="connsiteY4" fmla="*/ 31784 h 577192"/>
                <a:gd name="connsiteX5" fmla="*/ 545217 w 3107493"/>
                <a:gd name="connsiteY5" fmla="*/ 24449 h 577192"/>
                <a:gd name="connsiteX6" fmla="*/ 545217 w 3107493"/>
                <a:gd name="connsiteY6" fmla="*/ 53788 h 577192"/>
                <a:gd name="connsiteX7" fmla="*/ 613675 w 3107493"/>
                <a:gd name="connsiteY7" fmla="*/ 53788 h 577192"/>
                <a:gd name="connsiteX8" fmla="*/ 613675 w 3107493"/>
                <a:gd name="connsiteY8" fmla="*/ 75793 h 577192"/>
                <a:gd name="connsiteX9" fmla="*/ 633235 w 3107493"/>
                <a:gd name="connsiteY9" fmla="*/ 68458 h 577192"/>
                <a:gd name="connsiteX10" fmla="*/ 633235 w 3107493"/>
                <a:gd name="connsiteY10" fmla="*/ 88017 h 577192"/>
                <a:gd name="connsiteX11" fmla="*/ 716362 w 3107493"/>
                <a:gd name="connsiteY11" fmla="*/ 88017 h 577192"/>
                <a:gd name="connsiteX12" fmla="*/ 716362 w 3107493"/>
                <a:gd name="connsiteY12" fmla="*/ 107577 h 577192"/>
                <a:gd name="connsiteX13" fmla="*/ 767705 w 3107493"/>
                <a:gd name="connsiteY13" fmla="*/ 107577 h 577192"/>
                <a:gd name="connsiteX14" fmla="*/ 767705 w 3107493"/>
                <a:gd name="connsiteY14" fmla="*/ 139361 h 577192"/>
                <a:gd name="connsiteX15" fmla="*/ 833718 w 3107493"/>
                <a:gd name="connsiteY15" fmla="*/ 139361 h 577192"/>
                <a:gd name="connsiteX16" fmla="*/ 833718 w 3107493"/>
                <a:gd name="connsiteY16" fmla="*/ 161365 h 577192"/>
                <a:gd name="connsiteX17" fmla="*/ 880171 w 3107493"/>
                <a:gd name="connsiteY17" fmla="*/ 161365 h 577192"/>
                <a:gd name="connsiteX18" fmla="*/ 880172 w 3107493"/>
                <a:gd name="connsiteY18" fmla="*/ 185814 h 577192"/>
                <a:gd name="connsiteX19" fmla="*/ 909511 w 3107493"/>
                <a:gd name="connsiteY19" fmla="*/ 185814 h 577192"/>
                <a:gd name="connsiteX20" fmla="*/ 909511 w 3107493"/>
                <a:gd name="connsiteY20" fmla="*/ 202929 h 577192"/>
                <a:gd name="connsiteX21" fmla="*/ 965744 w 3107493"/>
                <a:gd name="connsiteY21" fmla="*/ 202929 h 577192"/>
                <a:gd name="connsiteX22" fmla="*/ 965744 w 3107493"/>
                <a:gd name="connsiteY22" fmla="*/ 222488 h 577192"/>
                <a:gd name="connsiteX23" fmla="*/ 1647876 w 3107493"/>
                <a:gd name="connsiteY23" fmla="*/ 222488 h 577192"/>
                <a:gd name="connsiteX24" fmla="*/ 1647876 w 3107493"/>
                <a:gd name="connsiteY24" fmla="*/ 246937 h 577192"/>
                <a:gd name="connsiteX25" fmla="*/ 1667436 w 3107493"/>
                <a:gd name="connsiteY25" fmla="*/ 246937 h 577192"/>
                <a:gd name="connsiteX26" fmla="*/ 1667436 w 3107493"/>
                <a:gd name="connsiteY26" fmla="*/ 261607 h 577192"/>
                <a:gd name="connsiteX27" fmla="*/ 1775012 w 3107493"/>
                <a:gd name="connsiteY27" fmla="*/ 261607 h 577192"/>
                <a:gd name="connsiteX28" fmla="*/ 1775012 w 3107493"/>
                <a:gd name="connsiteY28" fmla="*/ 300725 h 577192"/>
                <a:gd name="connsiteX29" fmla="*/ 1860584 w 3107493"/>
                <a:gd name="connsiteY29" fmla="*/ 300725 h 577192"/>
                <a:gd name="connsiteX30" fmla="*/ 1860584 w 3107493"/>
                <a:gd name="connsiteY30" fmla="*/ 386298 h 577192"/>
                <a:gd name="connsiteX31" fmla="*/ 1897258 w 3107493"/>
                <a:gd name="connsiteY31" fmla="*/ 386298 h 577192"/>
                <a:gd name="connsiteX32" fmla="*/ 1897258 w 3107493"/>
                <a:gd name="connsiteY32" fmla="*/ 425416 h 577192"/>
                <a:gd name="connsiteX33" fmla="*/ 2144195 w 3107493"/>
                <a:gd name="connsiteY33" fmla="*/ 425416 h 577192"/>
                <a:gd name="connsiteX34" fmla="*/ 2144195 w 3107493"/>
                <a:gd name="connsiteY34" fmla="*/ 454755 h 577192"/>
                <a:gd name="connsiteX35" fmla="*/ 2178424 w 3107493"/>
                <a:gd name="connsiteY35" fmla="*/ 454755 h 577192"/>
                <a:gd name="connsiteX36" fmla="*/ 2178424 w 3107493"/>
                <a:gd name="connsiteY36" fmla="*/ 471870 h 577192"/>
                <a:gd name="connsiteX37" fmla="*/ 2330009 w 3107493"/>
                <a:gd name="connsiteY37" fmla="*/ 471869 h 577192"/>
                <a:gd name="connsiteX38" fmla="*/ 2332454 w 3107493"/>
                <a:gd name="connsiteY38" fmla="*/ 508544 h 577192"/>
                <a:gd name="connsiteX39" fmla="*/ 2354458 w 3107493"/>
                <a:gd name="connsiteY39" fmla="*/ 508544 h 577192"/>
                <a:gd name="connsiteX40" fmla="*/ 2354458 w 3107493"/>
                <a:gd name="connsiteY40" fmla="*/ 520960 h 577192"/>
                <a:gd name="connsiteX41" fmla="*/ 2484039 w 3107493"/>
                <a:gd name="connsiteY41" fmla="*/ 520896 h 577192"/>
                <a:gd name="connsiteX42" fmla="*/ 2481594 w 3107493"/>
                <a:gd name="connsiteY42" fmla="*/ 562396 h 577192"/>
                <a:gd name="connsiteX43" fmla="*/ 2515822 w 3107493"/>
                <a:gd name="connsiteY43" fmla="*/ 560015 h 577192"/>
                <a:gd name="connsiteX44" fmla="*/ 2518268 w 3107493"/>
                <a:gd name="connsiteY44" fmla="*/ 577192 h 577192"/>
                <a:gd name="connsiteX45" fmla="*/ 3107493 w 3107493"/>
                <a:gd name="connsiteY45" fmla="*/ 577129 h 57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07493" h="577192">
                  <a:moveTo>
                    <a:pt x="0" y="0"/>
                  </a:moveTo>
                  <a:lnTo>
                    <a:pt x="281166" y="0"/>
                  </a:lnTo>
                  <a:lnTo>
                    <a:pt x="281166" y="22005"/>
                  </a:lnTo>
                  <a:lnTo>
                    <a:pt x="528103" y="24449"/>
                  </a:lnTo>
                  <a:lnTo>
                    <a:pt x="528103" y="31784"/>
                  </a:lnTo>
                  <a:lnTo>
                    <a:pt x="545217" y="24449"/>
                  </a:lnTo>
                  <a:lnTo>
                    <a:pt x="545217" y="53788"/>
                  </a:lnTo>
                  <a:lnTo>
                    <a:pt x="613675" y="53788"/>
                  </a:lnTo>
                  <a:lnTo>
                    <a:pt x="613675" y="75793"/>
                  </a:lnTo>
                  <a:lnTo>
                    <a:pt x="633235" y="68458"/>
                  </a:lnTo>
                  <a:lnTo>
                    <a:pt x="633235" y="88017"/>
                  </a:lnTo>
                  <a:lnTo>
                    <a:pt x="716362" y="88017"/>
                  </a:lnTo>
                  <a:lnTo>
                    <a:pt x="716362" y="107577"/>
                  </a:lnTo>
                  <a:lnTo>
                    <a:pt x="767705" y="107577"/>
                  </a:lnTo>
                  <a:lnTo>
                    <a:pt x="767705" y="139361"/>
                  </a:lnTo>
                  <a:lnTo>
                    <a:pt x="833718" y="139361"/>
                  </a:lnTo>
                  <a:lnTo>
                    <a:pt x="833718" y="161365"/>
                  </a:lnTo>
                  <a:lnTo>
                    <a:pt x="880171" y="161365"/>
                  </a:lnTo>
                  <a:cubicBezTo>
                    <a:pt x="880171" y="169515"/>
                    <a:pt x="880172" y="177664"/>
                    <a:pt x="880172" y="185814"/>
                  </a:cubicBezTo>
                  <a:lnTo>
                    <a:pt x="909511" y="185814"/>
                  </a:lnTo>
                  <a:lnTo>
                    <a:pt x="909511" y="202929"/>
                  </a:lnTo>
                  <a:lnTo>
                    <a:pt x="965744" y="202929"/>
                  </a:lnTo>
                  <a:lnTo>
                    <a:pt x="965744" y="222488"/>
                  </a:lnTo>
                  <a:lnTo>
                    <a:pt x="1647876" y="222488"/>
                  </a:lnTo>
                  <a:lnTo>
                    <a:pt x="1647876" y="246937"/>
                  </a:lnTo>
                  <a:lnTo>
                    <a:pt x="1667436" y="246937"/>
                  </a:lnTo>
                  <a:lnTo>
                    <a:pt x="1667436" y="261607"/>
                  </a:lnTo>
                  <a:lnTo>
                    <a:pt x="1775012" y="261607"/>
                  </a:lnTo>
                  <a:lnTo>
                    <a:pt x="1775012" y="300725"/>
                  </a:lnTo>
                  <a:lnTo>
                    <a:pt x="1860584" y="300725"/>
                  </a:lnTo>
                  <a:lnTo>
                    <a:pt x="1860584" y="386298"/>
                  </a:lnTo>
                  <a:lnTo>
                    <a:pt x="1897258" y="386298"/>
                  </a:lnTo>
                  <a:lnTo>
                    <a:pt x="1897258" y="425416"/>
                  </a:lnTo>
                  <a:lnTo>
                    <a:pt x="2144195" y="425416"/>
                  </a:lnTo>
                  <a:lnTo>
                    <a:pt x="2144195" y="454755"/>
                  </a:lnTo>
                  <a:lnTo>
                    <a:pt x="2178424" y="454755"/>
                  </a:lnTo>
                  <a:lnTo>
                    <a:pt x="2178424" y="471870"/>
                  </a:lnTo>
                  <a:lnTo>
                    <a:pt x="2330009" y="471869"/>
                  </a:lnTo>
                  <a:lnTo>
                    <a:pt x="2332454" y="508544"/>
                  </a:lnTo>
                  <a:lnTo>
                    <a:pt x="2354458" y="508544"/>
                  </a:lnTo>
                  <a:lnTo>
                    <a:pt x="2354458" y="520960"/>
                  </a:lnTo>
                  <a:lnTo>
                    <a:pt x="2484039" y="520896"/>
                  </a:lnTo>
                  <a:lnTo>
                    <a:pt x="2481594" y="562396"/>
                  </a:lnTo>
                  <a:lnTo>
                    <a:pt x="2515822" y="560015"/>
                  </a:lnTo>
                  <a:lnTo>
                    <a:pt x="2518268" y="577192"/>
                  </a:lnTo>
                  <a:lnTo>
                    <a:pt x="3107493" y="577129"/>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19" name="Freeform 18"/>
            <p:cNvSpPr/>
            <p:nvPr/>
          </p:nvSpPr>
          <p:spPr>
            <a:xfrm>
              <a:off x="10093011" y="4623452"/>
              <a:ext cx="561760" cy="268879"/>
            </a:xfrm>
            <a:custGeom>
              <a:avLst/>
              <a:gdLst>
                <a:gd name="connsiteX0" fmla="*/ 0 w 550107"/>
                <a:gd name="connsiteY0" fmla="*/ 0 h 266497"/>
                <a:gd name="connsiteX1" fmla="*/ 276276 w 550107"/>
                <a:gd name="connsiteY1" fmla="*/ 0 h 266497"/>
                <a:gd name="connsiteX2" fmla="*/ 276276 w 550107"/>
                <a:gd name="connsiteY2" fmla="*/ 102687 h 266497"/>
                <a:gd name="connsiteX3" fmla="*/ 383853 w 550107"/>
                <a:gd name="connsiteY3" fmla="*/ 102687 h 266497"/>
                <a:gd name="connsiteX4" fmla="*/ 383853 w 550107"/>
                <a:gd name="connsiteY4" fmla="*/ 190704 h 266497"/>
                <a:gd name="connsiteX5" fmla="*/ 540328 w 550107"/>
                <a:gd name="connsiteY5" fmla="*/ 190704 h 266497"/>
                <a:gd name="connsiteX6" fmla="*/ 540328 w 550107"/>
                <a:gd name="connsiteY6" fmla="*/ 266497 h 266497"/>
                <a:gd name="connsiteX7" fmla="*/ 550107 w 550107"/>
                <a:gd name="connsiteY7" fmla="*/ 266497 h 266497"/>
                <a:gd name="connsiteX0" fmla="*/ 0 w 550107"/>
                <a:gd name="connsiteY0" fmla="*/ 0 h 271260"/>
                <a:gd name="connsiteX1" fmla="*/ 276276 w 550107"/>
                <a:gd name="connsiteY1" fmla="*/ 4763 h 271260"/>
                <a:gd name="connsiteX2" fmla="*/ 276276 w 550107"/>
                <a:gd name="connsiteY2" fmla="*/ 107450 h 271260"/>
                <a:gd name="connsiteX3" fmla="*/ 383853 w 550107"/>
                <a:gd name="connsiteY3" fmla="*/ 107450 h 271260"/>
                <a:gd name="connsiteX4" fmla="*/ 383853 w 550107"/>
                <a:gd name="connsiteY4" fmla="*/ 195467 h 271260"/>
                <a:gd name="connsiteX5" fmla="*/ 540328 w 550107"/>
                <a:gd name="connsiteY5" fmla="*/ 195467 h 271260"/>
                <a:gd name="connsiteX6" fmla="*/ 540328 w 550107"/>
                <a:gd name="connsiteY6" fmla="*/ 271260 h 271260"/>
                <a:gd name="connsiteX7" fmla="*/ 550107 w 550107"/>
                <a:gd name="connsiteY7" fmla="*/ 271260 h 271260"/>
                <a:gd name="connsiteX0" fmla="*/ 0 w 550107"/>
                <a:gd name="connsiteY0" fmla="*/ 2381 h 273641"/>
                <a:gd name="connsiteX1" fmla="*/ 276276 w 550107"/>
                <a:gd name="connsiteY1" fmla="*/ 0 h 273641"/>
                <a:gd name="connsiteX2" fmla="*/ 276276 w 550107"/>
                <a:gd name="connsiteY2" fmla="*/ 109831 h 273641"/>
                <a:gd name="connsiteX3" fmla="*/ 383853 w 550107"/>
                <a:gd name="connsiteY3" fmla="*/ 109831 h 273641"/>
                <a:gd name="connsiteX4" fmla="*/ 383853 w 550107"/>
                <a:gd name="connsiteY4" fmla="*/ 197848 h 273641"/>
                <a:gd name="connsiteX5" fmla="*/ 540328 w 550107"/>
                <a:gd name="connsiteY5" fmla="*/ 197848 h 273641"/>
                <a:gd name="connsiteX6" fmla="*/ 540328 w 550107"/>
                <a:gd name="connsiteY6" fmla="*/ 273641 h 273641"/>
                <a:gd name="connsiteX7" fmla="*/ 550107 w 550107"/>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7848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0704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61759 w 564395"/>
                <a:gd name="connsiteY5" fmla="*/ 190704 h 273641"/>
                <a:gd name="connsiteX6" fmla="*/ 554616 w 564395"/>
                <a:gd name="connsiteY6" fmla="*/ 273641 h 273641"/>
                <a:gd name="connsiteX7" fmla="*/ 564395 w 564395"/>
                <a:gd name="connsiteY7" fmla="*/ 273641 h 273641"/>
                <a:gd name="connsiteX0" fmla="*/ 0 w 571539"/>
                <a:gd name="connsiteY0" fmla="*/ 2381 h 273641"/>
                <a:gd name="connsiteX1" fmla="*/ 290564 w 571539"/>
                <a:gd name="connsiteY1" fmla="*/ 0 h 273641"/>
                <a:gd name="connsiteX2" fmla="*/ 290564 w 571539"/>
                <a:gd name="connsiteY2" fmla="*/ 109831 h 273641"/>
                <a:gd name="connsiteX3" fmla="*/ 398141 w 571539"/>
                <a:gd name="connsiteY3" fmla="*/ 109831 h 273641"/>
                <a:gd name="connsiteX4" fmla="*/ 398141 w 571539"/>
                <a:gd name="connsiteY4" fmla="*/ 190704 h 273641"/>
                <a:gd name="connsiteX5" fmla="*/ 561759 w 571539"/>
                <a:gd name="connsiteY5" fmla="*/ 190704 h 273641"/>
                <a:gd name="connsiteX6" fmla="*/ 554616 w 571539"/>
                <a:gd name="connsiteY6" fmla="*/ 273641 h 273641"/>
                <a:gd name="connsiteX7" fmla="*/ 571539 w 571539"/>
                <a:gd name="connsiteY7" fmla="*/ 271260 h 273641"/>
                <a:gd name="connsiteX0" fmla="*/ 0 w 561759"/>
                <a:gd name="connsiteY0" fmla="*/ 2381 h 273641"/>
                <a:gd name="connsiteX1" fmla="*/ 290564 w 561759"/>
                <a:gd name="connsiteY1" fmla="*/ 0 h 273641"/>
                <a:gd name="connsiteX2" fmla="*/ 290564 w 561759"/>
                <a:gd name="connsiteY2" fmla="*/ 109831 h 273641"/>
                <a:gd name="connsiteX3" fmla="*/ 398141 w 561759"/>
                <a:gd name="connsiteY3" fmla="*/ 109831 h 273641"/>
                <a:gd name="connsiteX4" fmla="*/ 398141 w 561759"/>
                <a:gd name="connsiteY4" fmla="*/ 190704 h 273641"/>
                <a:gd name="connsiteX5" fmla="*/ 561759 w 561759"/>
                <a:gd name="connsiteY5" fmla="*/ 190704 h 273641"/>
                <a:gd name="connsiteX6" fmla="*/ 554616 w 561759"/>
                <a:gd name="connsiteY6" fmla="*/ 273641 h 273641"/>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9831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5068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2687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0 h 268879"/>
                <a:gd name="connsiteX1" fmla="*/ 290564 w 561760"/>
                <a:gd name="connsiteY1" fmla="*/ 0 h 268879"/>
                <a:gd name="connsiteX2" fmla="*/ 290564 w 561760"/>
                <a:gd name="connsiteY2" fmla="*/ 100306 h 268879"/>
                <a:gd name="connsiteX3" fmla="*/ 398141 w 561760"/>
                <a:gd name="connsiteY3" fmla="*/ 100307 h 268879"/>
                <a:gd name="connsiteX4" fmla="*/ 398141 w 561760"/>
                <a:gd name="connsiteY4" fmla="*/ 188323 h 268879"/>
                <a:gd name="connsiteX5" fmla="*/ 561759 w 561760"/>
                <a:gd name="connsiteY5" fmla="*/ 188323 h 268879"/>
                <a:gd name="connsiteX6" fmla="*/ 561760 w 561760"/>
                <a:gd name="connsiteY6" fmla="*/ 268879 h 2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0" h="268879">
                  <a:moveTo>
                    <a:pt x="0" y="0"/>
                  </a:moveTo>
                  <a:lnTo>
                    <a:pt x="290564" y="0"/>
                  </a:lnTo>
                  <a:lnTo>
                    <a:pt x="290564" y="100306"/>
                  </a:lnTo>
                  <a:lnTo>
                    <a:pt x="398141" y="100307"/>
                  </a:lnTo>
                  <a:lnTo>
                    <a:pt x="398141" y="188323"/>
                  </a:lnTo>
                  <a:lnTo>
                    <a:pt x="561759" y="188323"/>
                  </a:lnTo>
                  <a:cubicBezTo>
                    <a:pt x="561759" y="215175"/>
                    <a:pt x="561760" y="242027"/>
                    <a:pt x="561760" y="268879"/>
                  </a:cubicBez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grpSp>
      <p:grpSp>
        <p:nvGrpSpPr>
          <p:cNvPr id="20" name="Group 19"/>
          <p:cNvGrpSpPr/>
          <p:nvPr/>
        </p:nvGrpSpPr>
        <p:grpSpPr>
          <a:xfrm>
            <a:off x="2228294" y="1740678"/>
            <a:ext cx="5281323" cy="1933613"/>
            <a:chOff x="735806" y="626269"/>
            <a:chExt cx="9925050" cy="3633787"/>
          </a:xfrm>
        </p:grpSpPr>
        <p:sp>
          <p:nvSpPr>
            <p:cNvPr id="21" name="Freeform 20"/>
            <p:cNvSpPr/>
            <p:nvPr/>
          </p:nvSpPr>
          <p:spPr>
            <a:xfrm>
              <a:off x="735806" y="626269"/>
              <a:ext cx="3228975" cy="1807369"/>
            </a:xfrm>
            <a:custGeom>
              <a:avLst/>
              <a:gdLst>
                <a:gd name="connsiteX0" fmla="*/ 0 w 3228975"/>
                <a:gd name="connsiteY0" fmla="*/ 0 h 1807369"/>
                <a:gd name="connsiteX1" fmla="*/ 245269 w 3228975"/>
                <a:gd name="connsiteY1" fmla="*/ 0 h 1807369"/>
                <a:gd name="connsiteX2" fmla="*/ 245269 w 3228975"/>
                <a:gd name="connsiteY2" fmla="*/ 21431 h 1807369"/>
                <a:gd name="connsiteX3" fmla="*/ 461963 w 3228975"/>
                <a:gd name="connsiteY3" fmla="*/ 21431 h 1807369"/>
                <a:gd name="connsiteX4" fmla="*/ 461963 w 3228975"/>
                <a:gd name="connsiteY4" fmla="*/ 45244 h 1807369"/>
                <a:gd name="connsiteX5" fmla="*/ 716757 w 3228975"/>
                <a:gd name="connsiteY5" fmla="*/ 45244 h 1807369"/>
                <a:gd name="connsiteX6" fmla="*/ 714375 w 3228975"/>
                <a:gd name="connsiteY6" fmla="*/ 42862 h 1807369"/>
                <a:gd name="connsiteX7" fmla="*/ 740569 w 3228975"/>
                <a:gd name="connsiteY7" fmla="*/ 42862 h 1807369"/>
                <a:gd name="connsiteX8" fmla="*/ 740569 w 3228975"/>
                <a:gd name="connsiteY8" fmla="*/ 59531 h 1807369"/>
                <a:gd name="connsiteX9" fmla="*/ 821532 w 3228975"/>
                <a:gd name="connsiteY9" fmla="*/ 59531 h 1807369"/>
                <a:gd name="connsiteX10" fmla="*/ 821532 w 3228975"/>
                <a:gd name="connsiteY10" fmla="*/ 95250 h 1807369"/>
                <a:gd name="connsiteX11" fmla="*/ 897732 w 3228975"/>
                <a:gd name="connsiteY11" fmla="*/ 95250 h 1807369"/>
                <a:gd name="connsiteX12" fmla="*/ 897732 w 3228975"/>
                <a:gd name="connsiteY12" fmla="*/ 119062 h 1807369"/>
                <a:gd name="connsiteX13" fmla="*/ 926307 w 3228975"/>
                <a:gd name="connsiteY13" fmla="*/ 119062 h 1807369"/>
                <a:gd name="connsiteX14" fmla="*/ 926307 w 3228975"/>
                <a:gd name="connsiteY14" fmla="*/ 130969 h 1807369"/>
                <a:gd name="connsiteX15" fmla="*/ 957263 w 3228975"/>
                <a:gd name="connsiteY15" fmla="*/ 130969 h 1807369"/>
                <a:gd name="connsiteX16" fmla="*/ 957263 w 3228975"/>
                <a:gd name="connsiteY16" fmla="*/ 145256 h 1807369"/>
                <a:gd name="connsiteX17" fmla="*/ 971550 w 3228975"/>
                <a:gd name="connsiteY17" fmla="*/ 145256 h 1807369"/>
                <a:gd name="connsiteX18" fmla="*/ 971550 w 3228975"/>
                <a:gd name="connsiteY18" fmla="*/ 159544 h 1807369"/>
                <a:gd name="connsiteX19" fmla="*/ 1076325 w 3228975"/>
                <a:gd name="connsiteY19" fmla="*/ 159544 h 1807369"/>
                <a:gd name="connsiteX20" fmla="*/ 1076325 w 3228975"/>
                <a:gd name="connsiteY20" fmla="*/ 178594 h 1807369"/>
                <a:gd name="connsiteX21" fmla="*/ 1095375 w 3228975"/>
                <a:gd name="connsiteY21" fmla="*/ 178594 h 1807369"/>
                <a:gd name="connsiteX22" fmla="*/ 1095375 w 3228975"/>
                <a:gd name="connsiteY22" fmla="*/ 195262 h 1807369"/>
                <a:gd name="connsiteX23" fmla="*/ 1190625 w 3228975"/>
                <a:gd name="connsiteY23" fmla="*/ 195262 h 1807369"/>
                <a:gd name="connsiteX24" fmla="*/ 1190625 w 3228975"/>
                <a:gd name="connsiteY24" fmla="*/ 207169 h 1807369"/>
                <a:gd name="connsiteX25" fmla="*/ 1223963 w 3228975"/>
                <a:gd name="connsiteY25" fmla="*/ 207169 h 1807369"/>
                <a:gd name="connsiteX26" fmla="*/ 1223963 w 3228975"/>
                <a:gd name="connsiteY26" fmla="*/ 221456 h 1807369"/>
                <a:gd name="connsiteX27" fmla="*/ 1271588 w 3228975"/>
                <a:gd name="connsiteY27" fmla="*/ 221456 h 1807369"/>
                <a:gd name="connsiteX28" fmla="*/ 1271588 w 3228975"/>
                <a:gd name="connsiteY28" fmla="*/ 250031 h 1807369"/>
                <a:gd name="connsiteX29" fmla="*/ 1335882 w 3228975"/>
                <a:gd name="connsiteY29" fmla="*/ 250031 h 1807369"/>
                <a:gd name="connsiteX30" fmla="*/ 1335882 w 3228975"/>
                <a:gd name="connsiteY30" fmla="*/ 264319 h 1807369"/>
                <a:gd name="connsiteX31" fmla="*/ 1359694 w 3228975"/>
                <a:gd name="connsiteY31" fmla="*/ 264319 h 1807369"/>
                <a:gd name="connsiteX32" fmla="*/ 1359694 w 3228975"/>
                <a:gd name="connsiteY32" fmla="*/ 280987 h 1807369"/>
                <a:gd name="connsiteX33" fmla="*/ 1376363 w 3228975"/>
                <a:gd name="connsiteY33" fmla="*/ 280987 h 1807369"/>
                <a:gd name="connsiteX34" fmla="*/ 1376363 w 3228975"/>
                <a:gd name="connsiteY34" fmla="*/ 297656 h 1807369"/>
                <a:gd name="connsiteX35" fmla="*/ 1407319 w 3228975"/>
                <a:gd name="connsiteY35" fmla="*/ 297656 h 1807369"/>
                <a:gd name="connsiteX36" fmla="*/ 1407319 w 3228975"/>
                <a:gd name="connsiteY36" fmla="*/ 309562 h 1807369"/>
                <a:gd name="connsiteX37" fmla="*/ 1454944 w 3228975"/>
                <a:gd name="connsiteY37" fmla="*/ 309562 h 1807369"/>
                <a:gd name="connsiteX38" fmla="*/ 1454944 w 3228975"/>
                <a:gd name="connsiteY38" fmla="*/ 328612 h 1807369"/>
                <a:gd name="connsiteX39" fmla="*/ 1493044 w 3228975"/>
                <a:gd name="connsiteY39" fmla="*/ 328612 h 1807369"/>
                <a:gd name="connsiteX40" fmla="*/ 1493044 w 3228975"/>
                <a:gd name="connsiteY40" fmla="*/ 354806 h 1807369"/>
                <a:gd name="connsiteX41" fmla="*/ 1500188 w 3228975"/>
                <a:gd name="connsiteY41" fmla="*/ 354806 h 1807369"/>
                <a:gd name="connsiteX42" fmla="*/ 1500188 w 3228975"/>
                <a:gd name="connsiteY42" fmla="*/ 378619 h 1807369"/>
                <a:gd name="connsiteX43" fmla="*/ 1524000 w 3228975"/>
                <a:gd name="connsiteY43" fmla="*/ 378619 h 1807369"/>
                <a:gd name="connsiteX44" fmla="*/ 1524000 w 3228975"/>
                <a:gd name="connsiteY44" fmla="*/ 397669 h 1807369"/>
                <a:gd name="connsiteX45" fmla="*/ 1545432 w 3228975"/>
                <a:gd name="connsiteY45" fmla="*/ 397669 h 1807369"/>
                <a:gd name="connsiteX46" fmla="*/ 1545432 w 3228975"/>
                <a:gd name="connsiteY46" fmla="*/ 414337 h 1807369"/>
                <a:gd name="connsiteX47" fmla="*/ 1614488 w 3228975"/>
                <a:gd name="connsiteY47" fmla="*/ 414337 h 1807369"/>
                <a:gd name="connsiteX48" fmla="*/ 1614488 w 3228975"/>
                <a:gd name="connsiteY48" fmla="*/ 421481 h 1807369"/>
                <a:gd name="connsiteX49" fmla="*/ 1652588 w 3228975"/>
                <a:gd name="connsiteY49" fmla="*/ 421481 h 1807369"/>
                <a:gd name="connsiteX50" fmla="*/ 1652588 w 3228975"/>
                <a:gd name="connsiteY50" fmla="*/ 438150 h 1807369"/>
                <a:gd name="connsiteX51" fmla="*/ 1671638 w 3228975"/>
                <a:gd name="connsiteY51" fmla="*/ 438150 h 1807369"/>
                <a:gd name="connsiteX52" fmla="*/ 1671638 w 3228975"/>
                <a:gd name="connsiteY52" fmla="*/ 457200 h 1807369"/>
                <a:gd name="connsiteX53" fmla="*/ 1695450 w 3228975"/>
                <a:gd name="connsiteY53" fmla="*/ 457200 h 1807369"/>
                <a:gd name="connsiteX54" fmla="*/ 1695450 w 3228975"/>
                <a:gd name="connsiteY54" fmla="*/ 473869 h 1807369"/>
                <a:gd name="connsiteX55" fmla="*/ 1709738 w 3228975"/>
                <a:gd name="connsiteY55" fmla="*/ 473869 h 1807369"/>
                <a:gd name="connsiteX56" fmla="*/ 1709738 w 3228975"/>
                <a:gd name="connsiteY56" fmla="*/ 497681 h 1807369"/>
                <a:gd name="connsiteX57" fmla="*/ 1716882 w 3228975"/>
                <a:gd name="connsiteY57" fmla="*/ 497681 h 1807369"/>
                <a:gd name="connsiteX58" fmla="*/ 1716882 w 3228975"/>
                <a:gd name="connsiteY58" fmla="*/ 528637 h 1807369"/>
                <a:gd name="connsiteX59" fmla="*/ 1724025 w 3228975"/>
                <a:gd name="connsiteY59" fmla="*/ 528637 h 1807369"/>
                <a:gd name="connsiteX60" fmla="*/ 1724025 w 3228975"/>
                <a:gd name="connsiteY60" fmla="*/ 547687 h 1807369"/>
                <a:gd name="connsiteX61" fmla="*/ 1764507 w 3228975"/>
                <a:gd name="connsiteY61" fmla="*/ 547687 h 1807369"/>
                <a:gd name="connsiteX62" fmla="*/ 1764507 w 3228975"/>
                <a:gd name="connsiteY62" fmla="*/ 592931 h 1807369"/>
                <a:gd name="connsiteX63" fmla="*/ 1771650 w 3228975"/>
                <a:gd name="connsiteY63" fmla="*/ 592931 h 1807369"/>
                <a:gd name="connsiteX64" fmla="*/ 1771650 w 3228975"/>
                <a:gd name="connsiteY64" fmla="*/ 616744 h 1807369"/>
                <a:gd name="connsiteX65" fmla="*/ 1788319 w 3228975"/>
                <a:gd name="connsiteY65" fmla="*/ 616744 h 1807369"/>
                <a:gd name="connsiteX66" fmla="*/ 1788319 w 3228975"/>
                <a:gd name="connsiteY66" fmla="*/ 640556 h 1807369"/>
                <a:gd name="connsiteX67" fmla="*/ 1795463 w 3228975"/>
                <a:gd name="connsiteY67" fmla="*/ 640556 h 1807369"/>
                <a:gd name="connsiteX68" fmla="*/ 1795463 w 3228975"/>
                <a:gd name="connsiteY68" fmla="*/ 671512 h 1807369"/>
                <a:gd name="connsiteX69" fmla="*/ 1814513 w 3228975"/>
                <a:gd name="connsiteY69" fmla="*/ 671512 h 1807369"/>
                <a:gd name="connsiteX70" fmla="*/ 1814513 w 3228975"/>
                <a:gd name="connsiteY70" fmla="*/ 683419 h 1807369"/>
                <a:gd name="connsiteX71" fmla="*/ 1835944 w 3228975"/>
                <a:gd name="connsiteY71" fmla="*/ 683419 h 1807369"/>
                <a:gd name="connsiteX72" fmla="*/ 1835944 w 3228975"/>
                <a:gd name="connsiteY72" fmla="*/ 690562 h 1807369"/>
                <a:gd name="connsiteX73" fmla="*/ 1857375 w 3228975"/>
                <a:gd name="connsiteY73" fmla="*/ 690562 h 1807369"/>
                <a:gd name="connsiteX74" fmla="*/ 1857375 w 3228975"/>
                <a:gd name="connsiteY74" fmla="*/ 709612 h 1807369"/>
                <a:gd name="connsiteX75" fmla="*/ 1878807 w 3228975"/>
                <a:gd name="connsiteY75" fmla="*/ 709612 h 1807369"/>
                <a:gd name="connsiteX76" fmla="*/ 1878807 w 3228975"/>
                <a:gd name="connsiteY76" fmla="*/ 726281 h 1807369"/>
                <a:gd name="connsiteX77" fmla="*/ 1900238 w 3228975"/>
                <a:gd name="connsiteY77" fmla="*/ 726281 h 1807369"/>
                <a:gd name="connsiteX78" fmla="*/ 1900238 w 3228975"/>
                <a:gd name="connsiteY78" fmla="*/ 750094 h 1807369"/>
                <a:gd name="connsiteX79" fmla="*/ 1914525 w 3228975"/>
                <a:gd name="connsiteY79" fmla="*/ 750094 h 1807369"/>
                <a:gd name="connsiteX80" fmla="*/ 1914525 w 3228975"/>
                <a:gd name="connsiteY80" fmla="*/ 766762 h 1807369"/>
                <a:gd name="connsiteX81" fmla="*/ 1935957 w 3228975"/>
                <a:gd name="connsiteY81" fmla="*/ 766762 h 1807369"/>
                <a:gd name="connsiteX82" fmla="*/ 1935957 w 3228975"/>
                <a:gd name="connsiteY82" fmla="*/ 776287 h 1807369"/>
                <a:gd name="connsiteX83" fmla="*/ 1955007 w 3228975"/>
                <a:gd name="connsiteY83" fmla="*/ 776287 h 1807369"/>
                <a:gd name="connsiteX84" fmla="*/ 1962150 w 3228975"/>
                <a:gd name="connsiteY84" fmla="*/ 783430 h 1807369"/>
                <a:gd name="connsiteX85" fmla="*/ 1978819 w 3228975"/>
                <a:gd name="connsiteY85" fmla="*/ 783430 h 1807369"/>
                <a:gd name="connsiteX86" fmla="*/ 1978819 w 3228975"/>
                <a:gd name="connsiteY86" fmla="*/ 802481 h 1807369"/>
                <a:gd name="connsiteX87" fmla="*/ 2000250 w 3228975"/>
                <a:gd name="connsiteY87" fmla="*/ 802481 h 1807369"/>
                <a:gd name="connsiteX88" fmla="*/ 2000250 w 3228975"/>
                <a:gd name="connsiteY88" fmla="*/ 821531 h 1807369"/>
                <a:gd name="connsiteX89" fmla="*/ 2024063 w 3228975"/>
                <a:gd name="connsiteY89" fmla="*/ 821531 h 1807369"/>
                <a:gd name="connsiteX90" fmla="*/ 2024063 w 3228975"/>
                <a:gd name="connsiteY90" fmla="*/ 835819 h 1807369"/>
                <a:gd name="connsiteX91" fmla="*/ 2050257 w 3228975"/>
                <a:gd name="connsiteY91" fmla="*/ 835819 h 1807369"/>
                <a:gd name="connsiteX92" fmla="*/ 2050257 w 3228975"/>
                <a:gd name="connsiteY92" fmla="*/ 857250 h 1807369"/>
                <a:gd name="connsiteX93" fmla="*/ 2071688 w 3228975"/>
                <a:gd name="connsiteY93" fmla="*/ 857250 h 1807369"/>
                <a:gd name="connsiteX94" fmla="*/ 2071688 w 3228975"/>
                <a:gd name="connsiteY94" fmla="*/ 869156 h 1807369"/>
                <a:gd name="connsiteX95" fmla="*/ 2097882 w 3228975"/>
                <a:gd name="connsiteY95" fmla="*/ 869156 h 1807369"/>
                <a:gd name="connsiteX96" fmla="*/ 2097882 w 3228975"/>
                <a:gd name="connsiteY96" fmla="*/ 912019 h 1807369"/>
                <a:gd name="connsiteX97" fmla="*/ 2119313 w 3228975"/>
                <a:gd name="connsiteY97" fmla="*/ 912019 h 1807369"/>
                <a:gd name="connsiteX98" fmla="*/ 2119313 w 3228975"/>
                <a:gd name="connsiteY98" fmla="*/ 931069 h 1807369"/>
                <a:gd name="connsiteX99" fmla="*/ 2138363 w 3228975"/>
                <a:gd name="connsiteY99" fmla="*/ 931069 h 1807369"/>
                <a:gd name="connsiteX100" fmla="*/ 2138363 w 3228975"/>
                <a:gd name="connsiteY100" fmla="*/ 957262 h 1807369"/>
                <a:gd name="connsiteX101" fmla="*/ 2164557 w 3228975"/>
                <a:gd name="connsiteY101" fmla="*/ 957262 h 1807369"/>
                <a:gd name="connsiteX102" fmla="*/ 2164557 w 3228975"/>
                <a:gd name="connsiteY102" fmla="*/ 964406 h 1807369"/>
                <a:gd name="connsiteX103" fmla="*/ 2183607 w 3228975"/>
                <a:gd name="connsiteY103" fmla="*/ 964406 h 1807369"/>
                <a:gd name="connsiteX104" fmla="*/ 2183607 w 3228975"/>
                <a:gd name="connsiteY104" fmla="*/ 983456 h 1807369"/>
                <a:gd name="connsiteX105" fmla="*/ 2202657 w 3228975"/>
                <a:gd name="connsiteY105" fmla="*/ 983456 h 1807369"/>
                <a:gd name="connsiteX106" fmla="*/ 2202657 w 3228975"/>
                <a:gd name="connsiteY106" fmla="*/ 997744 h 1807369"/>
                <a:gd name="connsiteX107" fmla="*/ 2224088 w 3228975"/>
                <a:gd name="connsiteY107" fmla="*/ 997744 h 1807369"/>
                <a:gd name="connsiteX108" fmla="*/ 2224088 w 3228975"/>
                <a:gd name="connsiteY108" fmla="*/ 1019175 h 1807369"/>
                <a:gd name="connsiteX109" fmla="*/ 2245519 w 3228975"/>
                <a:gd name="connsiteY109" fmla="*/ 1019175 h 1807369"/>
                <a:gd name="connsiteX110" fmla="*/ 2245519 w 3228975"/>
                <a:gd name="connsiteY110" fmla="*/ 1038225 h 1807369"/>
                <a:gd name="connsiteX111" fmla="*/ 2266950 w 3228975"/>
                <a:gd name="connsiteY111" fmla="*/ 1038225 h 1807369"/>
                <a:gd name="connsiteX112" fmla="*/ 2266950 w 3228975"/>
                <a:gd name="connsiteY112" fmla="*/ 1059656 h 1807369"/>
                <a:gd name="connsiteX113" fmla="*/ 2300288 w 3228975"/>
                <a:gd name="connsiteY113" fmla="*/ 1059656 h 1807369"/>
                <a:gd name="connsiteX114" fmla="*/ 2309813 w 3228975"/>
                <a:gd name="connsiteY114" fmla="*/ 1069181 h 1807369"/>
                <a:gd name="connsiteX115" fmla="*/ 2336007 w 3228975"/>
                <a:gd name="connsiteY115" fmla="*/ 1069181 h 1807369"/>
                <a:gd name="connsiteX116" fmla="*/ 2336007 w 3228975"/>
                <a:gd name="connsiteY116" fmla="*/ 1095375 h 1807369"/>
                <a:gd name="connsiteX117" fmla="*/ 2355057 w 3228975"/>
                <a:gd name="connsiteY117" fmla="*/ 1095375 h 1807369"/>
                <a:gd name="connsiteX118" fmla="*/ 2355057 w 3228975"/>
                <a:gd name="connsiteY118" fmla="*/ 1114425 h 1807369"/>
                <a:gd name="connsiteX119" fmla="*/ 2369344 w 3228975"/>
                <a:gd name="connsiteY119" fmla="*/ 1114425 h 1807369"/>
                <a:gd name="connsiteX120" fmla="*/ 2369344 w 3228975"/>
                <a:gd name="connsiteY120" fmla="*/ 1128712 h 1807369"/>
                <a:gd name="connsiteX121" fmla="*/ 2381250 w 3228975"/>
                <a:gd name="connsiteY121" fmla="*/ 1128712 h 1807369"/>
                <a:gd name="connsiteX122" fmla="*/ 2381250 w 3228975"/>
                <a:gd name="connsiteY122" fmla="*/ 1157287 h 1807369"/>
                <a:gd name="connsiteX123" fmla="*/ 2428875 w 3228975"/>
                <a:gd name="connsiteY123" fmla="*/ 1157287 h 1807369"/>
                <a:gd name="connsiteX124" fmla="*/ 2428875 w 3228975"/>
                <a:gd name="connsiteY124" fmla="*/ 1178719 h 1807369"/>
                <a:gd name="connsiteX125" fmla="*/ 2445544 w 3228975"/>
                <a:gd name="connsiteY125" fmla="*/ 1178719 h 1807369"/>
                <a:gd name="connsiteX126" fmla="*/ 2445544 w 3228975"/>
                <a:gd name="connsiteY126" fmla="*/ 1190625 h 1807369"/>
                <a:gd name="connsiteX127" fmla="*/ 2466975 w 3228975"/>
                <a:gd name="connsiteY127" fmla="*/ 1190625 h 1807369"/>
                <a:gd name="connsiteX128" fmla="*/ 2466975 w 3228975"/>
                <a:gd name="connsiteY128" fmla="*/ 1207294 h 1807369"/>
                <a:gd name="connsiteX129" fmla="*/ 2476500 w 3228975"/>
                <a:gd name="connsiteY129" fmla="*/ 1207294 h 1807369"/>
                <a:gd name="connsiteX130" fmla="*/ 2476500 w 3228975"/>
                <a:gd name="connsiteY130" fmla="*/ 1226344 h 1807369"/>
                <a:gd name="connsiteX131" fmla="*/ 2495550 w 3228975"/>
                <a:gd name="connsiteY131" fmla="*/ 1226344 h 1807369"/>
                <a:gd name="connsiteX132" fmla="*/ 2505075 w 3228975"/>
                <a:gd name="connsiteY132" fmla="*/ 1226344 h 1807369"/>
                <a:gd name="connsiteX133" fmla="*/ 2514600 w 3228975"/>
                <a:gd name="connsiteY133" fmla="*/ 1226344 h 1807369"/>
                <a:gd name="connsiteX134" fmla="*/ 2514600 w 3228975"/>
                <a:gd name="connsiteY134" fmla="*/ 1245394 h 1807369"/>
                <a:gd name="connsiteX135" fmla="*/ 2545557 w 3228975"/>
                <a:gd name="connsiteY135" fmla="*/ 1245394 h 1807369"/>
                <a:gd name="connsiteX136" fmla="*/ 2545557 w 3228975"/>
                <a:gd name="connsiteY136" fmla="*/ 1264444 h 1807369"/>
                <a:gd name="connsiteX137" fmla="*/ 2569369 w 3228975"/>
                <a:gd name="connsiteY137" fmla="*/ 1264444 h 1807369"/>
                <a:gd name="connsiteX138" fmla="*/ 2569369 w 3228975"/>
                <a:gd name="connsiteY138" fmla="*/ 1271587 h 1807369"/>
                <a:gd name="connsiteX139" fmla="*/ 2593182 w 3228975"/>
                <a:gd name="connsiteY139" fmla="*/ 1271587 h 1807369"/>
                <a:gd name="connsiteX140" fmla="*/ 2593182 w 3228975"/>
                <a:gd name="connsiteY140" fmla="*/ 1283494 h 1807369"/>
                <a:gd name="connsiteX141" fmla="*/ 2647950 w 3228975"/>
                <a:gd name="connsiteY141" fmla="*/ 1283494 h 1807369"/>
                <a:gd name="connsiteX142" fmla="*/ 2647950 w 3228975"/>
                <a:gd name="connsiteY142" fmla="*/ 1312069 h 1807369"/>
                <a:gd name="connsiteX143" fmla="*/ 2693194 w 3228975"/>
                <a:gd name="connsiteY143" fmla="*/ 1312069 h 1807369"/>
                <a:gd name="connsiteX144" fmla="*/ 2693194 w 3228975"/>
                <a:gd name="connsiteY144" fmla="*/ 1340644 h 1807369"/>
                <a:gd name="connsiteX145" fmla="*/ 2700337 w 3228975"/>
                <a:gd name="connsiteY145" fmla="*/ 1347787 h 1807369"/>
                <a:gd name="connsiteX146" fmla="*/ 2731294 w 3228975"/>
                <a:gd name="connsiteY146" fmla="*/ 1347787 h 1807369"/>
                <a:gd name="connsiteX147" fmla="*/ 2731294 w 3228975"/>
                <a:gd name="connsiteY147" fmla="*/ 1373981 h 1807369"/>
                <a:gd name="connsiteX148" fmla="*/ 2769394 w 3228975"/>
                <a:gd name="connsiteY148" fmla="*/ 1373981 h 1807369"/>
                <a:gd name="connsiteX149" fmla="*/ 2769394 w 3228975"/>
                <a:gd name="connsiteY149" fmla="*/ 1395412 h 1807369"/>
                <a:gd name="connsiteX150" fmla="*/ 2788444 w 3228975"/>
                <a:gd name="connsiteY150" fmla="*/ 1395412 h 1807369"/>
                <a:gd name="connsiteX151" fmla="*/ 2788444 w 3228975"/>
                <a:gd name="connsiteY151" fmla="*/ 1421606 h 1807369"/>
                <a:gd name="connsiteX152" fmla="*/ 2793207 w 3228975"/>
                <a:gd name="connsiteY152" fmla="*/ 1421606 h 1807369"/>
                <a:gd name="connsiteX153" fmla="*/ 2793207 w 3228975"/>
                <a:gd name="connsiteY153" fmla="*/ 1443037 h 1807369"/>
                <a:gd name="connsiteX154" fmla="*/ 2809875 w 3228975"/>
                <a:gd name="connsiteY154" fmla="*/ 1443037 h 1807369"/>
                <a:gd name="connsiteX155" fmla="*/ 2809875 w 3228975"/>
                <a:gd name="connsiteY155" fmla="*/ 1454944 h 1807369"/>
                <a:gd name="connsiteX156" fmla="*/ 2826544 w 3228975"/>
                <a:gd name="connsiteY156" fmla="*/ 1454944 h 1807369"/>
                <a:gd name="connsiteX157" fmla="*/ 2826544 w 3228975"/>
                <a:gd name="connsiteY157" fmla="*/ 1473994 h 1807369"/>
                <a:gd name="connsiteX158" fmla="*/ 2840832 w 3228975"/>
                <a:gd name="connsiteY158" fmla="*/ 1473994 h 1807369"/>
                <a:gd name="connsiteX159" fmla="*/ 2840832 w 3228975"/>
                <a:gd name="connsiteY159" fmla="*/ 1493044 h 1807369"/>
                <a:gd name="connsiteX160" fmla="*/ 2862263 w 3228975"/>
                <a:gd name="connsiteY160" fmla="*/ 1493044 h 1807369"/>
                <a:gd name="connsiteX161" fmla="*/ 2862263 w 3228975"/>
                <a:gd name="connsiteY161" fmla="*/ 1531144 h 1807369"/>
                <a:gd name="connsiteX162" fmla="*/ 2869407 w 3228975"/>
                <a:gd name="connsiteY162" fmla="*/ 1531144 h 1807369"/>
                <a:gd name="connsiteX163" fmla="*/ 2869407 w 3228975"/>
                <a:gd name="connsiteY163" fmla="*/ 1566862 h 1807369"/>
                <a:gd name="connsiteX164" fmla="*/ 2874169 w 3228975"/>
                <a:gd name="connsiteY164" fmla="*/ 1571624 h 1807369"/>
                <a:gd name="connsiteX165" fmla="*/ 2874169 w 3228975"/>
                <a:gd name="connsiteY165" fmla="*/ 1597819 h 1807369"/>
                <a:gd name="connsiteX166" fmla="*/ 2924175 w 3228975"/>
                <a:gd name="connsiteY166" fmla="*/ 1597819 h 1807369"/>
                <a:gd name="connsiteX167" fmla="*/ 2924175 w 3228975"/>
                <a:gd name="connsiteY167" fmla="*/ 1619250 h 1807369"/>
                <a:gd name="connsiteX168" fmla="*/ 2950369 w 3228975"/>
                <a:gd name="connsiteY168" fmla="*/ 1619250 h 1807369"/>
                <a:gd name="connsiteX169" fmla="*/ 2950369 w 3228975"/>
                <a:gd name="connsiteY169" fmla="*/ 1638300 h 1807369"/>
                <a:gd name="connsiteX170" fmla="*/ 2981325 w 3228975"/>
                <a:gd name="connsiteY170" fmla="*/ 1638300 h 1807369"/>
                <a:gd name="connsiteX171" fmla="*/ 3007519 w 3228975"/>
                <a:gd name="connsiteY171" fmla="*/ 1638300 h 1807369"/>
                <a:gd name="connsiteX172" fmla="*/ 3007519 w 3228975"/>
                <a:gd name="connsiteY172" fmla="*/ 1664494 h 1807369"/>
                <a:gd name="connsiteX173" fmla="*/ 3031332 w 3228975"/>
                <a:gd name="connsiteY173" fmla="*/ 1664494 h 1807369"/>
                <a:gd name="connsiteX174" fmla="*/ 3031332 w 3228975"/>
                <a:gd name="connsiteY174" fmla="*/ 1693069 h 1807369"/>
                <a:gd name="connsiteX175" fmla="*/ 3057525 w 3228975"/>
                <a:gd name="connsiteY175" fmla="*/ 1693069 h 1807369"/>
                <a:gd name="connsiteX176" fmla="*/ 3057525 w 3228975"/>
                <a:gd name="connsiteY176" fmla="*/ 1704975 h 1807369"/>
                <a:gd name="connsiteX177" fmla="*/ 3090863 w 3228975"/>
                <a:gd name="connsiteY177" fmla="*/ 1704975 h 1807369"/>
                <a:gd name="connsiteX178" fmla="*/ 3090863 w 3228975"/>
                <a:gd name="connsiteY178" fmla="*/ 1731169 h 1807369"/>
                <a:gd name="connsiteX179" fmla="*/ 3121819 w 3228975"/>
                <a:gd name="connsiteY179" fmla="*/ 1731169 h 1807369"/>
                <a:gd name="connsiteX180" fmla="*/ 3133725 w 3228975"/>
                <a:gd name="connsiteY180" fmla="*/ 1743075 h 1807369"/>
                <a:gd name="connsiteX181" fmla="*/ 3157538 w 3228975"/>
                <a:gd name="connsiteY181" fmla="*/ 1743075 h 1807369"/>
                <a:gd name="connsiteX182" fmla="*/ 3157538 w 3228975"/>
                <a:gd name="connsiteY182" fmla="*/ 1766887 h 1807369"/>
                <a:gd name="connsiteX183" fmla="*/ 3176588 w 3228975"/>
                <a:gd name="connsiteY183" fmla="*/ 1766887 h 1807369"/>
                <a:gd name="connsiteX184" fmla="*/ 3176588 w 3228975"/>
                <a:gd name="connsiteY184" fmla="*/ 1785937 h 1807369"/>
                <a:gd name="connsiteX185" fmla="*/ 3193257 w 3228975"/>
                <a:gd name="connsiteY185" fmla="*/ 1785937 h 1807369"/>
                <a:gd name="connsiteX186" fmla="*/ 3193257 w 3228975"/>
                <a:gd name="connsiteY186" fmla="*/ 1807369 h 1807369"/>
                <a:gd name="connsiteX187" fmla="*/ 3228975 w 3228975"/>
                <a:gd name="connsiteY187" fmla="*/ 1807369 h 1807369"/>
                <a:gd name="connsiteX188" fmla="*/ 3228975 w 3228975"/>
                <a:gd name="connsiteY188" fmla="*/ 1807369 h 18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228975" h="1807369">
                  <a:moveTo>
                    <a:pt x="0" y="0"/>
                  </a:moveTo>
                  <a:lnTo>
                    <a:pt x="245269" y="0"/>
                  </a:lnTo>
                  <a:lnTo>
                    <a:pt x="245269" y="21431"/>
                  </a:lnTo>
                  <a:lnTo>
                    <a:pt x="461963" y="21431"/>
                  </a:lnTo>
                  <a:lnTo>
                    <a:pt x="461963" y="45244"/>
                  </a:lnTo>
                  <a:lnTo>
                    <a:pt x="716757" y="45244"/>
                  </a:lnTo>
                  <a:lnTo>
                    <a:pt x="714375" y="42862"/>
                  </a:lnTo>
                  <a:lnTo>
                    <a:pt x="740569" y="42862"/>
                  </a:lnTo>
                  <a:lnTo>
                    <a:pt x="740569" y="59531"/>
                  </a:lnTo>
                  <a:lnTo>
                    <a:pt x="821532" y="59531"/>
                  </a:lnTo>
                  <a:lnTo>
                    <a:pt x="821532" y="95250"/>
                  </a:lnTo>
                  <a:lnTo>
                    <a:pt x="897732" y="95250"/>
                  </a:lnTo>
                  <a:lnTo>
                    <a:pt x="897732" y="119062"/>
                  </a:lnTo>
                  <a:lnTo>
                    <a:pt x="926307" y="119062"/>
                  </a:lnTo>
                  <a:lnTo>
                    <a:pt x="926307" y="130969"/>
                  </a:lnTo>
                  <a:lnTo>
                    <a:pt x="957263" y="130969"/>
                  </a:lnTo>
                  <a:lnTo>
                    <a:pt x="957263" y="145256"/>
                  </a:lnTo>
                  <a:lnTo>
                    <a:pt x="971550" y="145256"/>
                  </a:lnTo>
                  <a:lnTo>
                    <a:pt x="971550" y="159544"/>
                  </a:lnTo>
                  <a:lnTo>
                    <a:pt x="1076325" y="159544"/>
                  </a:lnTo>
                  <a:lnTo>
                    <a:pt x="1076325" y="178594"/>
                  </a:lnTo>
                  <a:lnTo>
                    <a:pt x="1095375" y="178594"/>
                  </a:lnTo>
                  <a:lnTo>
                    <a:pt x="1095375" y="195262"/>
                  </a:lnTo>
                  <a:lnTo>
                    <a:pt x="1190625" y="195262"/>
                  </a:lnTo>
                  <a:lnTo>
                    <a:pt x="1190625" y="207169"/>
                  </a:lnTo>
                  <a:lnTo>
                    <a:pt x="1223963" y="207169"/>
                  </a:lnTo>
                  <a:lnTo>
                    <a:pt x="1223963" y="221456"/>
                  </a:lnTo>
                  <a:lnTo>
                    <a:pt x="1271588" y="221456"/>
                  </a:lnTo>
                  <a:lnTo>
                    <a:pt x="1271588" y="250031"/>
                  </a:lnTo>
                  <a:lnTo>
                    <a:pt x="1335882" y="250031"/>
                  </a:lnTo>
                  <a:lnTo>
                    <a:pt x="1335882" y="264319"/>
                  </a:lnTo>
                  <a:lnTo>
                    <a:pt x="1359694" y="264319"/>
                  </a:lnTo>
                  <a:lnTo>
                    <a:pt x="1359694" y="280987"/>
                  </a:lnTo>
                  <a:lnTo>
                    <a:pt x="1376363" y="280987"/>
                  </a:lnTo>
                  <a:lnTo>
                    <a:pt x="1376363" y="297656"/>
                  </a:lnTo>
                  <a:lnTo>
                    <a:pt x="1407319" y="297656"/>
                  </a:lnTo>
                  <a:lnTo>
                    <a:pt x="1407319" y="309562"/>
                  </a:lnTo>
                  <a:lnTo>
                    <a:pt x="1454944" y="309562"/>
                  </a:lnTo>
                  <a:lnTo>
                    <a:pt x="1454944" y="328612"/>
                  </a:lnTo>
                  <a:lnTo>
                    <a:pt x="1493044" y="328612"/>
                  </a:lnTo>
                  <a:lnTo>
                    <a:pt x="1493044" y="354806"/>
                  </a:lnTo>
                  <a:lnTo>
                    <a:pt x="1500188" y="354806"/>
                  </a:lnTo>
                  <a:lnTo>
                    <a:pt x="1500188" y="378619"/>
                  </a:lnTo>
                  <a:lnTo>
                    <a:pt x="1524000" y="378619"/>
                  </a:lnTo>
                  <a:lnTo>
                    <a:pt x="1524000" y="397669"/>
                  </a:lnTo>
                  <a:lnTo>
                    <a:pt x="1545432" y="397669"/>
                  </a:lnTo>
                  <a:lnTo>
                    <a:pt x="1545432" y="414337"/>
                  </a:lnTo>
                  <a:lnTo>
                    <a:pt x="1614488" y="414337"/>
                  </a:lnTo>
                  <a:lnTo>
                    <a:pt x="1614488" y="421481"/>
                  </a:lnTo>
                  <a:lnTo>
                    <a:pt x="1652588" y="421481"/>
                  </a:lnTo>
                  <a:lnTo>
                    <a:pt x="1652588" y="438150"/>
                  </a:lnTo>
                  <a:lnTo>
                    <a:pt x="1671638" y="438150"/>
                  </a:lnTo>
                  <a:lnTo>
                    <a:pt x="1671638" y="457200"/>
                  </a:lnTo>
                  <a:lnTo>
                    <a:pt x="1695450" y="457200"/>
                  </a:lnTo>
                  <a:lnTo>
                    <a:pt x="1695450" y="473869"/>
                  </a:lnTo>
                  <a:lnTo>
                    <a:pt x="1709738" y="473869"/>
                  </a:lnTo>
                  <a:lnTo>
                    <a:pt x="1709738" y="497681"/>
                  </a:lnTo>
                  <a:lnTo>
                    <a:pt x="1716882" y="497681"/>
                  </a:lnTo>
                  <a:lnTo>
                    <a:pt x="1716882" y="528637"/>
                  </a:lnTo>
                  <a:lnTo>
                    <a:pt x="1724025" y="528637"/>
                  </a:lnTo>
                  <a:lnTo>
                    <a:pt x="1724025" y="547687"/>
                  </a:lnTo>
                  <a:lnTo>
                    <a:pt x="1764507" y="547687"/>
                  </a:lnTo>
                  <a:lnTo>
                    <a:pt x="1764507" y="592931"/>
                  </a:lnTo>
                  <a:lnTo>
                    <a:pt x="1771650" y="592931"/>
                  </a:lnTo>
                  <a:lnTo>
                    <a:pt x="1771650" y="616744"/>
                  </a:lnTo>
                  <a:lnTo>
                    <a:pt x="1788319" y="616744"/>
                  </a:lnTo>
                  <a:lnTo>
                    <a:pt x="1788319" y="640556"/>
                  </a:lnTo>
                  <a:lnTo>
                    <a:pt x="1795463" y="640556"/>
                  </a:lnTo>
                  <a:lnTo>
                    <a:pt x="1795463" y="671512"/>
                  </a:lnTo>
                  <a:lnTo>
                    <a:pt x="1814513" y="671512"/>
                  </a:lnTo>
                  <a:lnTo>
                    <a:pt x="1814513" y="683419"/>
                  </a:lnTo>
                  <a:lnTo>
                    <a:pt x="1835944" y="683419"/>
                  </a:lnTo>
                  <a:lnTo>
                    <a:pt x="1835944" y="690562"/>
                  </a:lnTo>
                  <a:lnTo>
                    <a:pt x="1857375" y="690562"/>
                  </a:lnTo>
                  <a:lnTo>
                    <a:pt x="1857375" y="709612"/>
                  </a:lnTo>
                  <a:lnTo>
                    <a:pt x="1878807" y="709612"/>
                  </a:lnTo>
                  <a:lnTo>
                    <a:pt x="1878807" y="726281"/>
                  </a:lnTo>
                  <a:lnTo>
                    <a:pt x="1900238" y="726281"/>
                  </a:lnTo>
                  <a:lnTo>
                    <a:pt x="1900238" y="750094"/>
                  </a:lnTo>
                  <a:lnTo>
                    <a:pt x="1914525" y="750094"/>
                  </a:lnTo>
                  <a:lnTo>
                    <a:pt x="1914525" y="766762"/>
                  </a:lnTo>
                  <a:lnTo>
                    <a:pt x="1935957" y="766762"/>
                  </a:lnTo>
                  <a:lnTo>
                    <a:pt x="1935957" y="776287"/>
                  </a:lnTo>
                  <a:lnTo>
                    <a:pt x="1955007" y="776287"/>
                  </a:lnTo>
                  <a:lnTo>
                    <a:pt x="1962150" y="783430"/>
                  </a:lnTo>
                  <a:lnTo>
                    <a:pt x="1978819" y="783430"/>
                  </a:lnTo>
                  <a:lnTo>
                    <a:pt x="1978819" y="802481"/>
                  </a:lnTo>
                  <a:lnTo>
                    <a:pt x="2000250" y="802481"/>
                  </a:lnTo>
                  <a:lnTo>
                    <a:pt x="2000250" y="821531"/>
                  </a:lnTo>
                  <a:lnTo>
                    <a:pt x="2024063" y="821531"/>
                  </a:lnTo>
                  <a:lnTo>
                    <a:pt x="2024063" y="835819"/>
                  </a:lnTo>
                  <a:lnTo>
                    <a:pt x="2050257" y="835819"/>
                  </a:lnTo>
                  <a:lnTo>
                    <a:pt x="2050257" y="857250"/>
                  </a:lnTo>
                  <a:lnTo>
                    <a:pt x="2071688" y="857250"/>
                  </a:lnTo>
                  <a:lnTo>
                    <a:pt x="2071688" y="869156"/>
                  </a:lnTo>
                  <a:lnTo>
                    <a:pt x="2097882" y="869156"/>
                  </a:lnTo>
                  <a:lnTo>
                    <a:pt x="2097882" y="912019"/>
                  </a:lnTo>
                  <a:lnTo>
                    <a:pt x="2119313" y="912019"/>
                  </a:lnTo>
                  <a:lnTo>
                    <a:pt x="2119313" y="931069"/>
                  </a:lnTo>
                  <a:lnTo>
                    <a:pt x="2138363" y="931069"/>
                  </a:lnTo>
                  <a:lnTo>
                    <a:pt x="2138363" y="957262"/>
                  </a:lnTo>
                  <a:lnTo>
                    <a:pt x="2164557" y="957262"/>
                  </a:lnTo>
                  <a:lnTo>
                    <a:pt x="2164557" y="964406"/>
                  </a:lnTo>
                  <a:lnTo>
                    <a:pt x="2183607" y="964406"/>
                  </a:lnTo>
                  <a:lnTo>
                    <a:pt x="2183607" y="983456"/>
                  </a:lnTo>
                  <a:lnTo>
                    <a:pt x="2202657" y="983456"/>
                  </a:lnTo>
                  <a:lnTo>
                    <a:pt x="2202657" y="997744"/>
                  </a:lnTo>
                  <a:lnTo>
                    <a:pt x="2224088" y="997744"/>
                  </a:lnTo>
                  <a:lnTo>
                    <a:pt x="2224088" y="1019175"/>
                  </a:lnTo>
                  <a:lnTo>
                    <a:pt x="2245519" y="1019175"/>
                  </a:lnTo>
                  <a:lnTo>
                    <a:pt x="2245519" y="1038225"/>
                  </a:lnTo>
                  <a:lnTo>
                    <a:pt x="2266950" y="1038225"/>
                  </a:lnTo>
                  <a:lnTo>
                    <a:pt x="2266950" y="1059656"/>
                  </a:lnTo>
                  <a:lnTo>
                    <a:pt x="2300288" y="1059656"/>
                  </a:lnTo>
                  <a:lnTo>
                    <a:pt x="2309813" y="1069181"/>
                  </a:lnTo>
                  <a:lnTo>
                    <a:pt x="2336007" y="1069181"/>
                  </a:lnTo>
                  <a:lnTo>
                    <a:pt x="2336007" y="1095375"/>
                  </a:lnTo>
                  <a:lnTo>
                    <a:pt x="2355057" y="1095375"/>
                  </a:lnTo>
                  <a:lnTo>
                    <a:pt x="2355057" y="1114425"/>
                  </a:lnTo>
                  <a:lnTo>
                    <a:pt x="2369344" y="1114425"/>
                  </a:lnTo>
                  <a:lnTo>
                    <a:pt x="2369344" y="1128712"/>
                  </a:lnTo>
                  <a:lnTo>
                    <a:pt x="2381250" y="1128712"/>
                  </a:lnTo>
                  <a:lnTo>
                    <a:pt x="2381250" y="1157287"/>
                  </a:lnTo>
                  <a:lnTo>
                    <a:pt x="2428875" y="1157287"/>
                  </a:lnTo>
                  <a:lnTo>
                    <a:pt x="2428875" y="1178719"/>
                  </a:lnTo>
                  <a:lnTo>
                    <a:pt x="2445544" y="1178719"/>
                  </a:lnTo>
                  <a:lnTo>
                    <a:pt x="2445544" y="1190625"/>
                  </a:lnTo>
                  <a:lnTo>
                    <a:pt x="2466975" y="1190625"/>
                  </a:lnTo>
                  <a:lnTo>
                    <a:pt x="2466975" y="1207294"/>
                  </a:lnTo>
                  <a:lnTo>
                    <a:pt x="2476500" y="1207294"/>
                  </a:lnTo>
                  <a:lnTo>
                    <a:pt x="2476500" y="1226344"/>
                  </a:lnTo>
                  <a:lnTo>
                    <a:pt x="2495550" y="1226344"/>
                  </a:lnTo>
                  <a:lnTo>
                    <a:pt x="2505075" y="1226344"/>
                  </a:lnTo>
                  <a:lnTo>
                    <a:pt x="2514600" y="1226344"/>
                  </a:lnTo>
                  <a:lnTo>
                    <a:pt x="2514600" y="1245394"/>
                  </a:lnTo>
                  <a:lnTo>
                    <a:pt x="2545557" y="1245394"/>
                  </a:lnTo>
                  <a:lnTo>
                    <a:pt x="2545557" y="1264444"/>
                  </a:lnTo>
                  <a:lnTo>
                    <a:pt x="2569369" y="1264444"/>
                  </a:lnTo>
                  <a:lnTo>
                    <a:pt x="2569369" y="1271587"/>
                  </a:lnTo>
                  <a:lnTo>
                    <a:pt x="2593182" y="1271587"/>
                  </a:lnTo>
                  <a:lnTo>
                    <a:pt x="2593182" y="1283494"/>
                  </a:lnTo>
                  <a:lnTo>
                    <a:pt x="2647950" y="1283494"/>
                  </a:lnTo>
                  <a:lnTo>
                    <a:pt x="2647950" y="1312069"/>
                  </a:lnTo>
                  <a:lnTo>
                    <a:pt x="2693194" y="1312069"/>
                  </a:lnTo>
                  <a:lnTo>
                    <a:pt x="2693194" y="1340644"/>
                  </a:lnTo>
                  <a:lnTo>
                    <a:pt x="2700337" y="1347787"/>
                  </a:lnTo>
                  <a:lnTo>
                    <a:pt x="2731294" y="1347787"/>
                  </a:lnTo>
                  <a:lnTo>
                    <a:pt x="2731294" y="1373981"/>
                  </a:lnTo>
                  <a:lnTo>
                    <a:pt x="2769394" y="1373981"/>
                  </a:lnTo>
                  <a:lnTo>
                    <a:pt x="2769394" y="1395412"/>
                  </a:lnTo>
                  <a:lnTo>
                    <a:pt x="2788444" y="1395412"/>
                  </a:lnTo>
                  <a:lnTo>
                    <a:pt x="2788444" y="1421606"/>
                  </a:lnTo>
                  <a:lnTo>
                    <a:pt x="2793207" y="1421606"/>
                  </a:lnTo>
                  <a:lnTo>
                    <a:pt x="2793207" y="1443037"/>
                  </a:lnTo>
                  <a:lnTo>
                    <a:pt x="2809875" y="1443037"/>
                  </a:lnTo>
                  <a:lnTo>
                    <a:pt x="2809875" y="1454944"/>
                  </a:lnTo>
                  <a:lnTo>
                    <a:pt x="2826544" y="1454944"/>
                  </a:lnTo>
                  <a:lnTo>
                    <a:pt x="2826544" y="1473994"/>
                  </a:lnTo>
                  <a:lnTo>
                    <a:pt x="2840832" y="1473994"/>
                  </a:lnTo>
                  <a:lnTo>
                    <a:pt x="2840832" y="1493044"/>
                  </a:lnTo>
                  <a:lnTo>
                    <a:pt x="2862263" y="1493044"/>
                  </a:lnTo>
                  <a:lnTo>
                    <a:pt x="2862263" y="1531144"/>
                  </a:lnTo>
                  <a:lnTo>
                    <a:pt x="2869407" y="1531144"/>
                  </a:lnTo>
                  <a:lnTo>
                    <a:pt x="2869407" y="1566862"/>
                  </a:lnTo>
                  <a:lnTo>
                    <a:pt x="2874169" y="1571624"/>
                  </a:lnTo>
                  <a:lnTo>
                    <a:pt x="2874169" y="1597819"/>
                  </a:lnTo>
                  <a:lnTo>
                    <a:pt x="2924175" y="1597819"/>
                  </a:lnTo>
                  <a:lnTo>
                    <a:pt x="2924175" y="1619250"/>
                  </a:lnTo>
                  <a:lnTo>
                    <a:pt x="2950369" y="1619250"/>
                  </a:lnTo>
                  <a:lnTo>
                    <a:pt x="2950369" y="1638300"/>
                  </a:lnTo>
                  <a:lnTo>
                    <a:pt x="2981325" y="1638300"/>
                  </a:lnTo>
                  <a:lnTo>
                    <a:pt x="3007519" y="1638300"/>
                  </a:lnTo>
                  <a:lnTo>
                    <a:pt x="3007519" y="1664494"/>
                  </a:lnTo>
                  <a:lnTo>
                    <a:pt x="3031332" y="1664494"/>
                  </a:lnTo>
                  <a:lnTo>
                    <a:pt x="3031332" y="1693069"/>
                  </a:lnTo>
                  <a:lnTo>
                    <a:pt x="3057525" y="1693069"/>
                  </a:lnTo>
                  <a:lnTo>
                    <a:pt x="3057525" y="1704975"/>
                  </a:lnTo>
                  <a:lnTo>
                    <a:pt x="3090863" y="1704975"/>
                  </a:lnTo>
                  <a:lnTo>
                    <a:pt x="3090863" y="1731169"/>
                  </a:lnTo>
                  <a:lnTo>
                    <a:pt x="3121819" y="1731169"/>
                  </a:lnTo>
                  <a:lnTo>
                    <a:pt x="3133725" y="1743075"/>
                  </a:lnTo>
                  <a:lnTo>
                    <a:pt x="3157538" y="1743075"/>
                  </a:lnTo>
                  <a:lnTo>
                    <a:pt x="3157538" y="1766887"/>
                  </a:lnTo>
                  <a:lnTo>
                    <a:pt x="3176588" y="1766887"/>
                  </a:lnTo>
                  <a:lnTo>
                    <a:pt x="3176588" y="1785937"/>
                  </a:lnTo>
                  <a:lnTo>
                    <a:pt x="3193257" y="1785937"/>
                  </a:lnTo>
                  <a:lnTo>
                    <a:pt x="3193257" y="1807369"/>
                  </a:lnTo>
                  <a:lnTo>
                    <a:pt x="3228975" y="1807369"/>
                  </a:lnTo>
                  <a:lnTo>
                    <a:pt x="3228975" y="1807369"/>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22" name="Freeform 21"/>
            <p:cNvSpPr/>
            <p:nvPr/>
          </p:nvSpPr>
          <p:spPr>
            <a:xfrm>
              <a:off x="3936206" y="2428875"/>
              <a:ext cx="3671888" cy="1354931"/>
            </a:xfrm>
            <a:custGeom>
              <a:avLst/>
              <a:gdLst>
                <a:gd name="connsiteX0" fmla="*/ 0 w 3671888"/>
                <a:gd name="connsiteY0" fmla="*/ 2381 h 1354931"/>
                <a:gd name="connsiteX1" fmla="*/ 0 w 3671888"/>
                <a:gd name="connsiteY1" fmla="*/ 2381 h 1354931"/>
                <a:gd name="connsiteX2" fmla="*/ 45244 w 3671888"/>
                <a:gd name="connsiteY2" fmla="*/ 2381 h 1354931"/>
                <a:gd name="connsiteX3" fmla="*/ 52388 w 3671888"/>
                <a:gd name="connsiteY3" fmla="*/ 0 h 1354931"/>
                <a:gd name="connsiteX4" fmla="*/ 52388 w 3671888"/>
                <a:gd name="connsiteY4" fmla="*/ 26194 h 1354931"/>
                <a:gd name="connsiteX5" fmla="*/ 83344 w 3671888"/>
                <a:gd name="connsiteY5" fmla="*/ 26194 h 1354931"/>
                <a:gd name="connsiteX6" fmla="*/ 71438 w 3671888"/>
                <a:gd name="connsiteY6" fmla="*/ 38100 h 1354931"/>
                <a:gd name="connsiteX7" fmla="*/ 119063 w 3671888"/>
                <a:gd name="connsiteY7" fmla="*/ 38100 h 1354931"/>
                <a:gd name="connsiteX8" fmla="*/ 119063 w 3671888"/>
                <a:gd name="connsiteY8" fmla="*/ 73819 h 1354931"/>
                <a:gd name="connsiteX9" fmla="*/ 154782 w 3671888"/>
                <a:gd name="connsiteY9" fmla="*/ 73819 h 1354931"/>
                <a:gd name="connsiteX10" fmla="*/ 154782 w 3671888"/>
                <a:gd name="connsiteY10" fmla="*/ 88106 h 1354931"/>
                <a:gd name="connsiteX11" fmla="*/ 219075 w 3671888"/>
                <a:gd name="connsiteY11" fmla="*/ 88106 h 1354931"/>
                <a:gd name="connsiteX12" fmla="*/ 219075 w 3671888"/>
                <a:gd name="connsiteY12" fmla="*/ 121444 h 1354931"/>
                <a:gd name="connsiteX13" fmla="*/ 230982 w 3671888"/>
                <a:gd name="connsiteY13" fmla="*/ 121444 h 1354931"/>
                <a:gd name="connsiteX14" fmla="*/ 230982 w 3671888"/>
                <a:gd name="connsiteY14" fmla="*/ 138113 h 1354931"/>
                <a:gd name="connsiteX15" fmla="*/ 290513 w 3671888"/>
                <a:gd name="connsiteY15" fmla="*/ 138113 h 1354931"/>
                <a:gd name="connsiteX16" fmla="*/ 290513 w 3671888"/>
                <a:gd name="connsiteY16" fmla="*/ 176213 h 1354931"/>
                <a:gd name="connsiteX17" fmla="*/ 335757 w 3671888"/>
                <a:gd name="connsiteY17" fmla="*/ 176213 h 1354931"/>
                <a:gd name="connsiteX18" fmla="*/ 335757 w 3671888"/>
                <a:gd name="connsiteY18" fmla="*/ 197644 h 1354931"/>
                <a:gd name="connsiteX19" fmla="*/ 350044 w 3671888"/>
                <a:gd name="connsiteY19" fmla="*/ 197644 h 1354931"/>
                <a:gd name="connsiteX20" fmla="*/ 350044 w 3671888"/>
                <a:gd name="connsiteY20" fmla="*/ 204788 h 1354931"/>
                <a:gd name="connsiteX21" fmla="*/ 414338 w 3671888"/>
                <a:gd name="connsiteY21" fmla="*/ 204788 h 1354931"/>
                <a:gd name="connsiteX22" fmla="*/ 414338 w 3671888"/>
                <a:gd name="connsiteY22" fmla="*/ 238125 h 1354931"/>
                <a:gd name="connsiteX23" fmla="*/ 435769 w 3671888"/>
                <a:gd name="connsiteY23" fmla="*/ 238125 h 1354931"/>
                <a:gd name="connsiteX24" fmla="*/ 435769 w 3671888"/>
                <a:gd name="connsiteY24" fmla="*/ 252413 h 1354931"/>
                <a:gd name="connsiteX25" fmla="*/ 466725 w 3671888"/>
                <a:gd name="connsiteY25" fmla="*/ 252413 h 1354931"/>
                <a:gd name="connsiteX26" fmla="*/ 466725 w 3671888"/>
                <a:gd name="connsiteY26" fmla="*/ 269081 h 1354931"/>
                <a:gd name="connsiteX27" fmla="*/ 485775 w 3671888"/>
                <a:gd name="connsiteY27" fmla="*/ 269081 h 1354931"/>
                <a:gd name="connsiteX28" fmla="*/ 485775 w 3671888"/>
                <a:gd name="connsiteY28" fmla="*/ 292894 h 1354931"/>
                <a:gd name="connsiteX29" fmla="*/ 500063 w 3671888"/>
                <a:gd name="connsiteY29" fmla="*/ 292894 h 1354931"/>
                <a:gd name="connsiteX30" fmla="*/ 500063 w 3671888"/>
                <a:gd name="connsiteY30" fmla="*/ 319088 h 1354931"/>
                <a:gd name="connsiteX31" fmla="*/ 519113 w 3671888"/>
                <a:gd name="connsiteY31" fmla="*/ 319088 h 1354931"/>
                <a:gd name="connsiteX32" fmla="*/ 519113 w 3671888"/>
                <a:gd name="connsiteY32" fmla="*/ 340519 h 1354931"/>
                <a:gd name="connsiteX33" fmla="*/ 550069 w 3671888"/>
                <a:gd name="connsiteY33" fmla="*/ 340519 h 1354931"/>
                <a:gd name="connsiteX34" fmla="*/ 564357 w 3671888"/>
                <a:gd name="connsiteY34" fmla="*/ 340519 h 1354931"/>
                <a:gd name="connsiteX35" fmla="*/ 564357 w 3671888"/>
                <a:gd name="connsiteY35" fmla="*/ 350044 h 1354931"/>
                <a:gd name="connsiteX36" fmla="*/ 583407 w 3671888"/>
                <a:gd name="connsiteY36" fmla="*/ 350044 h 1354931"/>
                <a:gd name="connsiteX37" fmla="*/ 583407 w 3671888"/>
                <a:gd name="connsiteY37" fmla="*/ 369094 h 1354931"/>
                <a:gd name="connsiteX38" fmla="*/ 609600 w 3671888"/>
                <a:gd name="connsiteY38" fmla="*/ 369094 h 1354931"/>
                <a:gd name="connsiteX39" fmla="*/ 609600 w 3671888"/>
                <a:gd name="connsiteY39" fmla="*/ 395288 h 1354931"/>
                <a:gd name="connsiteX40" fmla="*/ 614363 w 3671888"/>
                <a:gd name="connsiteY40" fmla="*/ 395288 h 1354931"/>
                <a:gd name="connsiteX41" fmla="*/ 614363 w 3671888"/>
                <a:gd name="connsiteY41" fmla="*/ 421481 h 1354931"/>
                <a:gd name="connsiteX42" fmla="*/ 673894 w 3671888"/>
                <a:gd name="connsiteY42" fmla="*/ 421481 h 1354931"/>
                <a:gd name="connsiteX43" fmla="*/ 673894 w 3671888"/>
                <a:gd name="connsiteY43" fmla="*/ 440531 h 1354931"/>
                <a:gd name="connsiteX44" fmla="*/ 707232 w 3671888"/>
                <a:gd name="connsiteY44" fmla="*/ 440531 h 1354931"/>
                <a:gd name="connsiteX45" fmla="*/ 707232 w 3671888"/>
                <a:gd name="connsiteY45" fmla="*/ 471488 h 1354931"/>
                <a:gd name="connsiteX46" fmla="*/ 719138 w 3671888"/>
                <a:gd name="connsiteY46" fmla="*/ 471488 h 1354931"/>
                <a:gd name="connsiteX47" fmla="*/ 719138 w 3671888"/>
                <a:gd name="connsiteY47" fmla="*/ 500063 h 1354931"/>
                <a:gd name="connsiteX48" fmla="*/ 747713 w 3671888"/>
                <a:gd name="connsiteY48" fmla="*/ 500063 h 1354931"/>
                <a:gd name="connsiteX49" fmla="*/ 747713 w 3671888"/>
                <a:gd name="connsiteY49" fmla="*/ 526256 h 1354931"/>
                <a:gd name="connsiteX50" fmla="*/ 766763 w 3671888"/>
                <a:gd name="connsiteY50" fmla="*/ 526256 h 1354931"/>
                <a:gd name="connsiteX51" fmla="*/ 766763 w 3671888"/>
                <a:gd name="connsiteY51" fmla="*/ 545306 h 1354931"/>
                <a:gd name="connsiteX52" fmla="*/ 797719 w 3671888"/>
                <a:gd name="connsiteY52" fmla="*/ 545306 h 1354931"/>
                <a:gd name="connsiteX53" fmla="*/ 797719 w 3671888"/>
                <a:gd name="connsiteY53" fmla="*/ 576263 h 1354931"/>
                <a:gd name="connsiteX54" fmla="*/ 835819 w 3671888"/>
                <a:gd name="connsiteY54" fmla="*/ 576263 h 1354931"/>
                <a:gd name="connsiteX55" fmla="*/ 835819 w 3671888"/>
                <a:gd name="connsiteY55" fmla="*/ 585788 h 1354931"/>
                <a:gd name="connsiteX56" fmla="*/ 1021557 w 3671888"/>
                <a:gd name="connsiteY56" fmla="*/ 585788 h 1354931"/>
                <a:gd name="connsiteX57" fmla="*/ 1021557 w 3671888"/>
                <a:gd name="connsiteY57" fmla="*/ 595313 h 1354931"/>
                <a:gd name="connsiteX58" fmla="*/ 1033463 w 3671888"/>
                <a:gd name="connsiteY58" fmla="*/ 595313 h 1354931"/>
                <a:gd name="connsiteX59" fmla="*/ 1033463 w 3671888"/>
                <a:gd name="connsiteY59" fmla="*/ 616744 h 1354931"/>
                <a:gd name="connsiteX60" fmla="*/ 1147763 w 3671888"/>
                <a:gd name="connsiteY60" fmla="*/ 616744 h 1354931"/>
                <a:gd name="connsiteX61" fmla="*/ 1147763 w 3671888"/>
                <a:gd name="connsiteY61" fmla="*/ 635794 h 1354931"/>
                <a:gd name="connsiteX62" fmla="*/ 1173957 w 3671888"/>
                <a:gd name="connsiteY62" fmla="*/ 635794 h 1354931"/>
                <a:gd name="connsiteX63" fmla="*/ 1173957 w 3671888"/>
                <a:gd name="connsiteY63" fmla="*/ 650081 h 1354931"/>
                <a:gd name="connsiteX64" fmla="*/ 1190625 w 3671888"/>
                <a:gd name="connsiteY64" fmla="*/ 650081 h 1354931"/>
                <a:gd name="connsiteX65" fmla="*/ 1190625 w 3671888"/>
                <a:gd name="connsiteY65" fmla="*/ 676275 h 1354931"/>
                <a:gd name="connsiteX66" fmla="*/ 1221582 w 3671888"/>
                <a:gd name="connsiteY66" fmla="*/ 676275 h 1354931"/>
                <a:gd name="connsiteX67" fmla="*/ 1221582 w 3671888"/>
                <a:gd name="connsiteY67" fmla="*/ 685800 h 1354931"/>
                <a:gd name="connsiteX68" fmla="*/ 1297782 w 3671888"/>
                <a:gd name="connsiteY68" fmla="*/ 685800 h 1354931"/>
                <a:gd name="connsiteX69" fmla="*/ 1297782 w 3671888"/>
                <a:gd name="connsiteY69" fmla="*/ 707231 h 1354931"/>
                <a:gd name="connsiteX70" fmla="*/ 1314450 w 3671888"/>
                <a:gd name="connsiteY70" fmla="*/ 707231 h 1354931"/>
                <a:gd name="connsiteX71" fmla="*/ 1314450 w 3671888"/>
                <a:gd name="connsiteY71" fmla="*/ 716756 h 1354931"/>
                <a:gd name="connsiteX72" fmla="*/ 1402557 w 3671888"/>
                <a:gd name="connsiteY72" fmla="*/ 716756 h 1354931"/>
                <a:gd name="connsiteX73" fmla="*/ 1402557 w 3671888"/>
                <a:gd name="connsiteY73" fmla="*/ 735806 h 1354931"/>
                <a:gd name="connsiteX74" fmla="*/ 1464469 w 3671888"/>
                <a:gd name="connsiteY74" fmla="*/ 735806 h 1354931"/>
                <a:gd name="connsiteX75" fmla="*/ 1464469 w 3671888"/>
                <a:gd name="connsiteY75" fmla="*/ 757238 h 1354931"/>
                <a:gd name="connsiteX76" fmla="*/ 1545432 w 3671888"/>
                <a:gd name="connsiteY76" fmla="*/ 757238 h 1354931"/>
                <a:gd name="connsiteX77" fmla="*/ 1545432 w 3671888"/>
                <a:gd name="connsiteY77" fmla="*/ 771525 h 1354931"/>
                <a:gd name="connsiteX78" fmla="*/ 1676400 w 3671888"/>
                <a:gd name="connsiteY78" fmla="*/ 771525 h 1354931"/>
                <a:gd name="connsiteX79" fmla="*/ 1676400 w 3671888"/>
                <a:gd name="connsiteY79" fmla="*/ 790575 h 1354931"/>
                <a:gd name="connsiteX80" fmla="*/ 1685925 w 3671888"/>
                <a:gd name="connsiteY80" fmla="*/ 790575 h 1354931"/>
                <a:gd name="connsiteX81" fmla="*/ 1685925 w 3671888"/>
                <a:gd name="connsiteY81" fmla="*/ 812006 h 1354931"/>
                <a:gd name="connsiteX82" fmla="*/ 1774032 w 3671888"/>
                <a:gd name="connsiteY82" fmla="*/ 812006 h 1354931"/>
                <a:gd name="connsiteX83" fmla="*/ 1774032 w 3671888"/>
                <a:gd name="connsiteY83" fmla="*/ 840581 h 1354931"/>
                <a:gd name="connsiteX84" fmla="*/ 1804988 w 3671888"/>
                <a:gd name="connsiteY84" fmla="*/ 840581 h 1354931"/>
                <a:gd name="connsiteX85" fmla="*/ 1804988 w 3671888"/>
                <a:gd name="connsiteY85" fmla="*/ 857250 h 1354931"/>
                <a:gd name="connsiteX86" fmla="*/ 1833563 w 3671888"/>
                <a:gd name="connsiteY86" fmla="*/ 857250 h 1354931"/>
                <a:gd name="connsiteX87" fmla="*/ 1833563 w 3671888"/>
                <a:gd name="connsiteY87" fmla="*/ 876300 h 1354931"/>
                <a:gd name="connsiteX88" fmla="*/ 1845469 w 3671888"/>
                <a:gd name="connsiteY88" fmla="*/ 876300 h 1354931"/>
                <a:gd name="connsiteX89" fmla="*/ 1845469 w 3671888"/>
                <a:gd name="connsiteY89" fmla="*/ 895350 h 1354931"/>
                <a:gd name="connsiteX90" fmla="*/ 1874044 w 3671888"/>
                <a:gd name="connsiteY90" fmla="*/ 895350 h 1354931"/>
                <a:gd name="connsiteX91" fmla="*/ 1874044 w 3671888"/>
                <a:gd name="connsiteY91" fmla="*/ 909638 h 1354931"/>
                <a:gd name="connsiteX92" fmla="*/ 1935957 w 3671888"/>
                <a:gd name="connsiteY92" fmla="*/ 909638 h 1354931"/>
                <a:gd name="connsiteX93" fmla="*/ 1935957 w 3671888"/>
                <a:gd name="connsiteY93" fmla="*/ 933450 h 1354931"/>
                <a:gd name="connsiteX94" fmla="*/ 1962150 w 3671888"/>
                <a:gd name="connsiteY94" fmla="*/ 933450 h 1354931"/>
                <a:gd name="connsiteX95" fmla="*/ 1962150 w 3671888"/>
                <a:gd name="connsiteY95" fmla="*/ 962025 h 1354931"/>
                <a:gd name="connsiteX96" fmla="*/ 1976438 w 3671888"/>
                <a:gd name="connsiteY96" fmla="*/ 962025 h 1354931"/>
                <a:gd name="connsiteX97" fmla="*/ 1976438 w 3671888"/>
                <a:gd name="connsiteY97" fmla="*/ 973931 h 1354931"/>
                <a:gd name="connsiteX98" fmla="*/ 2014538 w 3671888"/>
                <a:gd name="connsiteY98" fmla="*/ 973931 h 1354931"/>
                <a:gd name="connsiteX99" fmla="*/ 2014538 w 3671888"/>
                <a:gd name="connsiteY99" fmla="*/ 990600 h 1354931"/>
                <a:gd name="connsiteX100" fmla="*/ 2038350 w 3671888"/>
                <a:gd name="connsiteY100" fmla="*/ 990600 h 1354931"/>
                <a:gd name="connsiteX101" fmla="*/ 2038350 w 3671888"/>
                <a:gd name="connsiteY101" fmla="*/ 1023938 h 1354931"/>
                <a:gd name="connsiteX102" fmla="*/ 2667000 w 3671888"/>
                <a:gd name="connsiteY102" fmla="*/ 1023938 h 1354931"/>
                <a:gd name="connsiteX103" fmla="*/ 2667000 w 3671888"/>
                <a:gd name="connsiteY103" fmla="*/ 1042988 h 1354931"/>
                <a:gd name="connsiteX104" fmla="*/ 2690813 w 3671888"/>
                <a:gd name="connsiteY104" fmla="*/ 1042988 h 1354931"/>
                <a:gd name="connsiteX105" fmla="*/ 2690813 w 3671888"/>
                <a:gd name="connsiteY105" fmla="*/ 1066800 h 1354931"/>
                <a:gd name="connsiteX106" fmla="*/ 2712244 w 3671888"/>
                <a:gd name="connsiteY106" fmla="*/ 1066800 h 1354931"/>
                <a:gd name="connsiteX107" fmla="*/ 2712244 w 3671888"/>
                <a:gd name="connsiteY107" fmla="*/ 1085850 h 1354931"/>
                <a:gd name="connsiteX108" fmla="*/ 2764632 w 3671888"/>
                <a:gd name="connsiteY108" fmla="*/ 1085850 h 1354931"/>
                <a:gd name="connsiteX109" fmla="*/ 2764632 w 3671888"/>
                <a:gd name="connsiteY109" fmla="*/ 1104900 h 1354931"/>
                <a:gd name="connsiteX110" fmla="*/ 2897982 w 3671888"/>
                <a:gd name="connsiteY110" fmla="*/ 1104900 h 1354931"/>
                <a:gd name="connsiteX111" fmla="*/ 2897982 w 3671888"/>
                <a:gd name="connsiteY111" fmla="*/ 1116806 h 1354931"/>
                <a:gd name="connsiteX112" fmla="*/ 2931319 w 3671888"/>
                <a:gd name="connsiteY112" fmla="*/ 1116806 h 1354931"/>
                <a:gd name="connsiteX113" fmla="*/ 2931319 w 3671888"/>
                <a:gd name="connsiteY113" fmla="*/ 1145381 h 1354931"/>
                <a:gd name="connsiteX114" fmla="*/ 3048000 w 3671888"/>
                <a:gd name="connsiteY114" fmla="*/ 1145381 h 1354931"/>
                <a:gd name="connsiteX115" fmla="*/ 3048000 w 3671888"/>
                <a:gd name="connsiteY115" fmla="*/ 1164431 h 1354931"/>
                <a:gd name="connsiteX116" fmla="*/ 3131344 w 3671888"/>
                <a:gd name="connsiteY116" fmla="*/ 1164431 h 1354931"/>
                <a:gd name="connsiteX117" fmla="*/ 3131344 w 3671888"/>
                <a:gd name="connsiteY117" fmla="*/ 1193006 h 1354931"/>
                <a:gd name="connsiteX118" fmla="*/ 3145632 w 3671888"/>
                <a:gd name="connsiteY118" fmla="*/ 1193006 h 1354931"/>
                <a:gd name="connsiteX119" fmla="*/ 3145632 w 3671888"/>
                <a:gd name="connsiteY119" fmla="*/ 1216819 h 1354931"/>
                <a:gd name="connsiteX120" fmla="*/ 3190875 w 3671888"/>
                <a:gd name="connsiteY120" fmla="*/ 1216819 h 1354931"/>
                <a:gd name="connsiteX121" fmla="*/ 3205163 w 3671888"/>
                <a:gd name="connsiteY121" fmla="*/ 1231107 h 1354931"/>
                <a:gd name="connsiteX122" fmla="*/ 3326607 w 3671888"/>
                <a:gd name="connsiteY122" fmla="*/ 1231107 h 1354931"/>
                <a:gd name="connsiteX123" fmla="*/ 3326607 w 3671888"/>
                <a:gd name="connsiteY123" fmla="*/ 1264444 h 1354931"/>
                <a:gd name="connsiteX124" fmla="*/ 3367088 w 3671888"/>
                <a:gd name="connsiteY124" fmla="*/ 1264444 h 1354931"/>
                <a:gd name="connsiteX125" fmla="*/ 3367088 w 3671888"/>
                <a:gd name="connsiteY125" fmla="*/ 1283494 h 1354931"/>
                <a:gd name="connsiteX126" fmla="*/ 3502819 w 3671888"/>
                <a:gd name="connsiteY126" fmla="*/ 1283494 h 1354931"/>
                <a:gd name="connsiteX127" fmla="*/ 3502819 w 3671888"/>
                <a:gd name="connsiteY127" fmla="*/ 1307306 h 1354931"/>
                <a:gd name="connsiteX128" fmla="*/ 3517107 w 3671888"/>
                <a:gd name="connsiteY128" fmla="*/ 1307306 h 1354931"/>
                <a:gd name="connsiteX129" fmla="*/ 3517107 w 3671888"/>
                <a:gd name="connsiteY129" fmla="*/ 1314450 h 1354931"/>
                <a:gd name="connsiteX130" fmla="*/ 3557588 w 3671888"/>
                <a:gd name="connsiteY130" fmla="*/ 1314450 h 1354931"/>
                <a:gd name="connsiteX131" fmla="*/ 3557588 w 3671888"/>
                <a:gd name="connsiteY131" fmla="*/ 1328738 h 1354931"/>
                <a:gd name="connsiteX132" fmla="*/ 3631407 w 3671888"/>
                <a:gd name="connsiteY132" fmla="*/ 1328738 h 1354931"/>
                <a:gd name="connsiteX133" fmla="*/ 3631407 w 3671888"/>
                <a:gd name="connsiteY133" fmla="*/ 1354931 h 1354931"/>
                <a:gd name="connsiteX134" fmla="*/ 3671888 w 3671888"/>
                <a:gd name="connsiteY134" fmla="*/ 1354931 h 1354931"/>
                <a:gd name="connsiteX135" fmla="*/ 3671888 w 3671888"/>
                <a:gd name="connsiteY135" fmla="*/ 1354931 h 135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671888" h="1354931">
                  <a:moveTo>
                    <a:pt x="0" y="2381"/>
                  </a:moveTo>
                  <a:lnTo>
                    <a:pt x="0" y="2381"/>
                  </a:lnTo>
                  <a:cubicBezTo>
                    <a:pt x="23693" y="5014"/>
                    <a:pt x="20569" y="6178"/>
                    <a:pt x="45244" y="2381"/>
                  </a:cubicBezTo>
                  <a:cubicBezTo>
                    <a:pt x="47725" y="1999"/>
                    <a:pt x="52388" y="0"/>
                    <a:pt x="52388" y="0"/>
                  </a:cubicBezTo>
                  <a:lnTo>
                    <a:pt x="52388" y="26194"/>
                  </a:lnTo>
                  <a:lnTo>
                    <a:pt x="83344" y="26194"/>
                  </a:lnTo>
                  <a:lnTo>
                    <a:pt x="71438" y="38100"/>
                  </a:lnTo>
                  <a:lnTo>
                    <a:pt x="119063" y="38100"/>
                  </a:lnTo>
                  <a:lnTo>
                    <a:pt x="119063" y="73819"/>
                  </a:lnTo>
                  <a:lnTo>
                    <a:pt x="154782" y="73819"/>
                  </a:lnTo>
                  <a:lnTo>
                    <a:pt x="154782" y="88106"/>
                  </a:lnTo>
                  <a:lnTo>
                    <a:pt x="219075" y="88106"/>
                  </a:lnTo>
                  <a:lnTo>
                    <a:pt x="219075" y="121444"/>
                  </a:lnTo>
                  <a:lnTo>
                    <a:pt x="230982" y="121444"/>
                  </a:lnTo>
                  <a:lnTo>
                    <a:pt x="230982" y="138113"/>
                  </a:lnTo>
                  <a:lnTo>
                    <a:pt x="290513" y="138113"/>
                  </a:lnTo>
                  <a:lnTo>
                    <a:pt x="290513" y="176213"/>
                  </a:lnTo>
                  <a:lnTo>
                    <a:pt x="335757" y="176213"/>
                  </a:lnTo>
                  <a:lnTo>
                    <a:pt x="335757" y="197644"/>
                  </a:lnTo>
                  <a:lnTo>
                    <a:pt x="350044" y="197644"/>
                  </a:lnTo>
                  <a:lnTo>
                    <a:pt x="350044" y="204788"/>
                  </a:lnTo>
                  <a:lnTo>
                    <a:pt x="414338" y="204788"/>
                  </a:lnTo>
                  <a:lnTo>
                    <a:pt x="414338" y="238125"/>
                  </a:lnTo>
                  <a:lnTo>
                    <a:pt x="435769" y="238125"/>
                  </a:lnTo>
                  <a:lnTo>
                    <a:pt x="435769" y="252413"/>
                  </a:lnTo>
                  <a:lnTo>
                    <a:pt x="466725" y="252413"/>
                  </a:lnTo>
                  <a:lnTo>
                    <a:pt x="466725" y="269081"/>
                  </a:lnTo>
                  <a:lnTo>
                    <a:pt x="485775" y="269081"/>
                  </a:lnTo>
                  <a:lnTo>
                    <a:pt x="485775" y="292894"/>
                  </a:lnTo>
                  <a:lnTo>
                    <a:pt x="500063" y="292894"/>
                  </a:lnTo>
                  <a:lnTo>
                    <a:pt x="500063" y="319088"/>
                  </a:lnTo>
                  <a:lnTo>
                    <a:pt x="519113" y="319088"/>
                  </a:lnTo>
                  <a:lnTo>
                    <a:pt x="519113" y="340519"/>
                  </a:lnTo>
                  <a:lnTo>
                    <a:pt x="550069" y="340519"/>
                  </a:lnTo>
                  <a:lnTo>
                    <a:pt x="564357" y="340519"/>
                  </a:lnTo>
                  <a:lnTo>
                    <a:pt x="564357" y="350044"/>
                  </a:lnTo>
                  <a:lnTo>
                    <a:pt x="583407" y="350044"/>
                  </a:lnTo>
                  <a:lnTo>
                    <a:pt x="583407" y="369094"/>
                  </a:lnTo>
                  <a:lnTo>
                    <a:pt x="609600" y="369094"/>
                  </a:lnTo>
                  <a:lnTo>
                    <a:pt x="609600" y="395288"/>
                  </a:lnTo>
                  <a:lnTo>
                    <a:pt x="614363" y="395288"/>
                  </a:lnTo>
                  <a:lnTo>
                    <a:pt x="614363" y="421481"/>
                  </a:lnTo>
                  <a:lnTo>
                    <a:pt x="673894" y="421481"/>
                  </a:lnTo>
                  <a:lnTo>
                    <a:pt x="673894" y="440531"/>
                  </a:lnTo>
                  <a:lnTo>
                    <a:pt x="707232" y="440531"/>
                  </a:lnTo>
                  <a:lnTo>
                    <a:pt x="707232" y="471488"/>
                  </a:lnTo>
                  <a:lnTo>
                    <a:pt x="719138" y="471488"/>
                  </a:lnTo>
                  <a:lnTo>
                    <a:pt x="719138" y="500063"/>
                  </a:lnTo>
                  <a:lnTo>
                    <a:pt x="747713" y="500063"/>
                  </a:lnTo>
                  <a:lnTo>
                    <a:pt x="747713" y="526256"/>
                  </a:lnTo>
                  <a:lnTo>
                    <a:pt x="766763" y="526256"/>
                  </a:lnTo>
                  <a:lnTo>
                    <a:pt x="766763" y="545306"/>
                  </a:lnTo>
                  <a:lnTo>
                    <a:pt x="797719" y="545306"/>
                  </a:lnTo>
                  <a:lnTo>
                    <a:pt x="797719" y="576263"/>
                  </a:lnTo>
                  <a:lnTo>
                    <a:pt x="835819" y="576263"/>
                  </a:lnTo>
                  <a:lnTo>
                    <a:pt x="835819" y="585788"/>
                  </a:lnTo>
                  <a:lnTo>
                    <a:pt x="1021557" y="585788"/>
                  </a:lnTo>
                  <a:lnTo>
                    <a:pt x="1021557" y="595313"/>
                  </a:lnTo>
                  <a:lnTo>
                    <a:pt x="1033463" y="595313"/>
                  </a:lnTo>
                  <a:lnTo>
                    <a:pt x="1033463" y="616744"/>
                  </a:lnTo>
                  <a:lnTo>
                    <a:pt x="1147763" y="616744"/>
                  </a:lnTo>
                  <a:lnTo>
                    <a:pt x="1147763" y="635794"/>
                  </a:lnTo>
                  <a:lnTo>
                    <a:pt x="1173957" y="635794"/>
                  </a:lnTo>
                  <a:lnTo>
                    <a:pt x="1173957" y="650081"/>
                  </a:lnTo>
                  <a:lnTo>
                    <a:pt x="1190625" y="650081"/>
                  </a:lnTo>
                  <a:lnTo>
                    <a:pt x="1190625" y="676275"/>
                  </a:lnTo>
                  <a:lnTo>
                    <a:pt x="1221582" y="676275"/>
                  </a:lnTo>
                  <a:lnTo>
                    <a:pt x="1221582" y="685800"/>
                  </a:lnTo>
                  <a:lnTo>
                    <a:pt x="1297782" y="685800"/>
                  </a:lnTo>
                  <a:lnTo>
                    <a:pt x="1297782" y="707231"/>
                  </a:lnTo>
                  <a:lnTo>
                    <a:pt x="1314450" y="707231"/>
                  </a:lnTo>
                  <a:lnTo>
                    <a:pt x="1314450" y="716756"/>
                  </a:lnTo>
                  <a:lnTo>
                    <a:pt x="1402557" y="716756"/>
                  </a:lnTo>
                  <a:lnTo>
                    <a:pt x="1402557" y="735806"/>
                  </a:lnTo>
                  <a:lnTo>
                    <a:pt x="1464469" y="735806"/>
                  </a:lnTo>
                  <a:lnTo>
                    <a:pt x="1464469" y="757238"/>
                  </a:lnTo>
                  <a:lnTo>
                    <a:pt x="1545432" y="757238"/>
                  </a:lnTo>
                  <a:lnTo>
                    <a:pt x="1545432" y="771525"/>
                  </a:lnTo>
                  <a:lnTo>
                    <a:pt x="1676400" y="771525"/>
                  </a:lnTo>
                  <a:lnTo>
                    <a:pt x="1676400" y="790575"/>
                  </a:lnTo>
                  <a:lnTo>
                    <a:pt x="1685925" y="790575"/>
                  </a:lnTo>
                  <a:lnTo>
                    <a:pt x="1685925" y="812006"/>
                  </a:lnTo>
                  <a:lnTo>
                    <a:pt x="1774032" y="812006"/>
                  </a:lnTo>
                  <a:lnTo>
                    <a:pt x="1774032" y="840581"/>
                  </a:lnTo>
                  <a:lnTo>
                    <a:pt x="1804988" y="840581"/>
                  </a:lnTo>
                  <a:lnTo>
                    <a:pt x="1804988" y="857250"/>
                  </a:lnTo>
                  <a:lnTo>
                    <a:pt x="1833563" y="857250"/>
                  </a:lnTo>
                  <a:lnTo>
                    <a:pt x="1833563" y="876300"/>
                  </a:lnTo>
                  <a:lnTo>
                    <a:pt x="1845469" y="876300"/>
                  </a:lnTo>
                  <a:lnTo>
                    <a:pt x="1845469" y="895350"/>
                  </a:lnTo>
                  <a:lnTo>
                    <a:pt x="1874044" y="895350"/>
                  </a:lnTo>
                  <a:lnTo>
                    <a:pt x="1874044" y="909638"/>
                  </a:lnTo>
                  <a:lnTo>
                    <a:pt x="1935957" y="909638"/>
                  </a:lnTo>
                  <a:lnTo>
                    <a:pt x="1935957" y="933450"/>
                  </a:lnTo>
                  <a:lnTo>
                    <a:pt x="1962150" y="933450"/>
                  </a:lnTo>
                  <a:lnTo>
                    <a:pt x="1962150" y="962025"/>
                  </a:lnTo>
                  <a:lnTo>
                    <a:pt x="1976438" y="962025"/>
                  </a:lnTo>
                  <a:lnTo>
                    <a:pt x="1976438" y="973931"/>
                  </a:lnTo>
                  <a:lnTo>
                    <a:pt x="2014538" y="973931"/>
                  </a:lnTo>
                  <a:lnTo>
                    <a:pt x="2014538" y="990600"/>
                  </a:lnTo>
                  <a:lnTo>
                    <a:pt x="2038350" y="990600"/>
                  </a:lnTo>
                  <a:lnTo>
                    <a:pt x="2038350" y="1023938"/>
                  </a:lnTo>
                  <a:lnTo>
                    <a:pt x="2667000" y="1023938"/>
                  </a:lnTo>
                  <a:lnTo>
                    <a:pt x="2667000" y="1042988"/>
                  </a:lnTo>
                  <a:lnTo>
                    <a:pt x="2690813" y="1042988"/>
                  </a:lnTo>
                  <a:lnTo>
                    <a:pt x="2690813" y="1066800"/>
                  </a:lnTo>
                  <a:lnTo>
                    <a:pt x="2712244" y="1066800"/>
                  </a:lnTo>
                  <a:lnTo>
                    <a:pt x="2712244" y="1085850"/>
                  </a:lnTo>
                  <a:lnTo>
                    <a:pt x="2764632" y="1085850"/>
                  </a:lnTo>
                  <a:lnTo>
                    <a:pt x="2764632" y="1104900"/>
                  </a:lnTo>
                  <a:lnTo>
                    <a:pt x="2897982" y="1104900"/>
                  </a:lnTo>
                  <a:lnTo>
                    <a:pt x="2897982" y="1116806"/>
                  </a:lnTo>
                  <a:lnTo>
                    <a:pt x="2931319" y="1116806"/>
                  </a:lnTo>
                  <a:lnTo>
                    <a:pt x="2931319" y="1145381"/>
                  </a:lnTo>
                  <a:lnTo>
                    <a:pt x="3048000" y="1145381"/>
                  </a:lnTo>
                  <a:lnTo>
                    <a:pt x="3048000" y="1164431"/>
                  </a:lnTo>
                  <a:lnTo>
                    <a:pt x="3131344" y="1164431"/>
                  </a:lnTo>
                  <a:lnTo>
                    <a:pt x="3131344" y="1193006"/>
                  </a:lnTo>
                  <a:lnTo>
                    <a:pt x="3145632" y="1193006"/>
                  </a:lnTo>
                  <a:lnTo>
                    <a:pt x="3145632" y="1216819"/>
                  </a:lnTo>
                  <a:lnTo>
                    <a:pt x="3190875" y="1216819"/>
                  </a:lnTo>
                  <a:lnTo>
                    <a:pt x="3205163" y="1231107"/>
                  </a:lnTo>
                  <a:lnTo>
                    <a:pt x="3326607" y="1231107"/>
                  </a:lnTo>
                  <a:lnTo>
                    <a:pt x="3326607" y="1264444"/>
                  </a:lnTo>
                  <a:lnTo>
                    <a:pt x="3367088" y="1264444"/>
                  </a:lnTo>
                  <a:lnTo>
                    <a:pt x="3367088" y="1283494"/>
                  </a:lnTo>
                  <a:lnTo>
                    <a:pt x="3502819" y="1283494"/>
                  </a:lnTo>
                  <a:lnTo>
                    <a:pt x="3502819" y="1307306"/>
                  </a:lnTo>
                  <a:lnTo>
                    <a:pt x="3517107" y="1307306"/>
                  </a:lnTo>
                  <a:lnTo>
                    <a:pt x="3517107" y="1314450"/>
                  </a:lnTo>
                  <a:lnTo>
                    <a:pt x="3557588" y="1314450"/>
                  </a:lnTo>
                  <a:lnTo>
                    <a:pt x="3557588" y="1328738"/>
                  </a:lnTo>
                  <a:lnTo>
                    <a:pt x="3631407" y="1328738"/>
                  </a:lnTo>
                  <a:lnTo>
                    <a:pt x="3631407" y="1354931"/>
                  </a:lnTo>
                  <a:lnTo>
                    <a:pt x="3671888" y="1354931"/>
                  </a:lnTo>
                  <a:lnTo>
                    <a:pt x="3671888" y="1354931"/>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sp>
          <p:nvSpPr>
            <p:cNvPr id="24" name="Freeform 23"/>
            <p:cNvSpPr/>
            <p:nvPr/>
          </p:nvSpPr>
          <p:spPr>
            <a:xfrm>
              <a:off x="7596188" y="3767138"/>
              <a:ext cx="3064668" cy="492918"/>
            </a:xfrm>
            <a:custGeom>
              <a:avLst/>
              <a:gdLst>
                <a:gd name="connsiteX0" fmla="*/ 0 w 3064668"/>
                <a:gd name="connsiteY0" fmla="*/ 0 h 492918"/>
                <a:gd name="connsiteX1" fmla="*/ 0 w 3064668"/>
                <a:gd name="connsiteY1" fmla="*/ 50006 h 492918"/>
                <a:gd name="connsiteX2" fmla="*/ 326231 w 3064668"/>
                <a:gd name="connsiteY2" fmla="*/ 50006 h 492918"/>
                <a:gd name="connsiteX3" fmla="*/ 326231 w 3064668"/>
                <a:gd name="connsiteY3" fmla="*/ 69056 h 492918"/>
                <a:gd name="connsiteX4" fmla="*/ 704850 w 3064668"/>
                <a:gd name="connsiteY4" fmla="*/ 69056 h 492918"/>
                <a:gd name="connsiteX5" fmla="*/ 704850 w 3064668"/>
                <a:gd name="connsiteY5" fmla="*/ 76200 h 492918"/>
                <a:gd name="connsiteX6" fmla="*/ 723900 w 3064668"/>
                <a:gd name="connsiteY6" fmla="*/ 76200 h 492918"/>
                <a:gd name="connsiteX7" fmla="*/ 723900 w 3064668"/>
                <a:gd name="connsiteY7" fmla="*/ 95250 h 492918"/>
                <a:gd name="connsiteX8" fmla="*/ 1012031 w 3064668"/>
                <a:gd name="connsiteY8" fmla="*/ 95250 h 492918"/>
                <a:gd name="connsiteX9" fmla="*/ 1012031 w 3064668"/>
                <a:gd name="connsiteY9" fmla="*/ 161925 h 492918"/>
                <a:gd name="connsiteX10" fmla="*/ 1054893 w 3064668"/>
                <a:gd name="connsiteY10" fmla="*/ 161925 h 492918"/>
                <a:gd name="connsiteX11" fmla="*/ 1054893 w 3064668"/>
                <a:gd name="connsiteY11" fmla="*/ 202406 h 492918"/>
                <a:gd name="connsiteX12" fmla="*/ 1116806 w 3064668"/>
                <a:gd name="connsiteY12" fmla="*/ 202406 h 492918"/>
                <a:gd name="connsiteX13" fmla="*/ 1116806 w 3064668"/>
                <a:gd name="connsiteY13" fmla="*/ 223837 h 492918"/>
                <a:gd name="connsiteX14" fmla="*/ 1143000 w 3064668"/>
                <a:gd name="connsiteY14" fmla="*/ 223837 h 492918"/>
                <a:gd name="connsiteX15" fmla="*/ 1143000 w 3064668"/>
                <a:gd name="connsiteY15" fmla="*/ 230981 h 492918"/>
                <a:gd name="connsiteX16" fmla="*/ 1469231 w 3064668"/>
                <a:gd name="connsiteY16" fmla="*/ 230981 h 492918"/>
                <a:gd name="connsiteX17" fmla="*/ 1469231 w 3064668"/>
                <a:gd name="connsiteY17" fmla="*/ 261937 h 492918"/>
                <a:gd name="connsiteX18" fmla="*/ 1524000 w 3064668"/>
                <a:gd name="connsiteY18" fmla="*/ 261937 h 492918"/>
                <a:gd name="connsiteX19" fmla="*/ 1524000 w 3064668"/>
                <a:gd name="connsiteY19" fmla="*/ 290512 h 492918"/>
                <a:gd name="connsiteX20" fmla="*/ 1545431 w 3064668"/>
                <a:gd name="connsiteY20" fmla="*/ 290512 h 492918"/>
                <a:gd name="connsiteX21" fmla="*/ 1545431 w 3064668"/>
                <a:gd name="connsiteY21" fmla="*/ 311943 h 492918"/>
                <a:gd name="connsiteX22" fmla="*/ 1557337 w 3064668"/>
                <a:gd name="connsiteY22" fmla="*/ 311943 h 492918"/>
                <a:gd name="connsiteX23" fmla="*/ 1557337 w 3064668"/>
                <a:gd name="connsiteY23" fmla="*/ 340518 h 492918"/>
                <a:gd name="connsiteX24" fmla="*/ 1733550 w 3064668"/>
                <a:gd name="connsiteY24" fmla="*/ 340518 h 492918"/>
                <a:gd name="connsiteX25" fmla="*/ 1733550 w 3064668"/>
                <a:gd name="connsiteY25" fmla="*/ 350043 h 492918"/>
                <a:gd name="connsiteX26" fmla="*/ 1754981 w 3064668"/>
                <a:gd name="connsiteY26" fmla="*/ 350043 h 492918"/>
                <a:gd name="connsiteX27" fmla="*/ 1754981 w 3064668"/>
                <a:gd name="connsiteY27" fmla="*/ 361950 h 492918"/>
                <a:gd name="connsiteX28" fmla="*/ 2128837 w 3064668"/>
                <a:gd name="connsiteY28" fmla="*/ 361950 h 492918"/>
                <a:gd name="connsiteX29" fmla="*/ 2128837 w 3064668"/>
                <a:gd name="connsiteY29" fmla="*/ 385762 h 492918"/>
                <a:gd name="connsiteX30" fmla="*/ 2145506 w 3064668"/>
                <a:gd name="connsiteY30" fmla="*/ 385762 h 492918"/>
                <a:gd name="connsiteX31" fmla="*/ 2145506 w 3064668"/>
                <a:gd name="connsiteY31" fmla="*/ 411956 h 492918"/>
                <a:gd name="connsiteX32" fmla="*/ 2750343 w 3064668"/>
                <a:gd name="connsiteY32" fmla="*/ 411956 h 492918"/>
                <a:gd name="connsiteX33" fmla="*/ 2750343 w 3064668"/>
                <a:gd name="connsiteY33" fmla="*/ 492918 h 492918"/>
                <a:gd name="connsiteX34" fmla="*/ 3064668 w 3064668"/>
                <a:gd name="connsiteY34" fmla="*/ 492918 h 492918"/>
                <a:gd name="connsiteX35" fmla="*/ 3064668 w 3064668"/>
                <a:gd name="connsiteY35" fmla="*/ 488156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4668" h="492918">
                  <a:moveTo>
                    <a:pt x="0" y="0"/>
                  </a:moveTo>
                  <a:lnTo>
                    <a:pt x="0" y="50006"/>
                  </a:lnTo>
                  <a:lnTo>
                    <a:pt x="326231" y="50006"/>
                  </a:lnTo>
                  <a:lnTo>
                    <a:pt x="326231" y="69056"/>
                  </a:lnTo>
                  <a:lnTo>
                    <a:pt x="704850" y="69056"/>
                  </a:lnTo>
                  <a:lnTo>
                    <a:pt x="704850" y="76200"/>
                  </a:lnTo>
                  <a:lnTo>
                    <a:pt x="723900" y="76200"/>
                  </a:lnTo>
                  <a:lnTo>
                    <a:pt x="723900" y="95250"/>
                  </a:lnTo>
                  <a:lnTo>
                    <a:pt x="1012031" y="95250"/>
                  </a:lnTo>
                  <a:lnTo>
                    <a:pt x="1012031" y="161925"/>
                  </a:lnTo>
                  <a:lnTo>
                    <a:pt x="1054893" y="161925"/>
                  </a:lnTo>
                  <a:lnTo>
                    <a:pt x="1054893" y="202406"/>
                  </a:lnTo>
                  <a:lnTo>
                    <a:pt x="1116806" y="202406"/>
                  </a:lnTo>
                  <a:lnTo>
                    <a:pt x="1116806" y="223837"/>
                  </a:lnTo>
                  <a:lnTo>
                    <a:pt x="1143000" y="223837"/>
                  </a:lnTo>
                  <a:lnTo>
                    <a:pt x="1143000" y="230981"/>
                  </a:lnTo>
                  <a:lnTo>
                    <a:pt x="1469231" y="230981"/>
                  </a:lnTo>
                  <a:lnTo>
                    <a:pt x="1469231" y="261937"/>
                  </a:lnTo>
                  <a:lnTo>
                    <a:pt x="1524000" y="261937"/>
                  </a:lnTo>
                  <a:lnTo>
                    <a:pt x="1524000" y="290512"/>
                  </a:lnTo>
                  <a:lnTo>
                    <a:pt x="1545431" y="290512"/>
                  </a:lnTo>
                  <a:lnTo>
                    <a:pt x="1545431" y="311943"/>
                  </a:lnTo>
                  <a:lnTo>
                    <a:pt x="1557337" y="311943"/>
                  </a:lnTo>
                  <a:lnTo>
                    <a:pt x="1557337" y="340518"/>
                  </a:lnTo>
                  <a:lnTo>
                    <a:pt x="1733550" y="340518"/>
                  </a:lnTo>
                  <a:lnTo>
                    <a:pt x="1733550" y="350043"/>
                  </a:lnTo>
                  <a:lnTo>
                    <a:pt x="1754981" y="350043"/>
                  </a:lnTo>
                  <a:lnTo>
                    <a:pt x="1754981" y="361950"/>
                  </a:lnTo>
                  <a:lnTo>
                    <a:pt x="2128837" y="361950"/>
                  </a:lnTo>
                  <a:lnTo>
                    <a:pt x="2128837" y="385762"/>
                  </a:lnTo>
                  <a:lnTo>
                    <a:pt x="2145506" y="385762"/>
                  </a:lnTo>
                  <a:lnTo>
                    <a:pt x="2145506" y="411956"/>
                  </a:lnTo>
                  <a:lnTo>
                    <a:pt x="2750343" y="411956"/>
                  </a:lnTo>
                  <a:lnTo>
                    <a:pt x="2750343" y="492918"/>
                  </a:lnTo>
                  <a:lnTo>
                    <a:pt x="3064668" y="492918"/>
                  </a:lnTo>
                  <a:lnTo>
                    <a:pt x="3064668" y="488156"/>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4D4D4D"/>
                </a:solidFill>
              </a:endParaRPr>
            </a:p>
          </p:txBody>
        </p:sp>
      </p:grpSp>
      <p:cxnSp>
        <p:nvCxnSpPr>
          <p:cNvPr id="25" name="Straight Connector 24"/>
          <p:cNvCxnSpPr/>
          <p:nvPr/>
        </p:nvCxnSpPr>
        <p:spPr>
          <a:xfrm>
            <a:off x="2152650" y="1651794"/>
            <a:ext cx="0" cy="289321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150349" y="4539215"/>
            <a:ext cx="5467270" cy="3416"/>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39566" y="4542638"/>
            <a:ext cx="0" cy="5739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123009" y="4545013"/>
            <a:ext cx="1" cy="5715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005262" y="4545013"/>
            <a:ext cx="1" cy="5953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887515" y="4537869"/>
            <a:ext cx="1" cy="6667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769768" y="4545013"/>
            <a:ext cx="1" cy="5953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652021" y="4540250"/>
            <a:ext cx="1" cy="6429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533977" y="4542631"/>
            <a:ext cx="1" cy="6191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90737" y="4445000"/>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90738" y="41806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90738" y="39139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90738" y="36377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90738" y="33710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90738" y="30948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90738" y="17422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90738" y="20185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90738" y="22852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90738" y="25614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90738" y="28281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4081" y="3097340"/>
            <a:ext cx="2537279" cy="3768"/>
          </a:xfrm>
          <a:prstGeom prst="line">
            <a:avLst/>
          </a:prstGeom>
          <a:ln w="10922">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430622" y="2951016"/>
            <a:ext cx="2292824" cy="289310"/>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OS (%)</a:t>
            </a:r>
          </a:p>
        </p:txBody>
      </p:sp>
      <p:sp>
        <p:nvSpPr>
          <p:cNvPr id="47" name="TextBox 46"/>
          <p:cNvSpPr txBox="1"/>
          <p:nvPr/>
        </p:nvSpPr>
        <p:spPr>
          <a:xfrm>
            <a:off x="2981502" y="4149794"/>
            <a:ext cx="5702582" cy="415498"/>
          </a:xfrm>
          <a:prstGeom prst="rect">
            <a:avLst/>
          </a:prstGeom>
          <a:noFill/>
        </p:spPr>
        <p:txBody>
          <a:bodyPr wrap="square" rtlCol="0">
            <a:spAutoFit/>
          </a:bodyPr>
          <a:lstStyle/>
          <a:p>
            <a:pPr defTabSz="892175" eaLnBrk="0" fontAlgn="auto" hangingPunct="0">
              <a:spcBef>
                <a:spcPts val="0"/>
              </a:spcBef>
              <a:spcAft>
                <a:spcPts val="0"/>
              </a:spcAft>
            </a:pPr>
            <a:r>
              <a:rPr lang="ja-JP" sz="1200" b="0" i="0" dirty="0" smtClean="0">
                <a:solidFill>
                  <a:srgbClr val="272727"/>
                </a:solidFill>
                <a:ea typeface="MS UI Gothic" pitchFamily="18" charset="0"/>
              </a:rPr>
              <a:t>GEM+CAP	mOS: 28.0ヶ月間(95% CI 23.5, 31.5)</a:t>
            </a:r>
          </a:p>
          <a:p>
            <a:pPr defTabSz="892175" eaLnBrk="0" fontAlgn="auto" hangingPunct="0">
              <a:spcBef>
                <a:spcPts val="0"/>
              </a:spcBef>
              <a:spcAft>
                <a:spcPts val="0"/>
              </a:spcAft>
            </a:pPr>
            <a:endParaRPr lang="en-GB" altLang="zh-CN" sz="1260" baseline="30000" dirty="0">
              <a:solidFill>
                <a:srgbClr val="4D4D4D">
                  <a:lumMod val="50000"/>
                </a:srgbClr>
              </a:solidFill>
              <a:latin typeface="Arial"/>
              <a:ea typeface="SimSun" pitchFamily="2" charset="-122"/>
              <a:cs typeface="Arial"/>
            </a:endParaRPr>
          </a:p>
        </p:txBody>
      </p:sp>
      <p:sp>
        <p:nvSpPr>
          <p:cNvPr id="48" name="TextBox 47"/>
          <p:cNvSpPr txBox="1"/>
          <p:nvPr/>
        </p:nvSpPr>
        <p:spPr>
          <a:xfrm>
            <a:off x="2981502" y="3931561"/>
            <a:ext cx="4747189" cy="286232"/>
          </a:xfrm>
          <a:prstGeom prst="rect">
            <a:avLst/>
          </a:prstGeom>
          <a:noFill/>
        </p:spPr>
        <p:txBody>
          <a:bodyPr wrap="square" rtlCol="0">
            <a:spAutoFit/>
          </a:bodyPr>
          <a:lstStyle/>
          <a:p>
            <a:pPr defTabSz="892175" eaLnBrk="0" fontAlgn="auto" hangingPunct="0">
              <a:spcBef>
                <a:spcPts val="0"/>
              </a:spcBef>
              <a:spcAft>
                <a:spcPts val="0"/>
              </a:spcAft>
            </a:pPr>
            <a:r>
              <a:rPr lang="ja-JP" sz="1200" b="0" i="0" dirty="0" smtClean="0">
                <a:solidFill>
                  <a:srgbClr val="272727"/>
                </a:solidFill>
                <a:ea typeface="MS UI Gothic" pitchFamily="18" charset="0"/>
              </a:rPr>
              <a:t>GEM	mOS: mPFS 25.5ヶ月間 (95% CI 22.7, 27.9)</a:t>
            </a:r>
          </a:p>
        </p:txBody>
      </p:sp>
      <p:sp>
        <p:nvSpPr>
          <p:cNvPr id="49" name="TextBox 48"/>
          <p:cNvSpPr txBox="1"/>
          <p:nvPr/>
        </p:nvSpPr>
        <p:spPr>
          <a:xfrm>
            <a:off x="5252076" y="2287343"/>
            <a:ext cx="2365543" cy="289310"/>
          </a:xfrm>
          <a:prstGeom prst="rect">
            <a:avLst/>
          </a:prstGeom>
          <a:noFill/>
        </p:spPr>
        <p:txBody>
          <a:bodyPr wrap="square" rtlCol="0">
            <a:spAutoFit/>
          </a:bodyPr>
          <a:lstStyle/>
          <a:p>
            <a:pPr defTabSz="892175" eaLnBrk="0" fontAlgn="auto" hangingPunct="0">
              <a:spcBef>
                <a:spcPts val="0"/>
              </a:spcBef>
              <a:spcAft>
                <a:spcPts val="0"/>
              </a:spcAft>
            </a:pPr>
            <a:r>
              <a:rPr lang="ja-JP" sz="1200" b="0" i="0" dirty="0" smtClean="0">
                <a:solidFill>
                  <a:srgbClr val="272727"/>
                </a:solidFill>
                <a:ea typeface="MS UI Gothic" pitchFamily="18" charset="0"/>
              </a:rPr>
              <a:t>HR 0.82 (95% CI 0.68, 0.98)</a:t>
            </a:r>
          </a:p>
        </p:txBody>
      </p:sp>
      <p:sp>
        <p:nvSpPr>
          <p:cNvPr id="50" name="TextBox 49"/>
          <p:cNvSpPr txBox="1"/>
          <p:nvPr/>
        </p:nvSpPr>
        <p:spPr>
          <a:xfrm>
            <a:off x="5252076" y="2558856"/>
            <a:ext cx="2365543" cy="289310"/>
          </a:xfrm>
          <a:prstGeom prst="rect">
            <a:avLst/>
          </a:prstGeom>
          <a:noFill/>
        </p:spPr>
        <p:txBody>
          <a:bodyPr wrap="square" rtlCol="0">
            <a:spAutoFit/>
          </a:bodyPr>
          <a:lstStyle/>
          <a:p>
            <a:pPr defTabSz="892175" eaLnBrk="0" fontAlgn="auto" hangingPunct="0">
              <a:spcBef>
                <a:spcPts val="0"/>
              </a:spcBef>
              <a:spcAft>
                <a:spcPts val="0"/>
              </a:spcAft>
            </a:pPr>
            <a:r>
              <a:rPr lang="ja-JP" sz="1200" b="0" i="0" dirty="0" smtClean="0">
                <a:solidFill>
                  <a:srgbClr val="272727"/>
                </a:solidFill>
                <a:ea typeface="MS UI Gothic" pitchFamily="18" charset="0"/>
              </a:rPr>
              <a:t>x</a:t>
            </a:r>
            <a:r>
              <a:rPr lang="ja-JP" sz="1200" b="0" i="0" baseline="66000" dirty="0" smtClean="0">
                <a:solidFill>
                  <a:srgbClr val="272727"/>
                </a:solidFill>
                <a:ea typeface="MS UI Gothic" pitchFamily="18" charset="0"/>
              </a:rPr>
              <a:t>2</a:t>
            </a:r>
            <a:r>
              <a:rPr lang="ja-JP" sz="1200" b="0" i="0" dirty="0" smtClean="0">
                <a:solidFill>
                  <a:srgbClr val="272727"/>
                </a:solidFill>
                <a:ea typeface="MS UI Gothic" pitchFamily="18" charset="0"/>
              </a:rPr>
              <a:t>=4.61; p=0.032</a:t>
            </a:r>
          </a:p>
        </p:txBody>
      </p:sp>
      <p:sp>
        <p:nvSpPr>
          <p:cNvPr id="51" name="TextBox 50"/>
          <p:cNvSpPr txBox="1"/>
          <p:nvPr/>
        </p:nvSpPr>
        <p:spPr>
          <a:xfrm>
            <a:off x="2999877" y="4775906"/>
            <a:ext cx="3773904" cy="292388"/>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ヶ月間</a:t>
            </a:r>
          </a:p>
        </p:txBody>
      </p:sp>
      <p:sp>
        <p:nvSpPr>
          <p:cNvPr id="52" name="TextBox 51"/>
          <p:cNvSpPr txBox="1"/>
          <p:nvPr/>
        </p:nvSpPr>
        <p:spPr>
          <a:xfrm>
            <a:off x="1632387" y="1606355"/>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100</a:t>
            </a:r>
          </a:p>
        </p:txBody>
      </p:sp>
      <p:sp>
        <p:nvSpPr>
          <p:cNvPr id="53" name="TextBox 52"/>
          <p:cNvSpPr txBox="1"/>
          <p:nvPr/>
        </p:nvSpPr>
        <p:spPr>
          <a:xfrm>
            <a:off x="1674746" y="1876922"/>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90</a:t>
            </a:r>
          </a:p>
        </p:txBody>
      </p:sp>
      <p:sp>
        <p:nvSpPr>
          <p:cNvPr id="54" name="TextBox 53"/>
          <p:cNvSpPr txBox="1"/>
          <p:nvPr/>
        </p:nvSpPr>
        <p:spPr>
          <a:xfrm>
            <a:off x="1674746" y="2147489"/>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80</a:t>
            </a:r>
          </a:p>
        </p:txBody>
      </p:sp>
      <p:sp>
        <p:nvSpPr>
          <p:cNvPr id="55" name="TextBox 54"/>
          <p:cNvSpPr txBox="1"/>
          <p:nvPr/>
        </p:nvSpPr>
        <p:spPr>
          <a:xfrm>
            <a:off x="1674746" y="2418056"/>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70</a:t>
            </a:r>
          </a:p>
        </p:txBody>
      </p:sp>
      <p:sp>
        <p:nvSpPr>
          <p:cNvPr id="56" name="TextBox 55"/>
          <p:cNvSpPr txBox="1"/>
          <p:nvPr/>
        </p:nvSpPr>
        <p:spPr>
          <a:xfrm>
            <a:off x="1674746" y="2688623"/>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60</a:t>
            </a:r>
          </a:p>
        </p:txBody>
      </p:sp>
      <p:sp>
        <p:nvSpPr>
          <p:cNvPr id="57" name="TextBox 56"/>
          <p:cNvSpPr txBox="1"/>
          <p:nvPr/>
        </p:nvSpPr>
        <p:spPr>
          <a:xfrm>
            <a:off x="1674746" y="2959190"/>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50</a:t>
            </a:r>
          </a:p>
        </p:txBody>
      </p:sp>
      <p:sp>
        <p:nvSpPr>
          <p:cNvPr id="58" name="TextBox 57"/>
          <p:cNvSpPr txBox="1"/>
          <p:nvPr/>
        </p:nvSpPr>
        <p:spPr>
          <a:xfrm>
            <a:off x="1674746" y="3229757"/>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40</a:t>
            </a:r>
          </a:p>
        </p:txBody>
      </p:sp>
      <p:sp>
        <p:nvSpPr>
          <p:cNvPr id="59" name="TextBox 58"/>
          <p:cNvSpPr txBox="1"/>
          <p:nvPr/>
        </p:nvSpPr>
        <p:spPr>
          <a:xfrm>
            <a:off x="1674746" y="3500324"/>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30</a:t>
            </a:r>
          </a:p>
        </p:txBody>
      </p:sp>
      <p:sp>
        <p:nvSpPr>
          <p:cNvPr id="60" name="TextBox 59"/>
          <p:cNvSpPr txBox="1"/>
          <p:nvPr/>
        </p:nvSpPr>
        <p:spPr>
          <a:xfrm>
            <a:off x="1674746" y="3770891"/>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20</a:t>
            </a:r>
          </a:p>
        </p:txBody>
      </p:sp>
      <p:sp>
        <p:nvSpPr>
          <p:cNvPr id="61" name="TextBox 60"/>
          <p:cNvSpPr txBox="1"/>
          <p:nvPr/>
        </p:nvSpPr>
        <p:spPr>
          <a:xfrm>
            <a:off x="1674746" y="40414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10</a:t>
            </a:r>
          </a:p>
        </p:txBody>
      </p:sp>
      <p:sp>
        <p:nvSpPr>
          <p:cNvPr id="62" name="TextBox 61"/>
          <p:cNvSpPr txBox="1"/>
          <p:nvPr/>
        </p:nvSpPr>
        <p:spPr>
          <a:xfrm>
            <a:off x="2831433"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10</a:t>
            </a:r>
          </a:p>
        </p:txBody>
      </p:sp>
      <p:sp>
        <p:nvSpPr>
          <p:cNvPr id="63" name="TextBox 62"/>
          <p:cNvSpPr txBox="1"/>
          <p:nvPr/>
        </p:nvSpPr>
        <p:spPr>
          <a:xfrm>
            <a:off x="3708105"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20</a:t>
            </a:r>
          </a:p>
        </p:txBody>
      </p:sp>
      <p:sp>
        <p:nvSpPr>
          <p:cNvPr id="64" name="TextBox 63"/>
          <p:cNvSpPr txBox="1"/>
          <p:nvPr/>
        </p:nvSpPr>
        <p:spPr>
          <a:xfrm>
            <a:off x="4590495"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30</a:t>
            </a:r>
          </a:p>
        </p:txBody>
      </p:sp>
      <p:sp>
        <p:nvSpPr>
          <p:cNvPr id="65" name="TextBox 64"/>
          <p:cNvSpPr txBox="1"/>
          <p:nvPr/>
        </p:nvSpPr>
        <p:spPr>
          <a:xfrm>
            <a:off x="5472611"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40</a:t>
            </a:r>
          </a:p>
        </p:txBody>
      </p:sp>
      <p:sp>
        <p:nvSpPr>
          <p:cNvPr id="66" name="TextBox 65"/>
          <p:cNvSpPr txBox="1"/>
          <p:nvPr/>
        </p:nvSpPr>
        <p:spPr>
          <a:xfrm>
            <a:off x="6354728"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50</a:t>
            </a:r>
          </a:p>
        </p:txBody>
      </p:sp>
      <p:sp>
        <p:nvSpPr>
          <p:cNvPr id="67" name="TextBox 66"/>
          <p:cNvSpPr txBox="1"/>
          <p:nvPr/>
        </p:nvSpPr>
        <p:spPr>
          <a:xfrm>
            <a:off x="7232499" y="4586958"/>
            <a:ext cx="589549" cy="276999"/>
          </a:xfrm>
          <a:prstGeom prst="rect">
            <a:avLst/>
          </a:prstGeom>
          <a:noFill/>
        </p:spPr>
        <p:txBody>
          <a:bodyPr wrap="square" rtlCol="0">
            <a:spAutoFit/>
          </a:bodyPr>
          <a:lstStyle/>
          <a:p>
            <a:pPr algn="ctr" fontAlgn="auto">
              <a:spcBef>
                <a:spcPts val="0"/>
              </a:spcBef>
              <a:spcAft>
                <a:spcPts val="0"/>
              </a:spcAft>
            </a:pPr>
            <a:r>
              <a:rPr lang="ja-JP" sz="1200" b="0" i="0" dirty="0" smtClean="0">
                <a:solidFill>
                  <a:srgbClr val="272727"/>
                </a:solidFill>
                <a:ea typeface="MS UI Gothic" pitchFamily="18" charset="0"/>
              </a:rPr>
              <a:t>60</a:t>
            </a:r>
          </a:p>
        </p:txBody>
      </p:sp>
      <p:cxnSp>
        <p:nvCxnSpPr>
          <p:cNvPr id="68" name="Straight Connector 67"/>
          <p:cNvCxnSpPr/>
          <p:nvPr/>
        </p:nvCxnSpPr>
        <p:spPr>
          <a:xfrm>
            <a:off x="2843252" y="4290101"/>
            <a:ext cx="137401" cy="0"/>
          </a:xfrm>
          <a:prstGeom prst="line">
            <a:avLst/>
          </a:prstGeom>
          <a:ln w="317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41873" y="4074150"/>
            <a:ext cx="137402" cy="0"/>
          </a:xfrm>
          <a:prstGeom prst="line">
            <a:avLst/>
          </a:prstGeom>
          <a:ln w="31750">
            <a:solidFill>
              <a:srgbClr val="B2C1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96579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LN：リンパ節、N/A：入手不可、RM：切除断端。</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sp>
        <p:nvSpPr>
          <p:cNvPr id="7" name="Text Placeholder 14"/>
          <p:cNvSpPr>
            <a:spLocks noGrp="1"/>
          </p:cNvSpPr>
          <p:nvPr>
            <p:ph type="body" sz="quarter" idx="11"/>
          </p:nvPr>
        </p:nvSpPr>
        <p:spPr>
          <a:xfrm>
            <a:off x="4267200" y="6096000"/>
            <a:ext cx="4511675" cy="487363"/>
          </a:xfrm>
        </p:spPr>
        <p:txBody>
          <a:bodyPr/>
          <a:lstStyle/>
          <a:p>
            <a:r>
              <a:rPr lang="ja-JP" sz="1200" b="0" i="0" dirty="0" smtClean="0">
                <a:solidFill>
                  <a:srgbClr val="4D4D4D"/>
                </a:solidFill>
                <a:ea typeface="MS UI Gothic" pitchFamily="18" charset="0"/>
              </a:rPr>
              <a:t>Neoptolemos et al. J Clin Oncol 2016; 34 (suppl): abstr LBA4006</a:t>
            </a:r>
          </a:p>
        </p:txBody>
      </p:sp>
      <p:sp>
        <p:nvSpPr>
          <p:cNvPr id="9"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LBA4006: ESPAC-4試験：膵管腺癌切除患者におけるアジュバント化学療法として、ゲムシタビン＋カペシタビン併用療法とゲムシタビン単独療法を比較評価する第III相多施設共同、国際共同、非盲検、無作為化比較対照試験 – Neoptolemos J, et al</a:t>
            </a:r>
          </a:p>
        </p:txBody>
      </p:sp>
      <p:sp>
        <p:nvSpPr>
          <p:cNvPr id="18" name="TextBox 17"/>
          <p:cNvSpPr txBox="1"/>
          <p:nvPr/>
        </p:nvSpPr>
        <p:spPr>
          <a:xfrm>
            <a:off x="1683353" y="1302814"/>
            <a:ext cx="2202847" cy="338554"/>
          </a:xfrm>
          <a:prstGeom prst="rect">
            <a:avLst/>
          </a:prstGeom>
          <a:noFill/>
        </p:spPr>
        <p:txBody>
          <a:bodyPr wrap="none" rtlCol="0">
            <a:spAutoFit/>
          </a:bodyPr>
          <a:lstStyle/>
          <a:p>
            <a:r>
              <a:rPr lang="ja-JP" sz="1600" b="1" i="0" dirty="0" smtClean="0">
                <a:solidFill>
                  <a:srgbClr val="4D4D4D"/>
                </a:solidFill>
                <a:ea typeface="MS UI Gothic" pitchFamily="18" charset="0"/>
              </a:rPr>
              <a:t>疾患のグレード別OS</a:t>
            </a:r>
          </a:p>
        </p:txBody>
      </p:sp>
      <p:sp>
        <p:nvSpPr>
          <p:cNvPr id="19" name="TextBox 18"/>
          <p:cNvSpPr txBox="1"/>
          <p:nvPr/>
        </p:nvSpPr>
        <p:spPr>
          <a:xfrm>
            <a:off x="4941862" y="1285257"/>
            <a:ext cx="2180405" cy="338554"/>
          </a:xfrm>
          <a:prstGeom prst="rect">
            <a:avLst/>
          </a:prstGeom>
          <a:noFill/>
        </p:spPr>
        <p:txBody>
          <a:bodyPr wrap="none" rtlCol="0">
            <a:spAutoFit/>
          </a:bodyPr>
          <a:lstStyle/>
          <a:p>
            <a:r>
              <a:rPr lang="ja-JP" sz="1600" b="1" i="0" dirty="0" smtClean="0">
                <a:solidFill>
                  <a:srgbClr val="4D4D4D"/>
                </a:solidFill>
                <a:ea typeface="MS UI Gothic" pitchFamily="18" charset="0"/>
              </a:rPr>
              <a:t>疾患のステージ別OS</a:t>
            </a:r>
          </a:p>
        </p:txBody>
      </p:sp>
      <p:sp>
        <p:nvSpPr>
          <p:cNvPr id="20" name="TextBox 19"/>
          <p:cNvSpPr txBox="1"/>
          <p:nvPr/>
        </p:nvSpPr>
        <p:spPr>
          <a:xfrm>
            <a:off x="2074368" y="3886200"/>
            <a:ext cx="2100255" cy="338554"/>
          </a:xfrm>
          <a:prstGeom prst="rect">
            <a:avLst/>
          </a:prstGeom>
          <a:noFill/>
        </p:spPr>
        <p:txBody>
          <a:bodyPr wrap="none" rtlCol="0">
            <a:spAutoFit/>
          </a:bodyPr>
          <a:lstStyle/>
          <a:p>
            <a:r>
              <a:rPr lang="ja-JP" sz="1600" b="1" i="0" dirty="0" smtClean="0">
                <a:solidFill>
                  <a:srgbClr val="4D4D4D"/>
                </a:solidFill>
                <a:ea typeface="MS UI Gothic" pitchFamily="18" charset="0"/>
              </a:rPr>
              <a:t>リンパ節別OS</a:t>
            </a:r>
          </a:p>
        </p:txBody>
      </p:sp>
      <p:sp>
        <p:nvSpPr>
          <p:cNvPr id="21" name="TextBox 20"/>
          <p:cNvSpPr txBox="1"/>
          <p:nvPr/>
        </p:nvSpPr>
        <p:spPr>
          <a:xfrm>
            <a:off x="5741772" y="3868282"/>
            <a:ext cx="2489784" cy="338554"/>
          </a:xfrm>
          <a:prstGeom prst="rect">
            <a:avLst/>
          </a:prstGeom>
          <a:noFill/>
        </p:spPr>
        <p:txBody>
          <a:bodyPr wrap="none" rtlCol="0">
            <a:spAutoFit/>
          </a:bodyPr>
          <a:lstStyle/>
          <a:p>
            <a:r>
              <a:rPr lang="ja-JP" sz="1600" b="1" i="0" dirty="0" smtClean="0">
                <a:solidFill>
                  <a:srgbClr val="4D4D4D"/>
                </a:solidFill>
                <a:ea typeface="MS UI Gothic" pitchFamily="18" charset="0"/>
              </a:rPr>
              <a:t>切除断端別OS</a:t>
            </a:r>
          </a:p>
        </p:txBody>
      </p:sp>
      <p:grpSp>
        <p:nvGrpSpPr>
          <p:cNvPr id="22" name="Group 21"/>
          <p:cNvGrpSpPr/>
          <p:nvPr/>
        </p:nvGrpSpPr>
        <p:grpSpPr>
          <a:xfrm>
            <a:off x="4684814" y="1339282"/>
            <a:ext cx="4510420" cy="2455009"/>
            <a:chOff x="4684814" y="1370923"/>
            <a:chExt cx="4510420" cy="2455009"/>
          </a:xfrm>
        </p:grpSpPr>
        <p:grpSp>
          <p:nvGrpSpPr>
            <p:cNvPr id="24" name="Group 23"/>
            <p:cNvGrpSpPr/>
            <p:nvPr/>
          </p:nvGrpSpPr>
          <p:grpSpPr>
            <a:xfrm>
              <a:off x="5334643" y="1745626"/>
              <a:ext cx="2726352" cy="511800"/>
              <a:chOff x="1369862" y="1338570"/>
              <a:chExt cx="5834080" cy="1095194"/>
            </a:xfrm>
          </p:grpSpPr>
          <p:sp>
            <p:nvSpPr>
              <p:cNvPr id="91" name="Freeform 90"/>
              <p:cNvSpPr/>
              <p:nvPr/>
            </p:nvSpPr>
            <p:spPr>
              <a:xfrm>
                <a:off x="1369862" y="1338570"/>
                <a:ext cx="3692368" cy="806619"/>
              </a:xfrm>
              <a:custGeom>
                <a:avLst/>
                <a:gdLst>
                  <a:gd name="connsiteX0" fmla="*/ 0 w 3692368"/>
                  <a:gd name="connsiteY0" fmla="*/ 0 h 806619"/>
                  <a:gd name="connsiteX1" fmla="*/ 257283 w 3692368"/>
                  <a:gd name="connsiteY1" fmla="*/ 0 h 806619"/>
                  <a:gd name="connsiteX2" fmla="*/ 257283 w 3692368"/>
                  <a:gd name="connsiteY2" fmla="*/ 159933 h 806619"/>
                  <a:gd name="connsiteX3" fmla="*/ 1102147 w 3692368"/>
                  <a:gd name="connsiteY3" fmla="*/ 159933 h 806619"/>
                  <a:gd name="connsiteX4" fmla="*/ 1102147 w 3692368"/>
                  <a:gd name="connsiteY4" fmla="*/ 316390 h 806619"/>
                  <a:gd name="connsiteX5" fmla="*/ 1296848 w 3692368"/>
                  <a:gd name="connsiteY5" fmla="*/ 316390 h 806619"/>
                  <a:gd name="connsiteX6" fmla="*/ 1296848 w 3692368"/>
                  <a:gd name="connsiteY6" fmla="*/ 483276 h 806619"/>
                  <a:gd name="connsiteX7" fmla="*/ 1404629 w 3692368"/>
                  <a:gd name="connsiteY7" fmla="*/ 483276 h 806619"/>
                  <a:gd name="connsiteX8" fmla="*/ 1404629 w 3692368"/>
                  <a:gd name="connsiteY8" fmla="*/ 650163 h 806619"/>
                  <a:gd name="connsiteX9" fmla="*/ 1734926 w 3692368"/>
                  <a:gd name="connsiteY9" fmla="*/ 650163 h 806619"/>
                  <a:gd name="connsiteX10" fmla="*/ 1734926 w 3692368"/>
                  <a:gd name="connsiteY10" fmla="*/ 806619 h 806619"/>
                  <a:gd name="connsiteX11" fmla="*/ 3692368 w 3692368"/>
                  <a:gd name="connsiteY11" fmla="*/ 806619 h 80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368" h="806619">
                    <a:moveTo>
                      <a:pt x="0" y="0"/>
                    </a:moveTo>
                    <a:lnTo>
                      <a:pt x="257283" y="0"/>
                    </a:lnTo>
                    <a:lnTo>
                      <a:pt x="257283" y="159933"/>
                    </a:lnTo>
                    <a:lnTo>
                      <a:pt x="1102147" y="159933"/>
                    </a:lnTo>
                    <a:lnTo>
                      <a:pt x="1102147" y="316390"/>
                    </a:lnTo>
                    <a:lnTo>
                      <a:pt x="1296848" y="316390"/>
                    </a:lnTo>
                    <a:lnTo>
                      <a:pt x="1296848" y="483276"/>
                    </a:lnTo>
                    <a:lnTo>
                      <a:pt x="1404629" y="483276"/>
                    </a:lnTo>
                    <a:lnTo>
                      <a:pt x="1404629" y="650163"/>
                    </a:lnTo>
                    <a:lnTo>
                      <a:pt x="1734926" y="650163"/>
                    </a:lnTo>
                    <a:lnTo>
                      <a:pt x="1734926" y="806619"/>
                    </a:lnTo>
                    <a:lnTo>
                      <a:pt x="3692368" y="80661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91"/>
              <p:cNvSpPr/>
              <p:nvPr/>
            </p:nvSpPr>
            <p:spPr>
              <a:xfrm>
                <a:off x="5037892" y="2145189"/>
                <a:ext cx="2166050" cy="288575"/>
              </a:xfrm>
              <a:custGeom>
                <a:avLst/>
                <a:gdLst>
                  <a:gd name="connsiteX0" fmla="*/ 0 w 2166050"/>
                  <a:gd name="connsiteY0" fmla="*/ 0 h 288575"/>
                  <a:gd name="connsiteX1" fmla="*/ 924830 w 2166050"/>
                  <a:gd name="connsiteY1" fmla="*/ 0 h 288575"/>
                  <a:gd name="connsiteX2" fmla="*/ 924830 w 2166050"/>
                  <a:gd name="connsiteY2" fmla="*/ 288575 h 288575"/>
                  <a:gd name="connsiteX3" fmla="*/ 2166050 w 2166050"/>
                  <a:gd name="connsiteY3" fmla="*/ 288575 h 288575"/>
                </a:gdLst>
                <a:ahLst/>
                <a:cxnLst>
                  <a:cxn ang="0">
                    <a:pos x="connsiteX0" y="connsiteY0"/>
                  </a:cxn>
                  <a:cxn ang="0">
                    <a:pos x="connsiteX1" y="connsiteY1"/>
                  </a:cxn>
                  <a:cxn ang="0">
                    <a:pos x="connsiteX2" y="connsiteY2"/>
                  </a:cxn>
                  <a:cxn ang="0">
                    <a:pos x="connsiteX3" y="connsiteY3"/>
                  </a:cxn>
                </a:cxnLst>
                <a:rect l="l" t="t" r="r" b="b"/>
                <a:pathLst>
                  <a:path w="2166050" h="288575">
                    <a:moveTo>
                      <a:pt x="0" y="0"/>
                    </a:moveTo>
                    <a:lnTo>
                      <a:pt x="924830" y="0"/>
                    </a:lnTo>
                    <a:lnTo>
                      <a:pt x="924830" y="288575"/>
                    </a:lnTo>
                    <a:lnTo>
                      <a:pt x="2166050" y="2885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5" name="Group 24"/>
            <p:cNvGrpSpPr/>
            <p:nvPr/>
          </p:nvGrpSpPr>
          <p:grpSpPr>
            <a:xfrm>
              <a:off x="5329841" y="1740917"/>
              <a:ext cx="2893837" cy="1169197"/>
              <a:chOff x="1389743" y="1331686"/>
              <a:chExt cx="6170784" cy="2493182"/>
            </a:xfrm>
          </p:grpSpPr>
          <p:sp>
            <p:nvSpPr>
              <p:cNvPr id="89" name="Freeform 88"/>
              <p:cNvSpPr/>
              <p:nvPr/>
            </p:nvSpPr>
            <p:spPr>
              <a:xfrm>
                <a:off x="1389743" y="1331686"/>
                <a:ext cx="3331028" cy="1567543"/>
              </a:xfrm>
              <a:custGeom>
                <a:avLst/>
                <a:gdLst>
                  <a:gd name="connsiteX0" fmla="*/ 0 w 3331028"/>
                  <a:gd name="connsiteY0" fmla="*/ 0 h 1567543"/>
                  <a:gd name="connsiteX1" fmla="*/ 239486 w 3331028"/>
                  <a:gd name="connsiteY1" fmla="*/ 0 h 1567543"/>
                  <a:gd name="connsiteX2" fmla="*/ 239486 w 3331028"/>
                  <a:gd name="connsiteY2" fmla="*/ 72571 h 1567543"/>
                  <a:gd name="connsiteX3" fmla="*/ 428171 w 3331028"/>
                  <a:gd name="connsiteY3" fmla="*/ 72571 h 1567543"/>
                  <a:gd name="connsiteX4" fmla="*/ 428171 w 3331028"/>
                  <a:gd name="connsiteY4" fmla="*/ 148771 h 1567543"/>
                  <a:gd name="connsiteX5" fmla="*/ 555171 w 3331028"/>
                  <a:gd name="connsiteY5" fmla="*/ 148771 h 1567543"/>
                  <a:gd name="connsiteX6" fmla="*/ 555171 w 3331028"/>
                  <a:gd name="connsiteY6" fmla="*/ 185057 h 1567543"/>
                  <a:gd name="connsiteX7" fmla="*/ 569686 w 3331028"/>
                  <a:gd name="connsiteY7" fmla="*/ 185057 h 1567543"/>
                  <a:gd name="connsiteX8" fmla="*/ 569686 w 3331028"/>
                  <a:gd name="connsiteY8" fmla="*/ 224971 h 1567543"/>
                  <a:gd name="connsiteX9" fmla="*/ 587828 w 3331028"/>
                  <a:gd name="connsiteY9" fmla="*/ 224971 h 1567543"/>
                  <a:gd name="connsiteX10" fmla="*/ 587828 w 3331028"/>
                  <a:gd name="connsiteY10" fmla="*/ 290285 h 1567543"/>
                  <a:gd name="connsiteX11" fmla="*/ 762000 w 3331028"/>
                  <a:gd name="connsiteY11" fmla="*/ 290285 h 1567543"/>
                  <a:gd name="connsiteX12" fmla="*/ 762000 w 3331028"/>
                  <a:gd name="connsiteY12" fmla="*/ 348343 h 1567543"/>
                  <a:gd name="connsiteX13" fmla="*/ 957943 w 3331028"/>
                  <a:gd name="connsiteY13" fmla="*/ 348343 h 1567543"/>
                  <a:gd name="connsiteX14" fmla="*/ 957943 w 3331028"/>
                  <a:gd name="connsiteY14" fmla="*/ 482600 h 1567543"/>
                  <a:gd name="connsiteX15" fmla="*/ 983343 w 3331028"/>
                  <a:gd name="connsiteY15" fmla="*/ 482600 h 1567543"/>
                  <a:gd name="connsiteX16" fmla="*/ 983343 w 3331028"/>
                  <a:gd name="connsiteY16" fmla="*/ 569685 h 1567543"/>
                  <a:gd name="connsiteX17" fmla="*/ 1001486 w 3331028"/>
                  <a:gd name="connsiteY17" fmla="*/ 569685 h 1567543"/>
                  <a:gd name="connsiteX18" fmla="*/ 1001486 w 3331028"/>
                  <a:gd name="connsiteY18" fmla="*/ 645885 h 1567543"/>
                  <a:gd name="connsiteX19" fmla="*/ 1219200 w 3331028"/>
                  <a:gd name="connsiteY19" fmla="*/ 645885 h 1567543"/>
                  <a:gd name="connsiteX20" fmla="*/ 1219200 w 3331028"/>
                  <a:gd name="connsiteY20" fmla="*/ 711200 h 1567543"/>
                  <a:gd name="connsiteX21" fmla="*/ 1277257 w 3331028"/>
                  <a:gd name="connsiteY21" fmla="*/ 711200 h 1567543"/>
                  <a:gd name="connsiteX22" fmla="*/ 1277257 w 3331028"/>
                  <a:gd name="connsiteY22" fmla="*/ 787400 h 1567543"/>
                  <a:gd name="connsiteX23" fmla="*/ 1651000 w 3331028"/>
                  <a:gd name="connsiteY23" fmla="*/ 787400 h 1567543"/>
                  <a:gd name="connsiteX24" fmla="*/ 1651000 w 3331028"/>
                  <a:gd name="connsiteY24" fmla="*/ 856343 h 1567543"/>
                  <a:gd name="connsiteX25" fmla="*/ 1669143 w 3331028"/>
                  <a:gd name="connsiteY25" fmla="*/ 856343 h 1567543"/>
                  <a:gd name="connsiteX26" fmla="*/ 1669143 w 3331028"/>
                  <a:gd name="connsiteY26" fmla="*/ 928914 h 1567543"/>
                  <a:gd name="connsiteX27" fmla="*/ 1763486 w 3331028"/>
                  <a:gd name="connsiteY27" fmla="*/ 928914 h 1567543"/>
                  <a:gd name="connsiteX28" fmla="*/ 1763486 w 3331028"/>
                  <a:gd name="connsiteY28" fmla="*/ 983343 h 1567543"/>
                  <a:gd name="connsiteX29" fmla="*/ 1792514 w 3331028"/>
                  <a:gd name="connsiteY29" fmla="*/ 983343 h 1567543"/>
                  <a:gd name="connsiteX30" fmla="*/ 1792514 w 3331028"/>
                  <a:gd name="connsiteY30" fmla="*/ 1052285 h 1567543"/>
                  <a:gd name="connsiteX31" fmla="*/ 1821543 w 3331028"/>
                  <a:gd name="connsiteY31" fmla="*/ 1052285 h 1567543"/>
                  <a:gd name="connsiteX32" fmla="*/ 1821543 w 3331028"/>
                  <a:gd name="connsiteY32" fmla="*/ 1215571 h 1567543"/>
                  <a:gd name="connsiteX33" fmla="*/ 2090057 w 3331028"/>
                  <a:gd name="connsiteY33" fmla="*/ 1215571 h 1567543"/>
                  <a:gd name="connsiteX34" fmla="*/ 2090057 w 3331028"/>
                  <a:gd name="connsiteY34" fmla="*/ 1284514 h 1567543"/>
                  <a:gd name="connsiteX35" fmla="*/ 2246086 w 3331028"/>
                  <a:gd name="connsiteY35" fmla="*/ 1284514 h 1567543"/>
                  <a:gd name="connsiteX36" fmla="*/ 2246086 w 3331028"/>
                  <a:gd name="connsiteY36" fmla="*/ 1342571 h 1567543"/>
                  <a:gd name="connsiteX37" fmla="*/ 2264228 w 3331028"/>
                  <a:gd name="connsiteY37" fmla="*/ 1342571 h 1567543"/>
                  <a:gd name="connsiteX38" fmla="*/ 2264228 w 3331028"/>
                  <a:gd name="connsiteY38" fmla="*/ 1426028 h 1567543"/>
                  <a:gd name="connsiteX39" fmla="*/ 2315028 w 3331028"/>
                  <a:gd name="connsiteY39" fmla="*/ 1426028 h 1567543"/>
                  <a:gd name="connsiteX40" fmla="*/ 2315028 w 3331028"/>
                  <a:gd name="connsiteY40" fmla="*/ 1487714 h 1567543"/>
                  <a:gd name="connsiteX41" fmla="*/ 2336800 w 3331028"/>
                  <a:gd name="connsiteY41" fmla="*/ 1487714 h 1567543"/>
                  <a:gd name="connsiteX42" fmla="*/ 2336800 w 3331028"/>
                  <a:gd name="connsiteY42" fmla="*/ 1567543 h 1567543"/>
                  <a:gd name="connsiteX43" fmla="*/ 3331028 w 3331028"/>
                  <a:gd name="connsiteY43"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31028" h="1567543">
                    <a:moveTo>
                      <a:pt x="0" y="0"/>
                    </a:moveTo>
                    <a:lnTo>
                      <a:pt x="239486" y="0"/>
                    </a:lnTo>
                    <a:lnTo>
                      <a:pt x="239486" y="72571"/>
                    </a:lnTo>
                    <a:lnTo>
                      <a:pt x="428171" y="72571"/>
                    </a:lnTo>
                    <a:lnTo>
                      <a:pt x="428171" y="148771"/>
                    </a:lnTo>
                    <a:lnTo>
                      <a:pt x="555171" y="148771"/>
                    </a:lnTo>
                    <a:lnTo>
                      <a:pt x="555171" y="185057"/>
                    </a:lnTo>
                    <a:lnTo>
                      <a:pt x="569686" y="185057"/>
                    </a:lnTo>
                    <a:lnTo>
                      <a:pt x="569686" y="224971"/>
                    </a:lnTo>
                    <a:lnTo>
                      <a:pt x="587828" y="224971"/>
                    </a:lnTo>
                    <a:lnTo>
                      <a:pt x="587828" y="290285"/>
                    </a:lnTo>
                    <a:lnTo>
                      <a:pt x="762000" y="290285"/>
                    </a:lnTo>
                    <a:lnTo>
                      <a:pt x="762000" y="348343"/>
                    </a:lnTo>
                    <a:lnTo>
                      <a:pt x="957943" y="348343"/>
                    </a:lnTo>
                    <a:lnTo>
                      <a:pt x="957943" y="482600"/>
                    </a:lnTo>
                    <a:lnTo>
                      <a:pt x="983343" y="482600"/>
                    </a:lnTo>
                    <a:lnTo>
                      <a:pt x="983343" y="569685"/>
                    </a:lnTo>
                    <a:lnTo>
                      <a:pt x="1001486" y="569685"/>
                    </a:lnTo>
                    <a:lnTo>
                      <a:pt x="1001486" y="645885"/>
                    </a:lnTo>
                    <a:lnTo>
                      <a:pt x="1219200" y="645885"/>
                    </a:lnTo>
                    <a:lnTo>
                      <a:pt x="1219200" y="711200"/>
                    </a:lnTo>
                    <a:lnTo>
                      <a:pt x="1277257" y="711200"/>
                    </a:lnTo>
                    <a:lnTo>
                      <a:pt x="1277257" y="787400"/>
                    </a:lnTo>
                    <a:lnTo>
                      <a:pt x="1651000" y="787400"/>
                    </a:lnTo>
                    <a:lnTo>
                      <a:pt x="1651000" y="856343"/>
                    </a:lnTo>
                    <a:lnTo>
                      <a:pt x="1669143" y="856343"/>
                    </a:lnTo>
                    <a:lnTo>
                      <a:pt x="1669143" y="928914"/>
                    </a:lnTo>
                    <a:lnTo>
                      <a:pt x="1763486" y="928914"/>
                    </a:lnTo>
                    <a:lnTo>
                      <a:pt x="1763486" y="983343"/>
                    </a:lnTo>
                    <a:lnTo>
                      <a:pt x="1792514" y="983343"/>
                    </a:lnTo>
                    <a:lnTo>
                      <a:pt x="1792514" y="1052285"/>
                    </a:lnTo>
                    <a:lnTo>
                      <a:pt x="1821543" y="1052285"/>
                    </a:lnTo>
                    <a:lnTo>
                      <a:pt x="1821543" y="1215571"/>
                    </a:lnTo>
                    <a:lnTo>
                      <a:pt x="2090057" y="1215571"/>
                    </a:lnTo>
                    <a:lnTo>
                      <a:pt x="2090057" y="1284514"/>
                    </a:lnTo>
                    <a:lnTo>
                      <a:pt x="2246086" y="1284514"/>
                    </a:lnTo>
                    <a:lnTo>
                      <a:pt x="2246086" y="1342571"/>
                    </a:lnTo>
                    <a:lnTo>
                      <a:pt x="2264228" y="1342571"/>
                    </a:lnTo>
                    <a:lnTo>
                      <a:pt x="2264228" y="1426028"/>
                    </a:lnTo>
                    <a:lnTo>
                      <a:pt x="2315028" y="1426028"/>
                    </a:lnTo>
                    <a:lnTo>
                      <a:pt x="2315028" y="1487714"/>
                    </a:lnTo>
                    <a:lnTo>
                      <a:pt x="2336800" y="1487714"/>
                    </a:lnTo>
                    <a:lnTo>
                      <a:pt x="2336800" y="1567543"/>
                    </a:lnTo>
                    <a:lnTo>
                      <a:pt x="3331028" y="156754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89"/>
              <p:cNvSpPr/>
              <p:nvPr/>
            </p:nvSpPr>
            <p:spPr>
              <a:xfrm>
                <a:off x="4705815" y="2899317"/>
                <a:ext cx="2854712" cy="925551"/>
              </a:xfrm>
              <a:custGeom>
                <a:avLst/>
                <a:gdLst>
                  <a:gd name="connsiteX0" fmla="*/ 0 w 2854712"/>
                  <a:gd name="connsiteY0" fmla="*/ 0 h 925551"/>
                  <a:gd name="connsiteX1" fmla="*/ 412595 w 2854712"/>
                  <a:gd name="connsiteY1" fmla="*/ 0 h 925551"/>
                  <a:gd name="connsiteX2" fmla="*/ 412595 w 2854712"/>
                  <a:gd name="connsiteY2" fmla="*/ 100361 h 925551"/>
                  <a:gd name="connsiteX3" fmla="*/ 814039 w 2854712"/>
                  <a:gd name="connsiteY3" fmla="*/ 100361 h 925551"/>
                  <a:gd name="connsiteX4" fmla="*/ 814039 w 2854712"/>
                  <a:gd name="connsiteY4" fmla="*/ 204439 h 925551"/>
                  <a:gd name="connsiteX5" fmla="*/ 962722 w 2854712"/>
                  <a:gd name="connsiteY5" fmla="*/ 204439 h 925551"/>
                  <a:gd name="connsiteX6" fmla="*/ 962722 w 2854712"/>
                  <a:gd name="connsiteY6" fmla="*/ 323385 h 925551"/>
                  <a:gd name="connsiteX7" fmla="*/ 996175 w 2854712"/>
                  <a:gd name="connsiteY7" fmla="*/ 323385 h 925551"/>
                  <a:gd name="connsiteX8" fmla="*/ 996175 w 2854712"/>
                  <a:gd name="connsiteY8" fmla="*/ 438615 h 925551"/>
                  <a:gd name="connsiteX9" fmla="*/ 1040780 w 2854712"/>
                  <a:gd name="connsiteY9" fmla="*/ 438615 h 925551"/>
                  <a:gd name="connsiteX10" fmla="*/ 1040780 w 2854712"/>
                  <a:gd name="connsiteY10" fmla="*/ 561278 h 925551"/>
                  <a:gd name="connsiteX11" fmla="*/ 1891990 w 2854712"/>
                  <a:gd name="connsiteY11" fmla="*/ 561278 h 925551"/>
                  <a:gd name="connsiteX12" fmla="*/ 1891990 w 2854712"/>
                  <a:gd name="connsiteY12" fmla="*/ 702527 h 925551"/>
                  <a:gd name="connsiteX13" fmla="*/ 2854712 w 2854712"/>
                  <a:gd name="connsiteY13" fmla="*/ 702527 h 925551"/>
                  <a:gd name="connsiteX14" fmla="*/ 2854712 w 2854712"/>
                  <a:gd name="connsiteY14" fmla="*/ 925551 h 9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4712" h="925551">
                    <a:moveTo>
                      <a:pt x="0" y="0"/>
                    </a:moveTo>
                    <a:lnTo>
                      <a:pt x="412595" y="0"/>
                    </a:lnTo>
                    <a:lnTo>
                      <a:pt x="412595" y="100361"/>
                    </a:lnTo>
                    <a:lnTo>
                      <a:pt x="814039" y="100361"/>
                    </a:lnTo>
                    <a:lnTo>
                      <a:pt x="814039" y="204439"/>
                    </a:lnTo>
                    <a:lnTo>
                      <a:pt x="962722" y="204439"/>
                    </a:lnTo>
                    <a:lnTo>
                      <a:pt x="962722" y="323385"/>
                    </a:lnTo>
                    <a:lnTo>
                      <a:pt x="996175" y="323385"/>
                    </a:lnTo>
                    <a:lnTo>
                      <a:pt x="996175" y="438615"/>
                    </a:lnTo>
                    <a:lnTo>
                      <a:pt x="1040780" y="438615"/>
                    </a:lnTo>
                    <a:lnTo>
                      <a:pt x="1040780" y="561278"/>
                    </a:lnTo>
                    <a:lnTo>
                      <a:pt x="1891990" y="561278"/>
                    </a:lnTo>
                    <a:lnTo>
                      <a:pt x="1891990" y="702527"/>
                    </a:lnTo>
                    <a:lnTo>
                      <a:pt x="2854712" y="702527"/>
                    </a:lnTo>
                    <a:lnTo>
                      <a:pt x="2854712" y="925551"/>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6" name="Group 25"/>
            <p:cNvGrpSpPr/>
            <p:nvPr/>
          </p:nvGrpSpPr>
          <p:grpSpPr>
            <a:xfrm>
              <a:off x="5328908" y="1739633"/>
              <a:ext cx="2985673" cy="1260517"/>
              <a:chOff x="1400375" y="1333234"/>
              <a:chExt cx="6368828" cy="2688847"/>
            </a:xfrm>
          </p:grpSpPr>
          <p:sp>
            <p:nvSpPr>
              <p:cNvPr id="86" name="Freeform 85"/>
              <p:cNvSpPr/>
              <p:nvPr/>
            </p:nvSpPr>
            <p:spPr>
              <a:xfrm>
                <a:off x="1400375" y="1333234"/>
                <a:ext cx="1691320" cy="1077457"/>
              </a:xfrm>
              <a:custGeom>
                <a:avLst/>
                <a:gdLst>
                  <a:gd name="connsiteX0" fmla="*/ 0 w 1691320"/>
                  <a:gd name="connsiteY0" fmla="*/ 0 h 1077457"/>
                  <a:gd name="connsiteX1" fmla="*/ 249382 w 1691320"/>
                  <a:gd name="connsiteY1" fmla="*/ 0 h 1077457"/>
                  <a:gd name="connsiteX2" fmla="*/ 274959 w 1691320"/>
                  <a:gd name="connsiteY2" fmla="*/ 28774 h 1077457"/>
                  <a:gd name="connsiteX3" fmla="*/ 281354 w 1691320"/>
                  <a:gd name="connsiteY3" fmla="*/ 35169 h 1077457"/>
                  <a:gd name="connsiteX4" fmla="*/ 290945 w 1691320"/>
                  <a:gd name="connsiteY4" fmla="*/ 38366 h 1077457"/>
                  <a:gd name="connsiteX5" fmla="*/ 310128 w 1691320"/>
                  <a:gd name="connsiteY5" fmla="*/ 47958 h 1077457"/>
                  <a:gd name="connsiteX6" fmla="*/ 348495 w 1691320"/>
                  <a:gd name="connsiteY6" fmla="*/ 51155 h 1077457"/>
                  <a:gd name="connsiteX7" fmla="*/ 358087 w 1691320"/>
                  <a:gd name="connsiteY7" fmla="*/ 54352 h 1077457"/>
                  <a:gd name="connsiteX8" fmla="*/ 383664 w 1691320"/>
                  <a:gd name="connsiteY8" fmla="*/ 76732 h 1077457"/>
                  <a:gd name="connsiteX9" fmla="*/ 418833 w 1691320"/>
                  <a:gd name="connsiteY9" fmla="*/ 79930 h 1077457"/>
                  <a:gd name="connsiteX10" fmla="*/ 428425 w 1691320"/>
                  <a:gd name="connsiteY10" fmla="*/ 83127 h 1077457"/>
                  <a:gd name="connsiteX11" fmla="*/ 444411 w 1691320"/>
                  <a:gd name="connsiteY11" fmla="*/ 99113 h 1077457"/>
                  <a:gd name="connsiteX12" fmla="*/ 454003 w 1691320"/>
                  <a:gd name="connsiteY12" fmla="*/ 102310 h 1077457"/>
                  <a:gd name="connsiteX13" fmla="*/ 466791 w 1691320"/>
                  <a:gd name="connsiteY13" fmla="*/ 108704 h 1077457"/>
                  <a:gd name="connsiteX14" fmla="*/ 514749 w 1691320"/>
                  <a:gd name="connsiteY14" fmla="*/ 118296 h 1077457"/>
                  <a:gd name="connsiteX15" fmla="*/ 537130 w 1691320"/>
                  <a:gd name="connsiteY15" fmla="*/ 137479 h 1077457"/>
                  <a:gd name="connsiteX16" fmla="*/ 549919 w 1691320"/>
                  <a:gd name="connsiteY16" fmla="*/ 150268 h 1077457"/>
                  <a:gd name="connsiteX17" fmla="*/ 559510 w 1691320"/>
                  <a:gd name="connsiteY17" fmla="*/ 153465 h 1077457"/>
                  <a:gd name="connsiteX18" fmla="*/ 594680 w 1691320"/>
                  <a:gd name="connsiteY18" fmla="*/ 172649 h 1077457"/>
                  <a:gd name="connsiteX19" fmla="*/ 607468 w 1691320"/>
                  <a:gd name="connsiteY19" fmla="*/ 179043 h 1077457"/>
                  <a:gd name="connsiteX20" fmla="*/ 626652 w 1691320"/>
                  <a:gd name="connsiteY20" fmla="*/ 182240 h 1077457"/>
                  <a:gd name="connsiteX21" fmla="*/ 652229 w 1691320"/>
                  <a:gd name="connsiteY21" fmla="*/ 201423 h 1077457"/>
                  <a:gd name="connsiteX22" fmla="*/ 665018 w 1691320"/>
                  <a:gd name="connsiteY22" fmla="*/ 214212 h 1077457"/>
                  <a:gd name="connsiteX23" fmla="*/ 681004 w 1691320"/>
                  <a:gd name="connsiteY23" fmla="*/ 227001 h 1077457"/>
                  <a:gd name="connsiteX24" fmla="*/ 693793 w 1691320"/>
                  <a:gd name="connsiteY24" fmla="*/ 242987 h 1077457"/>
                  <a:gd name="connsiteX25" fmla="*/ 703384 w 1691320"/>
                  <a:gd name="connsiteY25" fmla="*/ 246184 h 1077457"/>
                  <a:gd name="connsiteX26" fmla="*/ 712976 w 1691320"/>
                  <a:gd name="connsiteY26" fmla="*/ 252579 h 1077457"/>
                  <a:gd name="connsiteX27" fmla="*/ 728962 w 1691320"/>
                  <a:gd name="connsiteY27" fmla="*/ 268565 h 1077457"/>
                  <a:gd name="connsiteX28" fmla="*/ 748145 w 1691320"/>
                  <a:gd name="connsiteY28" fmla="*/ 284551 h 1077457"/>
                  <a:gd name="connsiteX29" fmla="*/ 767328 w 1691320"/>
                  <a:gd name="connsiteY29" fmla="*/ 297339 h 1077457"/>
                  <a:gd name="connsiteX30" fmla="*/ 773723 w 1691320"/>
                  <a:gd name="connsiteY30" fmla="*/ 303734 h 1077457"/>
                  <a:gd name="connsiteX31" fmla="*/ 802498 w 1691320"/>
                  <a:gd name="connsiteY31" fmla="*/ 316523 h 1077457"/>
                  <a:gd name="connsiteX32" fmla="*/ 812089 w 1691320"/>
                  <a:gd name="connsiteY32" fmla="*/ 319720 h 1077457"/>
                  <a:gd name="connsiteX33" fmla="*/ 818484 w 1691320"/>
                  <a:gd name="connsiteY33" fmla="*/ 326114 h 1077457"/>
                  <a:gd name="connsiteX34" fmla="*/ 831273 w 1691320"/>
                  <a:gd name="connsiteY34" fmla="*/ 342100 h 1077457"/>
                  <a:gd name="connsiteX35" fmla="*/ 840864 w 1691320"/>
                  <a:gd name="connsiteY35" fmla="*/ 361283 h 1077457"/>
                  <a:gd name="connsiteX36" fmla="*/ 847259 w 1691320"/>
                  <a:gd name="connsiteY36" fmla="*/ 367678 h 1077457"/>
                  <a:gd name="connsiteX37" fmla="*/ 853653 w 1691320"/>
                  <a:gd name="connsiteY37" fmla="*/ 377269 h 1077457"/>
                  <a:gd name="connsiteX38" fmla="*/ 866442 w 1691320"/>
                  <a:gd name="connsiteY38" fmla="*/ 390058 h 1077457"/>
                  <a:gd name="connsiteX39" fmla="*/ 879231 w 1691320"/>
                  <a:gd name="connsiteY39" fmla="*/ 406044 h 1077457"/>
                  <a:gd name="connsiteX40" fmla="*/ 885625 w 1691320"/>
                  <a:gd name="connsiteY40" fmla="*/ 412439 h 1077457"/>
                  <a:gd name="connsiteX41" fmla="*/ 904808 w 1691320"/>
                  <a:gd name="connsiteY41" fmla="*/ 418833 h 1077457"/>
                  <a:gd name="connsiteX42" fmla="*/ 923991 w 1691320"/>
                  <a:gd name="connsiteY42" fmla="*/ 431622 h 1077457"/>
                  <a:gd name="connsiteX43" fmla="*/ 933583 w 1691320"/>
                  <a:gd name="connsiteY43" fmla="*/ 438016 h 1077457"/>
                  <a:gd name="connsiteX44" fmla="*/ 939977 w 1691320"/>
                  <a:gd name="connsiteY44" fmla="*/ 444411 h 1077457"/>
                  <a:gd name="connsiteX45" fmla="*/ 949569 w 1691320"/>
                  <a:gd name="connsiteY45" fmla="*/ 447608 h 1077457"/>
                  <a:gd name="connsiteX46" fmla="*/ 959161 w 1691320"/>
                  <a:gd name="connsiteY46" fmla="*/ 454002 h 1077457"/>
                  <a:gd name="connsiteX47" fmla="*/ 965555 w 1691320"/>
                  <a:gd name="connsiteY47" fmla="*/ 460397 h 1077457"/>
                  <a:gd name="connsiteX48" fmla="*/ 975147 w 1691320"/>
                  <a:gd name="connsiteY48" fmla="*/ 463594 h 1077457"/>
                  <a:gd name="connsiteX49" fmla="*/ 984738 w 1691320"/>
                  <a:gd name="connsiteY49" fmla="*/ 469988 h 1077457"/>
                  <a:gd name="connsiteX50" fmla="*/ 1000724 w 1691320"/>
                  <a:gd name="connsiteY50" fmla="*/ 482777 h 1077457"/>
                  <a:gd name="connsiteX51" fmla="*/ 1026302 w 1691320"/>
                  <a:gd name="connsiteY51" fmla="*/ 521144 h 1077457"/>
                  <a:gd name="connsiteX52" fmla="*/ 1042288 w 1691320"/>
                  <a:gd name="connsiteY52" fmla="*/ 537130 h 1077457"/>
                  <a:gd name="connsiteX53" fmla="*/ 1051880 w 1691320"/>
                  <a:gd name="connsiteY53" fmla="*/ 540327 h 1077457"/>
                  <a:gd name="connsiteX54" fmla="*/ 1067866 w 1691320"/>
                  <a:gd name="connsiteY54" fmla="*/ 553116 h 1077457"/>
                  <a:gd name="connsiteX55" fmla="*/ 1077457 w 1691320"/>
                  <a:gd name="connsiteY55" fmla="*/ 559510 h 1077457"/>
                  <a:gd name="connsiteX56" fmla="*/ 1083852 w 1691320"/>
                  <a:gd name="connsiteY56" fmla="*/ 565904 h 1077457"/>
                  <a:gd name="connsiteX57" fmla="*/ 1096640 w 1691320"/>
                  <a:gd name="connsiteY57" fmla="*/ 569102 h 1077457"/>
                  <a:gd name="connsiteX58" fmla="*/ 1115824 w 1691320"/>
                  <a:gd name="connsiteY58" fmla="*/ 575496 h 1077457"/>
                  <a:gd name="connsiteX59" fmla="*/ 1122218 w 1691320"/>
                  <a:gd name="connsiteY59" fmla="*/ 585088 h 1077457"/>
                  <a:gd name="connsiteX60" fmla="*/ 1131810 w 1691320"/>
                  <a:gd name="connsiteY60" fmla="*/ 588285 h 1077457"/>
                  <a:gd name="connsiteX61" fmla="*/ 1135007 w 1691320"/>
                  <a:gd name="connsiteY61" fmla="*/ 597876 h 1077457"/>
                  <a:gd name="connsiteX62" fmla="*/ 1147796 w 1691320"/>
                  <a:gd name="connsiteY62" fmla="*/ 610665 h 1077457"/>
                  <a:gd name="connsiteX63" fmla="*/ 1154190 w 1691320"/>
                  <a:gd name="connsiteY63" fmla="*/ 617060 h 1077457"/>
                  <a:gd name="connsiteX64" fmla="*/ 1163782 w 1691320"/>
                  <a:gd name="connsiteY64" fmla="*/ 620257 h 1077457"/>
                  <a:gd name="connsiteX65" fmla="*/ 1179768 w 1691320"/>
                  <a:gd name="connsiteY65" fmla="*/ 633046 h 1077457"/>
                  <a:gd name="connsiteX66" fmla="*/ 1189359 w 1691320"/>
                  <a:gd name="connsiteY66" fmla="*/ 639440 h 1077457"/>
                  <a:gd name="connsiteX67" fmla="*/ 1205345 w 1691320"/>
                  <a:gd name="connsiteY67" fmla="*/ 652229 h 1077457"/>
                  <a:gd name="connsiteX68" fmla="*/ 1224528 w 1691320"/>
                  <a:gd name="connsiteY68" fmla="*/ 658623 h 1077457"/>
                  <a:gd name="connsiteX69" fmla="*/ 1237317 w 1691320"/>
                  <a:gd name="connsiteY69" fmla="*/ 674609 h 1077457"/>
                  <a:gd name="connsiteX70" fmla="*/ 1250106 w 1691320"/>
                  <a:gd name="connsiteY70" fmla="*/ 703384 h 1077457"/>
                  <a:gd name="connsiteX71" fmla="*/ 1256501 w 1691320"/>
                  <a:gd name="connsiteY71" fmla="*/ 709779 h 1077457"/>
                  <a:gd name="connsiteX72" fmla="*/ 1266092 w 1691320"/>
                  <a:gd name="connsiteY72" fmla="*/ 725765 h 1077457"/>
                  <a:gd name="connsiteX73" fmla="*/ 1269289 w 1691320"/>
                  <a:gd name="connsiteY73" fmla="*/ 735356 h 1077457"/>
                  <a:gd name="connsiteX74" fmla="*/ 1275684 w 1691320"/>
                  <a:gd name="connsiteY74" fmla="*/ 741751 h 1077457"/>
                  <a:gd name="connsiteX75" fmla="*/ 1282078 w 1691320"/>
                  <a:gd name="connsiteY75" fmla="*/ 751342 h 1077457"/>
                  <a:gd name="connsiteX76" fmla="*/ 1288473 w 1691320"/>
                  <a:gd name="connsiteY76" fmla="*/ 757737 h 1077457"/>
                  <a:gd name="connsiteX77" fmla="*/ 1294867 w 1691320"/>
                  <a:gd name="connsiteY77" fmla="*/ 767328 h 1077457"/>
                  <a:gd name="connsiteX78" fmla="*/ 1301261 w 1691320"/>
                  <a:gd name="connsiteY78" fmla="*/ 773723 h 1077457"/>
                  <a:gd name="connsiteX79" fmla="*/ 1307656 w 1691320"/>
                  <a:gd name="connsiteY79" fmla="*/ 783314 h 1077457"/>
                  <a:gd name="connsiteX80" fmla="*/ 1314050 w 1691320"/>
                  <a:gd name="connsiteY80" fmla="*/ 789709 h 1077457"/>
                  <a:gd name="connsiteX81" fmla="*/ 1320445 w 1691320"/>
                  <a:gd name="connsiteY81" fmla="*/ 799300 h 1077457"/>
                  <a:gd name="connsiteX82" fmla="*/ 1326839 w 1691320"/>
                  <a:gd name="connsiteY82" fmla="*/ 805695 h 1077457"/>
                  <a:gd name="connsiteX83" fmla="*/ 1333233 w 1691320"/>
                  <a:gd name="connsiteY83" fmla="*/ 815286 h 1077457"/>
                  <a:gd name="connsiteX84" fmla="*/ 1339628 w 1691320"/>
                  <a:gd name="connsiteY84" fmla="*/ 821681 h 1077457"/>
                  <a:gd name="connsiteX85" fmla="*/ 1346022 w 1691320"/>
                  <a:gd name="connsiteY85" fmla="*/ 831272 h 1077457"/>
                  <a:gd name="connsiteX86" fmla="*/ 1365205 w 1691320"/>
                  <a:gd name="connsiteY86" fmla="*/ 844061 h 1077457"/>
                  <a:gd name="connsiteX87" fmla="*/ 1371600 w 1691320"/>
                  <a:gd name="connsiteY87" fmla="*/ 850456 h 1077457"/>
                  <a:gd name="connsiteX88" fmla="*/ 1381191 w 1691320"/>
                  <a:gd name="connsiteY88" fmla="*/ 856850 h 1077457"/>
                  <a:gd name="connsiteX89" fmla="*/ 1387586 w 1691320"/>
                  <a:gd name="connsiteY89" fmla="*/ 863244 h 1077457"/>
                  <a:gd name="connsiteX90" fmla="*/ 1397177 w 1691320"/>
                  <a:gd name="connsiteY90" fmla="*/ 869639 h 1077457"/>
                  <a:gd name="connsiteX91" fmla="*/ 1409966 w 1691320"/>
                  <a:gd name="connsiteY91" fmla="*/ 882428 h 1077457"/>
                  <a:gd name="connsiteX92" fmla="*/ 1416361 w 1691320"/>
                  <a:gd name="connsiteY92" fmla="*/ 888822 h 1077457"/>
                  <a:gd name="connsiteX93" fmla="*/ 1445135 w 1691320"/>
                  <a:gd name="connsiteY93" fmla="*/ 904808 h 1077457"/>
                  <a:gd name="connsiteX94" fmla="*/ 1451530 w 1691320"/>
                  <a:gd name="connsiteY94" fmla="*/ 911202 h 1077457"/>
                  <a:gd name="connsiteX95" fmla="*/ 1461122 w 1691320"/>
                  <a:gd name="connsiteY95" fmla="*/ 914400 h 1077457"/>
                  <a:gd name="connsiteX96" fmla="*/ 1477108 w 1691320"/>
                  <a:gd name="connsiteY96" fmla="*/ 930386 h 1077457"/>
                  <a:gd name="connsiteX97" fmla="*/ 1480305 w 1691320"/>
                  <a:gd name="connsiteY97" fmla="*/ 939977 h 1077457"/>
                  <a:gd name="connsiteX98" fmla="*/ 1502685 w 1691320"/>
                  <a:gd name="connsiteY98" fmla="*/ 959160 h 1077457"/>
                  <a:gd name="connsiteX99" fmla="*/ 1512277 w 1691320"/>
                  <a:gd name="connsiteY99" fmla="*/ 962358 h 1077457"/>
                  <a:gd name="connsiteX100" fmla="*/ 1521868 w 1691320"/>
                  <a:gd name="connsiteY100" fmla="*/ 968752 h 1077457"/>
                  <a:gd name="connsiteX101" fmla="*/ 1541052 w 1691320"/>
                  <a:gd name="connsiteY101" fmla="*/ 975146 h 1077457"/>
                  <a:gd name="connsiteX102" fmla="*/ 1550643 w 1691320"/>
                  <a:gd name="connsiteY102" fmla="*/ 978344 h 1077457"/>
                  <a:gd name="connsiteX103" fmla="*/ 1557038 w 1691320"/>
                  <a:gd name="connsiteY103" fmla="*/ 984738 h 1077457"/>
                  <a:gd name="connsiteX104" fmla="*/ 1576221 w 1691320"/>
                  <a:gd name="connsiteY104" fmla="*/ 991132 h 1077457"/>
                  <a:gd name="connsiteX105" fmla="*/ 1595404 w 1691320"/>
                  <a:gd name="connsiteY105" fmla="*/ 997527 h 1077457"/>
                  <a:gd name="connsiteX106" fmla="*/ 1604996 w 1691320"/>
                  <a:gd name="connsiteY106" fmla="*/ 1000724 h 1077457"/>
                  <a:gd name="connsiteX107" fmla="*/ 1614587 w 1691320"/>
                  <a:gd name="connsiteY107" fmla="*/ 1003921 h 1077457"/>
                  <a:gd name="connsiteX108" fmla="*/ 1620982 w 1691320"/>
                  <a:gd name="connsiteY108" fmla="*/ 1010316 h 1077457"/>
                  <a:gd name="connsiteX109" fmla="*/ 1630573 w 1691320"/>
                  <a:gd name="connsiteY109" fmla="*/ 1013513 h 1077457"/>
                  <a:gd name="connsiteX110" fmla="*/ 1636968 w 1691320"/>
                  <a:gd name="connsiteY110" fmla="*/ 1023104 h 1077457"/>
                  <a:gd name="connsiteX111" fmla="*/ 1643362 w 1691320"/>
                  <a:gd name="connsiteY111" fmla="*/ 1029499 h 1077457"/>
                  <a:gd name="connsiteX112" fmla="*/ 1656151 w 1691320"/>
                  <a:gd name="connsiteY112" fmla="*/ 1045485 h 1077457"/>
                  <a:gd name="connsiteX113" fmla="*/ 1665742 w 1691320"/>
                  <a:gd name="connsiteY113" fmla="*/ 1048682 h 1077457"/>
                  <a:gd name="connsiteX114" fmla="*/ 1678531 w 1691320"/>
                  <a:gd name="connsiteY114" fmla="*/ 1061471 h 1077457"/>
                  <a:gd name="connsiteX115" fmla="*/ 1691320 w 1691320"/>
                  <a:gd name="connsiteY115" fmla="*/ 1077457 h 1077457"/>
                  <a:gd name="connsiteX116" fmla="*/ 1691320 w 1691320"/>
                  <a:gd name="connsiteY116" fmla="*/ 1077457 h 10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691320" h="1077457">
                    <a:moveTo>
                      <a:pt x="0" y="0"/>
                    </a:moveTo>
                    <a:lnTo>
                      <a:pt x="249382" y="0"/>
                    </a:lnTo>
                    <a:cubicBezTo>
                      <a:pt x="276733" y="38290"/>
                      <a:pt x="253913" y="11937"/>
                      <a:pt x="274959" y="28774"/>
                    </a:cubicBezTo>
                    <a:cubicBezTo>
                      <a:pt x="277313" y="30657"/>
                      <a:pt x="278769" y="33618"/>
                      <a:pt x="281354" y="35169"/>
                    </a:cubicBezTo>
                    <a:cubicBezTo>
                      <a:pt x="284244" y="36903"/>
                      <a:pt x="287931" y="36859"/>
                      <a:pt x="290945" y="38366"/>
                    </a:cubicBezTo>
                    <a:cubicBezTo>
                      <a:pt x="300738" y="43262"/>
                      <a:pt x="299175" y="46497"/>
                      <a:pt x="310128" y="47958"/>
                    </a:cubicBezTo>
                    <a:cubicBezTo>
                      <a:pt x="322849" y="49654"/>
                      <a:pt x="335706" y="50089"/>
                      <a:pt x="348495" y="51155"/>
                    </a:cubicBezTo>
                    <a:cubicBezTo>
                      <a:pt x="351692" y="52221"/>
                      <a:pt x="355455" y="52247"/>
                      <a:pt x="358087" y="54352"/>
                    </a:cubicBezTo>
                    <a:cubicBezTo>
                      <a:pt x="370180" y="64027"/>
                      <a:pt x="358411" y="74436"/>
                      <a:pt x="383664" y="76732"/>
                    </a:cubicBezTo>
                    <a:lnTo>
                      <a:pt x="418833" y="79930"/>
                    </a:lnTo>
                    <a:cubicBezTo>
                      <a:pt x="422030" y="80996"/>
                      <a:pt x="425729" y="81105"/>
                      <a:pt x="428425" y="83127"/>
                    </a:cubicBezTo>
                    <a:cubicBezTo>
                      <a:pt x="434454" y="87648"/>
                      <a:pt x="437262" y="96730"/>
                      <a:pt x="444411" y="99113"/>
                    </a:cubicBezTo>
                    <a:cubicBezTo>
                      <a:pt x="447608" y="100179"/>
                      <a:pt x="450905" y="100982"/>
                      <a:pt x="454003" y="102310"/>
                    </a:cubicBezTo>
                    <a:cubicBezTo>
                      <a:pt x="458383" y="104187"/>
                      <a:pt x="462270" y="107197"/>
                      <a:pt x="466791" y="108704"/>
                    </a:cubicBezTo>
                    <a:cubicBezTo>
                      <a:pt x="485294" y="114872"/>
                      <a:pt x="496004" y="115618"/>
                      <a:pt x="514749" y="118296"/>
                    </a:cubicBezTo>
                    <a:cubicBezTo>
                      <a:pt x="529356" y="128033"/>
                      <a:pt x="521626" y="121974"/>
                      <a:pt x="537130" y="137479"/>
                    </a:cubicBezTo>
                    <a:lnTo>
                      <a:pt x="549919" y="150268"/>
                    </a:lnTo>
                    <a:lnTo>
                      <a:pt x="559510" y="153465"/>
                    </a:lnTo>
                    <a:cubicBezTo>
                      <a:pt x="589660" y="173565"/>
                      <a:pt x="566935" y="160317"/>
                      <a:pt x="594680" y="172649"/>
                    </a:cubicBezTo>
                    <a:cubicBezTo>
                      <a:pt x="599035" y="174585"/>
                      <a:pt x="602903" y="177674"/>
                      <a:pt x="607468" y="179043"/>
                    </a:cubicBezTo>
                    <a:cubicBezTo>
                      <a:pt x="613677" y="180906"/>
                      <a:pt x="620257" y="181174"/>
                      <a:pt x="626652" y="182240"/>
                    </a:cubicBezTo>
                    <a:cubicBezTo>
                      <a:pt x="645021" y="200609"/>
                      <a:pt x="635489" y="195843"/>
                      <a:pt x="652229" y="201423"/>
                    </a:cubicBezTo>
                    <a:cubicBezTo>
                      <a:pt x="659204" y="222352"/>
                      <a:pt x="649516" y="201810"/>
                      <a:pt x="665018" y="214212"/>
                    </a:cubicBezTo>
                    <a:cubicBezTo>
                      <a:pt x="685678" y="230740"/>
                      <a:pt x="656894" y="218965"/>
                      <a:pt x="681004" y="227001"/>
                    </a:cubicBezTo>
                    <a:cubicBezTo>
                      <a:pt x="683910" y="231360"/>
                      <a:pt x="688729" y="239948"/>
                      <a:pt x="693793" y="242987"/>
                    </a:cubicBezTo>
                    <a:cubicBezTo>
                      <a:pt x="696683" y="244721"/>
                      <a:pt x="700187" y="245118"/>
                      <a:pt x="703384" y="246184"/>
                    </a:cubicBezTo>
                    <a:cubicBezTo>
                      <a:pt x="706581" y="248316"/>
                      <a:pt x="710084" y="250048"/>
                      <a:pt x="712976" y="252579"/>
                    </a:cubicBezTo>
                    <a:cubicBezTo>
                      <a:pt x="718647" y="257541"/>
                      <a:pt x="722692" y="264385"/>
                      <a:pt x="728962" y="268565"/>
                    </a:cubicBezTo>
                    <a:cubicBezTo>
                      <a:pt x="763231" y="291408"/>
                      <a:pt x="711227" y="255837"/>
                      <a:pt x="748145" y="284551"/>
                    </a:cubicBezTo>
                    <a:cubicBezTo>
                      <a:pt x="754211" y="289269"/>
                      <a:pt x="761894" y="291905"/>
                      <a:pt x="767328" y="297339"/>
                    </a:cubicBezTo>
                    <a:cubicBezTo>
                      <a:pt x="769460" y="299471"/>
                      <a:pt x="771369" y="301851"/>
                      <a:pt x="773723" y="303734"/>
                    </a:cubicBezTo>
                    <a:cubicBezTo>
                      <a:pt x="784579" y="312418"/>
                      <a:pt x="787291" y="311454"/>
                      <a:pt x="802498" y="316523"/>
                    </a:cubicBezTo>
                    <a:lnTo>
                      <a:pt x="812089" y="319720"/>
                    </a:lnTo>
                    <a:cubicBezTo>
                      <a:pt x="814221" y="321851"/>
                      <a:pt x="816601" y="323760"/>
                      <a:pt x="818484" y="326114"/>
                    </a:cubicBezTo>
                    <a:cubicBezTo>
                      <a:pt x="834617" y="346280"/>
                      <a:pt x="815832" y="326662"/>
                      <a:pt x="831273" y="342100"/>
                    </a:cubicBezTo>
                    <a:cubicBezTo>
                      <a:pt x="834650" y="352231"/>
                      <a:pt x="833781" y="352429"/>
                      <a:pt x="840864" y="361283"/>
                    </a:cubicBezTo>
                    <a:cubicBezTo>
                      <a:pt x="842747" y="363637"/>
                      <a:pt x="845376" y="365324"/>
                      <a:pt x="847259" y="367678"/>
                    </a:cubicBezTo>
                    <a:cubicBezTo>
                      <a:pt x="849659" y="370678"/>
                      <a:pt x="851152" y="374352"/>
                      <a:pt x="853653" y="377269"/>
                    </a:cubicBezTo>
                    <a:cubicBezTo>
                      <a:pt x="857577" y="381846"/>
                      <a:pt x="866442" y="390058"/>
                      <a:pt x="866442" y="390058"/>
                    </a:cubicBezTo>
                    <a:cubicBezTo>
                      <a:pt x="871513" y="405273"/>
                      <a:pt x="866083" y="395525"/>
                      <a:pt x="879231" y="406044"/>
                    </a:cubicBezTo>
                    <a:cubicBezTo>
                      <a:pt x="881585" y="407927"/>
                      <a:pt x="882929" y="411091"/>
                      <a:pt x="885625" y="412439"/>
                    </a:cubicBezTo>
                    <a:cubicBezTo>
                      <a:pt x="891654" y="415453"/>
                      <a:pt x="904808" y="418833"/>
                      <a:pt x="904808" y="418833"/>
                    </a:cubicBezTo>
                    <a:lnTo>
                      <a:pt x="923991" y="431622"/>
                    </a:lnTo>
                    <a:cubicBezTo>
                      <a:pt x="927188" y="433753"/>
                      <a:pt x="930866" y="435299"/>
                      <a:pt x="933583" y="438016"/>
                    </a:cubicBezTo>
                    <a:cubicBezTo>
                      <a:pt x="935714" y="440148"/>
                      <a:pt x="937392" y="442860"/>
                      <a:pt x="939977" y="444411"/>
                    </a:cubicBezTo>
                    <a:cubicBezTo>
                      <a:pt x="942867" y="446145"/>
                      <a:pt x="946554" y="446101"/>
                      <a:pt x="949569" y="447608"/>
                    </a:cubicBezTo>
                    <a:cubicBezTo>
                      <a:pt x="953006" y="449326"/>
                      <a:pt x="956160" y="451602"/>
                      <a:pt x="959161" y="454002"/>
                    </a:cubicBezTo>
                    <a:cubicBezTo>
                      <a:pt x="961515" y="455885"/>
                      <a:pt x="962970" y="458846"/>
                      <a:pt x="965555" y="460397"/>
                    </a:cubicBezTo>
                    <a:cubicBezTo>
                      <a:pt x="968445" y="462131"/>
                      <a:pt x="971950" y="462528"/>
                      <a:pt x="975147" y="463594"/>
                    </a:cubicBezTo>
                    <a:cubicBezTo>
                      <a:pt x="978344" y="465725"/>
                      <a:pt x="981738" y="467588"/>
                      <a:pt x="984738" y="469988"/>
                    </a:cubicBezTo>
                    <a:cubicBezTo>
                      <a:pt x="1007516" y="488210"/>
                      <a:pt x="971207" y="463099"/>
                      <a:pt x="1000724" y="482777"/>
                    </a:cubicBezTo>
                    <a:lnTo>
                      <a:pt x="1026302" y="521144"/>
                    </a:lnTo>
                    <a:cubicBezTo>
                      <a:pt x="1030482" y="527414"/>
                      <a:pt x="1036959" y="531801"/>
                      <a:pt x="1042288" y="537130"/>
                    </a:cubicBezTo>
                    <a:cubicBezTo>
                      <a:pt x="1044671" y="539513"/>
                      <a:pt x="1048683" y="539261"/>
                      <a:pt x="1051880" y="540327"/>
                    </a:cubicBezTo>
                    <a:cubicBezTo>
                      <a:pt x="1081397" y="560005"/>
                      <a:pt x="1045088" y="534894"/>
                      <a:pt x="1067866" y="553116"/>
                    </a:cubicBezTo>
                    <a:cubicBezTo>
                      <a:pt x="1070866" y="555516"/>
                      <a:pt x="1074457" y="557110"/>
                      <a:pt x="1077457" y="559510"/>
                    </a:cubicBezTo>
                    <a:cubicBezTo>
                      <a:pt x="1079811" y="561393"/>
                      <a:pt x="1081156" y="564556"/>
                      <a:pt x="1083852" y="565904"/>
                    </a:cubicBezTo>
                    <a:cubicBezTo>
                      <a:pt x="1087782" y="567869"/>
                      <a:pt x="1092431" y="567839"/>
                      <a:pt x="1096640" y="569102"/>
                    </a:cubicBezTo>
                    <a:cubicBezTo>
                      <a:pt x="1103096" y="571039"/>
                      <a:pt x="1115824" y="575496"/>
                      <a:pt x="1115824" y="575496"/>
                    </a:cubicBezTo>
                    <a:cubicBezTo>
                      <a:pt x="1117955" y="578693"/>
                      <a:pt x="1119217" y="582688"/>
                      <a:pt x="1122218" y="585088"/>
                    </a:cubicBezTo>
                    <a:cubicBezTo>
                      <a:pt x="1124850" y="587193"/>
                      <a:pt x="1129427" y="585902"/>
                      <a:pt x="1131810" y="588285"/>
                    </a:cubicBezTo>
                    <a:cubicBezTo>
                      <a:pt x="1134193" y="590668"/>
                      <a:pt x="1133048" y="595134"/>
                      <a:pt x="1135007" y="597876"/>
                    </a:cubicBezTo>
                    <a:cubicBezTo>
                      <a:pt x="1138511" y="602782"/>
                      <a:pt x="1143533" y="606402"/>
                      <a:pt x="1147796" y="610665"/>
                    </a:cubicBezTo>
                    <a:cubicBezTo>
                      <a:pt x="1149927" y="612797"/>
                      <a:pt x="1151330" y="616107"/>
                      <a:pt x="1154190" y="617060"/>
                    </a:cubicBezTo>
                    <a:lnTo>
                      <a:pt x="1163782" y="620257"/>
                    </a:lnTo>
                    <a:cubicBezTo>
                      <a:pt x="1193299" y="639935"/>
                      <a:pt x="1156990" y="614824"/>
                      <a:pt x="1179768" y="633046"/>
                    </a:cubicBezTo>
                    <a:cubicBezTo>
                      <a:pt x="1182768" y="635446"/>
                      <a:pt x="1186359" y="637040"/>
                      <a:pt x="1189359" y="639440"/>
                    </a:cubicBezTo>
                    <a:cubicBezTo>
                      <a:pt x="1197663" y="646083"/>
                      <a:pt x="1194276" y="647310"/>
                      <a:pt x="1205345" y="652229"/>
                    </a:cubicBezTo>
                    <a:cubicBezTo>
                      <a:pt x="1211504" y="654966"/>
                      <a:pt x="1224528" y="658623"/>
                      <a:pt x="1224528" y="658623"/>
                    </a:cubicBezTo>
                    <a:cubicBezTo>
                      <a:pt x="1229843" y="663938"/>
                      <a:pt x="1234090" y="667349"/>
                      <a:pt x="1237317" y="674609"/>
                    </a:cubicBezTo>
                    <a:cubicBezTo>
                      <a:pt x="1246189" y="694571"/>
                      <a:pt x="1239254" y="689819"/>
                      <a:pt x="1250106" y="703384"/>
                    </a:cubicBezTo>
                    <a:cubicBezTo>
                      <a:pt x="1251989" y="705738"/>
                      <a:pt x="1254369" y="707647"/>
                      <a:pt x="1256501" y="709779"/>
                    </a:cubicBezTo>
                    <a:cubicBezTo>
                      <a:pt x="1265557" y="736948"/>
                      <a:pt x="1252927" y="703822"/>
                      <a:pt x="1266092" y="725765"/>
                    </a:cubicBezTo>
                    <a:cubicBezTo>
                      <a:pt x="1267826" y="728655"/>
                      <a:pt x="1267555" y="732466"/>
                      <a:pt x="1269289" y="735356"/>
                    </a:cubicBezTo>
                    <a:cubicBezTo>
                      <a:pt x="1270840" y="737941"/>
                      <a:pt x="1273801" y="739397"/>
                      <a:pt x="1275684" y="741751"/>
                    </a:cubicBezTo>
                    <a:cubicBezTo>
                      <a:pt x="1278084" y="744751"/>
                      <a:pt x="1279678" y="748342"/>
                      <a:pt x="1282078" y="751342"/>
                    </a:cubicBezTo>
                    <a:cubicBezTo>
                      <a:pt x="1283961" y="753696"/>
                      <a:pt x="1286590" y="755383"/>
                      <a:pt x="1288473" y="757737"/>
                    </a:cubicBezTo>
                    <a:cubicBezTo>
                      <a:pt x="1290873" y="760737"/>
                      <a:pt x="1292467" y="764328"/>
                      <a:pt x="1294867" y="767328"/>
                    </a:cubicBezTo>
                    <a:cubicBezTo>
                      <a:pt x="1296750" y="769682"/>
                      <a:pt x="1299378" y="771369"/>
                      <a:pt x="1301261" y="773723"/>
                    </a:cubicBezTo>
                    <a:cubicBezTo>
                      <a:pt x="1303661" y="776723"/>
                      <a:pt x="1305256" y="780314"/>
                      <a:pt x="1307656" y="783314"/>
                    </a:cubicBezTo>
                    <a:cubicBezTo>
                      <a:pt x="1309539" y="785668"/>
                      <a:pt x="1312167" y="787355"/>
                      <a:pt x="1314050" y="789709"/>
                    </a:cubicBezTo>
                    <a:cubicBezTo>
                      <a:pt x="1316450" y="792709"/>
                      <a:pt x="1318045" y="796300"/>
                      <a:pt x="1320445" y="799300"/>
                    </a:cubicBezTo>
                    <a:cubicBezTo>
                      <a:pt x="1322328" y="801654"/>
                      <a:pt x="1324956" y="803341"/>
                      <a:pt x="1326839" y="805695"/>
                    </a:cubicBezTo>
                    <a:cubicBezTo>
                      <a:pt x="1329239" y="808695"/>
                      <a:pt x="1330833" y="812286"/>
                      <a:pt x="1333233" y="815286"/>
                    </a:cubicBezTo>
                    <a:cubicBezTo>
                      <a:pt x="1335116" y="817640"/>
                      <a:pt x="1337745" y="819327"/>
                      <a:pt x="1339628" y="821681"/>
                    </a:cubicBezTo>
                    <a:cubicBezTo>
                      <a:pt x="1342028" y="824681"/>
                      <a:pt x="1343130" y="828742"/>
                      <a:pt x="1346022" y="831272"/>
                    </a:cubicBezTo>
                    <a:cubicBezTo>
                      <a:pt x="1351806" y="836333"/>
                      <a:pt x="1358811" y="839798"/>
                      <a:pt x="1365205" y="844061"/>
                    </a:cubicBezTo>
                    <a:cubicBezTo>
                      <a:pt x="1367713" y="845733"/>
                      <a:pt x="1369246" y="848573"/>
                      <a:pt x="1371600" y="850456"/>
                    </a:cubicBezTo>
                    <a:cubicBezTo>
                      <a:pt x="1374600" y="852856"/>
                      <a:pt x="1378191" y="854450"/>
                      <a:pt x="1381191" y="856850"/>
                    </a:cubicBezTo>
                    <a:cubicBezTo>
                      <a:pt x="1383545" y="858733"/>
                      <a:pt x="1385232" y="861361"/>
                      <a:pt x="1387586" y="863244"/>
                    </a:cubicBezTo>
                    <a:cubicBezTo>
                      <a:pt x="1390586" y="865644"/>
                      <a:pt x="1394260" y="867138"/>
                      <a:pt x="1397177" y="869639"/>
                    </a:cubicBezTo>
                    <a:cubicBezTo>
                      <a:pt x="1401754" y="873563"/>
                      <a:pt x="1405703" y="878165"/>
                      <a:pt x="1409966" y="882428"/>
                    </a:cubicBezTo>
                    <a:lnTo>
                      <a:pt x="1416361" y="888822"/>
                    </a:lnTo>
                    <a:cubicBezTo>
                      <a:pt x="1427358" y="899817"/>
                      <a:pt x="1433073" y="900787"/>
                      <a:pt x="1445135" y="904808"/>
                    </a:cubicBezTo>
                    <a:cubicBezTo>
                      <a:pt x="1447267" y="906939"/>
                      <a:pt x="1448945" y="909651"/>
                      <a:pt x="1451530" y="911202"/>
                    </a:cubicBezTo>
                    <a:cubicBezTo>
                      <a:pt x="1454420" y="912936"/>
                      <a:pt x="1458426" y="912378"/>
                      <a:pt x="1461122" y="914400"/>
                    </a:cubicBezTo>
                    <a:cubicBezTo>
                      <a:pt x="1467151" y="918922"/>
                      <a:pt x="1477108" y="930386"/>
                      <a:pt x="1477108" y="930386"/>
                    </a:cubicBezTo>
                    <a:cubicBezTo>
                      <a:pt x="1478174" y="933583"/>
                      <a:pt x="1478346" y="937235"/>
                      <a:pt x="1480305" y="939977"/>
                    </a:cubicBezTo>
                    <a:cubicBezTo>
                      <a:pt x="1484676" y="946096"/>
                      <a:pt x="1495175" y="955405"/>
                      <a:pt x="1502685" y="959160"/>
                    </a:cubicBezTo>
                    <a:cubicBezTo>
                      <a:pt x="1505700" y="960667"/>
                      <a:pt x="1509262" y="960851"/>
                      <a:pt x="1512277" y="962358"/>
                    </a:cubicBezTo>
                    <a:cubicBezTo>
                      <a:pt x="1515714" y="964076"/>
                      <a:pt x="1518357" y="967192"/>
                      <a:pt x="1521868" y="968752"/>
                    </a:cubicBezTo>
                    <a:cubicBezTo>
                      <a:pt x="1528028" y="971489"/>
                      <a:pt x="1534657" y="973014"/>
                      <a:pt x="1541052" y="975146"/>
                    </a:cubicBezTo>
                    <a:lnTo>
                      <a:pt x="1550643" y="978344"/>
                    </a:lnTo>
                    <a:cubicBezTo>
                      <a:pt x="1552775" y="980475"/>
                      <a:pt x="1554342" y="983390"/>
                      <a:pt x="1557038" y="984738"/>
                    </a:cubicBezTo>
                    <a:cubicBezTo>
                      <a:pt x="1563067" y="987752"/>
                      <a:pt x="1569827" y="989000"/>
                      <a:pt x="1576221" y="991132"/>
                    </a:cubicBezTo>
                    <a:lnTo>
                      <a:pt x="1595404" y="997527"/>
                    </a:lnTo>
                    <a:lnTo>
                      <a:pt x="1604996" y="1000724"/>
                    </a:lnTo>
                    <a:lnTo>
                      <a:pt x="1614587" y="1003921"/>
                    </a:lnTo>
                    <a:cubicBezTo>
                      <a:pt x="1616719" y="1006053"/>
                      <a:pt x="1618397" y="1008765"/>
                      <a:pt x="1620982" y="1010316"/>
                    </a:cubicBezTo>
                    <a:cubicBezTo>
                      <a:pt x="1623872" y="1012050"/>
                      <a:pt x="1627941" y="1011408"/>
                      <a:pt x="1630573" y="1013513"/>
                    </a:cubicBezTo>
                    <a:cubicBezTo>
                      <a:pt x="1633574" y="1015913"/>
                      <a:pt x="1634568" y="1020104"/>
                      <a:pt x="1636968" y="1023104"/>
                    </a:cubicBezTo>
                    <a:cubicBezTo>
                      <a:pt x="1638851" y="1025458"/>
                      <a:pt x="1641479" y="1027145"/>
                      <a:pt x="1643362" y="1029499"/>
                    </a:cubicBezTo>
                    <a:cubicBezTo>
                      <a:pt x="1647384" y="1034526"/>
                      <a:pt x="1650212" y="1041922"/>
                      <a:pt x="1656151" y="1045485"/>
                    </a:cubicBezTo>
                    <a:cubicBezTo>
                      <a:pt x="1659041" y="1047219"/>
                      <a:pt x="1662545" y="1047616"/>
                      <a:pt x="1665742" y="1048682"/>
                    </a:cubicBezTo>
                    <a:cubicBezTo>
                      <a:pt x="1670005" y="1052945"/>
                      <a:pt x="1675187" y="1056455"/>
                      <a:pt x="1678531" y="1061471"/>
                    </a:cubicBezTo>
                    <a:cubicBezTo>
                      <a:pt x="1686598" y="1073571"/>
                      <a:pt x="1682209" y="1068346"/>
                      <a:pt x="1691320" y="1077457"/>
                    </a:cubicBezTo>
                    <a:lnTo>
                      <a:pt x="1691320" y="1077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86"/>
              <p:cNvSpPr/>
              <p:nvPr/>
            </p:nvSpPr>
            <p:spPr>
              <a:xfrm>
                <a:off x="3078906" y="2397902"/>
                <a:ext cx="2867891" cy="1256501"/>
              </a:xfrm>
              <a:custGeom>
                <a:avLst/>
                <a:gdLst>
                  <a:gd name="connsiteX0" fmla="*/ 0 w 2867891"/>
                  <a:gd name="connsiteY0" fmla="*/ 0 h 1256501"/>
                  <a:gd name="connsiteX1" fmla="*/ 60747 w 2867891"/>
                  <a:gd name="connsiteY1" fmla="*/ 92719 h 1256501"/>
                  <a:gd name="connsiteX2" fmla="*/ 121494 w 2867891"/>
                  <a:gd name="connsiteY2" fmla="*/ 102311 h 1256501"/>
                  <a:gd name="connsiteX3" fmla="*/ 159860 w 2867891"/>
                  <a:gd name="connsiteY3" fmla="*/ 143874 h 1256501"/>
                  <a:gd name="connsiteX4" fmla="*/ 159860 w 2867891"/>
                  <a:gd name="connsiteY4" fmla="*/ 143874 h 1256501"/>
                  <a:gd name="connsiteX5" fmla="*/ 195030 w 2867891"/>
                  <a:gd name="connsiteY5" fmla="*/ 147071 h 1256501"/>
                  <a:gd name="connsiteX6" fmla="*/ 348495 w 2867891"/>
                  <a:gd name="connsiteY6" fmla="*/ 239790 h 1256501"/>
                  <a:gd name="connsiteX7" fmla="*/ 367679 w 2867891"/>
                  <a:gd name="connsiteY7" fmla="*/ 239790 h 1256501"/>
                  <a:gd name="connsiteX8" fmla="*/ 402848 w 2867891"/>
                  <a:gd name="connsiteY8" fmla="*/ 278157 h 1256501"/>
                  <a:gd name="connsiteX9" fmla="*/ 447609 w 2867891"/>
                  <a:gd name="connsiteY9" fmla="*/ 281354 h 1256501"/>
                  <a:gd name="connsiteX10" fmla="*/ 479581 w 2867891"/>
                  <a:gd name="connsiteY10" fmla="*/ 310129 h 1256501"/>
                  <a:gd name="connsiteX11" fmla="*/ 533933 w 2867891"/>
                  <a:gd name="connsiteY11" fmla="*/ 329312 h 1256501"/>
                  <a:gd name="connsiteX12" fmla="*/ 607469 w 2867891"/>
                  <a:gd name="connsiteY12" fmla="*/ 422031 h 1256501"/>
                  <a:gd name="connsiteX13" fmla="*/ 652230 w 2867891"/>
                  <a:gd name="connsiteY13" fmla="*/ 463595 h 1256501"/>
                  <a:gd name="connsiteX14" fmla="*/ 696991 w 2867891"/>
                  <a:gd name="connsiteY14" fmla="*/ 485975 h 1256501"/>
                  <a:gd name="connsiteX15" fmla="*/ 732160 w 2867891"/>
                  <a:gd name="connsiteY15" fmla="*/ 530736 h 1256501"/>
                  <a:gd name="connsiteX16" fmla="*/ 821681 w 2867891"/>
                  <a:gd name="connsiteY16" fmla="*/ 585088 h 1256501"/>
                  <a:gd name="connsiteX17" fmla="*/ 856851 w 2867891"/>
                  <a:gd name="connsiteY17" fmla="*/ 588285 h 1256501"/>
                  <a:gd name="connsiteX18" fmla="*/ 895217 w 2867891"/>
                  <a:gd name="connsiteY18" fmla="*/ 604271 h 1256501"/>
                  <a:gd name="connsiteX19" fmla="*/ 920795 w 2867891"/>
                  <a:gd name="connsiteY19" fmla="*/ 604271 h 1256501"/>
                  <a:gd name="connsiteX20" fmla="*/ 955964 w 2867891"/>
                  <a:gd name="connsiteY20" fmla="*/ 642638 h 1256501"/>
                  <a:gd name="connsiteX21" fmla="*/ 1003922 w 2867891"/>
                  <a:gd name="connsiteY21" fmla="*/ 652229 h 1256501"/>
                  <a:gd name="connsiteX22" fmla="*/ 1087049 w 2867891"/>
                  <a:gd name="connsiteY22" fmla="*/ 732160 h 1256501"/>
                  <a:gd name="connsiteX23" fmla="*/ 1135007 w 2867891"/>
                  <a:gd name="connsiteY23" fmla="*/ 744948 h 1256501"/>
                  <a:gd name="connsiteX24" fmla="*/ 1144599 w 2867891"/>
                  <a:gd name="connsiteY24" fmla="*/ 757737 h 1256501"/>
                  <a:gd name="connsiteX25" fmla="*/ 1195754 w 2867891"/>
                  <a:gd name="connsiteY25" fmla="*/ 757737 h 1256501"/>
                  <a:gd name="connsiteX26" fmla="*/ 1202149 w 2867891"/>
                  <a:gd name="connsiteY26" fmla="*/ 773723 h 1256501"/>
                  <a:gd name="connsiteX27" fmla="*/ 1246909 w 2867891"/>
                  <a:gd name="connsiteY27" fmla="*/ 776920 h 1256501"/>
                  <a:gd name="connsiteX28" fmla="*/ 1253304 w 2867891"/>
                  <a:gd name="connsiteY28" fmla="*/ 786512 h 1256501"/>
                  <a:gd name="connsiteX29" fmla="*/ 1288473 w 2867891"/>
                  <a:gd name="connsiteY29" fmla="*/ 789709 h 1256501"/>
                  <a:gd name="connsiteX30" fmla="*/ 1330037 w 2867891"/>
                  <a:gd name="connsiteY30" fmla="*/ 818484 h 1256501"/>
                  <a:gd name="connsiteX31" fmla="*/ 1362009 w 2867891"/>
                  <a:gd name="connsiteY31" fmla="*/ 821681 h 1256501"/>
                  <a:gd name="connsiteX32" fmla="*/ 1390784 w 2867891"/>
                  <a:gd name="connsiteY32" fmla="*/ 856850 h 1256501"/>
                  <a:gd name="connsiteX33" fmla="*/ 1419558 w 2867891"/>
                  <a:gd name="connsiteY33" fmla="*/ 856850 h 1256501"/>
                  <a:gd name="connsiteX34" fmla="*/ 1445136 w 2867891"/>
                  <a:gd name="connsiteY34" fmla="*/ 892020 h 1256501"/>
                  <a:gd name="connsiteX35" fmla="*/ 1505883 w 2867891"/>
                  <a:gd name="connsiteY35" fmla="*/ 911203 h 1256501"/>
                  <a:gd name="connsiteX36" fmla="*/ 1544249 w 2867891"/>
                  <a:gd name="connsiteY36" fmla="*/ 955964 h 1256501"/>
                  <a:gd name="connsiteX37" fmla="*/ 1678532 w 2867891"/>
                  <a:gd name="connsiteY37" fmla="*/ 1023105 h 1256501"/>
                  <a:gd name="connsiteX38" fmla="*/ 1710504 w 2867891"/>
                  <a:gd name="connsiteY38" fmla="*/ 1019908 h 1256501"/>
                  <a:gd name="connsiteX39" fmla="*/ 1755265 w 2867891"/>
                  <a:gd name="connsiteY39" fmla="*/ 1051880 h 1256501"/>
                  <a:gd name="connsiteX40" fmla="*/ 1918322 w 2867891"/>
                  <a:gd name="connsiteY40" fmla="*/ 1048683 h 1256501"/>
                  <a:gd name="connsiteX41" fmla="*/ 1947097 w 2867891"/>
                  <a:gd name="connsiteY41" fmla="*/ 1071063 h 1256501"/>
                  <a:gd name="connsiteX42" fmla="*/ 2043013 w 2867891"/>
                  <a:gd name="connsiteY42" fmla="*/ 1071063 h 1256501"/>
                  <a:gd name="connsiteX43" fmla="*/ 2078182 w 2867891"/>
                  <a:gd name="connsiteY43" fmla="*/ 1099838 h 1256501"/>
                  <a:gd name="connsiteX44" fmla="*/ 2129337 w 2867891"/>
                  <a:gd name="connsiteY44" fmla="*/ 1099838 h 1256501"/>
                  <a:gd name="connsiteX45" fmla="*/ 2145323 w 2867891"/>
                  <a:gd name="connsiteY45" fmla="*/ 1099838 h 1256501"/>
                  <a:gd name="connsiteX46" fmla="*/ 2206070 w 2867891"/>
                  <a:gd name="connsiteY46" fmla="*/ 1135007 h 1256501"/>
                  <a:gd name="connsiteX47" fmla="*/ 2244437 w 2867891"/>
                  <a:gd name="connsiteY47" fmla="*/ 1135007 h 1256501"/>
                  <a:gd name="connsiteX48" fmla="*/ 2279606 w 2867891"/>
                  <a:gd name="connsiteY48" fmla="*/ 1150993 h 1256501"/>
                  <a:gd name="connsiteX49" fmla="*/ 2311578 w 2867891"/>
                  <a:gd name="connsiteY49" fmla="*/ 1150993 h 1256501"/>
                  <a:gd name="connsiteX50" fmla="*/ 2353142 w 2867891"/>
                  <a:gd name="connsiteY50" fmla="*/ 1176571 h 1256501"/>
                  <a:gd name="connsiteX51" fmla="*/ 2461846 w 2867891"/>
                  <a:gd name="connsiteY51" fmla="*/ 1173374 h 1256501"/>
                  <a:gd name="connsiteX52" fmla="*/ 2497016 w 2867891"/>
                  <a:gd name="connsiteY52" fmla="*/ 1192557 h 1256501"/>
                  <a:gd name="connsiteX53" fmla="*/ 2535382 w 2867891"/>
                  <a:gd name="connsiteY53" fmla="*/ 1192557 h 1256501"/>
                  <a:gd name="connsiteX54" fmla="*/ 2560960 w 2867891"/>
                  <a:gd name="connsiteY54" fmla="*/ 1198951 h 1256501"/>
                  <a:gd name="connsiteX55" fmla="*/ 2608918 w 2867891"/>
                  <a:gd name="connsiteY55" fmla="*/ 1202148 h 1256501"/>
                  <a:gd name="connsiteX56" fmla="*/ 2631298 w 2867891"/>
                  <a:gd name="connsiteY56" fmla="*/ 1208543 h 1256501"/>
                  <a:gd name="connsiteX57" fmla="*/ 2685651 w 2867891"/>
                  <a:gd name="connsiteY57" fmla="*/ 1214937 h 1256501"/>
                  <a:gd name="connsiteX58" fmla="*/ 2701637 w 2867891"/>
                  <a:gd name="connsiteY58" fmla="*/ 1227726 h 1256501"/>
                  <a:gd name="connsiteX59" fmla="*/ 2781567 w 2867891"/>
                  <a:gd name="connsiteY59" fmla="*/ 1230923 h 1256501"/>
                  <a:gd name="connsiteX60" fmla="*/ 2803947 w 2867891"/>
                  <a:gd name="connsiteY60" fmla="*/ 1250106 h 1256501"/>
                  <a:gd name="connsiteX61" fmla="*/ 2867891 w 2867891"/>
                  <a:gd name="connsiteY61" fmla="*/ 1256501 h 125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67891" h="1256501">
                    <a:moveTo>
                      <a:pt x="0" y="0"/>
                    </a:moveTo>
                    <a:lnTo>
                      <a:pt x="60747" y="92719"/>
                    </a:lnTo>
                    <a:lnTo>
                      <a:pt x="121494" y="102311"/>
                    </a:lnTo>
                    <a:lnTo>
                      <a:pt x="159860" y="143874"/>
                    </a:lnTo>
                    <a:lnTo>
                      <a:pt x="159860" y="143874"/>
                    </a:lnTo>
                    <a:lnTo>
                      <a:pt x="195030" y="147071"/>
                    </a:lnTo>
                    <a:lnTo>
                      <a:pt x="348495" y="239790"/>
                    </a:lnTo>
                    <a:lnTo>
                      <a:pt x="367679" y="239790"/>
                    </a:lnTo>
                    <a:lnTo>
                      <a:pt x="402848" y="278157"/>
                    </a:lnTo>
                    <a:lnTo>
                      <a:pt x="447609" y="281354"/>
                    </a:lnTo>
                    <a:lnTo>
                      <a:pt x="479581" y="310129"/>
                    </a:lnTo>
                    <a:lnTo>
                      <a:pt x="533933" y="329312"/>
                    </a:lnTo>
                    <a:lnTo>
                      <a:pt x="607469" y="422031"/>
                    </a:lnTo>
                    <a:lnTo>
                      <a:pt x="652230" y="463595"/>
                    </a:lnTo>
                    <a:lnTo>
                      <a:pt x="696991" y="485975"/>
                    </a:lnTo>
                    <a:lnTo>
                      <a:pt x="732160" y="530736"/>
                    </a:lnTo>
                    <a:lnTo>
                      <a:pt x="821681" y="585088"/>
                    </a:lnTo>
                    <a:lnTo>
                      <a:pt x="856851" y="588285"/>
                    </a:lnTo>
                    <a:lnTo>
                      <a:pt x="895217" y="604271"/>
                    </a:lnTo>
                    <a:lnTo>
                      <a:pt x="920795" y="604271"/>
                    </a:lnTo>
                    <a:lnTo>
                      <a:pt x="955964" y="642638"/>
                    </a:lnTo>
                    <a:lnTo>
                      <a:pt x="1003922" y="652229"/>
                    </a:lnTo>
                    <a:lnTo>
                      <a:pt x="1087049" y="732160"/>
                    </a:lnTo>
                    <a:lnTo>
                      <a:pt x="1135007" y="744948"/>
                    </a:lnTo>
                    <a:lnTo>
                      <a:pt x="1144599" y="757737"/>
                    </a:lnTo>
                    <a:lnTo>
                      <a:pt x="1195754" y="757737"/>
                    </a:lnTo>
                    <a:lnTo>
                      <a:pt x="1202149" y="773723"/>
                    </a:lnTo>
                    <a:lnTo>
                      <a:pt x="1246909" y="776920"/>
                    </a:lnTo>
                    <a:lnTo>
                      <a:pt x="1253304" y="786512"/>
                    </a:lnTo>
                    <a:lnTo>
                      <a:pt x="1288473" y="789709"/>
                    </a:lnTo>
                    <a:lnTo>
                      <a:pt x="1330037" y="818484"/>
                    </a:lnTo>
                    <a:lnTo>
                      <a:pt x="1362009" y="821681"/>
                    </a:lnTo>
                    <a:lnTo>
                      <a:pt x="1390784" y="856850"/>
                    </a:lnTo>
                    <a:lnTo>
                      <a:pt x="1419558" y="856850"/>
                    </a:lnTo>
                    <a:lnTo>
                      <a:pt x="1445136" y="892020"/>
                    </a:lnTo>
                    <a:lnTo>
                      <a:pt x="1505883" y="911203"/>
                    </a:lnTo>
                    <a:lnTo>
                      <a:pt x="1544249" y="955964"/>
                    </a:lnTo>
                    <a:lnTo>
                      <a:pt x="1678532" y="1023105"/>
                    </a:lnTo>
                    <a:lnTo>
                      <a:pt x="1710504" y="1019908"/>
                    </a:lnTo>
                    <a:lnTo>
                      <a:pt x="1755265" y="1051880"/>
                    </a:lnTo>
                    <a:lnTo>
                      <a:pt x="1918322" y="1048683"/>
                    </a:lnTo>
                    <a:lnTo>
                      <a:pt x="1947097" y="1071063"/>
                    </a:lnTo>
                    <a:lnTo>
                      <a:pt x="2043013" y="1071063"/>
                    </a:lnTo>
                    <a:lnTo>
                      <a:pt x="2078182" y="1099838"/>
                    </a:lnTo>
                    <a:lnTo>
                      <a:pt x="2129337" y="1099838"/>
                    </a:lnTo>
                    <a:lnTo>
                      <a:pt x="2145323" y="1099838"/>
                    </a:lnTo>
                    <a:lnTo>
                      <a:pt x="2206070" y="1135007"/>
                    </a:lnTo>
                    <a:lnTo>
                      <a:pt x="2244437" y="1135007"/>
                    </a:lnTo>
                    <a:lnTo>
                      <a:pt x="2279606" y="1150993"/>
                    </a:lnTo>
                    <a:lnTo>
                      <a:pt x="2311578" y="1150993"/>
                    </a:lnTo>
                    <a:lnTo>
                      <a:pt x="2353142" y="1176571"/>
                    </a:lnTo>
                    <a:lnTo>
                      <a:pt x="2461846" y="1173374"/>
                    </a:lnTo>
                    <a:lnTo>
                      <a:pt x="2497016" y="1192557"/>
                    </a:lnTo>
                    <a:lnTo>
                      <a:pt x="2535382" y="1192557"/>
                    </a:lnTo>
                    <a:lnTo>
                      <a:pt x="2560960" y="1198951"/>
                    </a:lnTo>
                    <a:lnTo>
                      <a:pt x="2608918" y="1202148"/>
                    </a:lnTo>
                    <a:lnTo>
                      <a:pt x="2631298" y="1208543"/>
                    </a:lnTo>
                    <a:lnTo>
                      <a:pt x="2685651" y="1214937"/>
                    </a:lnTo>
                    <a:lnTo>
                      <a:pt x="2701637" y="1227726"/>
                    </a:lnTo>
                    <a:lnTo>
                      <a:pt x="2781567" y="1230923"/>
                    </a:lnTo>
                    <a:lnTo>
                      <a:pt x="2803947" y="1250106"/>
                    </a:lnTo>
                    <a:lnTo>
                      <a:pt x="2867891" y="1256501"/>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87"/>
              <p:cNvSpPr/>
              <p:nvPr/>
            </p:nvSpPr>
            <p:spPr>
              <a:xfrm>
                <a:off x="5927614" y="3651206"/>
                <a:ext cx="1841589" cy="370875"/>
              </a:xfrm>
              <a:custGeom>
                <a:avLst/>
                <a:gdLst>
                  <a:gd name="connsiteX0" fmla="*/ 0 w 1841589"/>
                  <a:gd name="connsiteY0" fmla="*/ 0 h 370875"/>
                  <a:gd name="connsiteX1" fmla="*/ 73536 w 1841589"/>
                  <a:gd name="connsiteY1" fmla="*/ 22380 h 370875"/>
                  <a:gd name="connsiteX2" fmla="*/ 284551 w 1841589"/>
                  <a:gd name="connsiteY2" fmla="*/ 19183 h 370875"/>
                  <a:gd name="connsiteX3" fmla="*/ 322917 w 1841589"/>
                  <a:gd name="connsiteY3" fmla="*/ 35169 h 370875"/>
                  <a:gd name="connsiteX4" fmla="*/ 473186 w 1841589"/>
                  <a:gd name="connsiteY4" fmla="*/ 38366 h 370875"/>
                  <a:gd name="connsiteX5" fmla="*/ 492369 w 1841589"/>
                  <a:gd name="connsiteY5" fmla="*/ 70338 h 370875"/>
                  <a:gd name="connsiteX6" fmla="*/ 527538 w 1841589"/>
                  <a:gd name="connsiteY6" fmla="*/ 67141 h 370875"/>
                  <a:gd name="connsiteX7" fmla="*/ 540327 w 1841589"/>
                  <a:gd name="connsiteY7" fmla="*/ 89521 h 370875"/>
                  <a:gd name="connsiteX8" fmla="*/ 549919 w 1841589"/>
                  <a:gd name="connsiteY8" fmla="*/ 89521 h 370875"/>
                  <a:gd name="connsiteX9" fmla="*/ 565905 w 1841589"/>
                  <a:gd name="connsiteY9" fmla="*/ 108704 h 370875"/>
                  <a:gd name="connsiteX10" fmla="*/ 626652 w 1841589"/>
                  <a:gd name="connsiteY10" fmla="*/ 108704 h 370875"/>
                  <a:gd name="connsiteX11" fmla="*/ 661821 w 1841589"/>
                  <a:gd name="connsiteY11" fmla="*/ 140677 h 370875"/>
                  <a:gd name="connsiteX12" fmla="*/ 780117 w 1841589"/>
                  <a:gd name="connsiteY12" fmla="*/ 134282 h 370875"/>
                  <a:gd name="connsiteX13" fmla="*/ 799301 w 1841589"/>
                  <a:gd name="connsiteY13" fmla="*/ 163057 h 370875"/>
                  <a:gd name="connsiteX14" fmla="*/ 844062 w 1841589"/>
                  <a:gd name="connsiteY14" fmla="*/ 166254 h 370875"/>
                  <a:gd name="connsiteX15" fmla="*/ 876034 w 1841589"/>
                  <a:gd name="connsiteY15" fmla="*/ 211015 h 370875"/>
                  <a:gd name="connsiteX16" fmla="*/ 965555 w 1841589"/>
                  <a:gd name="connsiteY16" fmla="*/ 207818 h 370875"/>
                  <a:gd name="connsiteX17" fmla="*/ 991133 w 1841589"/>
                  <a:gd name="connsiteY17" fmla="*/ 236593 h 370875"/>
                  <a:gd name="connsiteX18" fmla="*/ 1058274 w 1841589"/>
                  <a:gd name="connsiteY18" fmla="*/ 230198 h 370875"/>
                  <a:gd name="connsiteX19" fmla="*/ 1087049 w 1841589"/>
                  <a:gd name="connsiteY19" fmla="*/ 255776 h 370875"/>
                  <a:gd name="connsiteX20" fmla="*/ 1224529 w 1841589"/>
                  <a:gd name="connsiteY20" fmla="*/ 255776 h 370875"/>
                  <a:gd name="connsiteX21" fmla="*/ 1246909 w 1841589"/>
                  <a:gd name="connsiteY21" fmla="*/ 268565 h 370875"/>
                  <a:gd name="connsiteX22" fmla="*/ 1646559 w 1841589"/>
                  <a:gd name="connsiteY22" fmla="*/ 268565 h 370875"/>
                  <a:gd name="connsiteX23" fmla="*/ 1665743 w 1841589"/>
                  <a:gd name="connsiteY23" fmla="*/ 287749 h 370875"/>
                  <a:gd name="connsiteX24" fmla="*/ 1748870 w 1841589"/>
                  <a:gd name="connsiteY24" fmla="*/ 287749 h 370875"/>
                  <a:gd name="connsiteX25" fmla="*/ 1748870 w 1841589"/>
                  <a:gd name="connsiteY25" fmla="*/ 332509 h 370875"/>
                  <a:gd name="connsiteX26" fmla="*/ 1841589 w 1841589"/>
                  <a:gd name="connsiteY26" fmla="*/ 332509 h 370875"/>
                  <a:gd name="connsiteX27" fmla="*/ 1841589 w 1841589"/>
                  <a:gd name="connsiteY27" fmla="*/ 370875 h 3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89" h="370875">
                    <a:moveTo>
                      <a:pt x="0" y="0"/>
                    </a:moveTo>
                    <a:lnTo>
                      <a:pt x="73536" y="22380"/>
                    </a:lnTo>
                    <a:lnTo>
                      <a:pt x="284551" y="19183"/>
                    </a:lnTo>
                    <a:lnTo>
                      <a:pt x="322917" y="35169"/>
                    </a:lnTo>
                    <a:lnTo>
                      <a:pt x="473186" y="38366"/>
                    </a:lnTo>
                    <a:lnTo>
                      <a:pt x="492369" y="70338"/>
                    </a:lnTo>
                    <a:lnTo>
                      <a:pt x="527538" y="67141"/>
                    </a:lnTo>
                    <a:lnTo>
                      <a:pt x="540327" y="89521"/>
                    </a:lnTo>
                    <a:lnTo>
                      <a:pt x="549919" y="89521"/>
                    </a:lnTo>
                    <a:lnTo>
                      <a:pt x="565905" y="108704"/>
                    </a:lnTo>
                    <a:lnTo>
                      <a:pt x="626652" y="108704"/>
                    </a:lnTo>
                    <a:lnTo>
                      <a:pt x="661821" y="140677"/>
                    </a:lnTo>
                    <a:lnTo>
                      <a:pt x="780117" y="134282"/>
                    </a:lnTo>
                    <a:lnTo>
                      <a:pt x="799301" y="163057"/>
                    </a:lnTo>
                    <a:lnTo>
                      <a:pt x="844062" y="166254"/>
                    </a:lnTo>
                    <a:lnTo>
                      <a:pt x="876034" y="211015"/>
                    </a:lnTo>
                    <a:lnTo>
                      <a:pt x="965555" y="207818"/>
                    </a:lnTo>
                    <a:lnTo>
                      <a:pt x="991133" y="236593"/>
                    </a:lnTo>
                    <a:lnTo>
                      <a:pt x="1058274" y="230198"/>
                    </a:lnTo>
                    <a:lnTo>
                      <a:pt x="1087049" y="255776"/>
                    </a:lnTo>
                    <a:lnTo>
                      <a:pt x="1224529" y="255776"/>
                    </a:lnTo>
                    <a:lnTo>
                      <a:pt x="1246909" y="268565"/>
                    </a:lnTo>
                    <a:lnTo>
                      <a:pt x="1646559" y="268565"/>
                    </a:lnTo>
                    <a:lnTo>
                      <a:pt x="1665743" y="287749"/>
                    </a:lnTo>
                    <a:lnTo>
                      <a:pt x="1748870" y="287749"/>
                    </a:lnTo>
                    <a:lnTo>
                      <a:pt x="1748870" y="332509"/>
                    </a:lnTo>
                    <a:lnTo>
                      <a:pt x="1841589" y="332509"/>
                    </a:lnTo>
                    <a:lnTo>
                      <a:pt x="1841589" y="3708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7" name="Freeform 26"/>
            <p:cNvSpPr/>
            <p:nvPr/>
          </p:nvSpPr>
          <p:spPr>
            <a:xfrm>
              <a:off x="5274860" y="1740089"/>
              <a:ext cx="1501253" cy="1587129"/>
            </a:xfrm>
            <a:custGeom>
              <a:avLst/>
              <a:gdLst>
                <a:gd name="connsiteX0" fmla="*/ 0 w 3220872"/>
                <a:gd name="connsiteY0" fmla="*/ 0 h 3405116"/>
                <a:gd name="connsiteX1" fmla="*/ 525439 w 3220872"/>
                <a:gd name="connsiteY1" fmla="*/ 0 h 3405116"/>
                <a:gd name="connsiteX2" fmla="*/ 525439 w 3220872"/>
                <a:gd name="connsiteY2" fmla="*/ 429904 h 3405116"/>
                <a:gd name="connsiteX3" fmla="*/ 1037230 w 3220872"/>
                <a:gd name="connsiteY3" fmla="*/ 429904 h 3405116"/>
                <a:gd name="connsiteX4" fmla="*/ 1037230 w 3220872"/>
                <a:gd name="connsiteY4" fmla="*/ 852985 h 3405116"/>
                <a:gd name="connsiteX5" fmla="*/ 1603612 w 3220872"/>
                <a:gd name="connsiteY5" fmla="*/ 852985 h 3405116"/>
                <a:gd name="connsiteX6" fmla="*/ 1603612 w 3220872"/>
                <a:gd name="connsiteY6" fmla="*/ 1289713 h 3405116"/>
                <a:gd name="connsiteX7" fmla="*/ 1719618 w 3220872"/>
                <a:gd name="connsiteY7" fmla="*/ 1289713 h 3405116"/>
                <a:gd name="connsiteX8" fmla="*/ 1719618 w 3220872"/>
                <a:gd name="connsiteY8" fmla="*/ 1705970 h 3405116"/>
                <a:gd name="connsiteX9" fmla="*/ 2599899 w 3220872"/>
                <a:gd name="connsiteY9" fmla="*/ 1705970 h 3405116"/>
                <a:gd name="connsiteX10" fmla="*/ 2599899 w 3220872"/>
                <a:gd name="connsiteY10" fmla="*/ 2565779 h 3405116"/>
                <a:gd name="connsiteX11" fmla="*/ 3220872 w 3220872"/>
                <a:gd name="connsiteY11" fmla="*/ 2565779 h 3405116"/>
                <a:gd name="connsiteX12" fmla="*/ 3220872 w 3220872"/>
                <a:gd name="connsiteY12" fmla="*/ 3405116 h 340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872" h="3405116">
                  <a:moveTo>
                    <a:pt x="0" y="0"/>
                  </a:moveTo>
                  <a:lnTo>
                    <a:pt x="525439" y="0"/>
                  </a:lnTo>
                  <a:lnTo>
                    <a:pt x="525439" y="429904"/>
                  </a:lnTo>
                  <a:lnTo>
                    <a:pt x="1037230" y="429904"/>
                  </a:lnTo>
                  <a:lnTo>
                    <a:pt x="1037230" y="852985"/>
                  </a:lnTo>
                  <a:lnTo>
                    <a:pt x="1603612" y="852985"/>
                  </a:lnTo>
                  <a:lnTo>
                    <a:pt x="1603612" y="1289713"/>
                  </a:lnTo>
                  <a:lnTo>
                    <a:pt x="1719618" y="1289713"/>
                  </a:lnTo>
                  <a:lnTo>
                    <a:pt x="1719618" y="1705970"/>
                  </a:lnTo>
                  <a:lnTo>
                    <a:pt x="2599899" y="1705970"/>
                  </a:lnTo>
                  <a:lnTo>
                    <a:pt x="2599899" y="2565779"/>
                  </a:lnTo>
                  <a:lnTo>
                    <a:pt x="3220872" y="2565779"/>
                  </a:lnTo>
                  <a:lnTo>
                    <a:pt x="3220872" y="3405116"/>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TextBox 27"/>
            <p:cNvSpPr txBox="1"/>
            <p:nvPr/>
          </p:nvSpPr>
          <p:spPr>
            <a:xfrm rot="16200000">
              <a:off x="3962132" y="2453513"/>
              <a:ext cx="1753141" cy="307777"/>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OS (%)</a:t>
              </a:r>
            </a:p>
          </p:txBody>
        </p:sp>
        <p:grpSp>
          <p:nvGrpSpPr>
            <p:cNvPr id="29" name="Group 28"/>
            <p:cNvGrpSpPr/>
            <p:nvPr/>
          </p:nvGrpSpPr>
          <p:grpSpPr>
            <a:xfrm>
              <a:off x="7140438" y="1491618"/>
              <a:ext cx="91440" cy="512536"/>
              <a:chOff x="7119830" y="1491618"/>
              <a:chExt cx="91440" cy="512536"/>
            </a:xfrm>
          </p:grpSpPr>
          <p:cxnSp>
            <p:nvCxnSpPr>
              <p:cNvPr id="82" name="Straight Connector 81"/>
              <p:cNvCxnSpPr/>
              <p:nvPr/>
            </p:nvCxnSpPr>
            <p:spPr>
              <a:xfrm>
                <a:off x="7119830" y="1491618"/>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19830" y="1665155"/>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19830" y="1829983"/>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19830" y="2004154"/>
                <a:ext cx="9144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199710" y="1385813"/>
              <a:ext cx="424490" cy="230832"/>
            </a:xfrm>
            <a:prstGeom prst="rect">
              <a:avLst/>
            </a:prstGeom>
            <a:noFill/>
          </p:spPr>
          <p:txBody>
            <a:bodyPr wrap="square" rtlCol="0">
              <a:spAutoFit/>
            </a:bodyPr>
            <a:lstStyle/>
            <a:p>
              <a:r>
                <a:rPr lang="ja-JP" sz="900" b="0" i="0" dirty="0" smtClean="0">
                  <a:solidFill>
                    <a:srgbClr val="4D4D4D"/>
                  </a:solidFill>
                  <a:ea typeface="MS UI Gothic" pitchFamily="18" charset="0"/>
                </a:rPr>
                <a:t>I</a:t>
              </a:r>
            </a:p>
          </p:txBody>
        </p:sp>
        <p:sp>
          <p:nvSpPr>
            <p:cNvPr id="31" name="TextBox 30"/>
            <p:cNvSpPr txBox="1"/>
            <p:nvPr/>
          </p:nvSpPr>
          <p:spPr>
            <a:xfrm>
              <a:off x="7199710" y="1551512"/>
              <a:ext cx="424490" cy="230832"/>
            </a:xfrm>
            <a:prstGeom prst="rect">
              <a:avLst/>
            </a:prstGeom>
            <a:noFill/>
          </p:spPr>
          <p:txBody>
            <a:bodyPr wrap="square" rtlCol="0">
              <a:spAutoFit/>
            </a:bodyPr>
            <a:lstStyle/>
            <a:p>
              <a:r>
                <a:rPr lang="ja-JP" sz="900" b="0" i="0" dirty="0" smtClean="0">
                  <a:solidFill>
                    <a:srgbClr val="4D4D4D"/>
                  </a:solidFill>
                  <a:ea typeface="MS UI Gothic" pitchFamily="18" charset="0"/>
                </a:rPr>
                <a:t>II</a:t>
              </a:r>
            </a:p>
          </p:txBody>
        </p:sp>
        <p:sp>
          <p:nvSpPr>
            <p:cNvPr id="32" name="TextBox 31"/>
            <p:cNvSpPr txBox="1"/>
            <p:nvPr/>
          </p:nvSpPr>
          <p:spPr>
            <a:xfrm>
              <a:off x="7199710" y="1723346"/>
              <a:ext cx="424490" cy="230832"/>
            </a:xfrm>
            <a:prstGeom prst="rect">
              <a:avLst/>
            </a:prstGeom>
            <a:noFill/>
          </p:spPr>
          <p:txBody>
            <a:bodyPr wrap="square" rtlCol="0">
              <a:spAutoFit/>
            </a:bodyPr>
            <a:lstStyle/>
            <a:p>
              <a:r>
                <a:rPr lang="ja-JP" sz="900" b="0" i="0" dirty="0" smtClean="0">
                  <a:solidFill>
                    <a:srgbClr val="4D4D4D"/>
                  </a:solidFill>
                  <a:ea typeface="MS UI Gothic" pitchFamily="18" charset="0"/>
                </a:rPr>
                <a:t>III</a:t>
              </a:r>
            </a:p>
          </p:txBody>
        </p:sp>
        <p:sp>
          <p:nvSpPr>
            <p:cNvPr id="33" name="TextBox 32"/>
            <p:cNvSpPr txBox="1"/>
            <p:nvPr/>
          </p:nvSpPr>
          <p:spPr>
            <a:xfrm>
              <a:off x="7199710" y="1892115"/>
              <a:ext cx="424490" cy="230832"/>
            </a:xfrm>
            <a:prstGeom prst="rect">
              <a:avLst/>
            </a:prstGeom>
            <a:noFill/>
          </p:spPr>
          <p:txBody>
            <a:bodyPr wrap="square" rtlCol="0">
              <a:spAutoFit/>
            </a:bodyPr>
            <a:lstStyle/>
            <a:p>
              <a:r>
                <a:rPr lang="ja-JP" sz="900" b="0" i="0" dirty="0" smtClean="0">
                  <a:solidFill>
                    <a:srgbClr val="4D4D4D"/>
                  </a:solidFill>
                  <a:ea typeface="MS UI Gothic" pitchFamily="18" charset="0"/>
                </a:rPr>
                <a:t>IV</a:t>
              </a:r>
            </a:p>
          </p:txBody>
        </p:sp>
        <p:sp>
          <p:nvSpPr>
            <p:cNvPr id="34" name="TextBox 33"/>
            <p:cNvSpPr txBox="1"/>
            <p:nvPr/>
          </p:nvSpPr>
          <p:spPr>
            <a:xfrm>
              <a:off x="7088922" y="3132479"/>
              <a:ext cx="1050303" cy="215444"/>
            </a:xfrm>
            <a:prstGeom prst="rect">
              <a:avLst/>
            </a:prstGeom>
            <a:noFill/>
          </p:spPr>
          <p:txBody>
            <a:bodyPr wrap="square" rtlCol="0">
              <a:spAutoFit/>
            </a:bodyPr>
            <a:lstStyle/>
            <a:p>
              <a:r>
                <a:rPr lang="ja-JP" sz="800" b="0" i="0" dirty="0" smtClean="0">
                  <a:solidFill>
                    <a:srgbClr val="4D4D4D"/>
                  </a:solidFill>
                  <a:ea typeface="MS UI Gothic" pitchFamily="18" charset="0"/>
                </a:rPr>
                <a:t>x</a:t>
              </a:r>
              <a:r>
                <a:rPr lang="ja-JP" sz="800" b="0" i="0" baseline="30000" dirty="0" smtClean="0">
                  <a:solidFill>
                    <a:srgbClr val="4D4D4D"/>
                  </a:solidFill>
                  <a:ea typeface="MS UI Gothic" pitchFamily="18" charset="0"/>
                </a:rPr>
                <a:t>2</a:t>
              </a:r>
              <a:r>
                <a:rPr lang="ja-JP" sz="800" b="0" i="0" dirty="0" smtClean="0">
                  <a:solidFill>
                    <a:srgbClr val="4D4D4D"/>
                  </a:solidFill>
                  <a:ea typeface="MS UI Gothic" pitchFamily="18" charset="0"/>
                </a:rPr>
                <a:t>=12.71、p=0.005</a:t>
              </a:r>
            </a:p>
          </p:txBody>
        </p:sp>
        <p:sp>
          <p:nvSpPr>
            <p:cNvPr id="35" name="TextBox 34"/>
            <p:cNvSpPr txBox="1"/>
            <p:nvPr/>
          </p:nvSpPr>
          <p:spPr>
            <a:xfrm>
              <a:off x="5208670" y="3548933"/>
              <a:ext cx="3084849"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ヶ月間</a:t>
              </a:r>
            </a:p>
          </p:txBody>
        </p:sp>
        <p:grpSp>
          <p:nvGrpSpPr>
            <p:cNvPr id="36" name="Group 35"/>
            <p:cNvGrpSpPr/>
            <p:nvPr/>
          </p:nvGrpSpPr>
          <p:grpSpPr>
            <a:xfrm>
              <a:off x="7355016" y="1370923"/>
              <a:ext cx="1840218" cy="745321"/>
              <a:chOff x="3515409" y="1643944"/>
              <a:chExt cx="1840218" cy="745321"/>
            </a:xfrm>
          </p:grpSpPr>
          <p:sp>
            <p:nvSpPr>
              <p:cNvPr id="78" name="TextBox 77"/>
              <p:cNvSpPr txBox="1"/>
              <p:nvPr/>
            </p:nvSpPr>
            <p:spPr>
              <a:xfrm>
                <a:off x="3515409" y="1643944"/>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mOS：N/A</a:t>
                </a:r>
              </a:p>
            </p:txBody>
          </p:sp>
          <p:sp>
            <p:nvSpPr>
              <p:cNvPr id="79" name="TextBox 78"/>
              <p:cNvSpPr txBox="1"/>
              <p:nvPr/>
            </p:nvSpPr>
            <p:spPr>
              <a:xfrm>
                <a:off x="3515409" y="1807504"/>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mOS：39.3 (95% CI 18.1, 49.2)</a:t>
                </a:r>
              </a:p>
            </p:txBody>
          </p:sp>
          <p:sp>
            <p:nvSpPr>
              <p:cNvPr id="80" name="TextBox 79"/>
              <p:cNvSpPr txBox="1"/>
              <p:nvPr/>
            </p:nvSpPr>
            <p:spPr>
              <a:xfrm>
                <a:off x="3515409" y="1982969"/>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mOS：26.0 (95% CI 23.5, 28.0)</a:t>
                </a:r>
              </a:p>
            </p:txBody>
          </p:sp>
          <p:sp>
            <p:nvSpPr>
              <p:cNvPr id="81" name="TextBox 80"/>
              <p:cNvSpPr txBox="1"/>
              <p:nvPr/>
            </p:nvSpPr>
            <p:spPr>
              <a:xfrm>
                <a:off x="3515409" y="2158433"/>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mOS：15.7 (95% CI 4.8, N/A)</a:t>
                </a:r>
              </a:p>
            </p:txBody>
          </p:sp>
        </p:grpSp>
        <p:grpSp>
          <p:nvGrpSpPr>
            <p:cNvPr id="37" name="Group 36"/>
            <p:cNvGrpSpPr/>
            <p:nvPr/>
          </p:nvGrpSpPr>
          <p:grpSpPr>
            <a:xfrm>
              <a:off x="4853023" y="1631060"/>
              <a:ext cx="3669672" cy="2028868"/>
              <a:chOff x="4853023" y="1631060"/>
              <a:chExt cx="3669672" cy="2028868"/>
            </a:xfrm>
          </p:grpSpPr>
          <p:cxnSp>
            <p:nvCxnSpPr>
              <p:cNvPr id="38" name="Straight Connector 37"/>
              <p:cNvCxnSpPr/>
              <p:nvPr/>
            </p:nvCxnSpPr>
            <p:spPr>
              <a:xfrm>
                <a:off x="5216511" y="1696969"/>
                <a:ext cx="0" cy="169856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87126" y="1741280"/>
                <a:ext cx="28474" cy="1593052"/>
                <a:chOff x="1114153" y="1973225"/>
                <a:chExt cx="219456" cy="1534746"/>
              </a:xfrm>
            </p:grpSpPr>
            <p:cxnSp>
              <p:nvCxnSpPr>
                <p:cNvPr id="67" name="Straight Connector 66"/>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114153" y="3354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114153" y="320102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14153" y="304754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14153" y="28940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14153" y="274059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14153" y="258712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14153" y="243364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14153" y="228017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14153" y="21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14153" y="197322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265787" y="3402785"/>
                <a:ext cx="3069211" cy="37966"/>
                <a:chOff x="1387453" y="3573861"/>
                <a:chExt cx="2956845" cy="36576"/>
              </a:xfrm>
            </p:grpSpPr>
            <p:cxnSp>
              <p:nvCxnSpPr>
                <p:cNvPr id="60" name="Straight Connector 59"/>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5105763"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0</a:t>
                </a:r>
              </a:p>
            </p:txBody>
          </p:sp>
          <p:sp>
            <p:nvSpPr>
              <p:cNvPr id="43" name="TextBox 42"/>
              <p:cNvSpPr txBox="1"/>
              <p:nvPr/>
            </p:nvSpPr>
            <p:spPr>
              <a:xfrm>
                <a:off x="6130793"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20</a:t>
                </a:r>
              </a:p>
            </p:txBody>
          </p:sp>
          <p:sp>
            <p:nvSpPr>
              <p:cNvPr id="44" name="TextBox 43"/>
              <p:cNvSpPr txBox="1"/>
              <p:nvPr/>
            </p:nvSpPr>
            <p:spPr>
              <a:xfrm>
                <a:off x="6643308"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30</a:t>
                </a:r>
              </a:p>
            </p:txBody>
          </p:sp>
          <p:sp>
            <p:nvSpPr>
              <p:cNvPr id="45" name="TextBox 44"/>
              <p:cNvSpPr txBox="1"/>
              <p:nvPr/>
            </p:nvSpPr>
            <p:spPr>
              <a:xfrm>
                <a:off x="7155823"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40</a:t>
                </a:r>
              </a:p>
            </p:txBody>
          </p:sp>
          <p:sp>
            <p:nvSpPr>
              <p:cNvPr id="46" name="TextBox 45"/>
              <p:cNvSpPr txBox="1"/>
              <p:nvPr/>
            </p:nvSpPr>
            <p:spPr>
              <a:xfrm>
                <a:off x="7668338"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50</a:t>
                </a:r>
              </a:p>
            </p:txBody>
          </p:sp>
          <p:sp>
            <p:nvSpPr>
              <p:cNvPr id="47" name="TextBox 46"/>
              <p:cNvSpPr txBox="1"/>
              <p:nvPr/>
            </p:nvSpPr>
            <p:spPr>
              <a:xfrm>
                <a:off x="8180852"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60</a:t>
                </a:r>
              </a:p>
            </p:txBody>
          </p:sp>
          <p:sp>
            <p:nvSpPr>
              <p:cNvPr id="48" name="TextBox 47"/>
              <p:cNvSpPr txBox="1"/>
              <p:nvPr/>
            </p:nvSpPr>
            <p:spPr>
              <a:xfrm>
                <a:off x="5618278" y="3420324"/>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10</a:t>
                </a:r>
              </a:p>
            </p:txBody>
          </p:sp>
          <p:sp>
            <p:nvSpPr>
              <p:cNvPr id="49" name="TextBox 48"/>
              <p:cNvSpPr txBox="1"/>
              <p:nvPr/>
            </p:nvSpPr>
            <p:spPr>
              <a:xfrm>
                <a:off x="4904727" y="3223548"/>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0</a:t>
                </a:r>
              </a:p>
            </p:txBody>
          </p:sp>
          <p:sp>
            <p:nvSpPr>
              <p:cNvPr id="50" name="TextBox 49"/>
              <p:cNvSpPr txBox="1"/>
              <p:nvPr/>
            </p:nvSpPr>
            <p:spPr>
              <a:xfrm>
                <a:off x="4904727" y="3064301"/>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10</a:t>
                </a:r>
              </a:p>
            </p:txBody>
          </p:sp>
          <p:sp>
            <p:nvSpPr>
              <p:cNvPr id="51" name="TextBox 50"/>
              <p:cNvSpPr txBox="1"/>
              <p:nvPr/>
            </p:nvSpPr>
            <p:spPr>
              <a:xfrm>
                <a:off x="4904727" y="2905052"/>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20</a:t>
                </a:r>
              </a:p>
            </p:txBody>
          </p:sp>
          <p:sp>
            <p:nvSpPr>
              <p:cNvPr id="52" name="TextBox 51"/>
              <p:cNvSpPr txBox="1"/>
              <p:nvPr/>
            </p:nvSpPr>
            <p:spPr>
              <a:xfrm>
                <a:off x="4904727" y="2745803"/>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30</a:t>
                </a:r>
              </a:p>
            </p:txBody>
          </p:sp>
          <p:sp>
            <p:nvSpPr>
              <p:cNvPr id="53" name="TextBox 52"/>
              <p:cNvSpPr txBox="1"/>
              <p:nvPr/>
            </p:nvSpPr>
            <p:spPr>
              <a:xfrm>
                <a:off x="4904727" y="2586554"/>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40</a:t>
                </a:r>
              </a:p>
            </p:txBody>
          </p:sp>
          <p:sp>
            <p:nvSpPr>
              <p:cNvPr id="54" name="TextBox 53"/>
              <p:cNvSpPr txBox="1"/>
              <p:nvPr/>
            </p:nvSpPr>
            <p:spPr>
              <a:xfrm>
                <a:off x="4904727" y="2427305"/>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50</a:t>
                </a:r>
              </a:p>
            </p:txBody>
          </p:sp>
          <p:sp>
            <p:nvSpPr>
              <p:cNvPr id="55" name="TextBox 54"/>
              <p:cNvSpPr txBox="1"/>
              <p:nvPr/>
            </p:nvSpPr>
            <p:spPr>
              <a:xfrm>
                <a:off x="4904727" y="2268056"/>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60</a:t>
                </a:r>
              </a:p>
            </p:txBody>
          </p:sp>
          <p:sp>
            <p:nvSpPr>
              <p:cNvPr id="56" name="TextBox 55"/>
              <p:cNvSpPr txBox="1"/>
              <p:nvPr/>
            </p:nvSpPr>
            <p:spPr>
              <a:xfrm>
                <a:off x="4904727" y="2108807"/>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70</a:t>
                </a:r>
              </a:p>
            </p:txBody>
          </p:sp>
          <p:sp>
            <p:nvSpPr>
              <p:cNvPr id="57" name="TextBox 56"/>
              <p:cNvSpPr txBox="1"/>
              <p:nvPr/>
            </p:nvSpPr>
            <p:spPr>
              <a:xfrm>
                <a:off x="4904727" y="1949558"/>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80</a:t>
                </a:r>
              </a:p>
            </p:txBody>
          </p:sp>
          <p:sp>
            <p:nvSpPr>
              <p:cNvPr id="58" name="TextBox 57"/>
              <p:cNvSpPr txBox="1"/>
              <p:nvPr/>
            </p:nvSpPr>
            <p:spPr>
              <a:xfrm>
                <a:off x="4904727" y="1790309"/>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90</a:t>
                </a:r>
              </a:p>
            </p:txBody>
          </p:sp>
          <p:sp>
            <p:nvSpPr>
              <p:cNvPr id="59" name="TextBox 58"/>
              <p:cNvSpPr txBox="1"/>
              <p:nvPr/>
            </p:nvSpPr>
            <p:spPr>
              <a:xfrm>
                <a:off x="4853023" y="1631060"/>
                <a:ext cx="393547"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100</a:t>
                </a:r>
              </a:p>
            </p:txBody>
          </p:sp>
        </p:grpSp>
      </p:grpSp>
      <p:grpSp>
        <p:nvGrpSpPr>
          <p:cNvPr id="93" name="Group 92"/>
          <p:cNvGrpSpPr/>
          <p:nvPr/>
        </p:nvGrpSpPr>
        <p:grpSpPr>
          <a:xfrm>
            <a:off x="1501488" y="4135560"/>
            <a:ext cx="2905120" cy="1017737"/>
            <a:chOff x="1185746" y="1449659"/>
            <a:chExt cx="6854283" cy="2401229"/>
          </a:xfrm>
        </p:grpSpPr>
        <p:sp>
          <p:nvSpPr>
            <p:cNvPr id="94" name="Freeform 93"/>
            <p:cNvSpPr/>
            <p:nvPr/>
          </p:nvSpPr>
          <p:spPr>
            <a:xfrm>
              <a:off x="1185746" y="1449659"/>
              <a:ext cx="3869474" cy="1412487"/>
            </a:xfrm>
            <a:custGeom>
              <a:avLst/>
              <a:gdLst>
                <a:gd name="connsiteX0" fmla="*/ 0 w 3869474"/>
                <a:gd name="connsiteY0" fmla="*/ 0 h 1412487"/>
                <a:gd name="connsiteX1" fmla="*/ 249044 w 3869474"/>
                <a:gd name="connsiteY1" fmla="*/ 0 h 1412487"/>
                <a:gd name="connsiteX2" fmla="*/ 275064 w 3869474"/>
                <a:gd name="connsiteY2" fmla="*/ 33453 h 1412487"/>
                <a:gd name="connsiteX3" fmla="*/ 420030 w 3869474"/>
                <a:gd name="connsiteY3" fmla="*/ 33453 h 1412487"/>
                <a:gd name="connsiteX4" fmla="*/ 446049 w 3869474"/>
                <a:gd name="connsiteY4" fmla="*/ 59472 h 1412487"/>
                <a:gd name="connsiteX5" fmla="*/ 509239 w 3869474"/>
                <a:gd name="connsiteY5" fmla="*/ 59472 h 1412487"/>
                <a:gd name="connsiteX6" fmla="*/ 546410 w 3869474"/>
                <a:gd name="connsiteY6" fmla="*/ 96643 h 1412487"/>
                <a:gd name="connsiteX7" fmla="*/ 646771 w 3869474"/>
                <a:gd name="connsiteY7" fmla="*/ 92926 h 1412487"/>
                <a:gd name="connsiteX8" fmla="*/ 669074 w 3869474"/>
                <a:gd name="connsiteY8" fmla="*/ 122663 h 1412487"/>
                <a:gd name="connsiteX9" fmla="*/ 698810 w 3869474"/>
                <a:gd name="connsiteY9" fmla="*/ 122663 h 1412487"/>
                <a:gd name="connsiteX10" fmla="*/ 698810 w 3869474"/>
                <a:gd name="connsiteY10" fmla="*/ 144965 h 1412487"/>
                <a:gd name="connsiteX11" fmla="*/ 735981 w 3869474"/>
                <a:gd name="connsiteY11" fmla="*/ 144965 h 1412487"/>
                <a:gd name="connsiteX12" fmla="*/ 735981 w 3869474"/>
                <a:gd name="connsiteY12" fmla="*/ 174702 h 1412487"/>
                <a:gd name="connsiteX13" fmla="*/ 843776 w 3869474"/>
                <a:gd name="connsiteY13" fmla="*/ 174702 h 1412487"/>
                <a:gd name="connsiteX14" fmla="*/ 843776 w 3869474"/>
                <a:gd name="connsiteY14" fmla="*/ 241609 h 1412487"/>
                <a:gd name="connsiteX15" fmla="*/ 996176 w 3869474"/>
                <a:gd name="connsiteY15" fmla="*/ 241609 h 1412487"/>
                <a:gd name="connsiteX16" fmla="*/ 996176 w 3869474"/>
                <a:gd name="connsiteY16" fmla="*/ 260195 h 1412487"/>
                <a:gd name="connsiteX17" fmla="*/ 1048215 w 3869474"/>
                <a:gd name="connsiteY17" fmla="*/ 260195 h 1412487"/>
                <a:gd name="connsiteX18" fmla="*/ 1048215 w 3869474"/>
                <a:gd name="connsiteY18" fmla="*/ 289931 h 1412487"/>
                <a:gd name="connsiteX19" fmla="*/ 1118839 w 3869474"/>
                <a:gd name="connsiteY19" fmla="*/ 289931 h 1412487"/>
                <a:gd name="connsiteX20" fmla="*/ 1118839 w 3869474"/>
                <a:gd name="connsiteY20" fmla="*/ 386575 h 1412487"/>
                <a:gd name="connsiteX21" fmla="*/ 1349298 w 3869474"/>
                <a:gd name="connsiteY21" fmla="*/ 386575 h 1412487"/>
                <a:gd name="connsiteX22" fmla="*/ 1349298 w 3869474"/>
                <a:gd name="connsiteY22" fmla="*/ 423746 h 1412487"/>
                <a:gd name="connsiteX23" fmla="*/ 1453376 w 3869474"/>
                <a:gd name="connsiteY23" fmla="*/ 423746 h 1412487"/>
                <a:gd name="connsiteX24" fmla="*/ 1453376 w 3869474"/>
                <a:gd name="connsiteY24" fmla="*/ 475785 h 1412487"/>
                <a:gd name="connsiteX25" fmla="*/ 1512849 w 3869474"/>
                <a:gd name="connsiteY25" fmla="*/ 475785 h 1412487"/>
                <a:gd name="connsiteX26" fmla="*/ 1550020 w 3869474"/>
                <a:gd name="connsiteY26" fmla="*/ 535258 h 1412487"/>
                <a:gd name="connsiteX27" fmla="*/ 1687552 w 3869474"/>
                <a:gd name="connsiteY27" fmla="*/ 535258 h 1412487"/>
                <a:gd name="connsiteX28" fmla="*/ 1717289 w 3869474"/>
                <a:gd name="connsiteY28" fmla="*/ 564995 h 1412487"/>
                <a:gd name="connsiteX29" fmla="*/ 1732156 w 3869474"/>
                <a:gd name="connsiteY29" fmla="*/ 564995 h 1412487"/>
                <a:gd name="connsiteX30" fmla="*/ 1765609 w 3869474"/>
                <a:gd name="connsiteY30" fmla="*/ 598448 h 1412487"/>
                <a:gd name="connsiteX31" fmla="*/ 1813932 w 3869474"/>
                <a:gd name="connsiteY31" fmla="*/ 598448 h 1412487"/>
                <a:gd name="connsiteX32" fmla="*/ 1836234 w 3869474"/>
                <a:gd name="connsiteY32" fmla="*/ 657921 h 1412487"/>
                <a:gd name="connsiteX33" fmla="*/ 1929161 w 3869474"/>
                <a:gd name="connsiteY33" fmla="*/ 657921 h 1412487"/>
                <a:gd name="connsiteX34" fmla="*/ 1944030 w 3869474"/>
                <a:gd name="connsiteY34" fmla="*/ 687658 h 1412487"/>
                <a:gd name="connsiteX35" fmla="*/ 2036956 w 3869474"/>
                <a:gd name="connsiteY35" fmla="*/ 687658 h 1412487"/>
                <a:gd name="connsiteX36" fmla="*/ 2048108 w 3869474"/>
                <a:gd name="connsiteY36" fmla="*/ 698810 h 1412487"/>
                <a:gd name="connsiteX37" fmla="*/ 2092713 w 3869474"/>
                <a:gd name="connsiteY37" fmla="*/ 721112 h 1412487"/>
                <a:gd name="connsiteX38" fmla="*/ 2092713 w 3869474"/>
                <a:gd name="connsiteY38" fmla="*/ 765717 h 1412487"/>
                <a:gd name="connsiteX39" fmla="*/ 2115015 w 3869474"/>
                <a:gd name="connsiteY39" fmla="*/ 788019 h 1412487"/>
                <a:gd name="connsiteX40" fmla="*/ 2148469 w 3869474"/>
                <a:gd name="connsiteY40" fmla="*/ 828907 h 1412487"/>
                <a:gd name="connsiteX41" fmla="*/ 2204225 w 3869474"/>
                <a:gd name="connsiteY41" fmla="*/ 836341 h 1412487"/>
                <a:gd name="connsiteX42" fmla="*/ 2237678 w 3869474"/>
                <a:gd name="connsiteY42" fmla="*/ 866078 h 1412487"/>
                <a:gd name="connsiteX43" fmla="*/ 2378927 w 3869474"/>
                <a:gd name="connsiteY43" fmla="*/ 866078 h 1412487"/>
                <a:gd name="connsiteX44" fmla="*/ 2378927 w 3869474"/>
                <a:gd name="connsiteY44" fmla="*/ 910682 h 1412487"/>
                <a:gd name="connsiteX45" fmla="*/ 2401230 w 3869474"/>
                <a:gd name="connsiteY45" fmla="*/ 910682 h 1412487"/>
                <a:gd name="connsiteX46" fmla="*/ 2401230 w 3869474"/>
                <a:gd name="connsiteY46" fmla="*/ 944136 h 1412487"/>
                <a:gd name="connsiteX47" fmla="*/ 2423532 w 3869474"/>
                <a:gd name="connsiteY47" fmla="*/ 944136 h 1412487"/>
                <a:gd name="connsiteX48" fmla="*/ 2423532 w 3869474"/>
                <a:gd name="connsiteY48" fmla="*/ 970156 h 1412487"/>
                <a:gd name="connsiteX49" fmla="*/ 2453269 w 3869474"/>
                <a:gd name="connsiteY49" fmla="*/ 970156 h 1412487"/>
                <a:gd name="connsiteX50" fmla="*/ 2453269 w 3869474"/>
                <a:gd name="connsiteY50" fmla="*/ 973873 h 1412487"/>
                <a:gd name="connsiteX51" fmla="*/ 2453269 w 3869474"/>
                <a:gd name="connsiteY51" fmla="*/ 973873 h 1412487"/>
                <a:gd name="connsiteX52" fmla="*/ 2471854 w 3869474"/>
                <a:gd name="connsiteY52" fmla="*/ 992458 h 1412487"/>
                <a:gd name="connsiteX53" fmla="*/ 2490439 w 3869474"/>
                <a:gd name="connsiteY53" fmla="*/ 992458 h 1412487"/>
                <a:gd name="connsiteX54" fmla="*/ 2490439 w 3869474"/>
                <a:gd name="connsiteY54" fmla="*/ 1022195 h 1412487"/>
                <a:gd name="connsiteX55" fmla="*/ 2538761 w 3869474"/>
                <a:gd name="connsiteY55" fmla="*/ 1022195 h 1412487"/>
                <a:gd name="connsiteX56" fmla="*/ 2538761 w 3869474"/>
                <a:gd name="connsiteY56" fmla="*/ 1074234 h 1412487"/>
                <a:gd name="connsiteX57" fmla="*/ 2572215 w 3869474"/>
                <a:gd name="connsiteY57" fmla="*/ 1074234 h 1412487"/>
                <a:gd name="connsiteX58" fmla="*/ 2572215 w 3869474"/>
                <a:gd name="connsiteY58" fmla="*/ 1100253 h 1412487"/>
                <a:gd name="connsiteX59" fmla="*/ 2769220 w 3869474"/>
                <a:gd name="connsiteY59" fmla="*/ 1100253 h 1412487"/>
                <a:gd name="connsiteX60" fmla="*/ 2813825 w 3869474"/>
                <a:gd name="connsiteY60" fmla="*/ 1137424 h 1412487"/>
                <a:gd name="connsiteX61" fmla="*/ 2921620 w 3869474"/>
                <a:gd name="connsiteY61" fmla="*/ 1137424 h 1412487"/>
                <a:gd name="connsiteX62" fmla="*/ 2951357 w 3869474"/>
                <a:gd name="connsiteY62" fmla="*/ 1167161 h 1412487"/>
                <a:gd name="connsiteX63" fmla="*/ 3282176 w 3869474"/>
                <a:gd name="connsiteY63" fmla="*/ 1167161 h 1412487"/>
                <a:gd name="connsiteX64" fmla="*/ 3282176 w 3869474"/>
                <a:gd name="connsiteY64" fmla="*/ 1200614 h 1412487"/>
                <a:gd name="connsiteX65" fmla="*/ 3352800 w 3869474"/>
                <a:gd name="connsiteY65" fmla="*/ 1200614 h 1412487"/>
                <a:gd name="connsiteX66" fmla="*/ 3352800 w 3869474"/>
                <a:gd name="connsiteY66" fmla="*/ 1245219 h 1412487"/>
                <a:gd name="connsiteX67" fmla="*/ 3401122 w 3869474"/>
                <a:gd name="connsiteY67" fmla="*/ 1245219 h 1412487"/>
                <a:gd name="connsiteX68" fmla="*/ 3401122 w 3869474"/>
                <a:gd name="connsiteY68" fmla="*/ 1289824 h 1412487"/>
                <a:gd name="connsiteX69" fmla="*/ 3471747 w 3869474"/>
                <a:gd name="connsiteY69" fmla="*/ 1289824 h 1412487"/>
                <a:gd name="connsiteX70" fmla="*/ 3471747 w 3869474"/>
                <a:gd name="connsiteY70" fmla="*/ 1367882 h 1412487"/>
                <a:gd name="connsiteX71" fmla="*/ 3560956 w 3869474"/>
                <a:gd name="connsiteY71" fmla="*/ 1367882 h 1412487"/>
                <a:gd name="connsiteX72" fmla="*/ 3605561 w 3869474"/>
                <a:gd name="connsiteY72" fmla="*/ 1412487 h 1412487"/>
                <a:gd name="connsiteX73" fmla="*/ 3869474 w 3869474"/>
                <a:gd name="connsiteY73" fmla="*/ 1412487 h 14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69474" h="1412487">
                  <a:moveTo>
                    <a:pt x="0" y="0"/>
                  </a:moveTo>
                  <a:lnTo>
                    <a:pt x="249044" y="0"/>
                  </a:lnTo>
                  <a:lnTo>
                    <a:pt x="275064" y="33453"/>
                  </a:lnTo>
                  <a:lnTo>
                    <a:pt x="420030" y="33453"/>
                  </a:lnTo>
                  <a:lnTo>
                    <a:pt x="446049" y="59472"/>
                  </a:lnTo>
                  <a:lnTo>
                    <a:pt x="509239" y="59472"/>
                  </a:lnTo>
                  <a:lnTo>
                    <a:pt x="546410" y="96643"/>
                  </a:lnTo>
                  <a:lnTo>
                    <a:pt x="646771" y="92926"/>
                  </a:lnTo>
                  <a:lnTo>
                    <a:pt x="669074" y="122663"/>
                  </a:lnTo>
                  <a:lnTo>
                    <a:pt x="698810" y="122663"/>
                  </a:lnTo>
                  <a:lnTo>
                    <a:pt x="698810" y="144965"/>
                  </a:lnTo>
                  <a:lnTo>
                    <a:pt x="735981" y="144965"/>
                  </a:lnTo>
                  <a:lnTo>
                    <a:pt x="735981" y="174702"/>
                  </a:lnTo>
                  <a:lnTo>
                    <a:pt x="843776" y="174702"/>
                  </a:lnTo>
                  <a:lnTo>
                    <a:pt x="843776" y="241609"/>
                  </a:lnTo>
                  <a:lnTo>
                    <a:pt x="996176" y="241609"/>
                  </a:lnTo>
                  <a:lnTo>
                    <a:pt x="996176" y="260195"/>
                  </a:lnTo>
                  <a:lnTo>
                    <a:pt x="1048215" y="260195"/>
                  </a:lnTo>
                  <a:lnTo>
                    <a:pt x="1048215" y="289931"/>
                  </a:lnTo>
                  <a:lnTo>
                    <a:pt x="1118839" y="289931"/>
                  </a:lnTo>
                  <a:lnTo>
                    <a:pt x="1118839" y="386575"/>
                  </a:lnTo>
                  <a:lnTo>
                    <a:pt x="1349298" y="386575"/>
                  </a:lnTo>
                  <a:lnTo>
                    <a:pt x="1349298" y="423746"/>
                  </a:lnTo>
                  <a:lnTo>
                    <a:pt x="1453376" y="423746"/>
                  </a:lnTo>
                  <a:lnTo>
                    <a:pt x="1453376" y="475785"/>
                  </a:lnTo>
                  <a:lnTo>
                    <a:pt x="1512849" y="475785"/>
                  </a:lnTo>
                  <a:lnTo>
                    <a:pt x="1550020" y="535258"/>
                  </a:lnTo>
                  <a:lnTo>
                    <a:pt x="1687552" y="535258"/>
                  </a:lnTo>
                  <a:lnTo>
                    <a:pt x="1717289" y="564995"/>
                  </a:lnTo>
                  <a:lnTo>
                    <a:pt x="1732156" y="564995"/>
                  </a:lnTo>
                  <a:lnTo>
                    <a:pt x="1765609" y="598448"/>
                  </a:lnTo>
                  <a:lnTo>
                    <a:pt x="1813932" y="598448"/>
                  </a:lnTo>
                  <a:lnTo>
                    <a:pt x="1836234" y="657921"/>
                  </a:lnTo>
                  <a:lnTo>
                    <a:pt x="1929161" y="657921"/>
                  </a:lnTo>
                  <a:lnTo>
                    <a:pt x="1944030" y="687658"/>
                  </a:lnTo>
                  <a:lnTo>
                    <a:pt x="2036956" y="687658"/>
                  </a:lnTo>
                  <a:lnTo>
                    <a:pt x="2048108" y="698810"/>
                  </a:lnTo>
                  <a:lnTo>
                    <a:pt x="2092713" y="721112"/>
                  </a:lnTo>
                  <a:lnTo>
                    <a:pt x="2092713" y="765717"/>
                  </a:lnTo>
                  <a:lnTo>
                    <a:pt x="2115015" y="788019"/>
                  </a:lnTo>
                  <a:lnTo>
                    <a:pt x="2148469" y="828907"/>
                  </a:lnTo>
                  <a:lnTo>
                    <a:pt x="2204225" y="836341"/>
                  </a:lnTo>
                  <a:lnTo>
                    <a:pt x="2237678" y="866078"/>
                  </a:lnTo>
                  <a:lnTo>
                    <a:pt x="2378927" y="866078"/>
                  </a:lnTo>
                  <a:lnTo>
                    <a:pt x="2378927" y="910682"/>
                  </a:lnTo>
                  <a:lnTo>
                    <a:pt x="2401230" y="910682"/>
                  </a:lnTo>
                  <a:lnTo>
                    <a:pt x="2401230" y="944136"/>
                  </a:lnTo>
                  <a:lnTo>
                    <a:pt x="2423532" y="944136"/>
                  </a:lnTo>
                  <a:lnTo>
                    <a:pt x="2423532" y="970156"/>
                  </a:lnTo>
                  <a:lnTo>
                    <a:pt x="2453269" y="970156"/>
                  </a:lnTo>
                  <a:lnTo>
                    <a:pt x="2453269" y="973873"/>
                  </a:lnTo>
                  <a:lnTo>
                    <a:pt x="2453269" y="973873"/>
                  </a:lnTo>
                  <a:lnTo>
                    <a:pt x="2471854" y="992458"/>
                  </a:lnTo>
                  <a:lnTo>
                    <a:pt x="2490439" y="992458"/>
                  </a:lnTo>
                  <a:lnTo>
                    <a:pt x="2490439" y="1022195"/>
                  </a:lnTo>
                  <a:lnTo>
                    <a:pt x="2538761" y="1022195"/>
                  </a:lnTo>
                  <a:lnTo>
                    <a:pt x="2538761" y="1074234"/>
                  </a:lnTo>
                  <a:lnTo>
                    <a:pt x="2572215" y="1074234"/>
                  </a:lnTo>
                  <a:lnTo>
                    <a:pt x="2572215" y="1100253"/>
                  </a:lnTo>
                  <a:lnTo>
                    <a:pt x="2769220" y="1100253"/>
                  </a:lnTo>
                  <a:lnTo>
                    <a:pt x="2813825" y="1137424"/>
                  </a:lnTo>
                  <a:lnTo>
                    <a:pt x="2921620" y="1137424"/>
                  </a:lnTo>
                  <a:lnTo>
                    <a:pt x="2951357" y="1167161"/>
                  </a:lnTo>
                  <a:lnTo>
                    <a:pt x="3282176" y="1167161"/>
                  </a:lnTo>
                  <a:lnTo>
                    <a:pt x="3282176" y="1200614"/>
                  </a:lnTo>
                  <a:lnTo>
                    <a:pt x="3352800" y="1200614"/>
                  </a:lnTo>
                  <a:lnTo>
                    <a:pt x="3352800" y="1245219"/>
                  </a:lnTo>
                  <a:lnTo>
                    <a:pt x="3401122" y="1245219"/>
                  </a:lnTo>
                  <a:lnTo>
                    <a:pt x="3401122" y="1289824"/>
                  </a:lnTo>
                  <a:lnTo>
                    <a:pt x="3471747" y="1289824"/>
                  </a:lnTo>
                  <a:lnTo>
                    <a:pt x="3471747" y="1367882"/>
                  </a:lnTo>
                  <a:lnTo>
                    <a:pt x="3560956" y="1367882"/>
                  </a:lnTo>
                  <a:lnTo>
                    <a:pt x="3605561" y="1412487"/>
                  </a:lnTo>
                  <a:lnTo>
                    <a:pt x="3869474" y="14124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94"/>
            <p:cNvSpPr/>
            <p:nvPr/>
          </p:nvSpPr>
          <p:spPr>
            <a:xfrm>
              <a:off x="5032917" y="2862146"/>
              <a:ext cx="3007112" cy="988742"/>
            </a:xfrm>
            <a:custGeom>
              <a:avLst/>
              <a:gdLst>
                <a:gd name="connsiteX0" fmla="*/ 0 w 3007112"/>
                <a:gd name="connsiteY0" fmla="*/ 0 h 988742"/>
                <a:gd name="connsiteX1" fmla="*/ 189571 w 3007112"/>
                <a:gd name="connsiteY1" fmla="*/ 3717 h 988742"/>
                <a:gd name="connsiteX2" fmla="*/ 208156 w 3007112"/>
                <a:gd name="connsiteY2" fmla="*/ 52039 h 988742"/>
                <a:gd name="connsiteX3" fmla="*/ 754566 w 3007112"/>
                <a:gd name="connsiteY3" fmla="*/ 52039 h 988742"/>
                <a:gd name="connsiteX4" fmla="*/ 754566 w 3007112"/>
                <a:gd name="connsiteY4" fmla="*/ 107795 h 988742"/>
                <a:gd name="connsiteX5" fmla="*/ 840059 w 3007112"/>
                <a:gd name="connsiteY5" fmla="*/ 107795 h 988742"/>
                <a:gd name="connsiteX6" fmla="*/ 869795 w 3007112"/>
                <a:gd name="connsiteY6" fmla="*/ 163552 h 988742"/>
                <a:gd name="connsiteX7" fmla="*/ 1059366 w 3007112"/>
                <a:gd name="connsiteY7" fmla="*/ 163552 h 988742"/>
                <a:gd name="connsiteX8" fmla="*/ 1059366 w 3007112"/>
                <a:gd name="connsiteY8" fmla="*/ 204439 h 988742"/>
                <a:gd name="connsiteX9" fmla="*/ 1092820 w 3007112"/>
                <a:gd name="connsiteY9" fmla="*/ 204439 h 988742"/>
                <a:gd name="connsiteX10" fmla="*/ 1092820 w 3007112"/>
                <a:gd name="connsiteY10" fmla="*/ 271347 h 988742"/>
                <a:gd name="connsiteX11" fmla="*/ 1553737 w 3007112"/>
                <a:gd name="connsiteY11" fmla="*/ 271347 h 988742"/>
                <a:gd name="connsiteX12" fmla="*/ 1553737 w 3007112"/>
                <a:gd name="connsiteY12" fmla="*/ 416313 h 988742"/>
                <a:gd name="connsiteX13" fmla="*/ 1877122 w 3007112"/>
                <a:gd name="connsiteY13" fmla="*/ 416313 h 988742"/>
                <a:gd name="connsiteX14" fmla="*/ 1877122 w 3007112"/>
                <a:gd name="connsiteY14" fmla="*/ 486937 h 988742"/>
                <a:gd name="connsiteX15" fmla="*/ 2780371 w 3007112"/>
                <a:gd name="connsiteY15" fmla="*/ 486937 h 988742"/>
                <a:gd name="connsiteX16" fmla="*/ 2780371 w 3007112"/>
                <a:gd name="connsiteY16" fmla="*/ 646771 h 988742"/>
                <a:gd name="connsiteX17" fmla="*/ 2798956 w 3007112"/>
                <a:gd name="connsiteY17" fmla="*/ 665356 h 988742"/>
                <a:gd name="connsiteX18" fmla="*/ 2798956 w 3007112"/>
                <a:gd name="connsiteY18" fmla="*/ 825191 h 988742"/>
                <a:gd name="connsiteX19" fmla="*/ 3007112 w 3007112"/>
                <a:gd name="connsiteY19" fmla="*/ 825191 h 988742"/>
                <a:gd name="connsiteX20" fmla="*/ 3007112 w 3007112"/>
                <a:gd name="connsiteY20" fmla="*/ 988742 h 9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7112" h="988742">
                  <a:moveTo>
                    <a:pt x="0" y="0"/>
                  </a:moveTo>
                  <a:lnTo>
                    <a:pt x="189571" y="3717"/>
                  </a:lnTo>
                  <a:lnTo>
                    <a:pt x="208156" y="52039"/>
                  </a:lnTo>
                  <a:lnTo>
                    <a:pt x="754566" y="52039"/>
                  </a:lnTo>
                  <a:lnTo>
                    <a:pt x="754566" y="107795"/>
                  </a:lnTo>
                  <a:lnTo>
                    <a:pt x="840059" y="107795"/>
                  </a:lnTo>
                  <a:lnTo>
                    <a:pt x="869795" y="163552"/>
                  </a:lnTo>
                  <a:lnTo>
                    <a:pt x="1059366" y="163552"/>
                  </a:lnTo>
                  <a:lnTo>
                    <a:pt x="1059366" y="204439"/>
                  </a:lnTo>
                  <a:lnTo>
                    <a:pt x="1092820" y="204439"/>
                  </a:lnTo>
                  <a:lnTo>
                    <a:pt x="1092820" y="271347"/>
                  </a:lnTo>
                  <a:lnTo>
                    <a:pt x="1553737" y="271347"/>
                  </a:lnTo>
                  <a:lnTo>
                    <a:pt x="1553737" y="416313"/>
                  </a:lnTo>
                  <a:lnTo>
                    <a:pt x="1877122" y="416313"/>
                  </a:lnTo>
                  <a:lnTo>
                    <a:pt x="1877122" y="486937"/>
                  </a:lnTo>
                  <a:lnTo>
                    <a:pt x="2780371" y="486937"/>
                  </a:lnTo>
                  <a:lnTo>
                    <a:pt x="2780371" y="646771"/>
                  </a:lnTo>
                  <a:lnTo>
                    <a:pt x="2798956" y="665356"/>
                  </a:lnTo>
                  <a:lnTo>
                    <a:pt x="2798956" y="825191"/>
                  </a:lnTo>
                  <a:lnTo>
                    <a:pt x="3007112" y="825191"/>
                  </a:lnTo>
                  <a:lnTo>
                    <a:pt x="3007112" y="98874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96" name="Group 95"/>
          <p:cNvGrpSpPr/>
          <p:nvPr/>
        </p:nvGrpSpPr>
        <p:grpSpPr>
          <a:xfrm>
            <a:off x="1420582" y="4141028"/>
            <a:ext cx="2986440" cy="1407421"/>
            <a:chOff x="988741" y="1457093"/>
            <a:chExt cx="7051288" cy="3323063"/>
          </a:xfrm>
        </p:grpSpPr>
        <p:sp>
          <p:nvSpPr>
            <p:cNvPr id="97" name="Freeform 96"/>
            <p:cNvSpPr/>
            <p:nvPr/>
          </p:nvSpPr>
          <p:spPr>
            <a:xfrm>
              <a:off x="988741" y="1457093"/>
              <a:ext cx="2572215" cy="1843668"/>
            </a:xfrm>
            <a:custGeom>
              <a:avLst/>
              <a:gdLst>
                <a:gd name="connsiteX0" fmla="*/ 0 w 2572215"/>
                <a:gd name="connsiteY0" fmla="*/ 0 h 1843668"/>
                <a:gd name="connsiteX1" fmla="*/ 289932 w 2572215"/>
                <a:gd name="connsiteY1" fmla="*/ 0 h 1843668"/>
                <a:gd name="connsiteX2" fmla="*/ 327103 w 2572215"/>
                <a:gd name="connsiteY2" fmla="*/ 18585 h 1843668"/>
                <a:gd name="connsiteX3" fmla="*/ 405161 w 2572215"/>
                <a:gd name="connsiteY3" fmla="*/ 14868 h 1843668"/>
                <a:gd name="connsiteX4" fmla="*/ 449766 w 2572215"/>
                <a:gd name="connsiteY4" fmla="*/ 55756 h 1843668"/>
                <a:gd name="connsiteX5" fmla="*/ 509239 w 2572215"/>
                <a:gd name="connsiteY5" fmla="*/ 55756 h 1843668"/>
                <a:gd name="connsiteX6" fmla="*/ 564996 w 2572215"/>
                <a:gd name="connsiteY6" fmla="*/ 100361 h 1843668"/>
                <a:gd name="connsiteX7" fmla="*/ 598449 w 2572215"/>
                <a:gd name="connsiteY7" fmla="*/ 107795 h 1843668"/>
                <a:gd name="connsiteX8" fmla="*/ 680225 w 2572215"/>
                <a:gd name="connsiteY8" fmla="*/ 159834 h 1843668"/>
                <a:gd name="connsiteX9" fmla="*/ 724830 w 2572215"/>
                <a:gd name="connsiteY9" fmla="*/ 159834 h 1843668"/>
                <a:gd name="connsiteX10" fmla="*/ 769435 w 2572215"/>
                <a:gd name="connsiteY10" fmla="*/ 204439 h 1843668"/>
                <a:gd name="connsiteX11" fmla="*/ 788020 w 2572215"/>
                <a:gd name="connsiteY11" fmla="*/ 204439 h 1843668"/>
                <a:gd name="connsiteX12" fmla="*/ 788020 w 2572215"/>
                <a:gd name="connsiteY12" fmla="*/ 219307 h 1843668"/>
                <a:gd name="connsiteX13" fmla="*/ 806605 w 2572215"/>
                <a:gd name="connsiteY13" fmla="*/ 219307 h 1843668"/>
                <a:gd name="connsiteX14" fmla="*/ 806605 w 2572215"/>
                <a:gd name="connsiteY14" fmla="*/ 249044 h 1843668"/>
                <a:gd name="connsiteX15" fmla="*/ 899532 w 2572215"/>
                <a:gd name="connsiteY15" fmla="*/ 278780 h 1843668"/>
                <a:gd name="connsiteX16" fmla="*/ 985025 w 2572215"/>
                <a:gd name="connsiteY16" fmla="*/ 408878 h 1843668"/>
                <a:gd name="connsiteX17" fmla="*/ 1037064 w 2572215"/>
                <a:gd name="connsiteY17" fmla="*/ 427463 h 1843668"/>
                <a:gd name="connsiteX18" fmla="*/ 1077952 w 2572215"/>
                <a:gd name="connsiteY18" fmla="*/ 501805 h 1843668"/>
                <a:gd name="connsiteX19" fmla="*/ 1144859 w 2572215"/>
                <a:gd name="connsiteY19" fmla="*/ 527824 h 1843668"/>
                <a:gd name="connsiteX20" fmla="*/ 1182030 w 2572215"/>
                <a:gd name="connsiteY20" fmla="*/ 557561 h 1843668"/>
                <a:gd name="connsiteX21" fmla="*/ 1219200 w 2572215"/>
                <a:gd name="connsiteY21" fmla="*/ 613317 h 1843668"/>
                <a:gd name="connsiteX22" fmla="*/ 1237786 w 2572215"/>
                <a:gd name="connsiteY22" fmla="*/ 643053 h 1843668"/>
                <a:gd name="connsiteX23" fmla="*/ 1267522 w 2572215"/>
                <a:gd name="connsiteY23" fmla="*/ 680224 h 1843668"/>
                <a:gd name="connsiteX24" fmla="*/ 1308410 w 2572215"/>
                <a:gd name="connsiteY24" fmla="*/ 721112 h 1843668"/>
                <a:gd name="connsiteX25" fmla="*/ 1349298 w 2572215"/>
                <a:gd name="connsiteY25" fmla="*/ 739697 h 1843668"/>
                <a:gd name="connsiteX26" fmla="*/ 1405054 w 2572215"/>
                <a:gd name="connsiteY26" fmla="*/ 791736 h 1843668"/>
                <a:gd name="connsiteX27" fmla="*/ 1445942 w 2572215"/>
                <a:gd name="connsiteY27" fmla="*/ 817756 h 1843668"/>
                <a:gd name="connsiteX28" fmla="*/ 1468244 w 2572215"/>
                <a:gd name="connsiteY28" fmla="*/ 862361 h 1843668"/>
                <a:gd name="connsiteX29" fmla="*/ 1479396 w 2572215"/>
                <a:gd name="connsiteY29" fmla="*/ 873512 h 1843668"/>
                <a:gd name="connsiteX30" fmla="*/ 1486830 w 2572215"/>
                <a:gd name="connsiteY30" fmla="*/ 906966 h 1843668"/>
                <a:gd name="connsiteX31" fmla="*/ 1527718 w 2572215"/>
                <a:gd name="connsiteY31" fmla="*/ 936702 h 1843668"/>
                <a:gd name="connsiteX32" fmla="*/ 1553737 w 2572215"/>
                <a:gd name="connsiteY32" fmla="*/ 1014761 h 1843668"/>
                <a:gd name="connsiteX33" fmla="*/ 1594625 w 2572215"/>
                <a:gd name="connsiteY33" fmla="*/ 1051931 h 1843668"/>
                <a:gd name="connsiteX34" fmla="*/ 1642947 w 2572215"/>
                <a:gd name="connsiteY34" fmla="*/ 1111405 h 1843668"/>
                <a:gd name="connsiteX35" fmla="*/ 1672683 w 2572215"/>
                <a:gd name="connsiteY35" fmla="*/ 1152292 h 1843668"/>
                <a:gd name="connsiteX36" fmla="*/ 1828800 w 2572215"/>
                <a:gd name="connsiteY36" fmla="*/ 1278673 h 1843668"/>
                <a:gd name="connsiteX37" fmla="*/ 1865971 w 2572215"/>
                <a:gd name="connsiteY37" fmla="*/ 1334429 h 1843668"/>
                <a:gd name="connsiteX38" fmla="*/ 1947747 w 2572215"/>
                <a:gd name="connsiteY38" fmla="*/ 1367883 h 1843668"/>
                <a:gd name="connsiteX39" fmla="*/ 2014654 w 2572215"/>
                <a:gd name="connsiteY39" fmla="*/ 1501697 h 1843668"/>
                <a:gd name="connsiteX40" fmla="*/ 2259981 w 2572215"/>
                <a:gd name="connsiteY40" fmla="*/ 1654097 h 1843668"/>
                <a:gd name="connsiteX41" fmla="*/ 2289718 w 2572215"/>
                <a:gd name="connsiteY41" fmla="*/ 1683834 h 1843668"/>
                <a:gd name="connsiteX42" fmla="*/ 2349191 w 2572215"/>
                <a:gd name="connsiteY42" fmla="*/ 1694985 h 1843668"/>
                <a:gd name="connsiteX43" fmla="*/ 2445835 w 2572215"/>
                <a:gd name="connsiteY43" fmla="*/ 1758175 h 1843668"/>
                <a:gd name="connsiteX44" fmla="*/ 2501591 w 2572215"/>
                <a:gd name="connsiteY44" fmla="*/ 1773044 h 1843668"/>
                <a:gd name="connsiteX45" fmla="*/ 2572215 w 2572215"/>
                <a:gd name="connsiteY45" fmla="*/ 1843668 h 184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2215" h="1843668">
                  <a:moveTo>
                    <a:pt x="0" y="0"/>
                  </a:moveTo>
                  <a:lnTo>
                    <a:pt x="289932" y="0"/>
                  </a:lnTo>
                  <a:lnTo>
                    <a:pt x="327103" y="18585"/>
                  </a:lnTo>
                  <a:lnTo>
                    <a:pt x="405161" y="14868"/>
                  </a:lnTo>
                  <a:lnTo>
                    <a:pt x="449766" y="55756"/>
                  </a:lnTo>
                  <a:lnTo>
                    <a:pt x="509239" y="55756"/>
                  </a:lnTo>
                  <a:lnTo>
                    <a:pt x="564996" y="100361"/>
                  </a:lnTo>
                  <a:lnTo>
                    <a:pt x="598449" y="107795"/>
                  </a:lnTo>
                  <a:lnTo>
                    <a:pt x="680225" y="159834"/>
                  </a:lnTo>
                  <a:lnTo>
                    <a:pt x="724830" y="159834"/>
                  </a:lnTo>
                  <a:lnTo>
                    <a:pt x="769435" y="204439"/>
                  </a:lnTo>
                  <a:lnTo>
                    <a:pt x="788020" y="204439"/>
                  </a:lnTo>
                  <a:lnTo>
                    <a:pt x="788020" y="219307"/>
                  </a:lnTo>
                  <a:lnTo>
                    <a:pt x="806605" y="219307"/>
                  </a:lnTo>
                  <a:lnTo>
                    <a:pt x="806605" y="249044"/>
                  </a:lnTo>
                  <a:lnTo>
                    <a:pt x="899532" y="278780"/>
                  </a:lnTo>
                  <a:lnTo>
                    <a:pt x="985025" y="408878"/>
                  </a:lnTo>
                  <a:lnTo>
                    <a:pt x="1037064" y="427463"/>
                  </a:lnTo>
                  <a:lnTo>
                    <a:pt x="1077952" y="501805"/>
                  </a:lnTo>
                  <a:lnTo>
                    <a:pt x="1144859" y="527824"/>
                  </a:lnTo>
                  <a:lnTo>
                    <a:pt x="1182030" y="557561"/>
                  </a:lnTo>
                  <a:lnTo>
                    <a:pt x="1219200" y="613317"/>
                  </a:lnTo>
                  <a:lnTo>
                    <a:pt x="1237786" y="643053"/>
                  </a:lnTo>
                  <a:lnTo>
                    <a:pt x="1267522" y="680224"/>
                  </a:lnTo>
                  <a:lnTo>
                    <a:pt x="1308410" y="721112"/>
                  </a:lnTo>
                  <a:lnTo>
                    <a:pt x="1349298" y="739697"/>
                  </a:lnTo>
                  <a:lnTo>
                    <a:pt x="1405054" y="791736"/>
                  </a:lnTo>
                  <a:lnTo>
                    <a:pt x="1445942" y="817756"/>
                  </a:lnTo>
                  <a:lnTo>
                    <a:pt x="1468244" y="862361"/>
                  </a:lnTo>
                  <a:lnTo>
                    <a:pt x="1479396" y="873512"/>
                  </a:lnTo>
                  <a:lnTo>
                    <a:pt x="1486830" y="906966"/>
                  </a:lnTo>
                  <a:lnTo>
                    <a:pt x="1527718" y="936702"/>
                  </a:lnTo>
                  <a:lnTo>
                    <a:pt x="1553737" y="1014761"/>
                  </a:lnTo>
                  <a:lnTo>
                    <a:pt x="1594625" y="1051931"/>
                  </a:lnTo>
                  <a:lnTo>
                    <a:pt x="1642947" y="1111405"/>
                  </a:lnTo>
                  <a:lnTo>
                    <a:pt x="1672683" y="1152292"/>
                  </a:lnTo>
                  <a:lnTo>
                    <a:pt x="1828800" y="1278673"/>
                  </a:lnTo>
                  <a:lnTo>
                    <a:pt x="1865971" y="1334429"/>
                  </a:lnTo>
                  <a:lnTo>
                    <a:pt x="1947747" y="1367883"/>
                  </a:lnTo>
                  <a:lnTo>
                    <a:pt x="2014654" y="1501697"/>
                  </a:lnTo>
                  <a:lnTo>
                    <a:pt x="2259981" y="1654097"/>
                  </a:lnTo>
                  <a:lnTo>
                    <a:pt x="2289718" y="1683834"/>
                  </a:lnTo>
                  <a:lnTo>
                    <a:pt x="2349191" y="1694985"/>
                  </a:lnTo>
                  <a:lnTo>
                    <a:pt x="2445835" y="1758175"/>
                  </a:lnTo>
                  <a:lnTo>
                    <a:pt x="2501591" y="1773044"/>
                  </a:lnTo>
                  <a:lnTo>
                    <a:pt x="2572215" y="18436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8" name="Freeform 97"/>
            <p:cNvSpPr/>
            <p:nvPr/>
          </p:nvSpPr>
          <p:spPr>
            <a:xfrm>
              <a:off x="3549805" y="3293327"/>
              <a:ext cx="3765395" cy="1431073"/>
            </a:xfrm>
            <a:custGeom>
              <a:avLst/>
              <a:gdLst>
                <a:gd name="connsiteX0" fmla="*/ 0 w 3765395"/>
                <a:gd name="connsiteY0" fmla="*/ 0 h 1431073"/>
                <a:gd name="connsiteX1" fmla="*/ 48322 w 3765395"/>
                <a:gd name="connsiteY1" fmla="*/ 44605 h 1431073"/>
                <a:gd name="connsiteX2" fmla="*/ 89210 w 3765395"/>
                <a:gd name="connsiteY2" fmla="*/ 111512 h 1431073"/>
                <a:gd name="connsiteX3" fmla="*/ 122663 w 3765395"/>
                <a:gd name="connsiteY3" fmla="*/ 141249 h 1431073"/>
                <a:gd name="connsiteX4" fmla="*/ 152400 w 3765395"/>
                <a:gd name="connsiteY4" fmla="*/ 174702 h 1431073"/>
                <a:gd name="connsiteX5" fmla="*/ 189571 w 3765395"/>
                <a:gd name="connsiteY5" fmla="*/ 182136 h 1431073"/>
                <a:gd name="connsiteX6" fmla="*/ 226741 w 3765395"/>
                <a:gd name="connsiteY6" fmla="*/ 234175 h 1431073"/>
                <a:gd name="connsiteX7" fmla="*/ 263912 w 3765395"/>
                <a:gd name="connsiteY7" fmla="*/ 282497 h 1431073"/>
                <a:gd name="connsiteX8" fmla="*/ 315951 w 3765395"/>
                <a:gd name="connsiteY8" fmla="*/ 301083 h 1431073"/>
                <a:gd name="connsiteX9" fmla="*/ 349405 w 3765395"/>
                <a:gd name="connsiteY9" fmla="*/ 319668 h 1431073"/>
                <a:gd name="connsiteX10" fmla="*/ 397727 w 3765395"/>
                <a:gd name="connsiteY10" fmla="*/ 323385 h 1431073"/>
                <a:gd name="connsiteX11" fmla="*/ 453483 w 3765395"/>
                <a:gd name="connsiteY11" fmla="*/ 364273 h 1431073"/>
                <a:gd name="connsiteX12" fmla="*/ 498088 w 3765395"/>
                <a:gd name="connsiteY12" fmla="*/ 375424 h 1431073"/>
                <a:gd name="connsiteX13" fmla="*/ 561278 w 3765395"/>
                <a:gd name="connsiteY13" fmla="*/ 472068 h 1431073"/>
                <a:gd name="connsiteX14" fmla="*/ 639336 w 3765395"/>
                <a:gd name="connsiteY14" fmla="*/ 486936 h 1431073"/>
                <a:gd name="connsiteX15" fmla="*/ 691375 w 3765395"/>
                <a:gd name="connsiteY15" fmla="*/ 520390 h 1431073"/>
                <a:gd name="connsiteX16" fmla="*/ 739697 w 3765395"/>
                <a:gd name="connsiteY16" fmla="*/ 524107 h 1431073"/>
                <a:gd name="connsiteX17" fmla="*/ 758283 w 3765395"/>
                <a:gd name="connsiteY17" fmla="*/ 542693 h 1431073"/>
                <a:gd name="connsiteX18" fmla="*/ 799171 w 3765395"/>
                <a:gd name="connsiteY18" fmla="*/ 542693 h 1431073"/>
                <a:gd name="connsiteX19" fmla="*/ 806605 w 3765395"/>
                <a:gd name="connsiteY19" fmla="*/ 576146 h 1431073"/>
                <a:gd name="connsiteX20" fmla="*/ 862361 w 3765395"/>
                <a:gd name="connsiteY20" fmla="*/ 587297 h 1431073"/>
                <a:gd name="connsiteX21" fmla="*/ 899532 w 3765395"/>
                <a:gd name="connsiteY21" fmla="*/ 591014 h 1431073"/>
                <a:gd name="connsiteX22" fmla="*/ 936702 w 3765395"/>
                <a:gd name="connsiteY22" fmla="*/ 646771 h 1431073"/>
                <a:gd name="connsiteX23" fmla="*/ 988741 w 3765395"/>
                <a:gd name="connsiteY23" fmla="*/ 646771 h 1431073"/>
                <a:gd name="connsiteX24" fmla="*/ 1040780 w 3765395"/>
                <a:gd name="connsiteY24" fmla="*/ 695093 h 1431073"/>
                <a:gd name="connsiteX25" fmla="*/ 1081668 w 3765395"/>
                <a:gd name="connsiteY25" fmla="*/ 695093 h 1431073"/>
                <a:gd name="connsiteX26" fmla="*/ 1111405 w 3765395"/>
                <a:gd name="connsiteY26" fmla="*/ 750849 h 1431073"/>
                <a:gd name="connsiteX27" fmla="*/ 1159727 w 3765395"/>
                <a:gd name="connsiteY27" fmla="*/ 750849 h 1431073"/>
                <a:gd name="connsiteX28" fmla="*/ 1226634 w 3765395"/>
                <a:gd name="connsiteY28" fmla="*/ 817756 h 1431073"/>
                <a:gd name="connsiteX29" fmla="*/ 1289824 w 3765395"/>
                <a:gd name="connsiteY29" fmla="*/ 817756 h 1431073"/>
                <a:gd name="connsiteX30" fmla="*/ 1341863 w 3765395"/>
                <a:gd name="connsiteY30" fmla="*/ 847493 h 1431073"/>
                <a:gd name="connsiteX31" fmla="*/ 1509132 w 3765395"/>
                <a:gd name="connsiteY31" fmla="*/ 847493 h 1431073"/>
                <a:gd name="connsiteX32" fmla="*/ 1550019 w 3765395"/>
                <a:gd name="connsiteY32" fmla="*/ 880946 h 1431073"/>
                <a:gd name="connsiteX33" fmla="*/ 1628078 w 3765395"/>
                <a:gd name="connsiteY33" fmla="*/ 880946 h 1431073"/>
                <a:gd name="connsiteX34" fmla="*/ 1680117 w 3765395"/>
                <a:gd name="connsiteY34" fmla="*/ 918117 h 1431073"/>
                <a:gd name="connsiteX35" fmla="*/ 1776761 w 3765395"/>
                <a:gd name="connsiteY35" fmla="*/ 918117 h 1431073"/>
                <a:gd name="connsiteX36" fmla="*/ 1813932 w 3765395"/>
                <a:gd name="connsiteY36" fmla="*/ 947853 h 1431073"/>
                <a:gd name="connsiteX37" fmla="*/ 1873405 w 3765395"/>
                <a:gd name="connsiteY37" fmla="*/ 955288 h 1431073"/>
                <a:gd name="connsiteX38" fmla="*/ 1873405 w 3765395"/>
                <a:gd name="connsiteY38" fmla="*/ 973873 h 1431073"/>
                <a:gd name="connsiteX39" fmla="*/ 1918010 w 3765395"/>
                <a:gd name="connsiteY39" fmla="*/ 973873 h 1431073"/>
                <a:gd name="connsiteX40" fmla="*/ 1966332 w 3765395"/>
                <a:gd name="connsiteY40" fmla="*/ 1007327 h 1431073"/>
                <a:gd name="connsiteX41" fmla="*/ 2077844 w 3765395"/>
                <a:gd name="connsiteY41" fmla="*/ 1007327 h 1431073"/>
                <a:gd name="connsiteX42" fmla="*/ 2137317 w 3765395"/>
                <a:gd name="connsiteY42" fmla="*/ 1048214 h 1431073"/>
                <a:gd name="connsiteX43" fmla="*/ 2196790 w 3765395"/>
                <a:gd name="connsiteY43" fmla="*/ 1048214 h 1431073"/>
                <a:gd name="connsiteX44" fmla="*/ 2215375 w 3765395"/>
                <a:gd name="connsiteY44" fmla="*/ 1059366 h 1431073"/>
                <a:gd name="connsiteX45" fmla="*/ 2278566 w 3765395"/>
                <a:gd name="connsiteY45" fmla="*/ 1059366 h 1431073"/>
                <a:gd name="connsiteX46" fmla="*/ 2315736 w 3765395"/>
                <a:gd name="connsiteY46" fmla="*/ 1089102 h 1431073"/>
                <a:gd name="connsiteX47" fmla="*/ 2393795 w 3765395"/>
                <a:gd name="connsiteY47" fmla="*/ 1089102 h 1431073"/>
                <a:gd name="connsiteX48" fmla="*/ 2553629 w 3765395"/>
                <a:gd name="connsiteY48" fmla="*/ 1159727 h 1431073"/>
                <a:gd name="connsiteX49" fmla="*/ 2836127 w 3765395"/>
                <a:gd name="connsiteY49" fmla="*/ 1159727 h 1431073"/>
                <a:gd name="connsiteX50" fmla="*/ 2854712 w 3765395"/>
                <a:gd name="connsiteY50" fmla="*/ 1178312 h 1431073"/>
                <a:gd name="connsiteX51" fmla="*/ 3070302 w 3765395"/>
                <a:gd name="connsiteY51" fmla="*/ 1178312 h 1431073"/>
                <a:gd name="connsiteX52" fmla="*/ 3096322 w 3765395"/>
                <a:gd name="connsiteY52" fmla="*/ 1211766 h 1431073"/>
                <a:gd name="connsiteX53" fmla="*/ 3144644 w 3765395"/>
                <a:gd name="connsiteY53" fmla="*/ 1211766 h 1431073"/>
                <a:gd name="connsiteX54" fmla="*/ 3166946 w 3765395"/>
                <a:gd name="connsiteY54" fmla="*/ 1234068 h 1431073"/>
                <a:gd name="connsiteX55" fmla="*/ 3218985 w 3765395"/>
                <a:gd name="connsiteY55" fmla="*/ 1237785 h 1431073"/>
                <a:gd name="connsiteX56" fmla="*/ 3259873 w 3765395"/>
                <a:gd name="connsiteY56" fmla="*/ 1308410 h 1431073"/>
                <a:gd name="connsiteX57" fmla="*/ 3389971 w 3765395"/>
                <a:gd name="connsiteY57" fmla="*/ 1304693 h 1431073"/>
                <a:gd name="connsiteX58" fmla="*/ 3453161 w 3765395"/>
                <a:gd name="connsiteY58" fmla="*/ 1364166 h 1431073"/>
                <a:gd name="connsiteX59" fmla="*/ 3538654 w 3765395"/>
                <a:gd name="connsiteY59" fmla="*/ 1360449 h 1431073"/>
                <a:gd name="connsiteX60" fmla="*/ 3575824 w 3765395"/>
                <a:gd name="connsiteY60" fmla="*/ 1401336 h 1431073"/>
                <a:gd name="connsiteX61" fmla="*/ 3661317 w 3765395"/>
                <a:gd name="connsiteY61" fmla="*/ 1401336 h 1431073"/>
                <a:gd name="connsiteX62" fmla="*/ 3691054 w 3765395"/>
                <a:gd name="connsiteY62" fmla="*/ 1431073 h 1431073"/>
                <a:gd name="connsiteX63" fmla="*/ 3765395 w 3765395"/>
                <a:gd name="connsiteY63" fmla="*/ 1431073 h 143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5395" h="1431073">
                  <a:moveTo>
                    <a:pt x="0" y="0"/>
                  </a:moveTo>
                  <a:lnTo>
                    <a:pt x="48322" y="44605"/>
                  </a:lnTo>
                  <a:lnTo>
                    <a:pt x="89210" y="111512"/>
                  </a:lnTo>
                  <a:lnTo>
                    <a:pt x="122663" y="141249"/>
                  </a:lnTo>
                  <a:lnTo>
                    <a:pt x="152400" y="174702"/>
                  </a:lnTo>
                  <a:lnTo>
                    <a:pt x="189571" y="182136"/>
                  </a:lnTo>
                  <a:lnTo>
                    <a:pt x="226741" y="234175"/>
                  </a:lnTo>
                  <a:lnTo>
                    <a:pt x="263912" y="282497"/>
                  </a:lnTo>
                  <a:lnTo>
                    <a:pt x="315951" y="301083"/>
                  </a:lnTo>
                  <a:lnTo>
                    <a:pt x="349405" y="319668"/>
                  </a:lnTo>
                  <a:lnTo>
                    <a:pt x="397727" y="323385"/>
                  </a:lnTo>
                  <a:lnTo>
                    <a:pt x="453483" y="364273"/>
                  </a:lnTo>
                  <a:lnTo>
                    <a:pt x="498088" y="375424"/>
                  </a:lnTo>
                  <a:lnTo>
                    <a:pt x="561278" y="472068"/>
                  </a:lnTo>
                  <a:lnTo>
                    <a:pt x="639336" y="486936"/>
                  </a:lnTo>
                  <a:lnTo>
                    <a:pt x="691375" y="520390"/>
                  </a:lnTo>
                  <a:lnTo>
                    <a:pt x="739697" y="524107"/>
                  </a:lnTo>
                  <a:lnTo>
                    <a:pt x="758283" y="542693"/>
                  </a:lnTo>
                  <a:lnTo>
                    <a:pt x="799171" y="542693"/>
                  </a:lnTo>
                  <a:lnTo>
                    <a:pt x="806605" y="576146"/>
                  </a:lnTo>
                  <a:lnTo>
                    <a:pt x="862361" y="587297"/>
                  </a:lnTo>
                  <a:lnTo>
                    <a:pt x="899532" y="591014"/>
                  </a:lnTo>
                  <a:lnTo>
                    <a:pt x="936702" y="646771"/>
                  </a:lnTo>
                  <a:lnTo>
                    <a:pt x="988741" y="646771"/>
                  </a:lnTo>
                  <a:lnTo>
                    <a:pt x="1040780" y="695093"/>
                  </a:lnTo>
                  <a:lnTo>
                    <a:pt x="1081668" y="695093"/>
                  </a:lnTo>
                  <a:lnTo>
                    <a:pt x="1111405" y="750849"/>
                  </a:lnTo>
                  <a:lnTo>
                    <a:pt x="1159727" y="750849"/>
                  </a:lnTo>
                  <a:lnTo>
                    <a:pt x="1226634" y="817756"/>
                  </a:lnTo>
                  <a:lnTo>
                    <a:pt x="1289824" y="817756"/>
                  </a:lnTo>
                  <a:lnTo>
                    <a:pt x="1341863" y="847493"/>
                  </a:lnTo>
                  <a:lnTo>
                    <a:pt x="1509132" y="847493"/>
                  </a:lnTo>
                  <a:lnTo>
                    <a:pt x="1550019" y="880946"/>
                  </a:lnTo>
                  <a:lnTo>
                    <a:pt x="1628078" y="880946"/>
                  </a:lnTo>
                  <a:lnTo>
                    <a:pt x="1680117" y="918117"/>
                  </a:lnTo>
                  <a:lnTo>
                    <a:pt x="1776761" y="918117"/>
                  </a:lnTo>
                  <a:lnTo>
                    <a:pt x="1813932" y="947853"/>
                  </a:lnTo>
                  <a:lnTo>
                    <a:pt x="1873405" y="955288"/>
                  </a:lnTo>
                  <a:lnTo>
                    <a:pt x="1873405" y="973873"/>
                  </a:lnTo>
                  <a:lnTo>
                    <a:pt x="1918010" y="973873"/>
                  </a:lnTo>
                  <a:lnTo>
                    <a:pt x="1966332" y="1007327"/>
                  </a:lnTo>
                  <a:lnTo>
                    <a:pt x="2077844" y="1007327"/>
                  </a:lnTo>
                  <a:lnTo>
                    <a:pt x="2137317" y="1048214"/>
                  </a:lnTo>
                  <a:lnTo>
                    <a:pt x="2196790" y="1048214"/>
                  </a:lnTo>
                  <a:lnTo>
                    <a:pt x="2215375" y="1059366"/>
                  </a:lnTo>
                  <a:lnTo>
                    <a:pt x="2278566" y="1059366"/>
                  </a:lnTo>
                  <a:lnTo>
                    <a:pt x="2315736" y="1089102"/>
                  </a:lnTo>
                  <a:lnTo>
                    <a:pt x="2393795" y="1089102"/>
                  </a:lnTo>
                  <a:lnTo>
                    <a:pt x="2553629" y="1159727"/>
                  </a:lnTo>
                  <a:lnTo>
                    <a:pt x="2836127" y="1159727"/>
                  </a:lnTo>
                  <a:lnTo>
                    <a:pt x="2854712" y="1178312"/>
                  </a:lnTo>
                  <a:lnTo>
                    <a:pt x="3070302" y="1178312"/>
                  </a:lnTo>
                  <a:lnTo>
                    <a:pt x="3096322" y="1211766"/>
                  </a:lnTo>
                  <a:lnTo>
                    <a:pt x="3144644" y="1211766"/>
                  </a:lnTo>
                  <a:lnTo>
                    <a:pt x="3166946" y="1234068"/>
                  </a:lnTo>
                  <a:lnTo>
                    <a:pt x="3218985" y="1237785"/>
                  </a:lnTo>
                  <a:lnTo>
                    <a:pt x="3259873" y="1308410"/>
                  </a:lnTo>
                  <a:lnTo>
                    <a:pt x="3389971" y="1304693"/>
                  </a:lnTo>
                  <a:lnTo>
                    <a:pt x="3453161" y="1364166"/>
                  </a:lnTo>
                  <a:lnTo>
                    <a:pt x="3538654" y="1360449"/>
                  </a:lnTo>
                  <a:lnTo>
                    <a:pt x="3575824" y="1401336"/>
                  </a:lnTo>
                  <a:lnTo>
                    <a:pt x="3661317" y="1401336"/>
                  </a:lnTo>
                  <a:lnTo>
                    <a:pt x="3691054" y="1431073"/>
                  </a:lnTo>
                  <a:lnTo>
                    <a:pt x="3765395" y="143107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9" name="Freeform 98"/>
            <p:cNvSpPr/>
            <p:nvPr/>
          </p:nvSpPr>
          <p:spPr>
            <a:xfrm>
              <a:off x="7307766" y="4724400"/>
              <a:ext cx="732263" cy="55756"/>
            </a:xfrm>
            <a:custGeom>
              <a:avLst/>
              <a:gdLst>
                <a:gd name="connsiteX0" fmla="*/ 0 w 732263"/>
                <a:gd name="connsiteY0" fmla="*/ 0 h 55756"/>
                <a:gd name="connsiteX1" fmla="*/ 78058 w 732263"/>
                <a:gd name="connsiteY1" fmla="*/ 0 h 55756"/>
                <a:gd name="connsiteX2" fmla="*/ 100361 w 732263"/>
                <a:gd name="connsiteY2" fmla="*/ 18585 h 55756"/>
                <a:gd name="connsiteX3" fmla="*/ 613317 w 732263"/>
                <a:gd name="connsiteY3" fmla="*/ 18585 h 55756"/>
                <a:gd name="connsiteX4" fmla="*/ 628185 w 732263"/>
                <a:gd name="connsiteY4" fmla="*/ 55756 h 55756"/>
                <a:gd name="connsiteX5" fmla="*/ 732263 w 732263"/>
                <a:gd name="connsiteY5" fmla="*/ 55756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263" h="55756">
                  <a:moveTo>
                    <a:pt x="0" y="0"/>
                  </a:moveTo>
                  <a:lnTo>
                    <a:pt x="78058" y="0"/>
                  </a:lnTo>
                  <a:lnTo>
                    <a:pt x="100361" y="18585"/>
                  </a:lnTo>
                  <a:lnTo>
                    <a:pt x="613317" y="18585"/>
                  </a:lnTo>
                  <a:lnTo>
                    <a:pt x="628185" y="55756"/>
                  </a:lnTo>
                  <a:lnTo>
                    <a:pt x="732263" y="5575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100" name="TextBox 99"/>
          <p:cNvSpPr txBox="1"/>
          <p:nvPr/>
        </p:nvSpPr>
        <p:spPr>
          <a:xfrm rot="16200000">
            <a:off x="124478" y="4783056"/>
            <a:ext cx="1753141" cy="307777"/>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OS (%)</a:t>
            </a:r>
          </a:p>
        </p:txBody>
      </p:sp>
      <p:grpSp>
        <p:nvGrpSpPr>
          <p:cNvPr id="101" name="Group 100"/>
          <p:cNvGrpSpPr/>
          <p:nvPr/>
        </p:nvGrpSpPr>
        <p:grpSpPr>
          <a:xfrm>
            <a:off x="1497453" y="5597092"/>
            <a:ext cx="91440" cy="161925"/>
            <a:chOff x="3933761" y="4208474"/>
            <a:chExt cx="91440" cy="161925"/>
          </a:xfrm>
        </p:grpSpPr>
        <p:cxnSp>
          <p:nvCxnSpPr>
            <p:cNvPr id="102" name="Straight Connector 101"/>
            <p:cNvCxnSpPr/>
            <p:nvPr/>
          </p:nvCxnSpPr>
          <p:spPr>
            <a:xfrm>
              <a:off x="3933761" y="4208474"/>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33761" y="4370399"/>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542392" y="5484793"/>
            <a:ext cx="931076" cy="387497"/>
            <a:chOff x="7929677" y="4095157"/>
            <a:chExt cx="931076" cy="387497"/>
          </a:xfrm>
        </p:grpSpPr>
        <p:sp>
          <p:nvSpPr>
            <p:cNvPr id="105" name="TextBox 104"/>
            <p:cNvSpPr txBox="1"/>
            <p:nvPr/>
          </p:nvSpPr>
          <p:spPr>
            <a:xfrm>
              <a:off x="7929677" y="4095157"/>
              <a:ext cx="931076" cy="230832"/>
            </a:xfrm>
            <a:prstGeom prst="rect">
              <a:avLst/>
            </a:prstGeom>
            <a:noFill/>
          </p:spPr>
          <p:txBody>
            <a:bodyPr wrap="square" rtlCol="0">
              <a:spAutoFit/>
            </a:bodyPr>
            <a:lstStyle/>
            <a:p>
              <a:r>
                <a:rPr lang="ja-JP" sz="900" b="0" i="0" dirty="0" smtClean="0">
                  <a:solidFill>
                    <a:srgbClr val="4D4D4D"/>
                  </a:solidFill>
                  <a:ea typeface="MS UI Gothic" pitchFamily="18" charset="0"/>
                </a:rPr>
                <a:t>LN陰性</a:t>
              </a:r>
            </a:p>
          </p:txBody>
        </p:sp>
        <p:sp>
          <p:nvSpPr>
            <p:cNvPr id="106" name="TextBox 105"/>
            <p:cNvSpPr txBox="1"/>
            <p:nvPr/>
          </p:nvSpPr>
          <p:spPr>
            <a:xfrm>
              <a:off x="7929677" y="4251822"/>
              <a:ext cx="827828" cy="230832"/>
            </a:xfrm>
            <a:prstGeom prst="rect">
              <a:avLst/>
            </a:prstGeom>
            <a:noFill/>
          </p:spPr>
          <p:txBody>
            <a:bodyPr wrap="square" rtlCol="0">
              <a:spAutoFit/>
            </a:bodyPr>
            <a:lstStyle/>
            <a:p>
              <a:r>
                <a:rPr lang="ja-JP" sz="900" b="0" i="0" dirty="0" smtClean="0">
                  <a:solidFill>
                    <a:srgbClr val="4D4D4D"/>
                  </a:solidFill>
                  <a:ea typeface="MS UI Gothic" pitchFamily="18" charset="0"/>
                </a:rPr>
                <a:t>LN陽性</a:t>
              </a:r>
            </a:p>
          </p:txBody>
        </p:sp>
      </p:grpSp>
      <p:sp>
        <p:nvSpPr>
          <p:cNvPr id="107" name="TextBox 106"/>
          <p:cNvSpPr txBox="1"/>
          <p:nvPr/>
        </p:nvSpPr>
        <p:spPr>
          <a:xfrm>
            <a:off x="1370698" y="6071075"/>
            <a:ext cx="3084849"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ヶ月間</a:t>
            </a:r>
          </a:p>
        </p:txBody>
      </p:sp>
      <p:sp>
        <p:nvSpPr>
          <p:cNvPr id="108" name="TextBox 107"/>
          <p:cNvSpPr txBox="1"/>
          <p:nvPr/>
        </p:nvSpPr>
        <p:spPr>
          <a:xfrm>
            <a:off x="2615725" y="4227264"/>
            <a:ext cx="1428635" cy="215444"/>
          </a:xfrm>
          <a:prstGeom prst="rect">
            <a:avLst/>
          </a:prstGeom>
          <a:noFill/>
        </p:spPr>
        <p:txBody>
          <a:bodyPr wrap="square" rtlCol="0">
            <a:spAutoFit/>
          </a:bodyPr>
          <a:lstStyle/>
          <a:p>
            <a:r>
              <a:rPr lang="ja-JP" sz="800" b="0" i="0" dirty="0" smtClean="0">
                <a:solidFill>
                  <a:srgbClr val="4D4D4D"/>
                </a:solidFill>
                <a:ea typeface="MS UI Gothic" pitchFamily="18" charset="0"/>
              </a:rPr>
              <a:t>x</a:t>
            </a:r>
            <a:r>
              <a:rPr lang="ja-JP" sz="800" b="0" i="0" baseline="30000" dirty="0" smtClean="0">
                <a:solidFill>
                  <a:srgbClr val="4D4D4D"/>
                </a:solidFill>
                <a:ea typeface="MS UI Gothic" pitchFamily="18" charset="0"/>
              </a:rPr>
              <a:t>2</a:t>
            </a:r>
            <a:r>
              <a:rPr lang="ja-JP" sz="800" b="0" i="0" dirty="0" smtClean="0">
                <a:solidFill>
                  <a:srgbClr val="4D4D4D"/>
                </a:solidFill>
                <a:ea typeface="MS UI Gothic" pitchFamily="18" charset="0"/>
              </a:rPr>
              <a:t>=38.66、p&lt;0.001</a:t>
            </a:r>
          </a:p>
        </p:txBody>
      </p:sp>
      <p:grpSp>
        <p:nvGrpSpPr>
          <p:cNvPr id="109" name="Group 108"/>
          <p:cNvGrpSpPr/>
          <p:nvPr/>
        </p:nvGrpSpPr>
        <p:grpSpPr>
          <a:xfrm>
            <a:off x="2274567" y="5479210"/>
            <a:ext cx="1840218" cy="397251"/>
            <a:chOff x="1311355" y="3029295"/>
            <a:chExt cx="1840218" cy="397251"/>
          </a:xfrm>
        </p:grpSpPr>
        <p:sp>
          <p:nvSpPr>
            <p:cNvPr id="110" name="TextBox 109"/>
            <p:cNvSpPr txBox="1"/>
            <p:nvPr/>
          </p:nvSpPr>
          <p:spPr>
            <a:xfrm>
              <a:off x="1311355" y="3029295"/>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mOS：58.6 (95% CI 43.5, 64.3)</a:t>
              </a:r>
            </a:p>
          </p:txBody>
        </p:sp>
        <p:sp>
          <p:nvSpPr>
            <p:cNvPr id="111" name="TextBox 110"/>
            <p:cNvSpPr txBox="1"/>
            <p:nvPr/>
          </p:nvSpPr>
          <p:spPr>
            <a:xfrm>
              <a:off x="1311355" y="3195714"/>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mOS：23.3 (95% CI 22.0, 26.0)</a:t>
              </a:r>
            </a:p>
          </p:txBody>
        </p:sp>
      </p:grpSp>
      <p:grpSp>
        <p:nvGrpSpPr>
          <p:cNvPr id="112" name="Group 111"/>
          <p:cNvGrpSpPr/>
          <p:nvPr/>
        </p:nvGrpSpPr>
        <p:grpSpPr>
          <a:xfrm>
            <a:off x="1012032" y="4023780"/>
            <a:ext cx="3587359" cy="2154148"/>
            <a:chOff x="4861097" y="1496384"/>
            <a:chExt cx="3587359" cy="2154148"/>
          </a:xfrm>
        </p:grpSpPr>
        <p:cxnSp>
          <p:nvCxnSpPr>
            <p:cNvPr id="113" name="Straight Connector 112"/>
            <p:cNvCxnSpPr/>
            <p:nvPr/>
          </p:nvCxnSpPr>
          <p:spPr>
            <a:xfrm>
              <a:off x="5216511" y="1542643"/>
              <a:ext cx="0" cy="185289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219784" y="3401816"/>
              <a:ext cx="309548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187126" y="1616597"/>
              <a:ext cx="28474" cy="1720932"/>
              <a:chOff x="1114153" y="1853105"/>
              <a:chExt cx="219456" cy="1657946"/>
            </a:xfrm>
          </p:grpSpPr>
          <p:cxnSp>
            <p:nvCxnSpPr>
              <p:cNvPr id="142" name="Straight Connector 141"/>
              <p:cNvCxnSpPr/>
              <p:nvPr/>
            </p:nvCxnSpPr>
            <p:spPr>
              <a:xfrm>
                <a:off x="1114153" y="351105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114153" y="334525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14153" y="317946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14153" y="301366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114153" y="28478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114153" y="268207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114153" y="251628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114153" y="23504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114153" y="218469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114153" y="20188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14153" y="18531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265787" y="3402785"/>
              <a:ext cx="3000307" cy="37966"/>
              <a:chOff x="1387453" y="3573861"/>
              <a:chExt cx="2890471" cy="36576"/>
            </a:xfrm>
          </p:grpSpPr>
          <p:cxnSp>
            <p:nvCxnSpPr>
              <p:cNvPr id="135" name="Straight Connector 134"/>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8691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5094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83268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31443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9617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27792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5103827"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0</a:t>
              </a:r>
            </a:p>
          </p:txBody>
        </p:sp>
        <p:sp>
          <p:nvSpPr>
            <p:cNvPr id="118" name="TextBox 117"/>
            <p:cNvSpPr txBox="1"/>
            <p:nvPr/>
          </p:nvSpPr>
          <p:spPr>
            <a:xfrm>
              <a:off x="6104755"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20</a:t>
              </a:r>
            </a:p>
          </p:txBody>
        </p:sp>
        <p:sp>
          <p:nvSpPr>
            <p:cNvPr id="119" name="TextBox 118"/>
            <p:cNvSpPr txBox="1"/>
            <p:nvPr/>
          </p:nvSpPr>
          <p:spPr>
            <a:xfrm>
              <a:off x="6605219"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30</a:t>
              </a:r>
            </a:p>
          </p:txBody>
        </p:sp>
        <p:sp>
          <p:nvSpPr>
            <p:cNvPr id="120" name="TextBox 119"/>
            <p:cNvSpPr txBox="1"/>
            <p:nvPr/>
          </p:nvSpPr>
          <p:spPr>
            <a:xfrm>
              <a:off x="7105683"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40</a:t>
              </a:r>
            </a:p>
          </p:txBody>
        </p:sp>
        <p:sp>
          <p:nvSpPr>
            <p:cNvPr id="121" name="TextBox 120"/>
            <p:cNvSpPr txBox="1"/>
            <p:nvPr/>
          </p:nvSpPr>
          <p:spPr>
            <a:xfrm>
              <a:off x="7606147"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50</a:t>
              </a:r>
            </a:p>
          </p:txBody>
        </p:sp>
        <p:sp>
          <p:nvSpPr>
            <p:cNvPr id="122" name="TextBox 121"/>
            <p:cNvSpPr txBox="1"/>
            <p:nvPr/>
          </p:nvSpPr>
          <p:spPr>
            <a:xfrm>
              <a:off x="8106613"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60</a:t>
              </a:r>
            </a:p>
          </p:txBody>
        </p:sp>
        <p:sp>
          <p:nvSpPr>
            <p:cNvPr id="123" name="TextBox 122"/>
            <p:cNvSpPr txBox="1"/>
            <p:nvPr/>
          </p:nvSpPr>
          <p:spPr>
            <a:xfrm>
              <a:off x="5604291" y="3410928"/>
              <a:ext cx="341843" cy="239604"/>
            </a:xfrm>
            <a:prstGeom prst="rect">
              <a:avLst/>
            </a:prstGeom>
            <a:noFill/>
          </p:spPr>
          <p:txBody>
            <a:bodyPr wrap="square" rtlCol="0">
              <a:spAutoFit/>
            </a:bodyPr>
            <a:lstStyle/>
            <a:p>
              <a:pPr algn="ctr"/>
              <a:r>
                <a:rPr lang="ja-JP" sz="900" b="0" i="0" dirty="0" smtClean="0">
                  <a:solidFill>
                    <a:srgbClr val="000000"/>
                  </a:solidFill>
                  <a:ea typeface="MS UI Gothic" pitchFamily="18" charset="0"/>
                </a:rPr>
                <a:t>10</a:t>
              </a:r>
            </a:p>
          </p:txBody>
        </p:sp>
        <p:sp>
          <p:nvSpPr>
            <p:cNvPr id="124" name="TextBox 123"/>
            <p:cNvSpPr txBox="1"/>
            <p:nvPr/>
          </p:nvSpPr>
          <p:spPr>
            <a:xfrm>
              <a:off x="4912801" y="3223548"/>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0</a:t>
              </a:r>
            </a:p>
          </p:txBody>
        </p:sp>
        <p:sp>
          <p:nvSpPr>
            <p:cNvPr id="125" name="TextBox 124"/>
            <p:cNvSpPr txBox="1"/>
            <p:nvPr/>
          </p:nvSpPr>
          <p:spPr>
            <a:xfrm>
              <a:off x="4912801" y="3050828"/>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10</a:t>
              </a:r>
            </a:p>
          </p:txBody>
        </p:sp>
        <p:sp>
          <p:nvSpPr>
            <p:cNvPr id="126" name="TextBox 125"/>
            <p:cNvSpPr txBox="1"/>
            <p:nvPr/>
          </p:nvSpPr>
          <p:spPr>
            <a:xfrm>
              <a:off x="4912801" y="2878112"/>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20</a:t>
              </a:r>
            </a:p>
          </p:txBody>
        </p:sp>
        <p:sp>
          <p:nvSpPr>
            <p:cNvPr id="127" name="TextBox 126"/>
            <p:cNvSpPr txBox="1"/>
            <p:nvPr/>
          </p:nvSpPr>
          <p:spPr>
            <a:xfrm>
              <a:off x="4912801" y="2705396"/>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30</a:t>
              </a:r>
            </a:p>
          </p:txBody>
        </p:sp>
        <p:sp>
          <p:nvSpPr>
            <p:cNvPr id="128" name="TextBox 127"/>
            <p:cNvSpPr txBox="1"/>
            <p:nvPr/>
          </p:nvSpPr>
          <p:spPr>
            <a:xfrm>
              <a:off x="4912801" y="2532680"/>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40</a:t>
              </a:r>
            </a:p>
          </p:txBody>
        </p:sp>
        <p:sp>
          <p:nvSpPr>
            <p:cNvPr id="129" name="TextBox 128"/>
            <p:cNvSpPr txBox="1"/>
            <p:nvPr/>
          </p:nvSpPr>
          <p:spPr>
            <a:xfrm>
              <a:off x="4912801" y="2359964"/>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50</a:t>
              </a:r>
            </a:p>
          </p:txBody>
        </p:sp>
        <p:sp>
          <p:nvSpPr>
            <p:cNvPr id="130" name="TextBox 129"/>
            <p:cNvSpPr txBox="1"/>
            <p:nvPr/>
          </p:nvSpPr>
          <p:spPr>
            <a:xfrm>
              <a:off x="4912801" y="2187248"/>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60</a:t>
              </a:r>
            </a:p>
          </p:txBody>
        </p:sp>
        <p:sp>
          <p:nvSpPr>
            <p:cNvPr id="131" name="TextBox 130"/>
            <p:cNvSpPr txBox="1"/>
            <p:nvPr/>
          </p:nvSpPr>
          <p:spPr>
            <a:xfrm>
              <a:off x="4912801" y="2014532"/>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70</a:t>
              </a:r>
            </a:p>
          </p:txBody>
        </p:sp>
        <p:sp>
          <p:nvSpPr>
            <p:cNvPr id="132" name="TextBox 131"/>
            <p:cNvSpPr txBox="1"/>
            <p:nvPr/>
          </p:nvSpPr>
          <p:spPr>
            <a:xfrm>
              <a:off x="4912801" y="1841816"/>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80</a:t>
              </a:r>
            </a:p>
          </p:txBody>
        </p:sp>
        <p:sp>
          <p:nvSpPr>
            <p:cNvPr id="133" name="TextBox 132"/>
            <p:cNvSpPr txBox="1"/>
            <p:nvPr/>
          </p:nvSpPr>
          <p:spPr>
            <a:xfrm>
              <a:off x="4912801" y="1669100"/>
              <a:ext cx="341843"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90</a:t>
              </a:r>
            </a:p>
          </p:txBody>
        </p:sp>
        <p:sp>
          <p:nvSpPr>
            <p:cNvPr id="134" name="TextBox 133"/>
            <p:cNvSpPr txBox="1"/>
            <p:nvPr/>
          </p:nvSpPr>
          <p:spPr>
            <a:xfrm>
              <a:off x="4861097" y="1496384"/>
              <a:ext cx="393547" cy="239604"/>
            </a:xfrm>
            <a:prstGeom prst="rect">
              <a:avLst/>
            </a:prstGeom>
            <a:noFill/>
          </p:spPr>
          <p:txBody>
            <a:bodyPr wrap="square" rtlCol="0">
              <a:spAutoFit/>
            </a:bodyPr>
            <a:lstStyle/>
            <a:p>
              <a:pPr algn="r"/>
              <a:r>
                <a:rPr lang="ja-JP" sz="900" b="0" i="0" dirty="0" smtClean="0">
                  <a:solidFill>
                    <a:srgbClr val="000000"/>
                  </a:solidFill>
                  <a:ea typeface="MS UI Gothic" pitchFamily="18" charset="0"/>
                </a:rPr>
                <a:t>100</a:t>
              </a:r>
            </a:p>
          </p:txBody>
        </p:sp>
      </p:grpSp>
      <p:grpSp>
        <p:nvGrpSpPr>
          <p:cNvPr id="153" name="Group 152"/>
          <p:cNvGrpSpPr/>
          <p:nvPr/>
        </p:nvGrpSpPr>
        <p:grpSpPr>
          <a:xfrm>
            <a:off x="5355861" y="4138413"/>
            <a:ext cx="3007489" cy="1223458"/>
            <a:chOff x="989184" y="1451483"/>
            <a:chExt cx="7094248" cy="2885968"/>
          </a:xfrm>
        </p:grpSpPr>
        <p:sp>
          <p:nvSpPr>
            <p:cNvPr id="154" name="Freeform 153"/>
            <p:cNvSpPr/>
            <p:nvPr/>
          </p:nvSpPr>
          <p:spPr>
            <a:xfrm>
              <a:off x="989184" y="1451483"/>
              <a:ext cx="3083125" cy="1747217"/>
            </a:xfrm>
            <a:custGeom>
              <a:avLst/>
              <a:gdLst>
                <a:gd name="connsiteX0" fmla="*/ 0 w 3083125"/>
                <a:gd name="connsiteY0" fmla="*/ 0 h 1747217"/>
                <a:gd name="connsiteX1" fmla="*/ 234548 w 3083125"/>
                <a:gd name="connsiteY1" fmla="*/ 0 h 1747217"/>
                <a:gd name="connsiteX2" fmla="*/ 367119 w 3083125"/>
                <a:gd name="connsiteY2" fmla="*/ 101977 h 1747217"/>
                <a:gd name="connsiteX3" fmla="*/ 479295 w 3083125"/>
                <a:gd name="connsiteY3" fmla="*/ 101977 h 1747217"/>
                <a:gd name="connsiteX4" fmla="*/ 520086 w 3083125"/>
                <a:gd name="connsiteY4" fmla="*/ 139369 h 1747217"/>
                <a:gd name="connsiteX5" fmla="*/ 608467 w 3083125"/>
                <a:gd name="connsiteY5" fmla="*/ 139369 h 1747217"/>
                <a:gd name="connsiteX6" fmla="*/ 734239 w 3083125"/>
                <a:gd name="connsiteY6" fmla="*/ 214153 h 1747217"/>
                <a:gd name="connsiteX7" fmla="*/ 785228 w 3083125"/>
                <a:gd name="connsiteY7" fmla="*/ 214153 h 1747217"/>
                <a:gd name="connsiteX8" fmla="*/ 839616 w 3083125"/>
                <a:gd name="connsiteY8" fmla="*/ 271940 h 1747217"/>
                <a:gd name="connsiteX9" fmla="*/ 914400 w 3083125"/>
                <a:gd name="connsiteY9" fmla="*/ 282138 h 1747217"/>
                <a:gd name="connsiteX10" fmla="*/ 921198 w 3083125"/>
                <a:gd name="connsiteY10" fmla="*/ 312731 h 1747217"/>
                <a:gd name="connsiteX11" fmla="*/ 955191 w 3083125"/>
                <a:gd name="connsiteY11" fmla="*/ 326328 h 1747217"/>
                <a:gd name="connsiteX12" fmla="*/ 982385 w 3083125"/>
                <a:gd name="connsiteY12" fmla="*/ 326328 h 1747217"/>
                <a:gd name="connsiteX13" fmla="*/ 1111557 w 3083125"/>
                <a:gd name="connsiteY13" fmla="*/ 411310 h 1747217"/>
                <a:gd name="connsiteX14" fmla="*/ 1142150 w 3083125"/>
                <a:gd name="connsiteY14" fmla="*/ 411310 h 1747217"/>
                <a:gd name="connsiteX15" fmla="*/ 1179542 w 3083125"/>
                <a:gd name="connsiteY15" fmla="*/ 438504 h 1747217"/>
                <a:gd name="connsiteX16" fmla="*/ 1233930 w 3083125"/>
                <a:gd name="connsiteY16" fmla="*/ 438504 h 1747217"/>
                <a:gd name="connsiteX17" fmla="*/ 1264523 w 3083125"/>
                <a:gd name="connsiteY17" fmla="*/ 472496 h 1747217"/>
                <a:gd name="connsiteX18" fmla="*/ 1301915 w 3083125"/>
                <a:gd name="connsiteY18" fmla="*/ 472496 h 1747217"/>
                <a:gd name="connsiteX19" fmla="*/ 1301915 w 3083125"/>
                <a:gd name="connsiteY19" fmla="*/ 499690 h 1747217"/>
                <a:gd name="connsiteX20" fmla="*/ 1332508 w 3083125"/>
                <a:gd name="connsiteY20" fmla="*/ 499690 h 1747217"/>
                <a:gd name="connsiteX21" fmla="*/ 1332508 w 3083125"/>
                <a:gd name="connsiteY21" fmla="*/ 533683 h 1747217"/>
                <a:gd name="connsiteX22" fmla="*/ 1465079 w 3083125"/>
                <a:gd name="connsiteY22" fmla="*/ 645858 h 1747217"/>
                <a:gd name="connsiteX23" fmla="*/ 1536464 w 3083125"/>
                <a:gd name="connsiteY23" fmla="*/ 676452 h 1747217"/>
                <a:gd name="connsiteX24" fmla="*/ 1543262 w 3083125"/>
                <a:gd name="connsiteY24" fmla="*/ 730840 h 1747217"/>
                <a:gd name="connsiteX25" fmla="*/ 1553460 w 3083125"/>
                <a:gd name="connsiteY25" fmla="*/ 744437 h 1747217"/>
                <a:gd name="connsiteX26" fmla="*/ 1556859 w 3083125"/>
                <a:gd name="connsiteY26" fmla="*/ 788627 h 1747217"/>
                <a:gd name="connsiteX27" fmla="*/ 1590852 w 3083125"/>
                <a:gd name="connsiteY27" fmla="*/ 788627 h 1747217"/>
                <a:gd name="connsiteX28" fmla="*/ 1590852 w 3083125"/>
                <a:gd name="connsiteY28" fmla="*/ 832817 h 1747217"/>
                <a:gd name="connsiteX29" fmla="*/ 1638441 w 3083125"/>
                <a:gd name="connsiteY29" fmla="*/ 832817 h 1747217"/>
                <a:gd name="connsiteX30" fmla="*/ 1669035 w 3083125"/>
                <a:gd name="connsiteY30" fmla="*/ 880407 h 1747217"/>
                <a:gd name="connsiteX31" fmla="*/ 1723423 w 3083125"/>
                <a:gd name="connsiteY31" fmla="*/ 897403 h 1747217"/>
                <a:gd name="connsiteX32" fmla="*/ 1723423 w 3083125"/>
                <a:gd name="connsiteY32" fmla="*/ 961989 h 1747217"/>
                <a:gd name="connsiteX33" fmla="*/ 1784609 w 3083125"/>
                <a:gd name="connsiteY33" fmla="*/ 978985 h 1747217"/>
                <a:gd name="connsiteX34" fmla="*/ 1849195 w 3083125"/>
                <a:gd name="connsiteY34" fmla="*/ 1002780 h 1747217"/>
                <a:gd name="connsiteX35" fmla="*/ 1883188 w 3083125"/>
                <a:gd name="connsiteY35" fmla="*/ 1043571 h 1747217"/>
                <a:gd name="connsiteX36" fmla="*/ 1906983 w 3083125"/>
                <a:gd name="connsiteY36" fmla="*/ 1063967 h 1747217"/>
                <a:gd name="connsiteX37" fmla="*/ 1923979 w 3083125"/>
                <a:gd name="connsiteY37" fmla="*/ 1104758 h 1747217"/>
                <a:gd name="connsiteX38" fmla="*/ 1971568 w 3083125"/>
                <a:gd name="connsiteY38" fmla="*/ 1125153 h 1747217"/>
                <a:gd name="connsiteX39" fmla="*/ 1998762 w 3083125"/>
                <a:gd name="connsiteY39" fmla="*/ 1145549 h 1747217"/>
                <a:gd name="connsiteX40" fmla="*/ 2042953 w 3083125"/>
                <a:gd name="connsiteY40" fmla="*/ 1176142 h 1747217"/>
                <a:gd name="connsiteX41" fmla="*/ 2097341 w 3083125"/>
                <a:gd name="connsiteY41" fmla="*/ 1182941 h 1747217"/>
                <a:gd name="connsiteX42" fmla="*/ 2114337 w 3083125"/>
                <a:gd name="connsiteY42" fmla="*/ 1182941 h 1747217"/>
                <a:gd name="connsiteX43" fmla="*/ 2178923 w 3083125"/>
                <a:gd name="connsiteY43" fmla="*/ 1240728 h 1747217"/>
                <a:gd name="connsiteX44" fmla="*/ 2206117 w 3083125"/>
                <a:gd name="connsiteY44" fmla="*/ 1298516 h 1747217"/>
                <a:gd name="connsiteX45" fmla="*/ 2304696 w 3083125"/>
                <a:gd name="connsiteY45" fmla="*/ 1298516 h 1747217"/>
                <a:gd name="connsiteX46" fmla="*/ 2331890 w 3083125"/>
                <a:gd name="connsiteY46" fmla="*/ 1332508 h 1747217"/>
                <a:gd name="connsiteX47" fmla="*/ 2416871 w 3083125"/>
                <a:gd name="connsiteY47" fmla="*/ 1332508 h 1747217"/>
                <a:gd name="connsiteX48" fmla="*/ 2454263 w 3083125"/>
                <a:gd name="connsiteY48" fmla="*/ 1366501 h 1747217"/>
                <a:gd name="connsiteX49" fmla="*/ 2488255 w 3083125"/>
                <a:gd name="connsiteY49" fmla="*/ 1373299 h 1747217"/>
                <a:gd name="connsiteX50" fmla="*/ 2512050 w 3083125"/>
                <a:gd name="connsiteY50" fmla="*/ 1420889 h 1747217"/>
                <a:gd name="connsiteX51" fmla="*/ 2542644 w 3083125"/>
                <a:gd name="connsiteY51" fmla="*/ 1475277 h 1747217"/>
                <a:gd name="connsiteX52" fmla="*/ 2576636 w 3083125"/>
                <a:gd name="connsiteY52" fmla="*/ 1475277 h 1747217"/>
                <a:gd name="connsiteX53" fmla="*/ 2603830 w 3083125"/>
                <a:gd name="connsiteY53" fmla="*/ 1509269 h 1747217"/>
                <a:gd name="connsiteX54" fmla="*/ 2661617 w 3083125"/>
                <a:gd name="connsiteY54" fmla="*/ 1533064 h 1747217"/>
                <a:gd name="connsiteX55" fmla="*/ 2688812 w 3083125"/>
                <a:gd name="connsiteY55" fmla="*/ 1560259 h 1747217"/>
                <a:gd name="connsiteX56" fmla="*/ 2688812 w 3083125"/>
                <a:gd name="connsiteY56" fmla="*/ 1601049 h 1747217"/>
                <a:gd name="connsiteX57" fmla="*/ 2719405 w 3083125"/>
                <a:gd name="connsiteY57" fmla="*/ 1601049 h 1747217"/>
                <a:gd name="connsiteX58" fmla="*/ 2719405 w 3083125"/>
                <a:gd name="connsiteY58" fmla="*/ 1631643 h 1747217"/>
                <a:gd name="connsiteX59" fmla="*/ 2831580 w 3083125"/>
                <a:gd name="connsiteY59" fmla="*/ 1631643 h 1747217"/>
                <a:gd name="connsiteX60" fmla="*/ 2868971 w 3083125"/>
                <a:gd name="connsiteY60" fmla="*/ 1669034 h 1747217"/>
                <a:gd name="connsiteX61" fmla="*/ 2981148 w 3083125"/>
                <a:gd name="connsiteY61" fmla="*/ 1669034 h 1747217"/>
                <a:gd name="connsiteX62" fmla="*/ 3083125 w 3083125"/>
                <a:gd name="connsiteY62" fmla="*/ 1747217 h 17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83125" h="1747217">
                  <a:moveTo>
                    <a:pt x="0" y="0"/>
                  </a:moveTo>
                  <a:lnTo>
                    <a:pt x="234548" y="0"/>
                  </a:lnTo>
                  <a:lnTo>
                    <a:pt x="367119" y="101977"/>
                  </a:lnTo>
                  <a:lnTo>
                    <a:pt x="479295" y="101977"/>
                  </a:lnTo>
                  <a:lnTo>
                    <a:pt x="520086" y="139369"/>
                  </a:lnTo>
                  <a:lnTo>
                    <a:pt x="608467" y="139369"/>
                  </a:lnTo>
                  <a:lnTo>
                    <a:pt x="734239" y="214153"/>
                  </a:lnTo>
                  <a:lnTo>
                    <a:pt x="785228" y="214153"/>
                  </a:lnTo>
                  <a:lnTo>
                    <a:pt x="839616" y="271940"/>
                  </a:lnTo>
                  <a:lnTo>
                    <a:pt x="914400" y="282138"/>
                  </a:lnTo>
                  <a:lnTo>
                    <a:pt x="921198" y="312731"/>
                  </a:lnTo>
                  <a:lnTo>
                    <a:pt x="955191" y="326328"/>
                  </a:lnTo>
                  <a:lnTo>
                    <a:pt x="982385" y="326328"/>
                  </a:lnTo>
                  <a:lnTo>
                    <a:pt x="1111557" y="411310"/>
                  </a:lnTo>
                  <a:lnTo>
                    <a:pt x="1142150" y="411310"/>
                  </a:lnTo>
                  <a:lnTo>
                    <a:pt x="1179542" y="438504"/>
                  </a:lnTo>
                  <a:lnTo>
                    <a:pt x="1233930" y="438504"/>
                  </a:lnTo>
                  <a:lnTo>
                    <a:pt x="1264523" y="472496"/>
                  </a:lnTo>
                  <a:lnTo>
                    <a:pt x="1301915" y="472496"/>
                  </a:lnTo>
                  <a:lnTo>
                    <a:pt x="1301915" y="499690"/>
                  </a:lnTo>
                  <a:lnTo>
                    <a:pt x="1332508" y="499690"/>
                  </a:lnTo>
                  <a:lnTo>
                    <a:pt x="1332508" y="533683"/>
                  </a:lnTo>
                  <a:lnTo>
                    <a:pt x="1465079" y="645858"/>
                  </a:lnTo>
                  <a:lnTo>
                    <a:pt x="1536464" y="676452"/>
                  </a:lnTo>
                  <a:lnTo>
                    <a:pt x="1543262" y="730840"/>
                  </a:lnTo>
                  <a:lnTo>
                    <a:pt x="1553460" y="744437"/>
                  </a:lnTo>
                  <a:lnTo>
                    <a:pt x="1556859" y="788627"/>
                  </a:lnTo>
                  <a:lnTo>
                    <a:pt x="1590852" y="788627"/>
                  </a:lnTo>
                  <a:lnTo>
                    <a:pt x="1590852" y="832817"/>
                  </a:lnTo>
                  <a:lnTo>
                    <a:pt x="1638441" y="832817"/>
                  </a:lnTo>
                  <a:lnTo>
                    <a:pt x="1669035" y="880407"/>
                  </a:lnTo>
                  <a:lnTo>
                    <a:pt x="1723423" y="897403"/>
                  </a:lnTo>
                  <a:lnTo>
                    <a:pt x="1723423" y="961989"/>
                  </a:lnTo>
                  <a:lnTo>
                    <a:pt x="1784609" y="978985"/>
                  </a:lnTo>
                  <a:lnTo>
                    <a:pt x="1849195" y="1002780"/>
                  </a:lnTo>
                  <a:lnTo>
                    <a:pt x="1883188" y="1043571"/>
                  </a:lnTo>
                  <a:lnTo>
                    <a:pt x="1906983" y="1063967"/>
                  </a:lnTo>
                  <a:lnTo>
                    <a:pt x="1923979" y="1104758"/>
                  </a:lnTo>
                  <a:lnTo>
                    <a:pt x="1971568" y="1125153"/>
                  </a:lnTo>
                  <a:lnTo>
                    <a:pt x="1998762" y="1145549"/>
                  </a:lnTo>
                  <a:lnTo>
                    <a:pt x="2042953" y="1176142"/>
                  </a:lnTo>
                  <a:lnTo>
                    <a:pt x="2097341" y="1182941"/>
                  </a:lnTo>
                  <a:lnTo>
                    <a:pt x="2114337" y="1182941"/>
                  </a:lnTo>
                  <a:lnTo>
                    <a:pt x="2178923" y="1240728"/>
                  </a:lnTo>
                  <a:lnTo>
                    <a:pt x="2206117" y="1298516"/>
                  </a:lnTo>
                  <a:lnTo>
                    <a:pt x="2304696" y="1298516"/>
                  </a:lnTo>
                  <a:lnTo>
                    <a:pt x="2331890" y="1332508"/>
                  </a:lnTo>
                  <a:lnTo>
                    <a:pt x="2416871" y="1332508"/>
                  </a:lnTo>
                  <a:lnTo>
                    <a:pt x="2454263" y="1366501"/>
                  </a:lnTo>
                  <a:lnTo>
                    <a:pt x="2488255" y="1373299"/>
                  </a:lnTo>
                  <a:lnTo>
                    <a:pt x="2512050" y="1420889"/>
                  </a:lnTo>
                  <a:lnTo>
                    <a:pt x="2542644" y="1475277"/>
                  </a:lnTo>
                  <a:lnTo>
                    <a:pt x="2576636" y="1475277"/>
                  </a:lnTo>
                  <a:lnTo>
                    <a:pt x="2603830" y="1509269"/>
                  </a:lnTo>
                  <a:lnTo>
                    <a:pt x="2661617" y="1533064"/>
                  </a:lnTo>
                  <a:lnTo>
                    <a:pt x="2688812" y="1560259"/>
                  </a:lnTo>
                  <a:lnTo>
                    <a:pt x="2688812" y="1601049"/>
                  </a:lnTo>
                  <a:lnTo>
                    <a:pt x="2719405" y="1601049"/>
                  </a:lnTo>
                  <a:lnTo>
                    <a:pt x="2719405" y="1631643"/>
                  </a:lnTo>
                  <a:lnTo>
                    <a:pt x="2831580" y="1631643"/>
                  </a:lnTo>
                  <a:lnTo>
                    <a:pt x="2868971" y="1669034"/>
                  </a:lnTo>
                  <a:lnTo>
                    <a:pt x="2981148" y="1669034"/>
                  </a:lnTo>
                  <a:lnTo>
                    <a:pt x="3083125" y="174721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5" name="Freeform 154"/>
            <p:cNvSpPr/>
            <p:nvPr/>
          </p:nvSpPr>
          <p:spPr>
            <a:xfrm>
              <a:off x="4062112" y="3188503"/>
              <a:ext cx="3321073" cy="907601"/>
            </a:xfrm>
            <a:custGeom>
              <a:avLst/>
              <a:gdLst>
                <a:gd name="connsiteX0" fmla="*/ 0 w 3321073"/>
                <a:gd name="connsiteY0" fmla="*/ 0 h 907601"/>
                <a:gd name="connsiteX1" fmla="*/ 37391 w 3321073"/>
                <a:gd name="connsiteY1" fmla="*/ 37391 h 907601"/>
                <a:gd name="connsiteX2" fmla="*/ 78182 w 3321073"/>
                <a:gd name="connsiteY2" fmla="*/ 37391 h 907601"/>
                <a:gd name="connsiteX3" fmla="*/ 95179 w 3321073"/>
                <a:gd name="connsiteY3" fmla="*/ 54388 h 907601"/>
                <a:gd name="connsiteX4" fmla="*/ 132571 w 3321073"/>
                <a:gd name="connsiteY4" fmla="*/ 54388 h 907601"/>
                <a:gd name="connsiteX5" fmla="*/ 156366 w 3321073"/>
                <a:gd name="connsiteY5" fmla="*/ 78183 h 907601"/>
                <a:gd name="connsiteX6" fmla="*/ 237947 w 3321073"/>
                <a:gd name="connsiteY6" fmla="*/ 78183 h 907601"/>
                <a:gd name="connsiteX7" fmla="*/ 265142 w 3321073"/>
                <a:gd name="connsiteY7" fmla="*/ 105378 h 907601"/>
                <a:gd name="connsiteX8" fmla="*/ 305933 w 3321073"/>
                <a:gd name="connsiteY8" fmla="*/ 105378 h 907601"/>
                <a:gd name="connsiteX9" fmla="*/ 339925 w 3321073"/>
                <a:gd name="connsiteY9" fmla="*/ 139370 h 907601"/>
                <a:gd name="connsiteX10" fmla="*/ 479295 w 3321073"/>
                <a:gd name="connsiteY10" fmla="*/ 139370 h 907601"/>
                <a:gd name="connsiteX11" fmla="*/ 513287 w 3321073"/>
                <a:gd name="connsiteY11" fmla="*/ 173362 h 907601"/>
                <a:gd name="connsiteX12" fmla="*/ 571075 w 3321073"/>
                <a:gd name="connsiteY12" fmla="*/ 173362 h 907601"/>
                <a:gd name="connsiteX13" fmla="*/ 571075 w 3321073"/>
                <a:gd name="connsiteY13" fmla="*/ 220951 h 907601"/>
                <a:gd name="connsiteX14" fmla="*/ 669653 w 3321073"/>
                <a:gd name="connsiteY14" fmla="*/ 282138 h 907601"/>
                <a:gd name="connsiteX15" fmla="*/ 703646 w 3321073"/>
                <a:gd name="connsiteY15" fmla="*/ 282138 h 907601"/>
                <a:gd name="connsiteX16" fmla="*/ 737638 w 3321073"/>
                <a:gd name="connsiteY16" fmla="*/ 282138 h 907601"/>
                <a:gd name="connsiteX17" fmla="*/ 747836 w 3321073"/>
                <a:gd name="connsiteY17" fmla="*/ 309332 h 907601"/>
                <a:gd name="connsiteX18" fmla="*/ 972187 w 3321073"/>
                <a:gd name="connsiteY18" fmla="*/ 309332 h 907601"/>
                <a:gd name="connsiteX19" fmla="*/ 989183 w 3321073"/>
                <a:gd name="connsiteY19" fmla="*/ 326328 h 907601"/>
                <a:gd name="connsiteX20" fmla="*/ 1063967 w 3321073"/>
                <a:gd name="connsiteY20" fmla="*/ 326328 h 907601"/>
                <a:gd name="connsiteX21" fmla="*/ 1063967 w 3321073"/>
                <a:gd name="connsiteY21" fmla="*/ 353522 h 907601"/>
                <a:gd name="connsiteX22" fmla="*/ 1104758 w 3321073"/>
                <a:gd name="connsiteY22" fmla="*/ 353522 h 907601"/>
                <a:gd name="connsiteX23" fmla="*/ 1104758 w 3321073"/>
                <a:gd name="connsiteY23" fmla="*/ 404511 h 907601"/>
                <a:gd name="connsiteX24" fmla="*/ 1206736 w 3321073"/>
                <a:gd name="connsiteY24" fmla="*/ 404511 h 907601"/>
                <a:gd name="connsiteX25" fmla="*/ 1284918 w 3321073"/>
                <a:gd name="connsiteY25" fmla="*/ 438504 h 907601"/>
                <a:gd name="connsiteX26" fmla="*/ 1329109 w 3321073"/>
                <a:gd name="connsiteY26" fmla="*/ 438504 h 907601"/>
                <a:gd name="connsiteX27" fmla="*/ 1359702 w 3321073"/>
                <a:gd name="connsiteY27" fmla="*/ 469097 h 907601"/>
                <a:gd name="connsiteX28" fmla="*/ 1390295 w 3321073"/>
                <a:gd name="connsiteY28" fmla="*/ 469097 h 907601"/>
                <a:gd name="connsiteX29" fmla="*/ 1420889 w 3321073"/>
                <a:gd name="connsiteY29" fmla="*/ 486093 h 907601"/>
                <a:gd name="connsiteX30" fmla="*/ 1516068 w 3321073"/>
                <a:gd name="connsiteY30" fmla="*/ 486093 h 907601"/>
                <a:gd name="connsiteX31" fmla="*/ 1577255 w 3321073"/>
                <a:gd name="connsiteY31" fmla="*/ 557478 h 907601"/>
                <a:gd name="connsiteX32" fmla="*/ 1720023 w 3321073"/>
                <a:gd name="connsiteY32" fmla="*/ 557478 h 907601"/>
                <a:gd name="connsiteX33" fmla="*/ 1743818 w 3321073"/>
                <a:gd name="connsiteY33" fmla="*/ 588071 h 907601"/>
                <a:gd name="connsiteX34" fmla="*/ 1869591 w 3321073"/>
                <a:gd name="connsiteY34" fmla="*/ 588071 h 907601"/>
                <a:gd name="connsiteX35" fmla="*/ 1930777 w 3321073"/>
                <a:gd name="connsiteY35" fmla="*/ 642459 h 907601"/>
                <a:gd name="connsiteX36" fmla="*/ 2019158 w 3321073"/>
                <a:gd name="connsiteY36" fmla="*/ 642459 h 907601"/>
                <a:gd name="connsiteX37" fmla="*/ 2039553 w 3321073"/>
                <a:gd name="connsiteY37" fmla="*/ 662854 h 907601"/>
                <a:gd name="connsiteX38" fmla="*/ 2559640 w 3321073"/>
                <a:gd name="connsiteY38" fmla="*/ 662854 h 907601"/>
                <a:gd name="connsiteX39" fmla="*/ 2559640 w 3321073"/>
                <a:gd name="connsiteY39" fmla="*/ 700246 h 907601"/>
                <a:gd name="connsiteX40" fmla="*/ 2597031 w 3321073"/>
                <a:gd name="connsiteY40" fmla="*/ 700246 h 907601"/>
                <a:gd name="connsiteX41" fmla="*/ 2597031 w 3321073"/>
                <a:gd name="connsiteY41" fmla="*/ 720642 h 907601"/>
                <a:gd name="connsiteX42" fmla="*/ 2695610 w 3321073"/>
                <a:gd name="connsiteY42" fmla="*/ 720642 h 907601"/>
                <a:gd name="connsiteX43" fmla="*/ 2726203 w 3321073"/>
                <a:gd name="connsiteY43" fmla="*/ 751235 h 907601"/>
                <a:gd name="connsiteX44" fmla="*/ 2858774 w 3321073"/>
                <a:gd name="connsiteY44" fmla="*/ 751235 h 907601"/>
                <a:gd name="connsiteX45" fmla="*/ 2858774 w 3321073"/>
                <a:gd name="connsiteY45" fmla="*/ 798825 h 907601"/>
                <a:gd name="connsiteX46" fmla="*/ 2930159 w 3321073"/>
                <a:gd name="connsiteY46" fmla="*/ 798825 h 907601"/>
                <a:gd name="connsiteX47" fmla="*/ 2930159 w 3321073"/>
                <a:gd name="connsiteY47" fmla="*/ 829418 h 907601"/>
                <a:gd name="connsiteX48" fmla="*/ 3072927 w 3321073"/>
                <a:gd name="connsiteY48" fmla="*/ 829418 h 907601"/>
                <a:gd name="connsiteX49" fmla="*/ 3072927 w 3321073"/>
                <a:gd name="connsiteY49" fmla="*/ 870209 h 907601"/>
                <a:gd name="connsiteX50" fmla="*/ 3157909 w 3321073"/>
                <a:gd name="connsiteY50" fmla="*/ 870209 h 907601"/>
                <a:gd name="connsiteX51" fmla="*/ 3212297 w 3321073"/>
                <a:gd name="connsiteY51" fmla="*/ 907601 h 907601"/>
                <a:gd name="connsiteX52" fmla="*/ 3321073 w 3321073"/>
                <a:gd name="connsiteY52" fmla="*/ 907601 h 90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21073" h="907601">
                  <a:moveTo>
                    <a:pt x="0" y="0"/>
                  </a:moveTo>
                  <a:lnTo>
                    <a:pt x="37391" y="37391"/>
                  </a:lnTo>
                  <a:lnTo>
                    <a:pt x="78182" y="37391"/>
                  </a:lnTo>
                  <a:lnTo>
                    <a:pt x="95179" y="54388"/>
                  </a:lnTo>
                  <a:lnTo>
                    <a:pt x="132571" y="54388"/>
                  </a:lnTo>
                  <a:lnTo>
                    <a:pt x="156366" y="78183"/>
                  </a:lnTo>
                  <a:lnTo>
                    <a:pt x="237947" y="78183"/>
                  </a:lnTo>
                  <a:lnTo>
                    <a:pt x="265142" y="105378"/>
                  </a:lnTo>
                  <a:lnTo>
                    <a:pt x="305933" y="105378"/>
                  </a:lnTo>
                  <a:lnTo>
                    <a:pt x="339925" y="139370"/>
                  </a:lnTo>
                  <a:lnTo>
                    <a:pt x="479295" y="139370"/>
                  </a:lnTo>
                  <a:lnTo>
                    <a:pt x="513287" y="173362"/>
                  </a:lnTo>
                  <a:lnTo>
                    <a:pt x="571075" y="173362"/>
                  </a:lnTo>
                  <a:lnTo>
                    <a:pt x="571075" y="220951"/>
                  </a:lnTo>
                  <a:lnTo>
                    <a:pt x="669653" y="282138"/>
                  </a:lnTo>
                  <a:lnTo>
                    <a:pt x="703646" y="282138"/>
                  </a:lnTo>
                  <a:lnTo>
                    <a:pt x="737638" y="282138"/>
                  </a:lnTo>
                  <a:lnTo>
                    <a:pt x="747836" y="309332"/>
                  </a:lnTo>
                  <a:lnTo>
                    <a:pt x="972187" y="309332"/>
                  </a:lnTo>
                  <a:lnTo>
                    <a:pt x="989183" y="326328"/>
                  </a:lnTo>
                  <a:lnTo>
                    <a:pt x="1063967" y="326328"/>
                  </a:lnTo>
                  <a:lnTo>
                    <a:pt x="1063967" y="353522"/>
                  </a:lnTo>
                  <a:lnTo>
                    <a:pt x="1104758" y="353522"/>
                  </a:lnTo>
                  <a:lnTo>
                    <a:pt x="1104758" y="404511"/>
                  </a:lnTo>
                  <a:lnTo>
                    <a:pt x="1206736" y="404511"/>
                  </a:lnTo>
                  <a:lnTo>
                    <a:pt x="1284918" y="438504"/>
                  </a:lnTo>
                  <a:lnTo>
                    <a:pt x="1329109" y="438504"/>
                  </a:lnTo>
                  <a:lnTo>
                    <a:pt x="1359702" y="469097"/>
                  </a:lnTo>
                  <a:lnTo>
                    <a:pt x="1390295" y="469097"/>
                  </a:lnTo>
                  <a:lnTo>
                    <a:pt x="1420889" y="486093"/>
                  </a:lnTo>
                  <a:lnTo>
                    <a:pt x="1516068" y="486093"/>
                  </a:lnTo>
                  <a:lnTo>
                    <a:pt x="1577255" y="557478"/>
                  </a:lnTo>
                  <a:lnTo>
                    <a:pt x="1720023" y="557478"/>
                  </a:lnTo>
                  <a:lnTo>
                    <a:pt x="1743818" y="588071"/>
                  </a:lnTo>
                  <a:lnTo>
                    <a:pt x="1869591" y="588071"/>
                  </a:lnTo>
                  <a:lnTo>
                    <a:pt x="1930777" y="642459"/>
                  </a:lnTo>
                  <a:lnTo>
                    <a:pt x="2019158" y="642459"/>
                  </a:lnTo>
                  <a:lnTo>
                    <a:pt x="2039553" y="662854"/>
                  </a:lnTo>
                  <a:lnTo>
                    <a:pt x="2559640" y="662854"/>
                  </a:lnTo>
                  <a:lnTo>
                    <a:pt x="2559640" y="700246"/>
                  </a:lnTo>
                  <a:lnTo>
                    <a:pt x="2597031" y="700246"/>
                  </a:lnTo>
                  <a:lnTo>
                    <a:pt x="2597031" y="720642"/>
                  </a:lnTo>
                  <a:lnTo>
                    <a:pt x="2695610" y="720642"/>
                  </a:lnTo>
                  <a:lnTo>
                    <a:pt x="2726203" y="751235"/>
                  </a:lnTo>
                  <a:lnTo>
                    <a:pt x="2858774" y="751235"/>
                  </a:lnTo>
                  <a:lnTo>
                    <a:pt x="2858774" y="798825"/>
                  </a:lnTo>
                  <a:lnTo>
                    <a:pt x="2930159" y="798825"/>
                  </a:lnTo>
                  <a:lnTo>
                    <a:pt x="2930159" y="829418"/>
                  </a:lnTo>
                  <a:lnTo>
                    <a:pt x="3072927" y="829418"/>
                  </a:lnTo>
                  <a:lnTo>
                    <a:pt x="3072927" y="870209"/>
                  </a:lnTo>
                  <a:lnTo>
                    <a:pt x="3157909" y="870209"/>
                  </a:lnTo>
                  <a:lnTo>
                    <a:pt x="3212297" y="907601"/>
                  </a:lnTo>
                  <a:lnTo>
                    <a:pt x="3321073" y="90760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6" name="Freeform 155"/>
            <p:cNvSpPr/>
            <p:nvPr/>
          </p:nvSpPr>
          <p:spPr>
            <a:xfrm>
              <a:off x="7372987" y="4096104"/>
              <a:ext cx="710445" cy="241347"/>
            </a:xfrm>
            <a:custGeom>
              <a:avLst/>
              <a:gdLst>
                <a:gd name="connsiteX0" fmla="*/ 0 w 710445"/>
                <a:gd name="connsiteY0" fmla="*/ 0 h 241347"/>
                <a:gd name="connsiteX1" fmla="*/ 479296 w 710445"/>
                <a:gd name="connsiteY1" fmla="*/ 0 h 241347"/>
                <a:gd name="connsiteX2" fmla="*/ 479296 w 710445"/>
                <a:gd name="connsiteY2" fmla="*/ 37392 h 241347"/>
                <a:gd name="connsiteX3" fmla="*/ 496292 w 710445"/>
                <a:gd name="connsiteY3" fmla="*/ 37392 h 241347"/>
                <a:gd name="connsiteX4" fmla="*/ 496292 w 710445"/>
                <a:gd name="connsiteY4" fmla="*/ 71384 h 241347"/>
                <a:gd name="connsiteX5" fmla="*/ 520087 w 710445"/>
                <a:gd name="connsiteY5" fmla="*/ 71384 h 241347"/>
                <a:gd name="connsiteX6" fmla="*/ 520087 w 710445"/>
                <a:gd name="connsiteY6" fmla="*/ 125773 h 241347"/>
                <a:gd name="connsiteX7" fmla="*/ 598270 w 710445"/>
                <a:gd name="connsiteY7" fmla="*/ 125773 h 241347"/>
                <a:gd name="connsiteX8" fmla="*/ 598270 w 710445"/>
                <a:gd name="connsiteY8" fmla="*/ 183560 h 241347"/>
                <a:gd name="connsiteX9" fmla="*/ 710445 w 710445"/>
                <a:gd name="connsiteY9" fmla="*/ 183560 h 241347"/>
                <a:gd name="connsiteX10" fmla="*/ 710445 w 710445"/>
                <a:gd name="connsiteY10" fmla="*/ 241347 h 24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445" h="241347">
                  <a:moveTo>
                    <a:pt x="0" y="0"/>
                  </a:moveTo>
                  <a:lnTo>
                    <a:pt x="479296" y="0"/>
                  </a:lnTo>
                  <a:lnTo>
                    <a:pt x="479296" y="37392"/>
                  </a:lnTo>
                  <a:lnTo>
                    <a:pt x="496292" y="37392"/>
                  </a:lnTo>
                  <a:lnTo>
                    <a:pt x="496292" y="71384"/>
                  </a:lnTo>
                  <a:lnTo>
                    <a:pt x="520087" y="71384"/>
                  </a:lnTo>
                  <a:lnTo>
                    <a:pt x="520087" y="125773"/>
                  </a:lnTo>
                  <a:lnTo>
                    <a:pt x="598270" y="125773"/>
                  </a:lnTo>
                  <a:lnTo>
                    <a:pt x="598270" y="183560"/>
                  </a:lnTo>
                  <a:lnTo>
                    <a:pt x="710445" y="183560"/>
                  </a:lnTo>
                  <a:lnTo>
                    <a:pt x="710445" y="24134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157" name="Group 156"/>
          <p:cNvGrpSpPr/>
          <p:nvPr/>
        </p:nvGrpSpPr>
        <p:grpSpPr>
          <a:xfrm>
            <a:off x="5276463" y="4138652"/>
            <a:ext cx="3078546" cy="1398314"/>
            <a:chOff x="813786" y="1452979"/>
            <a:chExt cx="7270812" cy="3302493"/>
          </a:xfrm>
        </p:grpSpPr>
        <p:sp>
          <p:nvSpPr>
            <p:cNvPr id="158" name="Freeform 157"/>
            <p:cNvSpPr/>
            <p:nvPr/>
          </p:nvSpPr>
          <p:spPr>
            <a:xfrm>
              <a:off x="813786" y="1452979"/>
              <a:ext cx="2027068" cy="1384916"/>
            </a:xfrm>
            <a:custGeom>
              <a:avLst/>
              <a:gdLst>
                <a:gd name="connsiteX0" fmla="*/ 0 w 2027068"/>
                <a:gd name="connsiteY0" fmla="*/ 0 h 1384916"/>
                <a:gd name="connsiteX1" fmla="*/ 180513 w 2027068"/>
                <a:gd name="connsiteY1" fmla="*/ 0 h 1384916"/>
                <a:gd name="connsiteX2" fmla="*/ 207146 w 2027068"/>
                <a:gd name="connsiteY2" fmla="*/ 23673 h 1384916"/>
                <a:gd name="connsiteX3" fmla="*/ 440925 w 2027068"/>
                <a:gd name="connsiteY3" fmla="*/ 23673 h 1384916"/>
                <a:gd name="connsiteX4" fmla="*/ 464598 w 2027068"/>
                <a:gd name="connsiteY4" fmla="*/ 47347 h 1384916"/>
                <a:gd name="connsiteX5" fmla="*/ 520824 w 2027068"/>
                <a:gd name="connsiteY5" fmla="*/ 47347 h 1384916"/>
                <a:gd name="connsiteX6" fmla="*/ 541538 w 2027068"/>
                <a:gd name="connsiteY6" fmla="*/ 79899 h 1384916"/>
                <a:gd name="connsiteX7" fmla="*/ 606641 w 2027068"/>
                <a:gd name="connsiteY7" fmla="*/ 79899 h 1384916"/>
                <a:gd name="connsiteX8" fmla="*/ 704296 w 2027068"/>
                <a:gd name="connsiteY8" fmla="*/ 159798 h 1384916"/>
                <a:gd name="connsiteX9" fmla="*/ 748684 w 2027068"/>
                <a:gd name="connsiteY9" fmla="*/ 159798 h 1384916"/>
                <a:gd name="connsiteX10" fmla="*/ 861134 w 2027068"/>
                <a:gd name="connsiteY10" fmla="*/ 272248 h 1384916"/>
                <a:gd name="connsiteX11" fmla="*/ 929197 w 2027068"/>
                <a:gd name="connsiteY11" fmla="*/ 292963 h 1384916"/>
                <a:gd name="connsiteX12" fmla="*/ 985422 w 2027068"/>
                <a:gd name="connsiteY12" fmla="*/ 381739 h 1384916"/>
                <a:gd name="connsiteX13" fmla="*/ 985422 w 2027068"/>
                <a:gd name="connsiteY13" fmla="*/ 432046 h 1384916"/>
                <a:gd name="connsiteX14" fmla="*/ 1077158 w 2027068"/>
                <a:gd name="connsiteY14" fmla="*/ 470516 h 1384916"/>
                <a:gd name="connsiteX15" fmla="*/ 1077158 w 2027068"/>
                <a:gd name="connsiteY15" fmla="*/ 514904 h 1384916"/>
                <a:gd name="connsiteX16" fmla="*/ 1216241 w 2027068"/>
                <a:gd name="connsiteY16" fmla="*/ 588885 h 1384916"/>
                <a:gd name="connsiteX17" fmla="*/ 1242874 w 2027068"/>
                <a:gd name="connsiteY17" fmla="*/ 615518 h 1384916"/>
                <a:gd name="connsiteX18" fmla="*/ 1242874 w 2027068"/>
                <a:gd name="connsiteY18" fmla="*/ 651029 h 1384916"/>
                <a:gd name="connsiteX19" fmla="*/ 1287263 w 2027068"/>
                <a:gd name="connsiteY19" fmla="*/ 689499 h 1384916"/>
                <a:gd name="connsiteX20" fmla="*/ 1302059 w 2027068"/>
                <a:gd name="connsiteY20" fmla="*/ 748683 h 1384916"/>
                <a:gd name="connsiteX21" fmla="*/ 1370121 w 2027068"/>
                <a:gd name="connsiteY21" fmla="*/ 769398 h 1384916"/>
                <a:gd name="connsiteX22" fmla="*/ 1461857 w 2027068"/>
                <a:gd name="connsiteY22" fmla="*/ 893685 h 1384916"/>
                <a:gd name="connsiteX23" fmla="*/ 1521041 w 2027068"/>
                <a:gd name="connsiteY23" fmla="*/ 929196 h 1384916"/>
                <a:gd name="connsiteX24" fmla="*/ 1547674 w 2027068"/>
                <a:gd name="connsiteY24" fmla="*/ 985421 h 1384916"/>
                <a:gd name="connsiteX25" fmla="*/ 1592063 w 2027068"/>
                <a:gd name="connsiteY25" fmla="*/ 1026850 h 1384916"/>
                <a:gd name="connsiteX26" fmla="*/ 1600940 w 2027068"/>
                <a:gd name="connsiteY26" fmla="*/ 1068279 h 1384916"/>
                <a:gd name="connsiteX27" fmla="*/ 1692676 w 2027068"/>
                <a:gd name="connsiteY27" fmla="*/ 1162974 h 1384916"/>
                <a:gd name="connsiteX28" fmla="*/ 1796249 w 2027068"/>
                <a:gd name="connsiteY28" fmla="*/ 1216240 h 1384916"/>
                <a:gd name="connsiteX29" fmla="*/ 1799208 w 2027068"/>
                <a:gd name="connsiteY29" fmla="*/ 1251751 h 1384916"/>
                <a:gd name="connsiteX30" fmla="*/ 1923496 w 2027068"/>
                <a:gd name="connsiteY30" fmla="*/ 1325732 h 1384916"/>
                <a:gd name="connsiteX31" fmla="*/ 1941251 w 2027068"/>
                <a:gd name="connsiteY31" fmla="*/ 1322772 h 1384916"/>
                <a:gd name="connsiteX32" fmla="*/ 2027068 w 2027068"/>
                <a:gd name="connsiteY32" fmla="*/ 1384916 h 13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7068" h="1384916">
                  <a:moveTo>
                    <a:pt x="0" y="0"/>
                  </a:moveTo>
                  <a:lnTo>
                    <a:pt x="180513" y="0"/>
                  </a:lnTo>
                  <a:lnTo>
                    <a:pt x="207146" y="23673"/>
                  </a:lnTo>
                  <a:lnTo>
                    <a:pt x="440925" y="23673"/>
                  </a:lnTo>
                  <a:lnTo>
                    <a:pt x="464598" y="47347"/>
                  </a:lnTo>
                  <a:lnTo>
                    <a:pt x="520824" y="47347"/>
                  </a:lnTo>
                  <a:lnTo>
                    <a:pt x="541538" y="79899"/>
                  </a:lnTo>
                  <a:lnTo>
                    <a:pt x="606641" y="79899"/>
                  </a:lnTo>
                  <a:lnTo>
                    <a:pt x="704296" y="159798"/>
                  </a:lnTo>
                  <a:lnTo>
                    <a:pt x="748684" y="159798"/>
                  </a:lnTo>
                  <a:lnTo>
                    <a:pt x="861134" y="272248"/>
                  </a:lnTo>
                  <a:lnTo>
                    <a:pt x="929197" y="292963"/>
                  </a:lnTo>
                  <a:lnTo>
                    <a:pt x="985422" y="381739"/>
                  </a:lnTo>
                  <a:lnTo>
                    <a:pt x="985422" y="432046"/>
                  </a:lnTo>
                  <a:lnTo>
                    <a:pt x="1077158" y="470516"/>
                  </a:lnTo>
                  <a:lnTo>
                    <a:pt x="1077158" y="514904"/>
                  </a:lnTo>
                  <a:lnTo>
                    <a:pt x="1216241" y="588885"/>
                  </a:lnTo>
                  <a:lnTo>
                    <a:pt x="1242874" y="615518"/>
                  </a:lnTo>
                  <a:lnTo>
                    <a:pt x="1242874" y="651029"/>
                  </a:lnTo>
                  <a:lnTo>
                    <a:pt x="1287263" y="689499"/>
                  </a:lnTo>
                  <a:lnTo>
                    <a:pt x="1302059" y="748683"/>
                  </a:lnTo>
                  <a:lnTo>
                    <a:pt x="1370121" y="769398"/>
                  </a:lnTo>
                  <a:lnTo>
                    <a:pt x="1461857" y="893685"/>
                  </a:lnTo>
                  <a:lnTo>
                    <a:pt x="1521041" y="929196"/>
                  </a:lnTo>
                  <a:lnTo>
                    <a:pt x="1547674" y="985421"/>
                  </a:lnTo>
                  <a:lnTo>
                    <a:pt x="1592063" y="1026850"/>
                  </a:lnTo>
                  <a:lnTo>
                    <a:pt x="1600940" y="1068279"/>
                  </a:lnTo>
                  <a:lnTo>
                    <a:pt x="1692676" y="1162974"/>
                  </a:lnTo>
                  <a:lnTo>
                    <a:pt x="1796249" y="1216240"/>
                  </a:lnTo>
                  <a:lnTo>
                    <a:pt x="1799208" y="1251751"/>
                  </a:lnTo>
                  <a:lnTo>
                    <a:pt x="1923496" y="1325732"/>
                  </a:lnTo>
                  <a:lnTo>
                    <a:pt x="1941251" y="1322772"/>
                  </a:lnTo>
                  <a:lnTo>
                    <a:pt x="2027068" y="138491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9" name="Freeform 158"/>
            <p:cNvSpPr/>
            <p:nvPr/>
          </p:nvSpPr>
          <p:spPr>
            <a:xfrm>
              <a:off x="2831977" y="2829017"/>
              <a:ext cx="2595239" cy="1423387"/>
            </a:xfrm>
            <a:custGeom>
              <a:avLst/>
              <a:gdLst>
                <a:gd name="connsiteX0" fmla="*/ 0 w 2595239"/>
                <a:gd name="connsiteY0" fmla="*/ 0 h 1423387"/>
                <a:gd name="connsiteX1" fmla="*/ 85817 w 2595239"/>
                <a:gd name="connsiteY1" fmla="*/ 156839 h 1423387"/>
                <a:gd name="connsiteX2" fmla="*/ 162757 w 2595239"/>
                <a:gd name="connsiteY2" fmla="*/ 159799 h 1423387"/>
                <a:gd name="connsiteX3" fmla="*/ 195308 w 2595239"/>
                <a:gd name="connsiteY3" fmla="*/ 201228 h 1423387"/>
                <a:gd name="connsiteX4" fmla="*/ 269289 w 2595239"/>
                <a:gd name="connsiteY4" fmla="*/ 230820 h 1423387"/>
                <a:gd name="connsiteX5" fmla="*/ 310718 w 2595239"/>
                <a:gd name="connsiteY5" fmla="*/ 275208 h 1423387"/>
                <a:gd name="connsiteX6" fmla="*/ 363984 w 2595239"/>
                <a:gd name="connsiteY6" fmla="*/ 281127 h 1423387"/>
                <a:gd name="connsiteX7" fmla="*/ 423169 w 2595239"/>
                <a:gd name="connsiteY7" fmla="*/ 325515 h 1423387"/>
                <a:gd name="connsiteX8" fmla="*/ 479394 w 2595239"/>
                <a:gd name="connsiteY8" fmla="*/ 361026 h 1423387"/>
                <a:gd name="connsiteX9" fmla="*/ 514905 w 2595239"/>
                <a:gd name="connsiteY9" fmla="*/ 381740 h 1423387"/>
                <a:gd name="connsiteX10" fmla="*/ 556334 w 2595239"/>
                <a:gd name="connsiteY10" fmla="*/ 387659 h 1423387"/>
                <a:gd name="connsiteX11" fmla="*/ 571130 w 2595239"/>
                <a:gd name="connsiteY11" fmla="*/ 426129 h 1423387"/>
                <a:gd name="connsiteX12" fmla="*/ 627355 w 2595239"/>
                <a:gd name="connsiteY12" fmla="*/ 437966 h 1423387"/>
                <a:gd name="connsiteX13" fmla="*/ 680621 w 2595239"/>
                <a:gd name="connsiteY13" fmla="*/ 497150 h 1423387"/>
                <a:gd name="connsiteX14" fmla="*/ 680621 w 2595239"/>
                <a:gd name="connsiteY14" fmla="*/ 517865 h 1423387"/>
                <a:gd name="connsiteX15" fmla="*/ 790112 w 2595239"/>
                <a:gd name="connsiteY15" fmla="*/ 653989 h 1423387"/>
                <a:gd name="connsiteX16" fmla="*/ 846338 w 2595239"/>
                <a:gd name="connsiteY16" fmla="*/ 674703 h 1423387"/>
                <a:gd name="connsiteX17" fmla="*/ 905522 w 2595239"/>
                <a:gd name="connsiteY17" fmla="*/ 730929 h 1423387"/>
                <a:gd name="connsiteX18" fmla="*/ 935114 w 2595239"/>
                <a:gd name="connsiteY18" fmla="*/ 751643 h 1423387"/>
                <a:gd name="connsiteX19" fmla="*/ 979503 w 2595239"/>
                <a:gd name="connsiteY19" fmla="*/ 769399 h 1423387"/>
                <a:gd name="connsiteX20" fmla="*/ 1059402 w 2595239"/>
                <a:gd name="connsiteY20" fmla="*/ 769399 h 1423387"/>
                <a:gd name="connsiteX21" fmla="*/ 1097872 w 2595239"/>
                <a:gd name="connsiteY21" fmla="*/ 843379 h 1423387"/>
                <a:gd name="connsiteX22" fmla="*/ 1148178 w 2595239"/>
                <a:gd name="connsiteY22" fmla="*/ 843379 h 1423387"/>
                <a:gd name="connsiteX23" fmla="*/ 1213281 w 2595239"/>
                <a:gd name="connsiteY23" fmla="*/ 923278 h 1423387"/>
                <a:gd name="connsiteX24" fmla="*/ 1275425 w 2595239"/>
                <a:gd name="connsiteY24" fmla="*/ 949911 h 1423387"/>
                <a:gd name="connsiteX25" fmla="*/ 1343487 w 2595239"/>
                <a:gd name="connsiteY25" fmla="*/ 967666 h 1423387"/>
                <a:gd name="connsiteX26" fmla="*/ 1399712 w 2595239"/>
                <a:gd name="connsiteY26" fmla="*/ 1012055 h 1423387"/>
                <a:gd name="connsiteX27" fmla="*/ 1541755 w 2595239"/>
                <a:gd name="connsiteY27" fmla="*/ 1050525 h 1423387"/>
                <a:gd name="connsiteX28" fmla="*/ 1583184 w 2595239"/>
                <a:gd name="connsiteY28" fmla="*/ 1109709 h 1423387"/>
                <a:gd name="connsiteX29" fmla="*/ 1615736 w 2595239"/>
                <a:gd name="connsiteY29" fmla="*/ 1109709 h 1423387"/>
                <a:gd name="connsiteX30" fmla="*/ 1677879 w 2595239"/>
                <a:gd name="connsiteY30" fmla="*/ 1177771 h 1423387"/>
                <a:gd name="connsiteX31" fmla="*/ 1754819 w 2595239"/>
                <a:gd name="connsiteY31" fmla="*/ 1204404 h 1423387"/>
                <a:gd name="connsiteX32" fmla="*/ 1772574 w 2595239"/>
                <a:gd name="connsiteY32" fmla="*/ 1260630 h 1423387"/>
                <a:gd name="connsiteX33" fmla="*/ 1846555 w 2595239"/>
                <a:gd name="connsiteY33" fmla="*/ 1281344 h 1423387"/>
                <a:gd name="connsiteX34" fmla="*/ 1873188 w 2595239"/>
                <a:gd name="connsiteY34" fmla="*/ 1307977 h 1423387"/>
                <a:gd name="connsiteX35" fmla="*/ 1985639 w 2595239"/>
                <a:gd name="connsiteY35" fmla="*/ 1307977 h 1423387"/>
                <a:gd name="connsiteX36" fmla="*/ 2012272 w 2595239"/>
                <a:gd name="connsiteY36" fmla="*/ 1340529 h 1423387"/>
                <a:gd name="connsiteX37" fmla="*/ 2198703 w 2595239"/>
                <a:gd name="connsiteY37" fmla="*/ 1340529 h 1423387"/>
                <a:gd name="connsiteX38" fmla="*/ 2216458 w 2595239"/>
                <a:gd name="connsiteY38" fmla="*/ 1367162 h 1423387"/>
                <a:gd name="connsiteX39" fmla="*/ 2322990 w 2595239"/>
                <a:gd name="connsiteY39" fmla="*/ 1367162 h 1423387"/>
                <a:gd name="connsiteX40" fmla="*/ 2343705 w 2595239"/>
                <a:gd name="connsiteY40" fmla="*/ 1384917 h 1423387"/>
                <a:gd name="connsiteX41" fmla="*/ 2462073 w 2595239"/>
                <a:gd name="connsiteY41" fmla="*/ 1384917 h 1423387"/>
                <a:gd name="connsiteX42" fmla="*/ 2488706 w 2595239"/>
                <a:gd name="connsiteY42" fmla="*/ 1384917 h 1423387"/>
                <a:gd name="connsiteX43" fmla="*/ 2488706 w 2595239"/>
                <a:gd name="connsiteY43" fmla="*/ 1384917 h 1423387"/>
                <a:gd name="connsiteX44" fmla="*/ 2488706 w 2595239"/>
                <a:gd name="connsiteY44" fmla="*/ 1405632 h 1423387"/>
                <a:gd name="connsiteX45" fmla="*/ 2539013 w 2595239"/>
                <a:gd name="connsiteY45" fmla="*/ 1405632 h 1423387"/>
                <a:gd name="connsiteX46" fmla="*/ 2539013 w 2595239"/>
                <a:gd name="connsiteY46" fmla="*/ 1423387 h 1423387"/>
                <a:gd name="connsiteX47" fmla="*/ 2595239 w 2595239"/>
                <a:gd name="connsiteY47" fmla="*/ 1423387 h 142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95239" h="1423387">
                  <a:moveTo>
                    <a:pt x="0" y="0"/>
                  </a:moveTo>
                  <a:lnTo>
                    <a:pt x="85817" y="156839"/>
                  </a:lnTo>
                  <a:lnTo>
                    <a:pt x="162757" y="159799"/>
                  </a:lnTo>
                  <a:lnTo>
                    <a:pt x="195308" y="201228"/>
                  </a:lnTo>
                  <a:lnTo>
                    <a:pt x="269289" y="230820"/>
                  </a:lnTo>
                  <a:lnTo>
                    <a:pt x="310718" y="275208"/>
                  </a:lnTo>
                  <a:lnTo>
                    <a:pt x="363984" y="281127"/>
                  </a:lnTo>
                  <a:lnTo>
                    <a:pt x="423169" y="325515"/>
                  </a:lnTo>
                  <a:lnTo>
                    <a:pt x="479394" y="361026"/>
                  </a:lnTo>
                  <a:lnTo>
                    <a:pt x="514905" y="381740"/>
                  </a:lnTo>
                  <a:lnTo>
                    <a:pt x="556334" y="387659"/>
                  </a:lnTo>
                  <a:lnTo>
                    <a:pt x="571130" y="426129"/>
                  </a:lnTo>
                  <a:lnTo>
                    <a:pt x="627355" y="437966"/>
                  </a:lnTo>
                  <a:lnTo>
                    <a:pt x="680621" y="497150"/>
                  </a:lnTo>
                  <a:lnTo>
                    <a:pt x="680621" y="517865"/>
                  </a:lnTo>
                  <a:lnTo>
                    <a:pt x="790112" y="653989"/>
                  </a:lnTo>
                  <a:lnTo>
                    <a:pt x="846338" y="674703"/>
                  </a:lnTo>
                  <a:lnTo>
                    <a:pt x="905522" y="730929"/>
                  </a:lnTo>
                  <a:lnTo>
                    <a:pt x="935114" y="751643"/>
                  </a:lnTo>
                  <a:lnTo>
                    <a:pt x="979503" y="769399"/>
                  </a:lnTo>
                  <a:lnTo>
                    <a:pt x="1059402" y="769399"/>
                  </a:lnTo>
                  <a:lnTo>
                    <a:pt x="1097872" y="843379"/>
                  </a:lnTo>
                  <a:lnTo>
                    <a:pt x="1148178" y="843379"/>
                  </a:lnTo>
                  <a:lnTo>
                    <a:pt x="1213281" y="923278"/>
                  </a:lnTo>
                  <a:lnTo>
                    <a:pt x="1275425" y="949911"/>
                  </a:lnTo>
                  <a:lnTo>
                    <a:pt x="1343487" y="967666"/>
                  </a:lnTo>
                  <a:lnTo>
                    <a:pt x="1399712" y="1012055"/>
                  </a:lnTo>
                  <a:lnTo>
                    <a:pt x="1541755" y="1050525"/>
                  </a:lnTo>
                  <a:lnTo>
                    <a:pt x="1583184" y="1109709"/>
                  </a:lnTo>
                  <a:lnTo>
                    <a:pt x="1615736" y="1109709"/>
                  </a:lnTo>
                  <a:lnTo>
                    <a:pt x="1677879" y="1177771"/>
                  </a:lnTo>
                  <a:lnTo>
                    <a:pt x="1754819" y="1204404"/>
                  </a:lnTo>
                  <a:lnTo>
                    <a:pt x="1772574" y="1260630"/>
                  </a:lnTo>
                  <a:lnTo>
                    <a:pt x="1846555" y="1281344"/>
                  </a:lnTo>
                  <a:lnTo>
                    <a:pt x="1873188" y="1307977"/>
                  </a:lnTo>
                  <a:lnTo>
                    <a:pt x="1985639" y="1307977"/>
                  </a:lnTo>
                  <a:lnTo>
                    <a:pt x="2012272" y="1340529"/>
                  </a:lnTo>
                  <a:lnTo>
                    <a:pt x="2198703" y="1340529"/>
                  </a:lnTo>
                  <a:lnTo>
                    <a:pt x="2216458" y="1367162"/>
                  </a:lnTo>
                  <a:lnTo>
                    <a:pt x="2322990" y="1367162"/>
                  </a:lnTo>
                  <a:lnTo>
                    <a:pt x="2343705" y="1384917"/>
                  </a:lnTo>
                  <a:lnTo>
                    <a:pt x="2462073" y="1384917"/>
                  </a:lnTo>
                  <a:lnTo>
                    <a:pt x="2488706" y="1384917"/>
                  </a:lnTo>
                  <a:lnTo>
                    <a:pt x="2488706" y="1384917"/>
                  </a:lnTo>
                  <a:lnTo>
                    <a:pt x="2488706" y="1405632"/>
                  </a:lnTo>
                  <a:lnTo>
                    <a:pt x="2539013" y="1405632"/>
                  </a:lnTo>
                  <a:lnTo>
                    <a:pt x="2539013" y="1423387"/>
                  </a:lnTo>
                  <a:lnTo>
                    <a:pt x="2595239" y="142338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0" name="Freeform 159"/>
            <p:cNvSpPr/>
            <p:nvPr/>
          </p:nvSpPr>
          <p:spPr>
            <a:xfrm>
              <a:off x="5412419" y="4252404"/>
              <a:ext cx="2672179" cy="503068"/>
            </a:xfrm>
            <a:custGeom>
              <a:avLst/>
              <a:gdLst>
                <a:gd name="connsiteX0" fmla="*/ 0 w 2672179"/>
                <a:gd name="connsiteY0" fmla="*/ 0 h 503068"/>
                <a:gd name="connsiteX1" fmla="*/ 73981 w 2672179"/>
                <a:gd name="connsiteY1" fmla="*/ 0 h 503068"/>
                <a:gd name="connsiteX2" fmla="*/ 100614 w 2672179"/>
                <a:gd name="connsiteY2" fmla="*/ 26633 h 503068"/>
                <a:gd name="connsiteX3" fmla="*/ 304800 w 2672179"/>
                <a:gd name="connsiteY3" fmla="*/ 26633 h 503068"/>
                <a:gd name="connsiteX4" fmla="*/ 343270 w 2672179"/>
                <a:gd name="connsiteY4" fmla="*/ 65103 h 503068"/>
                <a:gd name="connsiteX5" fmla="*/ 405414 w 2672179"/>
                <a:gd name="connsiteY5" fmla="*/ 65103 h 503068"/>
                <a:gd name="connsiteX6" fmla="*/ 470517 w 2672179"/>
                <a:gd name="connsiteY6" fmla="*/ 118369 h 503068"/>
                <a:gd name="connsiteX7" fmla="*/ 624397 w 2672179"/>
                <a:gd name="connsiteY7" fmla="*/ 118369 h 503068"/>
                <a:gd name="connsiteX8" fmla="*/ 710214 w 2672179"/>
                <a:gd name="connsiteY8" fmla="*/ 177553 h 503068"/>
                <a:gd name="connsiteX9" fmla="*/ 952870 w 2672179"/>
                <a:gd name="connsiteY9" fmla="*/ 177553 h 503068"/>
                <a:gd name="connsiteX10" fmla="*/ 979503 w 2672179"/>
                <a:gd name="connsiteY10" fmla="*/ 195309 h 503068"/>
                <a:gd name="connsiteX11" fmla="*/ 1171853 w 2672179"/>
                <a:gd name="connsiteY11" fmla="*/ 195309 h 503068"/>
                <a:gd name="connsiteX12" fmla="*/ 1171853 w 2672179"/>
                <a:gd name="connsiteY12" fmla="*/ 207146 h 503068"/>
                <a:gd name="connsiteX13" fmla="*/ 1171853 w 2672179"/>
                <a:gd name="connsiteY13" fmla="*/ 248575 h 503068"/>
                <a:gd name="connsiteX14" fmla="*/ 1236956 w 2672179"/>
                <a:gd name="connsiteY14" fmla="*/ 281126 h 503068"/>
                <a:gd name="connsiteX15" fmla="*/ 1310936 w 2672179"/>
                <a:gd name="connsiteY15" fmla="*/ 281126 h 503068"/>
                <a:gd name="connsiteX16" fmla="*/ 1310936 w 2672179"/>
                <a:gd name="connsiteY16" fmla="*/ 301841 h 503068"/>
                <a:gd name="connsiteX17" fmla="*/ 1358284 w 2672179"/>
                <a:gd name="connsiteY17" fmla="*/ 301841 h 503068"/>
                <a:gd name="connsiteX18" fmla="*/ 1402672 w 2672179"/>
                <a:gd name="connsiteY18" fmla="*/ 358066 h 503068"/>
                <a:gd name="connsiteX19" fmla="*/ 1559511 w 2672179"/>
                <a:gd name="connsiteY19" fmla="*/ 358066 h 503068"/>
                <a:gd name="connsiteX20" fmla="*/ 1603899 w 2672179"/>
                <a:gd name="connsiteY20" fmla="*/ 414291 h 503068"/>
                <a:gd name="connsiteX21" fmla="*/ 1695635 w 2672179"/>
                <a:gd name="connsiteY21" fmla="*/ 414291 h 503068"/>
                <a:gd name="connsiteX22" fmla="*/ 1728187 w 2672179"/>
                <a:gd name="connsiteY22" fmla="*/ 452761 h 503068"/>
                <a:gd name="connsiteX23" fmla="*/ 1994517 w 2672179"/>
                <a:gd name="connsiteY23" fmla="*/ 452761 h 503068"/>
                <a:gd name="connsiteX24" fmla="*/ 2015231 w 2672179"/>
                <a:gd name="connsiteY24" fmla="*/ 503068 h 503068"/>
                <a:gd name="connsiteX25" fmla="*/ 2672179 w 2672179"/>
                <a:gd name="connsiteY25" fmla="*/ 503068 h 50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179" h="503068">
                  <a:moveTo>
                    <a:pt x="0" y="0"/>
                  </a:moveTo>
                  <a:lnTo>
                    <a:pt x="73981" y="0"/>
                  </a:lnTo>
                  <a:lnTo>
                    <a:pt x="100614" y="26633"/>
                  </a:lnTo>
                  <a:lnTo>
                    <a:pt x="304800" y="26633"/>
                  </a:lnTo>
                  <a:lnTo>
                    <a:pt x="343270" y="65103"/>
                  </a:lnTo>
                  <a:lnTo>
                    <a:pt x="405414" y="65103"/>
                  </a:lnTo>
                  <a:lnTo>
                    <a:pt x="470517" y="118369"/>
                  </a:lnTo>
                  <a:lnTo>
                    <a:pt x="624397" y="118369"/>
                  </a:lnTo>
                  <a:lnTo>
                    <a:pt x="710214" y="177553"/>
                  </a:lnTo>
                  <a:lnTo>
                    <a:pt x="952870" y="177553"/>
                  </a:lnTo>
                  <a:lnTo>
                    <a:pt x="979503" y="195309"/>
                  </a:lnTo>
                  <a:lnTo>
                    <a:pt x="1171853" y="195309"/>
                  </a:lnTo>
                  <a:lnTo>
                    <a:pt x="1171853" y="207146"/>
                  </a:lnTo>
                  <a:lnTo>
                    <a:pt x="1171853" y="248575"/>
                  </a:lnTo>
                  <a:lnTo>
                    <a:pt x="1236956" y="281126"/>
                  </a:lnTo>
                  <a:lnTo>
                    <a:pt x="1310936" y="281126"/>
                  </a:lnTo>
                  <a:lnTo>
                    <a:pt x="1310936" y="301841"/>
                  </a:lnTo>
                  <a:lnTo>
                    <a:pt x="1358284" y="301841"/>
                  </a:lnTo>
                  <a:lnTo>
                    <a:pt x="1402672" y="358066"/>
                  </a:lnTo>
                  <a:lnTo>
                    <a:pt x="1559511" y="358066"/>
                  </a:lnTo>
                  <a:lnTo>
                    <a:pt x="1603899" y="414291"/>
                  </a:lnTo>
                  <a:lnTo>
                    <a:pt x="1695635" y="414291"/>
                  </a:lnTo>
                  <a:lnTo>
                    <a:pt x="1728187" y="452761"/>
                  </a:lnTo>
                  <a:lnTo>
                    <a:pt x="1994517" y="452761"/>
                  </a:lnTo>
                  <a:lnTo>
                    <a:pt x="2015231" y="503068"/>
                  </a:lnTo>
                  <a:lnTo>
                    <a:pt x="2672179" y="5030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161" name="TextBox 160"/>
          <p:cNvSpPr txBox="1"/>
          <p:nvPr/>
        </p:nvSpPr>
        <p:spPr>
          <a:xfrm rot="16200000">
            <a:off x="3967136" y="4783056"/>
            <a:ext cx="1753141" cy="307777"/>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OS (%)</a:t>
            </a:r>
          </a:p>
        </p:txBody>
      </p:sp>
      <p:cxnSp>
        <p:nvCxnSpPr>
          <p:cNvPr id="162" name="Straight Connector 161"/>
          <p:cNvCxnSpPr/>
          <p:nvPr/>
        </p:nvCxnSpPr>
        <p:spPr>
          <a:xfrm>
            <a:off x="5379851" y="5589767"/>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381446" y="5751692"/>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5432849" y="5478558"/>
            <a:ext cx="855806" cy="387497"/>
            <a:chOff x="7929677" y="4095157"/>
            <a:chExt cx="855806" cy="387497"/>
          </a:xfrm>
        </p:grpSpPr>
        <p:sp>
          <p:nvSpPr>
            <p:cNvPr id="165" name="TextBox 164"/>
            <p:cNvSpPr txBox="1"/>
            <p:nvPr/>
          </p:nvSpPr>
          <p:spPr>
            <a:xfrm>
              <a:off x="7929677" y="4095157"/>
              <a:ext cx="855806" cy="230832"/>
            </a:xfrm>
            <a:prstGeom prst="rect">
              <a:avLst/>
            </a:prstGeom>
            <a:noFill/>
          </p:spPr>
          <p:txBody>
            <a:bodyPr wrap="square" rtlCol="0">
              <a:spAutoFit/>
            </a:bodyPr>
            <a:lstStyle/>
            <a:p>
              <a:r>
                <a:rPr lang="ja-JP" sz="900" b="0" i="0" dirty="0" smtClean="0">
                  <a:solidFill>
                    <a:srgbClr val="4D4D4D"/>
                  </a:solidFill>
                  <a:ea typeface="MS UI Gothic" pitchFamily="18" charset="0"/>
                </a:rPr>
                <a:t>RM陰性</a:t>
              </a:r>
            </a:p>
          </p:txBody>
        </p:sp>
        <p:sp>
          <p:nvSpPr>
            <p:cNvPr id="166" name="TextBox 165"/>
            <p:cNvSpPr txBox="1"/>
            <p:nvPr/>
          </p:nvSpPr>
          <p:spPr>
            <a:xfrm>
              <a:off x="7929677" y="4251822"/>
              <a:ext cx="855806" cy="230832"/>
            </a:xfrm>
            <a:prstGeom prst="rect">
              <a:avLst/>
            </a:prstGeom>
            <a:noFill/>
          </p:spPr>
          <p:txBody>
            <a:bodyPr wrap="square" rtlCol="0">
              <a:spAutoFit/>
            </a:bodyPr>
            <a:lstStyle/>
            <a:p>
              <a:r>
                <a:rPr lang="ja-JP" sz="900" b="0" i="0" dirty="0" smtClean="0">
                  <a:solidFill>
                    <a:srgbClr val="4D4D4D"/>
                  </a:solidFill>
                  <a:ea typeface="MS UI Gothic" pitchFamily="18" charset="0"/>
                </a:rPr>
                <a:t>RM陽性</a:t>
              </a:r>
            </a:p>
          </p:txBody>
        </p:sp>
      </p:grpSp>
      <p:sp>
        <p:nvSpPr>
          <p:cNvPr id="167" name="TextBox 166"/>
          <p:cNvSpPr txBox="1"/>
          <p:nvPr/>
        </p:nvSpPr>
        <p:spPr>
          <a:xfrm>
            <a:off x="6456216" y="4221225"/>
            <a:ext cx="1041450" cy="215444"/>
          </a:xfrm>
          <a:prstGeom prst="rect">
            <a:avLst/>
          </a:prstGeom>
          <a:noFill/>
        </p:spPr>
        <p:txBody>
          <a:bodyPr wrap="square" rtlCol="0">
            <a:spAutoFit/>
          </a:bodyPr>
          <a:lstStyle/>
          <a:p>
            <a:r>
              <a:rPr lang="ja-JP" sz="800" b="0" i="0" dirty="0" smtClean="0">
                <a:solidFill>
                  <a:srgbClr val="4D4D4D"/>
                </a:solidFill>
                <a:ea typeface="MS UI Gothic" pitchFamily="18" charset="0"/>
              </a:rPr>
              <a:t>x</a:t>
            </a:r>
            <a:r>
              <a:rPr lang="ja-JP" sz="800" b="0" i="0" baseline="30000" dirty="0" smtClean="0">
                <a:solidFill>
                  <a:srgbClr val="4D4D4D"/>
                </a:solidFill>
                <a:ea typeface="MS UI Gothic" pitchFamily="18" charset="0"/>
              </a:rPr>
              <a:t>2</a:t>
            </a:r>
            <a:r>
              <a:rPr lang="ja-JP" sz="800" b="0" i="0" dirty="0" smtClean="0">
                <a:solidFill>
                  <a:srgbClr val="4D4D4D"/>
                </a:solidFill>
                <a:ea typeface="MS UI Gothic" pitchFamily="18" charset="0"/>
              </a:rPr>
              <a:t>=17.65、p&lt;0.001</a:t>
            </a:r>
          </a:p>
        </p:txBody>
      </p:sp>
      <p:grpSp>
        <p:nvGrpSpPr>
          <p:cNvPr id="168" name="Group 167"/>
          <p:cNvGrpSpPr/>
          <p:nvPr/>
        </p:nvGrpSpPr>
        <p:grpSpPr>
          <a:xfrm>
            <a:off x="6215155" y="5472403"/>
            <a:ext cx="1840218" cy="389632"/>
            <a:chOff x="1311355" y="3027389"/>
            <a:chExt cx="1840218" cy="389632"/>
          </a:xfrm>
        </p:grpSpPr>
        <p:sp>
          <p:nvSpPr>
            <p:cNvPr id="169" name="TextBox 168"/>
            <p:cNvSpPr txBox="1"/>
            <p:nvPr/>
          </p:nvSpPr>
          <p:spPr>
            <a:xfrm>
              <a:off x="1311355" y="3027389"/>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mOS：34.6 (95% CI 28.0, 41.0)</a:t>
              </a:r>
            </a:p>
          </p:txBody>
        </p:sp>
        <p:sp>
          <p:nvSpPr>
            <p:cNvPr id="170" name="TextBox 169"/>
            <p:cNvSpPr txBox="1"/>
            <p:nvPr/>
          </p:nvSpPr>
          <p:spPr>
            <a:xfrm>
              <a:off x="1311355" y="3186189"/>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mOS：23.3 (95% CI 21.9, 26.2)</a:t>
              </a:r>
            </a:p>
          </p:txBody>
        </p:sp>
      </p:grpSp>
      <p:sp>
        <p:nvSpPr>
          <p:cNvPr id="171" name="TextBox 170"/>
          <p:cNvSpPr txBox="1"/>
          <p:nvPr/>
        </p:nvSpPr>
        <p:spPr>
          <a:xfrm>
            <a:off x="5490559" y="6060907"/>
            <a:ext cx="3084849"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ヶ月間</a:t>
            </a:r>
          </a:p>
        </p:txBody>
      </p:sp>
      <p:grpSp>
        <p:nvGrpSpPr>
          <p:cNvPr id="172" name="Group 171"/>
          <p:cNvGrpSpPr/>
          <p:nvPr/>
        </p:nvGrpSpPr>
        <p:grpSpPr>
          <a:xfrm>
            <a:off x="4878840" y="4023395"/>
            <a:ext cx="3684309" cy="2145979"/>
            <a:chOff x="989260" y="1675611"/>
            <a:chExt cx="3684309" cy="2145979"/>
          </a:xfrm>
        </p:grpSpPr>
        <p:cxnSp>
          <p:nvCxnSpPr>
            <p:cNvPr id="173" name="Straight Connector 172"/>
            <p:cNvCxnSpPr/>
            <p:nvPr/>
          </p:nvCxnSpPr>
          <p:spPr>
            <a:xfrm>
              <a:off x="1339981" y="1738122"/>
              <a:ext cx="0" cy="182875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336656" y="3572928"/>
              <a:ext cx="319868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1311672" y="1793413"/>
              <a:ext cx="27432" cy="1724755"/>
              <a:chOff x="1114153" y="1793413"/>
              <a:chExt cx="219456" cy="1724755"/>
            </a:xfrm>
          </p:grpSpPr>
          <p:cxnSp>
            <p:nvCxnSpPr>
              <p:cNvPr id="203" name="Straight Connector 202"/>
              <p:cNvCxnSpPr/>
              <p:nvPr/>
            </p:nvCxnSpPr>
            <p:spPr>
              <a:xfrm>
                <a:off x="1114153" y="351816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114153" y="334569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114153" y="317321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114153" y="300073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114153" y="282826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114153" y="26557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114153" y="24833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114153" y="231083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114153" y="213836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114153" y="19658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14153" y="17934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387453" y="3573861"/>
              <a:ext cx="3096204" cy="36576"/>
              <a:chOff x="1387453" y="3573861"/>
              <a:chExt cx="3096204" cy="36576"/>
            </a:xfrm>
          </p:grpSpPr>
          <p:cxnSp>
            <p:nvCxnSpPr>
              <p:cNvPr id="196" name="Straight Connector 195"/>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90348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241952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935555"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45158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96762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48365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89260" y="1675611"/>
              <a:ext cx="3684309" cy="2145979"/>
              <a:chOff x="989260" y="1675611"/>
              <a:chExt cx="3684309" cy="2145979"/>
            </a:xfrm>
          </p:grpSpPr>
          <p:sp>
            <p:nvSpPr>
              <p:cNvPr id="178" name="TextBox 177"/>
              <p:cNvSpPr txBox="1"/>
              <p:nvPr/>
            </p:nvSpPr>
            <p:spPr>
              <a:xfrm>
                <a:off x="1232238"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0</a:t>
                </a:r>
              </a:p>
            </p:txBody>
          </p:sp>
          <p:sp>
            <p:nvSpPr>
              <p:cNvPr id="179" name="TextBox 178"/>
              <p:cNvSpPr txBox="1"/>
              <p:nvPr/>
            </p:nvSpPr>
            <p:spPr>
              <a:xfrm>
                <a:off x="2269572"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20</a:t>
                </a:r>
              </a:p>
            </p:txBody>
          </p:sp>
          <p:sp>
            <p:nvSpPr>
              <p:cNvPr id="180" name="TextBox 179"/>
              <p:cNvSpPr txBox="1"/>
              <p:nvPr/>
            </p:nvSpPr>
            <p:spPr>
              <a:xfrm>
                <a:off x="2788239"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30</a:t>
                </a:r>
              </a:p>
            </p:txBody>
          </p:sp>
          <p:sp>
            <p:nvSpPr>
              <p:cNvPr id="181" name="TextBox 180"/>
              <p:cNvSpPr txBox="1"/>
              <p:nvPr/>
            </p:nvSpPr>
            <p:spPr>
              <a:xfrm>
                <a:off x="3306906"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40</a:t>
                </a:r>
              </a:p>
            </p:txBody>
          </p:sp>
          <p:sp>
            <p:nvSpPr>
              <p:cNvPr id="182" name="TextBox 181"/>
              <p:cNvSpPr txBox="1"/>
              <p:nvPr/>
            </p:nvSpPr>
            <p:spPr>
              <a:xfrm>
                <a:off x="3825573"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50</a:t>
                </a:r>
              </a:p>
            </p:txBody>
          </p:sp>
          <p:sp>
            <p:nvSpPr>
              <p:cNvPr id="183" name="TextBox 182"/>
              <p:cNvSpPr txBox="1"/>
              <p:nvPr/>
            </p:nvSpPr>
            <p:spPr>
              <a:xfrm>
                <a:off x="4344241"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60</a:t>
                </a:r>
              </a:p>
            </p:txBody>
          </p:sp>
          <p:sp>
            <p:nvSpPr>
              <p:cNvPr id="184" name="TextBox 183"/>
              <p:cNvSpPr txBox="1"/>
              <p:nvPr/>
            </p:nvSpPr>
            <p:spPr>
              <a:xfrm>
                <a:off x="1750905" y="3590758"/>
                <a:ext cx="329328"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10</a:t>
                </a:r>
              </a:p>
            </p:txBody>
          </p:sp>
          <p:sp>
            <p:nvSpPr>
              <p:cNvPr id="185" name="TextBox 184"/>
              <p:cNvSpPr txBox="1"/>
              <p:nvPr/>
            </p:nvSpPr>
            <p:spPr>
              <a:xfrm>
                <a:off x="1039071" y="3401187"/>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0</a:t>
                </a:r>
              </a:p>
            </p:txBody>
          </p:sp>
          <p:sp>
            <p:nvSpPr>
              <p:cNvPr id="186" name="TextBox 185"/>
              <p:cNvSpPr txBox="1"/>
              <p:nvPr/>
            </p:nvSpPr>
            <p:spPr>
              <a:xfrm>
                <a:off x="1039071" y="3228633"/>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10</a:t>
                </a:r>
              </a:p>
            </p:txBody>
          </p:sp>
          <p:sp>
            <p:nvSpPr>
              <p:cNvPr id="187" name="TextBox 186"/>
              <p:cNvSpPr txBox="1"/>
              <p:nvPr/>
            </p:nvSpPr>
            <p:spPr>
              <a:xfrm>
                <a:off x="1039071" y="3056075"/>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20</a:t>
                </a:r>
              </a:p>
            </p:txBody>
          </p:sp>
          <p:sp>
            <p:nvSpPr>
              <p:cNvPr id="188" name="TextBox 187"/>
              <p:cNvSpPr txBox="1"/>
              <p:nvPr/>
            </p:nvSpPr>
            <p:spPr>
              <a:xfrm>
                <a:off x="1039071" y="2883517"/>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30</a:t>
                </a:r>
              </a:p>
            </p:txBody>
          </p:sp>
          <p:sp>
            <p:nvSpPr>
              <p:cNvPr id="189" name="TextBox 188"/>
              <p:cNvSpPr txBox="1"/>
              <p:nvPr/>
            </p:nvSpPr>
            <p:spPr>
              <a:xfrm>
                <a:off x="1039071" y="2710959"/>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40</a:t>
                </a:r>
              </a:p>
            </p:txBody>
          </p:sp>
          <p:sp>
            <p:nvSpPr>
              <p:cNvPr id="190" name="TextBox 189"/>
              <p:cNvSpPr txBox="1"/>
              <p:nvPr/>
            </p:nvSpPr>
            <p:spPr>
              <a:xfrm>
                <a:off x="1039071" y="2538401"/>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50</a:t>
                </a:r>
              </a:p>
            </p:txBody>
          </p:sp>
          <p:sp>
            <p:nvSpPr>
              <p:cNvPr id="191" name="TextBox 190"/>
              <p:cNvSpPr txBox="1"/>
              <p:nvPr/>
            </p:nvSpPr>
            <p:spPr>
              <a:xfrm>
                <a:off x="1039071" y="2365843"/>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60</a:t>
                </a:r>
              </a:p>
            </p:txBody>
          </p:sp>
          <p:sp>
            <p:nvSpPr>
              <p:cNvPr id="192" name="TextBox 191"/>
              <p:cNvSpPr txBox="1"/>
              <p:nvPr/>
            </p:nvSpPr>
            <p:spPr>
              <a:xfrm>
                <a:off x="1039071" y="2193285"/>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70</a:t>
                </a:r>
              </a:p>
            </p:txBody>
          </p:sp>
          <p:sp>
            <p:nvSpPr>
              <p:cNvPr id="193" name="TextBox 192"/>
              <p:cNvSpPr txBox="1"/>
              <p:nvPr/>
            </p:nvSpPr>
            <p:spPr>
              <a:xfrm>
                <a:off x="1039071" y="2020727"/>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80</a:t>
                </a:r>
              </a:p>
            </p:txBody>
          </p:sp>
          <p:sp>
            <p:nvSpPr>
              <p:cNvPr id="194" name="TextBox 193"/>
              <p:cNvSpPr txBox="1"/>
              <p:nvPr/>
            </p:nvSpPr>
            <p:spPr>
              <a:xfrm>
                <a:off x="1039071" y="1848169"/>
                <a:ext cx="329328"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90</a:t>
                </a:r>
              </a:p>
            </p:txBody>
          </p:sp>
          <p:sp>
            <p:nvSpPr>
              <p:cNvPr id="195" name="TextBox 194"/>
              <p:cNvSpPr txBox="1"/>
              <p:nvPr/>
            </p:nvSpPr>
            <p:spPr>
              <a:xfrm>
                <a:off x="989260" y="1675611"/>
                <a:ext cx="379139" cy="230832"/>
              </a:xfrm>
              <a:prstGeom prst="rect">
                <a:avLst/>
              </a:prstGeom>
              <a:noFill/>
            </p:spPr>
            <p:txBody>
              <a:bodyPr wrap="square" rtlCol="0">
                <a:spAutoFit/>
              </a:bodyPr>
              <a:lstStyle/>
              <a:p>
                <a:pPr algn="r"/>
                <a:r>
                  <a:rPr lang="ja-JP" sz="900" b="0" i="0" dirty="0" smtClean="0">
                    <a:solidFill>
                      <a:srgbClr val="000000"/>
                    </a:solidFill>
                    <a:ea typeface="MS UI Gothic" pitchFamily="18" charset="0"/>
                  </a:rPr>
                  <a:t>100</a:t>
                </a:r>
              </a:p>
            </p:txBody>
          </p:sp>
        </p:grpSp>
      </p:grpSp>
      <p:grpSp>
        <p:nvGrpSpPr>
          <p:cNvPr id="214" name="Group 213"/>
          <p:cNvGrpSpPr/>
          <p:nvPr/>
        </p:nvGrpSpPr>
        <p:grpSpPr>
          <a:xfrm>
            <a:off x="831272" y="1594177"/>
            <a:ext cx="3694471" cy="2312321"/>
            <a:chOff x="831272" y="1655962"/>
            <a:chExt cx="3694471" cy="2312321"/>
          </a:xfrm>
        </p:grpSpPr>
        <p:grpSp>
          <p:nvGrpSpPr>
            <p:cNvPr id="215" name="Group 214"/>
            <p:cNvGrpSpPr/>
            <p:nvPr/>
          </p:nvGrpSpPr>
          <p:grpSpPr>
            <a:xfrm>
              <a:off x="831272" y="1655962"/>
              <a:ext cx="3694471" cy="2115388"/>
              <a:chOff x="831272" y="1706202"/>
              <a:chExt cx="3694471" cy="2115388"/>
            </a:xfrm>
          </p:grpSpPr>
          <p:grpSp>
            <p:nvGrpSpPr>
              <p:cNvPr id="217" name="Group 216"/>
              <p:cNvGrpSpPr/>
              <p:nvPr/>
            </p:nvGrpSpPr>
            <p:grpSpPr>
              <a:xfrm>
                <a:off x="1447801" y="1819405"/>
                <a:ext cx="2895599" cy="1309822"/>
                <a:chOff x="1878451" y="1493658"/>
                <a:chExt cx="6164959" cy="2788713"/>
              </a:xfrm>
            </p:grpSpPr>
            <p:sp>
              <p:nvSpPr>
                <p:cNvPr id="288" name="Freeform 287"/>
                <p:cNvSpPr/>
                <p:nvPr/>
              </p:nvSpPr>
              <p:spPr>
                <a:xfrm>
                  <a:off x="1878451" y="1493658"/>
                  <a:ext cx="3765176" cy="1617785"/>
                </a:xfrm>
                <a:custGeom>
                  <a:avLst/>
                  <a:gdLst>
                    <a:gd name="connsiteX0" fmla="*/ 0 w 3765176"/>
                    <a:gd name="connsiteY0" fmla="*/ 0 h 1617785"/>
                    <a:gd name="connsiteX1" fmla="*/ 786135 w 3765176"/>
                    <a:gd name="connsiteY1" fmla="*/ 0 h 1617785"/>
                    <a:gd name="connsiteX2" fmla="*/ 786135 w 3765176"/>
                    <a:gd name="connsiteY2" fmla="*/ 53788 h 1617785"/>
                    <a:gd name="connsiteX3" fmla="*/ 1021976 w 3765176"/>
                    <a:gd name="connsiteY3" fmla="*/ 53788 h 1617785"/>
                    <a:gd name="connsiteX4" fmla="*/ 1021976 w 3765176"/>
                    <a:gd name="connsiteY4" fmla="*/ 119989 h 1617785"/>
                    <a:gd name="connsiteX5" fmla="*/ 1228854 w 3765176"/>
                    <a:gd name="connsiteY5" fmla="*/ 119989 h 1617785"/>
                    <a:gd name="connsiteX6" fmla="*/ 1228854 w 3765176"/>
                    <a:gd name="connsiteY6" fmla="*/ 310317 h 1617785"/>
                    <a:gd name="connsiteX7" fmla="*/ 1282642 w 3765176"/>
                    <a:gd name="connsiteY7" fmla="*/ 310317 h 1617785"/>
                    <a:gd name="connsiteX8" fmla="*/ 1282642 w 3765176"/>
                    <a:gd name="connsiteY8" fmla="*/ 376518 h 1617785"/>
                    <a:gd name="connsiteX9" fmla="*/ 1501933 w 3765176"/>
                    <a:gd name="connsiteY9" fmla="*/ 376518 h 1617785"/>
                    <a:gd name="connsiteX10" fmla="*/ 1501933 w 3765176"/>
                    <a:gd name="connsiteY10" fmla="*/ 422031 h 1617785"/>
                    <a:gd name="connsiteX11" fmla="*/ 1770874 w 3765176"/>
                    <a:gd name="connsiteY11" fmla="*/ 422031 h 1617785"/>
                    <a:gd name="connsiteX12" fmla="*/ 1770874 w 3765176"/>
                    <a:gd name="connsiteY12" fmla="*/ 488232 h 1617785"/>
                    <a:gd name="connsiteX13" fmla="*/ 1832937 w 3765176"/>
                    <a:gd name="connsiteY13" fmla="*/ 488232 h 1617785"/>
                    <a:gd name="connsiteX14" fmla="*/ 1832937 w 3765176"/>
                    <a:gd name="connsiteY14" fmla="*/ 566845 h 1617785"/>
                    <a:gd name="connsiteX15" fmla="*/ 1849487 w 3765176"/>
                    <a:gd name="connsiteY15" fmla="*/ 566845 h 1617785"/>
                    <a:gd name="connsiteX16" fmla="*/ 1849487 w 3765176"/>
                    <a:gd name="connsiteY16" fmla="*/ 620633 h 1617785"/>
                    <a:gd name="connsiteX17" fmla="*/ 1944651 w 3765176"/>
                    <a:gd name="connsiteY17" fmla="*/ 620633 h 1617785"/>
                    <a:gd name="connsiteX18" fmla="*/ 1944651 w 3765176"/>
                    <a:gd name="connsiteY18" fmla="*/ 678559 h 1617785"/>
                    <a:gd name="connsiteX19" fmla="*/ 2139116 w 3765176"/>
                    <a:gd name="connsiteY19" fmla="*/ 678559 h 1617785"/>
                    <a:gd name="connsiteX20" fmla="*/ 2139116 w 3765176"/>
                    <a:gd name="connsiteY20" fmla="*/ 744760 h 1617785"/>
                    <a:gd name="connsiteX21" fmla="*/ 2172217 w 3765176"/>
                    <a:gd name="connsiteY21" fmla="*/ 744760 h 1617785"/>
                    <a:gd name="connsiteX22" fmla="*/ 2172217 w 3765176"/>
                    <a:gd name="connsiteY22" fmla="*/ 810961 h 1617785"/>
                    <a:gd name="connsiteX23" fmla="*/ 2254968 w 3765176"/>
                    <a:gd name="connsiteY23" fmla="*/ 810961 h 1617785"/>
                    <a:gd name="connsiteX24" fmla="*/ 2254968 w 3765176"/>
                    <a:gd name="connsiteY24" fmla="*/ 868887 h 1617785"/>
                    <a:gd name="connsiteX25" fmla="*/ 2317031 w 3765176"/>
                    <a:gd name="connsiteY25" fmla="*/ 868887 h 1617785"/>
                    <a:gd name="connsiteX26" fmla="*/ 2317031 w 3765176"/>
                    <a:gd name="connsiteY26" fmla="*/ 947500 h 1617785"/>
                    <a:gd name="connsiteX27" fmla="*/ 2519772 w 3765176"/>
                    <a:gd name="connsiteY27" fmla="*/ 947500 h 1617785"/>
                    <a:gd name="connsiteX28" fmla="*/ 2519772 w 3765176"/>
                    <a:gd name="connsiteY28" fmla="*/ 1013701 h 1617785"/>
                    <a:gd name="connsiteX29" fmla="*/ 2652173 w 3765176"/>
                    <a:gd name="connsiteY29" fmla="*/ 1013701 h 1617785"/>
                    <a:gd name="connsiteX30" fmla="*/ 2652173 w 3765176"/>
                    <a:gd name="connsiteY30" fmla="*/ 1084040 h 1617785"/>
                    <a:gd name="connsiteX31" fmla="*/ 2743200 w 3765176"/>
                    <a:gd name="connsiteY31" fmla="*/ 1084040 h 1617785"/>
                    <a:gd name="connsiteX32" fmla="*/ 2743200 w 3765176"/>
                    <a:gd name="connsiteY32" fmla="*/ 1166791 h 1617785"/>
                    <a:gd name="connsiteX33" fmla="*/ 3036966 w 3765176"/>
                    <a:gd name="connsiteY33" fmla="*/ 1166791 h 1617785"/>
                    <a:gd name="connsiteX34" fmla="*/ 3036966 w 3765176"/>
                    <a:gd name="connsiteY34" fmla="*/ 1241267 h 1617785"/>
                    <a:gd name="connsiteX35" fmla="*/ 3107305 w 3765176"/>
                    <a:gd name="connsiteY35" fmla="*/ 1241267 h 1617785"/>
                    <a:gd name="connsiteX36" fmla="*/ 3107305 w 3765176"/>
                    <a:gd name="connsiteY36" fmla="*/ 1332293 h 1617785"/>
                    <a:gd name="connsiteX37" fmla="*/ 3198331 w 3765176"/>
                    <a:gd name="connsiteY37" fmla="*/ 1332293 h 1617785"/>
                    <a:gd name="connsiteX38" fmla="*/ 3198331 w 3765176"/>
                    <a:gd name="connsiteY38" fmla="*/ 1427457 h 1617785"/>
                    <a:gd name="connsiteX39" fmla="*/ 3285220 w 3765176"/>
                    <a:gd name="connsiteY39" fmla="*/ 1427457 h 1617785"/>
                    <a:gd name="connsiteX40" fmla="*/ 3285220 w 3765176"/>
                    <a:gd name="connsiteY40" fmla="*/ 1506071 h 1617785"/>
                    <a:gd name="connsiteX41" fmla="*/ 3707250 w 3765176"/>
                    <a:gd name="connsiteY41" fmla="*/ 1506071 h 1617785"/>
                    <a:gd name="connsiteX42" fmla="*/ 3707250 w 3765176"/>
                    <a:gd name="connsiteY42" fmla="*/ 1617785 h 1617785"/>
                    <a:gd name="connsiteX43" fmla="*/ 3765176 w 3765176"/>
                    <a:gd name="connsiteY43" fmla="*/ 1617785 h 16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65176" h="1617785">
                      <a:moveTo>
                        <a:pt x="0" y="0"/>
                      </a:moveTo>
                      <a:lnTo>
                        <a:pt x="786135" y="0"/>
                      </a:lnTo>
                      <a:lnTo>
                        <a:pt x="786135" y="53788"/>
                      </a:lnTo>
                      <a:lnTo>
                        <a:pt x="1021976" y="53788"/>
                      </a:lnTo>
                      <a:lnTo>
                        <a:pt x="1021976" y="119989"/>
                      </a:lnTo>
                      <a:lnTo>
                        <a:pt x="1228854" y="119989"/>
                      </a:lnTo>
                      <a:lnTo>
                        <a:pt x="1228854" y="310317"/>
                      </a:lnTo>
                      <a:lnTo>
                        <a:pt x="1282642" y="310317"/>
                      </a:lnTo>
                      <a:lnTo>
                        <a:pt x="1282642" y="376518"/>
                      </a:lnTo>
                      <a:lnTo>
                        <a:pt x="1501933" y="376518"/>
                      </a:lnTo>
                      <a:lnTo>
                        <a:pt x="1501933" y="422031"/>
                      </a:lnTo>
                      <a:lnTo>
                        <a:pt x="1770874" y="422031"/>
                      </a:lnTo>
                      <a:lnTo>
                        <a:pt x="1770874" y="488232"/>
                      </a:lnTo>
                      <a:lnTo>
                        <a:pt x="1832937" y="488232"/>
                      </a:lnTo>
                      <a:lnTo>
                        <a:pt x="1832937" y="566845"/>
                      </a:lnTo>
                      <a:lnTo>
                        <a:pt x="1849487" y="566845"/>
                      </a:lnTo>
                      <a:lnTo>
                        <a:pt x="1849487" y="620633"/>
                      </a:lnTo>
                      <a:lnTo>
                        <a:pt x="1944651" y="620633"/>
                      </a:lnTo>
                      <a:lnTo>
                        <a:pt x="1944651" y="678559"/>
                      </a:lnTo>
                      <a:lnTo>
                        <a:pt x="2139116" y="678559"/>
                      </a:lnTo>
                      <a:lnTo>
                        <a:pt x="2139116" y="744760"/>
                      </a:lnTo>
                      <a:lnTo>
                        <a:pt x="2172217" y="744760"/>
                      </a:lnTo>
                      <a:lnTo>
                        <a:pt x="2172217" y="810961"/>
                      </a:lnTo>
                      <a:lnTo>
                        <a:pt x="2254968" y="810961"/>
                      </a:lnTo>
                      <a:lnTo>
                        <a:pt x="2254968" y="868887"/>
                      </a:lnTo>
                      <a:lnTo>
                        <a:pt x="2317031" y="868887"/>
                      </a:lnTo>
                      <a:lnTo>
                        <a:pt x="2317031" y="947500"/>
                      </a:lnTo>
                      <a:lnTo>
                        <a:pt x="2519772" y="947500"/>
                      </a:lnTo>
                      <a:lnTo>
                        <a:pt x="2519772" y="1013701"/>
                      </a:lnTo>
                      <a:lnTo>
                        <a:pt x="2652173" y="1013701"/>
                      </a:lnTo>
                      <a:lnTo>
                        <a:pt x="2652173" y="1084040"/>
                      </a:lnTo>
                      <a:lnTo>
                        <a:pt x="2743200" y="1084040"/>
                      </a:lnTo>
                      <a:lnTo>
                        <a:pt x="2743200" y="1166791"/>
                      </a:lnTo>
                      <a:lnTo>
                        <a:pt x="3036966" y="1166791"/>
                      </a:lnTo>
                      <a:lnTo>
                        <a:pt x="3036966" y="1241267"/>
                      </a:lnTo>
                      <a:lnTo>
                        <a:pt x="3107305" y="1241267"/>
                      </a:lnTo>
                      <a:lnTo>
                        <a:pt x="3107305" y="1332293"/>
                      </a:lnTo>
                      <a:lnTo>
                        <a:pt x="3198331" y="1332293"/>
                      </a:lnTo>
                      <a:lnTo>
                        <a:pt x="3198331" y="1427457"/>
                      </a:lnTo>
                      <a:lnTo>
                        <a:pt x="3285220" y="1427457"/>
                      </a:lnTo>
                      <a:lnTo>
                        <a:pt x="3285220" y="1506071"/>
                      </a:lnTo>
                      <a:lnTo>
                        <a:pt x="3707250" y="1506071"/>
                      </a:lnTo>
                      <a:lnTo>
                        <a:pt x="3707250" y="1617785"/>
                      </a:lnTo>
                      <a:lnTo>
                        <a:pt x="3765176" y="161778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9" name="Freeform 288"/>
                <p:cNvSpPr/>
                <p:nvPr/>
              </p:nvSpPr>
              <p:spPr>
                <a:xfrm>
                  <a:off x="5631214" y="3111443"/>
                  <a:ext cx="2412196" cy="1170928"/>
                </a:xfrm>
                <a:custGeom>
                  <a:avLst/>
                  <a:gdLst>
                    <a:gd name="connsiteX0" fmla="*/ 0 w 2412196"/>
                    <a:gd name="connsiteY0" fmla="*/ 0 h 1170928"/>
                    <a:gd name="connsiteX1" fmla="*/ 409619 w 2412196"/>
                    <a:gd name="connsiteY1" fmla="*/ 0 h 1170928"/>
                    <a:gd name="connsiteX2" fmla="*/ 409619 w 2412196"/>
                    <a:gd name="connsiteY2" fmla="*/ 115851 h 1170928"/>
                    <a:gd name="connsiteX3" fmla="*/ 430306 w 2412196"/>
                    <a:gd name="connsiteY3" fmla="*/ 115851 h 1170928"/>
                    <a:gd name="connsiteX4" fmla="*/ 430306 w 2412196"/>
                    <a:gd name="connsiteY4" fmla="*/ 223428 h 1170928"/>
                    <a:gd name="connsiteX5" fmla="*/ 1108866 w 2412196"/>
                    <a:gd name="connsiteY5" fmla="*/ 223428 h 1170928"/>
                    <a:gd name="connsiteX6" fmla="*/ 1108866 w 2412196"/>
                    <a:gd name="connsiteY6" fmla="*/ 376517 h 1170928"/>
                    <a:gd name="connsiteX7" fmla="*/ 2242556 w 2412196"/>
                    <a:gd name="connsiteY7" fmla="*/ 376517 h 1170928"/>
                    <a:gd name="connsiteX8" fmla="*/ 2242556 w 2412196"/>
                    <a:gd name="connsiteY8" fmla="*/ 773723 h 1170928"/>
                    <a:gd name="connsiteX9" fmla="*/ 2412196 w 2412196"/>
                    <a:gd name="connsiteY9" fmla="*/ 773723 h 1170928"/>
                    <a:gd name="connsiteX10" fmla="*/ 2412196 w 2412196"/>
                    <a:gd name="connsiteY10" fmla="*/ 1170928 h 117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196" h="1170928">
                      <a:moveTo>
                        <a:pt x="0" y="0"/>
                      </a:moveTo>
                      <a:lnTo>
                        <a:pt x="409619" y="0"/>
                      </a:lnTo>
                      <a:lnTo>
                        <a:pt x="409619" y="115851"/>
                      </a:lnTo>
                      <a:lnTo>
                        <a:pt x="430306" y="115851"/>
                      </a:lnTo>
                      <a:lnTo>
                        <a:pt x="430306" y="223428"/>
                      </a:lnTo>
                      <a:lnTo>
                        <a:pt x="1108866" y="223428"/>
                      </a:lnTo>
                      <a:lnTo>
                        <a:pt x="1108866" y="376517"/>
                      </a:lnTo>
                      <a:lnTo>
                        <a:pt x="2242556" y="376517"/>
                      </a:lnTo>
                      <a:lnTo>
                        <a:pt x="2242556" y="773723"/>
                      </a:lnTo>
                      <a:lnTo>
                        <a:pt x="2412196" y="773723"/>
                      </a:lnTo>
                      <a:lnTo>
                        <a:pt x="2412196" y="117092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18" name="Group 217"/>
              <p:cNvGrpSpPr/>
              <p:nvPr/>
            </p:nvGrpSpPr>
            <p:grpSpPr>
              <a:xfrm>
                <a:off x="1447801" y="1816556"/>
                <a:ext cx="2885503" cy="1258462"/>
                <a:chOff x="1888299" y="1490597"/>
                <a:chExt cx="6153411" cy="2683702"/>
              </a:xfrm>
            </p:grpSpPr>
            <p:sp>
              <p:nvSpPr>
                <p:cNvPr id="281" name="Freeform 280"/>
                <p:cNvSpPr/>
                <p:nvPr/>
              </p:nvSpPr>
              <p:spPr>
                <a:xfrm>
                  <a:off x="1888299" y="1490597"/>
                  <a:ext cx="773482" cy="235226"/>
                </a:xfrm>
                <a:custGeom>
                  <a:avLst/>
                  <a:gdLst>
                    <a:gd name="connsiteX0" fmla="*/ 0 w 773482"/>
                    <a:gd name="connsiteY0" fmla="*/ 0 h 235226"/>
                    <a:gd name="connsiteX1" fmla="*/ 209811 w 773482"/>
                    <a:gd name="connsiteY1" fmla="*/ 0 h 235226"/>
                    <a:gd name="connsiteX2" fmla="*/ 250520 w 773482"/>
                    <a:gd name="connsiteY2" fmla="*/ 25052 h 235226"/>
                    <a:gd name="connsiteX3" fmla="*/ 263046 w 773482"/>
                    <a:gd name="connsiteY3" fmla="*/ 28184 h 235226"/>
                    <a:gd name="connsiteX4" fmla="*/ 281835 w 773482"/>
                    <a:gd name="connsiteY4" fmla="*/ 34447 h 235226"/>
                    <a:gd name="connsiteX5" fmla="*/ 291230 w 773482"/>
                    <a:gd name="connsiteY5" fmla="*/ 37578 h 235226"/>
                    <a:gd name="connsiteX6" fmla="*/ 338202 w 773482"/>
                    <a:gd name="connsiteY6" fmla="*/ 46973 h 235226"/>
                    <a:gd name="connsiteX7" fmla="*/ 366386 w 773482"/>
                    <a:gd name="connsiteY7" fmla="*/ 59499 h 235226"/>
                    <a:gd name="connsiteX8" fmla="*/ 403964 w 773482"/>
                    <a:gd name="connsiteY8" fmla="*/ 68893 h 235226"/>
                    <a:gd name="connsiteX9" fmla="*/ 413359 w 773482"/>
                    <a:gd name="connsiteY9" fmla="*/ 87682 h 235226"/>
                    <a:gd name="connsiteX10" fmla="*/ 422753 w 773482"/>
                    <a:gd name="connsiteY10" fmla="*/ 109603 h 235226"/>
                    <a:gd name="connsiteX11" fmla="*/ 432148 w 773482"/>
                    <a:gd name="connsiteY11" fmla="*/ 115866 h 235226"/>
                    <a:gd name="connsiteX12" fmla="*/ 441542 w 773482"/>
                    <a:gd name="connsiteY12" fmla="*/ 109603 h 235226"/>
                    <a:gd name="connsiteX13" fmla="*/ 450937 w 773482"/>
                    <a:gd name="connsiteY13" fmla="*/ 100208 h 235226"/>
                    <a:gd name="connsiteX14" fmla="*/ 460331 w 773482"/>
                    <a:gd name="connsiteY14" fmla="*/ 97077 h 235226"/>
                    <a:gd name="connsiteX15" fmla="*/ 482252 w 773482"/>
                    <a:gd name="connsiteY15" fmla="*/ 100208 h 235226"/>
                    <a:gd name="connsiteX16" fmla="*/ 488515 w 773482"/>
                    <a:gd name="connsiteY16" fmla="*/ 118998 h 235226"/>
                    <a:gd name="connsiteX17" fmla="*/ 513567 w 773482"/>
                    <a:gd name="connsiteY17" fmla="*/ 140918 h 235226"/>
                    <a:gd name="connsiteX18" fmla="*/ 529224 w 773482"/>
                    <a:gd name="connsiteY18" fmla="*/ 144050 h 235226"/>
                    <a:gd name="connsiteX19" fmla="*/ 548013 w 773482"/>
                    <a:gd name="connsiteY19" fmla="*/ 147181 h 235226"/>
                    <a:gd name="connsiteX20" fmla="*/ 579328 w 773482"/>
                    <a:gd name="connsiteY20" fmla="*/ 153444 h 235226"/>
                    <a:gd name="connsiteX21" fmla="*/ 645090 w 773482"/>
                    <a:gd name="connsiteY21" fmla="*/ 156576 h 235226"/>
                    <a:gd name="connsiteX22" fmla="*/ 663879 w 773482"/>
                    <a:gd name="connsiteY22" fmla="*/ 162839 h 235226"/>
                    <a:gd name="connsiteX23" fmla="*/ 682668 w 773482"/>
                    <a:gd name="connsiteY23" fmla="*/ 175365 h 235226"/>
                    <a:gd name="connsiteX24" fmla="*/ 692063 w 773482"/>
                    <a:gd name="connsiteY24" fmla="*/ 178496 h 235226"/>
                    <a:gd name="connsiteX25" fmla="*/ 701457 w 773482"/>
                    <a:gd name="connsiteY25" fmla="*/ 184759 h 235226"/>
                    <a:gd name="connsiteX26" fmla="*/ 713983 w 773482"/>
                    <a:gd name="connsiteY26" fmla="*/ 203548 h 235226"/>
                    <a:gd name="connsiteX27" fmla="*/ 726509 w 773482"/>
                    <a:gd name="connsiteY27" fmla="*/ 222337 h 235226"/>
                    <a:gd name="connsiteX28" fmla="*/ 739035 w 773482"/>
                    <a:gd name="connsiteY28" fmla="*/ 234863 h 235226"/>
                    <a:gd name="connsiteX29" fmla="*/ 773482 w 773482"/>
                    <a:gd name="connsiteY29" fmla="*/ 234863 h 235226"/>
                    <a:gd name="connsiteX30" fmla="*/ 773482 w 773482"/>
                    <a:gd name="connsiteY30" fmla="*/ 234863 h 23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3482" h="235226">
                      <a:moveTo>
                        <a:pt x="0" y="0"/>
                      </a:moveTo>
                      <a:lnTo>
                        <a:pt x="209811" y="0"/>
                      </a:lnTo>
                      <a:cubicBezTo>
                        <a:pt x="234307" y="17147"/>
                        <a:pt x="231505" y="19619"/>
                        <a:pt x="250520" y="25052"/>
                      </a:cubicBezTo>
                      <a:cubicBezTo>
                        <a:pt x="254658" y="26234"/>
                        <a:pt x="258924" y="26947"/>
                        <a:pt x="263046" y="28184"/>
                      </a:cubicBezTo>
                      <a:cubicBezTo>
                        <a:pt x="269369" y="30081"/>
                        <a:pt x="275572" y="32359"/>
                        <a:pt x="281835" y="34447"/>
                      </a:cubicBezTo>
                      <a:lnTo>
                        <a:pt x="291230" y="37578"/>
                      </a:lnTo>
                      <a:cubicBezTo>
                        <a:pt x="313144" y="52188"/>
                        <a:pt x="289986" y="38937"/>
                        <a:pt x="338202" y="46973"/>
                      </a:cubicBezTo>
                      <a:cubicBezTo>
                        <a:pt x="368036" y="51946"/>
                        <a:pt x="347237" y="50988"/>
                        <a:pt x="366386" y="59499"/>
                      </a:cubicBezTo>
                      <a:cubicBezTo>
                        <a:pt x="381275" y="66116"/>
                        <a:pt x="388207" y="66267"/>
                        <a:pt x="403964" y="68893"/>
                      </a:cubicBezTo>
                      <a:cubicBezTo>
                        <a:pt x="410824" y="79184"/>
                        <a:pt x="410118" y="76340"/>
                        <a:pt x="413359" y="87682"/>
                      </a:cubicBezTo>
                      <a:cubicBezTo>
                        <a:pt x="416234" y="97744"/>
                        <a:pt x="415125" y="101975"/>
                        <a:pt x="422753" y="109603"/>
                      </a:cubicBezTo>
                      <a:cubicBezTo>
                        <a:pt x="425414" y="112264"/>
                        <a:pt x="429016" y="113778"/>
                        <a:pt x="432148" y="115866"/>
                      </a:cubicBezTo>
                      <a:cubicBezTo>
                        <a:pt x="435279" y="113778"/>
                        <a:pt x="438651" y="112012"/>
                        <a:pt x="441542" y="109603"/>
                      </a:cubicBezTo>
                      <a:cubicBezTo>
                        <a:pt x="444944" y="106768"/>
                        <a:pt x="447252" y="102665"/>
                        <a:pt x="450937" y="100208"/>
                      </a:cubicBezTo>
                      <a:cubicBezTo>
                        <a:pt x="453683" y="98377"/>
                        <a:pt x="457200" y="98121"/>
                        <a:pt x="460331" y="97077"/>
                      </a:cubicBezTo>
                      <a:cubicBezTo>
                        <a:pt x="467638" y="98121"/>
                        <a:pt x="476426" y="95676"/>
                        <a:pt x="482252" y="100208"/>
                      </a:cubicBezTo>
                      <a:cubicBezTo>
                        <a:pt x="487463" y="104261"/>
                        <a:pt x="484853" y="113505"/>
                        <a:pt x="488515" y="118998"/>
                      </a:cubicBezTo>
                      <a:cubicBezTo>
                        <a:pt x="495019" y="128754"/>
                        <a:pt x="499516" y="138107"/>
                        <a:pt x="513567" y="140918"/>
                      </a:cubicBezTo>
                      <a:lnTo>
                        <a:pt x="529224" y="144050"/>
                      </a:lnTo>
                      <a:cubicBezTo>
                        <a:pt x="535471" y="145186"/>
                        <a:pt x="541787" y="145936"/>
                        <a:pt x="548013" y="147181"/>
                      </a:cubicBezTo>
                      <a:cubicBezTo>
                        <a:pt x="562647" y="150108"/>
                        <a:pt x="562272" y="152181"/>
                        <a:pt x="579328" y="153444"/>
                      </a:cubicBezTo>
                      <a:cubicBezTo>
                        <a:pt x="601214" y="155065"/>
                        <a:pt x="623169" y="155532"/>
                        <a:pt x="645090" y="156576"/>
                      </a:cubicBezTo>
                      <a:lnTo>
                        <a:pt x="663879" y="162839"/>
                      </a:lnTo>
                      <a:cubicBezTo>
                        <a:pt x="671020" y="165219"/>
                        <a:pt x="675527" y="172985"/>
                        <a:pt x="682668" y="175365"/>
                      </a:cubicBezTo>
                      <a:lnTo>
                        <a:pt x="692063" y="178496"/>
                      </a:lnTo>
                      <a:cubicBezTo>
                        <a:pt x="695194" y="180584"/>
                        <a:pt x="698979" y="181927"/>
                        <a:pt x="701457" y="184759"/>
                      </a:cubicBezTo>
                      <a:cubicBezTo>
                        <a:pt x="706414" y="190424"/>
                        <a:pt x="709808" y="197285"/>
                        <a:pt x="713983" y="203548"/>
                      </a:cubicBezTo>
                      <a:lnTo>
                        <a:pt x="726509" y="222337"/>
                      </a:lnTo>
                      <a:cubicBezTo>
                        <a:pt x="732772" y="231732"/>
                        <a:pt x="724422" y="233819"/>
                        <a:pt x="739035" y="234863"/>
                      </a:cubicBezTo>
                      <a:cubicBezTo>
                        <a:pt x="750488" y="235681"/>
                        <a:pt x="762000" y="234863"/>
                        <a:pt x="773482" y="234863"/>
                      </a:cubicBezTo>
                      <a:lnTo>
                        <a:pt x="773482" y="23486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2" name="Freeform 281"/>
                <p:cNvSpPr/>
                <p:nvPr/>
              </p:nvSpPr>
              <p:spPr>
                <a:xfrm>
                  <a:off x="2649255" y="1722329"/>
                  <a:ext cx="930057" cy="735904"/>
                </a:xfrm>
                <a:custGeom>
                  <a:avLst/>
                  <a:gdLst>
                    <a:gd name="connsiteX0" fmla="*/ 0 w 930057"/>
                    <a:gd name="connsiteY0" fmla="*/ 0 h 735904"/>
                    <a:gd name="connsiteX1" fmla="*/ 0 w 930057"/>
                    <a:gd name="connsiteY1" fmla="*/ 0 h 735904"/>
                    <a:gd name="connsiteX2" fmla="*/ 25052 w 930057"/>
                    <a:gd name="connsiteY2" fmla="*/ 9394 h 735904"/>
                    <a:gd name="connsiteX3" fmla="*/ 34446 w 930057"/>
                    <a:gd name="connsiteY3" fmla="*/ 12526 h 735904"/>
                    <a:gd name="connsiteX4" fmla="*/ 37578 w 930057"/>
                    <a:gd name="connsiteY4" fmla="*/ 21920 h 735904"/>
                    <a:gd name="connsiteX5" fmla="*/ 56367 w 930057"/>
                    <a:gd name="connsiteY5" fmla="*/ 31315 h 735904"/>
                    <a:gd name="connsiteX6" fmla="*/ 109603 w 930057"/>
                    <a:gd name="connsiteY6" fmla="*/ 28183 h 735904"/>
                    <a:gd name="connsiteX7" fmla="*/ 122129 w 930057"/>
                    <a:gd name="connsiteY7" fmla="*/ 31315 h 735904"/>
                    <a:gd name="connsiteX8" fmla="*/ 150312 w 930057"/>
                    <a:gd name="connsiteY8" fmla="*/ 53235 h 735904"/>
                    <a:gd name="connsiteX9" fmla="*/ 162838 w 930057"/>
                    <a:gd name="connsiteY9" fmla="*/ 72024 h 735904"/>
                    <a:gd name="connsiteX10" fmla="*/ 165970 w 930057"/>
                    <a:gd name="connsiteY10" fmla="*/ 81419 h 735904"/>
                    <a:gd name="connsiteX11" fmla="*/ 181627 w 930057"/>
                    <a:gd name="connsiteY11" fmla="*/ 100208 h 735904"/>
                    <a:gd name="connsiteX12" fmla="*/ 200416 w 930057"/>
                    <a:gd name="connsiteY12" fmla="*/ 106471 h 735904"/>
                    <a:gd name="connsiteX13" fmla="*/ 209811 w 930057"/>
                    <a:gd name="connsiteY13" fmla="*/ 109603 h 735904"/>
                    <a:gd name="connsiteX14" fmla="*/ 247389 w 930057"/>
                    <a:gd name="connsiteY14" fmla="*/ 122129 h 735904"/>
                    <a:gd name="connsiteX15" fmla="*/ 259915 w 930057"/>
                    <a:gd name="connsiteY15" fmla="*/ 125260 h 735904"/>
                    <a:gd name="connsiteX16" fmla="*/ 269309 w 930057"/>
                    <a:gd name="connsiteY16" fmla="*/ 131523 h 735904"/>
                    <a:gd name="connsiteX17" fmla="*/ 278704 w 930057"/>
                    <a:gd name="connsiteY17" fmla="*/ 140918 h 735904"/>
                    <a:gd name="connsiteX18" fmla="*/ 288098 w 930057"/>
                    <a:gd name="connsiteY18" fmla="*/ 144049 h 735904"/>
                    <a:gd name="connsiteX19" fmla="*/ 297493 w 930057"/>
                    <a:gd name="connsiteY19" fmla="*/ 153444 h 735904"/>
                    <a:gd name="connsiteX20" fmla="*/ 306887 w 930057"/>
                    <a:gd name="connsiteY20" fmla="*/ 159707 h 735904"/>
                    <a:gd name="connsiteX21" fmla="*/ 310019 w 930057"/>
                    <a:gd name="connsiteY21" fmla="*/ 169101 h 735904"/>
                    <a:gd name="connsiteX22" fmla="*/ 319413 w 930057"/>
                    <a:gd name="connsiteY22" fmla="*/ 175364 h 735904"/>
                    <a:gd name="connsiteX23" fmla="*/ 331940 w 930057"/>
                    <a:gd name="connsiteY23" fmla="*/ 191022 h 735904"/>
                    <a:gd name="connsiteX24" fmla="*/ 338203 w 930057"/>
                    <a:gd name="connsiteY24" fmla="*/ 209811 h 735904"/>
                    <a:gd name="connsiteX25" fmla="*/ 347597 w 930057"/>
                    <a:gd name="connsiteY25" fmla="*/ 216074 h 735904"/>
                    <a:gd name="connsiteX26" fmla="*/ 369518 w 930057"/>
                    <a:gd name="connsiteY26" fmla="*/ 222337 h 735904"/>
                    <a:gd name="connsiteX27" fmla="*/ 378912 w 930057"/>
                    <a:gd name="connsiteY27" fmla="*/ 225468 h 735904"/>
                    <a:gd name="connsiteX28" fmla="*/ 397701 w 930057"/>
                    <a:gd name="connsiteY28" fmla="*/ 237994 h 735904"/>
                    <a:gd name="connsiteX29" fmla="*/ 413359 w 930057"/>
                    <a:gd name="connsiteY29" fmla="*/ 250520 h 735904"/>
                    <a:gd name="connsiteX30" fmla="*/ 429016 w 930057"/>
                    <a:gd name="connsiteY30" fmla="*/ 266178 h 735904"/>
                    <a:gd name="connsiteX31" fmla="*/ 438411 w 930057"/>
                    <a:gd name="connsiteY31" fmla="*/ 284967 h 735904"/>
                    <a:gd name="connsiteX32" fmla="*/ 447805 w 930057"/>
                    <a:gd name="connsiteY32" fmla="*/ 291230 h 735904"/>
                    <a:gd name="connsiteX33" fmla="*/ 466594 w 930057"/>
                    <a:gd name="connsiteY33" fmla="*/ 310019 h 735904"/>
                    <a:gd name="connsiteX34" fmla="*/ 485383 w 930057"/>
                    <a:gd name="connsiteY34" fmla="*/ 325676 h 735904"/>
                    <a:gd name="connsiteX35" fmla="*/ 504172 w 930057"/>
                    <a:gd name="connsiteY35" fmla="*/ 331939 h 735904"/>
                    <a:gd name="connsiteX36" fmla="*/ 513567 w 930057"/>
                    <a:gd name="connsiteY36" fmla="*/ 335071 h 735904"/>
                    <a:gd name="connsiteX37" fmla="*/ 532356 w 930057"/>
                    <a:gd name="connsiteY37" fmla="*/ 347597 h 735904"/>
                    <a:gd name="connsiteX38" fmla="*/ 541750 w 930057"/>
                    <a:gd name="connsiteY38" fmla="*/ 353860 h 735904"/>
                    <a:gd name="connsiteX39" fmla="*/ 551145 w 930057"/>
                    <a:gd name="connsiteY39" fmla="*/ 360123 h 735904"/>
                    <a:gd name="connsiteX40" fmla="*/ 557408 w 930057"/>
                    <a:gd name="connsiteY40" fmla="*/ 369518 h 735904"/>
                    <a:gd name="connsiteX41" fmla="*/ 566803 w 930057"/>
                    <a:gd name="connsiteY41" fmla="*/ 378912 h 735904"/>
                    <a:gd name="connsiteX42" fmla="*/ 569934 w 930057"/>
                    <a:gd name="connsiteY42" fmla="*/ 388307 h 735904"/>
                    <a:gd name="connsiteX43" fmla="*/ 582460 w 930057"/>
                    <a:gd name="connsiteY43" fmla="*/ 407096 h 735904"/>
                    <a:gd name="connsiteX44" fmla="*/ 585592 w 930057"/>
                    <a:gd name="connsiteY44" fmla="*/ 416490 h 735904"/>
                    <a:gd name="connsiteX45" fmla="*/ 594986 w 930057"/>
                    <a:gd name="connsiteY45" fmla="*/ 422753 h 735904"/>
                    <a:gd name="connsiteX46" fmla="*/ 610644 w 930057"/>
                    <a:gd name="connsiteY46" fmla="*/ 450937 h 735904"/>
                    <a:gd name="connsiteX47" fmla="*/ 629433 w 930057"/>
                    <a:gd name="connsiteY47" fmla="*/ 463463 h 735904"/>
                    <a:gd name="connsiteX48" fmla="*/ 638827 w 930057"/>
                    <a:gd name="connsiteY48" fmla="*/ 482252 h 735904"/>
                    <a:gd name="connsiteX49" fmla="*/ 641959 w 930057"/>
                    <a:gd name="connsiteY49" fmla="*/ 491646 h 735904"/>
                    <a:gd name="connsiteX50" fmla="*/ 670142 w 930057"/>
                    <a:gd name="connsiteY50" fmla="*/ 516698 h 735904"/>
                    <a:gd name="connsiteX51" fmla="*/ 688931 w 930057"/>
                    <a:gd name="connsiteY51" fmla="*/ 532356 h 735904"/>
                    <a:gd name="connsiteX52" fmla="*/ 701457 w 930057"/>
                    <a:gd name="connsiteY52" fmla="*/ 535487 h 735904"/>
                    <a:gd name="connsiteX53" fmla="*/ 720246 w 930057"/>
                    <a:gd name="connsiteY53" fmla="*/ 541750 h 735904"/>
                    <a:gd name="connsiteX54" fmla="*/ 757824 w 930057"/>
                    <a:gd name="connsiteY54" fmla="*/ 554276 h 735904"/>
                    <a:gd name="connsiteX55" fmla="*/ 782877 w 930057"/>
                    <a:gd name="connsiteY55" fmla="*/ 560539 h 735904"/>
                    <a:gd name="connsiteX56" fmla="*/ 804797 w 930057"/>
                    <a:gd name="connsiteY56" fmla="*/ 563671 h 735904"/>
                    <a:gd name="connsiteX57" fmla="*/ 829849 w 930057"/>
                    <a:gd name="connsiteY57" fmla="*/ 569934 h 735904"/>
                    <a:gd name="connsiteX58" fmla="*/ 839244 w 930057"/>
                    <a:gd name="connsiteY58" fmla="*/ 576197 h 735904"/>
                    <a:gd name="connsiteX59" fmla="*/ 848638 w 930057"/>
                    <a:gd name="connsiteY59" fmla="*/ 579329 h 735904"/>
                    <a:gd name="connsiteX60" fmla="*/ 854901 w 930057"/>
                    <a:gd name="connsiteY60" fmla="*/ 588723 h 735904"/>
                    <a:gd name="connsiteX61" fmla="*/ 864296 w 930057"/>
                    <a:gd name="connsiteY61" fmla="*/ 594986 h 735904"/>
                    <a:gd name="connsiteX62" fmla="*/ 886216 w 930057"/>
                    <a:gd name="connsiteY62" fmla="*/ 660748 h 735904"/>
                    <a:gd name="connsiteX63" fmla="*/ 905005 w 930057"/>
                    <a:gd name="connsiteY63" fmla="*/ 688931 h 735904"/>
                    <a:gd name="connsiteX64" fmla="*/ 911268 w 930057"/>
                    <a:gd name="connsiteY64" fmla="*/ 710852 h 735904"/>
                    <a:gd name="connsiteX65" fmla="*/ 930057 w 930057"/>
                    <a:gd name="connsiteY65" fmla="*/ 735904 h 735904"/>
                    <a:gd name="connsiteX66" fmla="*/ 930057 w 930057"/>
                    <a:gd name="connsiteY66" fmla="*/ 735904 h 7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057" h="735904">
                      <a:moveTo>
                        <a:pt x="0" y="0"/>
                      </a:moveTo>
                      <a:lnTo>
                        <a:pt x="0" y="0"/>
                      </a:lnTo>
                      <a:lnTo>
                        <a:pt x="25052" y="9394"/>
                      </a:lnTo>
                      <a:cubicBezTo>
                        <a:pt x="28154" y="10522"/>
                        <a:pt x="32112" y="10192"/>
                        <a:pt x="34446" y="12526"/>
                      </a:cubicBezTo>
                      <a:cubicBezTo>
                        <a:pt x="36780" y="14860"/>
                        <a:pt x="35516" y="19343"/>
                        <a:pt x="37578" y="21920"/>
                      </a:cubicBezTo>
                      <a:cubicBezTo>
                        <a:pt x="41993" y="27439"/>
                        <a:pt x="50178" y="29252"/>
                        <a:pt x="56367" y="31315"/>
                      </a:cubicBezTo>
                      <a:cubicBezTo>
                        <a:pt x="74112" y="30271"/>
                        <a:pt x="91827" y="28183"/>
                        <a:pt x="109603" y="28183"/>
                      </a:cubicBezTo>
                      <a:cubicBezTo>
                        <a:pt x="113907" y="28183"/>
                        <a:pt x="118280" y="29390"/>
                        <a:pt x="122129" y="31315"/>
                      </a:cubicBezTo>
                      <a:cubicBezTo>
                        <a:pt x="130739" y="35620"/>
                        <a:pt x="143751" y="44800"/>
                        <a:pt x="150312" y="53235"/>
                      </a:cubicBezTo>
                      <a:cubicBezTo>
                        <a:pt x="154933" y="59177"/>
                        <a:pt x="158663" y="65761"/>
                        <a:pt x="162838" y="72024"/>
                      </a:cubicBezTo>
                      <a:cubicBezTo>
                        <a:pt x="164669" y="74771"/>
                        <a:pt x="164494" y="78466"/>
                        <a:pt x="165970" y="81419"/>
                      </a:cubicBezTo>
                      <a:cubicBezTo>
                        <a:pt x="168518" y="86515"/>
                        <a:pt x="176834" y="97545"/>
                        <a:pt x="181627" y="100208"/>
                      </a:cubicBezTo>
                      <a:cubicBezTo>
                        <a:pt x="187398" y="103414"/>
                        <a:pt x="194153" y="104383"/>
                        <a:pt x="200416" y="106471"/>
                      </a:cubicBezTo>
                      <a:lnTo>
                        <a:pt x="209811" y="109603"/>
                      </a:lnTo>
                      <a:lnTo>
                        <a:pt x="247389" y="122129"/>
                      </a:lnTo>
                      <a:cubicBezTo>
                        <a:pt x="251472" y="123490"/>
                        <a:pt x="255740" y="124216"/>
                        <a:pt x="259915" y="125260"/>
                      </a:cubicBezTo>
                      <a:cubicBezTo>
                        <a:pt x="263046" y="127348"/>
                        <a:pt x="266418" y="129114"/>
                        <a:pt x="269309" y="131523"/>
                      </a:cubicBezTo>
                      <a:cubicBezTo>
                        <a:pt x="272711" y="134358"/>
                        <a:pt x="275019" y="138461"/>
                        <a:pt x="278704" y="140918"/>
                      </a:cubicBezTo>
                      <a:cubicBezTo>
                        <a:pt x="281450" y="142749"/>
                        <a:pt x="284967" y="143005"/>
                        <a:pt x="288098" y="144049"/>
                      </a:cubicBezTo>
                      <a:cubicBezTo>
                        <a:pt x="291230" y="147181"/>
                        <a:pt x="294091" y="150609"/>
                        <a:pt x="297493" y="153444"/>
                      </a:cubicBezTo>
                      <a:cubicBezTo>
                        <a:pt x="300384" y="155853"/>
                        <a:pt x="304536" y="156768"/>
                        <a:pt x="306887" y="159707"/>
                      </a:cubicBezTo>
                      <a:cubicBezTo>
                        <a:pt x="308949" y="162284"/>
                        <a:pt x="307957" y="166524"/>
                        <a:pt x="310019" y="169101"/>
                      </a:cubicBezTo>
                      <a:cubicBezTo>
                        <a:pt x="312370" y="172040"/>
                        <a:pt x="316474" y="173013"/>
                        <a:pt x="319413" y="175364"/>
                      </a:cubicBezTo>
                      <a:cubicBezTo>
                        <a:pt x="325791" y="180466"/>
                        <a:pt x="327287" y="184043"/>
                        <a:pt x="331940" y="191022"/>
                      </a:cubicBezTo>
                      <a:lnTo>
                        <a:pt x="338203" y="209811"/>
                      </a:lnTo>
                      <a:cubicBezTo>
                        <a:pt x="339393" y="213381"/>
                        <a:pt x="344231" y="214391"/>
                        <a:pt x="347597" y="216074"/>
                      </a:cubicBezTo>
                      <a:cubicBezTo>
                        <a:pt x="352597" y="218574"/>
                        <a:pt x="364844" y="221001"/>
                        <a:pt x="369518" y="222337"/>
                      </a:cubicBezTo>
                      <a:cubicBezTo>
                        <a:pt x="372692" y="223244"/>
                        <a:pt x="375781" y="224424"/>
                        <a:pt x="378912" y="225468"/>
                      </a:cubicBezTo>
                      <a:cubicBezTo>
                        <a:pt x="385175" y="229643"/>
                        <a:pt x="393526" y="231731"/>
                        <a:pt x="397701" y="237994"/>
                      </a:cubicBezTo>
                      <a:cubicBezTo>
                        <a:pt x="405795" y="250136"/>
                        <a:pt x="400393" y="246199"/>
                        <a:pt x="413359" y="250520"/>
                      </a:cubicBezTo>
                      <a:cubicBezTo>
                        <a:pt x="422754" y="256784"/>
                        <a:pt x="423796" y="255739"/>
                        <a:pt x="429016" y="266178"/>
                      </a:cubicBezTo>
                      <a:cubicBezTo>
                        <a:pt x="434109" y="276364"/>
                        <a:pt x="429438" y="275993"/>
                        <a:pt x="438411" y="284967"/>
                      </a:cubicBezTo>
                      <a:cubicBezTo>
                        <a:pt x="441072" y="287628"/>
                        <a:pt x="444992" y="288730"/>
                        <a:pt x="447805" y="291230"/>
                      </a:cubicBezTo>
                      <a:cubicBezTo>
                        <a:pt x="454425" y="297114"/>
                        <a:pt x="460331" y="303756"/>
                        <a:pt x="466594" y="310019"/>
                      </a:cubicBezTo>
                      <a:cubicBezTo>
                        <a:pt x="472491" y="315916"/>
                        <a:pt x="477538" y="322189"/>
                        <a:pt x="485383" y="325676"/>
                      </a:cubicBezTo>
                      <a:cubicBezTo>
                        <a:pt x="491416" y="328357"/>
                        <a:pt x="497909" y="329851"/>
                        <a:pt x="504172" y="331939"/>
                      </a:cubicBezTo>
                      <a:cubicBezTo>
                        <a:pt x="507304" y="332983"/>
                        <a:pt x="510820" y="333240"/>
                        <a:pt x="513567" y="335071"/>
                      </a:cubicBezTo>
                      <a:lnTo>
                        <a:pt x="532356" y="347597"/>
                      </a:lnTo>
                      <a:lnTo>
                        <a:pt x="541750" y="353860"/>
                      </a:lnTo>
                      <a:lnTo>
                        <a:pt x="551145" y="360123"/>
                      </a:lnTo>
                      <a:cubicBezTo>
                        <a:pt x="553233" y="363255"/>
                        <a:pt x="554998" y="366627"/>
                        <a:pt x="557408" y="369518"/>
                      </a:cubicBezTo>
                      <a:cubicBezTo>
                        <a:pt x="560243" y="372920"/>
                        <a:pt x="564346" y="375227"/>
                        <a:pt x="566803" y="378912"/>
                      </a:cubicBezTo>
                      <a:cubicBezTo>
                        <a:pt x="568634" y="381659"/>
                        <a:pt x="568331" y="385421"/>
                        <a:pt x="569934" y="388307"/>
                      </a:cubicBezTo>
                      <a:cubicBezTo>
                        <a:pt x="573589" y="394887"/>
                        <a:pt x="580079" y="399955"/>
                        <a:pt x="582460" y="407096"/>
                      </a:cubicBezTo>
                      <a:cubicBezTo>
                        <a:pt x="583504" y="410227"/>
                        <a:pt x="583530" y="413913"/>
                        <a:pt x="585592" y="416490"/>
                      </a:cubicBezTo>
                      <a:cubicBezTo>
                        <a:pt x="587943" y="419429"/>
                        <a:pt x="591855" y="420665"/>
                        <a:pt x="594986" y="422753"/>
                      </a:cubicBezTo>
                      <a:cubicBezTo>
                        <a:pt x="600499" y="439289"/>
                        <a:pt x="596287" y="429401"/>
                        <a:pt x="610644" y="450937"/>
                      </a:cubicBezTo>
                      <a:cubicBezTo>
                        <a:pt x="614819" y="457200"/>
                        <a:pt x="629433" y="463463"/>
                        <a:pt x="629433" y="463463"/>
                      </a:cubicBezTo>
                      <a:cubicBezTo>
                        <a:pt x="637300" y="487067"/>
                        <a:pt x="626689" y="457978"/>
                        <a:pt x="638827" y="482252"/>
                      </a:cubicBezTo>
                      <a:cubicBezTo>
                        <a:pt x="640303" y="485204"/>
                        <a:pt x="639932" y="489041"/>
                        <a:pt x="641959" y="491646"/>
                      </a:cubicBezTo>
                      <a:cubicBezTo>
                        <a:pt x="664399" y="520496"/>
                        <a:pt x="652958" y="502378"/>
                        <a:pt x="670142" y="516698"/>
                      </a:cubicBezTo>
                      <a:cubicBezTo>
                        <a:pt x="678106" y="523335"/>
                        <a:pt x="679329" y="528241"/>
                        <a:pt x="688931" y="532356"/>
                      </a:cubicBezTo>
                      <a:cubicBezTo>
                        <a:pt x="692887" y="534051"/>
                        <a:pt x="697335" y="534250"/>
                        <a:pt x="701457" y="535487"/>
                      </a:cubicBezTo>
                      <a:cubicBezTo>
                        <a:pt x="707780" y="537384"/>
                        <a:pt x="713983" y="539662"/>
                        <a:pt x="720246" y="541750"/>
                      </a:cubicBezTo>
                      <a:lnTo>
                        <a:pt x="757824" y="554276"/>
                      </a:lnTo>
                      <a:cubicBezTo>
                        <a:pt x="769931" y="558312"/>
                        <a:pt x="767752" y="558018"/>
                        <a:pt x="782877" y="560539"/>
                      </a:cubicBezTo>
                      <a:cubicBezTo>
                        <a:pt x="790157" y="561752"/>
                        <a:pt x="797559" y="562223"/>
                        <a:pt x="804797" y="563671"/>
                      </a:cubicBezTo>
                      <a:cubicBezTo>
                        <a:pt x="813237" y="565359"/>
                        <a:pt x="829849" y="569934"/>
                        <a:pt x="829849" y="569934"/>
                      </a:cubicBezTo>
                      <a:cubicBezTo>
                        <a:pt x="832981" y="572022"/>
                        <a:pt x="835878" y="574514"/>
                        <a:pt x="839244" y="576197"/>
                      </a:cubicBezTo>
                      <a:cubicBezTo>
                        <a:pt x="842196" y="577673"/>
                        <a:pt x="846061" y="577267"/>
                        <a:pt x="848638" y="579329"/>
                      </a:cubicBezTo>
                      <a:cubicBezTo>
                        <a:pt x="851577" y="581680"/>
                        <a:pt x="852240" y="586062"/>
                        <a:pt x="854901" y="588723"/>
                      </a:cubicBezTo>
                      <a:cubicBezTo>
                        <a:pt x="857562" y="591384"/>
                        <a:pt x="861164" y="592898"/>
                        <a:pt x="864296" y="594986"/>
                      </a:cubicBezTo>
                      <a:lnTo>
                        <a:pt x="886216" y="660748"/>
                      </a:lnTo>
                      <a:cubicBezTo>
                        <a:pt x="886217" y="660750"/>
                        <a:pt x="901873" y="684233"/>
                        <a:pt x="905005" y="688931"/>
                      </a:cubicBezTo>
                      <a:cubicBezTo>
                        <a:pt x="908087" y="693554"/>
                        <a:pt x="909176" y="706668"/>
                        <a:pt x="911268" y="710852"/>
                      </a:cubicBezTo>
                      <a:cubicBezTo>
                        <a:pt x="918349" y="725015"/>
                        <a:pt x="921249" y="727096"/>
                        <a:pt x="930057" y="735904"/>
                      </a:cubicBezTo>
                      <a:lnTo>
                        <a:pt x="930057" y="735904"/>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3" name="Freeform 282"/>
                <p:cNvSpPr/>
                <p:nvPr/>
              </p:nvSpPr>
              <p:spPr>
                <a:xfrm>
                  <a:off x="3569918" y="2448838"/>
                  <a:ext cx="892479" cy="623170"/>
                </a:xfrm>
                <a:custGeom>
                  <a:avLst/>
                  <a:gdLst>
                    <a:gd name="connsiteX0" fmla="*/ 0 w 892479"/>
                    <a:gd name="connsiteY0" fmla="*/ 0 h 623170"/>
                    <a:gd name="connsiteX1" fmla="*/ 0 w 892479"/>
                    <a:gd name="connsiteY1" fmla="*/ 0 h 623170"/>
                    <a:gd name="connsiteX2" fmla="*/ 21920 w 892479"/>
                    <a:gd name="connsiteY2" fmla="*/ 18789 h 623170"/>
                    <a:gd name="connsiteX3" fmla="*/ 31315 w 892479"/>
                    <a:gd name="connsiteY3" fmla="*/ 21921 h 623170"/>
                    <a:gd name="connsiteX4" fmla="*/ 40709 w 892479"/>
                    <a:gd name="connsiteY4" fmla="*/ 28184 h 623170"/>
                    <a:gd name="connsiteX5" fmla="*/ 62630 w 892479"/>
                    <a:gd name="connsiteY5" fmla="*/ 34447 h 623170"/>
                    <a:gd name="connsiteX6" fmla="*/ 72024 w 892479"/>
                    <a:gd name="connsiteY6" fmla="*/ 37578 h 623170"/>
                    <a:gd name="connsiteX7" fmla="*/ 81419 w 892479"/>
                    <a:gd name="connsiteY7" fmla="*/ 43841 h 623170"/>
                    <a:gd name="connsiteX8" fmla="*/ 100208 w 892479"/>
                    <a:gd name="connsiteY8" fmla="*/ 50104 h 623170"/>
                    <a:gd name="connsiteX9" fmla="*/ 118997 w 892479"/>
                    <a:gd name="connsiteY9" fmla="*/ 56367 h 623170"/>
                    <a:gd name="connsiteX10" fmla="*/ 153444 w 892479"/>
                    <a:gd name="connsiteY10" fmla="*/ 59499 h 623170"/>
                    <a:gd name="connsiteX11" fmla="*/ 172233 w 892479"/>
                    <a:gd name="connsiteY11" fmla="*/ 72025 h 623170"/>
                    <a:gd name="connsiteX12" fmla="*/ 178496 w 892479"/>
                    <a:gd name="connsiteY12" fmla="*/ 81420 h 623170"/>
                    <a:gd name="connsiteX13" fmla="*/ 206679 w 892479"/>
                    <a:gd name="connsiteY13" fmla="*/ 97077 h 623170"/>
                    <a:gd name="connsiteX14" fmla="*/ 216074 w 892479"/>
                    <a:gd name="connsiteY14" fmla="*/ 106472 h 623170"/>
                    <a:gd name="connsiteX15" fmla="*/ 225468 w 892479"/>
                    <a:gd name="connsiteY15" fmla="*/ 109603 h 623170"/>
                    <a:gd name="connsiteX16" fmla="*/ 234863 w 892479"/>
                    <a:gd name="connsiteY16" fmla="*/ 115866 h 623170"/>
                    <a:gd name="connsiteX17" fmla="*/ 244257 w 892479"/>
                    <a:gd name="connsiteY17" fmla="*/ 118998 h 623170"/>
                    <a:gd name="connsiteX18" fmla="*/ 253652 w 892479"/>
                    <a:gd name="connsiteY18" fmla="*/ 125261 h 623170"/>
                    <a:gd name="connsiteX19" fmla="*/ 294361 w 892479"/>
                    <a:gd name="connsiteY19" fmla="*/ 131524 h 623170"/>
                    <a:gd name="connsiteX20" fmla="*/ 319414 w 892479"/>
                    <a:gd name="connsiteY20" fmla="*/ 150313 h 623170"/>
                    <a:gd name="connsiteX21" fmla="*/ 325677 w 892479"/>
                    <a:gd name="connsiteY21" fmla="*/ 159707 h 623170"/>
                    <a:gd name="connsiteX22" fmla="*/ 328808 w 892479"/>
                    <a:gd name="connsiteY22" fmla="*/ 169102 h 623170"/>
                    <a:gd name="connsiteX23" fmla="*/ 335071 w 892479"/>
                    <a:gd name="connsiteY23" fmla="*/ 178496 h 623170"/>
                    <a:gd name="connsiteX24" fmla="*/ 385175 w 892479"/>
                    <a:gd name="connsiteY24" fmla="*/ 187891 h 623170"/>
                    <a:gd name="connsiteX25" fmla="*/ 403964 w 892479"/>
                    <a:gd name="connsiteY25" fmla="*/ 203548 h 623170"/>
                    <a:gd name="connsiteX26" fmla="*/ 413359 w 892479"/>
                    <a:gd name="connsiteY26" fmla="*/ 209811 h 623170"/>
                    <a:gd name="connsiteX27" fmla="*/ 432148 w 892479"/>
                    <a:gd name="connsiteY27" fmla="*/ 225469 h 623170"/>
                    <a:gd name="connsiteX28" fmla="*/ 460331 w 892479"/>
                    <a:gd name="connsiteY28" fmla="*/ 228600 h 623170"/>
                    <a:gd name="connsiteX29" fmla="*/ 469726 w 892479"/>
                    <a:gd name="connsiteY29" fmla="*/ 247389 h 623170"/>
                    <a:gd name="connsiteX30" fmla="*/ 472857 w 892479"/>
                    <a:gd name="connsiteY30" fmla="*/ 256784 h 623170"/>
                    <a:gd name="connsiteX31" fmla="*/ 491646 w 892479"/>
                    <a:gd name="connsiteY31" fmla="*/ 284967 h 623170"/>
                    <a:gd name="connsiteX32" fmla="*/ 501041 w 892479"/>
                    <a:gd name="connsiteY32" fmla="*/ 291230 h 623170"/>
                    <a:gd name="connsiteX33" fmla="*/ 513567 w 892479"/>
                    <a:gd name="connsiteY33" fmla="*/ 303757 h 623170"/>
                    <a:gd name="connsiteX34" fmla="*/ 519830 w 892479"/>
                    <a:gd name="connsiteY34" fmla="*/ 313151 h 623170"/>
                    <a:gd name="connsiteX35" fmla="*/ 529224 w 892479"/>
                    <a:gd name="connsiteY35" fmla="*/ 322546 h 623170"/>
                    <a:gd name="connsiteX36" fmla="*/ 551145 w 892479"/>
                    <a:gd name="connsiteY36" fmla="*/ 347598 h 623170"/>
                    <a:gd name="connsiteX37" fmla="*/ 566803 w 892479"/>
                    <a:gd name="connsiteY37" fmla="*/ 366387 h 623170"/>
                    <a:gd name="connsiteX38" fmla="*/ 582460 w 892479"/>
                    <a:gd name="connsiteY38" fmla="*/ 382044 h 623170"/>
                    <a:gd name="connsiteX39" fmla="*/ 607512 w 892479"/>
                    <a:gd name="connsiteY39" fmla="*/ 419622 h 623170"/>
                    <a:gd name="connsiteX40" fmla="*/ 616907 w 892479"/>
                    <a:gd name="connsiteY40" fmla="*/ 422754 h 623170"/>
                    <a:gd name="connsiteX41" fmla="*/ 635696 w 892479"/>
                    <a:gd name="connsiteY41" fmla="*/ 438411 h 623170"/>
                    <a:gd name="connsiteX42" fmla="*/ 645090 w 892479"/>
                    <a:gd name="connsiteY42" fmla="*/ 444674 h 623170"/>
                    <a:gd name="connsiteX43" fmla="*/ 651353 w 892479"/>
                    <a:gd name="connsiteY43" fmla="*/ 454069 h 623170"/>
                    <a:gd name="connsiteX44" fmla="*/ 660748 w 892479"/>
                    <a:gd name="connsiteY44" fmla="*/ 457200 h 623170"/>
                    <a:gd name="connsiteX45" fmla="*/ 679537 w 892479"/>
                    <a:gd name="connsiteY45" fmla="*/ 469726 h 623170"/>
                    <a:gd name="connsiteX46" fmla="*/ 688931 w 892479"/>
                    <a:gd name="connsiteY46" fmla="*/ 475989 h 623170"/>
                    <a:gd name="connsiteX47" fmla="*/ 701457 w 892479"/>
                    <a:gd name="connsiteY47" fmla="*/ 494778 h 623170"/>
                    <a:gd name="connsiteX48" fmla="*/ 707720 w 892479"/>
                    <a:gd name="connsiteY48" fmla="*/ 504173 h 623170"/>
                    <a:gd name="connsiteX49" fmla="*/ 729641 w 892479"/>
                    <a:gd name="connsiteY49" fmla="*/ 532357 h 623170"/>
                    <a:gd name="connsiteX50" fmla="*/ 748430 w 892479"/>
                    <a:gd name="connsiteY50" fmla="*/ 538620 h 623170"/>
                    <a:gd name="connsiteX51" fmla="*/ 776614 w 892479"/>
                    <a:gd name="connsiteY51" fmla="*/ 548014 h 623170"/>
                    <a:gd name="connsiteX52" fmla="*/ 786008 w 892479"/>
                    <a:gd name="connsiteY52" fmla="*/ 551146 h 623170"/>
                    <a:gd name="connsiteX53" fmla="*/ 795403 w 892479"/>
                    <a:gd name="connsiteY53" fmla="*/ 557409 h 623170"/>
                    <a:gd name="connsiteX54" fmla="*/ 814192 w 892479"/>
                    <a:gd name="connsiteY54" fmla="*/ 563672 h 623170"/>
                    <a:gd name="connsiteX55" fmla="*/ 823586 w 892479"/>
                    <a:gd name="connsiteY55" fmla="*/ 569935 h 623170"/>
                    <a:gd name="connsiteX56" fmla="*/ 842375 w 892479"/>
                    <a:gd name="connsiteY56" fmla="*/ 576198 h 623170"/>
                    <a:gd name="connsiteX57" fmla="*/ 858033 w 892479"/>
                    <a:gd name="connsiteY57" fmla="*/ 604381 h 623170"/>
                    <a:gd name="connsiteX58" fmla="*/ 861164 w 892479"/>
                    <a:gd name="connsiteY58" fmla="*/ 613776 h 623170"/>
                    <a:gd name="connsiteX59" fmla="*/ 870559 w 892479"/>
                    <a:gd name="connsiteY59" fmla="*/ 620039 h 623170"/>
                    <a:gd name="connsiteX60" fmla="*/ 892479 w 892479"/>
                    <a:gd name="connsiteY60" fmla="*/ 623170 h 623170"/>
                    <a:gd name="connsiteX61" fmla="*/ 892479 w 892479"/>
                    <a:gd name="connsiteY61" fmla="*/ 623170 h 62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2479" h="623170">
                      <a:moveTo>
                        <a:pt x="0" y="0"/>
                      </a:moveTo>
                      <a:lnTo>
                        <a:pt x="0" y="0"/>
                      </a:lnTo>
                      <a:cubicBezTo>
                        <a:pt x="7307" y="6263"/>
                        <a:pt x="14036" y="13270"/>
                        <a:pt x="21920" y="18789"/>
                      </a:cubicBezTo>
                      <a:cubicBezTo>
                        <a:pt x="24624" y="20682"/>
                        <a:pt x="28362" y="20445"/>
                        <a:pt x="31315" y="21921"/>
                      </a:cubicBezTo>
                      <a:cubicBezTo>
                        <a:pt x="34681" y="23604"/>
                        <a:pt x="37343" y="26501"/>
                        <a:pt x="40709" y="28184"/>
                      </a:cubicBezTo>
                      <a:cubicBezTo>
                        <a:pt x="45709" y="30684"/>
                        <a:pt x="57956" y="33111"/>
                        <a:pt x="62630" y="34447"/>
                      </a:cubicBezTo>
                      <a:cubicBezTo>
                        <a:pt x="65804" y="35354"/>
                        <a:pt x="68893" y="36534"/>
                        <a:pt x="72024" y="37578"/>
                      </a:cubicBezTo>
                      <a:cubicBezTo>
                        <a:pt x="75156" y="39666"/>
                        <a:pt x="77980" y="42312"/>
                        <a:pt x="81419" y="43841"/>
                      </a:cubicBezTo>
                      <a:cubicBezTo>
                        <a:pt x="87452" y="46522"/>
                        <a:pt x="93945" y="48016"/>
                        <a:pt x="100208" y="50104"/>
                      </a:cubicBezTo>
                      <a:lnTo>
                        <a:pt x="118997" y="56367"/>
                      </a:lnTo>
                      <a:cubicBezTo>
                        <a:pt x="129935" y="60013"/>
                        <a:pt x="141962" y="58455"/>
                        <a:pt x="153444" y="59499"/>
                      </a:cubicBezTo>
                      <a:cubicBezTo>
                        <a:pt x="159707" y="63674"/>
                        <a:pt x="168058" y="65762"/>
                        <a:pt x="172233" y="72025"/>
                      </a:cubicBezTo>
                      <a:cubicBezTo>
                        <a:pt x="174321" y="75157"/>
                        <a:pt x="175664" y="78942"/>
                        <a:pt x="178496" y="81420"/>
                      </a:cubicBezTo>
                      <a:cubicBezTo>
                        <a:pt x="191749" y="93016"/>
                        <a:pt x="193776" y="92776"/>
                        <a:pt x="206679" y="97077"/>
                      </a:cubicBezTo>
                      <a:cubicBezTo>
                        <a:pt x="209811" y="100209"/>
                        <a:pt x="212389" y="104015"/>
                        <a:pt x="216074" y="106472"/>
                      </a:cubicBezTo>
                      <a:cubicBezTo>
                        <a:pt x="218820" y="108303"/>
                        <a:pt x="222516" y="108127"/>
                        <a:pt x="225468" y="109603"/>
                      </a:cubicBezTo>
                      <a:cubicBezTo>
                        <a:pt x="228834" y="111286"/>
                        <a:pt x="231497" y="114183"/>
                        <a:pt x="234863" y="115866"/>
                      </a:cubicBezTo>
                      <a:cubicBezTo>
                        <a:pt x="237815" y="117342"/>
                        <a:pt x="241305" y="117522"/>
                        <a:pt x="244257" y="118998"/>
                      </a:cubicBezTo>
                      <a:cubicBezTo>
                        <a:pt x="247623" y="120681"/>
                        <a:pt x="250081" y="124071"/>
                        <a:pt x="253652" y="125261"/>
                      </a:cubicBezTo>
                      <a:cubicBezTo>
                        <a:pt x="256904" y="126345"/>
                        <a:pt x="292679" y="131284"/>
                        <a:pt x="294361" y="131524"/>
                      </a:cubicBezTo>
                      <a:cubicBezTo>
                        <a:pt x="302943" y="137246"/>
                        <a:pt x="312794" y="142040"/>
                        <a:pt x="319414" y="150313"/>
                      </a:cubicBezTo>
                      <a:cubicBezTo>
                        <a:pt x="321765" y="153252"/>
                        <a:pt x="323589" y="156576"/>
                        <a:pt x="325677" y="159707"/>
                      </a:cubicBezTo>
                      <a:cubicBezTo>
                        <a:pt x="326721" y="162839"/>
                        <a:pt x="327332" y="166149"/>
                        <a:pt x="328808" y="169102"/>
                      </a:cubicBezTo>
                      <a:cubicBezTo>
                        <a:pt x="330491" y="172468"/>
                        <a:pt x="332410" y="175835"/>
                        <a:pt x="335071" y="178496"/>
                      </a:cubicBezTo>
                      <a:cubicBezTo>
                        <a:pt x="348308" y="191732"/>
                        <a:pt x="367768" y="186552"/>
                        <a:pt x="385175" y="187891"/>
                      </a:cubicBezTo>
                      <a:cubicBezTo>
                        <a:pt x="408502" y="203441"/>
                        <a:pt x="379852" y="183455"/>
                        <a:pt x="403964" y="203548"/>
                      </a:cubicBezTo>
                      <a:cubicBezTo>
                        <a:pt x="406855" y="205957"/>
                        <a:pt x="410468" y="207401"/>
                        <a:pt x="413359" y="209811"/>
                      </a:cubicBezTo>
                      <a:cubicBezTo>
                        <a:pt x="417868" y="213569"/>
                        <a:pt x="425481" y="223802"/>
                        <a:pt x="432148" y="225469"/>
                      </a:cubicBezTo>
                      <a:cubicBezTo>
                        <a:pt x="441318" y="227761"/>
                        <a:pt x="450937" y="227556"/>
                        <a:pt x="460331" y="228600"/>
                      </a:cubicBezTo>
                      <a:cubicBezTo>
                        <a:pt x="468206" y="252222"/>
                        <a:pt x="457581" y="223099"/>
                        <a:pt x="469726" y="247389"/>
                      </a:cubicBezTo>
                      <a:cubicBezTo>
                        <a:pt x="471202" y="250342"/>
                        <a:pt x="471254" y="253898"/>
                        <a:pt x="472857" y="256784"/>
                      </a:cubicBezTo>
                      <a:cubicBezTo>
                        <a:pt x="472861" y="256791"/>
                        <a:pt x="488512" y="280266"/>
                        <a:pt x="491646" y="284967"/>
                      </a:cubicBezTo>
                      <a:cubicBezTo>
                        <a:pt x="493734" y="288099"/>
                        <a:pt x="497909" y="289142"/>
                        <a:pt x="501041" y="291230"/>
                      </a:cubicBezTo>
                      <a:cubicBezTo>
                        <a:pt x="507872" y="311726"/>
                        <a:pt x="498384" y="291611"/>
                        <a:pt x="513567" y="303757"/>
                      </a:cubicBezTo>
                      <a:cubicBezTo>
                        <a:pt x="516506" y="306108"/>
                        <a:pt x="517421" y="310260"/>
                        <a:pt x="519830" y="313151"/>
                      </a:cubicBezTo>
                      <a:cubicBezTo>
                        <a:pt x="522665" y="316553"/>
                        <a:pt x="526505" y="319050"/>
                        <a:pt x="529224" y="322546"/>
                      </a:cubicBezTo>
                      <a:cubicBezTo>
                        <a:pt x="548894" y="347838"/>
                        <a:pt x="532958" y="335474"/>
                        <a:pt x="551145" y="347598"/>
                      </a:cubicBezTo>
                      <a:cubicBezTo>
                        <a:pt x="566694" y="370921"/>
                        <a:pt x="546710" y="342276"/>
                        <a:pt x="566803" y="366387"/>
                      </a:cubicBezTo>
                      <a:cubicBezTo>
                        <a:pt x="579851" y="382044"/>
                        <a:pt x="565237" y="370562"/>
                        <a:pt x="582460" y="382044"/>
                      </a:cubicBezTo>
                      <a:lnTo>
                        <a:pt x="607512" y="419622"/>
                      </a:lnTo>
                      <a:cubicBezTo>
                        <a:pt x="609343" y="422369"/>
                        <a:pt x="613954" y="421278"/>
                        <a:pt x="616907" y="422754"/>
                      </a:cubicBezTo>
                      <a:cubicBezTo>
                        <a:pt x="628566" y="428584"/>
                        <a:pt x="625310" y="429756"/>
                        <a:pt x="635696" y="438411"/>
                      </a:cubicBezTo>
                      <a:cubicBezTo>
                        <a:pt x="638587" y="440820"/>
                        <a:pt x="641959" y="442586"/>
                        <a:pt x="645090" y="444674"/>
                      </a:cubicBezTo>
                      <a:cubicBezTo>
                        <a:pt x="647178" y="447806"/>
                        <a:pt x="648414" y="451718"/>
                        <a:pt x="651353" y="454069"/>
                      </a:cubicBezTo>
                      <a:cubicBezTo>
                        <a:pt x="653931" y="456131"/>
                        <a:pt x="657862" y="455597"/>
                        <a:pt x="660748" y="457200"/>
                      </a:cubicBezTo>
                      <a:cubicBezTo>
                        <a:pt x="667328" y="460855"/>
                        <a:pt x="673274" y="465551"/>
                        <a:pt x="679537" y="469726"/>
                      </a:cubicBezTo>
                      <a:lnTo>
                        <a:pt x="688931" y="475989"/>
                      </a:lnTo>
                      <a:lnTo>
                        <a:pt x="701457" y="494778"/>
                      </a:lnTo>
                      <a:cubicBezTo>
                        <a:pt x="703545" y="497910"/>
                        <a:pt x="705058" y="501512"/>
                        <a:pt x="707720" y="504173"/>
                      </a:cubicBezTo>
                      <a:cubicBezTo>
                        <a:pt x="722438" y="518889"/>
                        <a:pt x="714659" y="509882"/>
                        <a:pt x="729641" y="532357"/>
                      </a:cubicBezTo>
                      <a:cubicBezTo>
                        <a:pt x="733303" y="537850"/>
                        <a:pt x="742167" y="536532"/>
                        <a:pt x="748430" y="538620"/>
                      </a:cubicBezTo>
                      <a:lnTo>
                        <a:pt x="776614" y="548014"/>
                      </a:lnTo>
                      <a:cubicBezTo>
                        <a:pt x="779745" y="549058"/>
                        <a:pt x="783262" y="549315"/>
                        <a:pt x="786008" y="551146"/>
                      </a:cubicBezTo>
                      <a:cubicBezTo>
                        <a:pt x="789140" y="553234"/>
                        <a:pt x="791964" y="555880"/>
                        <a:pt x="795403" y="557409"/>
                      </a:cubicBezTo>
                      <a:cubicBezTo>
                        <a:pt x="801436" y="560090"/>
                        <a:pt x="808699" y="560010"/>
                        <a:pt x="814192" y="563672"/>
                      </a:cubicBezTo>
                      <a:cubicBezTo>
                        <a:pt x="817323" y="565760"/>
                        <a:pt x="820147" y="568406"/>
                        <a:pt x="823586" y="569935"/>
                      </a:cubicBezTo>
                      <a:cubicBezTo>
                        <a:pt x="829619" y="572616"/>
                        <a:pt x="842375" y="576198"/>
                        <a:pt x="842375" y="576198"/>
                      </a:cubicBezTo>
                      <a:cubicBezTo>
                        <a:pt x="856438" y="590259"/>
                        <a:pt x="850370" y="581391"/>
                        <a:pt x="858033" y="604381"/>
                      </a:cubicBezTo>
                      <a:cubicBezTo>
                        <a:pt x="859077" y="607513"/>
                        <a:pt x="858417" y="611945"/>
                        <a:pt x="861164" y="613776"/>
                      </a:cubicBezTo>
                      <a:cubicBezTo>
                        <a:pt x="864296" y="615864"/>
                        <a:pt x="866954" y="618958"/>
                        <a:pt x="870559" y="620039"/>
                      </a:cubicBezTo>
                      <a:cubicBezTo>
                        <a:pt x="877629" y="622160"/>
                        <a:pt x="892479" y="623170"/>
                        <a:pt x="892479" y="623170"/>
                      </a:cubicBezTo>
                      <a:lnTo>
                        <a:pt x="892479" y="62317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4" name="Freeform 283"/>
                <p:cNvSpPr/>
                <p:nvPr/>
              </p:nvSpPr>
              <p:spPr>
                <a:xfrm>
                  <a:off x="4453003" y="3072008"/>
                  <a:ext cx="942583" cy="378913"/>
                </a:xfrm>
                <a:custGeom>
                  <a:avLst/>
                  <a:gdLst>
                    <a:gd name="connsiteX0" fmla="*/ 0 w 942583"/>
                    <a:gd name="connsiteY0" fmla="*/ 0 h 378913"/>
                    <a:gd name="connsiteX1" fmla="*/ 0 w 942583"/>
                    <a:gd name="connsiteY1" fmla="*/ 0 h 378913"/>
                    <a:gd name="connsiteX2" fmla="*/ 25052 w 942583"/>
                    <a:gd name="connsiteY2" fmla="*/ 9395 h 378913"/>
                    <a:gd name="connsiteX3" fmla="*/ 34446 w 942583"/>
                    <a:gd name="connsiteY3" fmla="*/ 12526 h 378913"/>
                    <a:gd name="connsiteX4" fmla="*/ 37578 w 942583"/>
                    <a:gd name="connsiteY4" fmla="*/ 28184 h 378913"/>
                    <a:gd name="connsiteX5" fmla="*/ 40709 w 942583"/>
                    <a:gd name="connsiteY5" fmla="*/ 37578 h 378913"/>
                    <a:gd name="connsiteX6" fmla="*/ 53235 w 942583"/>
                    <a:gd name="connsiteY6" fmla="*/ 56367 h 378913"/>
                    <a:gd name="connsiteX7" fmla="*/ 56367 w 942583"/>
                    <a:gd name="connsiteY7" fmla="*/ 65762 h 378913"/>
                    <a:gd name="connsiteX8" fmla="*/ 75156 w 942583"/>
                    <a:gd name="connsiteY8" fmla="*/ 72025 h 378913"/>
                    <a:gd name="connsiteX9" fmla="*/ 93945 w 942583"/>
                    <a:gd name="connsiteY9" fmla="*/ 59499 h 378913"/>
                    <a:gd name="connsiteX10" fmla="*/ 112734 w 942583"/>
                    <a:gd name="connsiteY10" fmla="*/ 65762 h 378913"/>
                    <a:gd name="connsiteX11" fmla="*/ 118997 w 942583"/>
                    <a:gd name="connsiteY11" fmla="*/ 75156 h 378913"/>
                    <a:gd name="connsiteX12" fmla="*/ 128392 w 942583"/>
                    <a:gd name="connsiteY12" fmla="*/ 84551 h 378913"/>
                    <a:gd name="connsiteX13" fmla="*/ 137786 w 942583"/>
                    <a:gd name="connsiteY13" fmla="*/ 87682 h 378913"/>
                    <a:gd name="connsiteX14" fmla="*/ 172233 w 942583"/>
                    <a:gd name="connsiteY14" fmla="*/ 90814 h 378913"/>
                    <a:gd name="connsiteX15" fmla="*/ 181627 w 942583"/>
                    <a:gd name="connsiteY15" fmla="*/ 97077 h 378913"/>
                    <a:gd name="connsiteX16" fmla="*/ 184759 w 942583"/>
                    <a:gd name="connsiteY16" fmla="*/ 106471 h 378913"/>
                    <a:gd name="connsiteX17" fmla="*/ 194153 w 942583"/>
                    <a:gd name="connsiteY17" fmla="*/ 109603 h 378913"/>
                    <a:gd name="connsiteX18" fmla="*/ 219205 w 942583"/>
                    <a:gd name="connsiteY18" fmla="*/ 112734 h 378913"/>
                    <a:gd name="connsiteX19" fmla="*/ 228600 w 942583"/>
                    <a:gd name="connsiteY19" fmla="*/ 115866 h 378913"/>
                    <a:gd name="connsiteX20" fmla="*/ 231731 w 942583"/>
                    <a:gd name="connsiteY20" fmla="*/ 125260 h 378913"/>
                    <a:gd name="connsiteX21" fmla="*/ 247389 w 942583"/>
                    <a:gd name="connsiteY21" fmla="*/ 137787 h 378913"/>
                    <a:gd name="connsiteX22" fmla="*/ 272441 w 942583"/>
                    <a:gd name="connsiteY22" fmla="*/ 140918 h 378913"/>
                    <a:gd name="connsiteX23" fmla="*/ 281835 w 942583"/>
                    <a:gd name="connsiteY23" fmla="*/ 147181 h 378913"/>
                    <a:gd name="connsiteX24" fmla="*/ 288098 w 942583"/>
                    <a:gd name="connsiteY24" fmla="*/ 156576 h 378913"/>
                    <a:gd name="connsiteX25" fmla="*/ 306887 w 942583"/>
                    <a:gd name="connsiteY25" fmla="*/ 169102 h 378913"/>
                    <a:gd name="connsiteX26" fmla="*/ 325676 w 942583"/>
                    <a:gd name="connsiteY26" fmla="*/ 172233 h 378913"/>
                    <a:gd name="connsiteX27" fmla="*/ 341334 w 942583"/>
                    <a:gd name="connsiteY27" fmla="*/ 169102 h 378913"/>
                    <a:gd name="connsiteX28" fmla="*/ 350729 w 942583"/>
                    <a:gd name="connsiteY28" fmla="*/ 165970 h 378913"/>
                    <a:gd name="connsiteX29" fmla="*/ 363255 w 942583"/>
                    <a:gd name="connsiteY29" fmla="*/ 169102 h 378913"/>
                    <a:gd name="connsiteX30" fmla="*/ 385175 w 942583"/>
                    <a:gd name="connsiteY30" fmla="*/ 194154 h 378913"/>
                    <a:gd name="connsiteX31" fmla="*/ 400833 w 942583"/>
                    <a:gd name="connsiteY31" fmla="*/ 197285 h 378913"/>
                    <a:gd name="connsiteX32" fmla="*/ 485383 w 942583"/>
                    <a:gd name="connsiteY32" fmla="*/ 197285 h 378913"/>
                    <a:gd name="connsiteX33" fmla="*/ 494778 w 942583"/>
                    <a:gd name="connsiteY33" fmla="*/ 203548 h 378913"/>
                    <a:gd name="connsiteX34" fmla="*/ 516698 w 942583"/>
                    <a:gd name="connsiteY34" fmla="*/ 228600 h 378913"/>
                    <a:gd name="connsiteX35" fmla="*/ 532356 w 942583"/>
                    <a:gd name="connsiteY35" fmla="*/ 247389 h 378913"/>
                    <a:gd name="connsiteX36" fmla="*/ 554276 w 942583"/>
                    <a:gd name="connsiteY36" fmla="*/ 269310 h 378913"/>
                    <a:gd name="connsiteX37" fmla="*/ 557408 w 942583"/>
                    <a:gd name="connsiteY37" fmla="*/ 278704 h 378913"/>
                    <a:gd name="connsiteX38" fmla="*/ 566802 w 942583"/>
                    <a:gd name="connsiteY38" fmla="*/ 281836 h 378913"/>
                    <a:gd name="connsiteX39" fmla="*/ 582460 w 942583"/>
                    <a:gd name="connsiteY39" fmla="*/ 284967 h 378913"/>
                    <a:gd name="connsiteX40" fmla="*/ 588723 w 942583"/>
                    <a:gd name="connsiteY40" fmla="*/ 303756 h 378913"/>
                    <a:gd name="connsiteX41" fmla="*/ 598118 w 942583"/>
                    <a:gd name="connsiteY41" fmla="*/ 306888 h 378913"/>
                    <a:gd name="connsiteX42" fmla="*/ 607512 w 942583"/>
                    <a:gd name="connsiteY42" fmla="*/ 313151 h 378913"/>
                    <a:gd name="connsiteX43" fmla="*/ 648222 w 942583"/>
                    <a:gd name="connsiteY43" fmla="*/ 319414 h 378913"/>
                    <a:gd name="connsiteX44" fmla="*/ 676405 w 942583"/>
                    <a:gd name="connsiteY44" fmla="*/ 335071 h 378913"/>
                    <a:gd name="connsiteX45" fmla="*/ 698326 w 942583"/>
                    <a:gd name="connsiteY45" fmla="*/ 338203 h 378913"/>
                    <a:gd name="connsiteX46" fmla="*/ 779745 w 942583"/>
                    <a:gd name="connsiteY46" fmla="*/ 338203 h 378913"/>
                    <a:gd name="connsiteX47" fmla="*/ 845507 w 942583"/>
                    <a:gd name="connsiteY47" fmla="*/ 335071 h 378913"/>
                    <a:gd name="connsiteX48" fmla="*/ 876822 w 942583"/>
                    <a:gd name="connsiteY48" fmla="*/ 338203 h 378913"/>
                    <a:gd name="connsiteX49" fmla="*/ 905005 w 942583"/>
                    <a:gd name="connsiteY49" fmla="*/ 341334 h 378913"/>
                    <a:gd name="connsiteX50" fmla="*/ 923794 w 942583"/>
                    <a:gd name="connsiteY50" fmla="*/ 353860 h 378913"/>
                    <a:gd name="connsiteX51" fmla="*/ 942583 w 942583"/>
                    <a:gd name="connsiteY51" fmla="*/ 378913 h 378913"/>
                    <a:gd name="connsiteX52" fmla="*/ 942583 w 942583"/>
                    <a:gd name="connsiteY52" fmla="*/ 378913 h 37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2583" h="378913">
                      <a:moveTo>
                        <a:pt x="0" y="0"/>
                      </a:moveTo>
                      <a:lnTo>
                        <a:pt x="0" y="0"/>
                      </a:lnTo>
                      <a:lnTo>
                        <a:pt x="25052" y="9395"/>
                      </a:lnTo>
                      <a:cubicBezTo>
                        <a:pt x="28154" y="10523"/>
                        <a:pt x="32615" y="9780"/>
                        <a:pt x="34446" y="12526"/>
                      </a:cubicBezTo>
                      <a:cubicBezTo>
                        <a:pt x="37399" y="16955"/>
                        <a:pt x="36287" y="23020"/>
                        <a:pt x="37578" y="28184"/>
                      </a:cubicBezTo>
                      <a:cubicBezTo>
                        <a:pt x="38379" y="31386"/>
                        <a:pt x="39106" y="34693"/>
                        <a:pt x="40709" y="37578"/>
                      </a:cubicBezTo>
                      <a:cubicBezTo>
                        <a:pt x="44364" y="44158"/>
                        <a:pt x="49060" y="50104"/>
                        <a:pt x="53235" y="56367"/>
                      </a:cubicBezTo>
                      <a:cubicBezTo>
                        <a:pt x="55066" y="59114"/>
                        <a:pt x="53681" y="63843"/>
                        <a:pt x="56367" y="65762"/>
                      </a:cubicBezTo>
                      <a:cubicBezTo>
                        <a:pt x="61739" y="69599"/>
                        <a:pt x="75156" y="72025"/>
                        <a:pt x="75156" y="72025"/>
                      </a:cubicBezTo>
                      <a:cubicBezTo>
                        <a:pt x="81419" y="67850"/>
                        <a:pt x="86804" y="57119"/>
                        <a:pt x="93945" y="59499"/>
                      </a:cubicBezTo>
                      <a:lnTo>
                        <a:pt x="112734" y="65762"/>
                      </a:lnTo>
                      <a:cubicBezTo>
                        <a:pt x="114822" y="68893"/>
                        <a:pt x="116588" y="72265"/>
                        <a:pt x="118997" y="75156"/>
                      </a:cubicBezTo>
                      <a:cubicBezTo>
                        <a:pt x="121832" y="78558"/>
                        <a:pt x="124707" y="82094"/>
                        <a:pt x="128392" y="84551"/>
                      </a:cubicBezTo>
                      <a:cubicBezTo>
                        <a:pt x="131138" y="86382"/>
                        <a:pt x="134518" y="87215"/>
                        <a:pt x="137786" y="87682"/>
                      </a:cubicBezTo>
                      <a:cubicBezTo>
                        <a:pt x="149200" y="89313"/>
                        <a:pt x="160751" y="89770"/>
                        <a:pt x="172233" y="90814"/>
                      </a:cubicBezTo>
                      <a:cubicBezTo>
                        <a:pt x="175364" y="92902"/>
                        <a:pt x="179276" y="94138"/>
                        <a:pt x="181627" y="97077"/>
                      </a:cubicBezTo>
                      <a:cubicBezTo>
                        <a:pt x="183689" y="99654"/>
                        <a:pt x="182425" y="104137"/>
                        <a:pt x="184759" y="106471"/>
                      </a:cubicBezTo>
                      <a:cubicBezTo>
                        <a:pt x="187093" y="108805"/>
                        <a:pt x="190905" y="109013"/>
                        <a:pt x="194153" y="109603"/>
                      </a:cubicBezTo>
                      <a:cubicBezTo>
                        <a:pt x="202433" y="111108"/>
                        <a:pt x="210854" y="111690"/>
                        <a:pt x="219205" y="112734"/>
                      </a:cubicBezTo>
                      <a:cubicBezTo>
                        <a:pt x="222337" y="113778"/>
                        <a:pt x="226266" y="113532"/>
                        <a:pt x="228600" y="115866"/>
                      </a:cubicBezTo>
                      <a:cubicBezTo>
                        <a:pt x="230934" y="118200"/>
                        <a:pt x="230033" y="122430"/>
                        <a:pt x="231731" y="125260"/>
                      </a:cubicBezTo>
                      <a:cubicBezTo>
                        <a:pt x="233760" y="128643"/>
                        <a:pt x="244326" y="136952"/>
                        <a:pt x="247389" y="137787"/>
                      </a:cubicBezTo>
                      <a:cubicBezTo>
                        <a:pt x="255508" y="140001"/>
                        <a:pt x="264090" y="139874"/>
                        <a:pt x="272441" y="140918"/>
                      </a:cubicBezTo>
                      <a:cubicBezTo>
                        <a:pt x="275572" y="143006"/>
                        <a:pt x="279174" y="144520"/>
                        <a:pt x="281835" y="147181"/>
                      </a:cubicBezTo>
                      <a:cubicBezTo>
                        <a:pt x="284496" y="149842"/>
                        <a:pt x="285266" y="154098"/>
                        <a:pt x="288098" y="156576"/>
                      </a:cubicBezTo>
                      <a:cubicBezTo>
                        <a:pt x="293763" y="161533"/>
                        <a:pt x="300624" y="164927"/>
                        <a:pt x="306887" y="169102"/>
                      </a:cubicBezTo>
                      <a:cubicBezTo>
                        <a:pt x="312170" y="172624"/>
                        <a:pt x="319413" y="171189"/>
                        <a:pt x="325676" y="172233"/>
                      </a:cubicBezTo>
                      <a:cubicBezTo>
                        <a:pt x="330895" y="171189"/>
                        <a:pt x="336170" y="170393"/>
                        <a:pt x="341334" y="169102"/>
                      </a:cubicBezTo>
                      <a:cubicBezTo>
                        <a:pt x="344537" y="168301"/>
                        <a:pt x="347428" y="165970"/>
                        <a:pt x="350729" y="165970"/>
                      </a:cubicBezTo>
                      <a:cubicBezTo>
                        <a:pt x="355033" y="165970"/>
                        <a:pt x="359080" y="168058"/>
                        <a:pt x="363255" y="169102"/>
                      </a:cubicBezTo>
                      <a:cubicBezTo>
                        <a:pt x="369749" y="178842"/>
                        <a:pt x="373578" y="189805"/>
                        <a:pt x="385175" y="194154"/>
                      </a:cubicBezTo>
                      <a:cubicBezTo>
                        <a:pt x="390159" y="196023"/>
                        <a:pt x="395614" y="196241"/>
                        <a:pt x="400833" y="197285"/>
                      </a:cubicBezTo>
                      <a:cubicBezTo>
                        <a:pt x="434038" y="194731"/>
                        <a:pt x="451770" y="191354"/>
                        <a:pt x="485383" y="197285"/>
                      </a:cubicBezTo>
                      <a:cubicBezTo>
                        <a:pt x="489089" y="197939"/>
                        <a:pt x="491646" y="201460"/>
                        <a:pt x="494778" y="203548"/>
                      </a:cubicBezTo>
                      <a:cubicBezTo>
                        <a:pt x="509392" y="225468"/>
                        <a:pt x="501041" y="218162"/>
                        <a:pt x="516698" y="228600"/>
                      </a:cubicBezTo>
                      <a:cubicBezTo>
                        <a:pt x="539074" y="262165"/>
                        <a:pt x="504231" y="211230"/>
                        <a:pt x="532356" y="247389"/>
                      </a:cubicBezTo>
                      <a:cubicBezTo>
                        <a:pt x="549944" y="270002"/>
                        <a:pt x="536324" y="263325"/>
                        <a:pt x="554276" y="269310"/>
                      </a:cubicBezTo>
                      <a:cubicBezTo>
                        <a:pt x="555320" y="272441"/>
                        <a:pt x="555074" y="276370"/>
                        <a:pt x="557408" y="278704"/>
                      </a:cubicBezTo>
                      <a:cubicBezTo>
                        <a:pt x="559742" y="281038"/>
                        <a:pt x="563600" y="281035"/>
                        <a:pt x="566802" y="281836"/>
                      </a:cubicBezTo>
                      <a:cubicBezTo>
                        <a:pt x="571966" y="283127"/>
                        <a:pt x="577241" y="283923"/>
                        <a:pt x="582460" y="284967"/>
                      </a:cubicBezTo>
                      <a:lnTo>
                        <a:pt x="588723" y="303756"/>
                      </a:lnTo>
                      <a:cubicBezTo>
                        <a:pt x="589767" y="306888"/>
                        <a:pt x="595165" y="305412"/>
                        <a:pt x="598118" y="306888"/>
                      </a:cubicBezTo>
                      <a:cubicBezTo>
                        <a:pt x="601484" y="308571"/>
                        <a:pt x="604146" y="311468"/>
                        <a:pt x="607512" y="313151"/>
                      </a:cubicBezTo>
                      <a:cubicBezTo>
                        <a:pt x="618795" y="318792"/>
                        <a:pt x="639251" y="318517"/>
                        <a:pt x="648222" y="319414"/>
                      </a:cubicBezTo>
                      <a:cubicBezTo>
                        <a:pt x="658986" y="326590"/>
                        <a:pt x="664593" y="332709"/>
                        <a:pt x="676405" y="335071"/>
                      </a:cubicBezTo>
                      <a:cubicBezTo>
                        <a:pt x="683643" y="336519"/>
                        <a:pt x="691019" y="337159"/>
                        <a:pt x="698326" y="338203"/>
                      </a:cubicBezTo>
                      <a:cubicBezTo>
                        <a:pt x="770025" y="331032"/>
                        <a:pt x="681312" y="338203"/>
                        <a:pt x="779745" y="338203"/>
                      </a:cubicBezTo>
                      <a:cubicBezTo>
                        <a:pt x="801691" y="338203"/>
                        <a:pt x="823586" y="336115"/>
                        <a:pt x="845507" y="335071"/>
                      </a:cubicBezTo>
                      <a:lnTo>
                        <a:pt x="876822" y="338203"/>
                      </a:lnTo>
                      <a:cubicBezTo>
                        <a:pt x="886222" y="339193"/>
                        <a:pt x="896038" y="338345"/>
                        <a:pt x="905005" y="341334"/>
                      </a:cubicBezTo>
                      <a:cubicBezTo>
                        <a:pt x="912146" y="343714"/>
                        <a:pt x="923794" y="353860"/>
                        <a:pt x="923794" y="353860"/>
                      </a:cubicBezTo>
                      <a:cubicBezTo>
                        <a:pt x="937958" y="375107"/>
                        <a:pt x="930997" y="367327"/>
                        <a:pt x="942583" y="378913"/>
                      </a:cubicBezTo>
                      <a:lnTo>
                        <a:pt x="942583" y="37891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5" name="Freeform 284"/>
                <p:cNvSpPr/>
                <p:nvPr/>
              </p:nvSpPr>
              <p:spPr>
                <a:xfrm>
                  <a:off x="5392455" y="3450921"/>
                  <a:ext cx="867427" cy="322545"/>
                </a:xfrm>
                <a:custGeom>
                  <a:avLst/>
                  <a:gdLst>
                    <a:gd name="connsiteX0" fmla="*/ 0 w 867427"/>
                    <a:gd name="connsiteY0" fmla="*/ 0 h 322545"/>
                    <a:gd name="connsiteX1" fmla="*/ 0 w 867427"/>
                    <a:gd name="connsiteY1" fmla="*/ 0 h 322545"/>
                    <a:gd name="connsiteX2" fmla="*/ 72024 w 867427"/>
                    <a:gd name="connsiteY2" fmla="*/ 3131 h 322545"/>
                    <a:gd name="connsiteX3" fmla="*/ 81419 w 867427"/>
                    <a:gd name="connsiteY3" fmla="*/ 6263 h 322545"/>
                    <a:gd name="connsiteX4" fmla="*/ 97077 w 867427"/>
                    <a:gd name="connsiteY4" fmla="*/ 18789 h 322545"/>
                    <a:gd name="connsiteX5" fmla="*/ 103340 w 867427"/>
                    <a:gd name="connsiteY5" fmla="*/ 28183 h 322545"/>
                    <a:gd name="connsiteX6" fmla="*/ 122129 w 867427"/>
                    <a:gd name="connsiteY6" fmla="*/ 40709 h 322545"/>
                    <a:gd name="connsiteX7" fmla="*/ 128392 w 867427"/>
                    <a:gd name="connsiteY7" fmla="*/ 50104 h 322545"/>
                    <a:gd name="connsiteX8" fmla="*/ 147181 w 867427"/>
                    <a:gd name="connsiteY8" fmla="*/ 62630 h 322545"/>
                    <a:gd name="connsiteX9" fmla="*/ 200416 w 867427"/>
                    <a:gd name="connsiteY9" fmla="*/ 56367 h 322545"/>
                    <a:gd name="connsiteX10" fmla="*/ 209811 w 867427"/>
                    <a:gd name="connsiteY10" fmla="*/ 53235 h 322545"/>
                    <a:gd name="connsiteX11" fmla="*/ 241126 w 867427"/>
                    <a:gd name="connsiteY11" fmla="*/ 59498 h 322545"/>
                    <a:gd name="connsiteX12" fmla="*/ 250520 w 867427"/>
                    <a:gd name="connsiteY12" fmla="*/ 65761 h 322545"/>
                    <a:gd name="connsiteX13" fmla="*/ 269309 w 867427"/>
                    <a:gd name="connsiteY13" fmla="*/ 72024 h 322545"/>
                    <a:gd name="connsiteX14" fmla="*/ 278704 w 867427"/>
                    <a:gd name="connsiteY14" fmla="*/ 75156 h 322545"/>
                    <a:gd name="connsiteX15" fmla="*/ 294361 w 867427"/>
                    <a:gd name="connsiteY15" fmla="*/ 72024 h 322545"/>
                    <a:gd name="connsiteX16" fmla="*/ 303756 w 867427"/>
                    <a:gd name="connsiteY16" fmla="*/ 68893 h 322545"/>
                    <a:gd name="connsiteX17" fmla="*/ 331940 w 867427"/>
                    <a:gd name="connsiteY17" fmla="*/ 81419 h 322545"/>
                    <a:gd name="connsiteX18" fmla="*/ 353860 w 867427"/>
                    <a:gd name="connsiteY18" fmla="*/ 106471 h 322545"/>
                    <a:gd name="connsiteX19" fmla="*/ 369518 w 867427"/>
                    <a:gd name="connsiteY19" fmla="*/ 118997 h 322545"/>
                    <a:gd name="connsiteX20" fmla="*/ 375781 w 867427"/>
                    <a:gd name="connsiteY20" fmla="*/ 128391 h 322545"/>
                    <a:gd name="connsiteX21" fmla="*/ 385175 w 867427"/>
                    <a:gd name="connsiteY21" fmla="*/ 131523 h 322545"/>
                    <a:gd name="connsiteX22" fmla="*/ 394570 w 867427"/>
                    <a:gd name="connsiteY22" fmla="*/ 137786 h 322545"/>
                    <a:gd name="connsiteX23" fmla="*/ 457200 w 867427"/>
                    <a:gd name="connsiteY23" fmla="*/ 140917 h 322545"/>
                    <a:gd name="connsiteX24" fmla="*/ 482252 w 867427"/>
                    <a:gd name="connsiteY24" fmla="*/ 147180 h 322545"/>
                    <a:gd name="connsiteX25" fmla="*/ 488515 w 867427"/>
                    <a:gd name="connsiteY25" fmla="*/ 156575 h 322545"/>
                    <a:gd name="connsiteX26" fmla="*/ 507304 w 867427"/>
                    <a:gd name="connsiteY26" fmla="*/ 169101 h 322545"/>
                    <a:gd name="connsiteX27" fmla="*/ 516698 w 867427"/>
                    <a:gd name="connsiteY27" fmla="*/ 175364 h 322545"/>
                    <a:gd name="connsiteX28" fmla="*/ 526093 w 867427"/>
                    <a:gd name="connsiteY28" fmla="*/ 181627 h 322545"/>
                    <a:gd name="connsiteX29" fmla="*/ 579329 w 867427"/>
                    <a:gd name="connsiteY29" fmla="*/ 184758 h 322545"/>
                    <a:gd name="connsiteX30" fmla="*/ 598118 w 867427"/>
                    <a:gd name="connsiteY30" fmla="*/ 194153 h 322545"/>
                    <a:gd name="connsiteX31" fmla="*/ 607512 w 867427"/>
                    <a:gd name="connsiteY31" fmla="*/ 200416 h 322545"/>
                    <a:gd name="connsiteX32" fmla="*/ 613775 w 867427"/>
                    <a:gd name="connsiteY32" fmla="*/ 209811 h 322545"/>
                    <a:gd name="connsiteX33" fmla="*/ 641959 w 867427"/>
                    <a:gd name="connsiteY33" fmla="*/ 222337 h 322545"/>
                    <a:gd name="connsiteX34" fmla="*/ 660748 w 867427"/>
                    <a:gd name="connsiteY34" fmla="*/ 228600 h 322545"/>
                    <a:gd name="connsiteX35" fmla="*/ 682668 w 867427"/>
                    <a:gd name="connsiteY35" fmla="*/ 231731 h 322545"/>
                    <a:gd name="connsiteX36" fmla="*/ 701457 w 867427"/>
                    <a:gd name="connsiteY36" fmla="*/ 241126 h 322545"/>
                    <a:gd name="connsiteX37" fmla="*/ 707720 w 867427"/>
                    <a:gd name="connsiteY37" fmla="*/ 250520 h 322545"/>
                    <a:gd name="connsiteX38" fmla="*/ 717115 w 867427"/>
                    <a:gd name="connsiteY38" fmla="*/ 259915 h 322545"/>
                    <a:gd name="connsiteX39" fmla="*/ 720246 w 867427"/>
                    <a:gd name="connsiteY39" fmla="*/ 269309 h 322545"/>
                    <a:gd name="connsiteX40" fmla="*/ 739035 w 867427"/>
                    <a:gd name="connsiteY40" fmla="*/ 275572 h 322545"/>
                    <a:gd name="connsiteX41" fmla="*/ 754693 w 867427"/>
                    <a:gd name="connsiteY41" fmla="*/ 278704 h 322545"/>
                    <a:gd name="connsiteX42" fmla="*/ 764087 w 867427"/>
                    <a:gd name="connsiteY42" fmla="*/ 281835 h 322545"/>
                    <a:gd name="connsiteX43" fmla="*/ 804797 w 867427"/>
                    <a:gd name="connsiteY43" fmla="*/ 284967 h 322545"/>
                    <a:gd name="connsiteX44" fmla="*/ 832981 w 867427"/>
                    <a:gd name="connsiteY44" fmla="*/ 300624 h 322545"/>
                    <a:gd name="connsiteX45" fmla="*/ 842375 w 867427"/>
                    <a:gd name="connsiteY45" fmla="*/ 310019 h 322545"/>
                    <a:gd name="connsiteX46" fmla="*/ 851770 w 867427"/>
                    <a:gd name="connsiteY46" fmla="*/ 313150 h 322545"/>
                    <a:gd name="connsiteX47" fmla="*/ 861164 w 867427"/>
                    <a:gd name="connsiteY47" fmla="*/ 319413 h 322545"/>
                    <a:gd name="connsiteX48" fmla="*/ 867427 w 867427"/>
                    <a:gd name="connsiteY48" fmla="*/ 322545 h 322545"/>
                    <a:gd name="connsiteX49" fmla="*/ 867427 w 867427"/>
                    <a:gd name="connsiteY49" fmla="*/ 322545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7427" h="322545">
                      <a:moveTo>
                        <a:pt x="0" y="0"/>
                      </a:moveTo>
                      <a:lnTo>
                        <a:pt x="0" y="0"/>
                      </a:lnTo>
                      <a:cubicBezTo>
                        <a:pt x="24008" y="1044"/>
                        <a:pt x="48064" y="1288"/>
                        <a:pt x="72024" y="3131"/>
                      </a:cubicBezTo>
                      <a:cubicBezTo>
                        <a:pt x="75315" y="3384"/>
                        <a:pt x="78466" y="4787"/>
                        <a:pt x="81419" y="6263"/>
                      </a:cubicBezTo>
                      <a:cubicBezTo>
                        <a:pt x="86842" y="8975"/>
                        <a:pt x="93194" y="13936"/>
                        <a:pt x="97077" y="18789"/>
                      </a:cubicBezTo>
                      <a:cubicBezTo>
                        <a:pt x="99428" y="21728"/>
                        <a:pt x="100508" y="25705"/>
                        <a:pt x="103340" y="28183"/>
                      </a:cubicBezTo>
                      <a:cubicBezTo>
                        <a:pt x="109005" y="33140"/>
                        <a:pt x="122129" y="40709"/>
                        <a:pt x="122129" y="40709"/>
                      </a:cubicBezTo>
                      <a:cubicBezTo>
                        <a:pt x="124217" y="43841"/>
                        <a:pt x="125560" y="47626"/>
                        <a:pt x="128392" y="50104"/>
                      </a:cubicBezTo>
                      <a:cubicBezTo>
                        <a:pt x="134057" y="55061"/>
                        <a:pt x="147181" y="62630"/>
                        <a:pt x="147181" y="62630"/>
                      </a:cubicBezTo>
                      <a:lnTo>
                        <a:pt x="200416" y="56367"/>
                      </a:lnTo>
                      <a:cubicBezTo>
                        <a:pt x="203664" y="55776"/>
                        <a:pt x="206679" y="54279"/>
                        <a:pt x="209811" y="53235"/>
                      </a:cubicBezTo>
                      <a:cubicBezTo>
                        <a:pt x="217882" y="54388"/>
                        <a:pt x="232384" y="55127"/>
                        <a:pt x="241126" y="59498"/>
                      </a:cubicBezTo>
                      <a:cubicBezTo>
                        <a:pt x="244492" y="61181"/>
                        <a:pt x="247081" y="64232"/>
                        <a:pt x="250520" y="65761"/>
                      </a:cubicBezTo>
                      <a:cubicBezTo>
                        <a:pt x="256553" y="68442"/>
                        <a:pt x="263046" y="69936"/>
                        <a:pt x="269309" y="72024"/>
                      </a:cubicBezTo>
                      <a:lnTo>
                        <a:pt x="278704" y="75156"/>
                      </a:lnTo>
                      <a:cubicBezTo>
                        <a:pt x="283923" y="74112"/>
                        <a:pt x="289198" y="73315"/>
                        <a:pt x="294361" y="72024"/>
                      </a:cubicBezTo>
                      <a:cubicBezTo>
                        <a:pt x="297563" y="71223"/>
                        <a:pt x="300475" y="68528"/>
                        <a:pt x="303756" y="68893"/>
                      </a:cubicBezTo>
                      <a:cubicBezTo>
                        <a:pt x="317172" y="70384"/>
                        <a:pt x="322151" y="74893"/>
                        <a:pt x="331940" y="81419"/>
                      </a:cubicBezTo>
                      <a:cubicBezTo>
                        <a:pt x="346554" y="103339"/>
                        <a:pt x="338203" y="96033"/>
                        <a:pt x="353860" y="106471"/>
                      </a:cubicBezTo>
                      <a:cubicBezTo>
                        <a:pt x="371808" y="133391"/>
                        <a:pt x="347910" y="101711"/>
                        <a:pt x="369518" y="118997"/>
                      </a:cubicBezTo>
                      <a:cubicBezTo>
                        <a:pt x="372457" y="121348"/>
                        <a:pt x="372842" y="126040"/>
                        <a:pt x="375781" y="128391"/>
                      </a:cubicBezTo>
                      <a:cubicBezTo>
                        <a:pt x="378358" y="130453"/>
                        <a:pt x="382223" y="130047"/>
                        <a:pt x="385175" y="131523"/>
                      </a:cubicBezTo>
                      <a:cubicBezTo>
                        <a:pt x="388541" y="133206"/>
                        <a:pt x="390838" y="137299"/>
                        <a:pt x="394570" y="137786"/>
                      </a:cubicBezTo>
                      <a:cubicBezTo>
                        <a:pt x="415297" y="140489"/>
                        <a:pt x="436323" y="139873"/>
                        <a:pt x="457200" y="140917"/>
                      </a:cubicBezTo>
                      <a:cubicBezTo>
                        <a:pt x="457976" y="141072"/>
                        <a:pt x="479044" y="144614"/>
                        <a:pt x="482252" y="147180"/>
                      </a:cubicBezTo>
                      <a:cubicBezTo>
                        <a:pt x="485191" y="149531"/>
                        <a:pt x="485683" y="154097"/>
                        <a:pt x="488515" y="156575"/>
                      </a:cubicBezTo>
                      <a:cubicBezTo>
                        <a:pt x="494180" y="161532"/>
                        <a:pt x="501041" y="164926"/>
                        <a:pt x="507304" y="169101"/>
                      </a:cubicBezTo>
                      <a:lnTo>
                        <a:pt x="516698" y="175364"/>
                      </a:lnTo>
                      <a:cubicBezTo>
                        <a:pt x="519830" y="177452"/>
                        <a:pt x="522336" y="181406"/>
                        <a:pt x="526093" y="181627"/>
                      </a:cubicBezTo>
                      <a:lnTo>
                        <a:pt x="579329" y="184758"/>
                      </a:lnTo>
                      <a:cubicBezTo>
                        <a:pt x="606249" y="202706"/>
                        <a:pt x="572189" y="181188"/>
                        <a:pt x="598118" y="194153"/>
                      </a:cubicBezTo>
                      <a:cubicBezTo>
                        <a:pt x="601484" y="195836"/>
                        <a:pt x="604381" y="198328"/>
                        <a:pt x="607512" y="200416"/>
                      </a:cubicBezTo>
                      <a:cubicBezTo>
                        <a:pt x="609600" y="203548"/>
                        <a:pt x="611114" y="207150"/>
                        <a:pt x="613775" y="209811"/>
                      </a:cubicBezTo>
                      <a:cubicBezTo>
                        <a:pt x="621218" y="217254"/>
                        <a:pt x="632658" y="219237"/>
                        <a:pt x="641959" y="222337"/>
                      </a:cubicBezTo>
                      <a:lnTo>
                        <a:pt x="660748" y="228600"/>
                      </a:lnTo>
                      <a:cubicBezTo>
                        <a:pt x="667750" y="230934"/>
                        <a:pt x="675361" y="230687"/>
                        <a:pt x="682668" y="231731"/>
                      </a:cubicBezTo>
                      <a:cubicBezTo>
                        <a:pt x="690309" y="234278"/>
                        <a:pt x="695386" y="235055"/>
                        <a:pt x="701457" y="241126"/>
                      </a:cubicBezTo>
                      <a:cubicBezTo>
                        <a:pt x="704118" y="243787"/>
                        <a:pt x="705311" y="247629"/>
                        <a:pt x="707720" y="250520"/>
                      </a:cubicBezTo>
                      <a:cubicBezTo>
                        <a:pt x="710555" y="253922"/>
                        <a:pt x="713983" y="256783"/>
                        <a:pt x="717115" y="259915"/>
                      </a:cubicBezTo>
                      <a:cubicBezTo>
                        <a:pt x="718159" y="263046"/>
                        <a:pt x="717560" y="267391"/>
                        <a:pt x="720246" y="269309"/>
                      </a:cubicBezTo>
                      <a:cubicBezTo>
                        <a:pt x="725618" y="273146"/>
                        <a:pt x="732772" y="273484"/>
                        <a:pt x="739035" y="275572"/>
                      </a:cubicBezTo>
                      <a:cubicBezTo>
                        <a:pt x="744085" y="277255"/>
                        <a:pt x="749529" y="277413"/>
                        <a:pt x="754693" y="278704"/>
                      </a:cubicBezTo>
                      <a:cubicBezTo>
                        <a:pt x="757895" y="279505"/>
                        <a:pt x="760812" y="281426"/>
                        <a:pt x="764087" y="281835"/>
                      </a:cubicBezTo>
                      <a:cubicBezTo>
                        <a:pt x="777592" y="283523"/>
                        <a:pt x="791227" y="283923"/>
                        <a:pt x="804797" y="284967"/>
                      </a:cubicBezTo>
                      <a:cubicBezTo>
                        <a:pt x="826333" y="299324"/>
                        <a:pt x="816445" y="295113"/>
                        <a:pt x="832981" y="300624"/>
                      </a:cubicBezTo>
                      <a:cubicBezTo>
                        <a:pt x="836112" y="303756"/>
                        <a:pt x="838690" y="307562"/>
                        <a:pt x="842375" y="310019"/>
                      </a:cubicBezTo>
                      <a:cubicBezTo>
                        <a:pt x="845122" y="311850"/>
                        <a:pt x="848817" y="311674"/>
                        <a:pt x="851770" y="313150"/>
                      </a:cubicBezTo>
                      <a:cubicBezTo>
                        <a:pt x="855136" y="314833"/>
                        <a:pt x="857937" y="317477"/>
                        <a:pt x="861164" y="319413"/>
                      </a:cubicBezTo>
                      <a:cubicBezTo>
                        <a:pt x="863165" y="320614"/>
                        <a:pt x="865339" y="321501"/>
                        <a:pt x="867427" y="322545"/>
                      </a:cubicBezTo>
                      <a:lnTo>
                        <a:pt x="867427" y="32254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6" name="Freeform 285"/>
                <p:cNvSpPr/>
                <p:nvPr/>
              </p:nvSpPr>
              <p:spPr>
                <a:xfrm>
                  <a:off x="6250488" y="3770334"/>
                  <a:ext cx="682668" cy="162839"/>
                </a:xfrm>
                <a:custGeom>
                  <a:avLst/>
                  <a:gdLst>
                    <a:gd name="connsiteX0" fmla="*/ 0 w 682668"/>
                    <a:gd name="connsiteY0" fmla="*/ 0 h 162839"/>
                    <a:gd name="connsiteX1" fmla="*/ 475989 w 682668"/>
                    <a:gd name="connsiteY1" fmla="*/ 0 h 162839"/>
                    <a:gd name="connsiteX2" fmla="*/ 479120 w 682668"/>
                    <a:gd name="connsiteY2" fmla="*/ 28184 h 162839"/>
                    <a:gd name="connsiteX3" fmla="*/ 497909 w 682668"/>
                    <a:gd name="connsiteY3" fmla="*/ 34447 h 162839"/>
                    <a:gd name="connsiteX4" fmla="*/ 516698 w 682668"/>
                    <a:gd name="connsiteY4" fmla="*/ 46973 h 162839"/>
                    <a:gd name="connsiteX5" fmla="*/ 535487 w 682668"/>
                    <a:gd name="connsiteY5" fmla="*/ 59499 h 162839"/>
                    <a:gd name="connsiteX6" fmla="*/ 544882 w 682668"/>
                    <a:gd name="connsiteY6" fmla="*/ 62630 h 162839"/>
                    <a:gd name="connsiteX7" fmla="*/ 573065 w 682668"/>
                    <a:gd name="connsiteY7" fmla="*/ 81419 h 162839"/>
                    <a:gd name="connsiteX8" fmla="*/ 591854 w 682668"/>
                    <a:gd name="connsiteY8" fmla="*/ 87682 h 162839"/>
                    <a:gd name="connsiteX9" fmla="*/ 607512 w 682668"/>
                    <a:gd name="connsiteY9" fmla="*/ 100208 h 162839"/>
                    <a:gd name="connsiteX10" fmla="*/ 635696 w 682668"/>
                    <a:gd name="connsiteY10" fmla="*/ 118998 h 162839"/>
                    <a:gd name="connsiteX11" fmla="*/ 645090 w 682668"/>
                    <a:gd name="connsiteY11" fmla="*/ 125261 h 162839"/>
                    <a:gd name="connsiteX12" fmla="*/ 654485 w 682668"/>
                    <a:gd name="connsiteY12" fmla="*/ 128392 h 162839"/>
                    <a:gd name="connsiteX13" fmla="*/ 670142 w 682668"/>
                    <a:gd name="connsiteY13" fmla="*/ 147181 h 162839"/>
                    <a:gd name="connsiteX14" fmla="*/ 682668 w 682668"/>
                    <a:gd name="connsiteY14" fmla="*/ 162839 h 162839"/>
                    <a:gd name="connsiteX15" fmla="*/ 682668 w 682668"/>
                    <a:gd name="connsiteY15" fmla="*/ 162839 h 1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68" h="162839">
                      <a:moveTo>
                        <a:pt x="0" y="0"/>
                      </a:moveTo>
                      <a:lnTo>
                        <a:pt x="475989" y="0"/>
                      </a:lnTo>
                      <a:cubicBezTo>
                        <a:pt x="477033" y="9395"/>
                        <a:pt x="474045" y="20209"/>
                        <a:pt x="479120" y="28184"/>
                      </a:cubicBezTo>
                      <a:cubicBezTo>
                        <a:pt x="482664" y="33754"/>
                        <a:pt x="491646" y="32359"/>
                        <a:pt x="497909" y="34447"/>
                      </a:cubicBezTo>
                      <a:cubicBezTo>
                        <a:pt x="505050" y="36827"/>
                        <a:pt x="510435" y="42798"/>
                        <a:pt x="516698" y="46973"/>
                      </a:cubicBezTo>
                      <a:lnTo>
                        <a:pt x="535487" y="59499"/>
                      </a:lnTo>
                      <a:cubicBezTo>
                        <a:pt x="538234" y="61330"/>
                        <a:pt x="541750" y="61586"/>
                        <a:pt x="544882" y="62630"/>
                      </a:cubicBezTo>
                      <a:lnTo>
                        <a:pt x="573065" y="81419"/>
                      </a:lnTo>
                      <a:cubicBezTo>
                        <a:pt x="578558" y="85081"/>
                        <a:pt x="591854" y="87682"/>
                        <a:pt x="591854" y="87682"/>
                      </a:cubicBezTo>
                      <a:cubicBezTo>
                        <a:pt x="603427" y="105042"/>
                        <a:pt x="591495" y="91310"/>
                        <a:pt x="607512" y="100208"/>
                      </a:cubicBezTo>
                      <a:cubicBezTo>
                        <a:pt x="607527" y="100217"/>
                        <a:pt x="630992" y="115862"/>
                        <a:pt x="635696" y="118998"/>
                      </a:cubicBezTo>
                      <a:cubicBezTo>
                        <a:pt x="638827" y="121086"/>
                        <a:pt x="641520" y="124071"/>
                        <a:pt x="645090" y="125261"/>
                      </a:cubicBezTo>
                      <a:lnTo>
                        <a:pt x="654485" y="128392"/>
                      </a:lnTo>
                      <a:cubicBezTo>
                        <a:pt x="681940" y="155850"/>
                        <a:pt x="648335" y="121014"/>
                        <a:pt x="670142" y="147181"/>
                      </a:cubicBezTo>
                      <a:cubicBezTo>
                        <a:pt x="683947" y="163746"/>
                        <a:pt x="676102" y="149706"/>
                        <a:pt x="682668" y="162839"/>
                      </a:cubicBezTo>
                      <a:lnTo>
                        <a:pt x="682668" y="16283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7" name="Freeform 286"/>
                <p:cNvSpPr/>
                <p:nvPr/>
              </p:nvSpPr>
              <p:spPr>
                <a:xfrm>
                  <a:off x="6930025" y="3926910"/>
                  <a:ext cx="1111685" cy="247389"/>
                </a:xfrm>
                <a:custGeom>
                  <a:avLst/>
                  <a:gdLst>
                    <a:gd name="connsiteX0" fmla="*/ 0 w 1111685"/>
                    <a:gd name="connsiteY0" fmla="*/ 0 h 247389"/>
                    <a:gd name="connsiteX1" fmla="*/ 97076 w 1111685"/>
                    <a:gd name="connsiteY1" fmla="*/ 0 h 247389"/>
                    <a:gd name="connsiteX2" fmla="*/ 97076 w 1111685"/>
                    <a:gd name="connsiteY2" fmla="*/ 40709 h 247389"/>
                    <a:gd name="connsiteX3" fmla="*/ 169101 w 1111685"/>
                    <a:gd name="connsiteY3" fmla="*/ 40709 h 247389"/>
                    <a:gd name="connsiteX4" fmla="*/ 169101 w 1111685"/>
                    <a:gd name="connsiteY4" fmla="*/ 65761 h 247389"/>
                    <a:gd name="connsiteX5" fmla="*/ 272441 w 1111685"/>
                    <a:gd name="connsiteY5" fmla="*/ 65761 h 247389"/>
                    <a:gd name="connsiteX6" fmla="*/ 272441 w 1111685"/>
                    <a:gd name="connsiteY6" fmla="*/ 103339 h 247389"/>
                    <a:gd name="connsiteX7" fmla="*/ 378912 w 1111685"/>
                    <a:gd name="connsiteY7" fmla="*/ 103339 h 247389"/>
                    <a:gd name="connsiteX8" fmla="*/ 378912 w 1111685"/>
                    <a:gd name="connsiteY8" fmla="*/ 153443 h 247389"/>
                    <a:gd name="connsiteX9" fmla="*/ 535487 w 1111685"/>
                    <a:gd name="connsiteY9" fmla="*/ 153443 h 247389"/>
                    <a:gd name="connsiteX10" fmla="*/ 535487 w 1111685"/>
                    <a:gd name="connsiteY10" fmla="*/ 184758 h 247389"/>
                    <a:gd name="connsiteX11" fmla="*/ 920663 w 1111685"/>
                    <a:gd name="connsiteY11" fmla="*/ 184758 h 247389"/>
                    <a:gd name="connsiteX12" fmla="*/ 920663 w 1111685"/>
                    <a:gd name="connsiteY12" fmla="*/ 247389 h 247389"/>
                    <a:gd name="connsiteX13" fmla="*/ 1111685 w 1111685"/>
                    <a:gd name="connsiteY13" fmla="*/ 247389 h 24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1685" h="247389">
                      <a:moveTo>
                        <a:pt x="0" y="0"/>
                      </a:moveTo>
                      <a:lnTo>
                        <a:pt x="97076" y="0"/>
                      </a:lnTo>
                      <a:lnTo>
                        <a:pt x="97076" y="40709"/>
                      </a:lnTo>
                      <a:lnTo>
                        <a:pt x="169101" y="40709"/>
                      </a:lnTo>
                      <a:lnTo>
                        <a:pt x="169101" y="65761"/>
                      </a:lnTo>
                      <a:lnTo>
                        <a:pt x="272441" y="65761"/>
                      </a:lnTo>
                      <a:lnTo>
                        <a:pt x="272441" y="103339"/>
                      </a:lnTo>
                      <a:lnTo>
                        <a:pt x="378912" y="103339"/>
                      </a:lnTo>
                      <a:lnTo>
                        <a:pt x="378912" y="153443"/>
                      </a:lnTo>
                      <a:lnTo>
                        <a:pt x="535487" y="153443"/>
                      </a:lnTo>
                      <a:lnTo>
                        <a:pt x="535487" y="184758"/>
                      </a:lnTo>
                      <a:lnTo>
                        <a:pt x="920663" y="184758"/>
                      </a:lnTo>
                      <a:lnTo>
                        <a:pt x="920663" y="247389"/>
                      </a:lnTo>
                      <a:lnTo>
                        <a:pt x="1111685" y="24738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219" name="Group 218"/>
              <p:cNvGrpSpPr/>
              <p:nvPr/>
            </p:nvGrpSpPr>
            <p:grpSpPr>
              <a:xfrm>
                <a:off x="1383143" y="1817782"/>
                <a:ext cx="2901447" cy="1399081"/>
                <a:chOff x="1738648" y="1493949"/>
                <a:chExt cx="6195677" cy="2987564"/>
              </a:xfrm>
            </p:grpSpPr>
            <p:sp>
              <p:nvSpPr>
                <p:cNvPr id="275" name="Freeform 274"/>
                <p:cNvSpPr/>
                <p:nvPr/>
              </p:nvSpPr>
              <p:spPr>
                <a:xfrm>
                  <a:off x="1738648" y="1493949"/>
                  <a:ext cx="803642" cy="355457"/>
                </a:xfrm>
                <a:custGeom>
                  <a:avLst/>
                  <a:gdLst>
                    <a:gd name="connsiteX0" fmla="*/ 0 w 803642"/>
                    <a:gd name="connsiteY0" fmla="*/ 0 h 355457"/>
                    <a:gd name="connsiteX1" fmla="*/ 345154 w 803642"/>
                    <a:gd name="connsiteY1" fmla="*/ 0 h 355457"/>
                    <a:gd name="connsiteX2" fmla="*/ 355457 w 803642"/>
                    <a:gd name="connsiteY2" fmla="*/ 30910 h 355457"/>
                    <a:gd name="connsiteX3" fmla="*/ 365760 w 803642"/>
                    <a:gd name="connsiteY3" fmla="*/ 33485 h 355457"/>
                    <a:gd name="connsiteX4" fmla="*/ 388942 w 803642"/>
                    <a:gd name="connsiteY4" fmla="*/ 43788 h 355457"/>
                    <a:gd name="connsiteX5" fmla="*/ 396669 w 803642"/>
                    <a:gd name="connsiteY5" fmla="*/ 46364 h 355457"/>
                    <a:gd name="connsiteX6" fmla="*/ 412124 w 803642"/>
                    <a:gd name="connsiteY6" fmla="*/ 56667 h 355457"/>
                    <a:gd name="connsiteX7" fmla="*/ 432730 w 803642"/>
                    <a:gd name="connsiteY7" fmla="*/ 74698 h 355457"/>
                    <a:gd name="connsiteX8" fmla="*/ 440457 w 803642"/>
                    <a:gd name="connsiteY8" fmla="*/ 77274 h 355457"/>
                    <a:gd name="connsiteX9" fmla="*/ 455912 w 803642"/>
                    <a:gd name="connsiteY9" fmla="*/ 87577 h 355457"/>
                    <a:gd name="connsiteX10" fmla="*/ 510003 w 803642"/>
                    <a:gd name="connsiteY10" fmla="*/ 95304 h 355457"/>
                    <a:gd name="connsiteX11" fmla="*/ 525458 w 803642"/>
                    <a:gd name="connsiteY11" fmla="*/ 118486 h 355457"/>
                    <a:gd name="connsiteX12" fmla="*/ 533185 w 803642"/>
                    <a:gd name="connsiteY12" fmla="*/ 121062 h 355457"/>
                    <a:gd name="connsiteX13" fmla="*/ 551216 w 803642"/>
                    <a:gd name="connsiteY13" fmla="*/ 126213 h 355457"/>
                    <a:gd name="connsiteX14" fmla="*/ 566670 w 803642"/>
                    <a:gd name="connsiteY14" fmla="*/ 136516 h 355457"/>
                    <a:gd name="connsiteX15" fmla="*/ 582125 w 803642"/>
                    <a:gd name="connsiteY15" fmla="*/ 141668 h 355457"/>
                    <a:gd name="connsiteX16" fmla="*/ 589852 w 803642"/>
                    <a:gd name="connsiteY16" fmla="*/ 146819 h 355457"/>
                    <a:gd name="connsiteX17" fmla="*/ 595004 w 803642"/>
                    <a:gd name="connsiteY17" fmla="*/ 154547 h 355457"/>
                    <a:gd name="connsiteX18" fmla="*/ 602731 w 803642"/>
                    <a:gd name="connsiteY18" fmla="*/ 162274 h 355457"/>
                    <a:gd name="connsiteX19" fmla="*/ 610458 w 803642"/>
                    <a:gd name="connsiteY19" fmla="*/ 167426 h 355457"/>
                    <a:gd name="connsiteX20" fmla="*/ 654247 w 803642"/>
                    <a:gd name="connsiteY20" fmla="*/ 172577 h 355457"/>
                    <a:gd name="connsiteX21" fmla="*/ 661974 w 803642"/>
                    <a:gd name="connsiteY21" fmla="*/ 177729 h 355457"/>
                    <a:gd name="connsiteX22" fmla="*/ 664550 w 803642"/>
                    <a:gd name="connsiteY22" fmla="*/ 185456 h 355457"/>
                    <a:gd name="connsiteX23" fmla="*/ 669701 w 803642"/>
                    <a:gd name="connsiteY23" fmla="*/ 193183 h 355457"/>
                    <a:gd name="connsiteX24" fmla="*/ 674853 w 803642"/>
                    <a:gd name="connsiteY24" fmla="*/ 208638 h 355457"/>
                    <a:gd name="connsiteX25" fmla="*/ 680004 w 803642"/>
                    <a:gd name="connsiteY25" fmla="*/ 216365 h 355457"/>
                    <a:gd name="connsiteX26" fmla="*/ 682580 w 803642"/>
                    <a:gd name="connsiteY26" fmla="*/ 224093 h 355457"/>
                    <a:gd name="connsiteX27" fmla="*/ 690307 w 803642"/>
                    <a:gd name="connsiteY27" fmla="*/ 229244 h 355457"/>
                    <a:gd name="connsiteX28" fmla="*/ 695459 w 803642"/>
                    <a:gd name="connsiteY28" fmla="*/ 244699 h 355457"/>
                    <a:gd name="connsiteX29" fmla="*/ 710914 w 803642"/>
                    <a:gd name="connsiteY29" fmla="*/ 255002 h 355457"/>
                    <a:gd name="connsiteX30" fmla="*/ 713489 w 803642"/>
                    <a:gd name="connsiteY30" fmla="*/ 262729 h 355457"/>
                    <a:gd name="connsiteX31" fmla="*/ 718641 w 803642"/>
                    <a:gd name="connsiteY31" fmla="*/ 293639 h 355457"/>
                    <a:gd name="connsiteX32" fmla="*/ 721217 w 803642"/>
                    <a:gd name="connsiteY32" fmla="*/ 301366 h 355457"/>
                    <a:gd name="connsiteX33" fmla="*/ 728944 w 803642"/>
                    <a:gd name="connsiteY33" fmla="*/ 306517 h 355457"/>
                    <a:gd name="connsiteX34" fmla="*/ 734096 w 803642"/>
                    <a:gd name="connsiteY34" fmla="*/ 314245 h 355457"/>
                    <a:gd name="connsiteX35" fmla="*/ 741823 w 803642"/>
                    <a:gd name="connsiteY35" fmla="*/ 319396 h 355457"/>
                    <a:gd name="connsiteX36" fmla="*/ 752126 w 803642"/>
                    <a:gd name="connsiteY36" fmla="*/ 334851 h 355457"/>
                    <a:gd name="connsiteX37" fmla="*/ 759853 w 803642"/>
                    <a:gd name="connsiteY37" fmla="*/ 340003 h 355457"/>
                    <a:gd name="connsiteX38" fmla="*/ 767581 w 803642"/>
                    <a:gd name="connsiteY38" fmla="*/ 347730 h 355457"/>
                    <a:gd name="connsiteX39" fmla="*/ 780460 w 803642"/>
                    <a:gd name="connsiteY39" fmla="*/ 350306 h 355457"/>
                    <a:gd name="connsiteX40" fmla="*/ 790763 w 803642"/>
                    <a:gd name="connsiteY40" fmla="*/ 352881 h 355457"/>
                    <a:gd name="connsiteX41" fmla="*/ 803642 w 803642"/>
                    <a:gd name="connsiteY41" fmla="*/ 355457 h 355457"/>
                    <a:gd name="connsiteX42" fmla="*/ 803642 w 803642"/>
                    <a:gd name="connsiteY42" fmla="*/ 355457 h 35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3642" h="355457">
                      <a:moveTo>
                        <a:pt x="0" y="0"/>
                      </a:moveTo>
                      <a:lnTo>
                        <a:pt x="345154" y="0"/>
                      </a:lnTo>
                      <a:cubicBezTo>
                        <a:pt x="345673" y="2335"/>
                        <a:pt x="347988" y="25931"/>
                        <a:pt x="355457" y="30910"/>
                      </a:cubicBezTo>
                      <a:cubicBezTo>
                        <a:pt x="358402" y="32874"/>
                        <a:pt x="362326" y="32627"/>
                        <a:pt x="365760" y="33485"/>
                      </a:cubicBezTo>
                      <a:cubicBezTo>
                        <a:pt x="378006" y="41650"/>
                        <a:pt x="370549" y="37657"/>
                        <a:pt x="388942" y="43788"/>
                      </a:cubicBezTo>
                      <a:cubicBezTo>
                        <a:pt x="391518" y="44647"/>
                        <a:pt x="394410" y="44858"/>
                        <a:pt x="396669" y="46364"/>
                      </a:cubicBezTo>
                      <a:lnTo>
                        <a:pt x="412124" y="56667"/>
                      </a:lnTo>
                      <a:cubicBezTo>
                        <a:pt x="418134" y="65684"/>
                        <a:pt x="419849" y="70404"/>
                        <a:pt x="432730" y="74698"/>
                      </a:cubicBezTo>
                      <a:cubicBezTo>
                        <a:pt x="435306" y="75557"/>
                        <a:pt x="438084" y="75955"/>
                        <a:pt x="440457" y="77274"/>
                      </a:cubicBezTo>
                      <a:cubicBezTo>
                        <a:pt x="445869" y="80281"/>
                        <a:pt x="450760" y="84143"/>
                        <a:pt x="455912" y="87577"/>
                      </a:cubicBezTo>
                      <a:cubicBezTo>
                        <a:pt x="476518" y="101314"/>
                        <a:pt x="460551" y="92556"/>
                        <a:pt x="510003" y="95304"/>
                      </a:cubicBezTo>
                      <a:lnTo>
                        <a:pt x="525458" y="118486"/>
                      </a:lnTo>
                      <a:cubicBezTo>
                        <a:pt x="526964" y="120745"/>
                        <a:pt x="530574" y="120316"/>
                        <a:pt x="533185" y="121062"/>
                      </a:cubicBezTo>
                      <a:cubicBezTo>
                        <a:pt x="555834" y="127533"/>
                        <a:pt x="532680" y="120034"/>
                        <a:pt x="551216" y="126213"/>
                      </a:cubicBezTo>
                      <a:lnTo>
                        <a:pt x="566670" y="136516"/>
                      </a:lnTo>
                      <a:cubicBezTo>
                        <a:pt x="571188" y="139528"/>
                        <a:pt x="577607" y="138656"/>
                        <a:pt x="582125" y="141668"/>
                      </a:cubicBezTo>
                      <a:lnTo>
                        <a:pt x="589852" y="146819"/>
                      </a:lnTo>
                      <a:cubicBezTo>
                        <a:pt x="591569" y="149395"/>
                        <a:pt x="593022" y="152169"/>
                        <a:pt x="595004" y="154547"/>
                      </a:cubicBezTo>
                      <a:cubicBezTo>
                        <a:pt x="597336" y="157345"/>
                        <a:pt x="599933" y="159942"/>
                        <a:pt x="602731" y="162274"/>
                      </a:cubicBezTo>
                      <a:cubicBezTo>
                        <a:pt x="605109" y="164256"/>
                        <a:pt x="607689" y="166042"/>
                        <a:pt x="610458" y="167426"/>
                      </a:cubicBezTo>
                      <a:cubicBezTo>
                        <a:pt x="622162" y="173278"/>
                        <a:pt x="648572" y="172172"/>
                        <a:pt x="654247" y="172577"/>
                      </a:cubicBezTo>
                      <a:cubicBezTo>
                        <a:pt x="656823" y="174294"/>
                        <a:pt x="660040" y="175312"/>
                        <a:pt x="661974" y="177729"/>
                      </a:cubicBezTo>
                      <a:cubicBezTo>
                        <a:pt x="663670" y="179849"/>
                        <a:pt x="663336" y="183028"/>
                        <a:pt x="664550" y="185456"/>
                      </a:cubicBezTo>
                      <a:cubicBezTo>
                        <a:pt x="665934" y="188225"/>
                        <a:pt x="668444" y="190354"/>
                        <a:pt x="669701" y="193183"/>
                      </a:cubicBezTo>
                      <a:cubicBezTo>
                        <a:pt x="671906" y="198145"/>
                        <a:pt x="671841" y="204120"/>
                        <a:pt x="674853" y="208638"/>
                      </a:cubicBezTo>
                      <a:cubicBezTo>
                        <a:pt x="676570" y="211214"/>
                        <a:pt x="678620" y="213596"/>
                        <a:pt x="680004" y="216365"/>
                      </a:cubicBezTo>
                      <a:cubicBezTo>
                        <a:pt x="681218" y="218794"/>
                        <a:pt x="680884" y="221973"/>
                        <a:pt x="682580" y="224093"/>
                      </a:cubicBezTo>
                      <a:cubicBezTo>
                        <a:pt x="684514" y="226510"/>
                        <a:pt x="687731" y="227527"/>
                        <a:pt x="690307" y="229244"/>
                      </a:cubicBezTo>
                      <a:lnTo>
                        <a:pt x="695459" y="244699"/>
                      </a:lnTo>
                      <a:cubicBezTo>
                        <a:pt x="697417" y="250573"/>
                        <a:pt x="710914" y="255002"/>
                        <a:pt x="710914" y="255002"/>
                      </a:cubicBezTo>
                      <a:cubicBezTo>
                        <a:pt x="711772" y="257578"/>
                        <a:pt x="713003" y="260058"/>
                        <a:pt x="713489" y="262729"/>
                      </a:cubicBezTo>
                      <a:cubicBezTo>
                        <a:pt x="718190" y="288589"/>
                        <a:pt x="713524" y="275730"/>
                        <a:pt x="718641" y="293639"/>
                      </a:cubicBezTo>
                      <a:cubicBezTo>
                        <a:pt x="719387" y="296250"/>
                        <a:pt x="719521" y="299246"/>
                        <a:pt x="721217" y="301366"/>
                      </a:cubicBezTo>
                      <a:cubicBezTo>
                        <a:pt x="723151" y="303783"/>
                        <a:pt x="726368" y="304800"/>
                        <a:pt x="728944" y="306517"/>
                      </a:cubicBezTo>
                      <a:cubicBezTo>
                        <a:pt x="730661" y="309093"/>
                        <a:pt x="731907" y="312056"/>
                        <a:pt x="734096" y="314245"/>
                      </a:cubicBezTo>
                      <a:cubicBezTo>
                        <a:pt x="736285" y="316434"/>
                        <a:pt x="739785" y="317066"/>
                        <a:pt x="741823" y="319396"/>
                      </a:cubicBezTo>
                      <a:cubicBezTo>
                        <a:pt x="745900" y="324056"/>
                        <a:pt x="746975" y="331416"/>
                        <a:pt x="752126" y="334851"/>
                      </a:cubicBezTo>
                      <a:cubicBezTo>
                        <a:pt x="754702" y="336568"/>
                        <a:pt x="757475" y="338021"/>
                        <a:pt x="759853" y="340003"/>
                      </a:cubicBezTo>
                      <a:cubicBezTo>
                        <a:pt x="762651" y="342335"/>
                        <a:pt x="764323" y="346101"/>
                        <a:pt x="767581" y="347730"/>
                      </a:cubicBezTo>
                      <a:cubicBezTo>
                        <a:pt x="771497" y="349688"/>
                        <a:pt x="776186" y="349356"/>
                        <a:pt x="780460" y="350306"/>
                      </a:cubicBezTo>
                      <a:cubicBezTo>
                        <a:pt x="783916" y="351074"/>
                        <a:pt x="787307" y="352113"/>
                        <a:pt x="790763" y="352881"/>
                      </a:cubicBezTo>
                      <a:cubicBezTo>
                        <a:pt x="795037" y="353831"/>
                        <a:pt x="803642" y="355457"/>
                        <a:pt x="803642" y="355457"/>
                      </a:cubicBezTo>
                      <a:lnTo>
                        <a:pt x="803642" y="355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6" name="Freeform 275"/>
                <p:cNvSpPr/>
                <p:nvPr/>
              </p:nvSpPr>
              <p:spPr>
                <a:xfrm>
                  <a:off x="2531291" y="1846217"/>
                  <a:ext cx="798302" cy="1088572"/>
                </a:xfrm>
                <a:custGeom>
                  <a:avLst/>
                  <a:gdLst>
                    <a:gd name="connsiteX0" fmla="*/ 0 w 798302"/>
                    <a:gd name="connsiteY0" fmla="*/ 0 h 1088572"/>
                    <a:gd name="connsiteX1" fmla="*/ 0 w 798302"/>
                    <a:gd name="connsiteY1" fmla="*/ 0 h 1088572"/>
                    <a:gd name="connsiteX2" fmla="*/ 20320 w 798302"/>
                    <a:gd name="connsiteY2" fmla="*/ 20320 h 1088572"/>
                    <a:gd name="connsiteX3" fmla="*/ 23223 w 798302"/>
                    <a:gd name="connsiteY3" fmla="*/ 40640 h 1088572"/>
                    <a:gd name="connsiteX4" fmla="*/ 34835 w 798302"/>
                    <a:gd name="connsiteY4" fmla="*/ 78377 h 1088572"/>
                    <a:gd name="connsiteX5" fmla="*/ 37738 w 798302"/>
                    <a:gd name="connsiteY5" fmla="*/ 89989 h 1088572"/>
                    <a:gd name="connsiteX6" fmla="*/ 43543 w 798302"/>
                    <a:gd name="connsiteY6" fmla="*/ 98697 h 1088572"/>
                    <a:gd name="connsiteX7" fmla="*/ 49349 w 798302"/>
                    <a:gd name="connsiteY7" fmla="*/ 116114 h 1088572"/>
                    <a:gd name="connsiteX8" fmla="*/ 58058 w 798302"/>
                    <a:gd name="connsiteY8" fmla="*/ 133532 h 1088572"/>
                    <a:gd name="connsiteX9" fmla="*/ 69669 w 798302"/>
                    <a:gd name="connsiteY9" fmla="*/ 150949 h 1088572"/>
                    <a:gd name="connsiteX10" fmla="*/ 72572 w 798302"/>
                    <a:gd name="connsiteY10" fmla="*/ 159657 h 1088572"/>
                    <a:gd name="connsiteX11" fmla="*/ 78378 w 798302"/>
                    <a:gd name="connsiteY11" fmla="*/ 168366 h 1088572"/>
                    <a:gd name="connsiteX12" fmla="*/ 81280 w 798302"/>
                    <a:gd name="connsiteY12" fmla="*/ 177074 h 1088572"/>
                    <a:gd name="connsiteX13" fmla="*/ 107406 w 798302"/>
                    <a:gd name="connsiteY13" fmla="*/ 191589 h 1088572"/>
                    <a:gd name="connsiteX14" fmla="*/ 124823 w 798302"/>
                    <a:gd name="connsiteY14" fmla="*/ 203200 h 1088572"/>
                    <a:gd name="connsiteX15" fmla="*/ 130629 w 798302"/>
                    <a:gd name="connsiteY15" fmla="*/ 220617 h 1088572"/>
                    <a:gd name="connsiteX16" fmla="*/ 148046 w 798302"/>
                    <a:gd name="connsiteY16" fmla="*/ 232229 h 1088572"/>
                    <a:gd name="connsiteX17" fmla="*/ 153852 w 798302"/>
                    <a:gd name="connsiteY17" fmla="*/ 255452 h 1088572"/>
                    <a:gd name="connsiteX18" fmla="*/ 156755 w 798302"/>
                    <a:gd name="connsiteY18" fmla="*/ 267063 h 1088572"/>
                    <a:gd name="connsiteX19" fmla="*/ 162560 w 798302"/>
                    <a:gd name="connsiteY19" fmla="*/ 275772 h 1088572"/>
                    <a:gd name="connsiteX20" fmla="*/ 168366 w 798302"/>
                    <a:gd name="connsiteY20" fmla="*/ 293189 h 1088572"/>
                    <a:gd name="connsiteX21" fmla="*/ 182880 w 798302"/>
                    <a:gd name="connsiteY21" fmla="*/ 296092 h 1088572"/>
                    <a:gd name="connsiteX22" fmla="*/ 217715 w 798302"/>
                    <a:gd name="connsiteY22" fmla="*/ 301897 h 1088572"/>
                    <a:gd name="connsiteX23" fmla="*/ 229326 w 798302"/>
                    <a:gd name="connsiteY23" fmla="*/ 319314 h 1088572"/>
                    <a:gd name="connsiteX24" fmla="*/ 235132 w 798302"/>
                    <a:gd name="connsiteY24" fmla="*/ 328023 h 1088572"/>
                    <a:gd name="connsiteX25" fmla="*/ 243840 w 798302"/>
                    <a:gd name="connsiteY25" fmla="*/ 333829 h 1088572"/>
                    <a:gd name="connsiteX26" fmla="*/ 252549 w 798302"/>
                    <a:gd name="connsiteY26" fmla="*/ 351246 h 1088572"/>
                    <a:gd name="connsiteX27" fmla="*/ 255452 w 798302"/>
                    <a:gd name="connsiteY27" fmla="*/ 359954 h 1088572"/>
                    <a:gd name="connsiteX28" fmla="*/ 267063 w 798302"/>
                    <a:gd name="connsiteY28" fmla="*/ 377372 h 1088572"/>
                    <a:gd name="connsiteX29" fmla="*/ 272869 w 798302"/>
                    <a:gd name="connsiteY29" fmla="*/ 386080 h 1088572"/>
                    <a:gd name="connsiteX30" fmla="*/ 278675 w 798302"/>
                    <a:gd name="connsiteY30" fmla="*/ 394789 h 1088572"/>
                    <a:gd name="connsiteX31" fmla="*/ 287383 w 798302"/>
                    <a:gd name="connsiteY31" fmla="*/ 403497 h 1088572"/>
                    <a:gd name="connsiteX32" fmla="*/ 304800 w 798302"/>
                    <a:gd name="connsiteY32" fmla="*/ 429623 h 1088572"/>
                    <a:gd name="connsiteX33" fmla="*/ 310606 w 798302"/>
                    <a:gd name="connsiteY33" fmla="*/ 447040 h 1088572"/>
                    <a:gd name="connsiteX34" fmla="*/ 316412 w 798302"/>
                    <a:gd name="connsiteY34" fmla="*/ 455749 h 1088572"/>
                    <a:gd name="connsiteX35" fmla="*/ 319315 w 798302"/>
                    <a:gd name="connsiteY35" fmla="*/ 467360 h 1088572"/>
                    <a:gd name="connsiteX36" fmla="*/ 322218 w 798302"/>
                    <a:gd name="connsiteY36" fmla="*/ 476069 h 1088572"/>
                    <a:gd name="connsiteX37" fmla="*/ 325120 w 798302"/>
                    <a:gd name="connsiteY37" fmla="*/ 490583 h 1088572"/>
                    <a:gd name="connsiteX38" fmla="*/ 330926 w 798302"/>
                    <a:gd name="connsiteY38" fmla="*/ 499292 h 1088572"/>
                    <a:gd name="connsiteX39" fmla="*/ 336732 w 798302"/>
                    <a:gd name="connsiteY39" fmla="*/ 516709 h 1088572"/>
                    <a:gd name="connsiteX40" fmla="*/ 342538 w 798302"/>
                    <a:gd name="connsiteY40" fmla="*/ 537029 h 1088572"/>
                    <a:gd name="connsiteX41" fmla="*/ 345440 w 798302"/>
                    <a:gd name="connsiteY41" fmla="*/ 545737 h 1088572"/>
                    <a:gd name="connsiteX42" fmla="*/ 380275 w 798302"/>
                    <a:gd name="connsiteY42" fmla="*/ 563154 h 1088572"/>
                    <a:gd name="connsiteX43" fmla="*/ 388983 w 798302"/>
                    <a:gd name="connsiteY43" fmla="*/ 566057 h 1088572"/>
                    <a:gd name="connsiteX44" fmla="*/ 394789 w 798302"/>
                    <a:gd name="connsiteY44" fmla="*/ 574766 h 1088572"/>
                    <a:gd name="connsiteX45" fmla="*/ 400595 w 798302"/>
                    <a:gd name="connsiteY45" fmla="*/ 592183 h 1088572"/>
                    <a:gd name="connsiteX46" fmla="*/ 412206 w 798302"/>
                    <a:gd name="connsiteY46" fmla="*/ 609600 h 1088572"/>
                    <a:gd name="connsiteX47" fmla="*/ 438332 w 798302"/>
                    <a:gd name="connsiteY47" fmla="*/ 618309 h 1088572"/>
                    <a:gd name="connsiteX48" fmla="*/ 447040 w 798302"/>
                    <a:gd name="connsiteY48" fmla="*/ 621212 h 1088572"/>
                    <a:gd name="connsiteX49" fmla="*/ 467360 w 798302"/>
                    <a:gd name="connsiteY49" fmla="*/ 644434 h 1088572"/>
                    <a:gd name="connsiteX50" fmla="*/ 478972 w 798302"/>
                    <a:gd name="connsiteY50" fmla="*/ 661852 h 1088572"/>
                    <a:gd name="connsiteX51" fmla="*/ 484778 w 798302"/>
                    <a:gd name="connsiteY51" fmla="*/ 670560 h 1088572"/>
                    <a:gd name="connsiteX52" fmla="*/ 502195 w 798302"/>
                    <a:gd name="connsiteY52" fmla="*/ 679269 h 1088572"/>
                    <a:gd name="connsiteX53" fmla="*/ 513806 w 798302"/>
                    <a:gd name="connsiteY53" fmla="*/ 696686 h 1088572"/>
                    <a:gd name="connsiteX54" fmla="*/ 519612 w 798302"/>
                    <a:gd name="connsiteY54" fmla="*/ 705394 h 1088572"/>
                    <a:gd name="connsiteX55" fmla="*/ 531223 w 798302"/>
                    <a:gd name="connsiteY55" fmla="*/ 740229 h 1088572"/>
                    <a:gd name="connsiteX56" fmla="*/ 537029 w 798302"/>
                    <a:gd name="connsiteY56" fmla="*/ 748937 h 1088572"/>
                    <a:gd name="connsiteX57" fmla="*/ 545738 w 798302"/>
                    <a:gd name="connsiteY57" fmla="*/ 766354 h 1088572"/>
                    <a:gd name="connsiteX58" fmla="*/ 554446 w 798302"/>
                    <a:gd name="connsiteY58" fmla="*/ 783772 h 1088572"/>
                    <a:gd name="connsiteX59" fmla="*/ 571863 w 798302"/>
                    <a:gd name="connsiteY59" fmla="*/ 789577 h 1088572"/>
                    <a:gd name="connsiteX60" fmla="*/ 583475 w 798302"/>
                    <a:gd name="connsiteY60" fmla="*/ 824412 h 1088572"/>
                    <a:gd name="connsiteX61" fmla="*/ 589280 w 798302"/>
                    <a:gd name="connsiteY61" fmla="*/ 841829 h 1088572"/>
                    <a:gd name="connsiteX62" fmla="*/ 597989 w 798302"/>
                    <a:gd name="connsiteY62" fmla="*/ 859246 h 1088572"/>
                    <a:gd name="connsiteX63" fmla="*/ 606698 w 798302"/>
                    <a:gd name="connsiteY63" fmla="*/ 865052 h 1088572"/>
                    <a:gd name="connsiteX64" fmla="*/ 615406 w 798302"/>
                    <a:gd name="connsiteY64" fmla="*/ 882469 h 1088572"/>
                    <a:gd name="connsiteX65" fmla="*/ 621212 w 798302"/>
                    <a:gd name="connsiteY65" fmla="*/ 899886 h 1088572"/>
                    <a:gd name="connsiteX66" fmla="*/ 624115 w 798302"/>
                    <a:gd name="connsiteY66" fmla="*/ 908594 h 1088572"/>
                    <a:gd name="connsiteX67" fmla="*/ 632823 w 798302"/>
                    <a:gd name="connsiteY67" fmla="*/ 911497 h 1088572"/>
                    <a:gd name="connsiteX68" fmla="*/ 650240 w 798302"/>
                    <a:gd name="connsiteY68" fmla="*/ 920206 h 1088572"/>
                    <a:gd name="connsiteX69" fmla="*/ 664755 w 798302"/>
                    <a:gd name="connsiteY69" fmla="*/ 963749 h 1088572"/>
                    <a:gd name="connsiteX70" fmla="*/ 667658 w 798302"/>
                    <a:gd name="connsiteY70" fmla="*/ 972457 h 1088572"/>
                    <a:gd name="connsiteX71" fmla="*/ 676366 w 798302"/>
                    <a:gd name="connsiteY71" fmla="*/ 978263 h 1088572"/>
                    <a:gd name="connsiteX72" fmla="*/ 687978 w 798302"/>
                    <a:gd name="connsiteY72" fmla="*/ 995680 h 1088572"/>
                    <a:gd name="connsiteX73" fmla="*/ 693783 w 798302"/>
                    <a:gd name="connsiteY73" fmla="*/ 1016000 h 1088572"/>
                    <a:gd name="connsiteX74" fmla="*/ 702492 w 798302"/>
                    <a:gd name="connsiteY74" fmla="*/ 1036320 h 1088572"/>
                    <a:gd name="connsiteX75" fmla="*/ 728618 w 798302"/>
                    <a:gd name="connsiteY75" fmla="*/ 1045029 h 1088572"/>
                    <a:gd name="connsiteX76" fmla="*/ 737326 w 798302"/>
                    <a:gd name="connsiteY76" fmla="*/ 1050834 h 1088572"/>
                    <a:gd name="connsiteX77" fmla="*/ 763452 w 798302"/>
                    <a:gd name="connsiteY77" fmla="*/ 1056640 h 1088572"/>
                    <a:gd name="connsiteX78" fmla="*/ 786675 w 798302"/>
                    <a:gd name="connsiteY78" fmla="*/ 1071154 h 1088572"/>
                    <a:gd name="connsiteX79" fmla="*/ 789578 w 798302"/>
                    <a:gd name="connsiteY79" fmla="*/ 1079863 h 1088572"/>
                    <a:gd name="connsiteX80" fmla="*/ 798286 w 798302"/>
                    <a:gd name="connsiteY80" fmla="*/ 1088572 h 1088572"/>
                    <a:gd name="connsiteX81" fmla="*/ 798286 w 798302"/>
                    <a:gd name="connsiteY81" fmla="*/ 1088572 h 1088572"/>
                    <a:gd name="connsiteX82" fmla="*/ 798286 w 798302"/>
                    <a:gd name="connsiteY82" fmla="*/ 1088572 h 1088572"/>
                    <a:gd name="connsiteX83" fmla="*/ 795383 w 798302"/>
                    <a:gd name="connsiteY83" fmla="*/ 1085669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98302" h="1088572">
                      <a:moveTo>
                        <a:pt x="0" y="0"/>
                      </a:moveTo>
                      <a:lnTo>
                        <a:pt x="0" y="0"/>
                      </a:lnTo>
                      <a:cubicBezTo>
                        <a:pt x="6773" y="6773"/>
                        <a:pt x="15567" y="12003"/>
                        <a:pt x="20320" y="20320"/>
                      </a:cubicBezTo>
                      <a:cubicBezTo>
                        <a:pt x="23715" y="26261"/>
                        <a:pt x="21999" y="33908"/>
                        <a:pt x="23223" y="40640"/>
                      </a:cubicBezTo>
                      <a:cubicBezTo>
                        <a:pt x="25568" y="53536"/>
                        <a:pt x="30699" y="65971"/>
                        <a:pt x="34835" y="78377"/>
                      </a:cubicBezTo>
                      <a:cubicBezTo>
                        <a:pt x="36097" y="82162"/>
                        <a:pt x="36166" y="86322"/>
                        <a:pt x="37738" y="89989"/>
                      </a:cubicBezTo>
                      <a:cubicBezTo>
                        <a:pt x="39112" y="93195"/>
                        <a:pt x="42126" y="95509"/>
                        <a:pt x="43543" y="98697"/>
                      </a:cubicBezTo>
                      <a:cubicBezTo>
                        <a:pt x="46028" y="104289"/>
                        <a:pt x="45954" y="111022"/>
                        <a:pt x="49349" y="116114"/>
                      </a:cubicBezTo>
                      <a:cubicBezTo>
                        <a:pt x="75120" y="154770"/>
                        <a:pt x="38030" y="97481"/>
                        <a:pt x="58058" y="133532"/>
                      </a:cubicBezTo>
                      <a:cubicBezTo>
                        <a:pt x="61446" y="139631"/>
                        <a:pt x="65799" y="145143"/>
                        <a:pt x="69669" y="150949"/>
                      </a:cubicBezTo>
                      <a:cubicBezTo>
                        <a:pt x="71366" y="153495"/>
                        <a:pt x="71204" y="156920"/>
                        <a:pt x="72572" y="159657"/>
                      </a:cubicBezTo>
                      <a:cubicBezTo>
                        <a:pt x="74132" y="162778"/>
                        <a:pt x="76443" y="165463"/>
                        <a:pt x="78378" y="168366"/>
                      </a:cubicBezTo>
                      <a:cubicBezTo>
                        <a:pt x="79345" y="171269"/>
                        <a:pt x="79117" y="174911"/>
                        <a:pt x="81280" y="177074"/>
                      </a:cubicBezTo>
                      <a:cubicBezTo>
                        <a:pt x="103746" y="199540"/>
                        <a:pt x="90981" y="182464"/>
                        <a:pt x="107406" y="191589"/>
                      </a:cubicBezTo>
                      <a:cubicBezTo>
                        <a:pt x="113505" y="194978"/>
                        <a:pt x="124823" y="203200"/>
                        <a:pt x="124823" y="203200"/>
                      </a:cubicBezTo>
                      <a:cubicBezTo>
                        <a:pt x="126758" y="209006"/>
                        <a:pt x="125537" y="217222"/>
                        <a:pt x="130629" y="220617"/>
                      </a:cubicBezTo>
                      <a:lnTo>
                        <a:pt x="148046" y="232229"/>
                      </a:lnTo>
                      <a:cubicBezTo>
                        <a:pt x="153234" y="247790"/>
                        <a:pt x="149181" y="234433"/>
                        <a:pt x="153852" y="255452"/>
                      </a:cubicBezTo>
                      <a:cubicBezTo>
                        <a:pt x="154717" y="259346"/>
                        <a:pt x="155184" y="263396"/>
                        <a:pt x="156755" y="267063"/>
                      </a:cubicBezTo>
                      <a:cubicBezTo>
                        <a:pt x="158129" y="270270"/>
                        <a:pt x="161143" y="272584"/>
                        <a:pt x="162560" y="275772"/>
                      </a:cubicBezTo>
                      <a:cubicBezTo>
                        <a:pt x="165045" y="281364"/>
                        <a:pt x="166431" y="287383"/>
                        <a:pt x="168366" y="293189"/>
                      </a:cubicBezTo>
                      <a:cubicBezTo>
                        <a:pt x="169926" y="297870"/>
                        <a:pt x="178013" y="295281"/>
                        <a:pt x="182880" y="296092"/>
                      </a:cubicBezTo>
                      <a:cubicBezTo>
                        <a:pt x="226095" y="303294"/>
                        <a:pt x="183503" y="295055"/>
                        <a:pt x="217715" y="301897"/>
                      </a:cubicBezTo>
                      <a:lnTo>
                        <a:pt x="229326" y="319314"/>
                      </a:lnTo>
                      <a:cubicBezTo>
                        <a:pt x="231261" y="322217"/>
                        <a:pt x="232229" y="326088"/>
                        <a:pt x="235132" y="328023"/>
                      </a:cubicBezTo>
                      <a:lnTo>
                        <a:pt x="243840" y="333829"/>
                      </a:lnTo>
                      <a:cubicBezTo>
                        <a:pt x="251136" y="355716"/>
                        <a:pt x="241294" y="328738"/>
                        <a:pt x="252549" y="351246"/>
                      </a:cubicBezTo>
                      <a:cubicBezTo>
                        <a:pt x="253917" y="353983"/>
                        <a:pt x="253966" y="357279"/>
                        <a:pt x="255452" y="359954"/>
                      </a:cubicBezTo>
                      <a:cubicBezTo>
                        <a:pt x="258841" y="366054"/>
                        <a:pt x="263192" y="371566"/>
                        <a:pt x="267063" y="377372"/>
                      </a:cubicBezTo>
                      <a:lnTo>
                        <a:pt x="272869" y="386080"/>
                      </a:lnTo>
                      <a:cubicBezTo>
                        <a:pt x="274804" y="388983"/>
                        <a:pt x="276208" y="392322"/>
                        <a:pt x="278675" y="394789"/>
                      </a:cubicBezTo>
                      <a:cubicBezTo>
                        <a:pt x="281578" y="397692"/>
                        <a:pt x="284863" y="400257"/>
                        <a:pt x="287383" y="403497"/>
                      </a:cubicBezTo>
                      <a:cubicBezTo>
                        <a:pt x="287405" y="403525"/>
                        <a:pt x="301888" y="425254"/>
                        <a:pt x="304800" y="429623"/>
                      </a:cubicBezTo>
                      <a:cubicBezTo>
                        <a:pt x="308194" y="434715"/>
                        <a:pt x="307211" y="441948"/>
                        <a:pt x="310606" y="447040"/>
                      </a:cubicBezTo>
                      <a:lnTo>
                        <a:pt x="316412" y="455749"/>
                      </a:lnTo>
                      <a:cubicBezTo>
                        <a:pt x="317380" y="459619"/>
                        <a:pt x="318219" y="463524"/>
                        <a:pt x="319315" y="467360"/>
                      </a:cubicBezTo>
                      <a:cubicBezTo>
                        <a:pt x="320156" y="470302"/>
                        <a:pt x="321476" y="473100"/>
                        <a:pt x="322218" y="476069"/>
                      </a:cubicBezTo>
                      <a:cubicBezTo>
                        <a:pt x="323414" y="480855"/>
                        <a:pt x="323388" y="485963"/>
                        <a:pt x="325120" y="490583"/>
                      </a:cubicBezTo>
                      <a:cubicBezTo>
                        <a:pt x="326345" y="493850"/>
                        <a:pt x="329509" y="496104"/>
                        <a:pt x="330926" y="499292"/>
                      </a:cubicBezTo>
                      <a:cubicBezTo>
                        <a:pt x="333412" y="504884"/>
                        <a:pt x="334797" y="510903"/>
                        <a:pt x="336732" y="516709"/>
                      </a:cubicBezTo>
                      <a:cubicBezTo>
                        <a:pt x="343687" y="537573"/>
                        <a:pt x="335255" y="511534"/>
                        <a:pt x="342538" y="537029"/>
                      </a:cubicBezTo>
                      <a:cubicBezTo>
                        <a:pt x="343378" y="539971"/>
                        <a:pt x="343277" y="543574"/>
                        <a:pt x="345440" y="545737"/>
                      </a:cubicBezTo>
                      <a:cubicBezTo>
                        <a:pt x="356696" y="556993"/>
                        <a:pt x="366107" y="558432"/>
                        <a:pt x="380275" y="563154"/>
                      </a:cubicBezTo>
                      <a:lnTo>
                        <a:pt x="388983" y="566057"/>
                      </a:lnTo>
                      <a:cubicBezTo>
                        <a:pt x="390918" y="568960"/>
                        <a:pt x="393372" y="571578"/>
                        <a:pt x="394789" y="574766"/>
                      </a:cubicBezTo>
                      <a:cubicBezTo>
                        <a:pt x="397275" y="580358"/>
                        <a:pt x="398660" y="586377"/>
                        <a:pt x="400595" y="592183"/>
                      </a:cubicBezTo>
                      <a:cubicBezTo>
                        <a:pt x="403323" y="600366"/>
                        <a:pt x="403311" y="604658"/>
                        <a:pt x="412206" y="609600"/>
                      </a:cubicBezTo>
                      <a:lnTo>
                        <a:pt x="438332" y="618309"/>
                      </a:lnTo>
                      <a:lnTo>
                        <a:pt x="447040" y="621212"/>
                      </a:lnTo>
                      <a:cubicBezTo>
                        <a:pt x="460587" y="641532"/>
                        <a:pt x="452846" y="634759"/>
                        <a:pt x="467360" y="644434"/>
                      </a:cubicBezTo>
                      <a:lnTo>
                        <a:pt x="478972" y="661852"/>
                      </a:lnTo>
                      <a:cubicBezTo>
                        <a:pt x="480907" y="664755"/>
                        <a:pt x="481468" y="669457"/>
                        <a:pt x="484778" y="670560"/>
                      </a:cubicBezTo>
                      <a:cubicBezTo>
                        <a:pt x="496796" y="674566"/>
                        <a:pt x="490940" y="671766"/>
                        <a:pt x="502195" y="679269"/>
                      </a:cubicBezTo>
                      <a:lnTo>
                        <a:pt x="513806" y="696686"/>
                      </a:lnTo>
                      <a:lnTo>
                        <a:pt x="519612" y="705394"/>
                      </a:lnTo>
                      <a:lnTo>
                        <a:pt x="531223" y="740229"/>
                      </a:lnTo>
                      <a:cubicBezTo>
                        <a:pt x="532326" y="743539"/>
                        <a:pt x="535094" y="746034"/>
                        <a:pt x="537029" y="748937"/>
                      </a:cubicBezTo>
                      <a:cubicBezTo>
                        <a:pt x="544328" y="770835"/>
                        <a:pt x="534480" y="743837"/>
                        <a:pt x="545738" y="766354"/>
                      </a:cubicBezTo>
                      <a:cubicBezTo>
                        <a:pt x="548471" y="771820"/>
                        <a:pt x="548393" y="779989"/>
                        <a:pt x="554446" y="783772"/>
                      </a:cubicBezTo>
                      <a:cubicBezTo>
                        <a:pt x="559635" y="787015"/>
                        <a:pt x="571863" y="789577"/>
                        <a:pt x="571863" y="789577"/>
                      </a:cubicBezTo>
                      <a:lnTo>
                        <a:pt x="583475" y="824412"/>
                      </a:lnTo>
                      <a:lnTo>
                        <a:pt x="589280" y="841829"/>
                      </a:lnTo>
                      <a:cubicBezTo>
                        <a:pt x="591640" y="848911"/>
                        <a:pt x="592363" y="853620"/>
                        <a:pt x="597989" y="859246"/>
                      </a:cubicBezTo>
                      <a:cubicBezTo>
                        <a:pt x="600456" y="861713"/>
                        <a:pt x="603795" y="863117"/>
                        <a:pt x="606698" y="865052"/>
                      </a:cubicBezTo>
                      <a:cubicBezTo>
                        <a:pt x="617275" y="896791"/>
                        <a:pt x="600408" y="848725"/>
                        <a:pt x="615406" y="882469"/>
                      </a:cubicBezTo>
                      <a:cubicBezTo>
                        <a:pt x="617892" y="888061"/>
                        <a:pt x="619277" y="894080"/>
                        <a:pt x="621212" y="899886"/>
                      </a:cubicBezTo>
                      <a:lnTo>
                        <a:pt x="624115" y="908594"/>
                      </a:lnTo>
                      <a:cubicBezTo>
                        <a:pt x="625083" y="911497"/>
                        <a:pt x="630086" y="910129"/>
                        <a:pt x="632823" y="911497"/>
                      </a:cubicBezTo>
                      <a:cubicBezTo>
                        <a:pt x="655331" y="922752"/>
                        <a:pt x="628353" y="912910"/>
                        <a:pt x="650240" y="920206"/>
                      </a:cubicBezTo>
                      <a:lnTo>
                        <a:pt x="664755" y="963749"/>
                      </a:lnTo>
                      <a:cubicBezTo>
                        <a:pt x="665723" y="966652"/>
                        <a:pt x="665112" y="970760"/>
                        <a:pt x="667658" y="972457"/>
                      </a:cubicBezTo>
                      <a:lnTo>
                        <a:pt x="676366" y="978263"/>
                      </a:lnTo>
                      <a:cubicBezTo>
                        <a:pt x="680237" y="984069"/>
                        <a:pt x="686286" y="988911"/>
                        <a:pt x="687978" y="995680"/>
                      </a:cubicBezTo>
                      <a:cubicBezTo>
                        <a:pt x="697038" y="1031931"/>
                        <a:pt x="685465" y="986888"/>
                        <a:pt x="693783" y="1016000"/>
                      </a:cubicBezTo>
                      <a:cubicBezTo>
                        <a:pt x="695394" y="1021637"/>
                        <a:pt x="696343" y="1032477"/>
                        <a:pt x="702492" y="1036320"/>
                      </a:cubicBezTo>
                      <a:cubicBezTo>
                        <a:pt x="702493" y="1036321"/>
                        <a:pt x="724263" y="1043577"/>
                        <a:pt x="728618" y="1045029"/>
                      </a:cubicBezTo>
                      <a:cubicBezTo>
                        <a:pt x="731927" y="1046132"/>
                        <a:pt x="734206" y="1049274"/>
                        <a:pt x="737326" y="1050834"/>
                      </a:cubicBezTo>
                      <a:cubicBezTo>
                        <a:pt x="744473" y="1054407"/>
                        <a:pt x="756761" y="1055525"/>
                        <a:pt x="763452" y="1056640"/>
                      </a:cubicBezTo>
                      <a:cubicBezTo>
                        <a:pt x="784179" y="1063549"/>
                        <a:pt x="777474" y="1057354"/>
                        <a:pt x="786675" y="1071154"/>
                      </a:cubicBezTo>
                      <a:cubicBezTo>
                        <a:pt x="787643" y="1074057"/>
                        <a:pt x="787667" y="1077473"/>
                        <a:pt x="789578" y="1079863"/>
                      </a:cubicBezTo>
                      <a:cubicBezTo>
                        <a:pt x="799091" y="1091755"/>
                        <a:pt x="798286" y="1080641"/>
                        <a:pt x="798286" y="1088572"/>
                      </a:cubicBezTo>
                      <a:lnTo>
                        <a:pt x="798286" y="1088572"/>
                      </a:lnTo>
                      <a:lnTo>
                        <a:pt x="798286" y="1088572"/>
                      </a:lnTo>
                      <a:lnTo>
                        <a:pt x="795383" y="1085669"/>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7" name="Freeform 276"/>
                <p:cNvSpPr/>
                <p:nvPr/>
              </p:nvSpPr>
              <p:spPr>
                <a:xfrm>
                  <a:off x="3332480" y="2937691"/>
                  <a:ext cx="1468846" cy="955053"/>
                </a:xfrm>
                <a:custGeom>
                  <a:avLst/>
                  <a:gdLst>
                    <a:gd name="connsiteX0" fmla="*/ 0 w 1468846"/>
                    <a:gd name="connsiteY0" fmla="*/ 0 h 955053"/>
                    <a:gd name="connsiteX1" fmla="*/ 0 w 1468846"/>
                    <a:gd name="connsiteY1" fmla="*/ 0 h 955053"/>
                    <a:gd name="connsiteX2" fmla="*/ 8709 w 1468846"/>
                    <a:gd name="connsiteY2" fmla="*/ 23223 h 955053"/>
                    <a:gd name="connsiteX3" fmla="*/ 26126 w 1468846"/>
                    <a:gd name="connsiteY3" fmla="*/ 34835 h 955053"/>
                    <a:gd name="connsiteX4" fmla="*/ 49349 w 1468846"/>
                    <a:gd name="connsiteY4" fmla="*/ 63863 h 955053"/>
                    <a:gd name="connsiteX5" fmla="*/ 58057 w 1468846"/>
                    <a:gd name="connsiteY5" fmla="*/ 69669 h 955053"/>
                    <a:gd name="connsiteX6" fmla="*/ 66766 w 1468846"/>
                    <a:gd name="connsiteY6" fmla="*/ 75475 h 955053"/>
                    <a:gd name="connsiteX7" fmla="*/ 87086 w 1468846"/>
                    <a:gd name="connsiteY7" fmla="*/ 98698 h 955053"/>
                    <a:gd name="connsiteX8" fmla="*/ 95794 w 1468846"/>
                    <a:gd name="connsiteY8" fmla="*/ 101600 h 955053"/>
                    <a:gd name="connsiteX9" fmla="*/ 121920 w 1468846"/>
                    <a:gd name="connsiteY9" fmla="*/ 121920 h 955053"/>
                    <a:gd name="connsiteX10" fmla="*/ 130629 w 1468846"/>
                    <a:gd name="connsiteY10" fmla="*/ 124823 h 955053"/>
                    <a:gd name="connsiteX11" fmla="*/ 139337 w 1468846"/>
                    <a:gd name="connsiteY11" fmla="*/ 130629 h 955053"/>
                    <a:gd name="connsiteX12" fmla="*/ 148046 w 1468846"/>
                    <a:gd name="connsiteY12" fmla="*/ 133532 h 955053"/>
                    <a:gd name="connsiteX13" fmla="*/ 153851 w 1468846"/>
                    <a:gd name="connsiteY13" fmla="*/ 142240 h 955053"/>
                    <a:gd name="connsiteX14" fmla="*/ 162560 w 1468846"/>
                    <a:gd name="connsiteY14" fmla="*/ 150949 h 955053"/>
                    <a:gd name="connsiteX15" fmla="*/ 165463 w 1468846"/>
                    <a:gd name="connsiteY15" fmla="*/ 159658 h 955053"/>
                    <a:gd name="connsiteX16" fmla="*/ 171269 w 1468846"/>
                    <a:gd name="connsiteY16" fmla="*/ 168366 h 955053"/>
                    <a:gd name="connsiteX17" fmla="*/ 174171 w 1468846"/>
                    <a:gd name="connsiteY17" fmla="*/ 182880 h 955053"/>
                    <a:gd name="connsiteX18" fmla="*/ 177074 w 1468846"/>
                    <a:gd name="connsiteY18" fmla="*/ 191589 h 955053"/>
                    <a:gd name="connsiteX19" fmla="*/ 194491 w 1468846"/>
                    <a:gd name="connsiteY19" fmla="*/ 197395 h 955053"/>
                    <a:gd name="connsiteX20" fmla="*/ 203200 w 1468846"/>
                    <a:gd name="connsiteY20" fmla="*/ 203200 h 955053"/>
                    <a:gd name="connsiteX21" fmla="*/ 214811 w 1468846"/>
                    <a:gd name="connsiteY21" fmla="*/ 220618 h 955053"/>
                    <a:gd name="connsiteX22" fmla="*/ 217714 w 1468846"/>
                    <a:gd name="connsiteY22" fmla="*/ 229326 h 955053"/>
                    <a:gd name="connsiteX23" fmla="*/ 235131 w 1468846"/>
                    <a:gd name="connsiteY23" fmla="*/ 243840 h 955053"/>
                    <a:gd name="connsiteX24" fmla="*/ 246743 w 1468846"/>
                    <a:gd name="connsiteY24" fmla="*/ 258355 h 955053"/>
                    <a:gd name="connsiteX25" fmla="*/ 258354 w 1468846"/>
                    <a:gd name="connsiteY25" fmla="*/ 275772 h 955053"/>
                    <a:gd name="connsiteX26" fmla="*/ 275771 w 1468846"/>
                    <a:gd name="connsiteY26" fmla="*/ 284480 h 955053"/>
                    <a:gd name="connsiteX27" fmla="*/ 301897 w 1468846"/>
                    <a:gd name="connsiteY27" fmla="*/ 290286 h 955053"/>
                    <a:gd name="connsiteX28" fmla="*/ 310606 w 1468846"/>
                    <a:gd name="connsiteY28" fmla="*/ 293189 h 955053"/>
                    <a:gd name="connsiteX29" fmla="*/ 325120 w 1468846"/>
                    <a:gd name="connsiteY29" fmla="*/ 319315 h 955053"/>
                    <a:gd name="connsiteX30" fmla="*/ 330926 w 1468846"/>
                    <a:gd name="connsiteY30" fmla="*/ 328023 h 955053"/>
                    <a:gd name="connsiteX31" fmla="*/ 348343 w 1468846"/>
                    <a:gd name="connsiteY31" fmla="*/ 336732 h 955053"/>
                    <a:gd name="connsiteX32" fmla="*/ 377371 w 1468846"/>
                    <a:gd name="connsiteY32" fmla="*/ 342538 h 955053"/>
                    <a:gd name="connsiteX33" fmla="*/ 394789 w 1468846"/>
                    <a:gd name="connsiteY33" fmla="*/ 348343 h 955053"/>
                    <a:gd name="connsiteX34" fmla="*/ 403497 w 1468846"/>
                    <a:gd name="connsiteY34" fmla="*/ 351246 h 955053"/>
                    <a:gd name="connsiteX35" fmla="*/ 426720 w 1468846"/>
                    <a:gd name="connsiteY35" fmla="*/ 371566 h 955053"/>
                    <a:gd name="connsiteX36" fmla="*/ 435429 w 1468846"/>
                    <a:gd name="connsiteY36" fmla="*/ 377372 h 955053"/>
                    <a:gd name="connsiteX37" fmla="*/ 447040 w 1468846"/>
                    <a:gd name="connsiteY37" fmla="*/ 388983 h 955053"/>
                    <a:gd name="connsiteX38" fmla="*/ 452846 w 1468846"/>
                    <a:gd name="connsiteY38" fmla="*/ 397692 h 955053"/>
                    <a:gd name="connsiteX39" fmla="*/ 461554 w 1468846"/>
                    <a:gd name="connsiteY39" fmla="*/ 400595 h 955053"/>
                    <a:gd name="connsiteX40" fmla="*/ 487680 w 1468846"/>
                    <a:gd name="connsiteY40" fmla="*/ 415109 h 955053"/>
                    <a:gd name="connsiteX41" fmla="*/ 496389 w 1468846"/>
                    <a:gd name="connsiteY41" fmla="*/ 420915 h 955053"/>
                    <a:gd name="connsiteX42" fmla="*/ 502194 w 1468846"/>
                    <a:gd name="connsiteY42" fmla="*/ 429623 h 955053"/>
                    <a:gd name="connsiteX43" fmla="*/ 510903 w 1468846"/>
                    <a:gd name="connsiteY43" fmla="*/ 432526 h 955053"/>
                    <a:gd name="connsiteX44" fmla="*/ 545737 w 1468846"/>
                    <a:gd name="connsiteY44" fmla="*/ 455749 h 955053"/>
                    <a:gd name="connsiteX45" fmla="*/ 554446 w 1468846"/>
                    <a:gd name="connsiteY45" fmla="*/ 458652 h 955053"/>
                    <a:gd name="connsiteX46" fmla="*/ 571863 w 1468846"/>
                    <a:gd name="connsiteY46" fmla="*/ 470263 h 955053"/>
                    <a:gd name="connsiteX47" fmla="*/ 577669 w 1468846"/>
                    <a:gd name="connsiteY47" fmla="*/ 478972 h 955053"/>
                    <a:gd name="connsiteX48" fmla="*/ 595086 w 1468846"/>
                    <a:gd name="connsiteY48" fmla="*/ 484778 h 955053"/>
                    <a:gd name="connsiteX49" fmla="*/ 612503 w 1468846"/>
                    <a:gd name="connsiteY49" fmla="*/ 490583 h 955053"/>
                    <a:gd name="connsiteX50" fmla="*/ 632823 w 1468846"/>
                    <a:gd name="connsiteY50" fmla="*/ 493486 h 955053"/>
                    <a:gd name="connsiteX51" fmla="*/ 650240 w 1468846"/>
                    <a:gd name="connsiteY51" fmla="*/ 510903 h 955053"/>
                    <a:gd name="connsiteX52" fmla="*/ 670560 w 1468846"/>
                    <a:gd name="connsiteY52" fmla="*/ 531223 h 955053"/>
                    <a:gd name="connsiteX53" fmla="*/ 676366 w 1468846"/>
                    <a:gd name="connsiteY53" fmla="*/ 539932 h 955053"/>
                    <a:gd name="connsiteX54" fmla="*/ 711200 w 1468846"/>
                    <a:gd name="connsiteY54" fmla="*/ 557349 h 955053"/>
                    <a:gd name="connsiteX55" fmla="*/ 719909 w 1468846"/>
                    <a:gd name="connsiteY55" fmla="*/ 560252 h 955053"/>
                    <a:gd name="connsiteX56" fmla="*/ 728617 w 1468846"/>
                    <a:gd name="connsiteY56" fmla="*/ 563155 h 955053"/>
                    <a:gd name="connsiteX57" fmla="*/ 734423 w 1468846"/>
                    <a:gd name="connsiteY57" fmla="*/ 571863 h 955053"/>
                    <a:gd name="connsiteX58" fmla="*/ 740229 w 1468846"/>
                    <a:gd name="connsiteY58" fmla="*/ 595086 h 955053"/>
                    <a:gd name="connsiteX59" fmla="*/ 743131 w 1468846"/>
                    <a:gd name="connsiteY59" fmla="*/ 606698 h 955053"/>
                    <a:gd name="connsiteX60" fmla="*/ 746034 w 1468846"/>
                    <a:gd name="connsiteY60" fmla="*/ 621212 h 955053"/>
                    <a:gd name="connsiteX61" fmla="*/ 760549 w 1468846"/>
                    <a:gd name="connsiteY61" fmla="*/ 635726 h 955053"/>
                    <a:gd name="connsiteX62" fmla="*/ 766354 w 1468846"/>
                    <a:gd name="connsiteY62" fmla="*/ 644435 h 955053"/>
                    <a:gd name="connsiteX63" fmla="*/ 775063 w 1468846"/>
                    <a:gd name="connsiteY63" fmla="*/ 650240 h 955053"/>
                    <a:gd name="connsiteX64" fmla="*/ 786674 w 1468846"/>
                    <a:gd name="connsiteY64" fmla="*/ 661852 h 955053"/>
                    <a:gd name="connsiteX65" fmla="*/ 798286 w 1468846"/>
                    <a:gd name="connsiteY65" fmla="*/ 673463 h 955053"/>
                    <a:gd name="connsiteX66" fmla="*/ 812800 w 1468846"/>
                    <a:gd name="connsiteY66" fmla="*/ 685075 h 955053"/>
                    <a:gd name="connsiteX67" fmla="*/ 815703 w 1468846"/>
                    <a:gd name="connsiteY67" fmla="*/ 693783 h 955053"/>
                    <a:gd name="connsiteX68" fmla="*/ 824411 w 1468846"/>
                    <a:gd name="connsiteY68" fmla="*/ 696686 h 955053"/>
                    <a:gd name="connsiteX69" fmla="*/ 836023 w 1468846"/>
                    <a:gd name="connsiteY69" fmla="*/ 699589 h 955053"/>
                    <a:gd name="connsiteX70" fmla="*/ 844731 w 1468846"/>
                    <a:gd name="connsiteY70" fmla="*/ 702492 h 955053"/>
                    <a:gd name="connsiteX71" fmla="*/ 870857 w 1468846"/>
                    <a:gd name="connsiteY71" fmla="*/ 705395 h 955053"/>
                    <a:gd name="connsiteX72" fmla="*/ 882469 w 1468846"/>
                    <a:gd name="connsiteY72" fmla="*/ 731520 h 955053"/>
                    <a:gd name="connsiteX73" fmla="*/ 891177 w 1468846"/>
                    <a:gd name="connsiteY73" fmla="*/ 740229 h 955053"/>
                    <a:gd name="connsiteX74" fmla="*/ 902789 w 1468846"/>
                    <a:gd name="connsiteY74" fmla="*/ 757646 h 955053"/>
                    <a:gd name="connsiteX75" fmla="*/ 928914 w 1468846"/>
                    <a:gd name="connsiteY75" fmla="*/ 772160 h 955053"/>
                    <a:gd name="connsiteX76" fmla="*/ 966651 w 1468846"/>
                    <a:gd name="connsiteY76" fmla="*/ 775063 h 955053"/>
                    <a:gd name="connsiteX77" fmla="*/ 1123406 w 1468846"/>
                    <a:gd name="connsiteY77" fmla="*/ 780869 h 955053"/>
                    <a:gd name="connsiteX78" fmla="*/ 1143726 w 1468846"/>
                    <a:gd name="connsiteY78" fmla="*/ 786675 h 955053"/>
                    <a:gd name="connsiteX79" fmla="*/ 1161143 w 1468846"/>
                    <a:gd name="connsiteY79" fmla="*/ 798286 h 955053"/>
                    <a:gd name="connsiteX80" fmla="*/ 1172754 w 1468846"/>
                    <a:gd name="connsiteY80" fmla="*/ 812800 h 955053"/>
                    <a:gd name="connsiteX81" fmla="*/ 1178560 w 1468846"/>
                    <a:gd name="connsiteY81" fmla="*/ 821509 h 955053"/>
                    <a:gd name="connsiteX82" fmla="*/ 1187269 w 1468846"/>
                    <a:gd name="connsiteY82" fmla="*/ 830218 h 955053"/>
                    <a:gd name="connsiteX83" fmla="*/ 1190171 w 1468846"/>
                    <a:gd name="connsiteY83" fmla="*/ 838926 h 955053"/>
                    <a:gd name="connsiteX84" fmla="*/ 1198880 w 1468846"/>
                    <a:gd name="connsiteY84" fmla="*/ 844732 h 955053"/>
                    <a:gd name="connsiteX85" fmla="*/ 1210491 w 1468846"/>
                    <a:gd name="connsiteY85" fmla="*/ 870858 h 955053"/>
                    <a:gd name="connsiteX86" fmla="*/ 1219200 w 1468846"/>
                    <a:gd name="connsiteY86" fmla="*/ 876663 h 955053"/>
                    <a:gd name="connsiteX87" fmla="*/ 1225006 w 1468846"/>
                    <a:gd name="connsiteY87" fmla="*/ 885372 h 955053"/>
                    <a:gd name="connsiteX88" fmla="*/ 1242423 w 1468846"/>
                    <a:gd name="connsiteY88" fmla="*/ 891178 h 955053"/>
                    <a:gd name="connsiteX89" fmla="*/ 1323703 w 1468846"/>
                    <a:gd name="connsiteY89" fmla="*/ 896983 h 955053"/>
                    <a:gd name="connsiteX90" fmla="*/ 1341120 w 1468846"/>
                    <a:gd name="connsiteY90" fmla="*/ 899886 h 955053"/>
                    <a:gd name="connsiteX91" fmla="*/ 1355634 w 1468846"/>
                    <a:gd name="connsiteY91" fmla="*/ 914400 h 955053"/>
                    <a:gd name="connsiteX92" fmla="*/ 1364343 w 1468846"/>
                    <a:gd name="connsiteY92" fmla="*/ 917303 h 955053"/>
                    <a:gd name="connsiteX93" fmla="*/ 1399177 w 1468846"/>
                    <a:gd name="connsiteY93" fmla="*/ 940526 h 955053"/>
                    <a:gd name="connsiteX94" fmla="*/ 1416594 w 1468846"/>
                    <a:gd name="connsiteY94" fmla="*/ 949235 h 955053"/>
                    <a:gd name="connsiteX95" fmla="*/ 1448526 w 1468846"/>
                    <a:gd name="connsiteY95" fmla="*/ 952138 h 955053"/>
                    <a:gd name="connsiteX96" fmla="*/ 1468846 w 1468846"/>
                    <a:gd name="connsiteY96" fmla="*/ 955040 h 955053"/>
                    <a:gd name="connsiteX97" fmla="*/ 1468846 w 1468846"/>
                    <a:gd name="connsiteY97" fmla="*/ 955040 h 95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468846" h="955053">
                      <a:moveTo>
                        <a:pt x="0" y="0"/>
                      </a:moveTo>
                      <a:lnTo>
                        <a:pt x="0" y="0"/>
                      </a:lnTo>
                      <a:cubicBezTo>
                        <a:pt x="2903" y="7741"/>
                        <a:pt x="3749" y="16609"/>
                        <a:pt x="8709" y="23223"/>
                      </a:cubicBezTo>
                      <a:cubicBezTo>
                        <a:pt x="12896" y="28805"/>
                        <a:pt x="26126" y="34835"/>
                        <a:pt x="26126" y="34835"/>
                      </a:cubicBezTo>
                      <a:cubicBezTo>
                        <a:pt x="34138" y="58873"/>
                        <a:pt x="26839" y="48856"/>
                        <a:pt x="49349" y="63863"/>
                      </a:cubicBezTo>
                      <a:lnTo>
                        <a:pt x="58057" y="69669"/>
                      </a:lnTo>
                      <a:lnTo>
                        <a:pt x="66766" y="75475"/>
                      </a:lnTo>
                      <a:cubicBezTo>
                        <a:pt x="75474" y="88537"/>
                        <a:pt x="74991" y="92651"/>
                        <a:pt x="87086" y="98698"/>
                      </a:cubicBezTo>
                      <a:cubicBezTo>
                        <a:pt x="89823" y="100066"/>
                        <a:pt x="92891" y="100633"/>
                        <a:pt x="95794" y="101600"/>
                      </a:cubicBezTo>
                      <a:cubicBezTo>
                        <a:pt x="103308" y="109114"/>
                        <a:pt x="111503" y="118448"/>
                        <a:pt x="121920" y="121920"/>
                      </a:cubicBezTo>
                      <a:lnTo>
                        <a:pt x="130629" y="124823"/>
                      </a:lnTo>
                      <a:cubicBezTo>
                        <a:pt x="133532" y="126758"/>
                        <a:pt x="136217" y="129069"/>
                        <a:pt x="139337" y="130629"/>
                      </a:cubicBezTo>
                      <a:cubicBezTo>
                        <a:pt x="142074" y="131998"/>
                        <a:pt x="145657" y="131620"/>
                        <a:pt x="148046" y="133532"/>
                      </a:cubicBezTo>
                      <a:cubicBezTo>
                        <a:pt x="150770" y="135711"/>
                        <a:pt x="151618" y="139560"/>
                        <a:pt x="153851" y="142240"/>
                      </a:cubicBezTo>
                      <a:cubicBezTo>
                        <a:pt x="156479" y="145394"/>
                        <a:pt x="159657" y="148046"/>
                        <a:pt x="162560" y="150949"/>
                      </a:cubicBezTo>
                      <a:cubicBezTo>
                        <a:pt x="163528" y="153852"/>
                        <a:pt x="164094" y="156921"/>
                        <a:pt x="165463" y="159658"/>
                      </a:cubicBezTo>
                      <a:cubicBezTo>
                        <a:pt x="167023" y="162778"/>
                        <a:pt x="170044" y="165099"/>
                        <a:pt x="171269" y="168366"/>
                      </a:cubicBezTo>
                      <a:cubicBezTo>
                        <a:pt x="173001" y="172986"/>
                        <a:pt x="172975" y="178094"/>
                        <a:pt x="174171" y="182880"/>
                      </a:cubicBezTo>
                      <a:cubicBezTo>
                        <a:pt x="174913" y="185849"/>
                        <a:pt x="174584" y="189810"/>
                        <a:pt x="177074" y="191589"/>
                      </a:cubicBezTo>
                      <a:cubicBezTo>
                        <a:pt x="182054" y="195146"/>
                        <a:pt x="189399" y="194001"/>
                        <a:pt x="194491" y="197395"/>
                      </a:cubicBezTo>
                      <a:lnTo>
                        <a:pt x="203200" y="203200"/>
                      </a:lnTo>
                      <a:lnTo>
                        <a:pt x="214811" y="220618"/>
                      </a:lnTo>
                      <a:cubicBezTo>
                        <a:pt x="216508" y="223164"/>
                        <a:pt x="216017" y="226780"/>
                        <a:pt x="217714" y="229326"/>
                      </a:cubicBezTo>
                      <a:cubicBezTo>
                        <a:pt x="222185" y="236032"/>
                        <a:pt x="228704" y="239556"/>
                        <a:pt x="235131" y="243840"/>
                      </a:cubicBezTo>
                      <a:cubicBezTo>
                        <a:pt x="241668" y="263452"/>
                        <a:pt x="232602" y="242194"/>
                        <a:pt x="246743" y="258355"/>
                      </a:cubicBezTo>
                      <a:cubicBezTo>
                        <a:pt x="251338" y="263606"/>
                        <a:pt x="251735" y="273566"/>
                        <a:pt x="258354" y="275772"/>
                      </a:cubicBezTo>
                      <a:cubicBezTo>
                        <a:pt x="280245" y="283069"/>
                        <a:pt x="253261" y="273226"/>
                        <a:pt x="275771" y="284480"/>
                      </a:cubicBezTo>
                      <a:cubicBezTo>
                        <a:pt x="283614" y="288401"/>
                        <a:pt x="293868" y="288502"/>
                        <a:pt x="301897" y="290286"/>
                      </a:cubicBezTo>
                      <a:cubicBezTo>
                        <a:pt x="304884" y="290950"/>
                        <a:pt x="307703" y="292221"/>
                        <a:pt x="310606" y="293189"/>
                      </a:cubicBezTo>
                      <a:cubicBezTo>
                        <a:pt x="315715" y="308517"/>
                        <a:pt x="311812" y="299354"/>
                        <a:pt x="325120" y="319315"/>
                      </a:cubicBezTo>
                      <a:cubicBezTo>
                        <a:pt x="327055" y="322218"/>
                        <a:pt x="328023" y="326088"/>
                        <a:pt x="330926" y="328023"/>
                      </a:cubicBezTo>
                      <a:cubicBezTo>
                        <a:pt x="338957" y="333377"/>
                        <a:pt x="339152" y="334611"/>
                        <a:pt x="348343" y="336732"/>
                      </a:cubicBezTo>
                      <a:cubicBezTo>
                        <a:pt x="357958" y="338951"/>
                        <a:pt x="367695" y="340603"/>
                        <a:pt x="377371" y="342538"/>
                      </a:cubicBezTo>
                      <a:cubicBezTo>
                        <a:pt x="383372" y="343738"/>
                        <a:pt x="388983" y="346408"/>
                        <a:pt x="394789" y="348343"/>
                      </a:cubicBezTo>
                      <a:lnTo>
                        <a:pt x="403497" y="351246"/>
                      </a:lnTo>
                      <a:cubicBezTo>
                        <a:pt x="413173" y="365761"/>
                        <a:pt x="406400" y="358019"/>
                        <a:pt x="426720" y="371566"/>
                      </a:cubicBezTo>
                      <a:lnTo>
                        <a:pt x="435429" y="377372"/>
                      </a:lnTo>
                      <a:cubicBezTo>
                        <a:pt x="441760" y="396371"/>
                        <a:pt x="432966" y="377724"/>
                        <a:pt x="447040" y="388983"/>
                      </a:cubicBezTo>
                      <a:cubicBezTo>
                        <a:pt x="449764" y="391163"/>
                        <a:pt x="450122" y="395512"/>
                        <a:pt x="452846" y="397692"/>
                      </a:cubicBezTo>
                      <a:cubicBezTo>
                        <a:pt x="455235" y="399603"/>
                        <a:pt x="458879" y="399109"/>
                        <a:pt x="461554" y="400595"/>
                      </a:cubicBezTo>
                      <a:cubicBezTo>
                        <a:pt x="491496" y="417230"/>
                        <a:pt x="467975" y="408541"/>
                        <a:pt x="487680" y="415109"/>
                      </a:cubicBezTo>
                      <a:cubicBezTo>
                        <a:pt x="490583" y="417044"/>
                        <a:pt x="493922" y="418448"/>
                        <a:pt x="496389" y="420915"/>
                      </a:cubicBezTo>
                      <a:cubicBezTo>
                        <a:pt x="498856" y="423382"/>
                        <a:pt x="499470" y="427444"/>
                        <a:pt x="502194" y="429623"/>
                      </a:cubicBezTo>
                      <a:cubicBezTo>
                        <a:pt x="504583" y="431535"/>
                        <a:pt x="508000" y="431558"/>
                        <a:pt x="510903" y="432526"/>
                      </a:cubicBezTo>
                      <a:lnTo>
                        <a:pt x="545737" y="455749"/>
                      </a:lnTo>
                      <a:cubicBezTo>
                        <a:pt x="548283" y="457447"/>
                        <a:pt x="551543" y="457684"/>
                        <a:pt x="554446" y="458652"/>
                      </a:cubicBezTo>
                      <a:lnTo>
                        <a:pt x="571863" y="470263"/>
                      </a:lnTo>
                      <a:cubicBezTo>
                        <a:pt x="574766" y="472198"/>
                        <a:pt x="574710" y="477123"/>
                        <a:pt x="577669" y="478972"/>
                      </a:cubicBezTo>
                      <a:cubicBezTo>
                        <a:pt x="582858" y="482216"/>
                        <a:pt x="589280" y="482843"/>
                        <a:pt x="595086" y="484778"/>
                      </a:cubicBezTo>
                      <a:lnTo>
                        <a:pt x="612503" y="490583"/>
                      </a:lnTo>
                      <a:cubicBezTo>
                        <a:pt x="618994" y="492747"/>
                        <a:pt x="626050" y="492518"/>
                        <a:pt x="632823" y="493486"/>
                      </a:cubicBezTo>
                      <a:lnTo>
                        <a:pt x="650240" y="510903"/>
                      </a:lnTo>
                      <a:cubicBezTo>
                        <a:pt x="673530" y="534193"/>
                        <a:pt x="650854" y="524654"/>
                        <a:pt x="670560" y="531223"/>
                      </a:cubicBezTo>
                      <a:cubicBezTo>
                        <a:pt x="672495" y="534126"/>
                        <a:pt x="673740" y="537635"/>
                        <a:pt x="676366" y="539932"/>
                      </a:cubicBezTo>
                      <a:cubicBezTo>
                        <a:pt x="690216" y="552051"/>
                        <a:pt x="694758" y="551868"/>
                        <a:pt x="711200" y="557349"/>
                      </a:cubicBezTo>
                      <a:lnTo>
                        <a:pt x="719909" y="560252"/>
                      </a:lnTo>
                      <a:lnTo>
                        <a:pt x="728617" y="563155"/>
                      </a:lnTo>
                      <a:cubicBezTo>
                        <a:pt x="730552" y="566058"/>
                        <a:pt x="733231" y="568584"/>
                        <a:pt x="734423" y="571863"/>
                      </a:cubicBezTo>
                      <a:cubicBezTo>
                        <a:pt x="737150" y="579362"/>
                        <a:pt x="738294" y="587345"/>
                        <a:pt x="740229" y="595086"/>
                      </a:cubicBezTo>
                      <a:cubicBezTo>
                        <a:pt x="741197" y="598957"/>
                        <a:pt x="742349" y="602786"/>
                        <a:pt x="743131" y="606698"/>
                      </a:cubicBezTo>
                      <a:cubicBezTo>
                        <a:pt x="744099" y="611536"/>
                        <a:pt x="744301" y="616592"/>
                        <a:pt x="746034" y="621212"/>
                      </a:cubicBezTo>
                      <a:cubicBezTo>
                        <a:pt x="749259" y="629812"/>
                        <a:pt x="753454" y="630996"/>
                        <a:pt x="760549" y="635726"/>
                      </a:cubicBezTo>
                      <a:cubicBezTo>
                        <a:pt x="762484" y="638629"/>
                        <a:pt x="763887" y="641968"/>
                        <a:pt x="766354" y="644435"/>
                      </a:cubicBezTo>
                      <a:cubicBezTo>
                        <a:pt x="768821" y="646902"/>
                        <a:pt x="772883" y="647516"/>
                        <a:pt x="775063" y="650240"/>
                      </a:cubicBezTo>
                      <a:cubicBezTo>
                        <a:pt x="786324" y="664316"/>
                        <a:pt x="767673" y="655518"/>
                        <a:pt x="786674" y="661852"/>
                      </a:cubicBezTo>
                      <a:cubicBezTo>
                        <a:pt x="793008" y="680853"/>
                        <a:pt x="784210" y="662202"/>
                        <a:pt x="798286" y="673463"/>
                      </a:cubicBezTo>
                      <a:cubicBezTo>
                        <a:pt x="817043" y="688470"/>
                        <a:pt x="790909" y="677778"/>
                        <a:pt x="812800" y="685075"/>
                      </a:cubicBezTo>
                      <a:cubicBezTo>
                        <a:pt x="813768" y="687978"/>
                        <a:pt x="813539" y="691619"/>
                        <a:pt x="815703" y="693783"/>
                      </a:cubicBezTo>
                      <a:cubicBezTo>
                        <a:pt x="817867" y="695947"/>
                        <a:pt x="821469" y="695845"/>
                        <a:pt x="824411" y="696686"/>
                      </a:cubicBezTo>
                      <a:cubicBezTo>
                        <a:pt x="828247" y="697782"/>
                        <a:pt x="832187" y="698493"/>
                        <a:pt x="836023" y="699589"/>
                      </a:cubicBezTo>
                      <a:cubicBezTo>
                        <a:pt x="838965" y="700430"/>
                        <a:pt x="841713" y="701989"/>
                        <a:pt x="844731" y="702492"/>
                      </a:cubicBezTo>
                      <a:cubicBezTo>
                        <a:pt x="853374" y="703933"/>
                        <a:pt x="862148" y="704427"/>
                        <a:pt x="870857" y="705395"/>
                      </a:cubicBezTo>
                      <a:cubicBezTo>
                        <a:pt x="875078" y="718056"/>
                        <a:pt x="874801" y="722318"/>
                        <a:pt x="882469" y="731520"/>
                      </a:cubicBezTo>
                      <a:cubicBezTo>
                        <a:pt x="885097" y="734674"/>
                        <a:pt x="888657" y="736989"/>
                        <a:pt x="891177" y="740229"/>
                      </a:cubicBezTo>
                      <a:cubicBezTo>
                        <a:pt x="895461" y="745737"/>
                        <a:pt x="896983" y="753775"/>
                        <a:pt x="902789" y="757646"/>
                      </a:cubicBezTo>
                      <a:cubicBezTo>
                        <a:pt x="922752" y="770955"/>
                        <a:pt x="913586" y="767052"/>
                        <a:pt x="928914" y="772160"/>
                      </a:cubicBezTo>
                      <a:cubicBezTo>
                        <a:pt x="947785" y="784741"/>
                        <a:pt x="928379" y="774465"/>
                        <a:pt x="966651" y="775063"/>
                      </a:cubicBezTo>
                      <a:cubicBezTo>
                        <a:pt x="1018932" y="775880"/>
                        <a:pt x="1123406" y="780869"/>
                        <a:pt x="1123406" y="780869"/>
                      </a:cubicBezTo>
                      <a:cubicBezTo>
                        <a:pt x="1126139" y="781552"/>
                        <a:pt x="1140319" y="784782"/>
                        <a:pt x="1143726" y="786675"/>
                      </a:cubicBezTo>
                      <a:cubicBezTo>
                        <a:pt x="1149825" y="790063"/>
                        <a:pt x="1161143" y="798286"/>
                        <a:pt x="1161143" y="798286"/>
                      </a:cubicBezTo>
                      <a:cubicBezTo>
                        <a:pt x="1166795" y="815241"/>
                        <a:pt x="1159624" y="799670"/>
                        <a:pt x="1172754" y="812800"/>
                      </a:cubicBezTo>
                      <a:cubicBezTo>
                        <a:pt x="1175221" y="815267"/>
                        <a:pt x="1176326" y="818829"/>
                        <a:pt x="1178560" y="821509"/>
                      </a:cubicBezTo>
                      <a:cubicBezTo>
                        <a:pt x="1181188" y="824663"/>
                        <a:pt x="1184366" y="827315"/>
                        <a:pt x="1187269" y="830218"/>
                      </a:cubicBezTo>
                      <a:cubicBezTo>
                        <a:pt x="1188236" y="833121"/>
                        <a:pt x="1188260" y="836537"/>
                        <a:pt x="1190171" y="838926"/>
                      </a:cubicBezTo>
                      <a:cubicBezTo>
                        <a:pt x="1192351" y="841650"/>
                        <a:pt x="1197031" y="841773"/>
                        <a:pt x="1198880" y="844732"/>
                      </a:cubicBezTo>
                      <a:cubicBezTo>
                        <a:pt x="1208456" y="860053"/>
                        <a:pt x="1199771" y="860138"/>
                        <a:pt x="1210491" y="870858"/>
                      </a:cubicBezTo>
                      <a:cubicBezTo>
                        <a:pt x="1212958" y="873325"/>
                        <a:pt x="1216297" y="874728"/>
                        <a:pt x="1219200" y="876663"/>
                      </a:cubicBezTo>
                      <a:cubicBezTo>
                        <a:pt x="1221135" y="879566"/>
                        <a:pt x="1222047" y="883523"/>
                        <a:pt x="1225006" y="885372"/>
                      </a:cubicBezTo>
                      <a:cubicBezTo>
                        <a:pt x="1230195" y="888616"/>
                        <a:pt x="1236486" y="889694"/>
                        <a:pt x="1242423" y="891178"/>
                      </a:cubicBezTo>
                      <a:cubicBezTo>
                        <a:pt x="1276584" y="899716"/>
                        <a:pt x="1250048" y="893914"/>
                        <a:pt x="1323703" y="896983"/>
                      </a:cubicBezTo>
                      <a:cubicBezTo>
                        <a:pt x="1329509" y="897951"/>
                        <a:pt x="1335536" y="898025"/>
                        <a:pt x="1341120" y="899886"/>
                      </a:cubicBezTo>
                      <a:cubicBezTo>
                        <a:pt x="1356052" y="904863"/>
                        <a:pt x="1344574" y="905552"/>
                        <a:pt x="1355634" y="914400"/>
                      </a:cubicBezTo>
                      <a:cubicBezTo>
                        <a:pt x="1358023" y="916312"/>
                        <a:pt x="1361440" y="916335"/>
                        <a:pt x="1364343" y="917303"/>
                      </a:cubicBezTo>
                      <a:lnTo>
                        <a:pt x="1399177" y="940526"/>
                      </a:lnTo>
                      <a:cubicBezTo>
                        <a:pt x="1405447" y="944706"/>
                        <a:pt x="1408947" y="948143"/>
                        <a:pt x="1416594" y="949235"/>
                      </a:cubicBezTo>
                      <a:cubicBezTo>
                        <a:pt x="1427174" y="950747"/>
                        <a:pt x="1437882" y="951170"/>
                        <a:pt x="1448526" y="952138"/>
                      </a:cubicBezTo>
                      <a:cubicBezTo>
                        <a:pt x="1464938" y="955419"/>
                        <a:pt x="1458106" y="955040"/>
                        <a:pt x="1468846" y="955040"/>
                      </a:cubicBezTo>
                      <a:lnTo>
                        <a:pt x="1468846" y="95504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8" name="Freeform 277"/>
                <p:cNvSpPr/>
                <p:nvPr/>
              </p:nvSpPr>
              <p:spPr>
                <a:xfrm>
                  <a:off x="4789714" y="3892731"/>
                  <a:ext cx="447040" cy="261379"/>
                </a:xfrm>
                <a:custGeom>
                  <a:avLst/>
                  <a:gdLst>
                    <a:gd name="connsiteX0" fmla="*/ 0 w 447040"/>
                    <a:gd name="connsiteY0" fmla="*/ 0 h 261379"/>
                    <a:gd name="connsiteX1" fmla="*/ 0 w 447040"/>
                    <a:gd name="connsiteY1" fmla="*/ 0 h 261379"/>
                    <a:gd name="connsiteX2" fmla="*/ 31932 w 447040"/>
                    <a:gd name="connsiteY2" fmla="*/ 14515 h 261379"/>
                    <a:gd name="connsiteX3" fmla="*/ 34835 w 447040"/>
                    <a:gd name="connsiteY3" fmla="*/ 23223 h 261379"/>
                    <a:gd name="connsiteX4" fmla="*/ 37737 w 447040"/>
                    <a:gd name="connsiteY4" fmla="*/ 60960 h 261379"/>
                    <a:gd name="connsiteX5" fmla="*/ 46446 w 447040"/>
                    <a:gd name="connsiteY5" fmla="*/ 69669 h 261379"/>
                    <a:gd name="connsiteX6" fmla="*/ 75475 w 447040"/>
                    <a:gd name="connsiteY6" fmla="*/ 75475 h 261379"/>
                    <a:gd name="connsiteX7" fmla="*/ 84183 w 447040"/>
                    <a:gd name="connsiteY7" fmla="*/ 81280 h 261379"/>
                    <a:gd name="connsiteX8" fmla="*/ 89989 w 447040"/>
                    <a:gd name="connsiteY8" fmla="*/ 98698 h 261379"/>
                    <a:gd name="connsiteX9" fmla="*/ 92892 w 447040"/>
                    <a:gd name="connsiteY9" fmla="*/ 116115 h 261379"/>
                    <a:gd name="connsiteX10" fmla="*/ 119017 w 447040"/>
                    <a:gd name="connsiteY10" fmla="*/ 130629 h 261379"/>
                    <a:gd name="connsiteX11" fmla="*/ 139337 w 447040"/>
                    <a:gd name="connsiteY11" fmla="*/ 133532 h 261379"/>
                    <a:gd name="connsiteX12" fmla="*/ 168366 w 447040"/>
                    <a:gd name="connsiteY12" fmla="*/ 136435 h 261379"/>
                    <a:gd name="connsiteX13" fmla="*/ 177075 w 447040"/>
                    <a:gd name="connsiteY13" fmla="*/ 139338 h 261379"/>
                    <a:gd name="connsiteX14" fmla="*/ 209006 w 447040"/>
                    <a:gd name="connsiteY14" fmla="*/ 145143 h 261379"/>
                    <a:gd name="connsiteX15" fmla="*/ 220617 w 447040"/>
                    <a:gd name="connsiteY15" fmla="*/ 159658 h 261379"/>
                    <a:gd name="connsiteX16" fmla="*/ 235132 w 447040"/>
                    <a:gd name="connsiteY16" fmla="*/ 171269 h 261379"/>
                    <a:gd name="connsiteX17" fmla="*/ 243840 w 447040"/>
                    <a:gd name="connsiteY17" fmla="*/ 177075 h 261379"/>
                    <a:gd name="connsiteX18" fmla="*/ 261257 w 447040"/>
                    <a:gd name="connsiteY18" fmla="*/ 182880 h 261379"/>
                    <a:gd name="connsiteX19" fmla="*/ 269966 w 447040"/>
                    <a:gd name="connsiteY19" fmla="*/ 188686 h 261379"/>
                    <a:gd name="connsiteX20" fmla="*/ 278675 w 447040"/>
                    <a:gd name="connsiteY20" fmla="*/ 191589 h 261379"/>
                    <a:gd name="connsiteX21" fmla="*/ 284480 w 447040"/>
                    <a:gd name="connsiteY21" fmla="*/ 200298 h 261379"/>
                    <a:gd name="connsiteX22" fmla="*/ 293189 w 447040"/>
                    <a:gd name="connsiteY22" fmla="*/ 206103 h 261379"/>
                    <a:gd name="connsiteX23" fmla="*/ 296092 w 447040"/>
                    <a:gd name="connsiteY23" fmla="*/ 214812 h 261379"/>
                    <a:gd name="connsiteX24" fmla="*/ 319315 w 447040"/>
                    <a:gd name="connsiteY24" fmla="*/ 235132 h 261379"/>
                    <a:gd name="connsiteX25" fmla="*/ 336732 w 447040"/>
                    <a:gd name="connsiteY25" fmla="*/ 240938 h 261379"/>
                    <a:gd name="connsiteX26" fmla="*/ 380275 w 447040"/>
                    <a:gd name="connsiteY26" fmla="*/ 238035 h 261379"/>
                    <a:gd name="connsiteX27" fmla="*/ 388983 w 447040"/>
                    <a:gd name="connsiteY27" fmla="*/ 235132 h 261379"/>
                    <a:gd name="connsiteX28" fmla="*/ 406400 w 447040"/>
                    <a:gd name="connsiteY28" fmla="*/ 238035 h 261379"/>
                    <a:gd name="connsiteX29" fmla="*/ 409303 w 447040"/>
                    <a:gd name="connsiteY29" fmla="*/ 246743 h 261379"/>
                    <a:gd name="connsiteX30" fmla="*/ 441235 w 447040"/>
                    <a:gd name="connsiteY30" fmla="*/ 261258 h 261379"/>
                    <a:gd name="connsiteX31" fmla="*/ 447040 w 447040"/>
                    <a:gd name="connsiteY31" fmla="*/ 261258 h 261379"/>
                    <a:gd name="connsiteX32" fmla="*/ 447040 w 447040"/>
                    <a:gd name="connsiteY32" fmla="*/ 261258 h 26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7040" h="261379">
                      <a:moveTo>
                        <a:pt x="0" y="0"/>
                      </a:moveTo>
                      <a:lnTo>
                        <a:pt x="0" y="0"/>
                      </a:lnTo>
                      <a:cubicBezTo>
                        <a:pt x="21799" y="4844"/>
                        <a:pt x="24202" y="-945"/>
                        <a:pt x="31932" y="14515"/>
                      </a:cubicBezTo>
                      <a:cubicBezTo>
                        <a:pt x="33300" y="17252"/>
                        <a:pt x="33867" y="20320"/>
                        <a:pt x="34835" y="23223"/>
                      </a:cubicBezTo>
                      <a:cubicBezTo>
                        <a:pt x="35802" y="35802"/>
                        <a:pt x="34677" y="48721"/>
                        <a:pt x="37737" y="60960"/>
                      </a:cubicBezTo>
                      <a:cubicBezTo>
                        <a:pt x="38733" y="64943"/>
                        <a:pt x="43030" y="67392"/>
                        <a:pt x="46446" y="69669"/>
                      </a:cubicBezTo>
                      <a:cubicBezTo>
                        <a:pt x="51973" y="73354"/>
                        <a:pt x="73754" y="75229"/>
                        <a:pt x="75475" y="75475"/>
                      </a:cubicBezTo>
                      <a:cubicBezTo>
                        <a:pt x="78378" y="77410"/>
                        <a:pt x="82334" y="78322"/>
                        <a:pt x="84183" y="81280"/>
                      </a:cubicBezTo>
                      <a:cubicBezTo>
                        <a:pt x="87427" y="86470"/>
                        <a:pt x="88983" y="92661"/>
                        <a:pt x="89989" y="98698"/>
                      </a:cubicBezTo>
                      <a:cubicBezTo>
                        <a:pt x="90957" y="104504"/>
                        <a:pt x="89517" y="111293"/>
                        <a:pt x="92892" y="116115"/>
                      </a:cubicBezTo>
                      <a:cubicBezTo>
                        <a:pt x="96680" y="121527"/>
                        <a:pt x="110782" y="128982"/>
                        <a:pt x="119017" y="130629"/>
                      </a:cubicBezTo>
                      <a:cubicBezTo>
                        <a:pt x="125726" y="131971"/>
                        <a:pt x="132542" y="132733"/>
                        <a:pt x="139337" y="133532"/>
                      </a:cubicBezTo>
                      <a:cubicBezTo>
                        <a:pt x="148995" y="134668"/>
                        <a:pt x="158690" y="135467"/>
                        <a:pt x="168366" y="136435"/>
                      </a:cubicBezTo>
                      <a:cubicBezTo>
                        <a:pt x="171269" y="137403"/>
                        <a:pt x="174064" y="138791"/>
                        <a:pt x="177075" y="139338"/>
                      </a:cubicBezTo>
                      <a:cubicBezTo>
                        <a:pt x="213181" y="145902"/>
                        <a:pt x="189033" y="138485"/>
                        <a:pt x="209006" y="145143"/>
                      </a:cubicBezTo>
                      <a:cubicBezTo>
                        <a:pt x="214657" y="162096"/>
                        <a:pt x="207488" y="146529"/>
                        <a:pt x="220617" y="159658"/>
                      </a:cubicBezTo>
                      <a:cubicBezTo>
                        <a:pt x="233746" y="172787"/>
                        <a:pt x="218179" y="165618"/>
                        <a:pt x="235132" y="171269"/>
                      </a:cubicBezTo>
                      <a:cubicBezTo>
                        <a:pt x="238035" y="173204"/>
                        <a:pt x="240652" y="175658"/>
                        <a:pt x="243840" y="177075"/>
                      </a:cubicBezTo>
                      <a:cubicBezTo>
                        <a:pt x="249432" y="179560"/>
                        <a:pt x="261257" y="182880"/>
                        <a:pt x="261257" y="182880"/>
                      </a:cubicBezTo>
                      <a:cubicBezTo>
                        <a:pt x="264160" y="184815"/>
                        <a:pt x="266845" y="187126"/>
                        <a:pt x="269966" y="188686"/>
                      </a:cubicBezTo>
                      <a:cubicBezTo>
                        <a:pt x="272703" y="190054"/>
                        <a:pt x="276286" y="189677"/>
                        <a:pt x="278675" y="191589"/>
                      </a:cubicBezTo>
                      <a:cubicBezTo>
                        <a:pt x="281399" y="193769"/>
                        <a:pt x="282013" y="197831"/>
                        <a:pt x="284480" y="200298"/>
                      </a:cubicBezTo>
                      <a:cubicBezTo>
                        <a:pt x="286947" y="202765"/>
                        <a:pt x="290286" y="204168"/>
                        <a:pt x="293189" y="206103"/>
                      </a:cubicBezTo>
                      <a:cubicBezTo>
                        <a:pt x="294157" y="209006"/>
                        <a:pt x="294724" y="212075"/>
                        <a:pt x="296092" y="214812"/>
                      </a:cubicBezTo>
                      <a:cubicBezTo>
                        <a:pt x="302139" y="226907"/>
                        <a:pt x="306252" y="226423"/>
                        <a:pt x="319315" y="235132"/>
                      </a:cubicBezTo>
                      <a:cubicBezTo>
                        <a:pt x="324407" y="238527"/>
                        <a:pt x="336732" y="240938"/>
                        <a:pt x="336732" y="240938"/>
                      </a:cubicBezTo>
                      <a:cubicBezTo>
                        <a:pt x="351246" y="239970"/>
                        <a:pt x="365817" y="239641"/>
                        <a:pt x="380275" y="238035"/>
                      </a:cubicBezTo>
                      <a:cubicBezTo>
                        <a:pt x="383316" y="237697"/>
                        <a:pt x="385923" y="235132"/>
                        <a:pt x="388983" y="235132"/>
                      </a:cubicBezTo>
                      <a:cubicBezTo>
                        <a:pt x="394869" y="235132"/>
                        <a:pt x="400594" y="237067"/>
                        <a:pt x="406400" y="238035"/>
                      </a:cubicBezTo>
                      <a:cubicBezTo>
                        <a:pt x="407368" y="240938"/>
                        <a:pt x="407139" y="244579"/>
                        <a:pt x="409303" y="246743"/>
                      </a:cubicBezTo>
                      <a:cubicBezTo>
                        <a:pt x="420443" y="257883"/>
                        <a:pt x="427219" y="259256"/>
                        <a:pt x="441235" y="261258"/>
                      </a:cubicBezTo>
                      <a:cubicBezTo>
                        <a:pt x="443151" y="261532"/>
                        <a:pt x="445105" y="261258"/>
                        <a:pt x="447040" y="261258"/>
                      </a:cubicBezTo>
                      <a:lnTo>
                        <a:pt x="447040" y="261258"/>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9" name="Freeform 278"/>
                <p:cNvSpPr/>
                <p:nvPr/>
              </p:nvSpPr>
              <p:spPr>
                <a:xfrm>
                  <a:off x="5229225" y="4155281"/>
                  <a:ext cx="1912144" cy="240507"/>
                </a:xfrm>
                <a:custGeom>
                  <a:avLst/>
                  <a:gdLst>
                    <a:gd name="connsiteX0" fmla="*/ 0 w 1912144"/>
                    <a:gd name="connsiteY0" fmla="*/ 0 h 240507"/>
                    <a:gd name="connsiteX1" fmla="*/ 147638 w 1912144"/>
                    <a:gd name="connsiteY1" fmla="*/ 0 h 240507"/>
                    <a:gd name="connsiteX2" fmla="*/ 147638 w 1912144"/>
                    <a:gd name="connsiteY2" fmla="*/ 16669 h 240507"/>
                    <a:gd name="connsiteX3" fmla="*/ 226219 w 1912144"/>
                    <a:gd name="connsiteY3" fmla="*/ 16669 h 240507"/>
                    <a:gd name="connsiteX4" fmla="*/ 226219 w 1912144"/>
                    <a:gd name="connsiteY4" fmla="*/ 35719 h 240507"/>
                    <a:gd name="connsiteX5" fmla="*/ 435769 w 1912144"/>
                    <a:gd name="connsiteY5" fmla="*/ 35719 h 240507"/>
                    <a:gd name="connsiteX6" fmla="*/ 435769 w 1912144"/>
                    <a:gd name="connsiteY6" fmla="*/ 57150 h 240507"/>
                    <a:gd name="connsiteX7" fmla="*/ 1059656 w 1912144"/>
                    <a:gd name="connsiteY7" fmla="*/ 57150 h 240507"/>
                    <a:gd name="connsiteX8" fmla="*/ 1059656 w 1912144"/>
                    <a:gd name="connsiteY8" fmla="*/ 85725 h 240507"/>
                    <a:gd name="connsiteX9" fmla="*/ 1088231 w 1912144"/>
                    <a:gd name="connsiteY9" fmla="*/ 85725 h 240507"/>
                    <a:gd name="connsiteX10" fmla="*/ 1088231 w 1912144"/>
                    <a:gd name="connsiteY10" fmla="*/ 121444 h 240507"/>
                    <a:gd name="connsiteX11" fmla="*/ 1326356 w 1912144"/>
                    <a:gd name="connsiteY11" fmla="*/ 121444 h 240507"/>
                    <a:gd name="connsiteX12" fmla="*/ 1326356 w 1912144"/>
                    <a:gd name="connsiteY12" fmla="*/ 145257 h 240507"/>
                    <a:gd name="connsiteX13" fmla="*/ 1557338 w 1912144"/>
                    <a:gd name="connsiteY13" fmla="*/ 145257 h 240507"/>
                    <a:gd name="connsiteX14" fmla="*/ 1557338 w 1912144"/>
                    <a:gd name="connsiteY14" fmla="*/ 169069 h 240507"/>
                    <a:gd name="connsiteX15" fmla="*/ 1683544 w 1912144"/>
                    <a:gd name="connsiteY15" fmla="*/ 169069 h 240507"/>
                    <a:gd name="connsiteX16" fmla="*/ 1683544 w 1912144"/>
                    <a:gd name="connsiteY16" fmla="*/ 216694 h 240507"/>
                    <a:gd name="connsiteX17" fmla="*/ 1869281 w 1912144"/>
                    <a:gd name="connsiteY17" fmla="*/ 216694 h 240507"/>
                    <a:gd name="connsiteX18" fmla="*/ 1869281 w 1912144"/>
                    <a:gd name="connsiteY18" fmla="*/ 240507 h 240507"/>
                    <a:gd name="connsiteX19" fmla="*/ 1912144 w 1912144"/>
                    <a:gd name="connsiteY19" fmla="*/ 240507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2144" h="240507">
                      <a:moveTo>
                        <a:pt x="0" y="0"/>
                      </a:moveTo>
                      <a:lnTo>
                        <a:pt x="147638" y="0"/>
                      </a:lnTo>
                      <a:lnTo>
                        <a:pt x="147638" y="16669"/>
                      </a:lnTo>
                      <a:lnTo>
                        <a:pt x="226219" y="16669"/>
                      </a:lnTo>
                      <a:lnTo>
                        <a:pt x="226219" y="35719"/>
                      </a:lnTo>
                      <a:lnTo>
                        <a:pt x="435769" y="35719"/>
                      </a:lnTo>
                      <a:lnTo>
                        <a:pt x="435769" y="57150"/>
                      </a:lnTo>
                      <a:lnTo>
                        <a:pt x="1059656" y="57150"/>
                      </a:lnTo>
                      <a:lnTo>
                        <a:pt x="1059656" y="85725"/>
                      </a:lnTo>
                      <a:lnTo>
                        <a:pt x="1088231" y="85725"/>
                      </a:lnTo>
                      <a:lnTo>
                        <a:pt x="1088231" y="121444"/>
                      </a:lnTo>
                      <a:lnTo>
                        <a:pt x="1326356" y="121444"/>
                      </a:lnTo>
                      <a:lnTo>
                        <a:pt x="1326356" y="145257"/>
                      </a:lnTo>
                      <a:lnTo>
                        <a:pt x="1557338" y="145257"/>
                      </a:lnTo>
                      <a:lnTo>
                        <a:pt x="1557338" y="169069"/>
                      </a:lnTo>
                      <a:lnTo>
                        <a:pt x="1683544" y="169069"/>
                      </a:lnTo>
                      <a:lnTo>
                        <a:pt x="1683544" y="216694"/>
                      </a:lnTo>
                      <a:lnTo>
                        <a:pt x="1869281" y="216694"/>
                      </a:lnTo>
                      <a:lnTo>
                        <a:pt x="1869281" y="240507"/>
                      </a:lnTo>
                      <a:lnTo>
                        <a:pt x="1912144" y="24050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0" name="Freeform 279"/>
                <p:cNvSpPr/>
                <p:nvPr/>
              </p:nvSpPr>
              <p:spPr>
                <a:xfrm>
                  <a:off x="7129463" y="4395788"/>
                  <a:ext cx="804862" cy="85725"/>
                </a:xfrm>
                <a:custGeom>
                  <a:avLst/>
                  <a:gdLst>
                    <a:gd name="connsiteX0" fmla="*/ 0 w 804862"/>
                    <a:gd name="connsiteY0" fmla="*/ 0 h 85725"/>
                    <a:gd name="connsiteX1" fmla="*/ 88106 w 804862"/>
                    <a:gd name="connsiteY1" fmla="*/ 0 h 85725"/>
                    <a:gd name="connsiteX2" fmla="*/ 88106 w 804862"/>
                    <a:gd name="connsiteY2" fmla="*/ 33337 h 85725"/>
                    <a:gd name="connsiteX3" fmla="*/ 804862 w 804862"/>
                    <a:gd name="connsiteY3" fmla="*/ 33337 h 85725"/>
                    <a:gd name="connsiteX4" fmla="*/ 804862 w 804862"/>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2" h="85725">
                      <a:moveTo>
                        <a:pt x="0" y="0"/>
                      </a:moveTo>
                      <a:lnTo>
                        <a:pt x="88106" y="0"/>
                      </a:lnTo>
                      <a:lnTo>
                        <a:pt x="88106" y="33337"/>
                      </a:lnTo>
                      <a:lnTo>
                        <a:pt x="804862" y="33337"/>
                      </a:lnTo>
                      <a:lnTo>
                        <a:pt x="804862" y="8572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20" name="TextBox 219"/>
              <p:cNvSpPr txBox="1"/>
              <p:nvPr/>
            </p:nvSpPr>
            <p:spPr>
              <a:xfrm rot="16200000">
                <a:off x="108590" y="2515298"/>
                <a:ext cx="1753141"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OS (%)</a:t>
                </a:r>
              </a:p>
            </p:txBody>
          </p:sp>
          <p:grpSp>
            <p:nvGrpSpPr>
              <p:cNvPr id="221" name="Group 220"/>
              <p:cNvGrpSpPr/>
              <p:nvPr/>
            </p:nvGrpSpPr>
            <p:grpSpPr>
              <a:xfrm>
                <a:off x="1398290" y="3185316"/>
                <a:ext cx="91440" cy="326809"/>
                <a:chOff x="1383660" y="3185316"/>
                <a:chExt cx="91440" cy="326809"/>
              </a:xfrm>
            </p:grpSpPr>
            <p:cxnSp>
              <p:nvCxnSpPr>
                <p:cNvPr id="272" name="Straight Connector 271"/>
                <p:cNvCxnSpPr/>
                <p:nvPr/>
              </p:nvCxnSpPr>
              <p:spPr>
                <a:xfrm>
                  <a:off x="1383660" y="3185316"/>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383660" y="3350200"/>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383660" y="3512125"/>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2" name="TextBox 221"/>
              <p:cNvSpPr txBox="1"/>
              <p:nvPr/>
            </p:nvSpPr>
            <p:spPr>
              <a:xfrm>
                <a:off x="1442597" y="3091419"/>
                <a:ext cx="721954" cy="230832"/>
              </a:xfrm>
              <a:prstGeom prst="rect">
                <a:avLst/>
              </a:prstGeom>
              <a:noFill/>
            </p:spPr>
            <p:txBody>
              <a:bodyPr wrap="square" rtlCol="0">
                <a:spAutoFit/>
              </a:bodyPr>
              <a:lstStyle/>
              <a:p>
                <a:r>
                  <a:rPr lang="ja-JP" sz="900" b="0" i="0" dirty="0" smtClean="0">
                    <a:solidFill>
                      <a:srgbClr val="4D4D4D"/>
                    </a:solidFill>
                    <a:ea typeface="MS UI Gothic" pitchFamily="18" charset="0"/>
                  </a:rPr>
                  <a:t>高分化</a:t>
                </a:r>
              </a:p>
            </p:txBody>
          </p:sp>
          <p:sp>
            <p:nvSpPr>
              <p:cNvPr id="223" name="TextBox 222"/>
              <p:cNvSpPr txBox="1"/>
              <p:nvPr/>
            </p:nvSpPr>
            <p:spPr>
              <a:xfrm>
                <a:off x="1442597" y="3243404"/>
                <a:ext cx="721954" cy="230832"/>
              </a:xfrm>
              <a:prstGeom prst="rect">
                <a:avLst/>
              </a:prstGeom>
              <a:noFill/>
            </p:spPr>
            <p:txBody>
              <a:bodyPr wrap="square" rtlCol="0">
                <a:spAutoFit/>
              </a:bodyPr>
              <a:lstStyle/>
              <a:p>
                <a:r>
                  <a:rPr lang="ja-JP" sz="900" b="0" i="0" dirty="0" smtClean="0">
                    <a:solidFill>
                      <a:srgbClr val="4D4D4D"/>
                    </a:solidFill>
                    <a:ea typeface="MS UI Gothic" pitchFamily="18" charset="0"/>
                  </a:rPr>
                  <a:t>中分化</a:t>
                </a:r>
              </a:p>
            </p:txBody>
          </p:sp>
          <p:sp>
            <p:nvSpPr>
              <p:cNvPr id="224" name="TextBox 223"/>
              <p:cNvSpPr txBox="1"/>
              <p:nvPr/>
            </p:nvSpPr>
            <p:spPr>
              <a:xfrm>
                <a:off x="1442597" y="3391831"/>
                <a:ext cx="721954" cy="230832"/>
              </a:xfrm>
              <a:prstGeom prst="rect">
                <a:avLst/>
              </a:prstGeom>
              <a:noFill/>
            </p:spPr>
            <p:txBody>
              <a:bodyPr wrap="square" rtlCol="0">
                <a:spAutoFit/>
              </a:bodyPr>
              <a:lstStyle/>
              <a:p>
                <a:r>
                  <a:rPr lang="ja-JP" sz="900" b="0" i="0" dirty="0" smtClean="0">
                    <a:solidFill>
                      <a:srgbClr val="4D4D4D"/>
                    </a:solidFill>
                    <a:ea typeface="MS UI Gothic" pitchFamily="18" charset="0"/>
                  </a:rPr>
                  <a:t>低分化</a:t>
                </a:r>
              </a:p>
            </p:txBody>
          </p:sp>
          <p:sp>
            <p:nvSpPr>
              <p:cNvPr id="225" name="TextBox 224"/>
              <p:cNvSpPr txBox="1"/>
              <p:nvPr/>
            </p:nvSpPr>
            <p:spPr>
              <a:xfrm>
                <a:off x="2479297" y="1920124"/>
                <a:ext cx="1053300" cy="215444"/>
              </a:xfrm>
              <a:prstGeom prst="rect">
                <a:avLst/>
              </a:prstGeom>
              <a:noFill/>
            </p:spPr>
            <p:txBody>
              <a:bodyPr wrap="square" rtlCol="0">
                <a:spAutoFit/>
              </a:bodyPr>
              <a:lstStyle/>
              <a:p>
                <a:r>
                  <a:rPr lang="ja-JP" sz="800" b="0" i="0" dirty="0" smtClean="0">
                    <a:solidFill>
                      <a:srgbClr val="4D4D4D"/>
                    </a:solidFill>
                    <a:ea typeface="MS UI Gothic" pitchFamily="18" charset="0"/>
                  </a:rPr>
                  <a:t>x</a:t>
                </a:r>
                <a:r>
                  <a:rPr lang="ja-JP" sz="800" b="0" i="0" baseline="30000" dirty="0" smtClean="0">
                    <a:solidFill>
                      <a:srgbClr val="4D4D4D"/>
                    </a:solidFill>
                    <a:ea typeface="MS UI Gothic" pitchFamily="18" charset="0"/>
                  </a:rPr>
                  <a:t>2</a:t>
                </a:r>
                <a:r>
                  <a:rPr lang="ja-JP" sz="800" b="0" i="0" dirty="0" smtClean="0">
                    <a:solidFill>
                      <a:srgbClr val="4D4D4D"/>
                    </a:solidFill>
                    <a:ea typeface="MS UI Gothic" pitchFamily="18" charset="0"/>
                  </a:rPr>
                  <a:t>=38.21、p&lt;0.001</a:t>
                </a:r>
              </a:p>
            </p:txBody>
          </p:sp>
          <p:grpSp>
            <p:nvGrpSpPr>
              <p:cNvPr id="226" name="Group 225"/>
              <p:cNvGrpSpPr/>
              <p:nvPr/>
            </p:nvGrpSpPr>
            <p:grpSpPr>
              <a:xfrm>
                <a:off x="1981915" y="3082154"/>
                <a:ext cx="1840218" cy="535643"/>
                <a:chOff x="1981915" y="3082154"/>
                <a:chExt cx="1840218" cy="535643"/>
              </a:xfrm>
            </p:grpSpPr>
            <p:sp>
              <p:nvSpPr>
                <p:cNvPr id="269" name="TextBox 268"/>
                <p:cNvSpPr txBox="1"/>
                <p:nvPr/>
              </p:nvSpPr>
              <p:spPr>
                <a:xfrm>
                  <a:off x="1981915" y="3082154"/>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mOS：41.1 (95% CI 30.9, 59.8)</a:t>
                  </a:r>
                </a:p>
              </p:txBody>
            </p:sp>
            <p:sp>
              <p:nvSpPr>
                <p:cNvPr id="270" name="TextBox 269"/>
                <p:cNvSpPr txBox="1"/>
                <p:nvPr/>
              </p:nvSpPr>
              <p:spPr>
                <a:xfrm>
                  <a:off x="1981915" y="3234559"/>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mOS：30.7 (95% CI 26.2, 36.9)</a:t>
                  </a:r>
                </a:p>
              </p:txBody>
            </p:sp>
            <p:sp>
              <p:nvSpPr>
                <p:cNvPr id="271" name="TextBox 270"/>
                <p:cNvSpPr txBox="1"/>
                <p:nvPr/>
              </p:nvSpPr>
              <p:spPr>
                <a:xfrm>
                  <a:off x="1981915" y="3386965"/>
                  <a:ext cx="1840218" cy="230832"/>
                </a:xfrm>
                <a:prstGeom prst="rect">
                  <a:avLst/>
                </a:prstGeom>
                <a:noFill/>
              </p:spPr>
              <p:txBody>
                <a:bodyPr wrap="square" rtlCol="0">
                  <a:spAutoFit/>
                </a:bodyPr>
                <a:lstStyle/>
                <a:p>
                  <a:r>
                    <a:rPr lang="ja-JP" sz="900" b="0" i="0" dirty="0" smtClean="0">
                      <a:solidFill>
                        <a:srgbClr val="4D4D4D"/>
                      </a:solidFill>
                      <a:ea typeface="MS UI Gothic" pitchFamily="18" charset="0"/>
                    </a:rPr>
                    <a:t>mOS：19.0 (95% CI 16.6, 22.0)</a:t>
                  </a:r>
                </a:p>
              </p:txBody>
            </p:sp>
          </p:grpSp>
          <p:grpSp>
            <p:nvGrpSpPr>
              <p:cNvPr id="227" name="Group 226"/>
              <p:cNvGrpSpPr/>
              <p:nvPr/>
            </p:nvGrpSpPr>
            <p:grpSpPr>
              <a:xfrm>
                <a:off x="999471" y="1706202"/>
                <a:ext cx="3526272" cy="2115388"/>
                <a:chOff x="999471" y="1706202"/>
                <a:chExt cx="3526272" cy="2115388"/>
              </a:xfrm>
            </p:grpSpPr>
            <p:cxnSp>
              <p:nvCxnSpPr>
                <p:cNvPr id="228" name="Straight Connector 227"/>
                <p:cNvCxnSpPr/>
                <p:nvPr/>
              </p:nvCxnSpPr>
              <p:spPr>
                <a:xfrm>
                  <a:off x="1339981" y="1738080"/>
                  <a:ext cx="0" cy="18288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336656" y="3572928"/>
                  <a:ext cx="306324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1311672" y="1813807"/>
                  <a:ext cx="27432" cy="1694164"/>
                  <a:chOff x="1114153" y="1813807"/>
                  <a:chExt cx="219456" cy="1694164"/>
                </a:xfrm>
              </p:grpSpPr>
              <p:cxnSp>
                <p:nvCxnSpPr>
                  <p:cNvPr id="258" name="Straight Connector 257"/>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114153" y="334248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114153" y="317418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114153" y="30058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114153" y="282357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114153" y="266649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114153" y="248698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114153" y="2321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114153" y="215320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114153" y="198490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114153" y="181380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1387453" y="3573861"/>
                  <a:ext cx="2956845" cy="36576"/>
                  <a:chOff x="1387453" y="3573861"/>
                  <a:chExt cx="2956845" cy="36576"/>
                </a:xfrm>
              </p:grpSpPr>
              <p:cxnSp>
                <p:nvCxnSpPr>
                  <p:cNvPr id="251" name="Straight Connector 250"/>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2370220"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86017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33529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85433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999471" y="1706202"/>
                  <a:ext cx="3526272" cy="2115388"/>
                  <a:chOff x="999471" y="1706202"/>
                  <a:chExt cx="3526272" cy="2115388"/>
                </a:xfrm>
              </p:grpSpPr>
              <p:sp>
                <p:nvSpPr>
                  <p:cNvPr id="233" name="TextBox 232"/>
                  <p:cNvSpPr txBox="1"/>
                  <p:nvPr/>
                </p:nvSpPr>
                <p:spPr>
                  <a:xfrm>
                    <a:off x="1216973"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0</a:t>
                    </a:r>
                  </a:p>
                </p:txBody>
              </p:sp>
              <p:sp>
                <p:nvSpPr>
                  <p:cNvPr id="234" name="TextBox 233"/>
                  <p:cNvSpPr txBox="1"/>
                  <p:nvPr/>
                </p:nvSpPr>
                <p:spPr>
                  <a:xfrm>
                    <a:off x="2210121"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20</a:t>
                    </a:r>
                  </a:p>
                </p:txBody>
              </p:sp>
              <p:sp>
                <p:nvSpPr>
                  <p:cNvPr id="235" name="TextBox 234"/>
                  <p:cNvSpPr txBox="1"/>
                  <p:nvPr/>
                </p:nvSpPr>
                <p:spPr>
                  <a:xfrm>
                    <a:off x="2706695"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30</a:t>
                    </a:r>
                  </a:p>
                </p:txBody>
              </p:sp>
              <p:sp>
                <p:nvSpPr>
                  <p:cNvPr id="236" name="TextBox 235"/>
                  <p:cNvSpPr txBox="1"/>
                  <p:nvPr/>
                </p:nvSpPr>
                <p:spPr>
                  <a:xfrm>
                    <a:off x="3203269"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40</a:t>
                    </a:r>
                  </a:p>
                </p:txBody>
              </p:sp>
              <p:sp>
                <p:nvSpPr>
                  <p:cNvPr id="237" name="TextBox 236"/>
                  <p:cNvSpPr txBox="1"/>
                  <p:nvPr/>
                </p:nvSpPr>
                <p:spPr>
                  <a:xfrm>
                    <a:off x="3699843"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50</a:t>
                    </a:r>
                  </a:p>
                </p:txBody>
              </p:sp>
              <p:sp>
                <p:nvSpPr>
                  <p:cNvPr id="238" name="TextBox 237"/>
                  <p:cNvSpPr txBox="1"/>
                  <p:nvPr/>
                </p:nvSpPr>
                <p:spPr>
                  <a:xfrm>
                    <a:off x="4196415"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60</a:t>
                    </a:r>
                  </a:p>
                </p:txBody>
              </p:sp>
              <p:sp>
                <p:nvSpPr>
                  <p:cNvPr id="239" name="TextBox 238"/>
                  <p:cNvSpPr txBox="1"/>
                  <p:nvPr/>
                </p:nvSpPr>
                <p:spPr>
                  <a:xfrm>
                    <a:off x="1713547" y="3590758"/>
                    <a:ext cx="329328" cy="230832"/>
                  </a:xfrm>
                  <a:prstGeom prst="rect">
                    <a:avLst/>
                  </a:prstGeom>
                  <a:noFill/>
                </p:spPr>
                <p:txBody>
                  <a:bodyPr wrap="square" rtlCol="0">
                    <a:spAutoFit/>
                  </a:bodyPr>
                  <a:lstStyle/>
                  <a:p>
                    <a:pPr algn="ctr"/>
                    <a:r>
                      <a:rPr lang="ja-JP" sz="900" b="0" i="0" dirty="0" smtClean="0">
                        <a:solidFill>
                          <a:srgbClr val="4D4D4D"/>
                        </a:solidFill>
                        <a:ea typeface="MS UI Gothic" pitchFamily="18" charset="0"/>
                      </a:rPr>
                      <a:t>10</a:t>
                    </a:r>
                  </a:p>
                </p:txBody>
              </p:sp>
              <p:sp>
                <p:nvSpPr>
                  <p:cNvPr id="240" name="TextBox 239"/>
                  <p:cNvSpPr txBox="1"/>
                  <p:nvPr/>
                </p:nvSpPr>
                <p:spPr>
                  <a:xfrm>
                    <a:off x="1049282" y="3401187"/>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0</a:t>
                    </a:r>
                  </a:p>
                </p:txBody>
              </p:sp>
              <p:sp>
                <p:nvSpPr>
                  <p:cNvPr id="241" name="TextBox 240"/>
                  <p:cNvSpPr txBox="1"/>
                  <p:nvPr/>
                </p:nvSpPr>
                <p:spPr>
                  <a:xfrm>
                    <a:off x="1049282" y="3231688"/>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10</a:t>
                    </a:r>
                  </a:p>
                </p:txBody>
              </p:sp>
              <p:sp>
                <p:nvSpPr>
                  <p:cNvPr id="242" name="TextBox 241"/>
                  <p:cNvSpPr txBox="1"/>
                  <p:nvPr/>
                </p:nvSpPr>
                <p:spPr>
                  <a:xfrm>
                    <a:off x="1049282" y="3062189"/>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20</a:t>
                    </a:r>
                  </a:p>
                </p:txBody>
              </p:sp>
              <p:sp>
                <p:nvSpPr>
                  <p:cNvPr id="243" name="TextBox 242"/>
                  <p:cNvSpPr txBox="1"/>
                  <p:nvPr/>
                </p:nvSpPr>
                <p:spPr>
                  <a:xfrm>
                    <a:off x="1049282" y="2892690"/>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30</a:t>
                    </a:r>
                  </a:p>
                </p:txBody>
              </p:sp>
              <p:sp>
                <p:nvSpPr>
                  <p:cNvPr id="244" name="TextBox 243"/>
                  <p:cNvSpPr txBox="1"/>
                  <p:nvPr/>
                </p:nvSpPr>
                <p:spPr>
                  <a:xfrm>
                    <a:off x="1049282" y="2723192"/>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40</a:t>
                    </a:r>
                  </a:p>
                </p:txBody>
              </p:sp>
              <p:sp>
                <p:nvSpPr>
                  <p:cNvPr id="245" name="TextBox 244"/>
                  <p:cNvSpPr txBox="1"/>
                  <p:nvPr/>
                </p:nvSpPr>
                <p:spPr>
                  <a:xfrm>
                    <a:off x="1049282" y="2553694"/>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50</a:t>
                    </a:r>
                  </a:p>
                </p:txBody>
              </p:sp>
              <p:sp>
                <p:nvSpPr>
                  <p:cNvPr id="246" name="TextBox 245"/>
                  <p:cNvSpPr txBox="1"/>
                  <p:nvPr/>
                </p:nvSpPr>
                <p:spPr>
                  <a:xfrm>
                    <a:off x="1049282" y="2384196"/>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60</a:t>
                    </a:r>
                  </a:p>
                </p:txBody>
              </p:sp>
              <p:sp>
                <p:nvSpPr>
                  <p:cNvPr id="247" name="TextBox 246"/>
                  <p:cNvSpPr txBox="1"/>
                  <p:nvPr/>
                </p:nvSpPr>
                <p:spPr>
                  <a:xfrm>
                    <a:off x="1049282" y="2214698"/>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70</a:t>
                    </a:r>
                  </a:p>
                </p:txBody>
              </p:sp>
              <p:sp>
                <p:nvSpPr>
                  <p:cNvPr id="248" name="TextBox 247"/>
                  <p:cNvSpPr txBox="1"/>
                  <p:nvPr/>
                </p:nvSpPr>
                <p:spPr>
                  <a:xfrm>
                    <a:off x="1049282" y="2045199"/>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80</a:t>
                    </a:r>
                  </a:p>
                </p:txBody>
              </p:sp>
              <p:sp>
                <p:nvSpPr>
                  <p:cNvPr id="249" name="TextBox 248"/>
                  <p:cNvSpPr txBox="1"/>
                  <p:nvPr/>
                </p:nvSpPr>
                <p:spPr>
                  <a:xfrm>
                    <a:off x="1049282" y="1875700"/>
                    <a:ext cx="329328"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90</a:t>
                    </a:r>
                  </a:p>
                </p:txBody>
              </p:sp>
              <p:sp>
                <p:nvSpPr>
                  <p:cNvPr id="250" name="TextBox 249"/>
                  <p:cNvSpPr txBox="1"/>
                  <p:nvPr/>
                </p:nvSpPr>
                <p:spPr>
                  <a:xfrm>
                    <a:off x="999471" y="1706202"/>
                    <a:ext cx="379139" cy="230832"/>
                  </a:xfrm>
                  <a:prstGeom prst="rect">
                    <a:avLst/>
                  </a:prstGeom>
                  <a:noFill/>
                </p:spPr>
                <p:txBody>
                  <a:bodyPr wrap="square" rtlCol="0">
                    <a:spAutoFit/>
                  </a:bodyPr>
                  <a:lstStyle/>
                  <a:p>
                    <a:pPr algn="r"/>
                    <a:r>
                      <a:rPr lang="ja-JP" sz="900" b="0" i="0" dirty="0" smtClean="0">
                        <a:solidFill>
                          <a:srgbClr val="4D4D4D"/>
                        </a:solidFill>
                        <a:ea typeface="MS UI Gothic" pitchFamily="18" charset="0"/>
                      </a:rPr>
                      <a:t>100</a:t>
                    </a:r>
                  </a:p>
                </p:txBody>
              </p:sp>
            </p:grpSp>
          </p:grpSp>
        </p:grpSp>
        <p:sp>
          <p:nvSpPr>
            <p:cNvPr id="216" name="TextBox 215"/>
            <p:cNvSpPr txBox="1"/>
            <p:nvPr/>
          </p:nvSpPr>
          <p:spPr>
            <a:xfrm>
              <a:off x="1341418" y="3691284"/>
              <a:ext cx="3084849" cy="276999"/>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ヶ月間</a:t>
              </a:r>
            </a:p>
          </p:txBody>
        </p:sp>
      </p:grpSp>
    </p:spTree>
    <p:custDataLst>
      <p:tags r:id="rId1"/>
    </p:custDataLst>
    <p:extLst>
      <p:ext uri="{BB962C8B-B14F-4D97-AF65-F5344CB8AC3E}">
        <p14:creationId xmlns:p14="http://schemas.microsoft.com/office/powerpoint/2010/main" val="1501376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CAP：カペシタビン、GEM：ゲムシタビン、</a:t>
            </a:r>
            <a:r>
              <a:rPr lang="en" sz="1200" dirty="0" smtClean="0"/>
              <a:t/>
            </a:r>
            <a:br>
              <a:rPr lang="en" sz="1200" dirty="0" smtClean="0"/>
            </a:br>
            <a:r>
              <a:rPr lang="ja-JP" sz="1200" b="0" i="0" dirty="0" smtClean="0">
                <a:solidFill>
                  <a:srgbClr val="4D4D4D"/>
                </a:solidFill>
                <a:ea typeface="MS UI Gothic" pitchFamily="18" charset="0"/>
              </a:rPr>
              <a:t>RM：切除断端。</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a:p>
        </p:txBody>
      </p:sp>
      <p:sp>
        <p:nvSpPr>
          <p:cNvPr id="7" name="Text Placeholder 14"/>
          <p:cNvSpPr>
            <a:spLocks noGrp="1"/>
          </p:cNvSpPr>
          <p:nvPr>
            <p:ph type="body" sz="quarter" idx="11"/>
          </p:nvPr>
        </p:nvSpPr>
        <p:spPr>
          <a:xfrm>
            <a:off x="4267200" y="6096000"/>
            <a:ext cx="4511675" cy="487363"/>
          </a:xfrm>
        </p:spPr>
        <p:txBody>
          <a:bodyPr/>
          <a:lstStyle/>
          <a:p>
            <a:r>
              <a:rPr lang="ja-JP" sz="1200" b="0" i="0" dirty="0" smtClean="0">
                <a:solidFill>
                  <a:srgbClr val="4D4D4D"/>
                </a:solidFill>
                <a:ea typeface="MS UI Gothic" pitchFamily="18" charset="0"/>
              </a:rPr>
              <a:t>Neoptolemos et al. J Clin Oncol 2016; 34 (suppl): abstr LBA4006</a:t>
            </a:r>
          </a:p>
        </p:txBody>
      </p:sp>
      <p:sp>
        <p:nvSpPr>
          <p:cNvPr id="9"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a:t>
            </a:r>
          </a:p>
        </p:txBody>
      </p:sp>
      <p:sp>
        <p:nvSpPr>
          <p:cNvPr id="8" name="TextBox 7"/>
          <p:cNvSpPr txBox="1"/>
          <p:nvPr/>
        </p:nvSpPr>
        <p:spPr>
          <a:xfrm>
            <a:off x="2590800" y="1600200"/>
            <a:ext cx="4916731" cy="369332"/>
          </a:xfrm>
          <a:prstGeom prst="rect">
            <a:avLst/>
          </a:prstGeom>
          <a:noFill/>
        </p:spPr>
        <p:txBody>
          <a:bodyPr wrap="none" rtlCol="0">
            <a:spAutoFit/>
          </a:bodyPr>
          <a:lstStyle/>
          <a:p>
            <a:r>
              <a:rPr lang="ja-JP" b="1" i="0" dirty="0" smtClean="0">
                <a:solidFill>
                  <a:srgbClr val="4D4D4D"/>
                </a:solidFill>
                <a:ea typeface="MS UI Gothic" pitchFamily="18" charset="0"/>
              </a:rPr>
              <a:t>治療群および切除断端別OS </a:t>
            </a:r>
          </a:p>
        </p:txBody>
      </p:sp>
      <p:sp>
        <p:nvSpPr>
          <p:cNvPr id="10" name="TextBox 9"/>
          <p:cNvSpPr txBox="1"/>
          <p:nvPr/>
        </p:nvSpPr>
        <p:spPr>
          <a:xfrm rot="16200000">
            <a:off x="-148788" y="3377801"/>
            <a:ext cx="2404657" cy="369331"/>
          </a:xfrm>
          <a:prstGeom prst="rect">
            <a:avLst/>
          </a:prstGeom>
          <a:noFill/>
        </p:spPr>
        <p:txBody>
          <a:bodyPr wrap="square" rtlCol="0">
            <a:spAutoFit/>
          </a:bodyPr>
          <a:lstStyle/>
          <a:p>
            <a:pPr algn="ctr"/>
            <a:r>
              <a:rPr lang="ja-JP" b="0" i="0" dirty="0" smtClean="0">
                <a:solidFill>
                  <a:srgbClr val="000000"/>
                </a:solidFill>
                <a:ea typeface="MS UI Gothic" pitchFamily="18" charset="0"/>
              </a:rPr>
              <a:t>OS (%)</a:t>
            </a:r>
          </a:p>
        </p:txBody>
      </p:sp>
      <p:grpSp>
        <p:nvGrpSpPr>
          <p:cNvPr id="11" name="Group 10"/>
          <p:cNvGrpSpPr/>
          <p:nvPr/>
        </p:nvGrpSpPr>
        <p:grpSpPr>
          <a:xfrm>
            <a:off x="5965058" y="2189926"/>
            <a:ext cx="195428" cy="961147"/>
            <a:chOff x="8078347" y="1810477"/>
            <a:chExt cx="93399" cy="459353"/>
          </a:xfrm>
        </p:grpSpPr>
        <p:cxnSp>
          <p:nvCxnSpPr>
            <p:cNvPr id="12" name="Straight Connector 11"/>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768049" y="2172001"/>
            <a:ext cx="2807832" cy="369331"/>
          </a:xfrm>
          <a:prstGeom prst="rect">
            <a:avLst/>
          </a:prstGeom>
          <a:noFill/>
        </p:spPr>
        <p:txBody>
          <a:bodyPr wrap="square" rtlCol="0">
            <a:spAutoFit/>
          </a:bodyPr>
          <a:lstStyle/>
          <a:p>
            <a:r>
              <a:rPr lang="ja-JP" b="0" i="0" dirty="0" smtClean="0">
                <a:solidFill>
                  <a:srgbClr val="4D4D4D"/>
                </a:solidFill>
                <a:ea typeface="MS UI Gothic" pitchFamily="18" charset="0"/>
              </a:rPr>
              <a:t>x</a:t>
            </a:r>
            <a:r>
              <a:rPr lang="ja-JP" b="0" i="0" baseline="30000" dirty="0" smtClean="0">
                <a:solidFill>
                  <a:srgbClr val="4D4D4D"/>
                </a:solidFill>
                <a:ea typeface="MS UI Gothic" pitchFamily="18" charset="0"/>
              </a:rPr>
              <a:t>2</a:t>
            </a:r>
            <a:r>
              <a:rPr lang="ja-JP" b="0" i="0" dirty="0" smtClean="0">
                <a:solidFill>
                  <a:srgbClr val="4D4D4D"/>
                </a:solidFill>
                <a:ea typeface="MS UI Gothic" pitchFamily="18" charset="0"/>
              </a:rPr>
              <a:t>=23.44、p&lt;0.001</a:t>
            </a:r>
          </a:p>
        </p:txBody>
      </p:sp>
      <p:sp>
        <p:nvSpPr>
          <p:cNvPr id="18" name="TextBox 17"/>
          <p:cNvSpPr txBox="1"/>
          <p:nvPr/>
        </p:nvSpPr>
        <p:spPr>
          <a:xfrm>
            <a:off x="1761031" y="5852192"/>
            <a:ext cx="6653116" cy="338554"/>
          </a:xfrm>
          <a:prstGeom prst="rect">
            <a:avLst/>
          </a:prstGeom>
          <a:noFill/>
        </p:spPr>
        <p:txBody>
          <a:bodyPr wrap="square" rtlCol="0">
            <a:spAutoFit/>
          </a:bodyPr>
          <a:lstStyle/>
          <a:p>
            <a:pPr algn="ctr"/>
            <a:r>
              <a:rPr lang="ja-JP" sz="1600" b="0" i="0" dirty="0" smtClean="0">
                <a:solidFill>
                  <a:srgbClr val="000000"/>
                </a:solidFill>
                <a:ea typeface="MS UI Gothic" pitchFamily="18" charset="0"/>
              </a:rPr>
              <a:t>ヶ月間</a:t>
            </a:r>
          </a:p>
        </p:txBody>
      </p:sp>
      <p:grpSp>
        <p:nvGrpSpPr>
          <p:cNvPr id="19" name="Group 18"/>
          <p:cNvGrpSpPr/>
          <p:nvPr/>
        </p:nvGrpSpPr>
        <p:grpSpPr>
          <a:xfrm>
            <a:off x="2060473" y="4107024"/>
            <a:ext cx="3850471" cy="1269512"/>
            <a:chOff x="1376911" y="3058767"/>
            <a:chExt cx="1840218" cy="606725"/>
          </a:xfrm>
        </p:grpSpPr>
        <p:sp>
          <p:nvSpPr>
            <p:cNvPr id="20" name="TextBox 19"/>
            <p:cNvSpPr txBox="1"/>
            <p:nvPr/>
          </p:nvSpPr>
          <p:spPr>
            <a:xfrm>
              <a:off x="1376911" y="3058767"/>
              <a:ext cx="1840218" cy="147093"/>
            </a:xfrm>
            <a:prstGeom prst="rect">
              <a:avLst/>
            </a:prstGeom>
            <a:noFill/>
          </p:spPr>
          <p:txBody>
            <a:bodyPr wrap="square" rtlCol="0">
              <a:spAutoFit/>
            </a:bodyPr>
            <a:lstStyle/>
            <a:p>
              <a:r>
                <a:rPr lang="ja-JP" sz="1400" b="0" i="0" dirty="0" smtClean="0">
                  <a:solidFill>
                    <a:srgbClr val="4D4D4D"/>
                  </a:solidFill>
                  <a:ea typeface="MS UI Gothic" pitchFamily="18" charset="0"/>
                </a:rPr>
                <a:t>mOS：23.0 (95% CI 21.6, 26.2)</a:t>
              </a:r>
            </a:p>
          </p:txBody>
        </p:sp>
        <p:sp>
          <p:nvSpPr>
            <p:cNvPr id="21" name="TextBox 20"/>
            <p:cNvSpPr txBox="1"/>
            <p:nvPr/>
          </p:nvSpPr>
          <p:spPr>
            <a:xfrm>
              <a:off x="1376911" y="3211978"/>
              <a:ext cx="1840218" cy="147093"/>
            </a:xfrm>
            <a:prstGeom prst="rect">
              <a:avLst/>
            </a:prstGeom>
            <a:noFill/>
          </p:spPr>
          <p:txBody>
            <a:bodyPr wrap="square" rtlCol="0">
              <a:spAutoFit/>
            </a:bodyPr>
            <a:lstStyle/>
            <a:p>
              <a:r>
                <a:rPr lang="ja-JP" sz="1400" b="0" i="0" dirty="0" smtClean="0">
                  <a:solidFill>
                    <a:srgbClr val="4D4D4D"/>
                  </a:solidFill>
                  <a:ea typeface="MS UI Gothic" pitchFamily="18" charset="0"/>
                </a:rPr>
                <a:t>mOS：27.9 (95% CI 23.8, 34.6)</a:t>
              </a:r>
            </a:p>
          </p:txBody>
        </p:sp>
        <p:sp>
          <p:nvSpPr>
            <p:cNvPr id="22" name="TextBox 21"/>
            <p:cNvSpPr txBox="1"/>
            <p:nvPr/>
          </p:nvSpPr>
          <p:spPr>
            <a:xfrm>
              <a:off x="1376911" y="3365188"/>
              <a:ext cx="1840218" cy="147093"/>
            </a:xfrm>
            <a:prstGeom prst="rect">
              <a:avLst/>
            </a:prstGeom>
            <a:noFill/>
          </p:spPr>
          <p:txBody>
            <a:bodyPr wrap="square" rtlCol="0">
              <a:spAutoFit/>
            </a:bodyPr>
            <a:lstStyle/>
            <a:p>
              <a:r>
                <a:rPr lang="ja-JP" sz="1400" b="0" i="0" dirty="0" smtClean="0">
                  <a:solidFill>
                    <a:srgbClr val="4D4D4D"/>
                  </a:solidFill>
                  <a:ea typeface="MS UI Gothic" pitchFamily="18" charset="0"/>
                </a:rPr>
                <a:t>mOS：23.7 (95% CI 20.7, 27.1)</a:t>
              </a:r>
            </a:p>
          </p:txBody>
        </p:sp>
        <p:sp>
          <p:nvSpPr>
            <p:cNvPr id="24" name="TextBox 23"/>
            <p:cNvSpPr txBox="1"/>
            <p:nvPr/>
          </p:nvSpPr>
          <p:spPr>
            <a:xfrm>
              <a:off x="1376911" y="3518399"/>
              <a:ext cx="1840218" cy="147093"/>
            </a:xfrm>
            <a:prstGeom prst="rect">
              <a:avLst/>
            </a:prstGeom>
            <a:noFill/>
          </p:spPr>
          <p:txBody>
            <a:bodyPr wrap="square" rtlCol="0">
              <a:spAutoFit/>
            </a:bodyPr>
            <a:lstStyle/>
            <a:p>
              <a:r>
                <a:rPr lang="ja-JP" sz="1400" b="0" i="0" dirty="0" smtClean="0">
                  <a:solidFill>
                    <a:srgbClr val="4D4D4D"/>
                  </a:solidFill>
                  <a:ea typeface="MS UI Gothic" pitchFamily="18" charset="0"/>
                </a:rPr>
                <a:t>mOS：39.5 (95% CI 32.0, 58.0)</a:t>
              </a:r>
            </a:p>
          </p:txBody>
        </p:sp>
      </p:grpSp>
      <p:grpSp>
        <p:nvGrpSpPr>
          <p:cNvPr id="25" name="Group 24"/>
          <p:cNvGrpSpPr/>
          <p:nvPr/>
        </p:nvGrpSpPr>
        <p:grpSpPr>
          <a:xfrm>
            <a:off x="1010729" y="1909847"/>
            <a:ext cx="7633354" cy="3924888"/>
            <a:chOff x="4858004" y="1735683"/>
            <a:chExt cx="3648123" cy="1875794"/>
          </a:xfrm>
        </p:grpSpPr>
        <p:cxnSp>
          <p:nvCxnSpPr>
            <p:cNvPr id="26" name="Straight Connector 25"/>
            <p:cNvCxnSpPr/>
            <p:nvPr/>
          </p:nvCxnSpPr>
          <p:spPr>
            <a:xfrm>
              <a:off x="5216511" y="1741254"/>
              <a:ext cx="0" cy="165428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187126" y="1805696"/>
              <a:ext cx="28474" cy="1534646"/>
              <a:chOff x="1114153" y="2035305"/>
              <a:chExt cx="219456" cy="1478486"/>
            </a:xfrm>
          </p:grpSpPr>
          <p:cxnSp>
            <p:nvCxnSpPr>
              <p:cNvPr id="55" name="Straight Connector 54"/>
              <p:cNvCxnSpPr/>
              <p:nvPr/>
            </p:nvCxnSpPr>
            <p:spPr>
              <a:xfrm>
                <a:off x="1114153" y="351379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14153" y="336594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14153" y="32180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4153" y="307024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14153" y="29223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14153" y="277454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14153" y="26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4153" y="247885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14153" y="233100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14153" y="218315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14153" y="20353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265787" y="3402785"/>
              <a:ext cx="3069211" cy="37966"/>
              <a:chOff x="1387453" y="3573861"/>
              <a:chExt cx="2956845" cy="36576"/>
            </a:xfrm>
          </p:grpSpPr>
          <p:cxnSp>
            <p:nvCxnSpPr>
              <p:cNvPr id="48" name="Straight Connector 47"/>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095408"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0</a:t>
              </a:r>
            </a:p>
          </p:txBody>
        </p:sp>
        <p:sp>
          <p:nvSpPr>
            <p:cNvPr id="31" name="TextBox 30"/>
            <p:cNvSpPr txBox="1"/>
            <p:nvPr/>
          </p:nvSpPr>
          <p:spPr>
            <a:xfrm>
              <a:off x="6118366"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20</a:t>
              </a:r>
            </a:p>
          </p:txBody>
        </p:sp>
        <p:sp>
          <p:nvSpPr>
            <p:cNvPr id="32" name="TextBox 31"/>
            <p:cNvSpPr txBox="1"/>
            <p:nvPr/>
          </p:nvSpPr>
          <p:spPr>
            <a:xfrm>
              <a:off x="6629845"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30</a:t>
              </a:r>
            </a:p>
          </p:txBody>
        </p:sp>
        <p:sp>
          <p:nvSpPr>
            <p:cNvPr id="33" name="TextBox 32"/>
            <p:cNvSpPr txBox="1"/>
            <p:nvPr/>
          </p:nvSpPr>
          <p:spPr>
            <a:xfrm>
              <a:off x="7141324"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40</a:t>
              </a:r>
            </a:p>
          </p:txBody>
        </p:sp>
        <p:sp>
          <p:nvSpPr>
            <p:cNvPr id="34" name="TextBox 33"/>
            <p:cNvSpPr txBox="1"/>
            <p:nvPr/>
          </p:nvSpPr>
          <p:spPr>
            <a:xfrm>
              <a:off x="7652804"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50</a:t>
              </a:r>
            </a:p>
          </p:txBody>
        </p:sp>
        <p:sp>
          <p:nvSpPr>
            <p:cNvPr id="35" name="TextBox 34"/>
            <p:cNvSpPr txBox="1"/>
            <p:nvPr/>
          </p:nvSpPr>
          <p:spPr>
            <a:xfrm>
              <a:off x="8164284"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60</a:t>
              </a:r>
            </a:p>
          </p:txBody>
        </p:sp>
        <p:sp>
          <p:nvSpPr>
            <p:cNvPr id="36" name="TextBox 35"/>
            <p:cNvSpPr txBox="1"/>
            <p:nvPr/>
          </p:nvSpPr>
          <p:spPr>
            <a:xfrm>
              <a:off x="5606887" y="3464384"/>
              <a:ext cx="341843" cy="147093"/>
            </a:xfrm>
            <a:prstGeom prst="rect">
              <a:avLst/>
            </a:prstGeom>
            <a:noFill/>
          </p:spPr>
          <p:txBody>
            <a:bodyPr wrap="square" rtlCol="0">
              <a:spAutoFit/>
            </a:bodyPr>
            <a:lstStyle/>
            <a:p>
              <a:pPr algn="ctr"/>
              <a:r>
                <a:rPr lang="ja-JP" sz="1400" b="0" i="0" dirty="0" smtClean="0">
                  <a:solidFill>
                    <a:srgbClr val="000000"/>
                  </a:solidFill>
                  <a:ea typeface="MS UI Gothic" pitchFamily="18" charset="0"/>
                </a:rPr>
                <a:t>10</a:t>
              </a:r>
            </a:p>
          </p:txBody>
        </p:sp>
        <p:sp>
          <p:nvSpPr>
            <p:cNvPr id="37" name="TextBox 36"/>
            <p:cNvSpPr txBox="1"/>
            <p:nvPr/>
          </p:nvSpPr>
          <p:spPr>
            <a:xfrm>
              <a:off x="4858004" y="3266505"/>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0</a:t>
              </a:r>
            </a:p>
          </p:txBody>
        </p:sp>
        <p:sp>
          <p:nvSpPr>
            <p:cNvPr id="38" name="TextBox 37"/>
            <p:cNvSpPr txBox="1"/>
            <p:nvPr/>
          </p:nvSpPr>
          <p:spPr>
            <a:xfrm>
              <a:off x="4858004" y="3113422"/>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10</a:t>
              </a:r>
            </a:p>
          </p:txBody>
        </p:sp>
        <p:sp>
          <p:nvSpPr>
            <p:cNvPr id="39" name="TextBox 38"/>
            <p:cNvSpPr txBox="1"/>
            <p:nvPr/>
          </p:nvSpPr>
          <p:spPr>
            <a:xfrm>
              <a:off x="4858004" y="2960340"/>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20</a:t>
              </a:r>
            </a:p>
          </p:txBody>
        </p:sp>
        <p:sp>
          <p:nvSpPr>
            <p:cNvPr id="40" name="TextBox 39"/>
            <p:cNvSpPr txBox="1"/>
            <p:nvPr/>
          </p:nvSpPr>
          <p:spPr>
            <a:xfrm>
              <a:off x="4858004" y="2807257"/>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30</a:t>
              </a:r>
            </a:p>
          </p:txBody>
        </p:sp>
        <p:sp>
          <p:nvSpPr>
            <p:cNvPr id="41" name="TextBox 40"/>
            <p:cNvSpPr txBox="1"/>
            <p:nvPr/>
          </p:nvSpPr>
          <p:spPr>
            <a:xfrm>
              <a:off x="4858004" y="2654175"/>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40</a:t>
              </a:r>
            </a:p>
          </p:txBody>
        </p:sp>
        <p:sp>
          <p:nvSpPr>
            <p:cNvPr id="42" name="TextBox 41"/>
            <p:cNvSpPr txBox="1"/>
            <p:nvPr/>
          </p:nvSpPr>
          <p:spPr>
            <a:xfrm>
              <a:off x="4858004" y="2501093"/>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50</a:t>
              </a:r>
            </a:p>
          </p:txBody>
        </p:sp>
        <p:sp>
          <p:nvSpPr>
            <p:cNvPr id="43" name="TextBox 42"/>
            <p:cNvSpPr txBox="1"/>
            <p:nvPr/>
          </p:nvSpPr>
          <p:spPr>
            <a:xfrm>
              <a:off x="4858004" y="2348011"/>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60</a:t>
              </a:r>
            </a:p>
          </p:txBody>
        </p:sp>
        <p:sp>
          <p:nvSpPr>
            <p:cNvPr id="44" name="TextBox 43"/>
            <p:cNvSpPr txBox="1"/>
            <p:nvPr/>
          </p:nvSpPr>
          <p:spPr>
            <a:xfrm>
              <a:off x="4858004" y="2194929"/>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70</a:t>
              </a:r>
            </a:p>
          </p:txBody>
        </p:sp>
        <p:sp>
          <p:nvSpPr>
            <p:cNvPr id="45" name="TextBox 44"/>
            <p:cNvSpPr txBox="1"/>
            <p:nvPr/>
          </p:nvSpPr>
          <p:spPr>
            <a:xfrm>
              <a:off x="4858004" y="2041847"/>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80</a:t>
              </a:r>
            </a:p>
          </p:txBody>
        </p:sp>
        <p:sp>
          <p:nvSpPr>
            <p:cNvPr id="46" name="TextBox 45"/>
            <p:cNvSpPr txBox="1"/>
            <p:nvPr/>
          </p:nvSpPr>
          <p:spPr>
            <a:xfrm>
              <a:off x="4858004" y="1888765"/>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90</a:t>
              </a:r>
            </a:p>
          </p:txBody>
        </p:sp>
        <p:sp>
          <p:nvSpPr>
            <p:cNvPr id="47" name="TextBox 46"/>
            <p:cNvSpPr txBox="1"/>
            <p:nvPr/>
          </p:nvSpPr>
          <p:spPr>
            <a:xfrm>
              <a:off x="4858004" y="1735683"/>
              <a:ext cx="341843" cy="147093"/>
            </a:xfrm>
            <a:prstGeom prst="rect">
              <a:avLst/>
            </a:prstGeom>
            <a:noFill/>
          </p:spPr>
          <p:txBody>
            <a:bodyPr wrap="square" rtlCol="0">
              <a:spAutoFit/>
            </a:bodyPr>
            <a:lstStyle/>
            <a:p>
              <a:pPr algn="r"/>
              <a:r>
                <a:rPr lang="ja-JP" sz="1400" b="0" i="0" dirty="0" smtClean="0">
                  <a:solidFill>
                    <a:srgbClr val="000000"/>
                  </a:solidFill>
                  <a:ea typeface="MS UI Gothic" pitchFamily="18" charset="0"/>
                </a:rPr>
                <a:t>100</a:t>
              </a:r>
            </a:p>
          </p:txBody>
        </p:sp>
      </p:grpSp>
      <p:grpSp>
        <p:nvGrpSpPr>
          <p:cNvPr id="66" name="Group 65"/>
          <p:cNvGrpSpPr/>
          <p:nvPr/>
        </p:nvGrpSpPr>
        <p:grpSpPr>
          <a:xfrm>
            <a:off x="6187824" y="2030275"/>
            <a:ext cx="3242774" cy="1271604"/>
            <a:chOff x="6474432" y="2030275"/>
            <a:chExt cx="3242774" cy="1271604"/>
          </a:xfrm>
        </p:grpSpPr>
        <p:sp>
          <p:nvSpPr>
            <p:cNvPr id="67" name="TextBox 66"/>
            <p:cNvSpPr txBox="1"/>
            <p:nvPr/>
          </p:nvSpPr>
          <p:spPr>
            <a:xfrm>
              <a:off x="6474432" y="2030275"/>
              <a:ext cx="2778749" cy="307777"/>
            </a:xfrm>
            <a:prstGeom prst="rect">
              <a:avLst/>
            </a:prstGeom>
            <a:noFill/>
          </p:spPr>
          <p:txBody>
            <a:bodyPr wrap="square" rtlCol="0">
              <a:spAutoFit/>
            </a:bodyPr>
            <a:lstStyle/>
            <a:p>
              <a:r>
                <a:rPr lang="ja-JP" sz="1400" b="0" i="0" dirty="0" smtClean="0">
                  <a:solidFill>
                    <a:srgbClr val="000000"/>
                  </a:solidFill>
                  <a:ea typeface="MS UI Gothic" pitchFamily="18" charset="0"/>
                </a:rPr>
                <a:t>GEM群、RM陽性</a:t>
              </a:r>
            </a:p>
          </p:txBody>
        </p:sp>
        <p:sp>
          <p:nvSpPr>
            <p:cNvPr id="68" name="TextBox 67"/>
            <p:cNvSpPr txBox="1"/>
            <p:nvPr/>
          </p:nvSpPr>
          <p:spPr>
            <a:xfrm>
              <a:off x="6474432" y="2351551"/>
              <a:ext cx="3133591" cy="307777"/>
            </a:xfrm>
            <a:prstGeom prst="rect">
              <a:avLst/>
            </a:prstGeom>
            <a:noFill/>
          </p:spPr>
          <p:txBody>
            <a:bodyPr wrap="square" rtlCol="0">
              <a:spAutoFit/>
            </a:bodyPr>
            <a:lstStyle/>
            <a:p>
              <a:r>
                <a:rPr lang="ja-JP" sz="1400" b="0" i="0" dirty="0" smtClean="0">
                  <a:solidFill>
                    <a:srgbClr val="000000"/>
                  </a:solidFill>
                  <a:ea typeface="MS UI Gothic" pitchFamily="18" charset="0"/>
                </a:rPr>
                <a:t>GEM群、RM陰性</a:t>
              </a:r>
            </a:p>
          </p:txBody>
        </p:sp>
        <p:sp>
          <p:nvSpPr>
            <p:cNvPr id="69" name="TextBox 68"/>
            <p:cNvSpPr txBox="1"/>
            <p:nvPr/>
          </p:nvSpPr>
          <p:spPr>
            <a:xfrm>
              <a:off x="6474432" y="2672827"/>
              <a:ext cx="3133591" cy="307777"/>
            </a:xfrm>
            <a:prstGeom prst="rect">
              <a:avLst/>
            </a:prstGeom>
            <a:noFill/>
          </p:spPr>
          <p:txBody>
            <a:bodyPr wrap="square" rtlCol="0">
              <a:spAutoFit/>
            </a:bodyPr>
            <a:lstStyle/>
            <a:p>
              <a:r>
                <a:rPr lang="ja-JP" sz="1400" b="0" i="0" dirty="0" smtClean="0">
                  <a:solidFill>
                    <a:srgbClr val="000000"/>
                  </a:solidFill>
                  <a:ea typeface="MS UI Gothic" pitchFamily="18" charset="0"/>
                </a:rPr>
                <a:t>GEM-CAP群、RM陽性</a:t>
              </a:r>
            </a:p>
          </p:txBody>
        </p:sp>
        <p:sp>
          <p:nvSpPr>
            <p:cNvPr id="70" name="TextBox 69"/>
            <p:cNvSpPr txBox="1"/>
            <p:nvPr/>
          </p:nvSpPr>
          <p:spPr>
            <a:xfrm>
              <a:off x="6474432" y="2994102"/>
              <a:ext cx="3242774" cy="307777"/>
            </a:xfrm>
            <a:prstGeom prst="rect">
              <a:avLst/>
            </a:prstGeom>
            <a:noFill/>
          </p:spPr>
          <p:txBody>
            <a:bodyPr wrap="square" rtlCol="0">
              <a:spAutoFit/>
            </a:bodyPr>
            <a:lstStyle/>
            <a:p>
              <a:r>
                <a:rPr lang="ja-JP" sz="1400" b="0" i="0" dirty="0" smtClean="0">
                  <a:solidFill>
                    <a:srgbClr val="000000"/>
                  </a:solidFill>
                  <a:ea typeface="MS UI Gothic" pitchFamily="18" charset="0"/>
                </a:rPr>
                <a:t>GEM-CAP群、RM陰性</a:t>
              </a:r>
            </a:p>
          </p:txBody>
        </p:sp>
      </p:grpSp>
      <p:grpSp>
        <p:nvGrpSpPr>
          <p:cNvPr id="71" name="Group 70"/>
          <p:cNvGrpSpPr/>
          <p:nvPr/>
        </p:nvGrpSpPr>
        <p:grpSpPr>
          <a:xfrm>
            <a:off x="2050035" y="2063633"/>
            <a:ext cx="5760216" cy="2692784"/>
            <a:chOff x="1009767" y="1733433"/>
            <a:chExt cx="6900073" cy="3225644"/>
          </a:xfrm>
        </p:grpSpPr>
        <p:sp>
          <p:nvSpPr>
            <p:cNvPr id="72" name="Freeform 71"/>
            <p:cNvSpPr/>
            <p:nvPr/>
          </p:nvSpPr>
          <p:spPr>
            <a:xfrm>
              <a:off x="1009767" y="1733433"/>
              <a:ext cx="1859654" cy="1351966"/>
            </a:xfrm>
            <a:custGeom>
              <a:avLst/>
              <a:gdLst>
                <a:gd name="connsiteX0" fmla="*/ 0 w 1859654"/>
                <a:gd name="connsiteY0" fmla="*/ 0 h 1351966"/>
                <a:gd name="connsiteX1" fmla="*/ 403907 w 1859654"/>
                <a:gd name="connsiteY1" fmla="*/ 0 h 1351966"/>
                <a:gd name="connsiteX2" fmla="*/ 457200 w 1859654"/>
                <a:gd name="connsiteY2" fmla="*/ 61708 h 1351966"/>
                <a:gd name="connsiteX3" fmla="*/ 479639 w 1859654"/>
                <a:gd name="connsiteY3" fmla="*/ 81342 h 1351966"/>
                <a:gd name="connsiteX4" fmla="*/ 499273 w 1859654"/>
                <a:gd name="connsiteY4" fmla="*/ 98172 h 1351966"/>
                <a:gd name="connsiteX5" fmla="*/ 521713 w 1859654"/>
                <a:gd name="connsiteY5" fmla="*/ 120611 h 1351966"/>
                <a:gd name="connsiteX6" fmla="*/ 586226 w 1859654"/>
                <a:gd name="connsiteY6" fmla="*/ 117806 h 1351966"/>
                <a:gd name="connsiteX7" fmla="*/ 608665 w 1859654"/>
                <a:gd name="connsiteY7" fmla="*/ 126221 h 1351966"/>
                <a:gd name="connsiteX8" fmla="*/ 619885 w 1859654"/>
                <a:gd name="connsiteY8" fmla="*/ 145855 h 1351966"/>
                <a:gd name="connsiteX9" fmla="*/ 631104 w 1859654"/>
                <a:gd name="connsiteY9" fmla="*/ 196344 h 1351966"/>
                <a:gd name="connsiteX10" fmla="*/ 659153 w 1859654"/>
                <a:gd name="connsiteY10" fmla="*/ 235612 h 1351966"/>
                <a:gd name="connsiteX11" fmla="*/ 684397 w 1859654"/>
                <a:gd name="connsiteY11" fmla="*/ 255247 h 1351966"/>
                <a:gd name="connsiteX12" fmla="*/ 729276 w 1859654"/>
                <a:gd name="connsiteY12" fmla="*/ 286101 h 1351966"/>
                <a:gd name="connsiteX13" fmla="*/ 754520 w 1859654"/>
                <a:gd name="connsiteY13" fmla="*/ 300125 h 1351966"/>
                <a:gd name="connsiteX14" fmla="*/ 779764 w 1859654"/>
                <a:gd name="connsiteY14" fmla="*/ 314150 h 1351966"/>
                <a:gd name="connsiteX15" fmla="*/ 810618 w 1859654"/>
                <a:gd name="connsiteY15" fmla="*/ 325369 h 1351966"/>
                <a:gd name="connsiteX16" fmla="*/ 821838 w 1859654"/>
                <a:gd name="connsiteY16" fmla="*/ 345004 h 1351966"/>
                <a:gd name="connsiteX17" fmla="*/ 852692 w 1859654"/>
                <a:gd name="connsiteY17" fmla="*/ 373053 h 1351966"/>
                <a:gd name="connsiteX18" fmla="*/ 852692 w 1859654"/>
                <a:gd name="connsiteY18" fmla="*/ 403907 h 1351966"/>
                <a:gd name="connsiteX19" fmla="*/ 861107 w 1859654"/>
                <a:gd name="connsiteY19" fmla="*/ 471225 h 1351966"/>
                <a:gd name="connsiteX20" fmla="*/ 863912 w 1859654"/>
                <a:gd name="connsiteY20" fmla="*/ 490859 h 1351966"/>
                <a:gd name="connsiteX21" fmla="*/ 928424 w 1859654"/>
                <a:gd name="connsiteY21" fmla="*/ 496469 h 1351966"/>
                <a:gd name="connsiteX22" fmla="*/ 976108 w 1859654"/>
                <a:gd name="connsiteY22" fmla="*/ 572201 h 1351966"/>
                <a:gd name="connsiteX23" fmla="*/ 1040621 w 1859654"/>
                <a:gd name="connsiteY23" fmla="*/ 575006 h 1351966"/>
                <a:gd name="connsiteX24" fmla="*/ 1093914 w 1859654"/>
                <a:gd name="connsiteY24" fmla="*/ 670373 h 1351966"/>
                <a:gd name="connsiteX25" fmla="*/ 1164037 w 1859654"/>
                <a:gd name="connsiteY25" fmla="*/ 690007 h 1351966"/>
                <a:gd name="connsiteX26" fmla="*/ 1186476 w 1859654"/>
                <a:gd name="connsiteY26" fmla="*/ 743301 h 1351966"/>
                <a:gd name="connsiteX27" fmla="*/ 1298672 w 1859654"/>
                <a:gd name="connsiteY27" fmla="*/ 799399 h 1351966"/>
                <a:gd name="connsiteX28" fmla="*/ 1312697 w 1859654"/>
                <a:gd name="connsiteY28" fmla="*/ 852692 h 1351966"/>
                <a:gd name="connsiteX29" fmla="*/ 1371600 w 1859654"/>
                <a:gd name="connsiteY29" fmla="*/ 880741 h 1351966"/>
                <a:gd name="connsiteX30" fmla="*/ 1405259 w 1859654"/>
                <a:gd name="connsiteY30" fmla="*/ 914400 h 1351966"/>
                <a:gd name="connsiteX31" fmla="*/ 1427698 w 1859654"/>
                <a:gd name="connsiteY31" fmla="*/ 950864 h 1351966"/>
                <a:gd name="connsiteX32" fmla="*/ 1438918 w 1859654"/>
                <a:gd name="connsiteY32" fmla="*/ 970498 h 1351966"/>
                <a:gd name="connsiteX33" fmla="*/ 1461357 w 1859654"/>
                <a:gd name="connsiteY33" fmla="*/ 1001352 h 1351966"/>
                <a:gd name="connsiteX34" fmla="*/ 1475381 w 1859654"/>
                <a:gd name="connsiteY34" fmla="*/ 1049036 h 1351966"/>
                <a:gd name="connsiteX35" fmla="*/ 1486601 w 1859654"/>
                <a:gd name="connsiteY35" fmla="*/ 1091109 h 1351966"/>
                <a:gd name="connsiteX36" fmla="*/ 1503431 w 1859654"/>
                <a:gd name="connsiteY36" fmla="*/ 1124768 h 1351966"/>
                <a:gd name="connsiteX37" fmla="*/ 1520260 w 1859654"/>
                <a:gd name="connsiteY37" fmla="*/ 1150012 h 1351966"/>
                <a:gd name="connsiteX38" fmla="*/ 1537089 w 1859654"/>
                <a:gd name="connsiteY38" fmla="*/ 1161232 h 1351966"/>
                <a:gd name="connsiteX39" fmla="*/ 1553919 w 1859654"/>
                <a:gd name="connsiteY39" fmla="*/ 1169647 h 1351966"/>
                <a:gd name="connsiteX40" fmla="*/ 1576358 w 1859654"/>
                <a:gd name="connsiteY40" fmla="*/ 1186476 h 1351966"/>
                <a:gd name="connsiteX41" fmla="*/ 1587578 w 1859654"/>
                <a:gd name="connsiteY41" fmla="*/ 1208915 h 1351966"/>
                <a:gd name="connsiteX42" fmla="*/ 1595993 w 1859654"/>
                <a:gd name="connsiteY42" fmla="*/ 1208915 h 1351966"/>
                <a:gd name="connsiteX43" fmla="*/ 1624042 w 1859654"/>
                <a:gd name="connsiteY43" fmla="*/ 1236965 h 1351966"/>
                <a:gd name="connsiteX44" fmla="*/ 1649286 w 1859654"/>
                <a:gd name="connsiteY44" fmla="*/ 1245379 h 1351966"/>
                <a:gd name="connsiteX45" fmla="*/ 1685750 w 1859654"/>
                <a:gd name="connsiteY45" fmla="*/ 1273428 h 1351966"/>
                <a:gd name="connsiteX46" fmla="*/ 1708189 w 1859654"/>
                <a:gd name="connsiteY46" fmla="*/ 1293063 h 1351966"/>
                <a:gd name="connsiteX47" fmla="*/ 1730628 w 1859654"/>
                <a:gd name="connsiteY47" fmla="*/ 1318307 h 1351966"/>
                <a:gd name="connsiteX48" fmla="*/ 1739043 w 1859654"/>
                <a:gd name="connsiteY48" fmla="*/ 1332331 h 1351966"/>
                <a:gd name="connsiteX49" fmla="*/ 1803556 w 1859654"/>
                <a:gd name="connsiteY49" fmla="*/ 1332331 h 1351966"/>
                <a:gd name="connsiteX50" fmla="*/ 1828800 w 1859654"/>
                <a:gd name="connsiteY50" fmla="*/ 1351966 h 1351966"/>
                <a:gd name="connsiteX51" fmla="*/ 1859654 w 1859654"/>
                <a:gd name="connsiteY51" fmla="*/ 1351966 h 13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59654" h="1351966">
                  <a:moveTo>
                    <a:pt x="0" y="0"/>
                  </a:moveTo>
                  <a:lnTo>
                    <a:pt x="403907" y="0"/>
                  </a:lnTo>
                  <a:lnTo>
                    <a:pt x="457200" y="61708"/>
                  </a:lnTo>
                  <a:lnTo>
                    <a:pt x="479639" y="81342"/>
                  </a:lnTo>
                  <a:lnTo>
                    <a:pt x="499273" y="98172"/>
                  </a:lnTo>
                  <a:lnTo>
                    <a:pt x="521713" y="120611"/>
                  </a:lnTo>
                  <a:lnTo>
                    <a:pt x="586226" y="117806"/>
                  </a:lnTo>
                  <a:lnTo>
                    <a:pt x="608665" y="126221"/>
                  </a:lnTo>
                  <a:lnTo>
                    <a:pt x="619885" y="145855"/>
                  </a:lnTo>
                  <a:lnTo>
                    <a:pt x="631104" y="196344"/>
                  </a:lnTo>
                  <a:lnTo>
                    <a:pt x="659153" y="235612"/>
                  </a:lnTo>
                  <a:lnTo>
                    <a:pt x="684397" y="255247"/>
                  </a:lnTo>
                  <a:lnTo>
                    <a:pt x="729276" y="286101"/>
                  </a:lnTo>
                  <a:lnTo>
                    <a:pt x="754520" y="300125"/>
                  </a:lnTo>
                  <a:lnTo>
                    <a:pt x="779764" y="314150"/>
                  </a:lnTo>
                  <a:lnTo>
                    <a:pt x="810618" y="325369"/>
                  </a:lnTo>
                  <a:lnTo>
                    <a:pt x="821838" y="345004"/>
                  </a:lnTo>
                  <a:lnTo>
                    <a:pt x="852692" y="373053"/>
                  </a:lnTo>
                  <a:lnTo>
                    <a:pt x="852692" y="403907"/>
                  </a:lnTo>
                  <a:lnTo>
                    <a:pt x="861107" y="471225"/>
                  </a:lnTo>
                  <a:lnTo>
                    <a:pt x="863912" y="490859"/>
                  </a:lnTo>
                  <a:lnTo>
                    <a:pt x="928424" y="496469"/>
                  </a:lnTo>
                  <a:lnTo>
                    <a:pt x="976108" y="572201"/>
                  </a:lnTo>
                  <a:lnTo>
                    <a:pt x="1040621" y="575006"/>
                  </a:lnTo>
                  <a:lnTo>
                    <a:pt x="1093914" y="670373"/>
                  </a:lnTo>
                  <a:lnTo>
                    <a:pt x="1164037" y="690007"/>
                  </a:lnTo>
                  <a:lnTo>
                    <a:pt x="1186476" y="743301"/>
                  </a:lnTo>
                  <a:lnTo>
                    <a:pt x="1298672" y="799399"/>
                  </a:lnTo>
                  <a:lnTo>
                    <a:pt x="1312697" y="852692"/>
                  </a:lnTo>
                  <a:lnTo>
                    <a:pt x="1371600" y="880741"/>
                  </a:lnTo>
                  <a:lnTo>
                    <a:pt x="1405259" y="914400"/>
                  </a:lnTo>
                  <a:lnTo>
                    <a:pt x="1427698" y="950864"/>
                  </a:lnTo>
                  <a:lnTo>
                    <a:pt x="1438918" y="970498"/>
                  </a:lnTo>
                  <a:lnTo>
                    <a:pt x="1461357" y="1001352"/>
                  </a:lnTo>
                  <a:lnTo>
                    <a:pt x="1475381" y="1049036"/>
                  </a:lnTo>
                  <a:lnTo>
                    <a:pt x="1486601" y="1091109"/>
                  </a:lnTo>
                  <a:lnTo>
                    <a:pt x="1503431" y="1124768"/>
                  </a:lnTo>
                  <a:lnTo>
                    <a:pt x="1520260" y="1150012"/>
                  </a:lnTo>
                  <a:lnTo>
                    <a:pt x="1537089" y="1161232"/>
                  </a:lnTo>
                  <a:lnTo>
                    <a:pt x="1553919" y="1169647"/>
                  </a:lnTo>
                  <a:lnTo>
                    <a:pt x="1576358" y="1186476"/>
                  </a:lnTo>
                  <a:lnTo>
                    <a:pt x="1587578" y="1208915"/>
                  </a:lnTo>
                  <a:lnTo>
                    <a:pt x="1595993" y="1208915"/>
                  </a:lnTo>
                  <a:lnTo>
                    <a:pt x="1624042" y="1236965"/>
                  </a:lnTo>
                  <a:lnTo>
                    <a:pt x="1649286" y="1245379"/>
                  </a:lnTo>
                  <a:lnTo>
                    <a:pt x="1685750" y="1273428"/>
                  </a:lnTo>
                  <a:lnTo>
                    <a:pt x="1708189" y="1293063"/>
                  </a:lnTo>
                  <a:lnTo>
                    <a:pt x="1730628" y="1318307"/>
                  </a:lnTo>
                  <a:lnTo>
                    <a:pt x="1739043" y="1332331"/>
                  </a:lnTo>
                  <a:lnTo>
                    <a:pt x="1803556" y="1332331"/>
                  </a:lnTo>
                  <a:lnTo>
                    <a:pt x="1828800" y="1351966"/>
                  </a:lnTo>
                  <a:lnTo>
                    <a:pt x="1859654" y="1351966"/>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72"/>
            <p:cNvSpPr/>
            <p:nvPr/>
          </p:nvSpPr>
          <p:spPr>
            <a:xfrm>
              <a:off x="2846982" y="3085399"/>
              <a:ext cx="2308439" cy="1279038"/>
            </a:xfrm>
            <a:custGeom>
              <a:avLst/>
              <a:gdLst>
                <a:gd name="connsiteX0" fmla="*/ 0 w 2308439"/>
                <a:gd name="connsiteY0" fmla="*/ 0 h 1279038"/>
                <a:gd name="connsiteX1" fmla="*/ 53293 w 2308439"/>
                <a:gd name="connsiteY1" fmla="*/ 0 h 1279038"/>
                <a:gd name="connsiteX2" fmla="*/ 61708 w 2308439"/>
                <a:gd name="connsiteY2" fmla="*/ 0 h 1279038"/>
                <a:gd name="connsiteX3" fmla="*/ 81342 w 2308439"/>
                <a:gd name="connsiteY3" fmla="*/ 33659 h 1279038"/>
                <a:gd name="connsiteX4" fmla="*/ 112196 w 2308439"/>
                <a:gd name="connsiteY4" fmla="*/ 33659 h 1279038"/>
                <a:gd name="connsiteX5" fmla="*/ 157074 w 2308439"/>
                <a:gd name="connsiteY5" fmla="*/ 137440 h 1279038"/>
                <a:gd name="connsiteX6" fmla="*/ 272076 w 2308439"/>
                <a:gd name="connsiteY6" fmla="*/ 137440 h 1279038"/>
                <a:gd name="connsiteX7" fmla="*/ 308539 w 2308439"/>
                <a:gd name="connsiteY7" fmla="*/ 179514 h 1279038"/>
                <a:gd name="connsiteX8" fmla="*/ 370247 w 2308439"/>
                <a:gd name="connsiteY8" fmla="*/ 179514 h 1279038"/>
                <a:gd name="connsiteX9" fmla="*/ 398297 w 2308439"/>
                <a:gd name="connsiteY9" fmla="*/ 215978 h 1279038"/>
                <a:gd name="connsiteX10" fmla="*/ 507688 w 2308439"/>
                <a:gd name="connsiteY10" fmla="*/ 215978 h 1279038"/>
                <a:gd name="connsiteX11" fmla="*/ 555371 w 2308439"/>
                <a:gd name="connsiteY11" fmla="*/ 269271 h 1279038"/>
                <a:gd name="connsiteX12" fmla="*/ 695617 w 2308439"/>
                <a:gd name="connsiteY12" fmla="*/ 269271 h 1279038"/>
                <a:gd name="connsiteX13" fmla="*/ 793789 w 2308439"/>
                <a:gd name="connsiteY13" fmla="*/ 342199 h 1279038"/>
                <a:gd name="connsiteX14" fmla="*/ 813423 w 2308439"/>
                <a:gd name="connsiteY14" fmla="*/ 412321 h 1279038"/>
                <a:gd name="connsiteX15" fmla="*/ 821838 w 2308439"/>
                <a:gd name="connsiteY15" fmla="*/ 431956 h 1279038"/>
                <a:gd name="connsiteX16" fmla="*/ 841472 w 2308439"/>
                <a:gd name="connsiteY16" fmla="*/ 434761 h 1279038"/>
                <a:gd name="connsiteX17" fmla="*/ 880741 w 2308439"/>
                <a:gd name="connsiteY17" fmla="*/ 518908 h 1279038"/>
                <a:gd name="connsiteX18" fmla="*/ 900375 w 2308439"/>
                <a:gd name="connsiteY18" fmla="*/ 518908 h 1279038"/>
                <a:gd name="connsiteX19" fmla="*/ 905985 w 2308439"/>
                <a:gd name="connsiteY19" fmla="*/ 552567 h 1279038"/>
                <a:gd name="connsiteX20" fmla="*/ 922814 w 2308439"/>
                <a:gd name="connsiteY20" fmla="*/ 552567 h 1279038"/>
                <a:gd name="connsiteX21" fmla="*/ 922814 w 2308439"/>
                <a:gd name="connsiteY21" fmla="*/ 583421 h 1279038"/>
                <a:gd name="connsiteX22" fmla="*/ 976108 w 2308439"/>
                <a:gd name="connsiteY22" fmla="*/ 583421 h 1279038"/>
                <a:gd name="connsiteX23" fmla="*/ 976108 w 2308439"/>
                <a:gd name="connsiteY23" fmla="*/ 611470 h 1279038"/>
                <a:gd name="connsiteX24" fmla="*/ 1040620 w 2308439"/>
                <a:gd name="connsiteY24" fmla="*/ 611470 h 1279038"/>
                <a:gd name="connsiteX25" fmla="*/ 1110743 w 2308439"/>
                <a:gd name="connsiteY25" fmla="*/ 661958 h 1279038"/>
                <a:gd name="connsiteX26" fmla="*/ 1206110 w 2308439"/>
                <a:gd name="connsiteY26" fmla="*/ 661958 h 1279038"/>
                <a:gd name="connsiteX27" fmla="*/ 1228549 w 2308439"/>
                <a:gd name="connsiteY27" fmla="*/ 687202 h 1279038"/>
                <a:gd name="connsiteX28" fmla="*/ 1228549 w 2308439"/>
                <a:gd name="connsiteY28" fmla="*/ 757325 h 1279038"/>
                <a:gd name="connsiteX29" fmla="*/ 1304282 w 2308439"/>
                <a:gd name="connsiteY29" fmla="*/ 790984 h 1279038"/>
                <a:gd name="connsiteX30" fmla="*/ 1346355 w 2308439"/>
                <a:gd name="connsiteY30" fmla="*/ 855497 h 1279038"/>
                <a:gd name="connsiteX31" fmla="*/ 1422088 w 2308439"/>
                <a:gd name="connsiteY31" fmla="*/ 855497 h 1279038"/>
                <a:gd name="connsiteX32" fmla="*/ 1447332 w 2308439"/>
                <a:gd name="connsiteY32" fmla="*/ 877936 h 1279038"/>
                <a:gd name="connsiteX33" fmla="*/ 1497820 w 2308439"/>
                <a:gd name="connsiteY33" fmla="*/ 877936 h 1279038"/>
                <a:gd name="connsiteX34" fmla="*/ 1520259 w 2308439"/>
                <a:gd name="connsiteY34" fmla="*/ 900375 h 1279038"/>
                <a:gd name="connsiteX35" fmla="*/ 1542699 w 2308439"/>
                <a:gd name="connsiteY35" fmla="*/ 900375 h 1279038"/>
                <a:gd name="connsiteX36" fmla="*/ 1542699 w 2308439"/>
                <a:gd name="connsiteY36" fmla="*/ 925619 h 1279038"/>
                <a:gd name="connsiteX37" fmla="*/ 1573553 w 2308439"/>
                <a:gd name="connsiteY37" fmla="*/ 925619 h 1279038"/>
                <a:gd name="connsiteX38" fmla="*/ 1584773 w 2308439"/>
                <a:gd name="connsiteY38" fmla="*/ 925619 h 1279038"/>
                <a:gd name="connsiteX39" fmla="*/ 1584773 w 2308439"/>
                <a:gd name="connsiteY39" fmla="*/ 948059 h 1279038"/>
                <a:gd name="connsiteX40" fmla="*/ 1626846 w 2308439"/>
                <a:gd name="connsiteY40" fmla="*/ 948059 h 1279038"/>
                <a:gd name="connsiteX41" fmla="*/ 1663310 w 2308439"/>
                <a:gd name="connsiteY41" fmla="*/ 976108 h 1279038"/>
                <a:gd name="connsiteX42" fmla="*/ 1702579 w 2308439"/>
                <a:gd name="connsiteY42" fmla="*/ 976108 h 1279038"/>
                <a:gd name="connsiteX43" fmla="*/ 1747457 w 2308439"/>
                <a:gd name="connsiteY43" fmla="*/ 1043426 h 1279038"/>
                <a:gd name="connsiteX44" fmla="*/ 1845629 w 2308439"/>
                <a:gd name="connsiteY44" fmla="*/ 1093914 h 1279038"/>
                <a:gd name="connsiteX45" fmla="*/ 1921362 w 2308439"/>
                <a:gd name="connsiteY45" fmla="*/ 1093914 h 1279038"/>
                <a:gd name="connsiteX46" fmla="*/ 1921362 w 2308439"/>
                <a:gd name="connsiteY46" fmla="*/ 1127573 h 1279038"/>
                <a:gd name="connsiteX47" fmla="*/ 1971850 w 2308439"/>
                <a:gd name="connsiteY47" fmla="*/ 1127573 h 1279038"/>
                <a:gd name="connsiteX48" fmla="*/ 1994289 w 2308439"/>
                <a:gd name="connsiteY48" fmla="*/ 1127573 h 1279038"/>
                <a:gd name="connsiteX49" fmla="*/ 1994289 w 2308439"/>
                <a:gd name="connsiteY49" fmla="*/ 1180866 h 1279038"/>
                <a:gd name="connsiteX50" fmla="*/ 2041973 w 2308439"/>
                <a:gd name="connsiteY50" fmla="*/ 1180866 h 1279038"/>
                <a:gd name="connsiteX51" fmla="*/ 2089656 w 2308439"/>
                <a:gd name="connsiteY51" fmla="*/ 1231354 h 1279038"/>
                <a:gd name="connsiteX52" fmla="*/ 2154169 w 2308439"/>
                <a:gd name="connsiteY52" fmla="*/ 1231354 h 1279038"/>
                <a:gd name="connsiteX53" fmla="*/ 2179413 w 2308439"/>
                <a:gd name="connsiteY53" fmla="*/ 1279038 h 1279038"/>
                <a:gd name="connsiteX54" fmla="*/ 2308439 w 2308439"/>
                <a:gd name="connsiteY54" fmla="*/ 1279038 h 12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8439" h="1279038">
                  <a:moveTo>
                    <a:pt x="0" y="0"/>
                  </a:moveTo>
                  <a:lnTo>
                    <a:pt x="53293" y="0"/>
                  </a:lnTo>
                  <a:lnTo>
                    <a:pt x="61708" y="0"/>
                  </a:lnTo>
                  <a:lnTo>
                    <a:pt x="81342" y="33659"/>
                  </a:lnTo>
                  <a:lnTo>
                    <a:pt x="112196" y="33659"/>
                  </a:lnTo>
                  <a:lnTo>
                    <a:pt x="157074" y="137440"/>
                  </a:lnTo>
                  <a:lnTo>
                    <a:pt x="272076" y="137440"/>
                  </a:lnTo>
                  <a:lnTo>
                    <a:pt x="308539" y="179514"/>
                  </a:lnTo>
                  <a:lnTo>
                    <a:pt x="370247" y="179514"/>
                  </a:lnTo>
                  <a:lnTo>
                    <a:pt x="398297" y="215978"/>
                  </a:lnTo>
                  <a:lnTo>
                    <a:pt x="507688" y="215978"/>
                  </a:lnTo>
                  <a:lnTo>
                    <a:pt x="555371" y="269271"/>
                  </a:lnTo>
                  <a:lnTo>
                    <a:pt x="695617" y="269271"/>
                  </a:lnTo>
                  <a:lnTo>
                    <a:pt x="793789" y="342199"/>
                  </a:lnTo>
                  <a:lnTo>
                    <a:pt x="813423" y="412321"/>
                  </a:lnTo>
                  <a:lnTo>
                    <a:pt x="821838" y="431956"/>
                  </a:lnTo>
                  <a:lnTo>
                    <a:pt x="841472" y="434761"/>
                  </a:lnTo>
                  <a:lnTo>
                    <a:pt x="880741" y="518908"/>
                  </a:lnTo>
                  <a:lnTo>
                    <a:pt x="900375" y="518908"/>
                  </a:lnTo>
                  <a:lnTo>
                    <a:pt x="905985" y="552567"/>
                  </a:lnTo>
                  <a:lnTo>
                    <a:pt x="922814" y="552567"/>
                  </a:lnTo>
                  <a:lnTo>
                    <a:pt x="922814" y="583421"/>
                  </a:lnTo>
                  <a:lnTo>
                    <a:pt x="976108" y="583421"/>
                  </a:lnTo>
                  <a:lnTo>
                    <a:pt x="976108" y="611470"/>
                  </a:lnTo>
                  <a:lnTo>
                    <a:pt x="1040620" y="611470"/>
                  </a:lnTo>
                  <a:lnTo>
                    <a:pt x="1110743" y="661958"/>
                  </a:lnTo>
                  <a:lnTo>
                    <a:pt x="1206110" y="661958"/>
                  </a:lnTo>
                  <a:lnTo>
                    <a:pt x="1228549" y="687202"/>
                  </a:lnTo>
                  <a:lnTo>
                    <a:pt x="1228549" y="757325"/>
                  </a:lnTo>
                  <a:lnTo>
                    <a:pt x="1304282" y="790984"/>
                  </a:lnTo>
                  <a:lnTo>
                    <a:pt x="1346355" y="855497"/>
                  </a:lnTo>
                  <a:lnTo>
                    <a:pt x="1422088" y="855497"/>
                  </a:lnTo>
                  <a:lnTo>
                    <a:pt x="1447332" y="877936"/>
                  </a:lnTo>
                  <a:lnTo>
                    <a:pt x="1497820" y="877936"/>
                  </a:lnTo>
                  <a:lnTo>
                    <a:pt x="1520259" y="900375"/>
                  </a:lnTo>
                  <a:lnTo>
                    <a:pt x="1542699" y="900375"/>
                  </a:lnTo>
                  <a:lnTo>
                    <a:pt x="1542699" y="925619"/>
                  </a:lnTo>
                  <a:lnTo>
                    <a:pt x="1573553" y="925619"/>
                  </a:lnTo>
                  <a:lnTo>
                    <a:pt x="1584773" y="925619"/>
                  </a:lnTo>
                  <a:lnTo>
                    <a:pt x="1584773" y="948059"/>
                  </a:lnTo>
                  <a:lnTo>
                    <a:pt x="1626846" y="948059"/>
                  </a:lnTo>
                  <a:lnTo>
                    <a:pt x="1663310" y="976108"/>
                  </a:lnTo>
                  <a:lnTo>
                    <a:pt x="1702579" y="976108"/>
                  </a:lnTo>
                  <a:lnTo>
                    <a:pt x="1747457" y="1043426"/>
                  </a:lnTo>
                  <a:lnTo>
                    <a:pt x="1845629" y="1093914"/>
                  </a:lnTo>
                  <a:lnTo>
                    <a:pt x="1921362" y="1093914"/>
                  </a:lnTo>
                  <a:lnTo>
                    <a:pt x="1921362" y="1127573"/>
                  </a:lnTo>
                  <a:lnTo>
                    <a:pt x="1971850" y="1127573"/>
                  </a:lnTo>
                  <a:lnTo>
                    <a:pt x="1994289" y="1127573"/>
                  </a:lnTo>
                  <a:lnTo>
                    <a:pt x="1994289" y="1180866"/>
                  </a:lnTo>
                  <a:lnTo>
                    <a:pt x="2041973" y="1180866"/>
                  </a:lnTo>
                  <a:lnTo>
                    <a:pt x="2089656" y="1231354"/>
                  </a:lnTo>
                  <a:lnTo>
                    <a:pt x="2154169" y="1231354"/>
                  </a:lnTo>
                  <a:lnTo>
                    <a:pt x="2179413" y="1279038"/>
                  </a:lnTo>
                  <a:lnTo>
                    <a:pt x="2308439" y="1279038"/>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73"/>
            <p:cNvSpPr/>
            <p:nvPr/>
          </p:nvSpPr>
          <p:spPr>
            <a:xfrm>
              <a:off x="5118957" y="4364437"/>
              <a:ext cx="2790883" cy="594640"/>
            </a:xfrm>
            <a:custGeom>
              <a:avLst/>
              <a:gdLst>
                <a:gd name="connsiteX0" fmla="*/ 0 w 2790883"/>
                <a:gd name="connsiteY0" fmla="*/ 0 h 594640"/>
                <a:gd name="connsiteX1" fmla="*/ 100977 w 2790883"/>
                <a:gd name="connsiteY1" fmla="*/ 0 h 594640"/>
                <a:gd name="connsiteX2" fmla="*/ 131831 w 2790883"/>
                <a:gd name="connsiteY2" fmla="*/ 67318 h 594640"/>
                <a:gd name="connsiteX3" fmla="*/ 406712 w 2790883"/>
                <a:gd name="connsiteY3" fmla="*/ 67318 h 594640"/>
                <a:gd name="connsiteX4" fmla="*/ 406712 w 2790883"/>
                <a:gd name="connsiteY4" fmla="*/ 89757 h 594640"/>
                <a:gd name="connsiteX5" fmla="*/ 440371 w 2790883"/>
                <a:gd name="connsiteY5" fmla="*/ 89757 h 594640"/>
                <a:gd name="connsiteX6" fmla="*/ 440371 w 2790883"/>
                <a:gd name="connsiteY6" fmla="*/ 117806 h 594640"/>
                <a:gd name="connsiteX7" fmla="*/ 981718 w 2790883"/>
                <a:gd name="connsiteY7" fmla="*/ 117806 h 594640"/>
                <a:gd name="connsiteX8" fmla="*/ 992937 w 2790883"/>
                <a:gd name="connsiteY8" fmla="*/ 162684 h 594640"/>
                <a:gd name="connsiteX9" fmla="*/ 1161232 w 2790883"/>
                <a:gd name="connsiteY9" fmla="*/ 162684 h 594640"/>
                <a:gd name="connsiteX10" fmla="*/ 1161232 w 2790883"/>
                <a:gd name="connsiteY10" fmla="*/ 201953 h 594640"/>
                <a:gd name="connsiteX11" fmla="*/ 1186476 w 2790883"/>
                <a:gd name="connsiteY11" fmla="*/ 201953 h 594640"/>
                <a:gd name="connsiteX12" fmla="*/ 1186476 w 2790883"/>
                <a:gd name="connsiteY12" fmla="*/ 221588 h 594640"/>
                <a:gd name="connsiteX13" fmla="*/ 1214525 w 2790883"/>
                <a:gd name="connsiteY13" fmla="*/ 221588 h 594640"/>
                <a:gd name="connsiteX14" fmla="*/ 1214525 w 2790883"/>
                <a:gd name="connsiteY14" fmla="*/ 241222 h 594640"/>
                <a:gd name="connsiteX15" fmla="*/ 1245379 w 2790883"/>
                <a:gd name="connsiteY15" fmla="*/ 241222 h 594640"/>
                <a:gd name="connsiteX16" fmla="*/ 1245379 w 2790883"/>
                <a:gd name="connsiteY16" fmla="*/ 277686 h 594640"/>
                <a:gd name="connsiteX17" fmla="*/ 1840020 w 2790883"/>
                <a:gd name="connsiteY17" fmla="*/ 277686 h 594640"/>
                <a:gd name="connsiteX18" fmla="*/ 1862459 w 2790883"/>
                <a:gd name="connsiteY18" fmla="*/ 277686 h 594640"/>
                <a:gd name="connsiteX19" fmla="*/ 1862459 w 2790883"/>
                <a:gd name="connsiteY19" fmla="*/ 330979 h 594640"/>
                <a:gd name="connsiteX20" fmla="*/ 1935387 w 2790883"/>
                <a:gd name="connsiteY20" fmla="*/ 330979 h 594640"/>
                <a:gd name="connsiteX21" fmla="*/ 1935387 w 2790883"/>
                <a:gd name="connsiteY21" fmla="*/ 401102 h 594640"/>
                <a:gd name="connsiteX22" fmla="*/ 1955021 w 2790883"/>
                <a:gd name="connsiteY22" fmla="*/ 401102 h 594640"/>
                <a:gd name="connsiteX23" fmla="*/ 1955021 w 2790883"/>
                <a:gd name="connsiteY23" fmla="*/ 454395 h 594640"/>
                <a:gd name="connsiteX24" fmla="*/ 2159779 w 2790883"/>
                <a:gd name="connsiteY24" fmla="*/ 454395 h 594640"/>
                <a:gd name="connsiteX25" fmla="*/ 2159779 w 2790883"/>
                <a:gd name="connsiteY25" fmla="*/ 521713 h 594640"/>
                <a:gd name="connsiteX26" fmla="*/ 2300025 w 2790883"/>
                <a:gd name="connsiteY26" fmla="*/ 521713 h 594640"/>
                <a:gd name="connsiteX27" fmla="*/ 2300025 w 2790883"/>
                <a:gd name="connsiteY27" fmla="*/ 594640 h 594640"/>
                <a:gd name="connsiteX28" fmla="*/ 2790883 w 2790883"/>
                <a:gd name="connsiteY28" fmla="*/ 594640 h 5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90883" h="594640">
                  <a:moveTo>
                    <a:pt x="0" y="0"/>
                  </a:moveTo>
                  <a:lnTo>
                    <a:pt x="100977" y="0"/>
                  </a:lnTo>
                  <a:lnTo>
                    <a:pt x="131831" y="67318"/>
                  </a:lnTo>
                  <a:lnTo>
                    <a:pt x="406712" y="67318"/>
                  </a:lnTo>
                  <a:lnTo>
                    <a:pt x="406712" y="89757"/>
                  </a:lnTo>
                  <a:lnTo>
                    <a:pt x="440371" y="89757"/>
                  </a:lnTo>
                  <a:lnTo>
                    <a:pt x="440371" y="117806"/>
                  </a:lnTo>
                  <a:lnTo>
                    <a:pt x="981718" y="117806"/>
                  </a:lnTo>
                  <a:lnTo>
                    <a:pt x="992937" y="162684"/>
                  </a:lnTo>
                  <a:lnTo>
                    <a:pt x="1161232" y="162684"/>
                  </a:lnTo>
                  <a:lnTo>
                    <a:pt x="1161232" y="201953"/>
                  </a:lnTo>
                  <a:lnTo>
                    <a:pt x="1186476" y="201953"/>
                  </a:lnTo>
                  <a:lnTo>
                    <a:pt x="1186476" y="221588"/>
                  </a:lnTo>
                  <a:lnTo>
                    <a:pt x="1214525" y="221588"/>
                  </a:lnTo>
                  <a:lnTo>
                    <a:pt x="1214525" y="241222"/>
                  </a:lnTo>
                  <a:lnTo>
                    <a:pt x="1245379" y="241222"/>
                  </a:lnTo>
                  <a:lnTo>
                    <a:pt x="1245379" y="277686"/>
                  </a:lnTo>
                  <a:lnTo>
                    <a:pt x="1840020" y="277686"/>
                  </a:lnTo>
                  <a:lnTo>
                    <a:pt x="1862459" y="277686"/>
                  </a:lnTo>
                  <a:lnTo>
                    <a:pt x="1862459" y="330979"/>
                  </a:lnTo>
                  <a:lnTo>
                    <a:pt x="1935387" y="330979"/>
                  </a:lnTo>
                  <a:lnTo>
                    <a:pt x="1935387" y="401102"/>
                  </a:lnTo>
                  <a:lnTo>
                    <a:pt x="1955021" y="401102"/>
                  </a:lnTo>
                  <a:lnTo>
                    <a:pt x="1955021" y="454395"/>
                  </a:lnTo>
                  <a:lnTo>
                    <a:pt x="2159779" y="454395"/>
                  </a:lnTo>
                  <a:lnTo>
                    <a:pt x="2159779" y="521713"/>
                  </a:lnTo>
                  <a:lnTo>
                    <a:pt x="2300025" y="521713"/>
                  </a:lnTo>
                  <a:lnTo>
                    <a:pt x="2300025" y="594640"/>
                  </a:lnTo>
                  <a:lnTo>
                    <a:pt x="2790883" y="59464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75" name="Group 74"/>
          <p:cNvGrpSpPr/>
          <p:nvPr/>
        </p:nvGrpSpPr>
        <p:grpSpPr>
          <a:xfrm>
            <a:off x="2186800" y="2067108"/>
            <a:ext cx="6063474" cy="2583356"/>
            <a:chOff x="1181463" y="1750423"/>
            <a:chExt cx="7242628" cy="3085737"/>
          </a:xfrm>
        </p:grpSpPr>
        <p:sp>
          <p:nvSpPr>
            <p:cNvPr id="76" name="Freeform 75"/>
            <p:cNvSpPr/>
            <p:nvPr/>
          </p:nvSpPr>
          <p:spPr>
            <a:xfrm>
              <a:off x="1181463" y="1750423"/>
              <a:ext cx="2444206" cy="1384663"/>
            </a:xfrm>
            <a:custGeom>
              <a:avLst/>
              <a:gdLst>
                <a:gd name="connsiteX0" fmla="*/ 0 w 2444206"/>
                <a:gd name="connsiteY0" fmla="*/ 0 h 1384663"/>
                <a:gd name="connsiteX1" fmla="*/ 110308 w 2444206"/>
                <a:gd name="connsiteY1" fmla="*/ 0 h 1384663"/>
                <a:gd name="connsiteX2" fmla="*/ 110308 w 2444206"/>
                <a:gd name="connsiteY2" fmla="*/ 49348 h 1384663"/>
                <a:gd name="connsiteX3" fmla="*/ 133531 w 2444206"/>
                <a:gd name="connsiteY3" fmla="*/ 49348 h 1384663"/>
                <a:gd name="connsiteX4" fmla="*/ 133531 w 2444206"/>
                <a:gd name="connsiteY4" fmla="*/ 81280 h 1384663"/>
                <a:gd name="connsiteX5" fmla="*/ 209006 w 2444206"/>
                <a:gd name="connsiteY5" fmla="*/ 136434 h 1384663"/>
                <a:gd name="connsiteX6" fmla="*/ 316411 w 2444206"/>
                <a:gd name="connsiteY6" fmla="*/ 136434 h 1384663"/>
                <a:gd name="connsiteX7" fmla="*/ 328023 w 2444206"/>
                <a:gd name="connsiteY7" fmla="*/ 165463 h 1384663"/>
                <a:gd name="connsiteX8" fmla="*/ 429623 w 2444206"/>
                <a:gd name="connsiteY8" fmla="*/ 165463 h 1384663"/>
                <a:gd name="connsiteX9" fmla="*/ 496388 w 2444206"/>
                <a:gd name="connsiteY9" fmla="*/ 223520 h 1384663"/>
                <a:gd name="connsiteX10" fmla="*/ 551543 w 2444206"/>
                <a:gd name="connsiteY10" fmla="*/ 272868 h 1384663"/>
                <a:gd name="connsiteX11" fmla="*/ 615406 w 2444206"/>
                <a:gd name="connsiteY11" fmla="*/ 301897 h 1384663"/>
                <a:gd name="connsiteX12" fmla="*/ 653143 w 2444206"/>
                <a:gd name="connsiteY12" fmla="*/ 333828 h 1384663"/>
                <a:gd name="connsiteX13" fmla="*/ 653143 w 2444206"/>
                <a:gd name="connsiteY13" fmla="*/ 386080 h 1384663"/>
                <a:gd name="connsiteX14" fmla="*/ 766354 w 2444206"/>
                <a:gd name="connsiteY14" fmla="*/ 423817 h 1384663"/>
                <a:gd name="connsiteX15" fmla="*/ 766354 w 2444206"/>
                <a:gd name="connsiteY15" fmla="*/ 464457 h 1384663"/>
                <a:gd name="connsiteX16" fmla="*/ 853440 w 2444206"/>
                <a:gd name="connsiteY16" fmla="*/ 464457 h 1384663"/>
                <a:gd name="connsiteX17" fmla="*/ 885371 w 2444206"/>
                <a:gd name="connsiteY17" fmla="*/ 510903 h 1384663"/>
                <a:gd name="connsiteX18" fmla="*/ 1082766 w 2444206"/>
                <a:gd name="connsiteY18" fmla="*/ 510903 h 1384663"/>
                <a:gd name="connsiteX19" fmla="*/ 1103086 w 2444206"/>
                <a:gd name="connsiteY19" fmla="*/ 534126 h 1384663"/>
                <a:gd name="connsiteX20" fmla="*/ 1198880 w 2444206"/>
                <a:gd name="connsiteY20" fmla="*/ 534126 h 1384663"/>
                <a:gd name="connsiteX21" fmla="*/ 1265646 w 2444206"/>
                <a:gd name="connsiteY21" fmla="*/ 606697 h 1384663"/>
                <a:gd name="connsiteX22" fmla="*/ 1303383 w 2444206"/>
                <a:gd name="connsiteY22" fmla="*/ 606697 h 1384663"/>
                <a:gd name="connsiteX23" fmla="*/ 1303383 w 2444206"/>
                <a:gd name="connsiteY23" fmla="*/ 635726 h 1384663"/>
                <a:gd name="connsiteX24" fmla="*/ 1341120 w 2444206"/>
                <a:gd name="connsiteY24" fmla="*/ 635726 h 1384663"/>
                <a:gd name="connsiteX25" fmla="*/ 1341120 w 2444206"/>
                <a:gd name="connsiteY25" fmla="*/ 670560 h 1384663"/>
                <a:gd name="connsiteX26" fmla="*/ 1439817 w 2444206"/>
                <a:gd name="connsiteY26" fmla="*/ 670560 h 1384663"/>
                <a:gd name="connsiteX27" fmla="*/ 1439817 w 2444206"/>
                <a:gd name="connsiteY27" fmla="*/ 748937 h 1384663"/>
                <a:gd name="connsiteX28" fmla="*/ 1468846 w 2444206"/>
                <a:gd name="connsiteY28" fmla="*/ 748937 h 1384663"/>
                <a:gd name="connsiteX29" fmla="*/ 1468846 w 2444206"/>
                <a:gd name="connsiteY29" fmla="*/ 783771 h 1384663"/>
                <a:gd name="connsiteX30" fmla="*/ 1486263 w 2444206"/>
                <a:gd name="connsiteY30" fmla="*/ 783771 h 1384663"/>
                <a:gd name="connsiteX31" fmla="*/ 1486263 w 2444206"/>
                <a:gd name="connsiteY31" fmla="*/ 824411 h 1384663"/>
                <a:gd name="connsiteX32" fmla="*/ 1573348 w 2444206"/>
                <a:gd name="connsiteY32" fmla="*/ 824411 h 1384663"/>
                <a:gd name="connsiteX33" fmla="*/ 1573348 w 2444206"/>
                <a:gd name="connsiteY33" fmla="*/ 888274 h 1384663"/>
                <a:gd name="connsiteX34" fmla="*/ 1611086 w 2444206"/>
                <a:gd name="connsiteY34" fmla="*/ 888274 h 1384663"/>
                <a:gd name="connsiteX35" fmla="*/ 1611086 w 2444206"/>
                <a:gd name="connsiteY35" fmla="*/ 931817 h 1384663"/>
                <a:gd name="connsiteX36" fmla="*/ 1657531 w 2444206"/>
                <a:gd name="connsiteY36" fmla="*/ 957943 h 1384663"/>
                <a:gd name="connsiteX37" fmla="*/ 1657531 w 2444206"/>
                <a:gd name="connsiteY37" fmla="*/ 1039223 h 1384663"/>
                <a:gd name="connsiteX38" fmla="*/ 1799771 w 2444206"/>
                <a:gd name="connsiteY38" fmla="*/ 1039223 h 1384663"/>
                <a:gd name="connsiteX39" fmla="*/ 1820091 w 2444206"/>
                <a:gd name="connsiteY39" fmla="*/ 1094377 h 1384663"/>
                <a:gd name="connsiteX40" fmla="*/ 1875246 w 2444206"/>
                <a:gd name="connsiteY40" fmla="*/ 1094377 h 1384663"/>
                <a:gd name="connsiteX41" fmla="*/ 1898468 w 2444206"/>
                <a:gd name="connsiteY41" fmla="*/ 1146628 h 1384663"/>
                <a:gd name="connsiteX42" fmla="*/ 1959428 w 2444206"/>
                <a:gd name="connsiteY42" fmla="*/ 1146628 h 1384663"/>
                <a:gd name="connsiteX43" fmla="*/ 1985554 w 2444206"/>
                <a:gd name="connsiteY43" fmla="*/ 1175657 h 1384663"/>
                <a:gd name="connsiteX44" fmla="*/ 2095863 w 2444206"/>
                <a:gd name="connsiteY44" fmla="*/ 1175657 h 1384663"/>
                <a:gd name="connsiteX45" fmla="*/ 2145211 w 2444206"/>
                <a:gd name="connsiteY45" fmla="*/ 1288868 h 1384663"/>
                <a:gd name="connsiteX46" fmla="*/ 2238103 w 2444206"/>
                <a:gd name="connsiteY46" fmla="*/ 1288868 h 1384663"/>
                <a:gd name="connsiteX47" fmla="*/ 2272937 w 2444206"/>
                <a:gd name="connsiteY47" fmla="*/ 1317897 h 1384663"/>
                <a:gd name="connsiteX48" fmla="*/ 2362926 w 2444206"/>
                <a:gd name="connsiteY48" fmla="*/ 1317897 h 1384663"/>
                <a:gd name="connsiteX49" fmla="*/ 2380343 w 2444206"/>
                <a:gd name="connsiteY49" fmla="*/ 1358537 h 1384663"/>
                <a:gd name="connsiteX50" fmla="*/ 2444206 w 2444206"/>
                <a:gd name="connsiteY50" fmla="*/ 1384663 h 13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44206" h="1384663">
                  <a:moveTo>
                    <a:pt x="0" y="0"/>
                  </a:moveTo>
                  <a:lnTo>
                    <a:pt x="110308" y="0"/>
                  </a:lnTo>
                  <a:lnTo>
                    <a:pt x="110308" y="49348"/>
                  </a:lnTo>
                  <a:lnTo>
                    <a:pt x="133531" y="49348"/>
                  </a:lnTo>
                  <a:lnTo>
                    <a:pt x="133531" y="81280"/>
                  </a:lnTo>
                  <a:lnTo>
                    <a:pt x="209006" y="136434"/>
                  </a:lnTo>
                  <a:lnTo>
                    <a:pt x="316411" y="136434"/>
                  </a:lnTo>
                  <a:lnTo>
                    <a:pt x="328023" y="165463"/>
                  </a:lnTo>
                  <a:lnTo>
                    <a:pt x="429623" y="165463"/>
                  </a:lnTo>
                  <a:lnTo>
                    <a:pt x="496388" y="223520"/>
                  </a:lnTo>
                  <a:lnTo>
                    <a:pt x="551543" y="272868"/>
                  </a:lnTo>
                  <a:lnTo>
                    <a:pt x="615406" y="301897"/>
                  </a:lnTo>
                  <a:lnTo>
                    <a:pt x="653143" y="333828"/>
                  </a:lnTo>
                  <a:lnTo>
                    <a:pt x="653143" y="386080"/>
                  </a:lnTo>
                  <a:lnTo>
                    <a:pt x="766354" y="423817"/>
                  </a:lnTo>
                  <a:lnTo>
                    <a:pt x="766354" y="464457"/>
                  </a:lnTo>
                  <a:lnTo>
                    <a:pt x="853440" y="464457"/>
                  </a:lnTo>
                  <a:lnTo>
                    <a:pt x="885371" y="510903"/>
                  </a:lnTo>
                  <a:lnTo>
                    <a:pt x="1082766" y="510903"/>
                  </a:lnTo>
                  <a:lnTo>
                    <a:pt x="1103086" y="534126"/>
                  </a:lnTo>
                  <a:lnTo>
                    <a:pt x="1198880" y="534126"/>
                  </a:lnTo>
                  <a:lnTo>
                    <a:pt x="1265646" y="606697"/>
                  </a:lnTo>
                  <a:lnTo>
                    <a:pt x="1303383" y="606697"/>
                  </a:lnTo>
                  <a:lnTo>
                    <a:pt x="1303383" y="635726"/>
                  </a:lnTo>
                  <a:lnTo>
                    <a:pt x="1341120" y="635726"/>
                  </a:lnTo>
                  <a:lnTo>
                    <a:pt x="1341120" y="670560"/>
                  </a:lnTo>
                  <a:lnTo>
                    <a:pt x="1439817" y="670560"/>
                  </a:lnTo>
                  <a:lnTo>
                    <a:pt x="1439817" y="748937"/>
                  </a:lnTo>
                  <a:lnTo>
                    <a:pt x="1468846" y="748937"/>
                  </a:lnTo>
                  <a:lnTo>
                    <a:pt x="1468846" y="783771"/>
                  </a:lnTo>
                  <a:lnTo>
                    <a:pt x="1486263" y="783771"/>
                  </a:lnTo>
                  <a:lnTo>
                    <a:pt x="1486263" y="824411"/>
                  </a:lnTo>
                  <a:lnTo>
                    <a:pt x="1573348" y="824411"/>
                  </a:lnTo>
                  <a:lnTo>
                    <a:pt x="1573348" y="888274"/>
                  </a:lnTo>
                  <a:lnTo>
                    <a:pt x="1611086" y="888274"/>
                  </a:lnTo>
                  <a:lnTo>
                    <a:pt x="1611086" y="931817"/>
                  </a:lnTo>
                  <a:lnTo>
                    <a:pt x="1657531" y="957943"/>
                  </a:lnTo>
                  <a:lnTo>
                    <a:pt x="1657531" y="1039223"/>
                  </a:lnTo>
                  <a:lnTo>
                    <a:pt x="1799771" y="1039223"/>
                  </a:lnTo>
                  <a:lnTo>
                    <a:pt x="1820091" y="1094377"/>
                  </a:lnTo>
                  <a:lnTo>
                    <a:pt x="1875246" y="1094377"/>
                  </a:lnTo>
                  <a:lnTo>
                    <a:pt x="1898468" y="1146628"/>
                  </a:lnTo>
                  <a:lnTo>
                    <a:pt x="1959428" y="1146628"/>
                  </a:lnTo>
                  <a:lnTo>
                    <a:pt x="1985554" y="1175657"/>
                  </a:lnTo>
                  <a:lnTo>
                    <a:pt x="2095863" y="1175657"/>
                  </a:lnTo>
                  <a:lnTo>
                    <a:pt x="2145211" y="1288868"/>
                  </a:lnTo>
                  <a:lnTo>
                    <a:pt x="2238103" y="1288868"/>
                  </a:lnTo>
                  <a:lnTo>
                    <a:pt x="2272937" y="1317897"/>
                  </a:lnTo>
                  <a:lnTo>
                    <a:pt x="2362926" y="1317897"/>
                  </a:lnTo>
                  <a:lnTo>
                    <a:pt x="2380343" y="1358537"/>
                  </a:lnTo>
                  <a:lnTo>
                    <a:pt x="2444206" y="138466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76"/>
            <p:cNvSpPr/>
            <p:nvPr/>
          </p:nvSpPr>
          <p:spPr>
            <a:xfrm>
              <a:off x="3585029" y="3120571"/>
              <a:ext cx="2975428" cy="1120503"/>
            </a:xfrm>
            <a:custGeom>
              <a:avLst/>
              <a:gdLst>
                <a:gd name="connsiteX0" fmla="*/ 0 w 2975428"/>
                <a:gd name="connsiteY0" fmla="*/ 0 h 1120503"/>
                <a:gd name="connsiteX1" fmla="*/ 52251 w 2975428"/>
                <a:gd name="connsiteY1" fmla="*/ 26126 h 1120503"/>
                <a:gd name="connsiteX2" fmla="*/ 66765 w 2975428"/>
                <a:gd name="connsiteY2" fmla="*/ 58058 h 1120503"/>
                <a:gd name="connsiteX3" fmla="*/ 84182 w 2975428"/>
                <a:gd name="connsiteY3" fmla="*/ 84183 h 1120503"/>
                <a:gd name="connsiteX4" fmla="*/ 206102 w 2975428"/>
                <a:gd name="connsiteY4" fmla="*/ 84183 h 1120503"/>
                <a:gd name="connsiteX5" fmla="*/ 223520 w 2975428"/>
                <a:gd name="connsiteY5" fmla="*/ 133532 h 1120503"/>
                <a:gd name="connsiteX6" fmla="*/ 243840 w 2975428"/>
                <a:gd name="connsiteY6" fmla="*/ 133532 h 1120503"/>
                <a:gd name="connsiteX7" fmla="*/ 243840 w 2975428"/>
                <a:gd name="connsiteY7" fmla="*/ 179978 h 1120503"/>
                <a:gd name="connsiteX8" fmla="*/ 281577 w 2975428"/>
                <a:gd name="connsiteY8" fmla="*/ 179978 h 1120503"/>
                <a:gd name="connsiteX9" fmla="*/ 301897 w 2975428"/>
                <a:gd name="connsiteY9" fmla="*/ 211909 h 1120503"/>
                <a:gd name="connsiteX10" fmla="*/ 388982 w 2975428"/>
                <a:gd name="connsiteY10" fmla="*/ 211909 h 1120503"/>
                <a:gd name="connsiteX11" fmla="*/ 388982 w 2975428"/>
                <a:gd name="connsiteY11" fmla="*/ 240938 h 1120503"/>
                <a:gd name="connsiteX12" fmla="*/ 418011 w 2975428"/>
                <a:gd name="connsiteY12" fmla="*/ 240938 h 1120503"/>
                <a:gd name="connsiteX13" fmla="*/ 444137 w 2975428"/>
                <a:gd name="connsiteY13" fmla="*/ 275772 h 1120503"/>
                <a:gd name="connsiteX14" fmla="*/ 545737 w 2975428"/>
                <a:gd name="connsiteY14" fmla="*/ 275772 h 1120503"/>
                <a:gd name="connsiteX15" fmla="*/ 580571 w 2975428"/>
                <a:gd name="connsiteY15" fmla="*/ 333829 h 1120503"/>
                <a:gd name="connsiteX16" fmla="*/ 618308 w 2975428"/>
                <a:gd name="connsiteY16" fmla="*/ 333829 h 1120503"/>
                <a:gd name="connsiteX17" fmla="*/ 618308 w 2975428"/>
                <a:gd name="connsiteY17" fmla="*/ 397692 h 1120503"/>
                <a:gd name="connsiteX18" fmla="*/ 653142 w 2975428"/>
                <a:gd name="connsiteY18" fmla="*/ 397692 h 1120503"/>
                <a:gd name="connsiteX19" fmla="*/ 653142 w 2975428"/>
                <a:gd name="connsiteY19" fmla="*/ 429623 h 1120503"/>
                <a:gd name="connsiteX20" fmla="*/ 673462 w 2975428"/>
                <a:gd name="connsiteY20" fmla="*/ 429623 h 1120503"/>
                <a:gd name="connsiteX21" fmla="*/ 673462 w 2975428"/>
                <a:gd name="connsiteY21" fmla="*/ 464458 h 1120503"/>
                <a:gd name="connsiteX22" fmla="*/ 740228 w 2975428"/>
                <a:gd name="connsiteY22" fmla="*/ 464458 h 1120503"/>
                <a:gd name="connsiteX23" fmla="*/ 757645 w 2975428"/>
                <a:gd name="connsiteY23" fmla="*/ 499292 h 1120503"/>
                <a:gd name="connsiteX24" fmla="*/ 798285 w 2975428"/>
                <a:gd name="connsiteY24" fmla="*/ 499292 h 1120503"/>
                <a:gd name="connsiteX25" fmla="*/ 798285 w 2975428"/>
                <a:gd name="connsiteY25" fmla="*/ 537029 h 1120503"/>
                <a:gd name="connsiteX26" fmla="*/ 914400 w 2975428"/>
                <a:gd name="connsiteY26" fmla="*/ 537029 h 1120503"/>
                <a:gd name="connsiteX27" fmla="*/ 937622 w 2975428"/>
                <a:gd name="connsiteY27" fmla="*/ 574766 h 1120503"/>
                <a:gd name="connsiteX28" fmla="*/ 984068 w 2975428"/>
                <a:gd name="connsiteY28" fmla="*/ 574766 h 1120503"/>
                <a:gd name="connsiteX29" fmla="*/ 1004388 w 2975428"/>
                <a:gd name="connsiteY29" fmla="*/ 627018 h 1120503"/>
                <a:gd name="connsiteX30" fmla="*/ 1146628 w 2975428"/>
                <a:gd name="connsiteY30" fmla="*/ 627018 h 1120503"/>
                <a:gd name="connsiteX31" fmla="*/ 1166948 w 2975428"/>
                <a:gd name="connsiteY31" fmla="*/ 705395 h 1120503"/>
                <a:gd name="connsiteX32" fmla="*/ 1285965 w 2975428"/>
                <a:gd name="connsiteY32" fmla="*/ 705395 h 1120503"/>
                <a:gd name="connsiteX33" fmla="*/ 1309188 w 2975428"/>
                <a:gd name="connsiteY33" fmla="*/ 795383 h 1120503"/>
                <a:gd name="connsiteX34" fmla="*/ 1393371 w 2975428"/>
                <a:gd name="connsiteY34" fmla="*/ 795383 h 1120503"/>
                <a:gd name="connsiteX35" fmla="*/ 1407885 w 2975428"/>
                <a:gd name="connsiteY35" fmla="*/ 824412 h 1120503"/>
                <a:gd name="connsiteX36" fmla="*/ 1643017 w 2975428"/>
                <a:gd name="connsiteY36" fmla="*/ 824412 h 1120503"/>
                <a:gd name="connsiteX37" fmla="*/ 1657531 w 2975428"/>
                <a:gd name="connsiteY37" fmla="*/ 885372 h 1120503"/>
                <a:gd name="connsiteX38" fmla="*/ 1791062 w 2975428"/>
                <a:gd name="connsiteY38" fmla="*/ 885372 h 1120503"/>
                <a:gd name="connsiteX39" fmla="*/ 1808480 w 2975428"/>
                <a:gd name="connsiteY39" fmla="*/ 923109 h 1120503"/>
                <a:gd name="connsiteX40" fmla="*/ 2270034 w 2975428"/>
                <a:gd name="connsiteY40" fmla="*/ 923109 h 1120503"/>
                <a:gd name="connsiteX41" fmla="*/ 2270034 w 2975428"/>
                <a:gd name="connsiteY41" fmla="*/ 960846 h 1120503"/>
                <a:gd name="connsiteX42" fmla="*/ 2455817 w 2975428"/>
                <a:gd name="connsiteY42" fmla="*/ 960846 h 1120503"/>
                <a:gd name="connsiteX43" fmla="*/ 2455817 w 2975428"/>
                <a:gd name="connsiteY43" fmla="*/ 1018903 h 1120503"/>
                <a:gd name="connsiteX44" fmla="*/ 2595154 w 2975428"/>
                <a:gd name="connsiteY44" fmla="*/ 1018903 h 1120503"/>
                <a:gd name="connsiteX45" fmla="*/ 2595154 w 2975428"/>
                <a:gd name="connsiteY45" fmla="*/ 1062446 h 1120503"/>
                <a:gd name="connsiteX46" fmla="*/ 2638697 w 2975428"/>
                <a:gd name="connsiteY46" fmla="*/ 1062446 h 1120503"/>
                <a:gd name="connsiteX47" fmla="*/ 2638697 w 2975428"/>
                <a:gd name="connsiteY47" fmla="*/ 1120503 h 1120503"/>
                <a:gd name="connsiteX48" fmla="*/ 2975428 w 2975428"/>
                <a:gd name="connsiteY48" fmla="*/ 1120503 h 11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75428" h="1120503">
                  <a:moveTo>
                    <a:pt x="0" y="0"/>
                  </a:moveTo>
                  <a:lnTo>
                    <a:pt x="52251" y="26126"/>
                  </a:lnTo>
                  <a:lnTo>
                    <a:pt x="66765" y="58058"/>
                  </a:lnTo>
                  <a:lnTo>
                    <a:pt x="84182" y="84183"/>
                  </a:lnTo>
                  <a:lnTo>
                    <a:pt x="206102" y="84183"/>
                  </a:lnTo>
                  <a:lnTo>
                    <a:pt x="223520" y="133532"/>
                  </a:lnTo>
                  <a:lnTo>
                    <a:pt x="243840" y="133532"/>
                  </a:lnTo>
                  <a:lnTo>
                    <a:pt x="243840" y="179978"/>
                  </a:lnTo>
                  <a:lnTo>
                    <a:pt x="281577" y="179978"/>
                  </a:lnTo>
                  <a:lnTo>
                    <a:pt x="301897" y="211909"/>
                  </a:lnTo>
                  <a:lnTo>
                    <a:pt x="388982" y="211909"/>
                  </a:lnTo>
                  <a:lnTo>
                    <a:pt x="388982" y="240938"/>
                  </a:lnTo>
                  <a:lnTo>
                    <a:pt x="418011" y="240938"/>
                  </a:lnTo>
                  <a:lnTo>
                    <a:pt x="444137" y="275772"/>
                  </a:lnTo>
                  <a:lnTo>
                    <a:pt x="545737" y="275772"/>
                  </a:lnTo>
                  <a:lnTo>
                    <a:pt x="580571" y="333829"/>
                  </a:lnTo>
                  <a:lnTo>
                    <a:pt x="618308" y="333829"/>
                  </a:lnTo>
                  <a:lnTo>
                    <a:pt x="618308" y="397692"/>
                  </a:lnTo>
                  <a:lnTo>
                    <a:pt x="653142" y="397692"/>
                  </a:lnTo>
                  <a:lnTo>
                    <a:pt x="653142" y="429623"/>
                  </a:lnTo>
                  <a:lnTo>
                    <a:pt x="673462" y="429623"/>
                  </a:lnTo>
                  <a:lnTo>
                    <a:pt x="673462" y="464458"/>
                  </a:lnTo>
                  <a:lnTo>
                    <a:pt x="740228" y="464458"/>
                  </a:lnTo>
                  <a:lnTo>
                    <a:pt x="757645" y="499292"/>
                  </a:lnTo>
                  <a:lnTo>
                    <a:pt x="798285" y="499292"/>
                  </a:lnTo>
                  <a:lnTo>
                    <a:pt x="798285" y="537029"/>
                  </a:lnTo>
                  <a:lnTo>
                    <a:pt x="914400" y="537029"/>
                  </a:lnTo>
                  <a:lnTo>
                    <a:pt x="937622" y="574766"/>
                  </a:lnTo>
                  <a:lnTo>
                    <a:pt x="984068" y="574766"/>
                  </a:lnTo>
                  <a:lnTo>
                    <a:pt x="1004388" y="627018"/>
                  </a:lnTo>
                  <a:lnTo>
                    <a:pt x="1146628" y="627018"/>
                  </a:lnTo>
                  <a:lnTo>
                    <a:pt x="1166948" y="705395"/>
                  </a:lnTo>
                  <a:lnTo>
                    <a:pt x="1285965" y="705395"/>
                  </a:lnTo>
                  <a:lnTo>
                    <a:pt x="1309188" y="795383"/>
                  </a:lnTo>
                  <a:lnTo>
                    <a:pt x="1393371" y="795383"/>
                  </a:lnTo>
                  <a:lnTo>
                    <a:pt x="1407885" y="824412"/>
                  </a:lnTo>
                  <a:lnTo>
                    <a:pt x="1643017" y="824412"/>
                  </a:lnTo>
                  <a:lnTo>
                    <a:pt x="1657531" y="885372"/>
                  </a:lnTo>
                  <a:lnTo>
                    <a:pt x="1791062" y="885372"/>
                  </a:lnTo>
                  <a:lnTo>
                    <a:pt x="1808480" y="923109"/>
                  </a:lnTo>
                  <a:lnTo>
                    <a:pt x="2270034" y="923109"/>
                  </a:lnTo>
                  <a:lnTo>
                    <a:pt x="2270034" y="960846"/>
                  </a:lnTo>
                  <a:lnTo>
                    <a:pt x="2455817" y="960846"/>
                  </a:lnTo>
                  <a:lnTo>
                    <a:pt x="2455817" y="1018903"/>
                  </a:lnTo>
                  <a:lnTo>
                    <a:pt x="2595154" y="1018903"/>
                  </a:lnTo>
                  <a:lnTo>
                    <a:pt x="2595154" y="1062446"/>
                  </a:lnTo>
                  <a:lnTo>
                    <a:pt x="2638697" y="1062446"/>
                  </a:lnTo>
                  <a:lnTo>
                    <a:pt x="2638697" y="1120503"/>
                  </a:lnTo>
                  <a:lnTo>
                    <a:pt x="2975428" y="112050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77"/>
            <p:cNvSpPr/>
            <p:nvPr/>
          </p:nvSpPr>
          <p:spPr>
            <a:xfrm>
              <a:off x="6522720" y="4241074"/>
              <a:ext cx="1901371" cy="595086"/>
            </a:xfrm>
            <a:custGeom>
              <a:avLst/>
              <a:gdLst>
                <a:gd name="connsiteX0" fmla="*/ 0 w 1901371"/>
                <a:gd name="connsiteY0" fmla="*/ 0 h 595086"/>
                <a:gd name="connsiteX1" fmla="*/ 374469 w 1901371"/>
                <a:gd name="connsiteY1" fmla="*/ 0 h 595086"/>
                <a:gd name="connsiteX2" fmla="*/ 374469 w 1901371"/>
                <a:gd name="connsiteY2" fmla="*/ 72572 h 595086"/>
                <a:gd name="connsiteX3" fmla="*/ 528320 w 1901371"/>
                <a:gd name="connsiteY3" fmla="*/ 72572 h 595086"/>
                <a:gd name="connsiteX4" fmla="*/ 548640 w 1901371"/>
                <a:gd name="connsiteY4" fmla="*/ 139337 h 595086"/>
                <a:gd name="connsiteX5" fmla="*/ 1021806 w 1901371"/>
                <a:gd name="connsiteY5" fmla="*/ 139337 h 595086"/>
                <a:gd name="connsiteX6" fmla="*/ 1021806 w 1901371"/>
                <a:gd name="connsiteY6" fmla="*/ 226423 h 595086"/>
                <a:gd name="connsiteX7" fmla="*/ 1701074 w 1901371"/>
                <a:gd name="connsiteY7" fmla="*/ 226423 h 595086"/>
                <a:gd name="connsiteX8" fmla="*/ 1701074 w 1901371"/>
                <a:gd name="connsiteY8" fmla="*/ 336732 h 595086"/>
                <a:gd name="connsiteX9" fmla="*/ 1782354 w 1901371"/>
                <a:gd name="connsiteY9" fmla="*/ 336732 h 595086"/>
                <a:gd name="connsiteX10" fmla="*/ 1782354 w 1901371"/>
                <a:gd name="connsiteY10" fmla="*/ 461555 h 595086"/>
                <a:gd name="connsiteX11" fmla="*/ 1901371 w 1901371"/>
                <a:gd name="connsiteY11" fmla="*/ 461555 h 595086"/>
                <a:gd name="connsiteX12" fmla="*/ 1901371 w 1901371"/>
                <a:gd name="connsiteY12" fmla="*/ 595086 h 5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371" h="595086">
                  <a:moveTo>
                    <a:pt x="0" y="0"/>
                  </a:moveTo>
                  <a:lnTo>
                    <a:pt x="374469" y="0"/>
                  </a:lnTo>
                  <a:lnTo>
                    <a:pt x="374469" y="72572"/>
                  </a:lnTo>
                  <a:lnTo>
                    <a:pt x="528320" y="72572"/>
                  </a:lnTo>
                  <a:lnTo>
                    <a:pt x="548640" y="139337"/>
                  </a:lnTo>
                  <a:lnTo>
                    <a:pt x="1021806" y="139337"/>
                  </a:lnTo>
                  <a:lnTo>
                    <a:pt x="1021806" y="226423"/>
                  </a:lnTo>
                  <a:lnTo>
                    <a:pt x="1701074" y="226423"/>
                  </a:lnTo>
                  <a:lnTo>
                    <a:pt x="1701074" y="336732"/>
                  </a:lnTo>
                  <a:lnTo>
                    <a:pt x="1782354" y="336732"/>
                  </a:lnTo>
                  <a:lnTo>
                    <a:pt x="1782354" y="461555"/>
                  </a:lnTo>
                  <a:lnTo>
                    <a:pt x="1901371" y="461555"/>
                  </a:lnTo>
                  <a:lnTo>
                    <a:pt x="1901371" y="595086"/>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79" name="Group 78"/>
          <p:cNvGrpSpPr/>
          <p:nvPr/>
        </p:nvGrpSpPr>
        <p:grpSpPr>
          <a:xfrm>
            <a:off x="2177495" y="2070362"/>
            <a:ext cx="6089421" cy="2482044"/>
            <a:chOff x="1174315" y="1756775"/>
            <a:chExt cx="7252570" cy="2956143"/>
          </a:xfrm>
        </p:grpSpPr>
        <p:sp>
          <p:nvSpPr>
            <p:cNvPr id="80" name="Freeform 79"/>
            <p:cNvSpPr/>
            <p:nvPr/>
          </p:nvSpPr>
          <p:spPr>
            <a:xfrm>
              <a:off x="1174315" y="1756775"/>
              <a:ext cx="2060532" cy="1437362"/>
            </a:xfrm>
            <a:custGeom>
              <a:avLst/>
              <a:gdLst>
                <a:gd name="connsiteX0" fmla="*/ 0 w 2060532"/>
                <a:gd name="connsiteY0" fmla="*/ 0 h 1437362"/>
                <a:gd name="connsiteX1" fmla="*/ 187890 w 2060532"/>
                <a:gd name="connsiteY1" fmla="*/ 0 h 1437362"/>
                <a:gd name="connsiteX2" fmla="*/ 200417 w 2060532"/>
                <a:gd name="connsiteY2" fmla="*/ 43841 h 1437362"/>
                <a:gd name="connsiteX3" fmla="*/ 250521 w 2060532"/>
                <a:gd name="connsiteY3" fmla="*/ 43841 h 1437362"/>
                <a:gd name="connsiteX4" fmla="*/ 281836 w 2060532"/>
                <a:gd name="connsiteY4" fmla="*/ 93946 h 1437362"/>
                <a:gd name="connsiteX5" fmla="*/ 369518 w 2060532"/>
                <a:gd name="connsiteY5" fmla="*/ 93946 h 1437362"/>
                <a:gd name="connsiteX6" fmla="*/ 391438 w 2060532"/>
                <a:gd name="connsiteY6" fmla="*/ 137787 h 1437362"/>
                <a:gd name="connsiteX7" fmla="*/ 475989 w 2060532"/>
                <a:gd name="connsiteY7" fmla="*/ 172233 h 1437362"/>
                <a:gd name="connsiteX8" fmla="*/ 522962 w 2060532"/>
                <a:gd name="connsiteY8" fmla="*/ 184759 h 1437362"/>
                <a:gd name="connsiteX9" fmla="*/ 569934 w 2060532"/>
                <a:gd name="connsiteY9" fmla="*/ 184759 h 1437362"/>
                <a:gd name="connsiteX10" fmla="*/ 638827 w 2060532"/>
                <a:gd name="connsiteY10" fmla="*/ 209811 h 1437362"/>
                <a:gd name="connsiteX11" fmla="*/ 682669 w 2060532"/>
                <a:gd name="connsiteY11" fmla="*/ 263047 h 1437362"/>
                <a:gd name="connsiteX12" fmla="*/ 710852 w 2060532"/>
                <a:gd name="connsiteY12" fmla="*/ 303757 h 1437362"/>
                <a:gd name="connsiteX13" fmla="*/ 748430 w 2060532"/>
                <a:gd name="connsiteY13" fmla="*/ 303757 h 1437362"/>
                <a:gd name="connsiteX14" fmla="*/ 792271 w 2060532"/>
                <a:gd name="connsiteY14" fmla="*/ 397702 h 1437362"/>
                <a:gd name="connsiteX15" fmla="*/ 832981 w 2060532"/>
                <a:gd name="connsiteY15" fmla="*/ 397702 h 1437362"/>
                <a:gd name="connsiteX16" fmla="*/ 851770 w 2060532"/>
                <a:gd name="connsiteY16" fmla="*/ 425885 h 1437362"/>
                <a:gd name="connsiteX17" fmla="*/ 926926 w 2060532"/>
                <a:gd name="connsiteY17" fmla="*/ 425885 h 1437362"/>
                <a:gd name="connsiteX18" fmla="*/ 945715 w 2060532"/>
                <a:gd name="connsiteY18" fmla="*/ 507304 h 1437362"/>
                <a:gd name="connsiteX19" fmla="*/ 973899 w 2060532"/>
                <a:gd name="connsiteY19" fmla="*/ 532357 h 1437362"/>
                <a:gd name="connsiteX20" fmla="*/ 1020871 w 2060532"/>
                <a:gd name="connsiteY20" fmla="*/ 651354 h 1437362"/>
                <a:gd name="connsiteX21" fmla="*/ 1074107 w 2060532"/>
                <a:gd name="connsiteY21" fmla="*/ 651354 h 1437362"/>
                <a:gd name="connsiteX22" fmla="*/ 1074107 w 2060532"/>
                <a:gd name="connsiteY22" fmla="*/ 710852 h 1437362"/>
                <a:gd name="connsiteX23" fmla="*/ 1168052 w 2060532"/>
                <a:gd name="connsiteY23" fmla="*/ 789140 h 1437362"/>
                <a:gd name="connsiteX24" fmla="*/ 1236945 w 2060532"/>
                <a:gd name="connsiteY24" fmla="*/ 789140 h 1437362"/>
                <a:gd name="connsiteX25" fmla="*/ 1236945 w 2060532"/>
                <a:gd name="connsiteY25" fmla="*/ 832981 h 1437362"/>
                <a:gd name="connsiteX26" fmla="*/ 1268260 w 2060532"/>
                <a:gd name="connsiteY26" fmla="*/ 858033 h 1437362"/>
                <a:gd name="connsiteX27" fmla="*/ 1315233 w 2060532"/>
                <a:gd name="connsiteY27" fmla="*/ 895611 h 1437362"/>
                <a:gd name="connsiteX28" fmla="*/ 1337153 w 2060532"/>
                <a:gd name="connsiteY28" fmla="*/ 895611 h 1437362"/>
                <a:gd name="connsiteX29" fmla="*/ 1371600 w 2060532"/>
                <a:gd name="connsiteY29" fmla="*/ 933189 h 1437362"/>
                <a:gd name="connsiteX30" fmla="*/ 1427967 w 2060532"/>
                <a:gd name="connsiteY30" fmla="*/ 933189 h 1437362"/>
                <a:gd name="connsiteX31" fmla="*/ 1456151 w 2060532"/>
                <a:gd name="connsiteY31" fmla="*/ 964504 h 1437362"/>
                <a:gd name="connsiteX32" fmla="*/ 1534438 w 2060532"/>
                <a:gd name="connsiteY32" fmla="*/ 964504 h 1437362"/>
                <a:gd name="connsiteX33" fmla="*/ 1534438 w 2060532"/>
                <a:gd name="connsiteY33" fmla="*/ 998951 h 1437362"/>
                <a:gd name="connsiteX34" fmla="*/ 1712934 w 2060532"/>
                <a:gd name="connsiteY34" fmla="*/ 1136737 h 1437362"/>
                <a:gd name="connsiteX35" fmla="*/ 1747381 w 2060532"/>
                <a:gd name="connsiteY35" fmla="*/ 1136737 h 1437362"/>
                <a:gd name="connsiteX36" fmla="*/ 1791222 w 2060532"/>
                <a:gd name="connsiteY36" fmla="*/ 1171184 h 1437362"/>
                <a:gd name="connsiteX37" fmla="*/ 1791222 w 2060532"/>
                <a:gd name="connsiteY37" fmla="*/ 1230683 h 1437362"/>
                <a:gd name="connsiteX38" fmla="*/ 1831931 w 2060532"/>
                <a:gd name="connsiteY38" fmla="*/ 1271392 h 1437362"/>
                <a:gd name="connsiteX39" fmla="*/ 1850721 w 2060532"/>
                <a:gd name="connsiteY39" fmla="*/ 1296444 h 1437362"/>
                <a:gd name="connsiteX40" fmla="*/ 1850721 w 2060532"/>
                <a:gd name="connsiteY40" fmla="*/ 1343417 h 1437362"/>
                <a:gd name="connsiteX41" fmla="*/ 1963455 w 2060532"/>
                <a:gd name="connsiteY41" fmla="*/ 1343417 h 1437362"/>
                <a:gd name="connsiteX42" fmla="*/ 1982244 w 2060532"/>
                <a:gd name="connsiteY42" fmla="*/ 1380995 h 1437362"/>
                <a:gd name="connsiteX43" fmla="*/ 1982244 w 2060532"/>
                <a:gd name="connsiteY43" fmla="*/ 1402915 h 1437362"/>
                <a:gd name="connsiteX44" fmla="*/ 2013559 w 2060532"/>
                <a:gd name="connsiteY44" fmla="*/ 1402915 h 1437362"/>
                <a:gd name="connsiteX45" fmla="*/ 2060532 w 2060532"/>
                <a:gd name="connsiteY45" fmla="*/ 1437362 h 14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60532" h="1437362">
                  <a:moveTo>
                    <a:pt x="0" y="0"/>
                  </a:moveTo>
                  <a:lnTo>
                    <a:pt x="187890" y="0"/>
                  </a:lnTo>
                  <a:lnTo>
                    <a:pt x="200417" y="43841"/>
                  </a:lnTo>
                  <a:lnTo>
                    <a:pt x="250521" y="43841"/>
                  </a:lnTo>
                  <a:lnTo>
                    <a:pt x="281836" y="93946"/>
                  </a:lnTo>
                  <a:lnTo>
                    <a:pt x="369518" y="93946"/>
                  </a:lnTo>
                  <a:lnTo>
                    <a:pt x="391438" y="137787"/>
                  </a:lnTo>
                  <a:lnTo>
                    <a:pt x="475989" y="172233"/>
                  </a:lnTo>
                  <a:lnTo>
                    <a:pt x="522962" y="184759"/>
                  </a:lnTo>
                  <a:lnTo>
                    <a:pt x="569934" y="184759"/>
                  </a:lnTo>
                  <a:lnTo>
                    <a:pt x="638827" y="209811"/>
                  </a:lnTo>
                  <a:lnTo>
                    <a:pt x="682669" y="263047"/>
                  </a:lnTo>
                  <a:lnTo>
                    <a:pt x="710852" y="303757"/>
                  </a:lnTo>
                  <a:lnTo>
                    <a:pt x="748430" y="303757"/>
                  </a:lnTo>
                  <a:lnTo>
                    <a:pt x="792271" y="397702"/>
                  </a:lnTo>
                  <a:lnTo>
                    <a:pt x="832981" y="397702"/>
                  </a:lnTo>
                  <a:lnTo>
                    <a:pt x="851770" y="425885"/>
                  </a:lnTo>
                  <a:lnTo>
                    <a:pt x="926926" y="425885"/>
                  </a:lnTo>
                  <a:lnTo>
                    <a:pt x="945715" y="507304"/>
                  </a:lnTo>
                  <a:lnTo>
                    <a:pt x="973899" y="532357"/>
                  </a:lnTo>
                  <a:lnTo>
                    <a:pt x="1020871" y="651354"/>
                  </a:lnTo>
                  <a:lnTo>
                    <a:pt x="1074107" y="651354"/>
                  </a:lnTo>
                  <a:lnTo>
                    <a:pt x="1074107" y="710852"/>
                  </a:lnTo>
                  <a:lnTo>
                    <a:pt x="1168052" y="789140"/>
                  </a:lnTo>
                  <a:lnTo>
                    <a:pt x="1236945" y="789140"/>
                  </a:lnTo>
                  <a:lnTo>
                    <a:pt x="1236945" y="832981"/>
                  </a:lnTo>
                  <a:lnTo>
                    <a:pt x="1268260" y="858033"/>
                  </a:lnTo>
                  <a:lnTo>
                    <a:pt x="1315233" y="895611"/>
                  </a:lnTo>
                  <a:lnTo>
                    <a:pt x="1337153" y="895611"/>
                  </a:lnTo>
                  <a:lnTo>
                    <a:pt x="1371600" y="933189"/>
                  </a:lnTo>
                  <a:lnTo>
                    <a:pt x="1427967" y="933189"/>
                  </a:lnTo>
                  <a:lnTo>
                    <a:pt x="1456151" y="964504"/>
                  </a:lnTo>
                  <a:lnTo>
                    <a:pt x="1534438" y="964504"/>
                  </a:lnTo>
                  <a:lnTo>
                    <a:pt x="1534438" y="998951"/>
                  </a:lnTo>
                  <a:lnTo>
                    <a:pt x="1712934" y="1136737"/>
                  </a:lnTo>
                  <a:lnTo>
                    <a:pt x="1747381" y="1136737"/>
                  </a:lnTo>
                  <a:lnTo>
                    <a:pt x="1791222" y="1171184"/>
                  </a:lnTo>
                  <a:lnTo>
                    <a:pt x="1791222" y="1230683"/>
                  </a:lnTo>
                  <a:lnTo>
                    <a:pt x="1831931" y="1271392"/>
                  </a:lnTo>
                  <a:lnTo>
                    <a:pt x="1850721" y="1296444"/>
                  </a:lnTo>
                  <a:lnTo>
                    <a:pt x="1850721" y="1343417"/>
                  </a:lnTo>
                  <a:lnTo>
                    <a:pt x="1963455" y="1343417"/>
                  </a:lnTo>
                  <a:lnTo>
                    <a:pt x="1982244" y="1380995"/>
                  </a:lnTo>
                  <a:lnTo>
                    <a:pt x="1982244" y="1402915"/>
                  </a:lnTo>
                  <a:lnTo>
                    <a:pt x="2013559" y="1402915"/>
                  </a:lnTo>
                  <a:lnTo>
                    <a:pt x="2060532" y="1437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1" name="Freeform 80"/>
            <p:cNvSpPr/>
            <p:nvPr/>
          </p:nvSpPr>
          <p:spPr>
            <a:xfrm>
              <a:off x="3216058" y="3178479"/>
              <a:ext cx="3015641" cy="1240077"/>
            </a:xfrm>
            <a:custGeom>
              <a:avLst/>
              <a:gdLst>
                <a:gd name="connsiteX0" fmla="*/ 0 w 3015641"/>
                <a:gd name="connsiteY0" fmla="*/ 0 h 1240077"/>
                <a:gd name="connsiteX1" fmla="*/ 50104 w 3015641"/>
                <a:gd name="connsiteY1" fmla="*/ 43842 h 1240077"/>
                <a:gd name="connsiteX2" fmla="*/ 72024 w 3015641"/>
                <a:gd name="connsiteY2" fmla="*/ 72025 h 1240077"/>
                <a:gd name="connsiteX3" fmla="*/ 159706 w 3015641"/>
                <a:gd name="connsiteY3" fmla="*/ 109603 h 1240077"/>
                <a:gd name="connsiteX4" fmla="*/ 159706 w 3015641"/>
                <a:gd name="connsiteY4" fmla="*/ 156576 h 1240077"/>
                <a:gd name="connsiteX5" fmla="*/ 228600 w 3015641"/>
                <a:gd name="connsiteY5" fmla="*/ 165970 h 1240077"/>
                <a:gd name="connsiteX6" fmla="*/ 228600 w 3015641"/>
                <a:gd name="connsiteY6" fmla="*/ 194154 h 1240077"/>
                <a:gd name="connsiteX7" fmla="*/ 253652 w 3015641"/>
                <a:gd name="connsiteY7" fmla="*/ 222337 h 1240077"/>
                <a:gd name="connsiteX8" fmla="*/ 303756 w 3015641"/>
                <a:gd name="connsiteY8" fmla="*/ 222337 h 1240077"/>
                <a:gd name="connsiteX9" fmla="*/ 325676 w 3015641"/>
                <a:gd name="connsiteY9" fmla="*/ 297494 h 1240077"/>
                <a:gd name="connsiteX10" fmla="*/ 382043 w 3015641"/>
                <a:gd name="connsiteY10" fmla="*/ 297494 h 1240077"/>
                <a:gd name="connsiteX11" fmla="*/ 463463 w 3015641"/>
                <a:gd name="connsiteY11" fmla="*/ 375781 h 1240077"/>
                <a:gd name="connsiteX12" fmla="*/ 513567 w 3015641"/>
                <a:gd name="connsiteY12" fmla="*/ 375781 h 1240077"/>
                <a:gd name="connsiteX13" fmla="*/ 548013 w 3015641"/>
                <a:gd name="connsiteY13" fmla="*/ 429017 h 1240077"/>
                <a:gd name="connsiteX14" fmla="*/ 582460 w 3015641"/>
                <a:gd name="connsiteY14" fmla="*/ 429017 h 1240077"/>
                <a:gd name="connsiteX15" fmla="*/ 607512 w 3015641"/>
                <a:gd name="connsiteY15" fmla="*/ 466595 h 1240077"/>
                <a:gd name="connsiteX16" fmla="*/ 663879 w 3015641"/>
                <a:gd name="connsiteY16" fmla="*/ 482253 h 1240077"/>
                <a:gd name="connsiteX17" fmla="*/ 663879 w 3015641"/>
                <a:gd name="connsiteY17" fmla="*/ 535488 h 1240077"/>
                <a:gd name="connsiteX18" fmla="*/ 739035 w 3015641"/>
                <a:gd name="connsiteY18" fmla="*/ 566803 h 1240077"/>
                <a:gd name="connsiteX19" fmla="*/ 842375 w 3015641"/>
                <a:gd name="connsiteY19" fmla="*/ 566803 h 1240077"/>
                <a:gd name="connsiteX20" fmla="*/ 876821 w 3015641"/>
                <a:gd name="connsiteY20" fmla="*/ 594987 h 1240077"/>
                <a:gd name="connsiteX21" fmla="*/ 930057 w 3015641"/>
                <a:gd name="connsiteY21" fmla="*/ 594987 h 1240077"/>
                <a:gd name="connsiteX22" fmla="*/ 964504 w 3015641"/>
                <a:gd name="connsiteY22" fmla="*/ 626302 h 1240077"/>
                <a:gd name="connsiteX23" fmla="*/ 964504 w 3015641"/>
                <a:gd name="connsiteY23" fmla="*/ 673274 h 1240077"/>
                <a:gd name="connsiteX24" fmla="*/ 1202498 w 3015641"/>
                <a:gd name="connsiteY24" fmla="*/ 757825 h 1240077"/>
                <a:gd name="connsiteX25" fmla="*/ 1246339 w 3015641"/>
                <a:gd name="connsiteY25" fmla="*/ 757825 h 1240077"/>
                <a:gd name="connsiteX26" fmla="*/ 1246339 w 3015641"/>
                <a:gd name="connsiteY26" fmla="*/ 786009 h 1240077"/>
                <a:gd name="connsiteX27" fmla="*/ 1334021 w 3015641"/>
                <a:gd name="connsiteY27" fmla="*/ 786009 h 1240077"/>
                <a:gd name="connsiteX28" fmla="*/ 1374731 w 3015641"/>
                <a:gd name="connsiteY28" fmla="*/ 829850 h 1240077"/>
                <a:gd name="connsiteX29" fmla="*/ 1424835 w 3015641"/>
                <a:gd name="connsiteY29" fmla="*/ 829850 h 1240077"/>
                <a:gd name="connsiteX30" fmla="*/ 1453019 w 3015641"/>
                <a:gd name="connsiteY30" fmla="*/ 883085 h 1240077"/>
                <a:gd name="connsiteX31" fmla="*/ 1493728 w 3015641"/>
                <a:gd name="connsiteY31" fmla="*/ 923795 h 1240077"/>
                <a:gd name="connsiteX32" fmla="*/ 1521912 w 3015641"/>
                <a:gd name="connsiteY32" fmla="*/ 936321 h 1240077"/>
                <a:gd name="connsiteX33" fmla="*/ 1550095 w 3015641"/>
                <a:gd name="connsiteY33" fmla="*/ 936321 h 1240077"/>
                <a:gd name="connsiteX34" fmla="*/ 1584542 w 3015641"/>
                <a:gd name="connsiteY34" fmla="*/ 1030266 h 1240077"/>
                <a:gd name="connsiteX35" fmla="*/ 2129424 w 3015641"/>
                <a:gd name="connsiteY35" fmla="*/ 1030266 h 1240077"/>
                <a:gd name="connsiteX36" fmla="*/ 2170134 w 3015641"/>
                <a:gd name="connsiteY36" fmla="*/ 1052187 h 1240077"/>
                <a:gd name="connsiteX37" fmla="*/ 2445706 w 3015641"/>
                <a:gd name="connsiteY37" fmla="*/ 1052187 h 1240077"/>
                <a:gd name="connsiteX38" fmla="*/ 2445706 w 3015641"/>
                <a:gd name="connsiteY38" fmla="*/ 1074107 h 1240077"/>
                <a:gd name="connsiteX39" fmla="*/ 2477021 w 3015641"/>
                <a:gd name="connsiteY39" fmla="*/ 1074107 h 1240077"/>
                <a:gd name="connsiteX40" fmla="*/ 2533389 w 3015641"/>
                <a:gd name="connsiteY40" fmla="*/ 1117948 h 1240077"/>
                <a:gd name="connsiteX41" fmla="*/ 2733805 w 3015641"/>
                <a:gd name="connsiteY41" fmla="*/ 1117948 h 1240077"/>
                <a:gd name="connsiteX42" fmla="*/ 2761989 w 3015641"/>
                <a:gd name="connsiteY42" fmla="*/ 1143000 h 1240077"/>
                <a:gd name="connsiteX43" fmla="*/ 2761989 w 3015641"/>
                <a:gd name="connsiteY43" fmla="*/ 1164921 h 1240077"/>
                <a:gd name="connsiteX44" fmla="*/ 2868460 w 3015641"/>
                <a:gd name="connsiteY44" fmla="*/ 1208762 h 1240077"/>
                <a:gd name="connsiteX45" fmla="*/ 2890380 w 3015641"/>
                <a:gd name="connsiteY45" fmla="*/ 1240077 h 1240077"/>
                <a:gd name="connsiteX46" fmla="*/ 3015641 w 3015641"/>
                <a:gd name="connsiteY46" fmla="*/ 1240077 h 124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15641" h="1240077">
                  <a:moveTo>
                    <a:pt x="0" y="0"/>
                  </a:moveTo>
                  <a:lnTo>
                    <a:pt x="50104" y="43842"/>
                  </a:lnTo>
                  <a:lnTo>
                    <a:pt x="72024" y="72025"/>
                  </a:lnTo>
                  <a:lnTo>
                    <a:pt x="159706" y="109603"/>
                  </a:lnTo>
                  <a:lnTo>
                    <a:pt x="159706" y="156576"/>
                  </a:lnTo>
                  <a:lnTo>
                    <a:pt x="228600" y="165970"/>
                  </a:lnTo>
                  <a:lnTo>
                    <a:pt x="228600" y="194154"/>
                  </a:lnTo>
                  <a:lnTo>
                    <a:pt x="253652" y="222337"/>
                  </a:lnTo>
                  <a:lnTo>
                    <a:pt x="303756" y="222337"/>
                  </a:lnTo>
                  <a:lnTo>
                    <a:pt x="325676" y="297494"/>
                  </a:lnTo>
                  <a:lnTo>
                    <a:pt x="382043" y="297494"/>
                  </a:lnTo>
                  <a:lnTo>
                    <a:pt x="463463" y="375781"/>
                  </a:lnTo>
                  <a:lnTo>
                    <a:pt x="513567" y="375781"/>
                  </a:lnTo>
                  <a:lnTo>
                    <a:pt x="548013" y="429017"/>
                  </a:lnTo>
                  <a:lnTo>
                    <a:pt x="582460" y="429017"/>
                  </a:lnTo>
                  <a:lnTo>
                    <a:pt x="607512" y="466595"/>
                  </a:lnTo>
                  <a:lnTo>
                    <a:pt x="663879" y="482253"/>
                  </a:lnTo>
                  <a:lnTo>
                    <a:pt x="663879" y="535488"/>
                  </a:lnTo>
                  <a:lnTo>
                    <a:pt x="739035" y="566803"/>
                  </a:lnTo>
                  <a:lnTo>
                    <a:pt x="842375" y="566803"/>
                  </a:lnTo>
                  <a:lnTo>
                    <a:pt x="876821" y="594987"/>
                  </a:lnTo>
                  <a:lnTo>
                    <a:pt x="930057" y="594987"/>
                  </a:lnTo>
                  <a:lnTo>
                    <a:pt x="964504" y="626302"/>
                  </a:lnTo>
                  <a:lnTo>
                    <a:pt x="964504" y="673274"/>
                  </a:lnTo>
                  <a:lnTo>
                    <a:pt x="1202498" y="757825"/>
                  </a:lnTo>
                  <a:lnTo>
                    <a:pt x="1246339" y="757825"/>
                  </a:lnTo>
                  <a:lnTo>
                    <a:pt x="1246339" y="786009"/>
                  </a:lnTo>
                  <a:lnTo>
                    <a:pt x="1334021" y="786009"/>
                  </a:lnTo>
                  <a:lnTo>
                    <a:pt x="1374731" y="829850"/>
                  </a:lnTo>
                  <a:lnTo>
                    <a:pt x="1424835" y="829850"/>
                  </a:lnTo>
                  <a:lnTo>
                    <a:pt x="1453019" y="883085"/>
                  </a:lnTo>
                  <a:lnTo>
                    <a:pt x="1493728" y="923795"/>
                  </a:lnTo>
                  <a:lnTo>
                    <a:pt x="1521912" y="936321"/>
                  </a:lnTo>
                  <a:lnTo>
                    <a:pt x="1550095" y="936321"/>
                  </a:lnTo>
                  <a:lnTo>
                    <a:pt x="1584542" y="1030266"/>
                  </a:lnTo>
                  <a:lnTo>
                    <a:pt x="2129424" y="1030266"/>
                  </a:lnTo>
                  <a:lnTo>
                    <a:pt x="2170134" y="1052187"/>
                  </a:lnTo>
                  <a:lnTo>
                    <a:pt x="2445706" y="1052187"/>
                  </a:lnTo>
                  <a:lnTo>
                    <a:pt x="2445706" y="1074107"/>
                  </a:lnTo>
                  <a:lnTo>
                    <a:pt x="2477021" y="1074107"/>
                  </a:lnTo>
                  <a:lnTo>
                    <a:pt x="2533389" y="1117948"/>
                  </a:lnTo>
                  <a:lnTo>
                    <a:pt x="2733805" y="1117948"/>
                  </a:lnTo>
                  <a:lnTo>
                    <a:pt x="2761989" y="1143000"/>
                  </a:lnTo>
                  <a:lnTo>
                    <a:pt x="2761989" y="1164921"/>
                  </a:lnTo>
                  <a:lnTo>
                    <a:pt x="2868460" y="1208762"/>
                  </a:lnTo>
                  <a:lnTo>
                    <a:pt x="2890380" y="1240077"/>
                  </a:lnTo>
                  <a:lnTo>
                    <a:pt x="3015641" y="124007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2" name="Freeform 81"/>
            <p:cNvSpPr/>
            <p:nvPr/>
          </p:nvSpPr>
          <p:spPr>
            <a:xfrm>
              <a:off x="6203515" y="4418556"/>
              <a:ext cx="2223370" cy="294362"/>
            </a:xfrm>
            <a:custGeom>
              <a:avLst/>
              <a:gdLst>
                <a:gd name="connsiteX0" fmla="*/ 0 w 2223370"/>
                <a:gd name="connsiteY0" fmla="*/ 0 h 294362"/>
                <a:gd name="connsiteX1" fmla="*/ 422753 w 2223370"/>
                <a:gd name="connsiteY1" fmla="*/ 0 h 294362"/>
                <a:gd name="connsiteX2" fmla="*/ 444674 w 2223370"/>
                <a:gd name="connsiteY2" fmla="*/ 46973 h 294362"/>
                <a:gd name="connsiteX3" fmla="*/ 645090 w 2223370"/>
                <a:gd name="connsiteY3" fmla="*/ 46973 h 294362"/>
                <a:gd name="connsiteX4" fmla="*/ 645090 w 2223370"/>
                <a:gd name="connsiteY4" fmla="*/ 84551 h 294362"/>
                <a:gd name="connsiteX5" fmla="*/ 660748 w 2223370"/>
                <a:gd name="connsiteY5" fmla="*/ 84551 h 294362"/>
                <a:gd name="connsiteX6" fmla="*/ 660748 w 2223370"/>
                <a:gd name="connsiteY6" fmla="*/ 134655 h 294362"/>
                <a:gd name="connsiteX7" fmla="*/ 685800 w 2223370"/>
                <a:gd name="connsiteY7" fmla="*/ 134655 h 294362"/>
                <a:gd name="connsiteX8" fmla="*/ 707721 w 2223370"/>
                <a:gd name="connsiteY8" fmla="*/ 181628 h 294362"/>
                <a:gd name="connsiteX9" fmla="*/ 1033397 w 2223370"/>
                <a:gd name="connsiteY9" fmla="*/ 181628 h 294362"/>
                <a:gd name="connsiteX10" fmla="*/ 1067844 w 2223370"/>
                <a:gd name="connsiteY10" fmla="*/ 216075 h 294362"/>
                <a:gd name="connsiteX11" fmla="*/ 1509386 w 2223370"/>
                <a:gd name="connsiteY11" fmla="*/ 216075 h 294362"/>
                <a:gd name="connsiteX12" fmla="*/ 1534438 w 2223370"/>
                <a:gd name="connsiteY12" fmla="*/ 294362 h 294362"/>
                <a:gd name="connsiteX13" fmla="*/ 2223370 w 2223370"/>
                <a:gd name="connsiteY13" fmla="*/ 294362 h 29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3370" h="294362">
                  <a:moveTo>
                    <a:pt x="0" y="0"/>
                  </a:moveTo>
                  <a:lnTo>
                    <a:pt x="422753" y="0"/>
                  </a:lnTo>
                  <a:lnTo>
                    <a:pt x="444674" y="46973"/>
                  </a:lnTo>
                  <a:lnTo>
                    <a:pt x="645090" y="46973"/>
                  </a:lnTo>
                  <a:lnTo>
                    <a:pt x="645090" y="84551"/>
                  </a:lnTo>
                  <a:lnTo>
                    <a:pt x="660748" y="84551"/>
                  </a:lnTo>
                  <a:lnTo>
                    <a:pt x="660748" y="134655"/>
                  </a:lnTo>
                  <a:lnTo>
                    <a:pt x="685800" y="134655"/>
                  </a:lnTo>
                  <a:lnTo>
                    <a:pt x="707721" y="181628"/>
                  </a:lnTo>
                  <a:lnTo>
                    <a:pt x="1033397" y="181628"/>
                  </a:lnTo>
                  <a:lnTo>
                    <a:pt x="1067844" y="216075"/>
                  </a:lnTo>
                  <a:lnTo>
                    <a:pt x="1509386" y="216075"/>
                  </a:lnTo>
                  <a:lnTo>
                    <a:pt x="1534438" y="294362"/>
                  </a:lnTo>
                  <a:lnTo>
                    <a:pt x="2223370" y="294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83" name="Group 82"/>
          <p:cNvGrpSpPr/>
          <p:nvPr/>
        </p:nvGrpSpPr>
        <p:grpSpPr>
          <a:xfrm>
            <a:off x="1889795" y="2051379"/>
            <a:ext cx="6175856" cy="1967809"/>
            <a:chOff x="830217" y="1730103"/>
            <a:chExt cx="7370354" cy="2348411"/>
          </a:xfrm>
        </p:grpSpPr>
        <p:sp>
          <p:nvSpPr>
            <p:cNvPr id="84" name="Freeform 83"/>
            <p:cNvSpPr/>
            <p:nvPr/>
          </p:nvSpPr>
          <p:spPr>
            <a:xfrm>
              <a:off x="830217" y="1730103"/>
              <a:ext cx="2989943" cy="1375954"/>
            </a:xfrm>
            <a:custGeom>
              <a:avLst/>
              <a:gdLst>
                <a:gd name="connsiteX0" fmla="*/ 0 w 2989943"/>
                <a:gd name="connsiteY0" fmla="*/ 0 h 1375954"/>
                <a:gd name="connsiteX1" fmla="*/ 664754 w 2989943"/>
                <a:gd name="connsiteY1" fmla="*/ 0 h 1375954"/>
                <a:gd name="connsiteX2" fmla="*/ 685074 w 2989943"/>
                <a:gd name="connsiteY2" fmla="*/ 26126 h 1375954"/>
                <a:gd name="connsiteX3" fmla="*/ 885372 w 2989943"/>
                <a:gd name="connsiteY3" fmla="*/ 26126 h 1375954"/>
                <a:gd name="connsiteX4" fmla="*/ 905692 w 2989943"/>
                <a:gd name="connsiteY4" fmla="*/ 55154 h 1375954"/>
                <a:gd name="connsiteX5" fmla="*/ 1126309 w 2989943"/>
                <a:gd name="connsiteY5" fmla="*/ 55154 h 1375954"/>
                <a:gd name="connsiteX6" fmla="*/ 1161143 w 2989943"/>
                <a:gd name="connsiteY6" fmla="*/ 113211 h 1375954"/>
                <a:gd name="connsiteX7" fmla="*/ 1259840 w 2989943"/>
                <a:gd name="connsiteY7" fmla="*/ 113211 h 1375954"/>
                <a:gd name="connsiteX8" fmla="*/ 1320800 w 2989943"/>
                <a:gd name="connsiteY8" fmla="*/ 217714 h 1375954"/>
                <a:gd name="connsiteX9" fmla="*/ 1378857 w 2989943"/>
                <a:gd name="connsiteY9" fmla="*/ 226423 h 1375954"/>
                <a:gd name="connsiteX10" fmla="*/ 1399177 w 2989943"/>
                <a:gd name="connsiteY10" fmla="*/ 275771 h 1375954"/>
                <a:gd name="connsiteX11" fmla="*/ 1477554 w 2989943"/>
                <a:gd name="connsiteY11" fmla="*/ 275771 h 1375954"/>
                <a:gd name="connsiteX12" fmla="*/ 1477554 w 2989943"/>
                <a:gd name="connsiteY12" fmla="*/ 296091 h 1375954"/>
                <a:gd name="connsiteX13" fmla="*/ 1509486 w 2989943"/>
                <a:gd name="connsiteY13" fmla="*/ 296091 h 1375954"/>
                <a:gd name="connsiteX14" fmla="*/ 1564640 w 2989943"/>
                <a:gd name="connsiteY14" fmla="*/ 362857 h 1375954"/>
                <a:gd name="connsiteX15" fmla="*/ 1587863 w 2989943"/>
                <a:gd name="connsiteY15" fmla="*/ 409303 h 1375954"/>
                <a:gd name="connsiteX16" fmla="*/ 1654629 w 2989943"/>
                <a:gd name="connsiteY16" fmla="*/ 435428 h 1375954"/>
                <a:gd name="connsiteX17" fmla="*/ 1698172 w 2989943"/>
                <a:gd name="connsiteY17" fmla="*/ 525417 h 1375954"/>
                <a:gd name="connsiteX18" fmla="*/ 1788160 w 2989943"/>
                <a:gd name="connsiteY18" fmla="*/ 537028 h 1375954"/>
                <a:gd name="connsiteX19" fmla="*/ 1881052 w 2989943"/>
                <a:gd name="connsiteY19" fmla="*/ 717006 h 1375954"/>
                <a:gd name="connsiteX20" fmla="*/ 2029097 w 2989943"/>
                <a:gd name="connsiteY20" fmla="*/ 717006 h 1375954"/>
                <a:gd name="connsiteX21" fmla="*/ 2084252 w 2989943"/>
                <a:gd name="connsiteY21" fmla="*/ 789577 h 1375954"/>
                <a:gd name="connsiteX22" fmla="*/ 2127794 w 2989943"/>
                <a:gd name="connsiteY22" fmla="*/ 789577 h 1375954"/>
                <a:gd name="connsiteX23" fmla="*/ 2127794 w 2989943"/>
                <a:gd name="connsiteY23" fmla="*/ 850537 h 1375954"/>
                <a:gd name="connsiteX24" fmla="*/ 2191657 w 2989943"/>
                <a:gd name="connsiteY24" fmla="*/ 850537 h 1375954"/>
                <a:gd name="connsiteX25" fmla="*/ 2191657 w 2989943"/>
                <a:gd name="connsiteY25" fmla="*/ 914400 h 1375954"/>
                <a:gd name="connsiteX26" fmla="*/ 2328092 w 2989943"/>
                <a:gd name="connsiteY26" fmla="*/ 1030514 h 1375954"/>
                <a:gd name="connsiteX27" fmla="*/ 2397760 w 2989943"/>
                <a:gd name="connsiteY27" fmla="*/ 1030514 h 1375954"/>
                <a:gd name="connsiteX28" fmla="*/ 2423886 w 2989943"/>
                <a:gd name="connsiteY28" fmla="*/ 1065348 h 1375954"/>
                <a:gd name="connsiteX29" fmla="*/ 2473234 w 2989943"/>
                <a:gd name="connsiteY29" fmla="*/ 1065348 h 1375954"/>
                <a:gd name="connsiteX30" fmla="*/ 2519680 w 2989943"/>
                <a:gd name="connsiteY30" fmla="*/ 1137920 h 1375954"/>
                <a:gd name="connsiteX31" fmla="*/ 2624183 w 2989943"/>
                <a:gd name="connsiteY31" fmla="*/ 1137920 h 1375954"/>
                <a:gd name="connsiteX32" fmla="*/ 2650309 w 2989943"/>
                <a:gd name="connsiteY32" fmla="*/ 1164046 h 1375954"/>
                <a:gd name="connsiteX33" fmla="*/ 2754812 w 2989943"/>
                <a:gd name="connsiteY33" fmla="*/ 1164046 h 1375954"/>
                <a:gd name="connsiteX34" fmla="*/ 2795452 w 2989943"/>
                <a:gd name="connsiteY34" fmla="*/ 1190171 h 1375954"/>
                <a:gd name="connsiteX35" fmla="*/ 2841897 w 2989943"/>
                <a:gd name="connsiteY35" fmla="*/ 1271451 h 1375954"/>
                <a:gd name="connsiteX36" fmla="*/ 2894149 w 2989943"/>
                <a:gd name="connsiteY36" fmla="*/ 1271451 h 1375954"/>
                <a:gd name="connsiteX37" fmla="*/ 2894149 w 2989943"/>
                <a:gd name="connsiteY37" fmla="*/ 1349828 h 1375954"/>
                <a:gd name="connsiteX38" fmla="*/ 2931886 w 2989943"/>
                <a:gd name="connsiteY38" fmla="*/ 1375954 h 1375954"/>
                <a:gd name="connsiteX39" fmla="*/ 2989943 w 2989943"/>
                <a:gd name="connsiteY39" fmla="*/ 1375954 h 137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89943" h="1375954">
                  <a:moveTo>
                    <a:pt x="0" y="0"/>
                  </a:moveTo>
                  <a:lnTo>
                    <a:pt x="664754" y="0"/>
                  </a:lnTo>
                  <a:lnTo>
                    <a:pt x="685074" y="26126"/>
                  </a:lnTo>
                  <a:lnTo>
                    <a:pt x="885372" y="26126"/>
                  </a:lnTo>
                  <a:lnTo>
                    <a:pt x="905692" y="55154"/>
                  </a:lnTo>
                  <a:lnTo>
                    <a:pt x="1126309" y="55154"/>
                  </a:lnTo>
                  <a:lnTo>
                    <a:pt x="1161143" y="113211"/>
                  </a:lnTo>
                  <a:lnTo>
                    <a:pt x="1259840" y="113211"/>
                  </a:lnTo>
                  <a:lnTo>
                    <a:pt x="1320800" y="217714"/>
                  </a:lnTo>
                  <a:lnTo>
                    <a:pt x="1378857" y="226423"/>
                  </a:lnTo>
                  <a:lnTo>
                    <a:pt x="1399177" y="275771"/>
                  </a:lnTo>
                  <a:lnTo>
                    <a:pt x="1477554" y="275771"/>
                  </a:lnTo>
                  <a:lnTo>
                    <a:pt x="1477554" y="296091"/>
                  </a:lnTo>
                  <a:lnTo>
                    <a:pt x="1509486" y="296091"/>
                  </a:lnTo>
                  <a:lnTo>
                    <a:pt x="1564640" y="362857"/>
                  </a:lnTo>
                  <a:lnTo>
                    <a:pt x="1587863" y="409303"/>
                  </a:lnTo>
                  <a:lnTo>
                    <a:pt x="1654629" y="435428"/>
                  </a:lnTo>
                  <a:lnTo>
                    <a:pt x="1698172" y="525417"/>
                  </a:lnTo>
                  <a:lnTo>
                    <a:pt x="1788160" y="537028"/>
                  </a:lnTo>
                  <a:lnTo>
                    <a:pt x="1881052" y="717006"/>
                  </a:lnTo>
                  <a:lnTo>
                    <a:pt x="2029097" y="717006"/>
                  </a:lnTo>
                  <a:lnTo>
                    <a:pt x="2084252" y="789577"/>
                  </a:lnTo>
                  <a:lnTo>
                    <a:pt x="2127794" y="789577"/>
                  </a:lnTo>
                  <a:lnTo>
                    <a:pt x="2127794" y="850537"/>
                  </a:lnTo>
                  <a:lnTo>
                    <a:pt x="2191657" y="850537"/>
                  </a:lnTo>
                  <a:lnTo>
                    <a:pt x="2191657" y="914400"/>
                  </a:lnTo>
                  <a:lnTo>
                    <a:pt x="2328092" y="1030514"/>
                  </a:lnTo>
                  <a:lnTo>
                    <a:pt x="2397760" y="1030514"/>
                  </a:lnTo>
                  <a:lnTo>
                    <a:pt x="2423886" y="1065348"/>
                  </a:lnTo>
                  <a:lnTo>
                    <a:pt x="2473234" y="1065348"/>
                  </a:lnTo>
                  <a:lnTo>
                    <a:pt x="2519680" y="1137920"/>
                  </a:lnTo>
                  <a:lnTo>
                    <a:pt x="2624183" y="1137920"/>
                  </a:lnTo>
                  <a:lnTo>
                    <a:pt x="2650309" y="1164046"/>
                  </a:lnTo>
                  <a:lnTo>
                    <a:pt x="2754812" y="1164046"/>
                  </a:lnTo>
                  <a:lnTo>
                    <a:pt x="2795452" y="1190171"/>
                  </a:lnTo>
                  <a:lnTo>
                    <a:pt x="2841897" y="1271451"/>
                  </a:lnTo>
                  <a:lnTo>
                    <a:pt x="2894149" y="1271451"/>
                  </a:lnTo>
                  <a:lnTo>
                    <a:pt x="2894149" y="1349828"/>
                  </a:lnTo>
                  <a:lnTo>
                    <a:pt x="2931886" y="1375954"/>
                  </a:lnTo>
                  <a:lnTo>
                    <a:pt x="2989943" y="1375954"/>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5" name="Freeform 84"/>
            <p:cNvSpPr/>
            <p:nvPr/>
          </p:nvSpPr>
          <p:spPr>
            <a:xfrm>
              <a:off x="3779520" y="3106057"/>
              <a:ext cx="2975429" cy="615406"/>
            </a:xfrm>
            <a:custGeom>
              <a:avLst/>
              <a:gdLst>
                <a:gd name="connsiteX0" fmla="*/ 0 w 2975429"/>
                <a:gd name="connsiteY0" fmla="*/ 0 h 615406"/>
                <a:gd name="connsiteX1" fmla="*/ 55154 w 2975429"/>
                <a:gd name="connsiteY1" fmla="*/ 0 h 615406"/>
                <a:gd name="connsiteX2" fmla="*/ 55154 w 2975429"/>
                <a:gd name="connsiteY2" fmla="*/ 40640 h 615406"/>
                <a:gd name="connsiteX3" fmla="*/ 69669 w 2975429"/>
                <a:gd name="connsiteY3" fmla="*/ 40640 h 615406"/>
                <a:gd name="connsiteX4" fmla="*/ 69669 w 2975429"/>
                <a:gd name="connsiteY4" fmla="*/ 72572 h 615406"/>
                <a:gd name="connsiteX5" fmla="*/ 89989 w 2975429"/>
                <a:gd name="connsiteY5" fmla="*/ 72572 h 615406"/>
                <a:gd name="connsiteX6" fmla="*/ 89989 w 2975429"/>
                <a:gd name="connsiteY6" fmla="*/ 89989 h 615406"/>
                <a:gd name="connsiteX7" fmla="*/ 690880 w 2975429"/>
                <a:gd name="connsiteY7" fmla="*/ 89989 h 615406"/>
                <a:gd name="connsiteX8" fmla="*/ 714103 w 2975429"/>
                <a:gd name="connsiteY8" fmla="*/ 116114 h 615406"/>
                <a:gd name="connsiteX9" fmla="*/ 1042126 w 2975429"/>
                <a:gd name="connsiteY9" fmla="*/ 116114 h 615406"/>
                <a:gd name="connsiteX10" fmla="*/ 1068251 w 2975429"/>
                <a:gd name="connsiteY10" fmla="*/ 191589 h 615406"/>
                <a:gd name="connsiteX11" fmla="*/ 1117600 w 2975429"/>
                <a:gd name="connsiteY11" fmla="*/ 191589 h 615406"/>
                <a:gd name="connsiteX12" fmla="*/ 1140823 w 2975429"/>
                <a:gd name="connsiteY12" fmla="*/ 223520 h 615406"/>
                <a:gd name="connsiteX13" fmla="*/ 1544320 w 2975429"/>
                <a:gd name="connsiteY13" fmla="*/ 223520 h 615406"/>
                <a:gd name="connsiteX14" fmla="*/ 1553029 w 2975429"/>
                <a:gd name="connsiteY14" fmla="*/ 267063 h 615406"/>
                <a:gd name="connsiteX15" fmla="*/ 1613989 w 2975429"/>
                <a:gd name="connsiteY15" fmla="*/ 267063 h 615406"/>
                <a:gd name="connsiteX16" fmla="*/ 1631406 w 2975429"/>
                <a:gd name="connsiteY16" fmla="*/ 307703 h 615406"/>
                <a:gd name="connsiteX17" fmla="*/ 1698171 w 2975429"/>
                <a:gd name="connsiteY17" fmla="*/ 307703 h 615406"/>
                <a:gd name="connsiteX18" fmla="*/ 1712686 w 2975429"/>
                <a:gd name="connsiteY18" fmla="*/ 348343 h 615406"/>
                <a:gd name="connsiteX19" fmla="*/ 1750423 w 2975429"/>
                <a:gd name="connsiteY19" fmla="*/ 348343 h 615406"/>
                <a:gd name="connsiteX20" fmla="*/ 1767840 w 2975429"/>
                <a:gd name="connsiteY20" fmla="*/ 394789 h 615406"/>
                <a:gd name="connsiteX21" fmla="*/ 1828800 w 2975429"/>
                <a:gd name="connsiteY21" fmla="*/ 394789 h 615406"/>
                <a:gd name="connsiteX22" fmla="*/ 1846217 w 2975429"/>
                <a:gd name="connsiteY22" fmla="*/ 426720 h 615406"/>
                <a:gd name="connsiteX23" fmla="*/ 1895566 w 2975429"/>
                <a:gd name="connsiteY23" fmla="*/ 432526 h 615406"/>
                <a:gd name="connsiteX24" fmla="*/ 1927497 w 2975429"/>
                <a:gd name="connsiteY24" fmla="*/ 473166 h 615406"/>
                <a:gd name="connsiteX25" fmla="*/ 2029097 w 2975429"/>
                <a:gd name="connsiteY25" fmla="*/ 473166 h 615406"/>
                <a:gd name="connsiteX26" fmla="*/ 2084251 w 2975429"/>
                <a:gd name="connsiteY26" fmla="*/ 568960 h 615406"/>
                <a:gd name="connsiteX27" fmla="*/ 2542903 w 2975429"/>
                <a:gd name="connsiteY27" fmla="*/ 568960 h 615406"/>
                <a:gd name="connsiteX28" fmla="*/ 2577737 w 2975429"/>
                <a:gd name="connsiteY28" fmla="*/ 615406 h 615406"/>
                <a:gd name="connsiteX29" fmla="*/ 2975429 w 2975429"/>
                <a:gd name="connsiteY29" fmla="*/ 615406 h 6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5429" h="615406">
                  <a:moveTo>
                    <a:pt x="0" y="0"/>
                  </a:moveTo>
                  <a:lnTo>
                    <a:pt x="55154" y="0"/>
                  </a:lnTo>
                  <a:lnTo>
                    <a:pt x="55154" y="40640"/>
                  </a:lnTo>
                  <a:lnTo>
                    <a:pt x="69669" y="40640"/>
                  </a:lnTo>
                  <a:lnTo>
                    <a:pt x="69669" y="72572"/>
                  </a:lnTo>
                  <a:lnTo>
                    <a:pt x="89989" y="72572"/>
                  </a:lnTo>
                  <a:lnTo>
                    <a:pt x="89989" y="89989"/>
                  </a:lnTo>
                  <a:lnTo>
                    <a:pt x="690880" y="89989"/>
                  </a:lnTo>
                  <a:lnTo>
                    <a:pt x="714103" y="116114"/>
                  </a:lnTo>
                  <a:lnTo>
                    <a:pt x="1042126" y="116114"/>
                  </a:lnTo>
                  <a:lnTo>
                    <a:pt x="1068251" y="191589"/>
                  </a:lnTo>
                  <a:lnTo>
                    <a:pt x="1117600" y="191589"/>
                  </a:lnTo>
                  <a:lnTo>
                    <a:pt x="1140823" y="223520"/>
                  </a:lnTo>
                  <a:lnTo>
                    <a:pt x="1544320" y="223520"/>
                  </a:lnTo>
                  <a:lnTo>
                    <a:pt x="1553029" y="267063"/>
                  </a:lnTo>
                  <a:lnTo>
                    <a:pt x="1613989" y="267063"/>
                  </a:lnTo>
                  <a:lnTo>
                    <a:pt x="1631406" y="307703"/>
                  </a:lnTo>
                  <a:lnTo>
                    <a:pt x="1698171" y="307703"/>
                  </a:lnTo>
                  <a:lnTo>
                    <a:pt x="1712686" y="348343"/>
                  </a:lnTo>
                  <a:lnTo>
                    <a:pt x="1750423" y="348343"/>
                  </a:lnTo>
                  <a:lnTo>
                    <a:pt x="1767840" y="394789"/>
                  </a:lnTo>
                  <a:lnTo>
                    <a:pt x="1828800" y="394789"/>
                  </a:lnTo>
                  <a:lnTo>
                    <a:pt x="1846217" y="426720"/>
                  </a:lnTo>
                  <a:lnTo>
                    <a:pt x="1895566" y="432526"/>
                  </a:lnTo>
                  <a:lnTo>
                    <a:pt x="1927497" y="473166"/>
                  </a:lnTo>
                  <a:lnTo>
                    <a:pt x="2029097" y="473166"/>
                  </a:lnTo>
                  <a:lnTo>
                    <a:pt x="2084251" y="568960"/>
                  </a:lnTo>
                  <a:lnTo>
                    <a:pt x="2542903" y="568960"/>
                  </a:lnTo>
                  <a:lnTo>
                    <a:pt x="2577737" y="615406"/>
                  </a:lnTo>
                  <a:lnTo>
                    <a:pt x="2975429" y="615406"/>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86" name="Freeform 85"/>
            <p:cNvSpPr/>
            <p:nvPr/>
          </p:nvSpPr>
          <p:spPr>
            <a:xfrm>
              <a:off x="6731726" y="3721463"/>
              <a:ext cx="1468845" cy="357051"/>
            </a:xfrm>
            <a:custGeom>
              <a:avLst/>
              <a:gdLst>
                <a:gd name="connsiteX0" fmla="*/ 0 w 1468845"/>
                <a:gd name="connsiteY0" fmla="*/ 0 h 357051"/>
                <a:gd name="connsiteX1" fmla="*/ 191588 w 1468845"/>
                <a:gd name="connsiteY1" fmla="*/ 0 h 357051"/>
                <a:gd name="connsiteX2" fmla="*/ 211908 w 1468845"/>
                <a:gd name="connsiteY2" fmla="*/ 63863 h 357051"/>
                <a:gd name="connsiteX3" fmla="*/ 481874 w 1468845"/>
                <a:gd name="connsiteY3" fmla="*/ 63863 h 357051"/>
                <a:gd name="connsiteX4" fmla="*/ 481874 w 1468845"/>
                <a:gd name="connsiteY4" fmla="*/ 119017 h 357051"/>
                <a:gd name="connsiteX5" fmla="*/ 534125 w 1468845"/>
                <a:gd name="connsiteY5" fmla="*/ 119017 h 357051"/>
                <a:gd name="connsiteX6" fmla="*/ 563154 w 1468845"/>
                <a:gd name="connsiteY6" fmla="*/ 179977 h 357051"/>
                <a:gd name="connsiteX7" fmla="*/ 682171 w 1468845"/>
                <a:gd name="connsiteY7" fmla="*/ 179977 h 357051"/>
                <a:gd name="connsiteX8" fmla="*/ 708297 w 1468845"/>
                <a:gd name="connsiteY8" fmla="*/ 238034 h 357051"/>
                <a:gd name="connsiteX9" fmla="*/ 1468845 w 1468845"/>
                <a:gd name="connsiteY9" fmla="*/ 238034 h 357051"/>
                <a:gd name="connsiteX10" fmla="*/ 1468845 w 1468845"/>
                <a:gd name="connsiteY10" fmla="*/ 357051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845" h="357051">
                  <a:moveTo>
                    <a:pt x="0" y="0"/>
                  </a:moveTo>
                  <a:lnTo>
                    <a:pt x="191588" y="0"/>
                  </a:lnTo>
                  <a:lnTo>
                    <a:pt x="211908" y="63863"/>
                  </a:lnTo>
                  <a:lnTo>
                    <a:pt x="481874" y="63863"/>
                  </a:lnTo>
                  <a:lnTo>
                    <a:pt x="481874" y="119017"/>
                  </a:lnTo>
                  <a:lnTo>
                    <a:pt x="534125" y="119017"/>
                  </a:lnTo>
                  <a:lnTo>
                    <a:pt x="563154" y="179977"/>
                  </a:lnTo>
                  <a:lnTo>
                    <a:pt x="682171" y="179977"/>
                  </a:lnTo>
                  <a:lnTo>
                    <a:pt x="708297" y="238034"/>
                  </a:lnTo>
                  <a:lnTo>
                    <a:pt x="1468845" y="238034"/>
                  </a:lnTo>
                  <a:lnTo>
                    <a:pt x="1468845" y="357051"/>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grpSp>
        <p:nvGrpSpPr>
          <p:cNvPr id="87" name="Group 86"/>
          <p:cNvGrpSpPr/>
          <p:nvPr/>
        </p:nvGrpSpPr>
        <p:grpSpPr>
          <a:xfrm>
            <a:off x="1885848" y="4271424"/>
            <a:ext cx="195428" cy="961147"/>
            <a:chOff x="8078347" y="1810477"/>
            <a:chExt cx="93399" cy="459353"/>
          </a:xfrm>
        </p:grpSpPr>
        <p:cxnSp>
          <p:nvCxnSpPr>
            <p:cNvPr id="88" name="Straight Connector 87"/>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45653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168192"/>
            <a:ext cx="4130675" cy="487363"/>
          </a:xfrm>
        </p:spPr>
        <p:txBody>
          <a:bodyPr/>
          <a:lstStyle/>
          <a:p>
            <a:r>
              <a:rPr lang="ja-JP" sz="1200" b="0" i="0" dirty="0" smtClean="0">
                <a:solidFill>
                  <a:srgbClr val="4D4D4D"/>
                </a:solidFill>
                <a:ea typeface="MS UI Gothic" pitchFamily="18" charset="0"/>
              </a:rPr>
              <a:t>*予備解析：フィッシャーの直接確率検定。</a:t>
            </a:r>
          </a:p>
        </p:txBody>
      </p:sp>
      <p:sp>
        <p:nvSpPr>
          <p:cNvPr id="7" name="Content Placeholder 5"/>
          <p:cNvSpPr>
            <a:spLocks noGrp="1"/>
          </p:cNvSpPr>
          <p:nvPr>
            <p:ph idx="1"/>
          </p:nvPr>
        </p:nvSpPr>
        <p:spPr>
          <a:xfrm>
            <a:off x="365124" y="1121683"/>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endParaRPr lang="en-GB" dirty="0"/>
          </a:p>
          <a:p>
            <a:endParaRPr lang="en-GB" dirty="0" smtClean="0"/>
          </a:p>
          <a:p>
            <a:endParaRPr lang="en-GB" dirty="0" smtClean="0"/>
          </a:p>
          <a:p>
            <a:endParaRPr lang="en-GB" dirty="0"/>
          </a:p>
          <a:p>
            <a:endParaRPr lang="en-GB" dirty="0" smtClean="0"/>
          </a:p>
          <a:p>
            <a:endParaRPr lang="en-GB" dirty="0"/>
          </a:p>
          <a:p>
            <a:pPr>
              <a:spcBef>
                <a:spcPts val="600"/>
              </a:spcBef>
            </a:pPr>
            <a:r>
              <a:rPr lang="ja-JP" sz="1600" b="0" i="0" dirty="0" smtClean="0">
                <a:solidFill>
                  <a:srgbClr val="4D4D4D"/>
                </a:solidFill>
                <a:ea typeface="MS UI Gothic" pitchFamily="18" charset="0"/>
              </a:rPr>
              <a:t>治療関連SAE：ゲムシタビン + カペシタビン併用群 24% vs ゲムシタビン単剤群 26%</a:t>
            </a:r>
          </a:p>
          <a:p>
            <a:pPr marL="0" indent="0">
              <a:spcBef>
                <a:spcPts val="600"/>
              </a:spcBef>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膵癌切除歴のある患者におけるアジュバント療法としてのゲムシタビン＋カペシタビン併用療法は、ゲムシタビン単剤投与と比較してOSの有意な改善を示した</a:t>
            </a:r>
          </a:p>
          <a:p>
            <a:r>
              <a:rPr lang="ja-JP" sz="1600" b="1" i="0" dirty="0" smtClean="0">
                <a:solidFill>
                  <a:srgbClr val="4D4D4D"/>
                </a:solidFill>
                <a:ea typeface="MS UI Gothic" pitchFamily="18" charset="0"/>
              </a:rPr>
              <a:t>毒性はゲムシタビン単独群よりもゲムシタビン＋カペシタビン併用群で発現頻度がやや高かったものの、全体的に管理可能であった</a:t>
            </a:r>
          </a:p>
          <a:p>
            <a:r>
              <a:rPr lang="ja-JP" sz="1600" b="1" i="0" dirty="0" smtClean="0">
                <a:solidFill>
                  <a:srgbClr val="4D4D4D"/>
                </a:solidFill>
                <a:ea typeface="MS UI Gothic" pitchFamily="18" charset="0"/>
              </a:rPr>
              <a:t>5年OS率は先行のESPAC試験よりも優れていた</a:t>
            </a:r>
          </a:p>
          <a:p>
            <a:r>
              <a:rPr lang="ja-JP" sz="1600" b="1" i="0" dirty="0" smtClean="0">
                <a:solidFill>
                  <a:srgbClr val="4D4D4D"/>
                </a:solidFill>
                <a:ea typeface="MS UI Gothic" pitchFamily="18" charset="0"/>
              </a:rPr>
              <a:t>アジュバント療法としてのゲムシタビン＋カペシタビン併用療法は、本患者集団での新たな標準的治療である</a:t>
            </a:r>
          </a:p>
        </p:txBody>
      </p:sp>
      <p:sp>
        <p:nvSpPr>
          <p:cNvPr id="8" name="Text Placeholder 14"/>
          <p:cNvSpPr>
            <a:spLocks noGrp="1"/>
          </p:cNvSpPr>
          <p:nvPr>
            <p:ph type="body" sz="quarter" idx="11"/>
          </p:nvPr>
        </p:nvSpPr>
        <p:spPr>
          <a:xfrm>
            <a:off x="4267200" y="6096000"/>
            <a:ext cx="4511675" cy="487363"/>
          </a:xfrm>
        </p:spPr>
        <p:txBody>
          <a:bodyPr/>
          <a:lstStyle/>
          <a:p>
            <a:r>
              <a:rPr lang="ja-JP" sz="1200" b="0" i="0" dirty="0" smtClean="0">
                <a:solidFill>
                  <a:srgbClr val="4D4D4D"/>
                </a:solidFill>
                <a:ea typeface="MS UI Gothic" pitchFamily="18" charset="0"/>
              </a:rPr>
              <a:t>Neoptolemos et al. J Clin Oncol 2016; 34 (suppl): abstr LBA4006</a:t>
            </a:r>
          </a:p>
        </p:txBody>
      </p:sp>
      <p:sp>
        <p:nvSpPr>
          <p:cNvPr id="9"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a:t>
            </a:r>
          </a:p>
        </p:txBody>
      </p:sp>
      <p:graphicFrame>
        <p:nvGraphicFramePr>
          <p:cNvPr id="6" name="Group 88"/>
          <p:cNvGraphicFramePr>
            <a:graphicFrameLocks noGrp="1"/>
          </p:cNvGraphicFramePr>
          <p:nvPr>
            <p:extLst>
              <p:ext uri="{D42A27DB-BD31-4B8C-83A1-F6EECF244321}">
                <p14:modId xmlns:p14="http://schemas.microsoft.com/office/powerpoint/2010/main" val="1698355823"/>
              </p:ext>
            </p:extLst>
          </p:nvPr>
        </p:nvGraphicFramePr>
        <p:xfrm>
          <a:off x="369888" y="1479880"/>
          <a:ext cx="8408988" cy="2332854"/>
        </p:xfrm>
        <a:graphic>
          <a:graphicData uri="http://schemas.openxmlformats.org/drawingml/2006/table">
            <a:tbl>
              <a:tblPr firstRow="1" bandRow="1">
                <a:tableStyleId>{69012ECD-51FC-41F1-AA8D-1B2483CD663E}</a:tableStyleId>
              </a:tblPr>
              <a:tblGrid>
                <a:gridCol w="2088019"/>
                <a:gridCol w="3180893"/>
                <a:gridCol w="2209800"/>
                <a:gridCol w="930276"/>
              </a:tblGrid>
              <a:tr h="54454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患者の5%以上で発生したグレード3～4のAE、n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ゲムシタビン + カペシタビン</a:t>
                      </a:r>
                      <a:r>
                        <a:rPr lang="en" sz="1400" dirty="0" smtClean="0"/>
                        <a:t/>
                      </a:r>
                      <a:br>
                        <a:rPr lang="en" sz="1400" dirty="0" smtClean="0"/>
                      </a:br>
                      <a:r>
                        <a:rPr lang="ja-JP" sz="1400" b="1" i="0" dirty="0" smtClean="0">
                          <a:solidFill>
                            <a:srgbClr val="FFFFFF"/>
                          </a:solidFill>
                          <a:ea typeface="MS UI Gothic" pitchFamily="18" charset="0"/>
                        </a:rPr>
                        <a:t>(n=359)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ゲムシタビン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感染症/寄生虫症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 (7)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137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手足症候群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WBC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 (8)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201691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151284"/>
            <a:ext cx="7772400" cy="1362075"/>
          </a:xfrm>
        </p:spPr>
        <p:txBody>
          <a:bodyPr/>
          <a:lstStyle/>
          <a:p>
            <a:r>
              <a:rPr lang="ja-JP" sz="4000" b="1" i="0" dirty="0" smtClean="0">
                <a:solidFill>
                  <a:srgbClr val="043882"/>
                </a:solidFill>
                <a:ea typeface="MS UI Gothic" pitchFamily="18" charset="0"/>
              </a:rPr>
              <a:t>食道</a:t>
            </a:r>
            <a:r>
              <a:rPr lang="ja-JP" sz="4000" b="1" i="0" cap="all" dirty="0" smtClean="0">
                <a:solidFill>
                  <a:srgbClr val="043882"/>
                </a:solidFill>
                <a:ea typeface="MS UI Gothic" pitchFamily="18" charset="0"/>
              </a:rPr>
              <a:t>、食道胃接合部腺癌および胃癌</a:t>
            </a:r>
            <a:r>
              <a:rPr lang="ja-JP" b="0" i="0" dirty="0" smtClean="0"/>
              <a:t> </a:t>
            </a:r>
          </a:p>
        </p:txBody>
      </p:sp>
    </p:spTree>
    <p:extLst>
      <p:ext uri="{BB962C8B-B14F-4D97-AF65-F5344CB8AC3E}">
        <p14:creationId xmlns:p14="http://schemas.microsoft.com/office/powerpoint/2010/main" val="12905037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進行膵癌患者において、第一選択（1L）治療としてのエボホスファミド＋ゲムシタビン併用療法の有効性と安全性を評価すること</a:t>
            </a:r>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4007: MAESTRO試験：治療歴のない切除不能な転移性/局所進行膵管腺癌患者におけるゲムシタビン併用下でのエボホスファミド投与を評価する第III相無作為化二重盲検試験  – Van Cutsem E,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*5FUまたはゲムシタビンの放射線増感投与は除く（ゲムシタビン治療終了後6ヵ月以上経過後の再発の場合）、</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D1、8、15 </a:t>
            </a:r>
            <a:r>
              <a:rPr lang="en-US" altLang="ja-JP" dirty="0" smtClean="0">
                <a:ea typeface="MS UI Gothic" pitchFamily="18" charset="0"/>
              </a:rPr>
              <a:t>q28d</a:t>
            </a:r>
            <a:r>
              <a:rPr lang="ja-JP" altLang="en-US" dirty="0" smtClean="0">
                <a:ea typeface="MS UI Gothic" pitchFamily="18" charset="0"/>
              </a:rPr>
              <a:t>。</a:t>
            </a:r>
            <a:endParaRPr lang="ja-JP" sz="1200" b="0" i="0" dirty="0" smtClean="0">
              <a:solidFill>
                <a:srgbClr val="4D4D4D"/>
              </a:solidFill>
              <a:ea typeface="MS UI Gothic" pitchFamily="18"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Van Cutsem et al. J Clin Oncol 2016; 34 (suppl): abstr 4007</a:t>
            </a:r>
          </a:p>
        </p:txBody>
      </p:sp>
      <p:cxnSp>
        <p:nvCxnSpPr>
          <p:cNvPr id="8" name="AutoShape 15"/>
          <p:cNvCxnSpPr>
            <a:cxnSpLocks noChangeShapeType="1"/>
            <a:stCxn id="7" idx="0"/>
            <a:endCxn id="13" idx="1"/>
          </p:cNvCxnSpPr>
          <p:nvPr/>
        </p:nvCxnSpPr>
        <p:spPr bwMode="auto">
          <a:xfrm rot="5400000" flipH="1" flipV="1">
            <a:off x="4691328" y="2644124"/>
            <a:ext cx="733964" cy="53365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70339" y="22796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a:stCxn id="16" idx="3"/>
            <a:endCxn id="7" idx="2"/>
          </p:cNvCxnSpPr>
          <p:nvPr/>
        </p:nvCxnSpPr>
        <p:spPr bwMode="auto">
          <a:xfrm>
            <a:off x="4164544" y="3618220"/>
            <a:ext cx="236821"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97704" y="254396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325137" y="2133600"/>
            <a:ext cx="267849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エボホスファミド </a:t>
            </a:r>
            <a:r>
              <a:rPr lang="en" dirty="0" smtClean="0"/>
              <a:t/>
            </a:r>
            <a:br>
              <a:rPr lang="en" dirty="0" smtClean="0"/>
            </a:br>
            <a:r>
              <a:rPr lang="ja-JP" b="0" i="0" dirty="0" smtClean="0">
                <a:solidFill>
                  <a:srgbClr val="FFFFFF"/>
                </a:solidFill>
                <a:ea typeface="MS UI Gothic" pitchFamily="18" charset="0"/>
              </a:rPr>
              <a:t>340 mg/m</a:t>
            </a:r>
            <a:r>
              <a:rPr lang="ja-JP" b="0" i="0" baseline="30000" dirty="0" smtClean="0">
                <a:solidFill>
                  <a:srgbClr val="FFFFFF"/>
                </a:solidFill>
                <a:ea typeface="MS UI Gothic" pitchFamily="18" charset="0"/>
              </a:rPr>
              <a:t>2 </a:t>
            </a:r>
          </a:p>
          <a:p>
            <a:pPr algn="ctr" defTabSz="892175" eaLnBrk="0" hangingPunct="0"/>
            <a:r>
              <a:rPr lang="ja-JP" b="0" i="0" dirty="0" smtClean="0">
                <a:solidFill>
                  <a:srgbClr val="FFFFFF"/>
                </a:solidFill>
                <a:ea typeface="MS UI Gothic" pitchFamily="18" charset="0"/>
              </a:rPr>
              <a:t>+ ゲムシタビン</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(n=346)</a:t>
            </a:r>
          </a:p>
        </p:txBody>
      </p:sp>
      <p:sp>
        <p:nvSpPr>
          <p:cNvPr id="16" name="AutoShape 9"/>
          <p:cNvSpPr>
            <a:spLocks noChangeArrowheads="1"/>
          </p:cNvSpPr>
          <p:nvPr/>
        </p:nvSpPr>
        <p:spPr bwMode="auto">
          <a:xfrm>
            <a:off x="240544" y="2214220"/>
            <a:ext cx="3924000" cy="2808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 </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切除不能な局所進行/転移性膵管ADC</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ECOG PSスコアが≦1</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CT/全身療法の施行歴がないこと*</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6ヶ月以内にネオアジュバント/アジュバントCT施行歴なし</a:t>
            </a:r>
          </a:p>
          <a:p>
            <a:pPr defTabSz="892175" eaLnBrk="0" hangingPunct="0">
              <a:spcAft>
                <a:spcPct val="30000"/>
              </a:spcAft>
            </a:pPr>
            <a:r>
              <a:rPr lang="ja-JP" b="0" i="0" dirty="0" smtClean="0">
                <a:solidFill>
                  <a:srgbClr val="FFFFFF"/>
                </a:solidFill>
                <a:ea typeface="MS UI Gothic" pitchFamily="18" charset="0"/>
              </a:rPr>
              <a:t>(n=693)</a:t>
            </a:r>
          </a:p>
        </p:txBody>
      </p:sp>
      <p:sp>
        <p:nvSpPr>
          <p:cNvPr id="17" name="Rectangle 9"/>
          <p:cNvSpPr txBox="1">
            <a:spLocks noChangeArrowheads="1"/>
          </p:cNvSpPr>
          <p:nvPr/>
        </p:nvSpPr>
        <p:spPr bwMode="auto">
          <a:xfrm>
            <a:off x="824952" y="5155414"/>
            <a:ext cx="4130676" cy="7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全生存</a:t>
            </a:r>
          </a:p>
        </p:txBody>
      </p:sp>
      <p:sp>
        <p:nvSpPr>
          <p:cNvPr id="18" name="Content Placeholder 26"/>
          <p:cNvSpPr txBox="1">
            <a:spLocks/>
          </p:cNvSpPr>
          <p:nvPr/>
        </p:nvSpPr>
        <p:spPr>
          <a:xfrm>
            <a:off x="5108028" y="5129536"/>
            <a:ext cx="4130675"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PFS、ORR</a:t>
            </a:r>
          </a:p>
          <a:p>
            <a:pPr>
              <a:buClr>
                <a:srgbClr val="043882"/>
              </a:buClr>
            </a:pPr>
            <a:r>
              <a:rPr lang="ja-JP" b="0" i="0" dirty="0" smtClean="0">
                <a:solidFill>
                  <a:srgbClr val="4D4D4D"/>
                </a:solidFill>
                <a:ea typeface="MS UI Gothic" pitchFamily="18" charset="0"/>
              </a:rPr>
              <a:t>安全性、QoL</a:t>
            </a:r>
          </a:p>
        </p:txBody>
      </p:sp>
      <p:cxnSp>
        <p:nvCxnSpPr>
          <p:cNvPr id="19" name="AutoShape 16"/>
          <p:cNvCxnSpPr>
            <a:cxnSpLocks noChangeShapeType="1"/>
            <a:stCxn id="7" idx="4"/>
            <a:endCxn id="22" idx="1"/>
          </p:cNvCxnSpPr>
          <p:nvPr/>
        </p:nvCxnSpPr>
        <p:spPr bwMode="auto">
          <a:xfrm rot="16200000" flipH="1">
            <a:off x="4686760" y="4063230"/>
            <a:ext cx="743101" cy="53365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70339" y="44114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696124" y="467573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325137" y="4291240"/>
            <a:ext cx="267691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 + ゲムシタビン</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(n=347)</a:t>
            </a:r>
          </a:p>
        </p:txBody>
      </p:sp>
      <p:sp>
        <p:nvSpPr>
          <p:cNvPr id="10" name="Content Placeholder 26"/>
          <p:cNvSpPr txBox="1">
            <a:spLocks/>
          </p:cNvSpPr>
          <p:nvPr/>
        </p:nvSpPr>
        <p:spPr bwMode="auto">
          <a:xfrm>
            <a:off x="5315764" y="3004658"/>
            <a:ext cx="3260499"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85750" indent="-285750">
              <a:spcBef>
                <a:spcPts val="0"/>
              </a:spcBef>
              <a:spcAft>
                <a:spcPts val="400"/>
              </a:spcAft>
              <a:buFont typeface="Arial" panose="020B0604020202020204" pitchFamily="34" charset="0"/>
              <a:buChar char="•"/>
              <a:defRPr/>
            </a:pPr>
            <a:r>
              <a:rPr lang="ja-JP" sz="1600" b="0" i="0" dirty="0" smtClean="0">
                <a:solidFill>
                  <a:srgbClr val="4D4D4D"/>
                </a:solidFill>
                <a:ea typeface="MS UI Gothic" pitchFamily="18" charset="0"/>
              </a:rPr>
              <a:t>病変の範囲</a:t>
            </a:r>
          </a:p>
          <a:p>
            <a:pPr marL="285750" indent="-285750">
              <a:spcBef>
                <a:spcPts val="0"/>
              </a:spcBef>
              <a:spcAft>
                <a:spcPts val="400"/>
              </a:spcAft>
              <a:buFont typeface="Arial" panose="020B0604020202020204" pitchFamily="34" charset="0"/>
              <a:buChar char="•"/>
              <a:defRPr/>
            </a:pPr>
            <a:r>
              <a:rPr lang="ja-JP" sz="1600" b="0" i="0" dirty="0" smtClean="0">
                <a:solidFill>
                  <a:srgbClr val="4D4D4D"/>
                </a:solidFill>
                <a:ea typeface="MS UI Gothic" pitchFamily="18" charset="0"/>
              </a:rPr>
              <a:t>ECOG PSスコア</a:t>
            </a:r>
          </a:p>
          <a:p>
            <a:pPr marL="285750" indent="-285750">
              <a:spcBef>
                <a:spcPts val="0"/>
              </a:spcBef>
              <a:spcAft>
                <a:spcPts val="400"/>
              </a:spcAft>
              <a:buFont typeface="Arial" panose="020B0604020202020204" pitchFamily="34" charset="0"/>
              <a:buChar char="•"/>
              <a:defRPr/>
            </a:pPr>
            <a:r>
              <a:rPr lang="ja-JP" sz="1600" b="0" i="0" dirty="0" smtClean="0">
                <a:solidFill>
                  <a:srgbClr val="4D4D4D"/>
                </a:solidFill>
                <a:ea typeface="MS UI Gothic" pitchFamily="18" charset="0"/>
              </a:rPr>
              <a:t>地理的地域</a:t>
            </a:r>
          </a:p>
        </p:txBody>
      </p:sp>
      <p:sp>
        <p:nvSpPr>
          <p:cNvPr id="7" name="Oval 14"/>
          <p:cNvSpPr>
            <a:spLocks noChangeArrowheads="1"/>
          </p:cNvSpPr>
          <p:nvPr/>
        </p:nvSpPr>
        <p:spPr bwMode="auto">
          <a:xfrm>
            <a:off x="4401365" y="3277933"/>
            <a:ext cx="780235" cy="6805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custDataLst>
      <p:tags r:id="rId1"/>
    </p:custDataLst>
    <p:extLst>
      <p:ext uri="{BB962C8B-B14F-4D97-AF65-F5344CB8AC3E}">
        <p14:creationId xmlns:p14="http://schemas.microsoft.com/office/powerpoint/2010/main" val="1996307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283075" cy="487363"/>
          </a:xfrm>
        </p:spPr>
        <p:txBody>
          <a:bodyPr/>
          <a:lstStyle/>
          <a:p>
            <a:r>
              <a:rPr lang="ja-JP" sz="1200" b="0" i="0" dirty="0" smtClean="0">
                <a:solidFill>
                  <a:srgbClr val="4D4D4D"/>
                </a:solidFill>
                <a:ea typeface="MS UI Gothic" pitchFamily="18" charset="0"/>
              </a:rPr>
              <a:t>*ログランク検定（層別化）。</a:t>
            </a:r>
            <a:r>
              <a:rPr lang="en" sz="1200" dirty="0" smtClean="0"/>
              <a:t/>
            </a:r>
            <a:br>
              <a:rPr lang="en" sz="1200" dirty="0" smtClean="0"/>
            </a:br>
            <a:r>
              <a:rPr lang="ja-JP" sz="1200" b="0" i="0" dirty="0" smtClean="0">
                <a:solidFill>
                  <a:srgbClr val="4D4D4D"/>
                </a:solidFill>
                <a:ea typeface="MS UI Gothic" pitchFamily="18" charset="0"/>
              </a:rPr>
              <a:t>Evo：エボホスファミド、Gem：ゲムシタビン。</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p:txBody>
      </p:sp>
      <p:sp>
        <p:nvSpPr>
          <p:cNvPr id="8"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Van Cutsem et al. J Clin Oncol 2016; 34 (suppl): abstr 4007</a:t>
            </a:r>
          </a:p>
        </p:txBody>
      </p:sp>
      <p:sp>
        <p:nvSpPr>
          <p:cNvPr id="10"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4007: MAESTRO試験：治療歴のない切除不能な転移性/局所進行膵管腺癌患者におけるゲムシタビン併用下でのエボホスファミド投与を評価する第III相無作為化二重盲検試験  – Van Cutsem E, et al</a:t>
            </a:r>
          </a:p>
        </p:txBody>
      </p:sp>
      <p:graphicFrame>
        <p:nvGraphicFramePr>
          <p:cNvPr id="449" name="Group 88"/>
          <p:cNvGraphicFramePr>
            <a:graphicFrameLocks noGrp="1"/>
          </p:cNvGraphicFramePr>
          <p:nvPr>
            <p:extLst>
              <p:ext uri="{D42A27DB-BD31-4B8C-83A1-F6EECF244321}">
                <p14:modId xmlns:p14="http://schemas.microsoft.com/office/powerpoint/2010/main" val="3157546940"/>
              </p:ext>
            </p:extLst>
          </p:nvPr>
        </p:nvGraphicFramePr>
        <p:xfrm>
          <a:off x="533400" y="4800600"/>
          <a:ext cx="8077201" cy="1219200"/>
        </p:xfrm>
        <a:graphic>
          <a:graphicData uri="http://schemas.openxmlformats.org/drawingml/2006/table">
            <a:tbl>
              <a:tblPr firstRow="1" bandRow="1">
                <a:tableStyleId>{69012ECD-51FC-41F1-AA8D-1B2483CD663E}</a:tableStyleId>
              </a:tblPr>
              <a:tblGrid>
                <a:gridCol w="2886472"/>
                <a:gridCol w="3240360"/>
                <a:gridCol w="1950369"/>
              </a:tblGrid>
              <a:tr h="279128">
                <a:tc>
                  <a:txBody>
                    <a:bodyPr/>
                    <a:lstStyle/>
                    <a:p>
                      <a:endParaRPr lang="en-GB" sz="1400" dirty="0">
                        <a:solidFill>
                          <a:schemeClr val="tx2"/>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プラセボ + GEM vs EVO + GEM</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P値*</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ja-JP" sz="1400" b="0" i="0" dirty="0" smtClean="0">
                          <a:solidFill>
                            <a:srgbClr val="4D4D4D"/>
                          </a:solidFill>
                          <a:ea typeface="MS UI Gothic" pitchFamily="18" charset="0"/>
                        </a:rPr>
                        <a:t>PFS, HR (95%CI)</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0.75 (0.63, 0.90)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0.002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ja-JP" sz="1400" b="0" i="0" dirty="0" smtClean="0">
                          <a:solidFill>
                            <a:srgbClr val="4D4D4D"/>
                          </a:solidFill>
                          <a:ea typeface="MS UI Gothic" pitchFamily="18" charset="0"/>
                        </a:rPr>
                        <a:t>最良効果、OR (95% CI)</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1.26 (0.83, 1.90)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0.227</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奏効を確認、OR (95% CI)</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1.79 (1.09, 2.96)</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0.009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451" name="TextBox 450"/>
          <p:cNvSpPr txBox="1"/>
          <p:nvPr/>
        </p:nvSpPr>
        <p:spPr>
          <a:xfrm>
            <a:off x="1767354" y="1494724"/>
            <a:ext cx="4801449"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graphicFrame>
        <p:nvGraphicFramePr>
          <p:cNvPr id="452" name="Group 88"/>
          <p:cNvGraphicFramePr>
            <a:graphicFrameLocks noGrp="1"/>
          </p:cNvGraphicFramePr>
          <p:nvPr>
            <p:extLst>
              <p:ext uri="{D42A27DB-BD31-4B8C-83A1-F6EECF244321}">
                <p14:modId xmlns:p14="http://schemas.microsoft.com/office/powerpoint/2010/main" val="4063049062"/>
              </p:ext>
            </p:extLst>
          </p:nvPr>
        </p:nvGraphicFramePr>
        <p:xfrm>
          <a:off x="6156176" y="1772816"/>
          <a:ext cx="2790313" cy="1783080"/>
        </p:xfrm>
        <a:graphic>
          <a:graphicData uri="http://schemas.openxmlformats.org/drawingml/2006/table">
            <a:tbl>
              <a:tblPr firstRow="1" bandRow="1">
                <a:tableStyleId>{69012ECD-51FC-41F1-AA8D-1B2483CD663E}</a:tableStyleId>
              </a:tblPr>
              <a:tblGrid>
                <a:gridCol w="886649"/>
                <a:gridCol w="869154"/>
                <a:gridCol w="1034510"/>
              </a:tblGrid>
              <a:tr h="279128">
                <a:tc>
                  <a:txBody>
                    <a:bodyPr/>
                    <a:lstStyle/>
                    <a:p>
                      <a:endParaRPr lang="en-GB" sz="1000" dirty="0">
                        <a:solidFill>
                          <a:srgbClr val="4D4D4D"/>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000" b="1" i="0" dirty="0" smtClean="0">
                          <a:solidFill>
                            <a:srgbClr val="FFFFFF"/>
                          </a:solidFill>
                          <a:ea typeface="MS UI Gothic" pitchFamily="18" charset="0"/>
                        </a:rPr>
                        <a:t>EVO + GEM </a:t>
                      </a:r>
                      <a:r>
                        <a:rPr lang="en" sz="1000" dirty="0" smtClean="0"/>
                        <a:t/>
                      </a:r>
                      <a:br>
                        <a:rPr lang="en" sz="1000" dirty="0" smtClean="0"/>
                      </a:br>
                      <a:r>
                        <a:rPr lang="ja-JP" sz="1000" b="1" i="0" dirty="0" smtClean="0">
                          <a:solidFill>
                            <a:srgbClr val="FFFFFF"/>
                          </a:solidFill>
                          <a:ea typeface="MS UI Gothic" pitchFamily="18" charset="0"/>
                        </a:rPr>
                        <a:t>(n=346)</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000" b="1" i="0" dirty="0" smtClean="0">
                          <a:solidFill>
                            <a:srgbClr val="FFFFFF"/>
                          </a:solidFill>
                          <a:ea typeface="MS UI Gothic" pitchFamily="18" charset="0"/>
                        </a:rPr>
                        <a:t>プラセボ + GEM</a:t>
                      </a:r>
                      <a:r>
                        <a:rPr lang="en" sz="1000" dirty="0" smtClean="0"/>
                        <a:t/>
                      </a:r>
                      <a:br>
                        <a:rPr lang="en" sz="1000" dirty="0" smtClean="0"/>
                      </a:br>
                      <a:r>
                        <a:rPr lang="ja-JP" sz="1000" b="1" i="0" dirty="0" smtClean="0">
                          <a:solidFill>
                            <a:srgbClr val="FFFFFF"/>
                          </a:solidFill>
                          <a:ea typeface="MS UI Gothic" pitchFamily="18" charset="0"/>
                        </a:rPr>
                        <a:t>(n=347)</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ja-JP" sz="1000" b="0" i="0" dirty="0" smtClean="0">
                          <a:solidFill>
                            <a:srgbClr val="4D4D4D"/>
                          </a:solidFill>
                          <a:ea typeface="MS UI Gothic" pitchFamily="18" charset="0"/>
                        </a:rPr>
                        <a:t>mOS</a:t>
                      </a:r>
                      <a:r>
                        <a:rPr lang="en" sz="1000" dirty="0" smtClean="0"/>
                        <a:t/>
                      </a:r>
                      <a:br>
                        <a:rPr lang="en" sz="1000" dirty="0" smtClean="0"/>
                      </a:br>
                      <a:r>
                        <a:rPr lang="ja-JP" sz="1000" b="0" i="0" dirty="0" smtClean="0">
                          <a:solidFill>
                            <a:srgbClr val="4D4D4D"/>
                          </a:solidFill>
                          <a:ea typeface="MS UI Gothic" pitchFamily="18" charset="0"/>
                        </a:rPr>
                        <a:t>、ヶ月間 (95%CI)</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000" b="0" i="0" dirty="0" smtClean="0">
                          <a:solidFill>
                            <a:srgbClr val="4D4D4D"/>
                          </a:solidFill>
                          <a:ea typeface="MS UI Gothic" pitchFamily="18" charset="0"/>
                        </a:rPr>
                        <a:t>8.7 </a:t>
                      </a:r>
                      <a:r>
                        <a:rPr lang="en" sz="1000" dirty="0" smtClean="0"/>
                        <a:t/>
                      </a:r>
                      <a:br>
                        <a:rPr lang="en" sz="1000" dirty="0" smtClean="0"/>
                      </a:br>
                      <a:r>
                        <a:rPr lang="ja-JP" sz="1000" b="0" i="0" dirty="0" smtClean="0">
                          <a:solidFill>
                            <a:srgbClr val="4D4D4D"/>
                          </a:solidFill>
                          <a:ea typeface="MS UI Gothic" pitchFamily="18" charset="0"/>
                        </a:rPr>
                        <a:t>(7.6, 9.9)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000" b="0" i="0" dirty="0" smtClean="0">
                          <a:solidFill>
                            <a:srgbClr val="4D4D4D"/>
                          </a:solidFill>
                          <a:ea typeface="MS UI Gothic" pitchFamily="18" charset="0"/>
                        </a:rPr>
                        <a:t>7.6 </a:t>
                      </a:r>
                      <a:r>
                        <a:rPr lang="en" sz="1000" dirty="0" smtClean="0"/>
                        <a:t/>
                      </a:r>
                      <a:br>
                        <a:rPr lang="en" sz="1000" dirty="0" smtClean="0"/>
                      </a:br>
                      <a:r>
                        <a:rPr lang="ja-JP" sz="1000" b="0" i="0" dirty="0" smtClean="0">
                          <a:solidFill>
                            <a:srgbClr val="4D4D4D"/>
                          </a:solidFill>
                          <a:ea typeface="MS UI Gothic" pitchFamily="18" charset="0"/>
                        </a:rPr>
                        <a:t>(6.7, 8.3)</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ja-JP" sz="1000" b="0" i="0" dirty="0" smtClean="0">
                          <a:solidFill>
                            <a:srgbClr val="4D4D4D"/>
                          </a:solidFill>
                          <a:ea typeface="MS UI Gothic" pitchFamily="18" charset="0"/>
                        </a:rPr>
                        <a:t>1年生存率、%</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34.2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000" b="0" i="0" dirty="0" smtClean="0">
                          <a:solidFill>
                            <a:srgbClr val="4D4D4D"/>
                          </a:solidFill>
                          <a:ea typeface="MS UI Gothic" pitchFamily="18" charset="0"/>
                        </a:rPr>
                        <a:t>29.8</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r>
                        <a:rPr lang="ja-JP" sz="1000" b="0" i="0" dirty="0" smtClean="0">
                          <a:solidFill>
                            <a:srgbClr val="4D4D4D"/>
                          </a:solidFill>
                          <a:ea typeface="MS UI Gothic" pitchFamily="18" charset="0"/>
                        </a:rPr>
                        <a:t>HR (95% CI)</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0.84 (0.71, 1.01)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944">
                <a:tc>
                  <a:txBody>
                    <a:bodyPr/>
                    <a:lstStyle/>
                    <a:p>
                      <a:r>
                        <a:rPr lang="ja-JP" sz="1000" b="0" i="0" dirty="0" smtClean="0">
                          <a:solidFill>
                            <a:srgbClr val="4D4D4D"/>
                          </a:solidFill>
                          <a:ea typeface="MS UI Gothic" pitchFamily="18" charset="0"/>
                        </a:rPr>
                        <a:t>P値*</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0.059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53" name="Freeform 452"/>
          <p:cNvSpPr>
            <a:spLocks/>
          </p:cNvSpPr>
          <p:nvPr/>
        </p:nvSpPr>
        <p:spPr bwMode="auto">
          <a:xfrm>
            <a:off x="1790782" y="1873682"/>
            <a:ext cx="4767894" cy="2275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4" name="Line 6"/>
          <p:cNvSpPr>
            <a:spLocks noChangeShapeType="1"/>
          </p:cNvSpPr>
          <p:nvPr/>
        </p:nvSpPr>
        <p:spPr bwMode="auto">
          <a:xfrm>
            <a:off x="1679611" y="2009191"/>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5" name="Line 7"/>
          <p:cNvSpPr>
            <a:spLocks noChangeShapeType="1"/>
          </p:cNvSpPr>
          <p:nvPr/>
        </p:nvSpPr>
        <p:spPr bwMode="auto">
          <a:xfrm>
            <a:off x="1679611" y="2437239"/>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6" name="Line 8"/>
          <p:cNvSpPr>
            <a:spLocks noChangeShapeType="1"/>
          </p:cNvSpPr>
          <p:nvPr/>
        </p:nvSpPr>
        <p:spPr bwMode="auto">
          <a:xfrm>
            <a:off x="1679611" y="2865287"/>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7" name="Line 9"/>
          <p:cNvSpPr>
            <a:spLocks noChangeShapeType="1"/>
          </p:cNvSpPr>
          <p:nvPr/>
        </p:nvSpPr>
        <p:spPr bwMode="auto">
          <a:xfrm>
            <a:off x="1679611" y="3293335"/>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8" name="Line 10"/>
          <p:cNvSpPr>
            <a:spLocks noChangeShapeType="1"/>
          </p:cNvSpPr>
          <p:nvPr/>
        </p:nvSpPr>
        <p:spPr bwMode="auto">
          <a:xfrm>
            <a:off x="1679611" y="3721382"/>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9" name="Line 11"/>
          <p:cNvSpPr>
            <a:spLocks noChangeShapeType="1"/>
          </p:cNvSpPr>
          <p:nvPr/>
        </p:nvSpPr>
        <p:spPr bwMode="auto">
          <a:xfrm>
            <a:off x="1679611" y="4149430"/>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0" name="Line 12"/>
          <p:cNvSpPr>
            <a:spLocks noChangeShapeType="1"/>
          </p:cNvSpPr>
          <p:nvPr/>
        </p:nvSpPr>
        <p:spPr bwMode="auto">
          <a:xfrm>
            <a:off x="464779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1" name="Line 13"/>
          <p:cNvSpPr>
            <a:spLocks noChangeShapeType="1"/>
          </p:cNvSpPr>
          <p:nvPr/>
        </p:nvSpPr>
        <p:spPr bwMode="auto">
          <a:xfrm>
            <a:off x="4182917"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2" name="Line 14"/>
          <p:cNvSpPr>
            <a:spLocks noChangeShapeType="1"/>
          </p:cNvSpPr>
          <p:nvPr/>
        </p:nvSpPr>
        <p:spPr bwMode="auto">
          <a:xfrm>
            <a:off x="610093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3" name="Line 15"/>
          <p:cNvSpPr>
            <a:spLocks noChangeShapeType="1"/>
          </p:cNvSpPr>
          <p:nvPr/>
        </p:nvSpPr>
        <p:spPr bwMode="auto">
          <a:xfrm>
            <a:off x="5131152"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4" name="Line 17"/>
          <p:cNvSpPr>
            <a:spLocks noChangeShapeType="1"/>
          </p:cNvSpPr>
          <p:nvPr/>
        </p:nvSpPr>
        <p:spPr bwMode="auto">
          <a:xfrm>
            <a:off x="656500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5" name="Line 18"/>
          <p:cNvSpPr>
            <a:spLocks noChangeShapeType="1"/>
          </p:cNvSpPr>
          <p:nvPr/>
        </p:nvSpPr>
        <p:spPr bwMode="auto">
          <a:xfrm>
            <a:off x="323557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6" name="Line 19"/>
          <p:cNvSpPr>
            <a:spLocks noChangeShapeType="1"/>
          </p:cNvSpPr>
          <p:nvPr/>
        </p:nvSpPr>
        <p:spPr bwMode="auto">
          <a:xfrm>
            <a:off x="2759816"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7" name="Line 20"/>
          <p:cNvSpPr>
            <a:spLocks noChangeShapeType="1"/>
          </p:cNvSpPr>
          <p:nvPr/>
        </p:nvSpPr>
        <p:spPr bwMode="auto">
          <a:xfrm>
            <a:off x="2289323"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8" name="Line 21"/>
          <p:cNvSpPr>
            <a:spLocks noChangeShapeType="1"/>
          </p:cNvSpPr>
          <p:nvPr/>
        </p:nvSpPr>
        <p:spPr bwMode="auto">
          <a:xfrm>
            <a:off x="179078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9" name="TextBox 468"/>
          <p:cNvSpPr txBox="1"/>
          <p:nvPr/>
        </p:nvSpPr>
        <p:spPr>
          <a:xfrm rot="16200000">
            <a:off x="296640" y="2946969"/>
            <a:ext cx="1681400"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470" name="TextBox 469"/>
          <p:cNvSpPr txBox="1"/>
          <p:nvPr/>
        </p:nvSpPr>
        <p:spPr>
          <a:xfrm>
            <a:off x="3610227" y="4432608"/>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471" name="TextBox 470"/>
          <p:cNvSpPr txBox="1"/>
          <p:nvPr/>
        </p:nvSpPr>
        <p:spPr>
          <a:xfrm>
            <a:off x="1268177" y="1873681"/>
            <a:ext cx="497532"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472" name="TextBox 471"/>
          <p:cNvSpPr txBox="1"/>
          <p:nvPr/>
        </p:nvSpPr>
        <p:spPr>
          <a:xfrm>
            <a:off x="1268177" y="2294010"/>
            <a:ext cx="497532"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73" name="TextBox 472"/>
          <p:cNvSpPr txBox="1"/>
          <p:nvPr/>
        </p:nvSpPr>
        <p:spPr>
          <a:xfrm>
            <a:off x="1268177" y="2721868"/>
            <a:ext cx="497532"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474" name="TextBox 473"/>
          <p:cNvSpPr txBox="1"/>
          <p:nvPr/>
        </p:nvSpPr>
        <p:spPr>
          <a:xfrm>
            <a:off x="1268177" y="3149725"/>
            <a:ext cx="497532"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475" name="TextBox 474"/>
          <p:cNvSpPr txBox="1"/>
          <p:nvPr/>
        </p:nvSpPr>
        <p:spPr>
          <a:xfrm>
            <a:off x="1268177" y="3577583"/>
            <a:ext cx="497532"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476" name="TextBox 475"/>
          <p:cNvSpPr txBox="1"/>
          <p:nvPr/>
        </p:nvSpPr>
        <p:spPr>
          <a:xfrm>
            <a:off x="1428542" y="4005440"/>
            <a:ext cx="337167" cy="28507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77" name="TextBox 476"/>
          <p:cNvSpPr txBox="1"/>
          <p:nvPr/>
        </p:nvSpPr>
        <p:spPr>
          <a:xfrm>
            <a:off x="1628266" y="4197448"/>
            <a:ext cx="337167" cy="28507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478" name="TextBox 477"/>
          <p:cNvSpPr txBox="1"/>
          <p:nvPr/>
        </p:nvSpPr>
        <p:spPr>
          <a:xfrm>
            <a:off x="2154120" y="4197448"/>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479" name="TextBox 478"/>
          <p:cNvSpPr txBox="1"/>
          <p:nvPr/>
        </p:nvSpPr>
        <p:spPr>
          <a:xfrm>
            <a:off x="2627301" y="4197448"/>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480" name="TextBox 479"/>
          <p:cNvSpPr txBox="1"/>
          <p:nvPr/>
        </p:nvSpPr>
        <p:spPr>
          <a:xfrm>
            <a:off x="3111702" y="4197448"/>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p:txBody>
      </p:sp>
      <p:sp>
        <p:nvSpPr>
          <p:cNvPr id="481" name="TextBox 480"/>
          <p:cNvSpPr txBox="1"/>
          <p:nvPr/>
        </p:nvSpPr>
        <p:spPr>
          <a:xfrm>
            <a:off x="4000960"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p:txBody>
      </p:sp>
      <p:sp>
        <p:nvSpPr>
          <p:cNvPr id="482" name="TextBox 481"/>
          <p:cNvSpPr txBox="1"/>
          <p:nvPr/>
        </p:nvSpPr>
        <p:spPr>
          <a:xfrm>
            <a:off x="4477678"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p:txBody>
      </p:sp>
      <p:sp>
        <p:nvSpPr>
          <p:cNvPr id="483" name="TextBox 482"/>
          <p:cNvSpPr txBox="1"/>
          <p:nvPr/>
        </p:nvSpPr>
        <p:spPr>
          <a:xfrm>
            <a:off x="4958542"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p:txBody>
      </p:sp>
      <p:sp>
        <p:nvSpPr>
          <p:cNvPr id="484" name="TextBox 483"/>
          <p:cNvSpPr txBox="1"/>
          <p:nvPr/>
        </p:nvSpPr>
        <p:spPr>
          <a:xfrm>
            <a:off x="5921866"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27</a:t>
            </a:r>
          </a:p>
        </p:txBody>
      </p:sp>
      <p:sp>
        <p:nvSpPr>
          <p:cNvPr id="485" name="TextBox 484"/>
          <p:cNvSpPr txBox="1"/>
          <p:nvPr/>
        </p:nvSpPr>
        <p:spPr>
          <a:xfrm>
            <a:off x="6391511"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30</a:t>
            </a:r>
          </a:p>
        </p:txBody>
      </p:sp>
      <p:sp>
        <p:nvSpPr>
          <p:cNvPr id="486" name="Line 18"/>
          <p:cNvSpPr>
            <a:spLocks noChangeShapeType="1"/>
          </p:cNvSpPr>
          <p:nvPr/>
        </p:nvSpPr>
        <p:spPr bwMode="auto">
          <a:xfrm>
            <a:off x="3697795"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7" name="TextBox 486"/>
          <p:cNvSpPr txBox="1"/>
          <p:nvPr/>
        </p:nvSpPr>
        <p:spPr>
          <a:xfrm>
            <a:off x="3531444"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p:txBody>
      </p:sp>
      <p:sp>
        <p:nvSpPr>
          <p:cNvPr id="488" name="Line 15"/>
          <p:cNvSpPr>
            <a:spLocks noChangeShapeType="1"/>
          </p:cNvSpPr>
          <p:nvPr/>
        </p:nvSpPr>
        <p:spPr bwMode="auto">
          <a:xfrm>
            <a:off x="562071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9" name="TextBox 488"/>
          <p:cNvSpPr txBox="1"/>
          <p:nvPr/>
        </p:nvSpPr>
        <p:spPr>
          <a:xfrm>
            <a:off x="5448109" y="4197448"/>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p:txBody>
      </p:sp>
      <p:grpSp>
        <p:nvGrpSpPr>
          <p:cNvPr id="490" name="Group 489"/>
          <p:cNvGrpSpPr/>
          <p:nvPr/>
        </p:nvGrpSpPr>
        <p:grpSpPr>
          <a:xfrm>
            <a:off x="1767354" y="2026888"/>
            <a:ext cx="3755622" cy="2121087"/>
            <a:chOff x="3160713" y="2617788"/>
            <a:chExt cx="2819400" cy="1619250"/>
          </a:xfrm>
        </p:grpSpPr>
        <p:sp>
          <p:nvSpPr>
            <p:cNvPr id="491" name="Line 2"/>
            <p:cNvSpPr>
              <a:spLocks noChangeShapeType="1"/>
            </p:cNvSpPr>
            <p:nvPr/>
          </p:nvSpPr>
          <p:spPr bwMode="auto">
            <a:xfrm>
              <a:off x="4779963"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3"/>
            <p:cNvSpPr>
              <a:spLocks noChangeShapeType="1"/>
            </p:cNvSpPr>
            <p:nvPr/>
          </p:nvSpPr>
          <p:spPr bwMode="auto">
            <a:xfrm>
              <a:off x="4789488"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
            <p:cNvSpPr>
              <a:spLocks noChangeShapeType="1"/>
            </p:cNvSpPr>
            <p:nvPr/>
          </p:nvSpPr>
          <p:spPr bwMode="auto">
            <a:xfrm>
              <a:off x="501808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5"/>
            <p:cNvSpPr>
              <a:spLocks noChangeShapeType="1"/>
            </p:cNvSpPr>
            <p:nvPr/>
          </p:nvSpPr>
          <p:spPr bwMode="auto">
            <a:xfrm>
              <a:off x="503713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6"/>
            <p:cNvSpPr>
              <a:spLocks noChangeShapeType="1"/>
            </p:cNvSpPr>
            <p:nvPr/>
          </p:nvSpPr>
          <p:spPr bwMode="auto">
            <a:xfrm>
              <a:off x="477043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7"/>
            <p:cNvSpPr>
              <a:spLocks noChangeShapeType="1"/>
            </p:cNvSpPr>
            <p:nvPr/>
          </p:nvSpPr>
          <p:spPr bwMode="auto">
            <a:xfrm>
              <a:off x="478948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8"/>
            <p:cNvSpPr>
              <a:spLocks noChangeShapeType="1"/>
            </p:cNvSpPr>
            <p:nvPr/>
          </p:nvSpPr>
          <p:spPr bwMode="auto">
            <a:xfrm>
              <a:off x="4532313"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9"/>
            <p:cNvSpPr>
              <a:spLocks noChangeShapeType="1"/>
            </p:cNvSpPr>
            <p:nvPr/>
          </p:nvSpPr>
          <p:spPr bwMode="auto">
            <a:xfrm>
              <a:off x="4541838"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10"/>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11"/>
            <p:cNvSpPr>
              <a:spLocks noChangeShapeType="1"/>
            </p:cNvSpPr>
            <p:nvPr/>
          </p:nvSpPr>
          <p:spPr bwMode="auto">
            <a:xfrm>
              <a:off x="511333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12"/>
            <p:cNvSpPr>
              <a:spLocks noChangeShapeType="1"/>
            </p:cNvSpPr>
            <p:nvPr/>
          </p:nvSpPr>
          <p:spPr bwMode="auto">
            <a:xfrm>
              <a:off x="514191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13"/>
            <p:cNvSpPr>
              <a:spLocks noChangeShapeType="1"/>
            </p:cNvSpPr>
            <p:nvPr/>
          </p:nvSpPr>
          <p:spPr bwMode="auto">
            <a:xfrm>
              <a:off x="516096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14"/>
            <p:cNvSpPr>
              <a:spLocks noChangeShapeType="1"/>
            </p:cNvSpPr>
            <p:nvPr/>
          </p:nvSpPr>
          <p:spPr bwMode="auto">
            <a:xfrm>
              <a:off x="5008563"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15"/>
            <p:cNvSpPr>
              <a:spLocks noChangeShapeType="1"/>
            </p:cNvSpPr>
            <p:nvPr/>
          </p:nvSpPr>
          <p:spPr bwMode="auto">
            <a:xfrm>
              <a:off x="4370388"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16"/>
            <p:cNvSpPr>
              <a:spLocks noChangeShapeType="1"/>
            </p:cNvSpPr>
            <p:nvPr/>
          </p:nvSpPr>
          <p:spPr bwMode="auto">
            <a:xfrm>
              <a:off x="54086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17"/>
            <p:cNvSpPr>
              <a:spLocks noChangeShapeType="1"/>
            </p:cNvSpPr>
            <p:nvPr/>
          </p:nvSpPr>
          <p:spPr bwMode="auto">
            <a:xfrm>
              <a:off x="5932488" y="40655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18"/>
            <p:cNvSpPr>
              <a:spLocks noChangeShapeType="1"/>
            </p:cNvSpPr>
            <p:nvPr/>
          </p:nvSpPr>
          <p:spPr bwMode="auto">
            <a:xfrm>
              <a:off x="4379913"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19"/>
            <p:cNvSpPr>
              <a:spLocks noChangeShapeType="1"/>
            </p:cNvSpPr>
            <p:nvPr/>
          </p:nvSpPr>
          <p:spPr bwMode="auto">
            <a:xfrm>
              <a:off x="3198813" y="26177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20"/>
            <p:cNvSpPr>
              <a:spLocks noChangeShapeType="1"/>
            </p:cNvSpPr>
            <p:nvPr/>
          </p:nvSpPr>
          <p:spPr bwMode="auto">
            <a:xfrm>
              <a:off x="4198938" y="35131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21"/>
            <p:cNvSpPr>
              <a:spLocks noChangeShapeType="1"/>
            </p:cNvSpPr>
            <p:nvPr/>
          </p:nvSpPr>
          <p:spPr bwMode="auto">
            <a:xfrm>
              <a:off x="3846513" y="31892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22"/>
            <p:cNvSpPr>
              <a:spLocks noChangeShapeType="1"/>
            </p:cNvSpPr>
            <p:nvPr/>
          </p:nvSpPr>
          <p:spPr bwMode="auto">
            <a:xfrm>
              <a:off x="4056063" y="33893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23"/>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24"/>
            <p:cNvSpPr>
              <a:spLocks noChangeShapeType="1"/>
            </p:cNvSpPr>
            <p:nvPr/>
          </p:nvSpPr>
          <p:spPr bwMode="auto">
            <a:xfrm>
              <a:off x="5084763" y="3817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25"/>
            <p:cNvSpPr>
              <a:spLocks noChangeShapeType="1"/>
            </p:cNvSpPr>
            <p:nvPr/>
          </p:nvSpPr>
          <p:spPr bwMode="auto">
            <a:xfrm>
              <a:off x="45894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26"/>
            <p:cNvSpPr>
              <a:spLocks noChangeShapeType="1"/>
            </p:cNvSpPr>
            <p:nvPr/>
          </p:nvSpPr>
          <p:spPr bwMode="auto">
            <a:xfrm>
              <a:off x="461803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27"/>
            <p:cNvSpPr>
              <a:spLocks noChangeShapeType="1"/>
            </p:cNvSpPr>
            <p:nvPr/>
          </p:nvSpPr>
          <p:spPr bwMode="auto">
            <a:xfrm>
              <a:off x="463708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28"/>
            <p:cNvSpPr>
              <a:spLocks noChangeShapeType="1"/>
            </p:cNvSpPr>
            <p:nvPr/>
          </p:nvSpPr>
          <p:spPr bwMode="auto">
            <a:xfrm>
              <a:off x="46656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29"/>
            <p:cNvSpPr>
              <a:spLocks noChangeShapeType="1"/>
            </p:cNvSpPr>
            <p:nvPr/>
          </p:nvSpPr>
          <p:spPr bwMode="auto">
            <a:xfrm>
              <a:off x="5494338"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30"/>
            <p:cNvSpPr>
              <a:spLocks noChangeShapeType="1"/>
            </p:cNvSpPr>
            <p:nvPr/>
          </p:nvSpPr>
          <p:spPr bwMode="auto">
            <a:xfrm>
              <a:off x="52943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31"/>
            <p:cNvSpPr>
              <a:spLocks noChangeShapeType="1"/>
            </p:cNvSpPr>
            <p:nvPr/>
          </p:nvSpPr>
          <p:spPr bwMode="auto">
            <a:xfrm>
              <a:off x="4475163" y="37036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32"/>
            <p:cNvSpPr>
              <a:spLocks noChangeShapeType="1"/>
            </p:cNvSpPr>
            <p:nvPr/>
          </p:nvSpPr>
          <p:spPr bwMode="auto">
            <a:xfrm>
              <a:off x="4418013" y="36464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33"/>
            <p:cNvSpPr>
              <a:spLocks noChangeShapeType="1"/>
            </p:cNvSpPr>
            <p:nvPr/>
          </p:nvSpPr>
          <p:spPr bwMode="auto">
            <a:xfrm>
              <a:off x="5532438" y="39893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Freeform 34"/>
            <p:cNvSpPr>
              <a:spLocks/>
            </p:cNvSpPr>
            <p:nvPr/>
          </p:nvSpPr>
          <p:spPr bwMode="auto">
            <a:xfrm>
              <a:off x="3160713" y="2636838"/>
              <a:ext cx="2819400" cy="1600200"/>
            </a:xfrm>
            <a:custGeom>
              <a:avLst/>
              <a:gdLst>
                <a:gd name="T0" fmla="*/ 296 w 296"/>
                <a:gd name="T1" fmla="*/ 152 h 168"/>
                <a:gd name="T2" fmla="*/ 282 w 296"/>
                <a:gd name="T3" fmla="*/ 144 h 168"/>
                <a:gd name="T4" fmla="*/ 218 w 296"/>
                <a:gd name="T5" fmla="*/ 142 h 168"/>
                <a:gd name="T6" fmla="*/ 214 w 296"/>
                <a:gd name="T7" fmla="*/ 139 h 168"/>
                <a:gd name="T8" fmla="*/ 206 w 296"/>
                <a:gd name="T9" fmla="*/ 137 h 168"/>
                <a:gd name="T10" fmla="*/ 198 w 296"/>
                <a:gd name="T11" fmla="*/ 135 h 168"/>
                <a:gd name="T12" fmla="*/ 197 w 296"/>
                <a:gd name="T13" fmla="*/ 133 h 168"/>
                <a:gd name="T14" fmla="*/ 191 w 296"/>
                <a:gd name="T15" fmla="*/ 131 h 168"/>
                <a:gd name="T16" fmla="*/ 188 w 296"/>
                <a:gd name="T17" fmla="*/ 129 h 168"/>
                <a:gd name="T18" fmla="*/ 181 w 296"/>
                <a:gd name="T19" fmla="*/ 127 h 168"/>
                <a:gd name="T20" fmla="*/ 166 w 296"/>
                <a:gd name="T21" fmla="*/ 127 h 168"/>
                <a:gd name="T22" fmla="*/ 162 w 296"/>
                <a:gd name="T23" fmla="*/ 124 h 168"/>
                <a:gd name="T24" fmla="*/ 159 w 296"/>
                <a:gd name="T25" fmla="*/ 121 h 168"/>
                <a:gd name="T26" fmla="*/ 157 w 296"/>
                <a:gd name="T27" fmla="*/ 119 h 168"/>
                <a:gd name="T28" fmla="*/ 152 w 296"/>
                <a:gd name="T29" fmla="*/ 117 h 168"/>
                <a:gd name="T30" fmla="*/ 148 w 296"/>
                <a:gd name="T31" fmla="*/ 116 h 168"/>
                <a:gd name="T32" fmla="*/ 138 w 296"/>
                <a:gd name="T33" fmla="*/ 115 h 168"/>
                <a:gd name="T34" fmla="*/ 135 w 296"/>
                <a:gd name="T35" fmla="*/ 112 h 168"/>
                <a:gd name="T36" fmla="*/ 133 w 296"/>
                <a:gd name="T37" fmla="*/ 109 h 168"/>
                <a:gd name="T38" fmla="*/ 130 w 296"/>
                <a:gd name="T39" fmla="*/ 108 h 168"/>
                <a:gd name="T40" fmla="*/ 126 w 296"/>
                <a:gd name="T41" fmla="*/ 105 h 168"/>
                <a:gd name="T42" fmla="*/ 124 w 296"/>
                <a:gd name="T43" fmla="*/ 103 h 168"/>
                <a:gd name="T44" fmla="*/ 119 w 296"/>
                <a:gd name="T45" fmla="*/ 101 h 168"/>
                <a:gd name="T46" fmla="*/ 114 w 296"/>
                <a:gd name="T47" fmla="*/ 99 h 168"/>
                <a:gd name="T48" fmla="*/ 112 w 296"/>
                <a:gd name="T49" fmla="*/ 97 h 168"/>
                <a:gd name="T50" fmla="*/ 109 w 296"/>
                <a:gd name="T51" fmla="*/ 96 h 168"/>
                <a:gd name="T52" fmla="*/ 107 w 296"/>
                <a:gd name="T53" fmla="*/ 93 h 168"/>
                <a:gd name="T54" fmla="*/ 105 w 296"/>
                <a:gd name="T55" fmla="*/ 92 h 168"/>
                <a:gd name="T56" fmla="*/ 101 w 296"/>
                <a:gd name="T57" fmla="*/ 89 h 168"/>
                <a:gd name="T58" fmla="*/ 97 w 296"/>
                <a:gd name="T59" fmla="*/ 84 h 168"/>
                <a:gd name="T60" fmla="*/ 93 w 296"/>
                <a:gd name="T61" fmla="*/ 81 h 168"/>
                <a:gd name="T62" fmla="*/ 89 w 296"/>
                <a:gd name="T63" fmla="*/ 79 h 168"/>
                <a:gd name="T64" fmla="*/ 86 w 296"/>
                <a:gd name="T65" fmla="*/ 76 h 168"/>
                <a:gd name="T66" fmla="*/ 85 w 296"/>
                <a:gd name="T67" fmla="*/ 73 h 168"/>
                <a:gd name="T68" fmla="*/ 81 w 296"/>
                <a:gd name="T69" fmla="*/ 71 h 168"/>
                <a:gd name="T70" fmla="*/ 77 w 296"/>
                <a:gd name="T71" fmla="*/ 69 h 168"/>
                <a:gd name="T72" fmla="*/ 75 w 296"/>
                <a:gd name="T73" fmla="*/ 65 h 168"/>
                <a:gd name="T74" fmla="*/ 72 w 296"/>
                <a:gd name="T75" fmla="*/ 62 h 168"/>
                <a:gd name="T76" fmla="*/ 69 w 296"/>
                <a:gd name="T77" fmla="*/ 59 h 168"/>
                <a:gd name="T78" fmla="*/ 66 w 296"/>
                <a:gd name="T79" fmla="*/ 54 h 168"/>
                <a:gd name="T80" fmla="*/ 62 w 296"/>
                <a:gd name="T81" fmla="*/ 52 h 168"/>
                <a:gd name="T82" fmla="*/ 59 w 296"/>
                <a:gd name="T83" fmla="*/ 48 h 168"/>
                <a:gd name="T84" fmla="*/ 57 w 296"/>
                <a:gd name="T85" fmla="*/ 46 h 168"/>
                <a:gd name="T86" fmla="*/ 55 w 296"/>
                <a:gd name="T87" fmla="*/ 43 h 168"/>
                <a:gd name="T88" fmla="*/ 53 w 296"/>
                <a:gd name="T89" fmla="*/ 41 h 168"/>
                <a:gd name="T90" fmla="*/ 51 w 296"/>
                <a:gd name="T91" fmla="*/ 39 h 168"/>
                <a:gd name="T92" fmla="*/ 50 w 296"/>
                <a:gd name="T93" fmla="*/ 36 h 168"/>
                <a:gd name="T94" fmla="*/ 47 w 296"/>
                <a:gd name="T95" fmla="*/ 33 h 168"/>
                <a:gd name="T96" fmla="*/ 44 w 296"/>
                <a:gd name="T97" fmla="*/ 31 h 168"/>
                <a:gd name="T98" fmla="*/ 42 w 296"/>
                <a:gd name="T99" fmla="*/ 28 h 168"/>
                <a:gd name="T100" fmla="*/ 38 w 296"/>
                <a:gd name="T101" fmla="*/ 25 h 168"/>
                <a:gd name="T102" fmla="*/ 34 w 296"/>
                <a:gd name="T103" fmla="*/ 23 h 168"/>
                <a:gd name="T104" fmla="*/ 33 w 296"/>
                <a:gd name="T105" fmla="*/ 19 h 168"/>
                <a:gd name="T106" fmla="*/ 29 w 296"/>
                <a:gd name="T107" fmla="*/ 17 h 168"/>
                <a:gd name="T108" fmla="*/ 27 w 296"/>
                <a:gd name="T109" fmla="*/ 15 h 168"/>
                <a:gd name="T110" fmla="*/ 24 w 296"/>
                <a:gd name="T111" fmla="*/ 11 h 168"/>
                <a:gd name="T112" fmla="*/ 21 w 296"/>
                <a:gd name="T113" fmla="*/ 9 h 168"/>
                <a:gd name="T114" fmla="*/ 18 w 296"/>
                <a:gd name="T115" fmla="*/ 6 h 168"/>
                <a:gd name="T116" fmla="*/ 12 w 296"/>
                <a:gd name="T117" fmla="*/ 3 h 168"/>
                <a:gd name="T118" fmla="*/ 9 w 296"/>
                <a:gd name="T1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168">
                  <a:moveTo>
                    <a:pt x="296" y="168"/>
                  </a:moveTo>
                  <a:lnTo>
                    <a:pt x="296" y="152"/>
                  </a:lnTo>
                  <a:lnTo>
                    <a:pt x="282" y="152"/>
                  </a:lnTo>
                  <a:lnTo>
                    <a:pt x="282" y="144"/>
                  </a:lnTo>
                  <a:lnTo>
                    <a:pt x="218" y="144"/>
                  </a:lnTo>
                  <a:lnTo>
                    <a:pt x="218" y="142"/>
                  </a:lnTo>
                  <a:lnTo>
                    <a:pt x="214" y="142"/>
                  </a:lnTo>
                  <a:lnTo>
                    <a:pt x="214" y="139"/>
                  </a:lnTo>
                  <a:lnTo>
                    <a:pt x="206" y="139"/>
                  </a:lnTo>
                  <a:lnTo>
                    <a:pt x="206" y="137"/>
                  </a:lnTo>
                  <a:lnTo>
                    <a:pt x="198" y="137"/>
                  </a:lnTo>
                  <a:lnTo>
                    <a:pt x="198" y="135"/>
                  </a:lnTo>
                  <a:lnTo>
                    <a:pt x="197" y="135"/>
                  </a:lnTo>
                  <a:lnTo>
                    <a:pt x="197" y="133"/>
                  </a:lnTo>
                  <a:lnTo>
                    <a:pt x="191" y="133"/>
                  </a:lnTo>
                  <a:lnTo>
                    <a:pt x="191" y="131"/>
                  </a:lnTo>
                  <a:lnTo>
                    <a:pt x="188" y="131"/>
                  </a:lnTo>
                  <a:lnTo>
                    <a:pt x="188" y="129"/>
                  </a:lnTo>
                  <a:lnTo>
                    <a:pt x="181" y="129"/>
                  </a:lnTo>
                  <a:lnTo>
                    <a:pt x="181" y="127"/>
                  </a:lnTo>
                  <a:lnTo>
                    <a:pt x="178" y="127"/>
                  </a:lnTo>
                  <a:lnTo>
                    <a:pt x="166" y="127"/>
                  </a:lnTo>
                  <a:lnTo>
                    <a:pt x="166" y="124"/>
                  </a:lnTo>
                  <a:lnTo>
                    <a:pt x="162" y="124"/>
                  </a:lnTo>
                  <a:lnTo>
                    <a:pt x="162" y="121"/>
                  </a:lnTo>
                  <a:lnTo>
                    <a:pt x="159" y="121"/>
                  </a:lnTo>
                  <a:lnTo>
                    <a:pt x="159" y="119"/>
                  </a:lnTo>
                  <a:lnTo>
                    <a:pt x="157" y="119"/>
                  </a:lnTo>
                  <a:lnTo>
                    <a:pt x="157" y="117"/>
                  </a:lnTo>
                  <a:lnTo>
                    <a:pt x="152" y="117"/>
                  </a:lnTo>
                  <a:lnTo>
                    <a:pt x="152" y="116"/>
                  </a:lnTo>
                  <a:lnTo>
                    <a:pt x="148" y="116"/>
                  </a:lnTo>
                  <a:lnTo>
                    <a:pt x="148" y="115"/>
                  </a:lnTo>
                  <a:lnTo>
                    <a:pt x="138" y="115"/>
                  </a:lnTo>
                  <a:lnTo>
                    <a:pt x="138" y="112"/>
                  </a:lnTo>
                  <a:lnTo>
                    <a:pt x="135" y="112"/>
                  </a:lnTo>
                  <a:lnTo>
                    <a:pt x="135" y="109"/>
                  </a:lnTo>
                  <a:lnTo>
                    <a:pt x="133" y="109"/>
                  </a:lnTo>
                  <a:lnTo>
                    <a:pt x="133" y="108"/>
                  </a:lnTo>
                  <a:lnTo>
                    <a:pt x="130" y="108"/>
                  </a:lnTo>
                  <a:lnTo>
                    <a:pt x="130" y="105"/>
                  </a:lnTo>
                  <a:lnTo>
                    <a:pt x="126" y="105"/>
                  </a:lnTo>
                  <a:lnTo>
                    <a:pt x="126" y="103"/>
                  </a:lnTo>
                  <a:lnTo>
                    <a:pt x="124" y="103"/>
                  </a:lnTo>
                  <a:lnTo>
                    <a:pt x="124" y="101"/>
                  </a:lnTo>
                  <a:lnTo>
                    <a:pt x="119" y="101"/>
                  </a:lnTo>
                  <a:lnTo>
                    <a:pt x="119" y="99"/>
                  </a:lnTo>
                  <a:lnTo>
                    <a:pt x="114" y="99"/>
                  </a:lnTo>
                  <a:lnTo>
                    <a:pt x="114" y="97"/>
                  </a:lnTo>
                  <a:lnTo>
                    <a:pt x="112" y="97"/>
                  </a:lnTo>
                  <a:lnTo>
                    <a:pt x="112" y="96"/>
                  </a:lnTo>
                  <a:lnTo>
                    <a:pt x="109" y="96"/>
                  </a:lnTo>
                  <a:lnTo>
                    <a:pt x="109" y="93"/>
                  </a:lnTo>
                  <a:lnTo>
                    <a:pt x="107" y="93"/>
                  </a:lnTo>
                  <a:lnTo>
                    <a:pt x="107" y="92"/>
                  </a:lnTo>
                  <a:lnTo>
                    <a:pt x="105" y="92"/>
                  </a:lnTo>
                  <a:lnTo>
                    <a:pt x="105" y="89"/>
                  </a:lnTo>
                  <a:lnTo>
                    <a:pt x="101" y="89"/>
                  </a:lnTo>
                  <a:lnTo>
                    <a:pt x="101" y="84"/>
                  </a:lnTo>
                  <a:lnTo>
                    <a:pt x="97" y="84"/>
                  </a:lnTo>
                  <a:lnTo>
                    <a:pt x="97" y="81"/>
                  </a:lnTo>
                  <a:lnTo>
                    <a:pt x="93" y="81"/>
                  </a:lnTo>
                  <a:lnTo>
                    <a:pt x="93" y="79"/>
                  </a:lnTo>
                  <a:lnTo>
                    <a:pt x="89" y="79"/>
                  </a:lnTo>
                  <a:lnTo>
                    <a:pt x="89" y="76"/>
                  </a:lnTo>
                  <a:lnTo>
                    <a:pt x="86" y="76"/>
                  </a:lnTo>
                  <a:lnTo>
                    <a:pt x="86" y="73"/>
                  </a:lnTo>
                  <a:lnTo>
                    <a:pt x="85" y="73"/>
                  </a:lnTo>
                  <a:lnTo>
                    <a:pt x="85" y="71"/>
                  </a:lnTo>
                  <a:lnTo>
                    <a:pt x="81" y="71"/>
                  </a:lnTo>
                  <a:lnTo>
                    <a:pt x="81" y="69"/>
                  </a:lnTo>
                  <a:lnTo>
                    <a:pt x="77" y="69"/>
                  </a:lnTo>
                  <a:lnTo>
                    <a:pt x="77" y="65"/>
                  </a:lnTo>
                  <a:lnTo>
                    <a:pt x="75" y="65"/>
                  </a:lnTo>
                  <a:lnTo>
                    <a:pt x="75" y="62"/>
                  </a:lnTo>
                  <a:lnTo>
                    <a:pt x="72" y="62"/>
                  </a:lnTo>
                  <a:lnTo>
                    <a:pt x="72" y="59"/>
                  </a:lnTo>
                  <a:lnTo>
                    <a:pt x="69" y="59"/>
                  </a:lnTo>
                  <a:lnTo>
                    <a:pt x="69" y="54"/>
                  </a:lnTo>
                  <a:lnTo>
                    <a:pt x="66" y="54"/>
                  </a:lnTo>
                  <a:lnTo>
                    <a:pt x="66" y="52"/>
                  </a:lnTo>
                  <a:lnTo>
                    <a:pt x="62" y="52"/>
                  </a:lnTo>
                  <a:lnTo>
                    <a:pt x="62" y="48"/>
                  </a:lnTo>
                  <a:lnTo>
                    <a:pt x="59" y="48"/>
                  </a:lnTo>
                  <a:lnTo>
                    <a:pt x="59" y="46"/>
                  </a:lnTo>
                  <a:lnTo>
                    <a:pt x="57" y="46"/>
                  </a:lnTo>
                  <a:lnTo>
                    <a:pt x="57" y="43"/>
                  </a:lnTo>
                  <a:lnTo>
                    <a:pt x="55" y="43"/>
                  </a:lnTo>
                  <a:lnTo>
                    <a:pt x="55" y="41"/>
                  </a:lnTo>
                  <a:lnTo>
                    <a:pt x="53" y="41"/>
                  </a:lnTo>
                  <a:lnTo>
                    <a:pt x="53" y="39"/>
                  </a:lnTo>
                  <a:lnTo>
                    <a:pt x="51" y="39"/>
                  </a:lnTo>
                  <a:lnTo>
                    <a:pt x="51" y="36"/>
                  </a:lnTo>
                  <a:lnTo>
                    <a:pt x="50" y="36"/>
                  </a:lnTo>
                  <a:lnTo>
                    <a:pt x="47" y="36"/>
                  </a:lnTo>
                  <a:lnTo>
                    <a:pt x="47" y="33"/>
                  </a:lnTo>
                  <a:lnTo>
                    <a:pt x="44" y="33"/>
                  </a:lnTo>
                  <a:lnTo>
                    <a:pt x="44" y="31"/>
                  </a:lnTo>
                  <a:lnTo>
                    <a:pt x="42" y="31"/>
                  </a:lnTo>
                  <a:lnTo>
                    <a:pt x="42" y="28"/>
                  </a:lnTo>
                  <a:lnTo>
                    <a:pt x="38" y="28"/>
                  </a:lnTo>
                  <a:lnTo>
                    <a:pt x="38" y="25"/>
                  </a:lnTo>
                  <a:lnTo>
                    <a:pt x="34" y="25"/>
                  </a:lnTo>
                  <a:lnTo>
                    <a:pt x="34" y="23"/>
                  </a:lnTo>
                  <a:lnTo>
                    <a:pt x="33" y="23"/>
                  </a:lnTo>
                  <a:lnTo>
                    <a:pt x="33" y="19"/>
                  </a:lnTo>
                  <a:lnTo>
                    <a:pt x="29" y="19"/>
                  </a:lnTo>
                  <a:lnTo>
                    <a:pt x="29" y="17"/>
                  </a:lnTo>
                  <a:lnTo>
                    <a:pt x="27" y="17"/>
                  </a:lnTo>
                  <a:lnTo>
                    <a:pt x="27" y="15"/>
                  </a:lnTo>
                  <a:lnTo>
                    <a:pt x="24" y="15"/>
                  </a:lnTo>
                  <a:lnTo>
                    <a:pt x="24" y="11"/>
                  </a:lnTo>
                  <a:lnTo>
                    <a:pt x="21" y="11"/>
                  </a:lnTo>
                  <a:lnTo>
                    <a:pt x="21" y="9"/>
                  </a:lnTo>
                  <a:lnTo>
                    <a:pt x="18" y="9"/>
                  </a:lnTo>
                  <a:lnTo>
                    <a:pt x="18" y="6"/>
                  </a:lnTo>
                  <a:lnTo>
                    <a:pt x="12" y="6"/>
                  </a:lnTo>
                  <a:lnTo>
                    <a:pt x="12" y="3"/>
                  </a:lnTo>
                  <a:lnTo>
                    <a:pt x="9" y="3"/>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524" name="Group 523"/>
          <p:cNvGrpSpPr/>
          <p:nvPr/>
        </p:nvGrpSpPr>
        <p:grpSpPr>
          <a:xfrm>
            <a:off x="1822225" y="2042133"/>
            <a:ext cx="3803175" cy="1728000"/>
            <a:chOff x="3124200" y="2760663"/>
            <a:chExt cx="2895600" cy="1333500"/>
          </a:xfrm>
        </p:grpSpPr>
        <p:sp>
          <p:nvSpPr>
            <p:cNvPr id="525" name="Line 35"/>
            <p:cNvSpPr>
              <a:spLocks noChangeShapeType="1"/>
            </p:cNvSpPr>
            <p:nvPr/>
          </p:nvSpPr>
          <p:spPr bwMode="auto">
            <a:xfrm>
              <a:off x="4781550"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36"/>
            <p:cNvSpPr>
              <a:spLocks noChangeShapeType="1"/>
            </p:cNvSpPr>
            <p:nvPr/>
          </p:nvSpPr>
          <p:spPr bwMode="auto">
            <a:xfrm>
              <a:off x="4791075"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37"/>
            <p:cNvSpPr>
              <a:spLocks noChangeShapeType="1"/>
            </p:cNvSpPr>
            <p:nvPr/>
          </p:nvSpPr>
          <p:spPr bwMode="auto">
            <a:xfrm>
              <a:off x="405765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38"/>
            <p:cNvSpPr>
              <a:spLocks noChangeShapeType="1"/>
            </p:cNvSpPr>
            <p:nvPr/>
          </p:nvSpPr>
          <p:spPr bwMode="auto">
            <a:xfrm>
              <a:off x="407670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39"/>
            <p:cNvSpPr>
              <a:spLocks noChangeShapeType="1"/>
            </p:cNvSpPr>
            <p:nvPr/>
          </p:nvSpPr>
          <p:spPr bwMode="auto">
            <a:xfrm>
              <a:off x="525780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0"/>
            <p:cNvSpPr>
              <a:spLocks noChangeShapeType="1"/>
            </p:cNvSpPr>
            <p:nvPr/>
          </p:nvSpPr>
          <p:spPr bwMode="auto">
            <a:xfrm>
              <a:off x="527685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1"/>
            <p:cNvSpPr>
              <a:spLocks noChangeShapeType="1"/>
            </p:cNvSpPr>
            <p:nvPr/>
          </p:nvSpPr>
          <p:spPr bwMode="auto">
            <a:xfrm>
              <a:off x="461962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2"/>
            <p:cNvSpPr>
              <a:spLocks noChangeShapeType="1"/>
            </p:cNvSpPr>
            <p:nvPr/>
          </p:nvSpPr>
          <p:spPr bwMode="auto">
            <a:xfrm>
              <a:off x="463867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3"/>
            <p:cNvSpPr>
              <a:spLocks noChangeShapeType="1"/>
            </p:cNvSpPr>
            <p:nvPr/>
          </p:nvSpPr>
          <p:spPr bwMode="auto">
            <a:xfrm>
              <a:off x="440055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4"/>
            <p:cNvSpPr>
              <a:spLocks noChangeShapeType="1"/>
            </p:cNvSpPr>
            <p:nvPr/>
          </p:nvSpPr>
          <p:spPr bwMode="auto">
            <a:xfrm>
              <a:off x="441960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5"/>
            <p:cNvSpPr>
              <a:spLocks noChangeShapeType="1"/>
            </p:cNvSpPr>
            <p:nvPr/>
          </p:nvSpPr>
          <p:spPr bwMode="auto">
            <a:xfrm>
              <a:off x="52006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
            <p:cNvSpPr>
              <a:spLocks noChangeShapeType="1"/>
            </p:cNvSpPr>
            <p:nvPr/>
          </p:nvSpPr>
          <p:spPr bwMode="auto">
            <a:xfrm>
              <a:off x="52197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7"/>
            <p:cNvSpPr>
              <a:spLocks noChangeShapeType="1"/>
            </p:cNvSpPr>
            <p:nvPr/>
          </p:nvSpPr>
          <p:spPr bwMode="auto">
            <a:xfrm>
              <a:off x="52768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8"/>
            <p:cNvSpPr>
              <a:spLocks noChangeShapeType="1"/>
            </p:cNvSpPr>
            <p:nvPr/>
          </p:nvSpPr>
          <p:spPr bwMode="auto">
            <a:xfrm>
              <a:off x="52482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9"/>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50"/>
            <p:cNvSpPr>
              <a:spLocks noChangeShapeType="1"/>
            </p:cNvSpPr>
            <p:nvPr/>
          </p:nvSpPr>
          <p:spPr bwMode="auto">
            <a:xfrm>
              <a:off x="4724400" y="3875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51"/>
            <p:cNvSpPr>
              <a:spLocks noChangeShapeType="1"/>
            </p:cNvSpPr>
            <p:nvPr/>
          </p:nvSpPr>
          <p:spPr bwMode="auto">
            <a:xfrm>
              <a:off x="3162300" y="2760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52"/>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53"/>
            <p:cNvSpPr>
              <a:spLocks noChangeShapeType="1"/>
            </p:cNvSpPr>
            <p:nvPr/>
          </p:nvSpPr>
          <p:spPr bwMode="auto">
            <a:xfrm>
              <a:off x="3429000" y="2922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54"/>
            <p:cNvSpPr>
              <a:spLocks noChangeShapeType="1"/>
            </p:cNvSpPr>
            <p:nvPr/>
          </p:nvSpPr>
          <p:spPr bwMode="auto">
            <a:xfrm>
              <a:off x="4048125" y="34750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55"/>
            <p:cNvSpPr>
              <a:spLocks noChangeShapeType="1"/>
            </p:cNvSpPr>
            <p:nvPr/>
          </p:nvSpPr>
          <p:spPr bwMode="auto">
            <a:xfrm>
              <a:off x="51435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56"/>
            <p:cNvSpPr>
              <a:spLocks noChangeShapeType="1"/>
            </p:cNvSpPr>
            <p:nvPr/>
          </p:nvSpPr>
          <p:spPr bwMode="auto">
            <a:xfrm>
              <a:off x="51625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57"/>
            <p:cNvSpPr>
              <a:spLocks noChangeShapeType="1"/>
            </p:cNvSpPr>
            <p:nvPr/>
          </p:nvSpPr>
          <p:spPr bwMode="auto">
            <a:xfrm>
              <a:off x="51720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58"/>
            <p:cNvSpPr>
              <a:spLocks noChangeShapeType="1"/>
            </p:cNvSpPr>
            <p:nvPr/>
          </p:nvSpPr>
          <p:spPr bwMode="auto">
            <a:xfrm>
              <a:off x="51816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59"/>
            <p:cNvSpPr>
              <a:spLocks noChangeShapeType="1"/>
            </p:cNvSpPr>
            <p:nvPr/>
          </p:nvSpPr>
          <p:spPr bwMode="auto">
            <a:xfrm>
              <a:off x="5305425"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60"/>
            <p:cNvSpPr>
              <a:spLocks noChangeShapeType="1"/>
            </p:cNvSpPr>
            <p:nvPr/>
          </p:nvSpPr>
          <p:spPr bwMode="auto">
            <a:xfrm>
              <a:off x="534352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61"/>
            <p:cNvSpPr>
              <a:spLocks noChangeShapeType="1"/>
            </p:cNvSpPr>
            <p:nvPr/>
          </p:nvSpPr>
          <p:spPr bwMode="auto">
            <a:xfrm>
              <a:off x="53721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62"/>
            <p:cNvSpPr>
              <a:spLocks noChangeShapeType="1"/>
            </p:cNvSpPr>
            <p:nvPr/>
          </p:nvSpPr>
          <p:spPr bwMode="auto">
            <a:xfrm>
              <a:off x="54006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63"/>
            <p:cNvSpPr>
              <a:spLocks noChangeShapeType="1"/>
            </p:cNvSpPr>
            <p:nvPr/>
          </p:nvSpPr>
          <p:spPr bwMode="auto">
            <a:xfrm>
              <a:off x="50292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64"/>
            <p:cNvSpPr>
              <a:spLocks noChangeShapeType="1"/>
            </p:cNvSpPr>
            <p:nvPr/>
          </p:nvSpPr>
          <p:spPr bwMode="auto">
            <a:xfrm>
              <a:off x="5038725"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65"/>
            <p:cNvSpPr>
              <a:spLocks noChangeShapeType="1"/>
            </p:cNvSpPr>
            <p:nvPr/>
          </p:nvSpPr>
          <p:spPr bwMode="auto">
            <a:xfrm>
              <a:off x="50482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66"/>
            <p:cNvSpPr>
              <a:spLocks noChangeShapeType="1"/>
            </p:cNvSpPr>
            <p:nvPr/>
          </p:nvSpPr>
          <p:spPr bwMode="auto">
            <a:xfrm>
              <a:off x="50673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67"/>
            <p:cNvSpPr>
              <a:spLocks noChangeShapeType="1"/>
            </p:cNvSpPr>
            <p:nvPr/>
          </p:nvSpPr>
          <p:spPr bwMode="auto">
            <a:xfrm>
              <a:off x="54387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68"/>
            <p:cNvSpPr>
              <a:spLocks noChangeShapeType="1"/>
            </p:cNvSpPr>
            <p:nvPr/>
          </p:nvSpPr>
          <p:spPr bwMode="auto">
            <a:xfrm>
              <a:off x="54483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69"/>
            <p:cNvSpPr>
              <a:spLocks noChangeShapeType="1"/>
            </p:cNvSpPr>
            <p:nvPr/>
          </p:nvSpPr>
          <p:spPr bwMode="auto">
            <a:xfrm>
              <a:off x="546735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70"/>
            <p:cNvSpPr>
              <a:spLocks noChangeShapeType="1"/>
            </p:cNvSpPr>
            <p:nvPr/>
          </p:nvSpPr>
          <p:spPr bwMode="auto">
            <a:xfrm>
              <a:off x="54768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71"/>
            <p:cNvSpPr>
              <a:spLocks noChangeShapeType="1"/>
            </p:cNvSpPr>
            <p:nvPr/>
          </p:nvSpPr>
          <p:spPr bwMode="auto">
            <a:xfrm>
              <a:off x="44862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72"/>
            <p:cNvSpPr>
              <a:spLocks noChangeShapeType="1"/>
            </p:cNvSpPr>
            <p:nvPr/>
          </p:nvSpPr>
          <p:spPr bwMode="auto">
            <a:xfrm>
              <a:off x="451485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73"/>
            <p:cNvSpPr>
              <a:spLocks noChangeShapeType="1"/>
            </p:cNvSpPr>
            <p:nvPr/>
          </p:nvSpPr>
          <p:spPr bwMode="auto">
            <a:xfrm>
              <a:off x="453390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74"/>
            <p:cNvSpPr>
              <a:spLocks noChangeShapeType="1"/>
            </p:cNvSpPr>
            <p:nvPr/>
          </p:nvSpPr>
          <p:spPr bwMode="auto">
            <a:xfrm>
              <a:off x="45624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75"/>
            <p:cNvSpPr>
              <a:spLocks noChangeShapeType="1"/>
            </p:cNvSpPr>
            <p:nvPr/>
          </p:nvSpPr>
          <p:spPr bwMode="auto">
            <a:xfrm>
              <a:off x="49434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76"/>
            <p:cNvSpPr>
              <a:spLocks noChangeShapeType="1"/>
            </p:cNvSpPr>
            <p:nvPr/>
          </p:nvSpPr>
          <p:spPr bwMode="auto">
            <a:xfrm>
              <a:off x="496252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77"/>
            <p:cNvSpPr>
              <a:spLocks noChangeShapeType="1"/>
            </p:cNvSpPr>
            <p:nvPr/>
          </p:nvSpPr>
          <p:spPr bwMode="auto">
            <a:xfrm>
              <a:off x="4972050"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78"/>
            <p:cNvSpPr>
              <a:spLocks noChangeShapeType="1"/>
            </p:cNvSpPr>
            <p:nvPr/>
          </p:nvSpPr>
          <p:spPr bwMode="auto">
            <a:xfrm>
              <a:off x="49815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79"/>
            <p:cNvSpPr>
              <a:spLocks noChangeShapeType="1"/>
            </p:cNvSpPr>
            <p:nvPr/>
          </p:nvSpPr>
          <p:spPr bwMode="auto">
            <a:xfrm>
              <a:off x="5810250"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80"/>
            <p:cNvSpPr>
              <a:spLocks noChangeShapeType="1"/>
            </p:cNvSpPr>
            <p:nvPr/>
          </p:nvSpPr>
          <p:spPr bwMode="auto">
            <a:xfrm>
              <a:off x="60102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81"/>
            <p:cNvSpPr>
              <a:spLocks noChangeShapeType="1"/>
            </p:cNvSpPr>
            <p:nvPr/>
          </p:nvSpPr>
          <p:spPr bwMode="auto">
            <a:xfrm>
              <a:off x="50863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82"/>
            <p:cNvSpPr>
              <a:spLocks noChangeShapeType="1"/>
            </p:cNvSpPr>
            <p:nvPr/>
          </p:nvSpPr>
          <p:spPr bwMode="auto">
            <a:xfrm>
              <a:off x="4381500" y="36941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83"/>
            <p:cNvSpPr>
              <a:spLocks noChangeShapeType="1"/>
            </p:cNvSpPr>
            <p:nvPr/>
          </p:nvSpPr>
          <p:spPr bwMode="auto">
            <a:xfrm>
              <a:off x="4362450" y="3665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Freeform 84"/>
            <p:cNvSpPr>
              <a:spLocks/>
            </p:cNvSpPr>
            <p:nvPr/>
          </p:nvSpPr>
          <p:spPr bwMode="auto">
            <a:xfrm>
              <a:off x="3124200" y="2770188"/>
              <a:ext cx="2895600" cy="1295400"/>
            </a:xfrm>
            <a:custGeom>
              <a:avLst/>
              <a:gdLst>
                <a:gd name="T0" fmla="*/ 228 w 304"/>
                <a:gd name="T1" fmla="*/ 136 h 136"/>
                <a:gd name="T2" fmla="*/ 210 w 304"/>
                <a:gd name="T3" fmla="*/ 133 h 136"/>
                <a:gd name="T4" fmla="*/ 195 w 304"/>
                <a:gd name="T5" fmla="*/ 130 h 136"/>
                <a:gd name="T6" fmla="*/ 191 w 304"/>
                <a:gd name="T7" fmla="*/ 129 h 136"/>
                <a:gd name="T8" fmla="*/ 184 w 304"/>
                <a:gd name="T9" fmla="*/ 126 h 136"/>
                <a:gd name="T10" fmla="*/ 177 w 304"/>
                <a:gd name="T11" fmla="*/ 124 h 136"/>
                <a:gd name="T12" fmla="*/ 172 w 304"/>
                <a:gd name="T13" fmla="*/ 121 h 136"/>
                <a:gd name="T14" fmla="*/ 166 w 304"/>
                <a:gd name="T15" fmla="*/ 118 h 136"/>
                <a:gd name="T16" fmla="*/ 162 w 304"/>
                <a:gd name="T17" fmla="*/ 115 h 136"/>
                <a:gd name="T18" fmla="*/ 155 w 304"/>
                <a:gd name="T19" fmla="*/ 113 h 136"/>
                <a:gd name="T20" fmla="*/ 151 w 304"/>
                <a:gd name="T21" fmla="*/ 111 h 136"/>
                <a:gd name="T22" fmla="*/ 142 w 304"/>
                <a:gd name="T23" fmla="*/ 108 h 136"/>
                <a:gd name="T24" fmla="*/ 137 w 304"/>
                <a:gd name="T25" fmla="*/ 105 h 136"/>
                <a:gd name="T26" fmla="*/ 131 w 304"/>
                <a:gd name="T27" fmla="*/ 100 h 136"/>
                <a:gd name="T28" fmla="*/ 127 w 304"/>
                <a:gd name="T29" fmla="*/ 97 h 136"/>
                <a:gd name="T30" fmla="*/ 120 w 304"/>
                <a:gd name="T31" fmla="*/ 93 h 136"/>
                <a:gd name="T32" fmla="*/ 116 w 304"/>
                <a:gd name="T33" fmla="*/ 90 h 136"/>
                <a:gd name="T34" fmla="*/ 113 w 304"/>
                <a:gd name="T35" fmla="*/ 88 h 136"/>
                <a:gd name="T36" fmla="*/ 111 w 304"/>
                <a:gd name="T37" fmla="*/ 86 h 136"/>
                <a:gd name="T38" fmla="*/ 106 w 304"/>
                <a:gd name="T39" fmla="*/ 85 h 136"/>
                <a:gd name="T40" fmla="*/ 101 w 304"/>
                <a:gd name="T41" fmla="*/ 81 h 136"/>
                <a:gd name="T42" fmla="*/ 97 w 304"/>
                <a:gd name="T43" fmla="*/ 78 h 136"/>
                <a:gd name="T44" fmla="*/ 94 w 304"/>
                <a:gd name="T45" fmla="*/ 76 h 136"/>
                <a:gd name="T46" fmla="*/ 92 w 304"/>
                <a:gd name="T47" fmla="*/ 73 h 136"/>
                <a:gd name="T48" fmla="*/ 88 w 304"/>
                <a:gd name="T49" fmla="*/ 71 h 136"/>
                <a:gd name="T50" fmla="*/ 84 w 304"/>
                <a:gd name="T51" fmla="*/ 68 h 136"/>
                <a:gd name="T52" fmla="*/ 81 w 304"/>
                <a:gd name="T53" fmla="*/ 66 h 136"/>
                <a:gd name="T54" fmla="*/ 75 w 304"/>
                <a:gd name="T55" fmla="*/ 64 h 136"/>
                <a:gd name="T56" fmla="*/ 70 w 304"/>
                <a:gd name="T57" fmla="*/ 60 h 136"/>
                <a:gd name="T58" fmla="*/ 65 w 304"/>
                <a:gd name="T59" fmla="*/ 55 h 136"/>
                <a:gd name="T60" fmla="*/ 62 w 304"/>
                <a:gd name="T61" fmla="*/ 53 h 136"/>
                <a:gd name="T62" fmla="*/ 58 w 304"/>
                <a:gd name="T63" fmla="*/ 50 h 136"/>
                <a:gd name="T64" fmla="*/ 56 w 304"/>
                <a:gd name="T65" fmla="*/ 45 h 136"/>
                <a:gd name="T66" fmla="*/ 54 w 304"/>
                <a:gd name="T67" fmla="*/ 42 h 136"/>
                <a:gd name="T68" fmla="*/ 51 w 304"/>
                <a:gd name="T69" fmla="*/ 40 h 136"/>
                <a:gd name="T70" fmla="*/ 48 w 304"/>
                <a:gd name="T71" fmla="*/ 37 h 136"/>
                <a:gd name="T72" fmla="*/ 43 w 304"/>
                <a:gd name="T73" fmla="*/ 35 h 136"/>
                <a:gd name="T74" fmla="*/ 40 w 304"/>
                <a:gd name="T75" fmla="*/ 30 h 136"/>
                <a:gd name="T76" fmla="*/ 34 w 304"/>
                <a:gd name="T77" fmla="*/ 25 h 136"/>
                <a:gd name="T78" fmla="*/ 31 w 304"/>
                <a:gd name="T79" fmla="*/ 22 h 136"/>
                <a:gd name="T80" fmla="*/ 27 w 304"/>
                <a:gd name="T81" fmla="*/ 17 h 136"/>
                <a:gd name="T82" fmla="*/ 23 w 304"/>
                <a:gd name="T83" fmla="*/ 14 h 136"/>
                <a:gd name="T84" fmla="*/ 19 w 304"/>
                <a:gd name="T85" fmla="*/ 11 h 136"/>
                <a:gd name="T86" fmla="*/ 13 w 304"/>
                <a:gd name="T87" fmla="*/ 8 h 136"/>
                <a:gd name="T88" fmla="*/ 10 w 304"/>
                <a:gd name="T89" fmla="*/ 6 h 136"/>
                <a:gd name="T90" fmla="*/ 8 w 304"/>
                <a:gd name="T91" fmla="*/ 4 h 136"/>
                <a:gd name="T92" fmla="*/ 0 w 304"/>
                <a:gd name="T9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136">
                  <a:moveTo>
                    <a:pt x="304" y="136"/>
                  </a:moveTo>
                  <a:lnTo>
                    <a:pt x="228" y="136"/>
                  </a:lnTo>
                  <a:lnTo>
                    <a:pt x="228" y="133"/>
                  </a:lnTo>
                  <a:lnTo>
                    <a:pt x="210" y="133"/>
                  </a:lnTo>
                  <a:lnTo>
                    <a:pt x="210" y="130"/>
                  </a:lnTo>
                  <a:lnTo>
                    <a:pt x="195" y="130"/>
                  </a:lnTo>
                  <a:lnTo>
                    <a:pt x="195" y="129"/>
                  </a:lnTo>
                  <a:lnTo>
                    <a:pt x="191" y="129"/>
                  </a:lnTo>
                  <a:lnTo>
                    <a:pt x="191" y="126"/>
                  </a:lnTo>
                  <a:lnTo>
                    <a:pt x="184" y="126"/>
                  </a:lnTo>
                  <a:lnTo>
                    <a:pt x="184" y="124"/>
                  </a:lnTo>
                  <a:lnTo>
                    <a:pt x="177" y="124"/>
                  </a:lnTo>
                  <a:lnTo>
                    <a:pt x="177" y="121"/>
                  </a:lnTo>
                  <a:lnTo>
                    <a:pt x="172" y="121"/>
                  </a:lnTo>
                  <a:lnTo>
                    <a:pt x="172" y="118"/>
                  </a:lnTo>
                  <a:lnTo>
                    <a:pt x="166" y="118"/>
                  </a:lnTo>
                  <a:lnTo>
                    <a:pt x="166" y="115"/>
                  </a:lnTo>
                  <a:lnTo>
                    <a:pt x="162" y="115"/>
                  </a:lnTo>
                  <a:lnTo>
                    <a:pt x="162" y="113"/>
                  </a:lnTo>
                  <a:lnTo>
                    <a:pt x="155" y="113"/>
                  </a:lnTo>
                  <a:lnTo>
                    <a:pt x="155" y="111"/>
                  </a:lnTo>
                  <a:lnTo>
                    <a:pt x="151" y="111"/>
                  </a:lnTo>
                  <a:lnTo>
                    <a:pt x="151" y="108"/>
                  </a:lnTo>
                  <a:lnTo>
                    <a:pt x="142" y="108"/>
                  </a:lnTo>
                  <a:lnTo>
                    <a:pt x="142" y="105"/>
                  </a:lnTo>
                  <a:lnTo>
                    <a:pt x="137" y="105"/>
                  </a:lnTo>
                  <a:lnTo>
                    <a:pt x="137" y="100"/>
                  </a:lnTo>
                  <a:lnTo>
                    <a:pt x="131" y="100"/>
                  </a:lnTo>
                  <a:lnTo>
                    <a:pt x="131" y="97"/>
                  </a:lnTo>
                  <a:lnTo>
                    <a:pt x="127" y="97"/>
                  </a:lnTo>
                  <a:lnTo>
                    <a:pt x="127" y="93"/>
                  </a:lnTo>
                  <a:lnTo>
                    <a:pt x="120" y="93"/>
                  </a:lnTo>
                  <a:lnTo>
                    <a:pt x="120" y="90"/>
                  </a:lnTo>
                  <a:lnTo>
                    <a:pt x="116" y="90"/>
                  </a:lnTo>
                  <a:lnTo>
                    <a:pt x="116" y="88"/>
                  </a:lnTo>
                  <a:lnTo>
                    <a:pt x="113" y="88"/>
                  </a:lnTo>
                  <a:lnTo>
                    <a:pt x="113" y="86"/>
                  </a:lnTo>
                  <a:lnTo>
                    <a:pt x="111" y="86"/>
                  </a:lnTo>
                  <a:lnTo>
                    <a:pt x="111" y="85"/>
                  </a:lnTo>
                  <a:lnTo>
                    <a:pt x="106" y="85"/>
                  </a:lnTo>
                  <a:lnTo>
                    <a:pt x="106" y="81"/>
                  </a:lnTo>
                  <a:lnTo>
                    <a:pt x="101" y="81"/>
                  </a:lnTo>
                  <a:lnTo>
                    <a:pt x="101" y="78"/>
                  </a:lnTo>
                  <a:lnTo>
                    <a:pt x="97" y="78"/>
                  </a:lnTo>
                  <a:lnTo>
                    <a:pt x="97" y="76"/>
                  </a:lnTo>
                  <a:lnTo>
                    <a:pt x="94" y="76"/>
                  </a:lnTo>
                  <a:lnTo>
                    <a:pt x="94" y="73"/>
                  </a:lnTo>
                  <a:lnTo>
                    <a:pt x="92" y="73"/>
                  </a:lnTo>
                  <a:lnTo>
                    <a:pt x="92" y="71"/>
                  </a:lnTo>
                  <a:lnTo>
                    <a:pt x="88" y="71"/>
                  </a:lnTo>
                  <a:lnTo>
                    <a:pt x="88" y="68"/>
                  </a:lnTo>
                  <a:lnTo>
                    <a:pt x="84" y="68"/>
                  </a:lnTo>
                  <a:lnTo>
                    <a:pt x="84" y="66"/>
                  </a:lnTo>
                  <a:lnTo>
                    <a:pt x="81" y="66"/>
                  </a:lnTo>
                  <a:lnTo>
                    <a:pt x="81" y="64"/>
                  </a:lnTo>
                  <a:lnTo>
                    <a:pt x="75" y="64"/>
                  </a:lnTo>
                  <a:lnTo>
                    <a:pt x="75" y="60"/>
                  </a:lnTo>
                  <a:lnTo>
                    <a:pt x="70" y="60"/>
                  </a:lnTo>
                  <a:lnTo>
                    <a:pt x="70" y="55"/>
                  </a:lnTo>
                  <a:lnTo>
                    <a:pt x="65" y="55"/>
                  </a:lnTo>
                  <a:lnTo>
                    <a:pt x="65" y="53"/>
                  </a:lnTo>
                  <a:lnTo>
                    <a:pt x="62" y="53"/>
                  </a:lnTo>
                  <a:lnTo>
                    <a:pt x="62" y="50"/>
                  </a:lnTo>
                  <a:lnTo>
                    <a:pt x="58" y="50"/>
                  </a:lnTo>
                  <a:lnTo>
                    <a:pt x="58" y="45"/>
                  </a:lnTo>
                  <a:lnTo>
                    <a:pt x="56" y="45"/>
                  </a:lnTo>
                  <a:lnTo>
                    <a:pt x="56" y="42"/>
                  </a:lnTo>
                  <a:lnTo>
                    <a:pt x="54" y="42"/>
                  </a:lnTo>
                  <a:lnTo>
                    <a:pt x="54" y="40"/>
                  </a:lnTo>
                  <a:lnTo>
                    <a:pt x="51" y="40"/>
                  </a:lnTo>
                  <a:lnTo>
                    <a:pt x="51" y="37"/>
                  </a:lnTo>
                  <a:lnTo>
                    <a:pt x="48" y="37"/>
                  </a:lnTo>
                  <a:lnTo>
                    <a:pt x="48" y="35"/>
                  </a:lnTo>
                  <a:lnTo>
                    <a:pt x="43" y="35"/>
                  </a:lnTo>
                  <a:lnTo>
                    <a:pt x="43" y="30"/>
                  </a:lnTo>
                  <a:lnTo>
                    <a:pt x="40" y="30"/>
                  </a:lnTo>
                  <a:lnTo>
                    <a:pt x="40" y="25"/>
                  </a:lnTo>
                  <a:lnTo>
                    <a:pt x="34" y="25"/>
                  </a:lnTo>
                  <a:lnTo>
                    <a:pt x="34" y="22"/>
                  </a:lnTo>
                  <a:lnTo>
                    <a:pt x="31" y="22"/>
                  </a:lnTo>
                  <a:lnTo>
                    <a:pt x="31" y="17"/>
                  </a:lnTo>
                  <a:lnTo>
                    <a:pt x="27" y="17"/>
                  </a:lnTo>
                  <a:lnTo>
                    <a:pt x="27" y="14"/>
                  </a:lnTo>
                  <a:lnTo>
                    <a:pt x="23" y="14"/>
                  </a:lnTo>
                  <a:lnTo>
                    <a:pt x="23" y="11"/>
                  </a:lnTo>
                  <a:lnTo>
                    <a:pt x="19" y="11"/>
                  </a:lnTo>
                  <a:lnTo>
                    <a:pt x="19" y="8"/>
                  </a:lnTo>
                  <a:lnTo>
                    <a:pt x="13" y="8"/>
                  </a:lnTo>
                  <a:lnTo>
                    <a:pt x="13" y="6"/>
                  </a:lnTo>
                  <a:lnTo>
                    <a:pt x="10" y="6"/>
                  </a:lnTo>
                  <a:lnTo>
                    <a:pt x="10" y="4"/>
                  </a:lnTo>
                  <a:lnTo>
                    <a:pt x="8" y="4"/>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575" name="Straight Connector 574"/>
          <p:cNvCxnSpPr/>
          <p:nvPr/>
        </p:nvCxnSpPr>
        <p:spPr>
          <a:xfrm>
            <a:off x="1790781" y="3069564"/>
            <a:ext cx="1353960"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6" name="Straight Connector 575"/>
          <p:cNvCxnSpPr/>
          <p:nvPr/>
        </p:nvCxnSpPr>
        <p:spPr>
          <a:xfrm flipV="1">
            <a:off x="3009773"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7" name="Straight Connector 576"/>
          <p:cNvCxnSpPr/>
          <p:nvPr/>
        </p:nvCxnSpPr>
        <p:spPr>
          <a:xfrm flipV="1">
            <a:off x="3148717"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78" name="TextBox 577"/>
          <p:cNvSpPr txBox="1"/>
          <p:nvPr/>
        </p:nvSpPr>
        <p:spPr>
          <a:xfrm>
            <a:off x="2569359" y="3748712"/>
            <a:ext cx="433132" cy="307777"/>
          </a:xfrm>
          <a:prstGeom prst="rect">
            <a:avLst/>
          </a:prstGeom>
          <a:noFill/>
        </p:spPr>
        <p:txBody>
          <a:bodyPr wrap="none" rtlCol="0">
            <a:spAutoFit/>
          </a:bodyPr>
          <a:lstStyle/>
          <a:p>
            <a:r>
              <a:rPr lang="ja-JP" sz="1400" b="0" i="0" dirty="0" smtClean="0">
                <a:solidFill>
                  <a:srgbClr val="4D4D4D"/>
                </a:solidFill>
                <a:ea typeface="MS UI Gothic" pitchFamily="18" charset="0"/>
              </a:rPr>
              <a:t>7.6</a:t>
            </a:r>
          </a:p>
        </p:txBody>
      </p:sp>
      <p:sp>
        <p:nvSpPr>
          <p:cNvPr id="579" name="TextBox 578"/>
          <p:cNvSpPr txBox="1"/>
          <p:nvPr/>
        </p:nvSpPr>
        <p:spPr>
          <a:xfrm>
            <a:off x="3164551" y="3748712"/>
            <a:ext cx="433132" cy="307777"/>
          </a:xfrm>
          <a:prstGeom prst="rect">
            <a:avLst/>
          </a:prstGeom>
          <a:noFill/>
        </p:spPr>
        <p:txBody>
          <a:bodyPr wrap="none" rtlCol="0">
            <a:spAutoFit/>
          </a:bodyPr>
          <a:lstStyle/>
          <a:p>
            <a:r>
              <a:rPr lang="ja-JP" sz="1400" b="0" i="0" dirty="0" smtClean="0">
                <a:solidFill>
                  <a:srgbClr val="4D4D4D"/>
                </a:solidFill>
                <a:ea typeface="MS UI Gothic" pitchFamily="18" charset="0"/>
              </a:rPr>
              <a:t>8.7</a:t>
            </a:r>
          </a:p>
        </p:txBody>
      </p:sp>
      <p:cxnSp>
        <p:nvCxnSpPr>
          <p:cNvPr id="580" name="Straight Connector 579"/>
          <p:cNvCxnSpPr/>
          <p:nvPr/>
        </p:nvCxnSpPr>
        <p:spPr>
          <a:xfrm>
            <a:off x="2759816" y="2066485"/>
            <a:ext cx="47575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2759816" y="2293502"/>
            <a:ext cx="4757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2" name="Rectangle 581"/>
          <p:cNvSpPr/>
          <p:nvPr/>
        </p:nvSpPr>
        <p:spPr>
          <a:xfrm>
            <a:off x="3220690" y="1911357"/>
            <a:ext cx="1581725" cy="523220"/>
          </a:xfrm>
          <a:prstGeom prst="rect">
            <a:avLst/>
          </a:prstGeom>
        </p:spPr>
        <p:txBody>
          <a:bodyPr wrap="square">
            <a:spAutoFit/>
          </a:bodyPr>
          <a:lstStyle/>
          <a:p>
            <a:r>
              <a:rPr lang="ja-JP" sz="1400" b="0" i="0" dirty="0" smtClean="0">
                <a:solidFill>
                  <a:srgbClr val="4D4D4D"/>
                </a:solidFill>
                <a:ea typeface="MS UI Gothic" pitchFamily="18" charset="0"/>
              </a:rPr>
              <a:t>EVO + GEM</a:t>
            </a:r>
          </a:p>
          <a:p>
            <a:r>
              <a:rPr lang="ja-JP" sz="1400" b="0" i="0" dirty="0" smtClean="0">
                <a:solidFill>
                  <a:srgbClr val="4D4D4D"/>
                </a:solidFill>
                <a:ea typeface="MS UI Gothic" pitchFamily="18" charset="0"/>
              </a:rPr>
              <a:t>プラセボ + GEM </a:t>
            </a:r>
          </a:p>
        </p:txBody>
      </p:sp>
    </p:spTree>
    <p:custDataLst>
      <p:tags r:id="rId1"/>
    </p:custDataLst>
    <p:extLst>
      <p:ext uri="{BB962C8B-B14F-4D97-AF65-F5344CB8AC3E}">
        <p14:creationId xmlns:p14="http://schemas.microsoft.com/office/powerpoint/2010/main" val="3721416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本試験では主要エンドポイントを達成しなかった</a:t>
            </a:r>
          </a:p>
          <a:p>
            <a:r>
              <a:rPr lang="ja-JP" sz="1600" b="1" i="0" dirty="0" smtClean="0">
                <a:solidFill>
                  <a:srgbClr val="4D4D4D"/>
                </a:solidFill>
                <a:ea typeface="MS UI Gothic" pitchFamily="18" charset="0"/>
              </a:rPr>
              <a:t>進行膵癌患者におけるエボホスファミド＋ゲムシタビン併用療法では、プラセボ＋ゲムシタビン併用療法と比較して、抗腫瘍活性（OS、PFS、ORR）の兆候が示された</a:t>
            </a:r>
          </a:p>
          <a:p>
            <a:r>
              <a:rPr lang="ja-JP" sz="1600" b="1" i="0" dirty="0" smtClean="0">
                <a:solidFill>
                  <a:srgbClr val="4D4D4D"/>
                </a:solidFill>
                <a:ea typeface="MS UI Gothic" pitchFamily="18" charset="0"/>
              </a:rPr>
              <a:t>血液学的AEはエボホスファミド＋ゲムシタビン併用群でやや多く発生した</a:t>
            </a:r>
          </a:p>
          <a:p>
            <a:pPr lvl="1"/>
            <a:r>
              <a:rPr lang="ja-JP" sz="1600" b="1" i="0" dirty="0" smtClean="0">
                <a:solidFill>
                  <a:srgbClr val="4D4D4D"/>
                </a:solidFill>
                <a:ea typeface="MS UI Gothic" pitchFamily="18" charset="0"/>
              </a:rPr>
              <a:t>新たな安全性シグナルは特定されなかった</a:t>
            </a:r>
          </a:p>
          <a:p>
            <a:r>
              <a:rPr lang="ja-JP" sz="1600" b="1" i="0" dirty="0" smtClean="0">
                <a:solidFill>
                  <a:srgbClr val="4D4D4D"/>
                </a:solidFill>
                <a:ea typeface="MS UI Gothic" pitchFamily="18" charset="0"/>
              </a:rPr>
              <a:t>さらなる解析が継続中である</a:t>
            </a:r>
          </a:p>
        </p:txBody>
      </p:sp>
      <p:sp>
        <p:nvSpPr>
          <p:cNvPr id="10"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Van Cutsem et al. J Clin Oncol 2016; 34 (suppl): abstr 4007</a:t>
            </a:r>
          </a:p>
        </p:txBody>
      </p:sp>
      <p:sp>
        <p:nvSpPr>
          <p:cNvPr id="11"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4007: MAESTRO試験：治療歴のない切除不能な転移性/局所進行膵管腺癌患者におけるゲムシタビン併用下でのエボホスファミド投与を評価する第III相無作為化二重盲検試験  – Van Cutsem E, et al</a:t>
            </a:r>
          </a:p>
        </p:txBody>
      </p:sp>
      <p:graphicFrame>
        <p:nvGraphicFramePr>
          <p:cNvPr id="6" name="Group 88"/>
          <p:cNvGraphicFramePr>
            <a:graphicFrameLocks noGrp="1"/>
          </p:cNvGraphicFramePr>
          <p:nvPr>
            <p:extLst>
              <p:ext uri="{D42A27DB-BD31-4B8C-83A1-F6EECF244321}">
                <p14:modId xmlns:p14="http://schemas.microsoft.com/office/powerpoint/2010/main" val="1374212436"/>
              </p:ext>
            </p:extLst>
          </p:nvPr>
        </p:nvGraphicFramePr>
        <p:xfrm>
          <a:off x="369888" y="1676400"/>
          <a:ext cx="8306569" cy="2286001"/>
        </p:xfrm>
        <a:graphic>
          <a:graphicData uri="http://schemas.openxmlformats.org/drawingml/2006/table">
            <a:tbl>
              <a:tblPr firstRow="1" bandRow="1">
                <a:tableStyleId>{69012ECD-51FC-41F1-AA8D-1B2483CD663E}</a:tableStyleId>
              </a:tblPr>
              <a:tblGrid>
                <a:gridCol w="2816225"/>
                <a:gridCol w="2745172"/>
                <a:gridCol w="2745172"/>
              </a:tblGrid>
              <a:tr h="614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グレード3～4の血液学的AE、n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エボホスファミド＋ゲムシタビン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(n=338)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プラセボ＋ゲムシタビン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(n=341)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好中球減少症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152 (45.0)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88 (25.8)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好中球減少症(発熱性)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7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2 (0.6)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血小板減少症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160 (47.3)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26 (7.6)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貧血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75 (22.2)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  41 (12.0)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07641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膵癌が疑われる患者を対象に、標準的診断検査に加えてFDG PET-CTを実施した時の影響を検討すること</a:t>
            </a:r>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4008: PET-PANC試験：膵癌が疑われる患者の診断および管理におけるFDG PET/CTの診断精度および臨床的価値を評価する多施設共同前向き試験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Ghaneh P,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Ghaneh et al. J Clin Oncol 2016; 34 (suppl): abstr 4008</a:t>
            </a:r>
          </a:p>
        </p:txBody>
      </p:sp>
      <p:sp>
        <p:nvSpPr>
          <p:cNvPr id="17" name="Rectangle 9"/>
          <p:cNvSpPr txBox="1">
            <a:spLocks noChangeArrowheads="1"/>
          </p:cNvSpPr>
          <p:nvPr/>
        </p:nvSpPr>
        <p:spPr bwMode="auto">
          <a:xfrm>
            <a:off x="365124" y="4524375"/>
            <a:ext cx="3868210" cy="10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多列検出型コンピュータ断層撮影（MDCT）に追加実施するFDG PET-CTの診断的増分価値</a:t>
            </a:r>
          </a:p>
        </p:txBody>
      </p:sp>
      <p:sp>
        <p:nvSpPr>
          <p:cNvPr id="31" name="Content Placeholder 26"/>
          <p:cNvSpPr txBox="1">
            <a:spLocks/>
          </p:cNvSpPr>
          <p:nvPr/>
        </p:nvSpPr>
        <p:spPr>
          <a:xfrm>
            <a:off x="4648200" y="4524375"/>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診断、ステージ、患者管理の変更</a:t>
            </a:r>
          </a:p>
          <a:p>
            <a:pPr>
              <a:buClr>
                <a:srgbClr val="043882"/>
              </a:buClr>
            </a:pPr>
            <a:r>
              <a:rPr lang="ja-JP" b="0" i="0" dirty="0" smtClean="0">
                <a:solidFill>
                  <a:srgbClr val="4D4D4D"/>
                </a:solidFill>
                <a:ea typeface="MS UI Gothic" pitchFamily="18" charset="0"/>
              </a:rPr>
              <a:t>費用</a:t>
            </a:r>
          </a:p>
        </p:txBody>
      </p:sp>
      <p:sp>
        <p:nvSpPr>
          <p:cNvPr id="36" name="AutoShape 12"/>
          <p:cNvSpPr>
            <a:spLocks noChangeArrowheads="1"/>
          </p:cNvSpPr>
          <p:nvPr/>
        </p:nvSpPr>
        <p:spPr bwMode="auto">
          <a:xfrm>
            <a:off x="4768371" y="2553394"/>
            <a:ext cx="1127461" cy="1368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FDG PET/CT</a:t>
            </a:r>
          </a:p>
        </p:txBody>
      </p:sp>
      <p:cxnSp>
        <p:nvCxnSpPr>
          <p:cNvPr id="37" name="AutoShape 19"/>
          <p:cNvCxnSpPr>
            <a:cxnSpLocks noChangeShapeType="1"/>
            <a:stCxn id="40" idx="3"/>
            <a:endCxn id="20" idx="0"/>
          </p:cNvCxnSpPr>
          <p:nvPr/>
        </p:nvCxnSpPr>
        <p:spPr bwMode="auto">
          <a:xfrm>
            <a:off x="3425585" y="3237394"/>
            <a:ext cx="403491" cy="1"/>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86594" y="2375363"/>
            <a:ext cx="3138991"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膵癌の疑い</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PET-CT + MDCTスキャンが実施可</a:t>
            </a:r>
            <a:r>
              <a:rPr lang="ja-JP" b="0" i="0" dirty="0" smtClean="0">
                <a:solidFill>
                  <a:srgbClr val="FFFFFF"/>
                </a:solidFill>
                <a:ea typeface="MS UI Gothic" pitchFamily="18" charset="0"/>
              </a:rPr>
              <a:t>能</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n=550)</a:t>
            </a:r>
          </a:p>
        </p:txBody>
      </p:sp>
      <p:sp>
        <p:nvSpPr>
          <p:cNvPr id="13" name="AutoShape 12"/>
          <p:cNvSpPr>
            <a:spLocks noChangeArrowheads="1"/>
          </p:cNvSpPr>
          <p:nvPr/>
        </p:nvSpPr>
        <p:spPr bwMode="auto">
          <a:xfrm rot="16200000">
            <a:off x="5898461" y="2973076"/>
            <a:ext cx="1368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診断</a:t>
            </a:r>
            <a:r>
              <a:rPr lang="ja-JP" b="1" i="0" baseline="30000" dirty="0" smtClean="0">
                <a:solidFill>
                  <a:srgbClr val="FFFFFF"/>
                </a:solidFill>
                <a:ea typeface="MS UI Gothic" pitchFamily="18" charset="0"/>
              </a:rPr>
              <a:t>†</a:t>
            </a:r>
          </a:p>
        </p:txBody>
      </p:sp>
      <p:cxnSp>
        <p:nvCxnSpPr>
          <p:cNvPr id="16" name="AutoShape 19"/>
          <p:cNvCxnSpPr>
            <a:cxnSpLocks noChangeShapeType="1"/>
            <a:stCxn id="36" idx="3"/>
            <a:endCxn id="13" idx="0"/>
          </p:cNvCxnSpPr>
          <p:nvPr/>
        </p:nvCxnSpPr>
        <p:spPr bwMode="auto">
          <a:xfrm>
            <a:off x="5895832" y="3237394"/>
            <a:ext cx="422311"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286518" y="2913394"/>
            <a:ext cx="1440000" cy="648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確定された</a:t>
            </a:r>
            <a:endParaRPr lang="en-US" altLang="ja-JP" b="1" i="0" dirty="0" smtClean="0">
              <a:solidFill>
                <a:srgbClr val="FFFFFF"/>
              </a:solidFill>
              <a:ea typeface="MS UI Gothic" pitchFamily="18" charset="0"/>
            </a:endParaRPr>
          </a:p>
          <a:p>
            <a:pPr algn="ctr" defTabSz="892175" eaLnBrk="0" hangingPunct="0"/>
            <a:r>
              <a:rPr lang="ja-JP" b="1" i="0" dirty="0" smtClean="0">
                <a:solidFill>
                  <a:srgbClr val="FFFFFF"/>
                </a:solidFill>
                <a:ea typeface="MS UI Gothic" pitchFamily="18" charset="0"/>
              </a:rPr>
              <a:t>診断</a:t>
            </a:r>
            <a:r>
              <a:rPr lang="ja-JP" b="1" i="0" baseline="30000" dirty="0" smtClean="0">
                <a:solidFill>
                  <a:srgbClr val="FFFFFF"/>
                </a:solidFill>
                <a:ea typeface="MS UI Gothic" pitchFamily="18" charset="0"/>
              </a:rPr>
              <a:t>‡</a:t>
            </a:r>
          </a:p>
        </p:txBody>
      </p:sp>
      <p:cxnSp>
        <p:nvCxnSpPr>
          <p:cNvPr id="19" name="AutoShape 19"/>
          <p:cNvCxnSpPr>
            <a:cxnSpLocks noChangeShapeType="1"/>
            <a:stCxn id="13" idx="2"/>
            <a:endCxn id="18" idx="1"/>
          </p:cNvCxnSpPr>
          <p:nvPr/>
        </p:nvCxnSpPr>
        <p:spPr bwMode="auto">
          <a:xfrm flipV="1">
            <a:off x="6846780" y="3237394"/>
            <a:ext cx="439738"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rot="16200000">
            <a:off x="3409394" y="2973076"/>
            <a:ext cx="1368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診断*</a:t>
            </a:r>
          </a:p>
        </p:txBody>
      </p:sp>
      <p:cxnSp>
        <p:nvCxnSpPr>
          <p:cNvPr id="21" name="AutoShape 19"/>
          <p:cNvCxnSpPr>
            <a:cxnSpLocks noChangeShapeType="1"/>
            <a:stCxn id="20" idx="2"/>
            <a:endCxn id="36" idx="1"/>
          </p:cNvCxnSpPr>
          <p:nvPr/>
        </p:nvCxnSpPr>
        <p:spPr bwMode="auto">
          <a:xfrm flipV="1">
            <a:off x="4357713" y="3237394"/>
            <a:ext cx="410658" cy="1"/>
          </a:xfrm>
          <a:prstGeom prst="straightConnector1">
            <a:avLst/>
          </a:prstGeom>
          <a:noFill/>
          <a:ln w="57150">
            <a:solidFill>
              <a:schemeClr val="bg2">
                <a:lumMod val="60000"/>
                <a:lumOff val="40000"/>
              </a:schemeClr>
            </a:solidFill>
            <a:round/>
            <a:headEnd/>
            <a:tailEnd type="triangle" w="med" len="med"/>
          </a:ln>
        </p:spPr>
      </p:cxnSp>
      <p:sp>
        <p:nvSpPr>
          <p:cNvPr id="22" name="Text Placeholder 13"/>
          <p:cNvSpPr>
            <a:spLocks noGrp="1"/>
          </p:cNvSpPr>
          <p:nvPr>
            <p:ph type="body" sz="quarter" idx="10"/>
          </p:nvPr>
        </p:nvSpPr>
        <p:spPr>
          <a:xfrm>
            <a:off x="365124" y="6096000"/>
            <a:ext cx="4548069" cy="487363"/>
          </a:xfrm>
        </p:spPr>
        <p:txBody>
          <a:bodyPr/>
          <a:lstStyle/>
          <a:p>
            <a:r>
              <a:rPr lang="ja-JP" sz="1200" b="0" i="0" dirty="0" smtClean="0">
                <a:solidFill>
                  <a:srgbClr val="4D4D4D"/>
                </a:solidFill>
                <a:ea typeface="MS UI Gothic" pitchFamily="18" charset="0"/>
              </a:rPr>
              <a:t>*初回MDTの帰結に基づき非盲検化、</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二次MDTの帰結に基づきPET/CTスキャンについて非盲検化後、実診断および管理、</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参照標準：診断/スキャン歴について盲検下に置かれた独立委員会による診断。</a:t>
            </a:r>
          </a:p>
        </p:txBody>
      </p:sp>
    </p:spTree>
    <p:custDataLst>
      <p:tags r:id="rId1"/>
    </p:custDataLst>
    <p:extLst>
      <p:ext uri="{BB962C8B-B14F-4D97-AF65-F5344CB8AC3E}">
        <p14:creationId xmlns:p14="http://schemas.microsoft.com/office/powerpoint/2010/main" val="882997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324600"/>
            <a:ext cx="4435475" cy="258763"/>
          </a:xfrm>
        </p:spPr>
        <p:txBody>
          <a:bodyPr/>
          <a:lstStyle/>
          <a:p>
            <a:r>
              <a:rPr lang="ja-JP" sz="1200" b="0" i="0" dirty="0" smtClean="0">
                <a:solidFill>
                  <a:srgbClr val="4D4D4D"/>
                </a:solidFill>
                <a:ea typeface="MS UI Gothic" pitchFamily="18" charset="0"/>
              </a:rPr>
              <a:t>*切除予定290例、</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転移41例、良性17例。</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r>
              <a:rPr lang="ja-JP" sz="1600" b="0" i="0" dirty="0" smtClean="0">
                <a:solidFill>
                  <a:srgbClr val="4D4D4D"/>
                </a:solidFill>
                <a:ea typeface="MS UI Gothic" pitchFamily="18" charset="0"/>
              </a:rPr>
              <a:t>PET-CTの実施後、56例（14%）で診断が不適切なものから適切なものへと変更された </a:t>
            </a:r>
          </a:p>
        </p:txBody>
      </p:sp>
      <p:sp>
        <p:nvSpPr>
          <p:cNvPr id="7" name="Text Placeholder 14"/>
          <p:cNvSpPr>
            <a:spLocks noGrp="1"/>
          </p:cNvSpPr>
          <p:nvPr>
            <p:ph type="body" sz="quarter" idx="11"/>
          </p:nvPr>
        </p:nvSpPr>
        <p:spPr>
          <a:xfrm>
            <a:off x="4648200" y="6324600"/>
            <a:ext cx="4130675" cy="258763"/>
          </a:xfrm>
        </p:spPr>
        <p:txBody>
          <a:bodyPr/>
          <a:lstStyle/>
          <a:p>
            <a:r>
              <a:rPr lang="ja-JP" sz="1200" b="0" i="0" dirty="0" smtClean="0">
                <a:solidFill>
                  <a:srgbClr val="4D4D4D"/>
                </a:solidFill>
                <a:ea typeface="MS UI Gothic" pitchFamily="18" charset="0"/>
              </a:rPr>
              <a:t>Ghaneh et al. J Clin Oncol 2016; 34 (suppl): abstr 4008</a:t>
            </a:r>
          </a:p>
        </p:txBody>
      </p:sp>
      <p:sp>
        <p:nvSpPr>
          <p:cNvPr id="9"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4008: PET-PANC試験：膵癌が疑われる患者の診断および管理におけるFDG PET/CTの診断精度および臨床的価値を評価する多施設共同前向き試験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Ghaneh P, et al</a:t>
            </a:r>
          </a:p>
        </p:txBody>
      </p:sp>
      <p:graphicFrame>
        <p:nvGraphicFramePr>
          <p:cNvPr id="6" name="Group 88"/>
          <p:cNvGraphicFramePr>
            <a:graphicFrameLocks noGrp="1"/>
          </p:cNvGraphicFramePr>
          <p:nvPr>
            <p:extLst>
              <p:ext uri="{D42A27DB-BD31-4B8C-83A1-F6EECF244321}">
                <p14:modId xmlns:p14="http://schemas.microsoft.com/office/powerpoint/2010/main" val="684538133"/>
              </p:ext>
            </p:extLst>
          </p:nvPr>
        </p:nvGraphicFramePr>
        <p:xfrm>
          <a:off x="369888" y="1600198"/>
          <a:ext cx="8408988" cy="1524000"/>
        </p:xfrm>
        <a:graphic>
          <a:graphicData uri="http://schemas.openxmlformats.org/drawingml/2006/table">
            <a:tbl>
              <a:tblPr firstRow="1" bandRow="1">
                <a:tableStyleId>{69012ECD-51FC-41F1-AA8D-1B2483CD663E}</a:tableStyleId>
              </a:tblPr>
              <a:tblGrid>
                <a:gridCol w="2220912"/>
                <a:gridCol w="1778000"/>
                <a:gridCol w="1879600"/>
                <a:gridCol w="1676400"/>
                <a:gridCol w="854076"/>
              </a:tblGrid>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診断正確性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MDCT、%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PET-CT、%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相対値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感度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88.5 (84.6, 92.4)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92.7 (89.6 , 95.9 )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1.05 (1.01,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特異度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70.6  (65.3 , 75.8)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75.8  (70.8 , 80.7)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1.07 (1.01,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陽性適中率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73.1  (68.2 , 78.0)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77.6  (72.9 , 82.2)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1.06 (1.00,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陰性適中率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87.1  (82.9 , 91.5)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92.0  (88.6 , 95.5)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1.06 (1.00,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433799439"/>
              </p:ext>
            </p:extLst>
          </p:nvPr>
        </p:nvGraphicFramePr>
        <p:xfrm>
          <a:off x="369888" y="3259182"/>
          <a:ext cx="8408988" cy="2583180"/>
        </p:xfrm>
        <a:graphic>
          <a:graphicData uri="http://schemas.openxmlformats.org/drawingml/2006/table">
            <a:tbl>
              <a:tblPr firstRow="1" bandRow="1">
                <a:tableStyleId>{69012ECD-51FC-41F1-AA8D-1B2483CD663E}</a:tableStyleId>
              </a:tblPr>
              <a:tblGrid>
                <a:gridCol w="3236912"/>
                <a:gridCol w="1536700"/>
                <a:gridCol w="1373309"/>
                <a:gridCol w="2262067"/>
              </a:tblGrid>
              <a:tr h="213360">
                <a:tc gridSpan="4">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患者管理における変更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7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PET-CT前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PET-CT後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患者数、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PET-CTによる患者数、n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61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 (20)</a:t>
                      </a:r>
                      <a:r>
                        <a:rPr lang="ja-JP" sz="1400" b="0" i="0" baseline="30000" dirty="0" smtClean="0">
                          <a:solidFill>
                            <a:srgbClr val="4D4D4D"/>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CT非施行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CT非施行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追加検査なし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追加検査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31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PET-CTにより特定された二次性原発腫瘍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419985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FDG PET/CTの実施は膵癌の診断において有意な有益性を示す </a:t>
            </a:r>
          </a:p>
          <a:p>
            <a:r>
              <a:rPr lang="ja-JP" sz="1600" b="1" i="0" dirty="0" smtClean="0">
                <a:solidFill>
                  <a:srgbClr val="4D4D4D"/>
                </a:solidFill>
                <a:ea typeface="MS UI Gothic" pitchFamily="18" charset="0"/>
              </a:rPr>
              <a:t>FDG PET/CTは患者の病期分類および管理に影響し、手術予定済みの患者の切除を阻止した</a:t>
            </a:r>
          </a:p>
          <a:p>
            <a:r>
              <a:rPr lang="ja-JP" sz="1600" b="1" i="0" dirty="0" smtClean="0">
                <a:solidFill>
                  <a:srgbClr val="4D4D4D"/>
                </a:solidFill>
                <a:ea typeface="MS UI Gothic" pitchFamily="18" charset="0"/>
              </a:rPr>
              <a:t>FDG PET/CTは英国国民保健サービス（NHS）に対する現在の償還率で費用効率が高かった</a:t>
            </a:r>
          </a:p>
        </p:txBody>
      </p:sp>
      <p:sp>
        <p:nvSpPr>
          <p:cNvPr id="8"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Ghaneh et al. J Clin Oncol 2016; 34 (suppl): abstr 4008</a:t>
            </a:r>
          </a:p>
        </p:txBody>
      </p:sp>
      <p:sp>
        <p:nvSpPr>
          <p:cNvPr id="9"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4008: PET-PANC試験：膵癌が疑われる患者の診断および管理におけるFDG PET/CTの診断精度および臨床的価値を評価する多施設共同前向き試験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Ghaneh P, et al</a:t>
            </a:r>
          </a:p>
        </p:txBody>
      </p:sp>
      <p:graphicFrame>
        <p:nvGraphicFramePr>
          <p:cNvPr id="6" name="Group 88"/>
          <p:cNvGraphicFramePr>
            <a:graphicFrameLocks noGrp="1"/>
          </p:cNvGraphicFramePr>
          <p:nvPr>
            <p:extLst>
              <p:ext uri="{D42A27DB-BD31-4B8C-83A1-F6EECF244321}">
                <p14:modId xmlns:p14="http://schemas.microsoft.com/office/powerpoint/2010/main" val="1837134592"/>
              </p:ext>
            </p:extLst>
          </p:nvPr>
        </p:nvGraphicFramePr>
        <p:xfrm>
          <a:off x="369888" y="1676400"/>
          <a:ext cx="8408991" cy="2377440"/>
        </p:xfrm>
        <a:graphic>
          <a:graphicData uri="http://schemas.openxmlformats.org/drawingml/2006/table">
            <a:tbl>
              <a:tblPr firstRow="1" bandRow="1">
                <a:tableStyleId>{69012ECD-51FC-41F1-AA8D-1B2483CD663E}</a:tableStyleId>
              </a:tblPr>
              <a:tblGrid>
                <a:gridCol w="1845939"/>
                <a:gridCol w="1093842"/>
                <a:gridCol w="1093842"/>
                <a:gridCol w="1093842"/>
                <a:gridCol w="1093842"/>
                <a:gridCol w="1093842"/>
                <a:gridCol w="1093842"/>
              </a:tblGrid>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全患者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PDAC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PDAC + 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核医学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臨床腫瘍学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核医学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臨床腫瘍学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核医学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臨床腫瘍学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増分費用、£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増分QALY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得られた増分費用効果費(ICER)(費用/QALY)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PET-CT優位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750723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4019: 切除不能膵癌（PC）患者におけるガルニセルチブ＋ゲムシタビン（GG）とゲムシタビン＋プラセボ（GP）を比較評価する第II相二重盲検試験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Melisi D,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切除不能膵癌患者において、ガルニセルチブ＋ゲムシタビン併用療法またはプラセボ＋ゲムシタビン併用療法を実施した時の有効性と安全性を比較評価すること</a:t>
            </a:r>
          </a:p>
        </p:txBody>
      </p:sp>
      <p:sp>
        <p:nvSpPr>
          <p:cNvPr id="4" name="Text Placeholder 3"/>
          <p:cNvSpPr>
            <a:spLocks noGrp="1"/>
          </p:cNvSpPr>
          <p:nvPr>
            <p:ph type="body" sz="quarter" idx="10"/>
          </p:nvPr>
        </p:nvSpPr>
        <p:spPr>
          <a:xfrm>
            <a:off x="365124" y="6339888"/>
            <a:ext cx="4824000" cy="258763"/>
          </a:xfrm>
        </p:spPr>
        <p:txBody>
          <a:bodyPr/>
          <a:lstStyle/>
          <a:p>
            <a:r>
              <a:rPr lang="ja-JP" sz="1200" b="0" i="0" dirty="0" smtClean="0">
                <a:solidFill>
                  <a:srgbClr val="4D4D4D"/>
                </a:solidFill>
                <a:ea typeface="MS UI Gothic" pitchFamily="18" charset="0"/>
              </a:rPr>
              <a:t>*1サイクル＝14日間投与/14日間休薬で計3サイクル、</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ラベルに従って投与。</a:t>
            </a:r>
          </a:p>
        </p:txBody>
      </p:sp>
      <p:cxnSp>
        <p:nvCxnSpPr>
          <p:cNvPr id="8" name="AutoShape 15"/>
          <p:cNvCxnSpPr>
            <a:cxnSpLocks noChangeShapeType="1"/>
            <a:stCxn id="7" idx="0"/>
            <a:endCxn id="13" idx="1"/>
          </p:cNvCxnSpPr>
          <p:nvPr/>
        </p:nvCxnSpPr>
        <p:spPr bwMode="auto">
          <a:xfrm rot="5400000" flipH="1" flipV="1">
            <a:off x="4231927" y="2704656"/>
            <a:ext cx="819695" cy="57769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81749" y="231933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Content Placeholder 26"/>
          <p:cNvSpPr txBox="1">
            <a:spLocks/>
          </p:cNvSpPr>
          <p:nvPr/>
        </p:nvSpPr>
        <p:spPr bwMode="auto">
          <a:xfrm>
            <a:off x="4921250" y="3011487"/>
            <a:ext cx="4288064"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ECOGのPSスコア(0 vs 1 vs 2)</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診断ステージ(II～III vs IV)</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ゲムシタビン投与歴（アジュバント/ネオアジュバント vs 未治療）</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治験実施施設</a:t>
            </a:r>
          </a:p>
        </p:txBody>
      </p:sp>
      <p:cxnSp>
        <p:nvCxnSpPr>
          <p:cNvPr id="11" name="AutoShape 19"/>
          <p:cNvCxnSpPr>
            <a:cxnSpLocks noChangeShapeType="1"/>
            <a:stCxn id="14" idx="3"/>
            <a:endCxn id="7" idx="2"/>
          </p:cNvCxnSpPr>
          <p:nvPr/>
        </p:nvCxnSpPr>
        <p:spPr bwMode="auto">
          <a:xfrm>
            <a:off x="3754114" y="3742462"/>
            <a:ext cx="252737" cy="9907"/>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09114" y="2583656"/>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30623" y="2173287"/>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ガルニセルチブ* PO 150 mg bid + ゲムシタビン</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a:t>
            </a:r>
          </a:p>
          <a:p>
            <a:pPr algn="ctr" defTabSz="892175" eaLnBrk="0" hangingPunct="0"/>
            <a:r>
              <a:rPr lang="ja-JP" b="0" i="0" dirty="0" smtClean="0">
                <a:solidFill>
                  <a:srgbClr val="FFFFFF"/>
                </a:solidFill>
                <a:ea typeface="MS UI Gothic" pitchFamily="18" charset="0"/>
              </a:rPr>
              <a:t>(n=104)</a:t>
            </a:r>
          </a:p>
        </p:txBody>
      </p:sp>
      <p:sp>
        <p:nvSpPr>
          <p:cNvPr id="14" name="AutoShape 9"/>
          <p:cNvSpPr>
            <a:spLocks noChangeArrowheads="1"/>
          </p:cNvSpPr>
          <p:nvPr/>
        </p:nvSpPr>
        <p:spPr bwMode="auto">
          <a:xfrm>
            <a:off x="370114" y="2423383"/>
            <a:ext cx="338400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評価可能な膵ADC(RECIST基準 v1.1に基づく)、ECOG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局所進行(ステージII～III)または転移性(ステージIV)</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根治的切除不</a:t>
            </a:r>
            <a:r>
              <a:rPr lang="ja-JP" b="0" i="0" dirty="0" smtClean="0">
                <a:solidFill>
                  <a:srgbClr val="FFFFFF"/>
                </a:solidFill>
                <a:ea typeface="MS UI Gothic" pitchFamily="18" charset="0"/>
              </a:rPr>
              <a:t>可</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n=156)</a:t>
            </a:r>
          </a:p>
        </p:txBody>
      </p:sp>
      <p:sp>
        <p:nvSpPr>
          <p:cNvPr id="15" name="Rectangle 9"/>
          <p:cNvSpPr txBox="1">
            <a:spLocks noChangeArrowheads="1"/>
          </p:cNvSpPr>
          <p:nvPr/>
        </p:nvSpPr>
        <p:spPr bwMode="auto">
          <a:xfrm>
            <a:off x="365124" y="5451561"/>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16" name="Content Placeholder 26"/>
          <p:cNvSpPr txBox="1">
            <a:spLocks/>
          </p:cNvSpPr>
          <p:nvPr/>
        </p:nvSpPr>
        <p:spPr>
          <a:xfrm>
            <a:off x="4648200" y="54319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PFS、ORR、PK</a:t>
            </a:r>
          </a:p>
          <a:p>
            <a:pPr>
              <a:buClr>
                <a:srgbClr val="043882"/>
              </a:buClr>
            </a:pPr>
            <a:r>
              <a:rPr lang="ja-JP" b="0" i="0" dirty="0" smtClean="0">
                <a:solidFill>
                  <a:srgbClr val="4D4D4D"/>
                </a:solidFill>
                <a:ea typeface="MS UI Gothic" pitchFamily="18" charset="0"/>
              </a:rPr>
              <a:t>安全性、バイオマーカー</a:t>
            </a:r>
          </a:p>
        </p:txBody>
      </p:sp>
      <p:cxnSp>
        <p:nvCxnSpPr>
          <p:cNvPr id="17" name="AutoShape 16"/>
          <p:cNvCxnSpPr>
            <a:cxnSpLocks noChangeShapeType="1"/>
            <a:stCxn id="7" idx="4"/>
            <a:endCxn id="20" idx="1"/>
          </p:cNvCxnSpPr>
          <p:nvPr/>
        </p:nvCxnSpPr>
        <p:spPr bwMode="auto">
          <a:xfrm rot="16200000" flipH="1">
            <a:off x="4192553" y="4261759"/>
            <a:ext cx="898443" cy="577697"/>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81749" y="47355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9" name="AutoShape 20"/>
          <p:cNvCxnSpPr>
            <a:cxnSpLocks noChangeShapeType="1"/>
          </p:cNvCxnSpPr>
          <p:nvPr/>
        </p:nvCxnSpPr>
        <p:spPr bwMode="auto">
          <a:xfrm>
            <a:off x="7607534" y="499983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930623" y="4589462"/>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 + ゲムシタビン</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(n=52)</a:t>
            </a:r>
          </a:p>
        </p:txBody>
      </p:sp>
      <p:sp>
        <p:nvSpPr>
          <p:cNvPr id="23" name="Text Placeholder 4"/>
          <p:cNvSpPr>
            <a:spLocks noGrp="1"/>
          </p:cNvSpPr>
          <p:nvPr>
            <p:ph type="body" sz="quarter" idx="11"/>
          </p:nvPr>
        </p:nvSpPr>
        <p:spPr>
          <a:xfrm>
            <a:off x="4677648" y="6111288"/>
            <a:ext cx="4130675" cy="487363"/>
          </a:xfrm>
        </p:spPr>
        <p:txBody>
          <a:bodyPr/>
          <a:lstStyle/>
          <a:p>
            <a:r>
              <a:rPr lang="ja-JP" sz="1200" b="0" i="0" dirty="0" smtClean="0">
                <a:solidFill>
                  <a:srgbClr val="4D4D4D"/>
                </a:solidFill>
                <a:ea typeface="MS UI Gothic" pitchFamily="18" charset="0"/>
              </a:rPr>
              <a:t> Melisi et al. J Clin Oncol 2016; 34 (suppl): abstr 4019</a:t>
            </a:r>
          </a:p>
        </p:txBody>
      </p:sp>
      <p:sp>
        <p:nvSpPr>
          <p:cNvPr id="7" name="Oval 14"/>
          <p:cNvSpPr>
            <a:spLocks noChangeArrowheads="1"/>
          </p:cNvSpPr>
          <p:nvPr/>
        </p:nvSpPr>
        <p:spPr bwMode="auto">
          <a:xfrm>
            <a:off x="4006851" y="3403351"/>
            <a:ext cx="692149" cy="698036"/>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2:1</a:t>
            </a:r>
          </a:p>
        </p:txBody>
      </p:sp>
    </p:spTree>
    <p:extLst>
      <p:ext uri="{BB962C8B-B14F-4D97-AF65-F5344CB8AC3E}">
        <p14:creationId xmlns:p14="http://schemas.microsoft.com/office/powerpoint/2010/main" val="3613180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Freeform 359"/>
          <p:cNvSpPr>
            <a:spLocks/>
          </p:cNvSpPr>
          <p:nvPr/>
        </p:nvSpPr>
        <p:spPr bwMode="auto">
          <a:xfrm>
            <a:off x="1121649" y="386681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close/>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Freeform 360"/>
          <p:cNvSpPr>
            <a:spLocks/>
          </p:cNvSpPr>
          <p:nvPr/>
        </p:nvSpPr>
        <p:spPr bwMode="auto">
          <a:xfrm>
            <a:off x="1121649" y="386681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568" name="Group 353"/>
          <p:cNvGrpSpPr>
            <a:grpSpLocks noChangeAspect="1"/>
          </p:cNvGrpSpPr>
          <p:nvPr/>
        </p:nvGrpSpPr>
        <p:grpSpPr bwMode="auto">
          <a:xfrm>
            <a:off x="1026398" y="3866020"/>
            <a:ext cx="3135313" cy="1697037"/>
            <a:chOff x="658" y="1207"/>
            <a:chExt cx="1975" cy="1069"/>
          </a:xfrm>
          <a:solidFill>
            <a:srgbClr val="92D050">
              <a:alpha val="10196"/>
            </a:srgbClr>
          </a:solidFill>
        </p:grpSpPr>
        <p:sp>
          <p:nvSpPr>
            <p:cNvPr id="570" name="Freeform 354"/>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Freeform 355"/>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58" name="Group 343"/>
          <p:cNvGrpSpPr>
            <a:grpSpLocks noChangeAspect="1"/>
          </p:cNvGrpSpPr>
          <p:nvPr/>
        </p:nvGrpSpPr>
        <p:grpSpPr bwMode="auto">
          <a:xfrm>
            <a:off x="1029573" y="3862845"/>
            <a:ext cx="3164202" cy="1699418"/>
            <a:chOff x="660" y="1205"/>
            <a:chExt cx="1888" cy="1014"/>
          </a:xfrm>
          <a:solidFill>
            <a:srgbClr val="2894FF">
              <a:alpha val="10196"/>
            </a:srgbClr>
          </a:solidFill>
        </p:grpSpPr>
        <p:sp>
          <p:nvSpPr>
            <p:cNvPr id="560" name="Freeform 344"/>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Freeform 345"/>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 name="Content Placeholder 2"/>
          <p:cNvSpPr>
            <a:spLocks noGrp="1"/>
          </p:cNvSpPr>
          <p:nvPr>
            <p:ph idx="1"/>
          </p:nvPr>
        </p:nvSpPr>
        <p:spPr>
          <a:xfrm>
            <a:off x="394572" y="1269323"/>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a:xfrm>
            <a:off x="394572" y="194902"/>
            <a:ext cx="8238945" cy="807720"/>
          </a:xfrm>
        </p:spPr>
        <p:txBody>
          <a:bodyPr/>
          <a:lstStyle/>
          <a:p>
            <a:r>
              <a:rPr lang="ja-JP" sz="2000" b="1" i="0" dirty="0" smtClean="0">
                <a:solidFill>
                  <a:srgbClr val="043882"/>
                </a:solidFill>
                <a:ea typeface="MS UI Gothic" pitchFamily="18" charset="0"/>
              </a:rPr>
              <a:t>4019: 切除不能膵癌（PC）患者におけるガルニセルチブ＋ゲムシタビン（GG）とゲムシタビン＋プラセボ（GP）を比較評価する第II相二重盲検試験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Melisi D, et al</a:t>
            </a:r>
          </a:p>
        </p:txBody>
      </p:sp>
      <p:sp>
        <p:nvSpPr>
          <p:cNvPr id="4" name="Text Placeholder 3"/>
          <p:cNvSpPr>
            <a:spLocks noGrp="1"/>
          </p:cNvSpPr>
          <p:nvPr>
            <p:ph type="body" sz="quarter" idx="10"/>
          </p:nvPr>
        </p:nvSpPr>
        <p:spPr>
          <a:xfrm>
            <a:off x="228600" y="5907662"/>
            <a:ext cx="4876800" cy="690989"/>
          </a:xfrm>
        </p:spPr>
        <p:txBody>
          <a:bodyPr/>
          <a:lstStyle/>
          <a:p>
            <a:r>
              <a:rPr lang="ja-JP" sz="1200" b="0" i="0" dirty="0" smtClean="0">
                <a:solidFill>
                  <a:srgbClr val="4D4D4D"/>
                </a:solidFill>
                <a:ea typeface="MS UI Gothic" pitchFamily="18" charset="0"/>
              </a:rPr>
              <a:t>*病歴データから借用した事象発生件数は最大50件、</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HR &lt;1の確率が≥0.85であれば、結果が良好と認められる、</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対照群はこれら病歴研究からのデータで補完した。</a:t>
            </a:r>
          </a:p>
        </p:txBody>
      </p:sp>
      <p:sp>
        <p:nvSpPr>
          <p:cNvPr id="5" name="Text Placeholder 4"/>
          <p:cNvSpPr>
            <a:spLocks noGrp="1"/>
          </p:cNvSpPr>
          <p:nvPr>
            <p:ph type="body" sz="quarter" idx="11"/>
          </p:nvPr>
        </p:nvSpPr>
        <p:spPr>
          <a:xfrm>
            <a:off x="4677648" y="6111288"/>
            <a:ext cx="4130675" cy="487363"/>
          </a:xfrm>
        </p:spPr>
        <p:txBody>
          <a:bodyPr/>
          <a:lstStyle/>
          <a:p>
            <a:r>
              <a:rPr lang="ja-JP" sz="1200" b="0" i="0" dirty="0" smtClean="0">
                <a:solidFill>
                  <a:srgbClr val="4D4D4D"/>
                </a:solidFill>
                <a:ea typeface="MS UI Gothic" pitchFamily="18" charset="0"/>
              </a:rPr>
              <a:t> Melisi et al. J Clin Oncol 2016; 34 (suppl): abstr 4019</a:t>
            </a:r>
          </a:p>
        </p:txBody>
      </p:sp>
      <p:graphicFrame>
        <p:nvGraphicFramePr>
          <p:cNvPr id="7" name="Group 88"/>
          <p:cNvGraphicFramePr>
            <a:graphicFrameLocks noGrp="1"/>
          </p:cNvGraphicFramePr>
          <p:nvPr>
            <p:extLst>
              <p:ext uri="{D42A27DB-BD31-4B8C-83A1-F6EECF244321}">
                <p14:modId xmlns:p14="http://schemas.microsoft.com/office/powerpoint/2010/main" val="1257962440"/>
              </p:ext>
            </p:extLst>
          </p:nvPr>
        </p:nvGraphicFramePr>
        <p:xfrm>
          <a:off x="4560544" y="3772847"/>
          <a:ext cx="4401906" cy="1432560"/>
        </p:xfrm>
        <a:graphic>
          <a:graphicData uri="http://schemas.openxmlformats.org/drawingml/2006/table">
            <a:tbl>
              <a:tblPr firstRow="1" bandRow="1">
                <a:tableStyleId>{69012ECD-51FC-41F1-AA8D-1B2483CD663E}</a:tableStyleId>
              </a:tblPr>
              <a:tblGrid>
                <a:gridCol w="925856">
                  <a:extLst>
                    <a:ext uri="{9D8B030D-6E8A-4147-A177-3AD203B41FA5}">
                      <a16:colId xmlns="" xmlns:a16="http://schemas.microsoft.com/office/drawing/2014/main" val="20000"/>
                    </a:ext>
                  </a:extLst>
                </a:gridCol>
                <a:gridCol w="553909">
                  <a:extLst>
                    <a:ext uri="{9D8B030D-6E8A-4147-A177-3AD203B41FA5}">
                      <a16:colId xmlns="" xmlns:a16="http://schemas.microsoft.com/office/drawing/2014/main" val="20001"/>
                    </a:ext>
                  </a:extLst>
                </a:gridCol>
                <a:gridCol w="666293">
                  <a:extLst>
                    <a:ext uri="{9D8B030D-6E8A-4147-A177-3AD203B41FA5}">
                      <a16:colId xmlns="" xmlns:a16="http://schemas.microsoft.com/office/drawing/2014/main" val="20002"/>
                    </a:ext>
                  </a:extLst>
                </a:gridCol>
                <a:gridCol w="1008062">
                  <a:extLst>
                    <a:ext uri="{9D8B030D-6E8A-4147-A177-3AD203B41FA5}">
                      <a16:colId xmlns="" xmlns:a16="http://schemas.microsoft.com/office/drawing/2014/main" val="20003"/>
                    </a:ext>
                  </a:extLst>
                </a:gridCol>
                <a:gridCol w="1247786">
                  <a:extLst>
                    <a:ext uri="{9D8B030D-6E8A-4147-A177-3AD203B41FA5}">
                      <a16:colId xmlns="" xmlns:a16="http://schemas.microsoft.com/office/drawing/2014/main" val="20004"/>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試験ID</a:t>
                      </a:r>
                      <a:r>
                        <a:rPr lang="ja-JP" sz="1400" b="1" i="0" u="none" baseline="30000" dirty="0" smtClean="0">
                          <a:solidFill>
                            <a:srgbClr val="FFFFFF"/>
                          </a:solidFill>
                          <a:ea typeface="MS UI Gothic" pitchFamily="18" charset="0"/>
                        </a:rPr>
                        <a:t>‡</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イベント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打ち切り時点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mOS (95% CI)</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JBAJ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7.6 (4.0, 9.9)</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JEAL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8.3 (6.1, 10.8)</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JMES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6.3 (5.4, 7.0)</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317657908"/>
              </p:ext>
            </p:extLst>
          </p:nvPr>
        </p:nvGraphicFramePr>
        <p:xfrm>
          <a:off x="174171" y="1661950"/>
          <a:ext cx="8763000" cy="1538451"/>
        </p:xfrm>
        <a:graphic>
          <a:graphicData uri="http://schemas.openxmlformats.org/drawingml/2006/table">
            <a:tbl>
              <a:tblPr firstRow="1" bandRow="1">
                <a:tableStyleId>{69012ECD-51FC-41F1-AA8D-1B2483CD663E}</a:tableStyleId>
              </a:tblPr>
              <a:tblGrid>
                <a:gridCol w="2276929">
                  <a:extLst>
                    <a:ext uri="{9D8B030D-6E8A-4147-A177-3AD203B41FA5}">
                      <a16:colId xmlns="" xmlns:a16="http://schemas.microsoft.com/office/drawing/2014/main" val="20001"/>
                    </a:ext>
                  </a:extLst>
                </a:gridCol>
                <a:gridCol w="850900">
                  <a:extLst>
                    <a:ext uri="{9D8B030D-6E8A-4147-A177-3AD203B41FA5}">
                      <a16:colId xmlns="" xmlns:a16="http://schemas.microsoft.com/office/drawing/2014/main" val="20002"/>
                    </a:ext>
                  </a:extLst>
                </a:gridCol>
                <a:gridCol w="977900">
                  <a:extLst>
                    <a:ext uri="{9D8B030D-6E8A-4147-A177-3AD203B41FA5}">
                      <a16:colId xmlns="" xmlns:a16="http://schemas.microsoft.com/office/drawing/2014/main" val="20003"/>
                    </a:ext>
                  </a:extLst>
                </a:gridCol>
                <a:gridCol w="9017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gridCol w="1164771">
                  <a:extLst>
                    <a:ext uri="{9D8B030D-6E8A-4147-A177-3AD203B41FA5}">
                      <a16:colId xmlns="" xmlns:a16="http://schemas.microsoft.com/office/drawing/2014/main" val="20007"/>
                    </a:ext>
                  </a:extLst>
                </a:gridCol>
              </a:tblGrid>
              <a:tr h="5917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STRONG、病歴データから借用*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ITT患者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死亡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生存期間中央値、(ヶ月)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&lt;1の)</a:t>
                      </a:r>
                      <a:r>
                        <a:rPr lang="en" sz="1400" dirty="0" smtClean="0"/>
                        <a:t/>
                      </a:r>
                      <a:br>
                        <a:rPr lang="en" sz="1400" dirty="0" smtClean="0"/>
                      </a:br>
                      <a:r>
                        <a:rPr lang="ja-JP" sz="1400" b="1" i="0" u="none" dirty="0" smtClean="0">
                          <a:solidFill>
                            <a:srgbClr val="FFFFFF"/>
                          </a:solidFill>
                          <a:ea typeface="MS UI Gothic" pitchFamily="18" charset="0"/>
                        </a:rPr>
                        <a:t>確率</a:t>
                      </a:r>
                      <a:r>
                        <a:rPr lang="ja-JP" sz="1400" b="1" i="0" u="none" baseline="30000" dirty="0" smtClean="0">
                          <a:solidFill>
                            <a:srgbClr val="FFFFFF"/>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91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ガルニセルチブ + ゲムシタビン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0.80 </a:t>
                      </a:r>
                      <a:r>
                        <a:rPr lang="en" sz="1400" dirty="0" smtClean="0"/>
                        <a:t/>
                      </a:r>
                      <a:br>
                        <a:rPr lang="en" sz="1400" dirty="0" smtClean="0"/>
                      </a:br>
                      <a:r>
                        <a:rPr lang="ja-JP" sz="1400" b="0" i="0" u="none" dirty="0" smtClean="0">
                          <a:solidFill>
                            <a:srgbClr val="4D4D4D"/>
                          </a:solidFill>
                          <a:ea typeface="MS UI Gothic" pitchFamily="18" charset="0"/>
                        </a:rPr>
                        <a:t>(0.60, 1.09)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550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ゲムシタビン + プラセボ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9" name="TextBox 8"/>
          <p:cNvSpPr txBox="1"/>
          <p:nvPr/>
        </p:nvSpPr>
        <p:spPr>
          <a:xfrm rot="16200000">
            <a:off x="-282353" y="4579523"/>
            <a:ext cx="136928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生存率</a:t>
            </a:r>
          </a:p>
        </p:txBody>
      </p:sp>
      <p:sp>
        <p:nvSpPr>
          <p:cNvPr id="10" name="TextBox 9"/>
          <p:cNvSpPr txBox="1"/>
          <p:nvPr/>
        </p:nvSpPr>
        <p:spPr>
          <a:xfrm>
            <a:off x="1786588" y="5762695"/>
            <a:ext cx="165462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解析値(ヶ月間)</a:t>
            </a:r>
          </a:p>
        </p:txBody>
      </p:sp>
      <p:sp>
        <p:nvSpPr>
          <p:cNvPr id="12" name="TextBox 11"/>
          <p:cNvSpPr txBox="1"/>
          <p:nvPr/>
        </p:nvSpPr>
        <p:spPr>
          <a:xfrm>
            <a:off x="790900" y="3570305"/>
            <a:ext cx="3615285"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OS</a:t>
            </a:r>
          </a:p>
        </p:txBody>
      </p:sp>
      <p:sp>
        <p:nvSpPr>
          <p:cNvPr id="13" name="TextBox 12"/>
          <p:cNvSpPr txBox="1"/>
          <p:nvPr/>
        </p:nvSpPr>
        <p:spPr>
          <a:xfrm>
            <a:off x="876003" y="5623123"/>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5" name="TextBox 14"/>
          <p:cNvSpPr txBox="1"/>
          <p:nvPr/>
        </p:nvSpPr>
        <p:spPr>
          <a:xfrm>
            <a:off x="1441682" y="5623123"/>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16" name="TextBox 15"/>
          <p:cNvSpPr txBox="1"/>
          <p:nvPr/>
        </p:nvSpPr>
        <p:spPr>
          <a:xfrm>
            <a:off x="1972095" y="5623123"/>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a:t>
            </a:r>
          </a:p>
        </p:txBody>
      </p:sp>
      <p:sp>
        <p:nvSpPr>
          <p:cNvPr id="17" name="TextBox 16"/>
          <p:cNvSpPr txBox="1"/>
          <p:nvPr/>
        </p:nvSpPr>
        <p:spPr>
          <a:xfrm>
            <a:off x="2537774" y="5623123"/>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15</a:t>
            </a:r>
          </a:p>
        </p:txBody>
      </p:sp>
      <p:sp>
        <p:nvSpPr>
          <p:cNvPr id="18" name="TextBox 17"/>
          <p:cNvSpPr txBox="1"/>
          <p:nvPr/>
        </p:nvSpPr>
        <p:spPr>
          <a:xfrm>
            <a:off x="3103453" y="5623123"/>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p>
        </p:txBody>
      </p:sp>
      <p:sp>
        <p:nvSpPr>
          <p:cNvPr id="19" name="TextBox 18"/>
          <p:cNvSpPr txBox="1"/>
          <p:nvPr/>
        </p:nvSpPr>
        <p:spPr>
          <a:xfrm>
            <a:off x="3669132" y="5623123"/>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25</a:t>
            </a:r>
          </a:p>
        </p:txBody>
      </p:sp>
      <p:sp>
        <p:nvSpPr>
          <p:cNvPr id="20" name="TextBox 19"/>
          <p:cNvSpPr txBox="1"/>
          <p:nvPr/>
        </p:nvSpPr>
        <p:spPr>
          <a:xfrm>
            <a:off x="4234812" y="5623123"/>
            <a:ext cx="32573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30</a:t>
            </a:r>
          </a:p>
        </p:txBody>
      </p:sp>
      <p:sp>
        <p:nvSpPr>
          <p:cNvPr id="21" name="Freeform 20"/>
          <p:cNvSpPr/>
          <p:nvPr/>
        </p:nvSpPr>
        <p:spPr>
          <a:xfrm>
            <a:off x="821611" y="3845383"/>
            <a:ext cx="3584575" cy="1714500"/>
          </a:xfrm>
          <a:custGeom>
            <a:avLst/>
            <a:gdLst>
              <a:gd name="connsiteX0" fmla="*/ 0 w 3576637"/>
              <a:gd name="connsiteY0" fmla="*/ 0 h 1709737"/>
              <a:gd name="connsiteX1" fmla="*/ 0 w 3576637"/>
              <a:gd name="connsiteY1" fmla="*/ 1709737 h 1709737"/>
              <a:gd name="connsiteX2" fmla="*/ 3576637 w 3576637"/>
              <a:gd name="connsiteY2" fmla="*/ 1709737 h 1709737"/>
            </a:gdLst>
            <a:ahLst/>
            <a:cxnLst>
              <a:cxn ang="0">
                <a:pos x="connsiteX0" y="connsiteY0"/>
              </a:cxn>
              <a:cxn ang="0">
                <a:pos x="connsiteX1" y="connsiteY1"/>
              </a:cxn>
              <a:cxn ang="0">
                <a:pos x="connsiteX2" y="connsiteY2"/>
              </a:cxn>
            </a:cxnLst>
            <a:rect l="l" t="t" r="r" b="b"/>
            <a:pathLst>
              <a:path w="3576637" h="1709737">
                <a:moveTo>
                  <a:pt x="0" y="0"/>
                </a:moveTo>
                <a:lnTo>
                  <a:pt x="0" y="1709737"/>
                </a:lnTo>
                <a:lnTo>
                  <a:pt x="3576637" y="1709737"/>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TextBox 23"/>
          <p:cNvSpPr txBox="1"/>
          <p:nvPr/>
        </p:nvSpPr>
        <p:spPr>
          <a:xfrm>
            <a:off x="429904" y="373108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25" name="TextBox 24"/>
          <p:cNvSpPr txBox="1"/>
          <p:nvPr/>
        </p:nvSpPr>
        <p:spPr>
          <a:xfrm>
            <a:off x="429904" y="407213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26" name="TextBox 25"/>
          <p:cNvSpPr txBox="1"/>
          <p:nvPr/>
        </p:nvSpPr>
        <p:spPr>
          <a:xfrm>
            <a:off x="429904" y="441319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27" name="TextBox 26"/>
          <p:cNvSpPr txBox="1"/>
          <p:nvPr/>
        </p:nvSpPr>
        <p:spPr>
          <a:xfrm>
            <a:off x="429904" y="475425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28" name="TextBox 27"/>
          <p:cNvSpPr txBox="1"/>
          <p:nvPr/>
        </p:nvSpPr>
        <p:spPr>
          <a:xfrm>
            <a:off x="429904" y="509530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9" name="TextBox 28"/>
          <p:cNvSpPr txBox="1"/>
          <p:nvPr/>
        </p:nvSpPr>
        <p:spPr>
          <a:xfrm>
            <a:off x="429904" y="543636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cxnSp>
        <p:nvCxnSpPr>
          <p:cNvPr id="23" name="Straight Connector 22"/>
          <p:cNvCxnSpPr/>
          <p:nvPr/>
        </p:nvCxnSpPr>
        <p:spPr>
          <a:xfrm>
            <a:off x="731611" y="385490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731611" y="419590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31611" y="453689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31611" y="487789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31611" y="521888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31611" y="555988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16200000">
            <a:off x="9604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16200000">
            <a:off x="15255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16200000">
            <a:off x="20907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16200000">
            <a:off x="26558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16200000">
            <a:off x="322103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16200000">
            <a:off x="3786184"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16200000">
            <a:off x="4351333" y="561227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9" name="Freeform 6"/>
          <p:cNvSpPr>
            <a:spLocks noEditPoints="1"/>
          </p:cNvSpPr>
          <p:nvPr/>
        </p:nvSpPr>
        <p:spPr bwMode="auto">
          <a:xfrm>
            <a:off x="1004173" y="3861257"/>
            <a:ext cx="3149600" cy="1690688"/>
          </a:xfrm>
          <a:custGeom>
            <a:avLst/>
            <a:gdLst>
              <a:gd name="T0" fmla="*/ 1456 w 1984"/>
              <a:gd name="T1" fmla="*/ 1049 h 1065"/>
              <a:gd name="T2" fmla="*/ 1432 w 1984"/>
              <a:gd name="T3" fmla="*/ 1037 h 1065"/>
              <a:gd name="T4" fmla="*/ 1432 w 1984"/>
              <a:gd name="T5" fmla="*/ 1037 h 1065"/>
              <a:gd name="T6" fmla="*/ 1177 w 1984"/>
              <a:gd name="T7" fmla="*/ 1001 h 1065"/>
              <a:gd name="T8" fmla="*/ 1068 w 1984"/>
              <a:gd name="T9" fmla="*/ 981 h 1065"/>
              <a:gd name="T10" fmla="*/ 681 w 1984"/>
              <a:gd name="T11" fmla="*/ 854 h 1065"/>
              <a:gd name="T12" fmla="*/ 777 w 1984"/>
              <a:gd name="T13" fmla="*/ 889 h 1065"/>
              <a:gd name="T14" fmla="*/ 741 w 1984"/>
              <a:gd name="T15" fmla="*/ 882 h 1065"/>
              <a:gd name="T16" fmla="*/ 701 w 1984"/>
              <a:gd name="T17" fmla="*/ 864 h 1065"/>
              <a:gd name="T18" fmla="*/ 902 w 1984"/>
              <a:gd name="T19" fmla="*/ 548 h 1065"/>
              <a:gd name="T20" fmla="*/ 946 w 1984"/>
              <a:gd name="T21" fmla="*/ 596 h 1065"/>
              <a:gd name="T22" fmla="*/ 1107 w 1984"/>
              <a:gd name="T23" fmla="*/ 622 h 1065"/>
              <a:gd name="T24" fmla="*/ 1958 w 1984"/>
              <a:gd name="T25" fmla="*/ 1063 h 1065"/>
              <a:gd name="T26" fmla="*/ 1984 w 1984"/>
              <a:gd name="T27" fmla="*/ 1061 h 1065"/>
              <a:gd name="T28" fmla="*/ 1141 w 1984"/>
              <a:gd name="T29" fmla="*/ 604 h 1065"/>
              <a:gd name="T30" fmla="*/ 950 w 1984"/>
              <a:gd name="T31" fmla="*/ 554 h 1065"/>
              <a:gd name="T32" fmla="*/ 866 w 1984"/>
              <a:gd name="T33" fmla="*/ 519 h 1065"/>
              <a:gd name="T34" fmla="*/ 518 w 1984"/>
              <a:gd name="T35" fmla="*/ 361 h 1065"/>
              <a:gd name="T36" fmla="*/ 490 w 1984"/>
              <a:gd name="T37" fmla="*/ 325 h 1065"/>
              <a:gd name="T38" fmla="*/ 490 w 1984"/>
              <a:gd name="T39" fmla="*/ 345 h 1065"/>
              <a:gd name="T40" fmla="*/ 490 w 1984"/>
              <a:gd name="T41" fmla="*/ 325 h 1065"/>
              <a:gd name="T42" fmla="*/ 181 w 1984"/>
              <a:gd name="T43" fmla="*/ 497 h 1065"/>
              <a:gd name="T44" fmla="*/ 211 w 1984"/>
              <a:gd name="T45" fmla="*/ 534 h 1065"/>
              <a:gd name="T46" fmla="*/ 241 w 1984"/>
              <a:gd name="T47" fmla="*/ 574 h 1065"/>
              <a:gd name="T48" fmla="*/ 362 w 1984"/>
              <a:gd name="T49" fmla="*/ 632 h 1065"/>
              <a:gd name="T50" fmla="*/ 398 w 1984"/>
              <a:gd name="T51" fmla="*/ 666 h 1065"/>
              <a:gd name="T52" fmla="*/ 486 w 1984"/>
              <a:gd name="T53" fmla="*/ 706 h 1065"/>
              <a:gd name="T54" fmla="*/ 526 w 1984"/>
              <a:gd name="T55" fmla="*/ 762 h 1065"/>
              <a:gd name="T56" fmla="*/ 554 w 1984"/>
              <a:gd name="T57" fmla="*/ 800 h 1065"/>
              <a:gd name="T58" fmla="*/ 665 w 1984"/>
              <a:gd name="T59" fmla="*/ 838 h 1065"/>
              <a:gd name="T60" fmla="*/ 669 w 1984"/>
              <a:gd name="T61" fmla="*/ 832 h 1065"/>
              <a:gd name="T62" fmla="*/ 639 w 1984"/>
              <a:gd name="T63" fmla="*/ 814 h 1065"/>
              <a:gd name="T64" fmla="*/ 621 w 1984"/>
              <a:gd name="T65" fmla="*/ 788 h 1065"/>
              <a:gd name="T66" fmla="*/ 599 w 1984"/>
              <a:gd name="T67" fmla="*/ 774 h 1065"/>
              <a:gd name="T68" fmla="*/ 572 w 1984"/>
              <a:gd name="T69" fmla="*/ 764 h 1065"/>
              <a:gd name="T70" fmla="*/ 554 w 1984"/>
              <a:gd name="T71" fmla="*/ 744 h 1065"/>
              <a:gd name="T72" fmla="*/ 524 w 1984"/>
              <a:gd name="T73" fmla="*/ 728 h 1065"/>
              <a:gd name="T74" fmla="*/ 490 w 1984"/>
              <a:gd name="T75" fmla="*/ 700 h 1065"/>
              <a:gd name="T76" fmla="*/ 470 w 1984"/>
              <a:gd name="T77" fmla="*/ 682 h 1065"/>
              <a:gd name="T78" fmla="*/ 456 w 1984"/>
              <a:gd name="T79" fmla="*/ 652 h 1065"/>
              <a:gd name="T80" fmla="*/ 442 w 1984"/>
              <a:gd name="T81" fmla="*/ 642 h 1065"/>
              <a:gd name="T82" fmla="*/ 414 w 1984"/>
              <a:gd name="T83" fmla="*/ 606 h 1065"/>
              <a:gd name="T84" fmla="*/ 380 w 1984"/>
              <a:gd name="T85" fmla="*/ 588 h 1065"/>
              <a:gd name="T86" fmla="*/ 366 w 1984"/>
              <a:gd name="T87" fmla="*/ 570 h 1065"/>
              <a:gd name="T88" fmla="*/ 352 w 1984"/>
              <a:gd name="T89" fmla="*/ 552 h 1065"/>
              <a:gd name="T90" fmla="*/ 323 w 1984"/>
              <a:gd name="T91" fmla="*/ 517 h 1065"/>
              <a:gd name="T92" fmla="*/ 271 w 1984"/>
              <a:gd name="T93" fmla="*/ 483 h 1065"/>
              <a:gd name="T94" fmla="*/ 225 w 1984"/>
              <a:gd name="T95" fmla="*/ 457 h 1065"/>
              <a:gd name="T96" fmla="*/ 117 w 1984"/>
              <a:gd name="T97" fmla="*/ 0 h 1065"/>
              <a:gd name="T98" fmla="*/ 117 w 1984"/>
              <a:gd name="T99" fmla="*/ 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4" h="1065">
                <a:moveTo>
                  <a:pt x="1460" y="1049"/>
                </a:moveTo>
                <a:lnTo>
                  <a:pt x="1434" y="1049"/>
                </a:lnTo>
                <a:lnTo>
                  <a:pt x="1434" y="1049"/>
                </a:lnTo>
                <a:lnTo>
                  <a:pt x="1456" y="1049"/>
                </a:lnTo>
                <a:lnTo>
                  <a:pt x="1456" y="1059"/>
                </a:lnTo>
                <a:lnTo>
                  <a:pt x="1460" y="1059"/>
                </a:lnTo>
                <a:lnTo>
                  <a:pt x="1460" y="1049"/>
                </a:lnTo>
                <a:moveTo>
                  <a:pt x="1432" y="1037"/>
                </a:moveTo>
                <a:lnTo>
                  <a:pt x="1400" y="1037"/>
                </a:lnTo>
                <a:lnTo>
                  <a:pt x="1400" y="1039"/>
                </a:lnTo>
                <a:lnTo>
                  <a:pt x="1432" y="1039"/>
                </a:lnTo>
                <a:lnTo>
                  <a:pt x="1432" y="1037"/>
                </a:lnTo>
                <a:moveTo>
                  <a:pt x="1177" y="1001"/>
                </a:moveTo>
                <a:lnTo>
                  <a:pt x="1175" y="1001"/>
                </a:lnTo>
                <a:lnTo>
                  <a:pt x="1175" y="1001"/>
                </a:lnTo>
                <a:lnTo>
                  <a:pt x="1177" y="1001"/>
                </a:lnTo>
                <a:lnTo>
                  <a:pt x="1177" y="1001"/>
                </a:lnTo>
                <a:moveTo>
                  <a:pt x="1094" y="977"/>
                </a:moveTo>
                <a:lnTo>
                  <a:pt x="1068" y="977"/>
                </a:lnTo>
                <a:lnTo>
                  <a:pt x="1068" y="981"/>
                </a:lnTo>
                <a:lnTo>
                  <a:pt x="1094" y="981"/>
                </a:lnTo>
                <a:lnTo>
                  <a:pt x="1094" y="977"/>
                </a:lnTo>
                <a:moveTo>
                  <a:pt x="701" y="854"/>
                </a:moveTo>
                <a:lnTo>
                  <a:pt x="681" y="854"/>
                </a:lnTo>
                <a:lnTo>
                  <a:pt x="681" y="874"/>
                </a:lnTo>
                <a:lnTo>
                  <a:pt x="697" y="874"/>
                </a:lnTo>
                <a:lnTo>
                  <a:pt x="697" y="889"/>
                </a:lnTo>
                <a:lnTo>
                  <a:pt x="777" y="889"/>
                </a:lnTo>
                <a:lnTo>
                  <a:pt x="777" y="886"/>
                </a:lnTo>
                <a:lnTo>
                  <a:pt x="759" y="886"/>
                </a:lnTo>
                <a:lnTo>
                  <a:pt x="759" y="882"/>
                </a:lnTo>
                <a:lnTo>
                  <a:pt x="741" y="882"/>
                </a:lnTo>
                <a:lnTo>
                  <a:pt x="741" y="874"/>
                </a:lnTo>
                <a:lnTo>
                  <a:pt x="729" y="874"/>
                </a:lnTo>
                <a:lnTo>
                  <a:pt x="729" y="864"/>
                </a:lnTo>
                <a:lnTo>
                  <a:pt x="701" y="864"/>
                </a:lnTo>
                <a:lnTo>
                  <a:pt x="701" y="854"/>
                </a:lnTo>
                <a:moveTo>
                  <a:pt x="950" y="534"/>
                </a:moveTo>
                <a:lnTo>
                  <a:pt x="902" y="534"/>
                </a:lnTo>
                <a:lnTo>
                  <a:pt x="902" y="548"/>
                </a:lnTo>
                <a:lnTo>
                  <a:pt x="908" y="548"/>
                </a:lnTo>
                <a:lnTo>
                  <a:pt x="908" y="580"/>
                </a:lnTo>
                <a:lnTo>
                  <a:pt x="946" y="580"/>
                </a:lnTo>
                <a:lnTo>
                  <a:pt x="946" y="596"/>
                </a:lnTo>
                <a:lnTo>
                  <a:pt x="1082" y="596"/>
                </a:lnTo>
                <a:lnTo>
                  <a:pt x="1082" y="608"/>
                </a:lnTo>
                <a:lnTo>
                  <a:pt x="1107" y="608"/>
                </a:lnTo>
                <a:lnTo>
                  <a:pt x="1107" y="622"/>
                </a:lnTo>
                <a:lnTo>
                  <a:pt x="1400" y="622"/>
                </a:lnTo>
                <a:lnTo>
                  <a:pt x="1400" y="822"/>
                </a:lnTo>
                <a:lnTo>
                  <a:pt x="1958" y="822"/>
                </a:lnTo>
                <a:lnTo>
                  <a:pt x="1958" y="1063"/>
                </a:lnTo>
                <a:lnTo>
                  <a:pt x="1647" y="1063"/>
                </a:lnTo>
                <a:lnTo>
                  <a:pt x="1647" y="1065"/>
                </a:lnTo>
                <a:lnTo>
                  <a:pt x="1984" y="1065"/>
                </a:lnTo>
                <a:lnTo>
                  <a:pt x="1984" y="1061"/>
                </a:lnTo>
                <a:lnTo>
                  <a:pt x="1984" y="616"/>
                </a:lnTo>
                <a:lnTo>
                  <a:pt x="1187" y="616"/>
                </a:lnTo>
                <a:lnTo>
                  <a:pt x="1187" y="604"/>
                </a:lnTo>
                <a:lnTo>
                  <a:pt x="1141" y="604"/>
                </a:lnTo>
                <a:lnTo>
                  <a:pt x="1141" y="588"/>
                </a:lnTo>
                <a:lnTo>
                  <a:pt x="1076" y="588"/>
                </a:lnTo>
                <a:lnTo>
                  <a:pt x="1076" y="554"/>
                </a:lnTo>
                <a:lnTo>
                  <a:pt x="950" y="554"/>
                </a:lnTo>
                <a:lnTo>
                  <a:pt x="950" y="534"/>
                </a:lnTo>
                <a:moveTo>
                  <a:pt x="868" y="505"/>
                </a:moveTo>
                <a:lnTo>
                  <a:pt x="866" y="505"/>
                </a:lnTo>
                <a:lnTo>
                  <a:pt x="866" y="519"/>
                </a:lnTo>
                <a:lnTo>
                  <a:pt x="868" y="519"/>
                </a:lnTo>
                <a:lnTo>
                  <a:pt x="868" y="505"/>
                </a:lnTo>
                <a:moveTo>
                  <a:pt x="528" y="361"/>
                </a:moveTo>
                <a:lnTo>
                  <a:pt x="518" y="361"/>
                </a:lnTo>
                <a:lnTo>
                  <a:pt x="518" y="363"/>
                </a:lnTo>
                <a:lnTo>
                  <a:pt x="528" y="363"/>
                </a:lnTo>
                <a:lnTo>
                  <a:pt x="528" y="361"/>
                </a:lnTo>
                <a:moveTo>
                  <a:pt x="490" y="325"/>
                </a:moveTo>
                <a:lnTo>
                  <a:pt x="486" y="325"/>
                </a:lnTo>
                <a:lnTo>
                  <a:pt x="486" y="325"/>
                </a:lnTo>
                <a:lnTo>
                  <a:pt x="490" y="325"/>
                </a:lnTo>
                <a:lnTo>
                  <a:pt x="490" y="345"/>
                </a:lnTo>
                <a:lnTo>
                  <a:pt x="514" y="345"/>
                </a:lnTo>
                <a:lnTo>
                  <a:pt x="514" y="345"/>
                </a:lnTo>
                <a:lnTo>
                  <a:pt x="490" y="345"/>
                </a:lnTo>
                <a:lnTo>
                  <a:pt x="490" y="325"/>
                </a:lnTo>
                <a:moveTo>
                  <a:pt x="54" y="225"/>
                </a:moveTo>
                <a:lnTo>
                  <a:pt x="0" y="225"/>
                </a:lnTo>
                <a:lnTo>
                  <a:pt x="0" y="497"/>
                </a:lnTo>
                <a:lnTo>
                  <a:pt x="181" y="497"/>
                </a:lnTo>
                <a:lnTo>
                  <a:pt x="181" y="519"/>
                </a:lnTo>
                <a:lnTo>
                  <a:pt x="189" y="519"/>
                </a:lnTo>
                <a:lnTo>
                  <a:pt x="189" y="534"/>
                </a:lnTo>
                <a:lnTo>
                  <a:pt x="211" y="534"/>
                </a:lnTo>
                <a:lnTo>
                  <a:pt x="211" y="548"/>
                </a:lnTo>
                <a:lnTo>
                  <a:pt x="233" y="548"/>
                </a:lnTo>
                <a:lnTo>
                  <a:pt x="233" y="574"/>
                </a:lnTo>
                <a:lnTo>
                  <a:pt x="241" y="574"/>
                </a:lnTo>
                <a:lnTo>
                  <a:pt x="241" y="598"/>
                </a:lnTo>
                <a:lnTo>
                  <a:pt x="265" y="598"/>
                </a:lnTo>
                <a:lnTo>
                  <a:pt x="265" y="632"/>
                </a:lnTo>
                <a:lnTo>
                  <a:pt x="362" y="632"/>
                </a:lnTo>
                <a:lnTo>
                  <a:pt x="362" y="654"/>
                </a:lnTo>
                <a:lnTo>
                  <a:pt x="380" y="654"/>
                </a:lnTo>
                <a:lnTo>
                  <a:pt x="380" y="666"/>
                </a:lnTo>
                <a:lnTo>
                  <a:pt x="398" y="666"/>
                </a:lnTo>
                <a:lnTo>
                  <a:pt x="398" y="688"/>
                </a:lnTo>
                <a:lnTo>
                  <a:pt x="446" y="688"/>
                </a:lnTo>
                <a:lnTo>
                  <a:pt x="446" y="706"/>
                </a:lnTo>
                <a:lnTo>
                  <a:pt x="486" y="706"/>
                </a:lnTo>
                <a:lnTo>
                  <a:pt x="486" y="742"/>
                </a:lnTo>
                <a:lnTo>
                  <a:pt x="516" y="742"/>
                </a:lnTo>
                <a:lnTo>
                  <a:pt x="516" y="762"/>
                </a:lnTo>
                <a:lnTo>
                  <a:pt x="526" y="762"/>
                </a:lnTo>
                <a:lnTo>
                  <a:pt x="526" y="782"/>
                </a:lnTo>
                <a:lnTo>
                  <a:pt x="534" y="782"/>
                </a:lnTo>
                <a:lnTo>
                  <a:pt x="534" y="800"/>
                </a:lnTo>
                <a:lnTo>
                  <a:pt x="554" y="800"/>
                </a:lnTo>
                <a:lnTo>
                  <a:pt x="554" y="820"/>
                </a:lnTo>
                <a:lnTo>
                  <a:pt x="605" y="820"/>
                </a:lnTo>
                <a:lnTo>
                  <a:pt x="605" y="838"/>
                </a:lnTo>
                <a:lnTo>
                  <a:pt x="665" y="838"/>
                </a:lnTo>
                <a:lnTo>
                  <a:pt x="665" y="854"/>
                </a:lnTo>
                <a:lnTo>
                  <a:pt x="675" y="854"/>
                </a:lnTo>
                <a:lnTo>
                  <a:pt x="675" y="832"/>
                </a:lnTo>
                <a:lnTo>
                  <a:pt x="669" y="832"/>
                </a:lnTo>
                <a:lnTo>
                  <a:pt x="669" y="824"/>
                </a:lnTo>
                <a:lnTo>
                  <a:pt x="653" y="824"/>
                </a:lnTo>
                <a:lnTo>
                  <a:pt x="653" y="814"/>
                </a:lnTo>
                <a:lnTo>
                  <a:pt x="639" y="814"/>
                </a:lnTo>
                <a:lnTo>
                  <a:pt x="639" y="804"/>
                </a:lnTo>
                <a:lnTo>
                  <a:pt x="627" y="804"/>
                </a:lnTo>
                <a:lnTo>
                  <a:pt x="627" y="788"/>
                </a:lnTo>
                <a:lnTo>
                  <a:pt x="621" y="788"/>
                </a:lnTo>
                <a:lnTo>
                  <a:pt x="621" y="784"/>
                </a:lnTo>
                <a:lnTo>
                  <a:pt x="607" y="784"/>
                </a:lnTo>
                <a:lnTo>
                  <a:pt x="607" y="774"/>
                </a:lnTo>
                <a:lnTo>
                  <a:pt x="599" y="774"/>
                </a:lnTo>
                <a:lnTo>
                  <a:pt x="599" y="770"/>
                </a:lnTo>
                <a:lnTo>
                  <a:pt x="585" y="770"/>
                </a:lnTo>
                <a:lnTo>
                  <a:pt x="585" y="764"/>
                </a:lnTo>
                <a:lnTo>
                  <a:pt x="572" y="764"/>
                </a:lnTo>
                <a:lnTo>
                  <a:pt x="572" y="752"/>
                </a:lnTo>
                <a:lnTo>
                  <a:pt x="562" y="752"/>
                </a:lnTo>
                <a:lnTo>
                  <a:pt x="562" y="744"/>
                </a:lnTo>
                <a:lnTo>
                  <a:pt x="554" y="744"/>
                </a:lnTo>
                <a:lnTo>
                  <a:pt x="554" y="736"/>
                </a:lnTo>
                <a:lnTo>
                  <a:pt x="544" y="736"/>
                </a:lnTo>
                <a:lnTo>
                  <a:pt x="544" y="728"/>
                </a:lnTo>
                <a:lnTo>
                  <a:pt x="524" y="728"/>
                </a:lnTo>
                <a:lnTo>
                  <a:pt x="524" y="712"/>
                </a:lnTo>
                <a:lnTo>
                  <a:pt x="512" y="712"/>
                </a:lnTo>
                <a:lnTo>
                  <a:pt x="512" y="700"/>
                </a:lnTo>
                <a:lnTo>
                  <a:pt x="490" y="700"/>
                </a:lnTo>
                <a:lnTo>
                  <a:pt x="490" y="700"/>
                </a:lnTo>
                <a:lnTo>
                  <a:pt x="488" y="700"/>
                </a:lnTo>
                <a:lnTo>
                  <a:pt x="488" y="682"/>
                </a:lnTo>
                <a:lnTo>
                  <a:pt x="470" y="682"/>
                </a:lnTo>
                <a:lnTo>
                  <a:pt x="470" y="662"/>
                </a:lnTo>
                <a:lnTo>
                  <a:pt x="462" y="662"/>
                </a:lnTo>
                <a:lnTo>
                  <a:pt x="462" y="652"/>
                </a:lnTo>
                <a:lnTo>
                  <a:pt x="456" y="652"/>
                </a:lnTo>
                <a:lnTo>
                  <a:pt x="456" y="652"/>
                </a:lnTo>
                <a:lnTo>
                  <a:pt x="456" y="652"/>
                </a:lnTo>
                <a:lnTo>
                  <a:pt x="456" y="642"/>
                </a:lnTo>
                <a:lnTo>
                  <a:pt x="442" y="642"/>
                </a:lnTo>
                <a:lnTo>
                  <a:pt x="442" y="640"/>
                </a:lnTo>
                <a:lnTo>
                  <a:pt x="442" y="640"/>
                </a:lnTo>
                <a:lnTo>
                  <a:pt x="442" y="606"/>
                </a:lnTo>
                <a:lnTo>
                  <a:pt x="414" y="606"/>
                </a:lnTo>
                <a:lnTo>
                  <a:pt x="414" y="594"/>
                </a:lnTo>
                <a:lnTo>
                  <a:pt x="400" y="594"/>
                </a:lnTo>
                <a:lnTo>
                  <a:pt x="400" y="588"/>
                </a:lnTo>
                <a:lnTo>
                  <a:pt x="380" y="588"/>
                </a:lnTo>
                <a:lnTo>
                  <a:pt x="380" y="576"/>
                </a:lnTo>
                <a:lnTo>
                  <a:pt x="374" y="576"/>
                </a:lnTo>
                <a:lnTo>
                  <a:pt x="374" y="570"/>
                </a:lnTo>
                <a:lnTo>
                  <a:pt x="366" y="570"/>
                </a:lnTo>
                <a:lnTo>
                  <a:pt x="366" y="562"/>
                </a:lnTo>
                <a:lnTo>
                  <a:pt x="358" y="562"/>
                </a:lnTo>
                <a:lnTo>
                  <a:pt x="358" y="552"/>
                </a:lnTo>
                <a:lnTo>
                  <a:pt x="352" y="552"/>
                </a:lnTo>
                <a:lnTo>
                  <a:pt x="352" y="540"/>
                </a:lnTo>
                <a:lnTo>
                  <a:pt x="334" y="540"/>
                </a:lnTo>
                <a:lnTo>
                  <a:pt x="334" y="517"/>
                </a:lnTo>
                <a:lnTo>
                  <a:pt x="323" y="517"/>
                </a:lnTo>
                <a:lnTo>
                  <a:pt x="323" y="497"/>
                </a:lnTo>
                <a:lnTo>
                  <a:pt x="275" y="497"/>
                </a:lnTo>
                <a:lnTo>
                  <a:pt x="275" y="483"/>
                </a:lnTo>
                <a:lnTo>
                  <a:pt x="271" y="483"/>
                </a:lnTo>
                <a:lnTo>
                  <a:pt x="271" y="467"/>
                </a:lnTo>
                <a:lnTo>
                  <a:pt x="247" y="467"/>
                </a:lnTo>
                <a:lnTo>
                  <a:pt x="247" y="457"/>
                </a:lnTo>
                <a:lnTo>
                  <a:pt x="225" y="457"/>
                </a:lnTo>
                <a:lnTo>
                  <a:pt x="225" y="443"/>
                </a:lnTo>
                <a:lnTo>
                  <a:pt x="54" y="443"/>
                </a:lnTo>
                <a:lnTo>
                  <a:pt x="54" y="225"/>
                </a:lnTo>
                <a:moveTo>
                  <a:pt x="117" y="0"/>
                </a:moveTo>
                <a:lnTo>
                  <a:pt x="69" y="0"/>
                </a:lnTo>
                <a:lnTo>
                  <a:pt x="69" y="2"/>
                </a:lnTo>
                <a:lnTo>
                  <a:pt x="97" y="2"/>
                </a:lnTo>
                <a:lnTo>
                  <a:pt x="117" y="2"/>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465" name="Group 464"/>
          <p:cNvGrpSpPr/>
          <p:nvPr/>
        </p:nvGrpSpPr>
        <p:grpSpPr>
          <a:xfrm>
            <a:off x="992098" y="3859307"/>
            <a:ext cx="3280904" cy="1633350"/>
            <a:chOff x="1010275" y="1909400"/>
            <a:chExt cx="3280904" cy="1633350"/>
          </a:xfrm>
        </p:grpSpPr>
        <p:sp>
          <p:nvSpPr>
            <p:cNvPr id="294" name="Freeform 234"/>
            <p:cNvSpPr>
              <a:spLocks/>
            </p:cNvSpPr>
            <p:nvPr/>
          </p:nvSpPr>
          <p:spPr bwMode="auto">
            <a:xfrm>
              <a:off x="1010275" y="1909400"/>
              <a:ext cx="3274591" cy="1604944"/>
            </a:xfrm>
            <a:custGeom>
              <a:avLst/>
              <a:gdLst>
                <a:gd name="T0" fmla="*/ 1010 w 1032"/>
                <a:gd name="T1" fmla="*/ 505 h 505"/>
                <a:gd name="T2" fmla="*/ 855 w 1032"/>
                <a:gd name="T3" fmla="*/ 470 h 505"/>
                <a:gd name="T4" fmla="*/ 714 w 1032"/>
                <a:gd name="T5" fmla="*/ 448 h 505"/>
                <a:gd name="T6" fmla="*/ 611 w 1032"/>
                <a:gd name="T7" fmla="*/ 430 h 505"/>
                <a:gd name="T8" fmla="*/ 588 w 1032"/>
                <a:gd name="T9" fmla="*/ 418 h 505"/>
                <a:gd name="T10" fmla="*/ 556 w 1032"/>
                <a:gd name="T11" fmla="*/ 406 h 505"/>
                <a:gd name="T12" fmla="*/ 553 w 1032"/>
                <a:gd name="T13" fmla="*/ 395 h 505"/>
                <a:gd name="T14" fmla="*/ 491 w 1032"/>
                <a:gd name="T15" fmla="*/ 385 h 505"/>
                <a:gd name="T16" fmla="*/ 453 w 1032"/>
                <a:gd name="T17" fmla="*/ 373 h 505"/>
                <a:gd name="T18" fmla="*/ 449 w 1032"/>
                <a:gd name="T19" fmla="*/ 363 h 505"/>
                <a:gd name="T20" fmla="*/ 363 w 1032"/>
                <a:gd name="T21" fmla="*/ 353 h 505"/>
                <a:gd name="T22" fmla="*/ 357 w 1032"/>
                <a:gd name="T23" fmla="*/ 341 h 505"/>
                <a:gd name="T24" fmla="*/ 348 w 1032"/>
                <a:gd name="T25" fmla="*/ 330 h 505"/>
                <a:gd name="T26" fmla="*/ 319 w 1032"/>
                <a:gd name="T27" fmla="*/ 321 h 505"/>
                <a:gd name="T28" fmla="*/ 293 w 1032"/>
                <a:gd name="T29" fmla="*/ 309 h 505"/>
                <a:gd name="T30" fmla="*/ 284 w 1032"/>
                <a:gd name="T31" fmla="*/ 298 h 505"/>
                <a:gd name="T32" fmla="*/ 279 w 1032"/>
                <a:gd name="T33" fmla="*/ 288 h 505"/>
                <a:gd name="T34" fmla="*/ 274 w 1032"/>
                <a:gd name="T35" fmla="*/ 276 h 505"/>
                <a:gd name="T36" fmla="*/ 259 w 1032"/>
                <a:gd name="T37" fmla="*/ 266 h 505"/>
                <a:gd name="T38" fmla="*/ 257 w 1032"/>
                <a:gd name="T39" fmla="*/ 255 h 505"/>
                <a:gd name="T40" fmla="*/ 239 w 1032"/>
                <a:gd name="T41" fmla="*/ 245 h 505"/>
                <a:gd name="T42" fmla="*/ 215 w 1032"/>
                <a:gd name="T43" fmla="*/ 233 h 505"/>
                <a:gd name="T44" fmla="*/ 205 w 1032"/>
                <a:gd name="T45" fmla="*/ 223 h 505"/>
                <a:gd name="T46" fmla="*/ 198 w 1032"/>
                <a:gd name="T47" fmla="*/ 213 h 505"/>
                <a:gd name="T48" fmla="*/ 149 w 1032"/>
                <a:gd name="T49" fmla="*/ 201 h 505"/>
                <a:gd name="T50" fmla="*/ 148 w 1032"/>
                <a:gd name="T51" fmla="*/ 191 h 505"/>
                <a:gd name="T52" fmla="*/ 136 w 1032"/>
                <a:gd name="T53" fmla="*/ 179 h 505"/>
                <a:gd name="T54" fmla="*/ 132 w 1032"/>
                <a:gd name="T55" fmla="*/ 169 h 505"/>
                <a:gd name="T56" fmla="*/ 122 w 1032"/>
                <a:gd name="T57" fmla="*/ 147 h 505"/>
                <a:gd name="T58" fmla="*/ 110 w 1032"/>
                <a:gd name="T59" fmla="*/ 137 h 505"/>
                <a:gd name="T60" fmla="*/ 108 w 1032"/>
                <a:gd name="T61" fmla="*/ 124 h 505"/>
                <a:gd name="T62" fmla="*/ 106 w 1032"/>
                <a:gd name="T63" fmla="*/ 104 h 505"/>
                <a:gd name="T64" fmla="*/ 105 w 1032"/>
                <a:gd name="T65" fmla="*/ 95 h 505"/>
                <a:gd name="T66" fmla="*/ 102 w 1032"/>
                <a:gd name="T67" fmla="*/ 84 h 505"/>
                <a:gd name="T68" fmla="*/ 92 w 1032"/>
                <a:gd name="T69" fmla="*/ 63 h 505"/>
                <a:gd name="T70" fmla="*/ 73 w 1032"/>
                <a:gd name="T71" fmla="*/ 52 h 505"/>
                <a:gd name="T72" fmla="*/ 55 w 1032"/>
                <a:gd name="T73" fmla="*/ 42 h 505"/>
                <a:gd name="T74" fmla="*/ 33 w 1032"/>
                <a:gd name="T75" fmla="*/ 31 h 505"/>
                <a:gd name="T76" fmla="*/ 20 w 1032"/>
                <a:gd name="T77" fmla="*/ 21 h 505"/>
                <a:gd name="T78" fmla="*/ 15 w 1032"/>
                <a:gd name="T79" fmla="*/ 11 h 505"/>
                <a:gd name="T80" fmla="*/ 0 w 1032"/>
                <a:gd name="T8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505">
                  <a:moveTo>
                    <a:pt x="1032" y="505"/>
                  </a:moveTo>
                  <a:cubicBezTo>
                    <a:pt x="1010" y="505"/>
                    <a:pt x="1010" y="505"/>
                    <a:pt x="1010" y="505"/>
                  </a:cubicBezTo>
                  <a:cubicBezTo>
                    <a:pt x="1010" y="470"/>
                    <a:pt x="1010" y="470"/>
                    <a:pt x="1010" y="470"/>
                  </a:cubicBezTo>
                  <a:cubicBezTo>
                    <a:pt x="855" y="470"/>
                    <a:pt x="855" y="470"/>
                    <a:pt x="855" y="470"/>
                  </a:cubicBezTo>
                  <a:cubicBezTo>
                    <a:pt x="855" y="448"/>
                    <a:pt x="855" y="448"/>
                    <a:pt x="855" y="448"/>
                  </a:cubicBezTo>
                  <a:cubicBezTo>
                    <a:pt x="714" y="448"/>
                    <a:pt x="714" y="448"/>
                    <a:pt x="714" y="448"/>
                  </a:cubicBezTo>
                  <a:cubicBezTo>
                    <a:pt x="714" y="430"/>
                    <a:pt x="714" y="430"/>
                    <a:pt x="714" y="430"/>
                  </a:cubicBezTo>
                  <a:cubicBezTo>
                    <a:pt x="611" y="430"/>
                    <a:pt x="611" y="430"/>
                    <a:pt x="611" y="430"/>
                  </a:cubicBezTo>
                  <a:cubicBezTo>
                    <a:pt x="611" y="418"/>
                    <a:pt x="611" y="418"/>
                    <a:pt x="611" y="418"/>
                  </a:cubicBezTo>
                  <a:cubicBezTo>
                    <a:pt x="588" y="418"/>
                    <a:pt x="588" y="418"/>
                    <a:pt x="588" y="418"/>
                  </a:cubicBezTo>
                  <a:cubicBezTo>
                    <a:pt x="588" y="406"/>
                    <a:pt x="588" y="406"/>
                    <a:pt x="588" y="406"/>
                  </a:cubicBezTo>
                  <a:cubicBezTo>
                    <a:pt x="556" y="406"/>
                    <a:pt x="556" y="406"/>
                    <a:pt x="556" y="406"/>
                  </a:cubicBezTo>
                  <a:cubicBezTo>
                    <a:pt x="556" y="395"/>
                    <a:pt x="556" y="395"/>
                    <a:pt x="556" y="395"/>
                  </a:cubicBezTo>
                  <a:cubicBezTo>
                    <a:pt x="553" y="395"/>
                    <a:pt x="553" y="395"/>
                    <a:pt x="553" y="395"/>
                  </a:cubicBezTo>
                  <a:cubicBezTo>
                    <a:pt x="553" y="385"/>
                    <a:pt x="553" y="385"/>
                    <a:pt x="553" y="385"/>
                  </a:cubicBezTo>
                  <a:cubicBezTo>
                    <a:pt x="491" y="385"/>
                    <a:pt x="491" y="385"/>
                    <a:pt x="491" y="385"/>
                  </a:cubicBezTo>
                  <a:cubicBezTo>
                    <a:pt x="491" y="373"/>
                    <a:pt x="491" y="373"/>
                    <a:pt x="491" y="373"/>
                  </a:cubicBezTo>
                  <a:cubicBezTo>
                    <a:pt x="453" y="373"/>
                    <a:pt x="453" y="373"/>
                    <a:pt x="453" y="373"/>
                  </a:cubicBezTo>
                  <a:cubicBezTo>
                    <a:pt x="453" y="363"/>
                    <a:pt x="453" y="363"/>
                    <a:pt x="453" y="363"/>
                  </a:cubicBezTo>
                  <a:cubicBezTo>
                    <a:pt x="449" y="363"/>
                    <a:pt x="449" y="363"/>
                    <a:pt x="449" y="363"/>
                  </a:cubicBezTo>
                  <a:cubicBezTo>
                    <a:pt x="449" y="353"/>
                    <a:pt x="449" y="353"/>
                    <a:pt x="449" y="353"/>
                  </a:cubicBezTo>
                  <a:cubicBezTo>
                    <a:pt x="363" y="353"/>
                    <a:pt x="363" y="353"/>
                    <a:pt x="363" y="353"/>
                  </a:cubicBezTo>
                  <a:cubicBezTo>
                    <a:pt x="363" y="341"/>
                    <a:pt x="363" y="341"/>
                    <a:pt x="363" y="341"/>
                  </a:cubicBezTo>
                  <a:cubicBezTo>
                    <a:pt x="357" y="341"/>
                    <a:pt x="357" y="341"/>
                    <a:pt x="357" y="341"/>
                  </a:cubicBezTo>
                  <a:cubicBezTo>
                    <a:pt x="357" y="330"/>
                    <a:pt x="357" y="330"/>
                    <a:pt x="357" y="330"/>
                  </a:cubicBezTo>
                  <a:cubicBezTo>
                    <a:pt x="348" y="330"/>
                    <a:pt x="348" y="330"/>
                    <a:pt x="348" y="330"/>
                  </a:cubicBezTo>
                  <a:cubicBezTo>
                    <a:pt x="348" y="321"/>
                    <a:pt x="348" y="321"/>
                    <a:pt x="348" y="321"/>
                  </a:cubicBezTo>
                  <a:cubicBezTo>
                    <a:pt x="319" y="321"/>
                    <a:pt x="319" y="321"/>
                    <a:pt x="319" y="321"/>
                  </a:cubicBezTo>
                  <a:cubicBezTo>
                    <a:pt x="319" y="309"/>
                    <a:pt x="319" y="309"/>
                    <a:pt x="319" y="309"/>
                  </a:cubicBezTo>
                  <a:cubicBezTo>
                    <a:pt x="293" y="309"/>
                    <a:pt x="293" y="309"/>
                    <a:pt x="293" y="309"/>
                  </a:cubicBezTo>
                  <a:cubicBezTo>
                    <a:pt x="293" y="298"/>
                    <a:pt x="293" y="298"/>
                    <a:pt x="293" y="298"/>
                  </a:cubicBezTo>
                  <a:cubicBezTo>
                    <a:pt x="284" y="298"/>
                    <a:pt x="284" y="298"/>
                    <a:pt x="284" y="298"/>
                  </a:cubicBezTo>
                  <a:cubicBezTo>
                    <a:pt x="284" y="288"/>
                    <a:pt x="284" y="288"/>
                    <a:pt x="284" y="288"/>
                  </a:cubicBezTo>
                  <a:cubicBezTo>
                    <a:pt x="279" y="288"/>
                    <a:pt x="279" y="288"/>
                    <a:pt x="279" y="288"/>
                  </a:cubicBezTo>
                  <a:cubicBezTo>
                    <a:pt x="279" y="276"/>
                    <a:pt x="279" y="276"/>
                    <a:pt x="279" y="276"/>
                  </a:cubicBezTo>
                  <a:cubicBezTo>
                    <a:pt x="274" y="276"/>
                    <a:pt x="274" y="276"/>
                    <a:pt x="274" y="276"/>
                  </a:cubicBezTo>
                  <a:cubicBezTo>
                    <a:pt x="274" y="266"/>
                    <a:pt x="274" y="266"/>
                    <a:pt x="274" y="266"/>
                  </a:cubicBezTo>
                  <a:cubicBezTo>
                    <a:pt x="259" y="266"/>
                    <a:pt x="259" y="266"/>
                    <a:pt x="259" y="266"/>
                  </a:cubicBezTo>
                  <a:cubicBezTo>
                    <a:pt x="259" y="255"/>
                    <a:pt x="259" y="255"/>
                    <a:pt x="259" y="255"/>
                  </a:cubicBezTo>
                  <a:cubicBezTo>
                    <a:pt x="257" y="255"/>
                    <a:pt x="257" y="255"/>
                    <a:pt x="257" y="255"/>
                  </a:cubicBezTo>
                  <a:cubicBezTo>
                    <a:pt x="257" y="245"/>
                    <a:pt x="257" y="245"/>
                    <a:pt x="257" y="245"/>
                  </a:cubicBezTo>
                  <a:cubicBezTo>
                    <a:pt x="239" y="245"/>
                    <a:pt x="239" y="245"/>
                    <a:pt x="239" y="245"/>
                  </a:cubicBezTo>
                  <a:cubicBezTo>
                    <a:pt x="239" y="233"/>
                    <a:pt x="239" y="233"/>
                    <a:pt x="239" y="233"/>
                  </a:cubicBezTo>
                  <a:cubicBezTo>
                    <a:pt x="215" y="233"/>
                    <a:pt x="215" y="233"/>
                    <a:pt x="215" y="233"/>
                  </a:cubicBezTo>
                  <a:cubicBezTo>
                    <a:pt x="215" y="223"/>
                    <a:pt x="215" y="223"/>
                    <a:pt x="215" y="223"/>
                  </a:cubicBezTo>
                  <a:cubicBezTo>
                    <a:pt x="205" y="223"/>
                    <a:pt x="205" y="223"/>
                    <a:pt x="205" y="223"/>
                  </a:cubicBezTo>
                  <a:cubicBezTo>
                    <a:pt x="205" y="213"/>
                    <a:pt x="205" y="213"/>
                    <a:pt x="205" y="213"/>
                  </a:cubicBezTo>
                  <a:cubicBezTo>
                    <a:pt x="198" y="213"/>
                    <a:pt x="198" y="213"/>
                    <a:pt x="198" y="213"/>
                  </a:cubicBezTo>
                  <a:cubicBezTo>
                    <a:pt x="198" y="201"/>
                    <a:pt x="198" y="201"/>
                    <a:pt x="198" y="201"/>
                  </a:cubicBezTo>
                  <a:cubicBezTo>
                    <a:pt x="149" y="201"/>
                    <a:pt x="149" y="201"/>
                    <a:pt x="149" y="201"/>
                  </a:cubicBezTo>
                  <a:cubicBezTo>
                    <a:pt x="149" y="191"/>
                    <a:pt x="149" y="191"/>
                    <a:pt x="149" y="191"/>
                  </a:cubicBezTo>
                  <a:cubicBezTo>
                    <a:pt x="148" y="191"/>
                    <a:pt x="148" y="191"/>
                    <a:pt x="148" y="191"/>
                  </a:cubicBezTo>
                  <a:cubicBezTo>
                    <a:pt x="148" y="179"/>
                    <a:pt x="148" y="179"/>
                    <a:pt x="148" y="179"/>
                  </a:cubicBezTo>
                  <a:cubicBezTo>
                    <a:pt x="148" y="179"/>
                    <a:pt x="136" y="179"/>
                    <a:pt x="136" y="179"/>
                  </a:cubicBezTo>
                  <a:cubicBezTo>
                    <a:pt x="136" y="180"/>
                    <a:pt x="136" y="169"/>
                    <a:pt x="136" y="169"/>
                  </a:cubicBezTo>
                  <a:cubicBezTo>
                    <a:pt x="132" y="169"/>
                    <a:pt x="132" y="169"/>
                    <a:pt x="132" y="169"/>
                  </a:cubicBezTo>
                  <a:cubicBezTo>
                    <a:pt x="132" y="147"/>
                    <a:pt x="132" y="147"/>
                    <a:pt x="132" y="147"/>
                  </a:cubicBezTo>
                  <a:cubicBezTo>
                    <a:pt x="122" y="147"/>
                    <a:pt x="122" y="147"/>
                    <a:pt x="122" y="147"/>
                  </a:cubicBezTo>
                  <a:cubicBezTo>
                    <a:pt x="122" y="137"/>
                    <a:pt x="122" y="137"/>
                    <a:pt x="122" y="137"/>
                  </a:cubicBezTo>
                  <a:cubicBezTo>
                    <a:pt x="110" y="137"/>
                    <a:pt x="110" y="137"/>
                    <a:pt x="110" y="137"/>
                  </a:cubicBezTo>
                  <a:cubicBezTo>
                    <a:pt x="110" y="124"/>
                    <a:pt x="110" y="124"/>
                    <a:pt x="110" y="124"/>
                  </a:cubicBezTo>
                  <a:cubicBezTo>
                    <a:pt x="108" y="124"/>
                    <a:pt x="108" y="124"/>
                    <a:pt x="108" y="124"/>
                  </a:cubicBezTo>
                  <a:cubicBezTo>
                    <a:pt x="108" y="104"/>
                    <a:pt x="108" y="104"/>
                    <a:pt x="108" y="104"/>
                  </a:cubicBezTo>
                  <a:cubicBezTo>
                    <a:pt x="106" y="104"/>
                    <a:pt x="106" y="104"/>
                    <a:pt x="106" y="104"/>
                  </a:cubicBezTo>
                  <a:cubicBezTo>
                    <a:pt x="106" y="95"/>
                    <a:pt x="106" y="95"/>
                    <a:pt x="106" y="95"/>
                  </a:cubicBezTo>
                  <a:cubicBezTo>
                    <a:pt x="105" y="95"/>
                    <a:pt x="105" y="95"/>
                    <a:pt x="105" y="95"/>
                  </a:cubicBezTo>
                  <a:cubicBezTo>
                    <a:pt x="105" y="84"/>
                    <a:pt x="105" y="84"/>
                    <a:pt x="105" y="84"/>
                  </a:cubicBezTo>
                  <a:cubicBezTo>
                    <a:pt x="102" y="84"/>
                    <a:pt x="102" y="84"/>
                    <a:pt x="102" y="84"/>
                  </a:cubicBezTo>
                  <a:cubicBezTo>
                    <a:pt x="102" y="63"/>
                    <a:pt x="102" y="63"/>
                    <a:pt x="102" y="63"/>
                  </a:cubicBezTo>
                  <a:cubicBezTo>
                    <a:pt x="92" y="63"/>
                    <a:pt x="92" y="63"/>
                    <a:pt x="92" y="63"/>
                  </a:cubicBezTo>
                  <a:cubicBezTo>
                    <a:pt x="92" y="52"/>
                    <a:pt x="92" y="52"/>
                    <a:pt x="92" y="52"/>
                  </a:cubicBezTo>
                  <a:cubicBezTo>
                    <a:pt x="73" y="52"/>
                    <a:pt x="73" y="52"/>
                    <a:pt x="73" y="52"/>
                  </a:cubicBezTo>
                  <a:cubicBezTo>
                    <a:pt x="73" y="42"/>
                    <a:pt x="73" y="42"/>
                    <a:pt x="73" y="42"/>
                  </a:cubicBezTo>
                  <a:cubicBezTo>
                    <a:pt x="55" y="42"/>
                    <a:pt x="55" y="42"/>
                    <a:pt x="55" y="42"/>
                  </a:cubicBezTo>
                  <a:cubicBezTo>
                    <a:pt x="55" y="31"/>
                    <a:pt x="55" y="31"/>
                    <a:pt x="55" y="31"/>
                  </a:cubicBezTo>
                  <a:cubicBezTo>
                    <a:pt x="33" y="31"/>
                    <a:pt x="33" y="31"/>
                    <a:pt x="33" y="31"/>
                  </a:cubicBezTo>
                  <a:cubicBezTo>
                    <a:pt x="33" y="21"/>
                    <a:pt x="33" y="21"/>
                    <a:pt x="33" y="21"/>
                  </a:cubicBezTo>
                  <a:cubicBezTo>
                    <a:pt x="20" y="21"/>
                    <a:pt x="20" y="21"/>
                    <a:pt x="20" y="21"/>
                  </a:cubicBezTo>
                  <a:cubicBezTo>
                    <a:pt x="20" y="11"/>
                    <a:pt x="20" y="11"/>
                    <a:pt x="20" y="11"/>
                  </a:cubicBezTo>
                  <a:cubicBezTo>
                    <a:pt x="15" y="11"/>
                    <a:pt x="15" y="11"/>
                    <a:pt x="15" y="11"/>
                  </a:cubicBezTo>
                  <a:cubicBezTo>
                    <a:pt x="15" y="0"/>
                    <a:pt x="15" y="0"/>
                    <a:pt x="15" y="0"/>
                  </a:cubicBezTo>
                  <a:cubicBezTo>
                    <a:pt x="0" y="0"/>
                    <a:pt x="0" y="0"/>
                    <a:pt x="0" y="0"/>
                  </a:cubicBezTo>
                </a:path>
              </a:pathLst>
            </a:cu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235"/>
            <p:cNvSpPr>
              <a:spLocks noChangeShapeType="1"/>
            </p:cNvSpPr>
            <p:nvPr/>
          </p:nvSpPr>
          <p:spPr bwMode="auto">
            <a:xfrm>
              <a:off x="1204384" y="201513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236"/>
            <p:cNvSpPr>
              <a:spLocks noChangeShapeType="1"/>
            </p:cNvSpPr>
            <p:nvPr/>
          </p:nvSpPr>
          <p:spPr bwMode="auto">
            <a:xfrm flipH="1">
              <a:off x="1174400" y="2043540"/>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237"/>
            <p:cNvSpPr>
              <a:spLocks noChangeShapeType="1"/>
            </p:cNvSpPr>
            <p:nvPr/>
          </p:nvSpPr>
          <p:spPr bwMode="auto">
            <a:xfrm>
              <a:off x="1387445" y="2313398"/>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238"/>
            <p:cNvSpPr>
              <a:spLocks noChangeShapeType="1"/>
            </p:cNvSpPr>
            <p:nvPr/>
          </p:nvSpPr>
          <p:spPr bwMode="auto">
            <a:xfrm flipH="1">
              <a:off x="1355883" y="234180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239"/>
            <p:cNvSpPr>
              <a:spLocks noChangeShapeType="1"/>
            </p:cNvSpPr>
            <p:nvPr/>
          </p:nvSpPr>
          <p:spPr bwMode="auto">
            <a:xfrm>
              <a:off x="2799859" y="3167158"/>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240"/>
            <p:cNvSpPr>
              <a:spLocks noChangeShapeType="1"/>
            </p:cNvSpPr>
            <p:nvPr/>
          </p:nvSpPr>
          <p:spPr bwMode="auto">
            <a:xfrm flipH="1">
              <a:off x="2768297" y="3198721"/>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241"/>
            <p:cNvSpPr>
              <a:spLocks noChangeShapeType="1"/>
            </p:cNvSpPr>
            <p:nvPr/>
          </p:nvSpPr>
          <p:spPr bwMode="auto">
            <a:xfrm>
              <a:off x="2897703" y="320503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242"/>
            <p:cNvSpPr>
              <a:spLocks noChangeShapeType="1"/>
            </p:cNvSpPr>
            <p:nvPr/>
          </p:nvSpPr>
          <p:spPr bwMode="auto">
            <a:xfrm flipH="1">
              <a:off x="2866140" y="3233439"/>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243"/>
            <p:cNvSpPr>
              <a:spLocks noChangeShapeType="1"/>
            </p:cNvSpPr>
            <p:nvPr/>
          </p:nvSpPr>
          <p:spPr bwMode="auto">
            <a:xfrm>
              <a:off x="3079186"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244"/>
            <p:cNvSpPr>
              <a:spLocks noChangeShapeType="1"/>
            </p:cNvSpPr>
            <p:nvPr/>
          </p:nvSpPr>
          <p:spPr bwMode="auto">
            <a:xfrm flipH="1">
              <a:off x="3047624"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245"/>
            <p:cNvSpPr>
              <a:spLocks noChangeShapeType="1"/>
            </p:cNvSpPr>
            <p:nvPr/>
          </p:nvSpPr>
          <p:spPr bwMode="auto">
            <a:xfrm>
              <a:off x="3091811"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246"/>
            <p:cNvSpPr>
              <a:spLocks noChangeShapeType="1"/>
            </p:cNvSpPr>
            <p:nvPr/>
          </p:nvSpPr>
          <p:spPr bwMode="auto">
            <a:xfrm flipH="1">
              <a:off x="3063405"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247"/>
            <p:cNvSpPr>
              <a:spLocks noChangeShapeType="1"/>
            </p:cNvSpPr>
            <p:nvPr/>
          </p:nvSpPr>
          <p:spPr bwMode="auto">
            <a:xfrm>
              <a:off x="3596808" y="330445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248"/>
            <p:cNvSpPr>
              <a:spLocks noChangeShapeType="1"/>
            </p:cNvSpPr>
            <p:nvPr/>
          </p:nvSpPr>
          <p:spPr bwMode="auto">
            <a:xfrm flipH="1">
              <a:off x="3566824" y="3336017"/>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249"/>
            <p:cNvSpPr>
              <a:spLocks noChangeShapeType="1"/>
            </p:cNvSpPr>
            <p:nvPr/>
          </p:nvSpPr>
          <p:spPr bwMode="auto">
            <a:xfrm>
              <a:off x="3824057" y="3370735"/>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250"/>
            <p:cNvSpPr>
              <a:spLocks noChangeShapeType="1"/>
            </p:cNvSpPr>
            <p:nvPr/>
          </p:nvSpPr>
          <p:spPr bwMode="auto">
            <a:xfrm flipH="1">
              <a:off x="3792495" y="340229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251"/>
            <p:cNvSpPr>
              <a:spLocks noChangeShapeType="1"/>
            </p:cNvSpPr>
            <p:nvPr/>
          </p:nvSpPr>
          <p:spPr bwMode="auto">
            <a:xfrm>
              <a:off x="4262773" y="348120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252"/>
            <p:cNvSpPr>
              <a:spLocks noChangeShapeType="1"/>
            </p:cNvSpPr>
            <p:nvPr/>
          </p:nvSpPr>
          <p:spPr bwMode="auto">
            <a:xfrm flipH="1">
              <a:off x="4231211" y="351434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66" name="Group 465"/>
          <p:cNvGrpSpPr/>
          <p:nvPr/>
        </p:nvGrpSpPr>
        <p:grpSpPr>
          <a:xfrm>
            <a:off x="995255" y="3830901"/>
            <a:ext cx="2367174" cy="1603365"/>
            <a:chOff x="1013432" y="1880994"/>
            <a:chExt cx="2367174" cy="1603365"/>
          </a:xfrm>
        </p:grpSpPr>
        <p:sp>
          <p:nvSpPr>
            <p:cNvPr id="467" name="Freeform 253"/>
            <p:cNvSpPr>
              <a:spLocks/>
            </p:cNvSpPr>
            <p:nvPr/>
          </p:nvSpPr>
          <p:spPr bwMode="auto">
            <a:xfrm>
              <a:off x="1013432" y="1909400"/>
              <a:ext cx="2345081" cy="1543397"/>
            </a:xfrm>
            <a:custGeom>
              <a:avLst/>
              <a:gdLst>
                <a:gd name="T0" fmla="*/ 1441 w 1486"/>
                <a:gd name="T1" fmla="*/ 978 h 978"/>
                <a:gd name="T2" fmla="*/ 1363 w 1486"/>
                <a:gd name="T3" fmla="*/ 930 h 978"/>
                <a:gd name="T4" fmla="*/ 1327 w 1486"/>
                <a:gd name="T5" fmla="*/ 882 h 978"/>
                <a:gd name="T6" fmla="*/ 1144 w 1486"/>
                <a:gd name="T7" fmla="*/ 839 h 978"/>
                <a:gd name="T8" fmla="*/ 1128 w 1486"/>
                <a:gd name="T9" fmla="*/ 821 h 978"/>
                <a:gd name="T10" fmla="*/ 983 w 1486"/>
                <a:gd name="T11" fmla="*/ 805 h 978"/>
                <a:gd name="T12" fmla="*/ 947 w 1486"/>
                <a:gd name="T13" fmla="*/ 785 h 978"/>
                <a:gd name="T14" fmla="*/ 939 w 1486"/>
                <a:gd name="T15" fmla="*/ 749 h 978"/>
                <a:gd name="T16" fmla="*/ 931 w 1486"/>
                <a:gd name="T17" fmla="*/ 729 h 978"/>
                <a:gd name="T18" fmla="*/ 907 w 1486"/>
                <a:gd name="T19" fmla="*/ 713 h 978"/>
                <a:gd name="T20" fmla="*/ 840 w 1486"/>
                <a:gd name="T21" fmla="*/ 693 h 978"/>
                <a:gd name="T22" fmla="*/ 782 w 1486"/>
                <a:gd name="T23" fmla="*/ 676 h 978"/>
                <a:gd name="T24" fmla="*/ 760 w 1486"/>
                <a:gd name="T25" fmla="*/ 658 h 978"/>
                <a:gd name="T26" fmla="*/ 738 w 1486"/>
                <a:gd name="T27" fmla="*/ 634 h 978"/>
                <a:gd name="T28" fmla="*/ 724 w 1486"/>
                <a:gd name="T29" fmla="*/ 618 h 978"/>
                <a:gd name="T30" fmla="*/ 706 w 1486"/>
                <a:gd name="T31" fmla="*/ 604 h 978"/>
                <a:gd name="T32" fmla="*/ 694 w 1486"/>
                <a:gd name="T33" fmla="*/ 584 h 978"/>
                <a:gd name="T34" fmla="*/ 655 w 1486"/>
                <a:gd name="T35" fmla="*/ 566 h 978"/>
                <a:gd name="T36" fmla="*/ 601 w 1486"/>
                <a:gd name="T37" fmla="*/ 550 h 978"/>
                <a:gd name="T38" fmla="*/ 547 w 1486"/>
                <a:gd name="T39" fmla="*/ 536 h 978"/>
                <a:gd name="T40" fmla="*/ 521 w 1486"/>
                <a:gd name="T41" fmla="*/ 515 h 978"/>
                <a:gd name="T42" fmla="*/ 515 w 1486"/>
                <a:gd name="T43" fmla="*/ 497 h 978"/>
                <a:gd name="T44" fmla="*/ 499 w 1486"/>
                <a:gd name="T45" fmla="*/ 479 h 978"/>
                <a:gd name="T46" fmla="*/ 486 w 1486"/>
                <a:gd name="T47" fmla="*/ 465 h 978"/>
                <a:gd name="T48" fmla="*/ 476 w 1486"/>
                <a:gd name="T49" fmla="*/ 449 h 978"/>
                <a:gd name="T50" fmla="*/ 436 w 1486"/>
                <a:gd name="T51" fmla="*/ 409 h 978"/>
                <a:gd name="T52" fmla="*/ 422 w 1486"/>
                <a:gd name="T53" fmla="*/ 360 h 978"/>
                <a:gd name="T54" fmla="*/ 406 w 1486"/>
                <a:gd name="T55" fmla="*/ 338 h 978"/>
                <a:gd name="T56" fmla="*/ 400 w 1486"/>
                <a:gd name="T57" fmla="*/ 326 h 978"/>
                <a:gd name="T58" fmla="*/ 396 w 1486"/>
                <a:gd name="T59" fmla="*/ 312 h 978"/>
                <a:gd name="T60" fmla="*/ 370 w 1486"/>
                <a:gd name="T61" fmla="*/ 294 h 978"/>
                <a:gd name="T62" fmla="*/ 306 w 1486"/>
                <a:gd name="T63" fmla="*/ 282 h 978"/>
                <a:gd name="T64" fmla="*/ 297 w 1486"/>
                <a:gd name="T65" fmla="*/ 266 h 978"/>
                <a:gd name="T66" fmla="*/ 289 w 1486"/>
                <a:gd name="T67" fmla="*/ 246 h 978"/>
                <a:gd name="T68" fmla="*/ 275 w 1486"/>
                <a:gd name="T69" fmla="*/ 230 h 978"/>
                <a:gd name="T70" fmla="*/ 255 w 1486"/>
                <a:gd name="T71" fmla="*/ 213 h 978"/>
                <a:gd name="T72" fmla="*/ 229 w 1486"/>
                <a:gd name="T73" fmla="*/ 149 h 978"/>
                <a:gd name="T74" fmla="*/ 211 w 1486"/>
                <a:gd name="T75" fmla="*/ 131 h 978"/>
                <a:gd name="T76" fmla="*/ 189 w 1486"/>
                <a:gd name="T77" fmla="*/ 117 h 978"/>
                <a:gd name="T78" fmla="*/ 185 w 1486"/>
                <a:gd name="T79" fmla="*/ 103 h 978"/>
                <a:gd name="T80" fmla="*/ 153 w 1486"/>
                <a:gd name="T81" fmla="*/ 81 h 978"/>
                <a:gd name="T82" fmla="*/ 125 w 1486"/>
                <a:gd name="T83" fmla="*/ 64 h 978"/>
                <a:gd name="T84" fmla="*/ 102 w 1486"/>
                <a:gd name="T85" fmla="*/ 50 h 978"/>
                <a:gd name="T86" fmla="*/ 82 w 1486"/>
                <a:gd name="T87" fmla="*/ 34 h 978"/>
                <a:gd name="T88" fmla="*/ 0 w 1486"/>
                <a:gd name="T8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6" h="978">
                  <a:moveTo>
                    <a:pt x="1486" y="978"/>
                  </a:moveTo>
                  <a:lnTo>
                    <a:pt x="1441" y="978"/>
                  </a:lnTo>
                  <a:lnTo>
                    <a:pt x="1441" y="930"/>
                  </a:lnTo>
                  <a:lnTo>
                    <a:pt x="1363" y="930"/>
                  </a:lnTo>
                  <a:lnTo>
                    <a:pt x="1363" y="882"/>
                  </a:lnTo>
                  <a:lnTo>
                    <a:pt x="1327" y="882"/>
                  </a:lnTo>
                  <a:lnTo>
                    <a:pt x="1327" y="839"/>
                  </a:lnTo>
                  <a:lnTo>
                    <a:pt x="1144" y="839"/>
                  </a:lnTo>
                  <a:lnTo>
                    <a:pt x="1144" y="821"/>
                  </a:lnTo>
                  <a:lnTo>
                    <a:pt x="1128" y="821"/>
                  </a:lnTo>
                  <a:lnTo>
                    <a:pt x="1128" y="805"/>
                  </a:lnTo>
                  <a:lnTo>
                    <a:pt x="983" y="805"/>
                  </a:lnTo>
                  <a:lnTo>
                    <a:pt x="983" y="785"/>
                  </a:lnTo>
                  <a:lnTo>
                    <a:pt x="947" y="785"/>
                  </a:lnTo>
                  <a:lnTo>
                    <a:pt x="947" y="749"/>
                  </a:lnTo>
                  <a:lnTo>
                    <a:pt x="939" y="749"/>
                  </a:lnTo>
                  <a:lnTo>
                    <a:pt x="939" y="729"/>
                  </a:lnTo>
                  <a:lnTo>
                    <a:pt x="931" y="729"/>
                  </a:lnTo>
                  <a:lnTo>
                    <a:pt x="931" y="713"/>
                  </a:lnTo>
                  <a:lnTo>
                    <a:pt x="907" y="713"/>
                  </a:lnTo>
                  <a:lnTo>
                    <a:pt x="907" y="693"/>
                  </a:lnTo>
                  <a:lnTo>
                    <a:pt x="840" y="693"/>
                  </a:lnTo>
                  <a:lnTo>
                    <a:pt x="840" y="676"/>
                  </a:lnTo>
                  <a:lnTo>
                    <a:pt x="782" y="676"/>
                  </a:lnTo>
                  <a:lnTo>
                    <a:pt x="782" y="658"/>
                  </a:lnTo>
                  <a:lnTo>
                    <a:pt x="760" y="658"/>
                  </a:lnTo>
                  <a:lnTo>
                    <a:pt x="760" y="634"/>
                  </a:lnTo>
                  <a:lnTo>
                    <a:pt x="738" y="634"/>
                  </a:lnTo>
                  <a:lnTo>
                    <a:pt x="738" y="618"/>
                  </a:lnTo>
                  <a:lnTo>
                    <a:pt x="724" y="618"/>
                  </a:lnTo>
                  <a:lnTo>
                    <a:pt x="724" y="604"/>
                  </a:lnTo>
                  <a:lnTo>
                    <a:pt x="706" y="604"/>
                  </a:lnTo>
                  <a:lnTo>
                    <a:pt x="706" y="584"/>
                  </a:lnTo>
                  <a:lnTo>
                    <a:pt x="694" y="584"/>
                  </a:lnTo>
                  <a:lnTo>
                    <a:pt x="694" y="566"/>
                  </a:lnTo>
                  <a:lnTo>
                    <a:pt x="655" y="566"/>
                  </a:lnTo>
                  <a:lnTo>
                    <a:pt x="655" y="550"/>
                  </a:lnTo>
                  <a:lnTo>
                    <a:pt x="601" y="550"/>
                  </a:lnTo>
                  <a:lnTo>
                    <a:pt x="601" y="536"/>
                  </a:lnTo>
                  <a:lnTo>
                    <a:pt x="547" y="536"/>
                  </a:lnTo>
                  <a:lnTo>
                    <a:pt x="547" y="515"/>
                  </a:lnTo>
                  <a:lnTo>
                    <a:pt x="521" y="515"/>
                  </a:lnTo>
                  <a:lnTo>
                    <a:pt x="521" y="497"/>
                  </a:lnTo>
                  <a:lnTo>
                    <a:pt x="515" y="497"/>
                  </a:lnTo>
                  <a:lnTo>
                    <a:pt x="515" y="479"/>
                  </a:lnTo>
                  <a:lnTo>
                    <a:pt x="499" y="479"/>
                  </a:lnTo>
                  <a:lnTo>
                    <a:pt x="499" y="465"/>
                  </a:lnTo>
                  <a:lnTo>
                    <a:pt x="486" y="465"/>
                  </a:lnTo>
                  <a:lnTo>
                    <a:pt x="486" y="449"/>
                  </a:lnTo>
                  <a:lnTo>
                    <a:pt x="476" y="449"/>
                  </a:lnTo>
                  <a:lnTo>
                    <a:pt x="476" y="409"/>
                  </a:lnTo>
                  <a:lnTo>
                    <a:pt x="436" y="409"/>
                  </a:lnTo>
                  <a:lnTo>
                    <a:pt x="436" y="360"/>
                  </a:lnTo>
                  <a:lnTo>
                    <a:pt x="422" y="360"/>
                  </a:lnTo>
                  <a:lnTo>
                    <a:pt x="422" y="338"/>
                  </a:lnTo>
                  <a:lnTo>
                    <a:pt x="406" y="338"/>
                  </a:lnTo>
                  <a:lnTo>
                    <a:pt x="406" y="326"/>
                  </a:lnTo>
                  <a:lnTo>
                    <a:pt x="400" y="326"/>
                  </a:lnTo>
                  <a:lnTo>
                    <a:pt x="400" y="312"/>
                  </a:lnTo>
                  <a:lnTo>
                    <a:pt x="396" y="312"/>
                  </a:lnTo>
                  <a:lnTo>
                    <a:pt x="396" y="294"/>
                  </a:lnTo>
                  <a:lnTo>
                    <a:pt x="370" y="294"/>
                  </a:lnTo>
                  <a:lnTo>
                    <a:pt x="370" y="282"/>
                  </a:lnTo>
                  <a:lnTo>
                    <a:pt x="306" y="282"/>
                  </a:lnTo>
                  <a:lnTo>
                    <a:pt x="306" y="266"/>
                  </a:lnTo>
                  <a:lnTo>
                    <a:pt x="297" y="266"/>
                  </a:lnTo>
                  <a:lnTo>
                    <a:pt x="297" y="246"/>
                  </a:lnTo>
                  <a:lnTo>
                    <a:pt x="289" y="246"/>
                  </a:lnTo>
                  <a:lnTo>
                    <a:pt x="289" y="230"/>
                  </a:lnTo>
                  <a:lnTo>
                    <a:pt x="275" y="230"/>
                  </a:lnTo>
                  <a:lnTo>
                    <a:pt x="275" y="213"/>
                  </a:lnTo>
                  <a:lnTo>
                    <a:pt x="255" y="213"/>
                  </a:lnTo>
                  <a:lnTo>
                    <a:pt x="255" y="149"/>
                  </a:lnTo>
                  <a:lnTo>
                    <a:pt x="229" y="149"/>
                  </a:lnTo>
                  <a:lnTo>
                    <a:pt x="229" y="131"/>
                  </a:lnTo>
                  <a:lnTo>
                    <a:pt x="211" y="131"/>
                  </a:lnTo>
                  <a:lnTo>
                    <a:pt x="211" y="117"/>
                  </a:lnTo>
                  <a:lnTo>
                    <a:pt x="189" y="117"/>
                  </a:lnTo>
                  <a:lnTo>
                    <a:pt x="189" y="103"/>
                  </a:lnTo>
                  <a:lnTo>
                    <a:pt x="185" y="103"/>
                  </a:lnTo>
                  <a:lnTo>
                    <a:pt x="185" y="81"/>
                  </a:lnTo>
                  <a:lnTo>
                    <a:pt x="153" y="81"/>
                  </a:lnTo>
                  <a:lnTo>
                    <a:pt x="153" y="64"/>
                  </a:lnTo>
                  <a:lnTo>
                    <a:pt x="125" y="64"/>
                  </a:lnTo>
                  <a:lnTo>
                    <a:pt x="125" y="50"/>
                  </a:lnTo>
                  <a:lnTo>
                    <a:pt x="102" y="50"/>
                  </a:lnTo>
                  <a:lnTo>
                    <a:pt x="102" y="34"/>
                  </a:lnTo>
                  <a:lnTo>
                    <a:pt x="82" y="34"/>
                  </a:lnTo>
                  <a:lnTo>
                    <a:pt x="8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54"/>
            <p:cNvSpPr>
              <a:spLocks noChangeShapeType="1"/>
            </p:cNvSpPr>
            <p:nvPr/>
          </p:nvSpPr>
          <p:spPr bwMode="auto">
            <a:xfrm>
              <a:off x="1101806" y="1880994"/>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55"/>
            <p:cNvSpPr>
              <a:spLocks noChangeShapeType="1"/>
            </p:cNvSpPr>
            <p:nvPr/>
          </p:nvSpPr>
          <p:spPr bwMode="auto">
            <a:xfrm flipH="1">
              <a:off x="1070244" y="1909400"/>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56"/>
            <p:cNvSpPr>
              <a:spLocks noChangeShapeType="1"/>
            </p:cNvSpPr>
            <p:nvPr/>
          </p:nvSpPr>
          <p:spPr bwMode="auto">
            <a:xfrm>
              <a:off x="1537366" y="2322866"/>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57"/>
            <p:cNvSpPr>
              <a:spLocks noChangeShapeType="1"/>
            </p:cNvSpPr>
            <p:nvPr/>
          </p:nvSpPr>
          <p:spPr bwMode="auto">
            <a:xfrm flipH="1">
              <a:off x="1505804" y="2351273"/>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58"/>
            <p:cNvSpPr>
              <a:spLocks noChangeShapeType="1"/>
            </p:cNvSpPr>
            <p:nvPr/>
          </p:nvSpPr>
          <p:spPr bwMode="auto">
            <a:xfrm>
              <a:off x="1723584" y="2523287"/>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59"/>
            <p:cNvSpPr>
              <a:spLocks noChangeShapeType="1"/>
            </p:cNvSpPr>
            <p:nvPr/>
          </p:nvSpPr>
          <p:spPr bwMode="auto">
            <a:xfrm flipH="1">
              <a:off x="1692022" y="2554849"/>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60"/>
            <p:cNvSpPr>
              <a:spLocks noChangeShapeType="1"/>
            </p:cNvSpPr>
            <p:nvPr/>
          </p:nvSpPr>
          <p:spPr bwMode="auto">
            <a:xfrm>
              <a:off x="1823005" y="263691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61"/>
            <p:cNvSpPr>
              <a:spLocks noChangeShapeType="1"/>
            </p:cNvSpPr>
            <p:nvPr/>
          </p:nvSpPr>
          <p:spPr bwMode="auto">
            <a:xfrm flipH="1">
              <a:off x="1794599" y="2665318"/>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62"/>
            <p:cNvSpPr>
              <a:spLocks noChangeShapeType="1"/>
            </p:cNvSpPr>
            <p:nvPr/>
          </p:nvSpPr>
          <p:spPr bwMode="auto">
            <a:xfrm>
              <a:off x="2206488" y="288783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63"/>
            <p:cNvSpPr>
              <a:spLocks noChangeShapeType="1"/>
            </p:cNvSpPr>
            <p:nvPr/>
          </p:nvSpPr>
          <p:spPr bwMode="auto">
            <a:xfrm flipH="1">
              <a:off x="2178082" y="291939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64"/>
            <p:cNvSpPr>
              <a:spLocks noChangeShapeType="1"/>
            </p:cNvSpPr>
            <p:nvPr/>
          </p:nvSpPr>
          <p:spPr bwMode="auto">
            <a:xfrm>
              <a:off x="2853515"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65"/>
            <p:cNvSpPr>
              <a:spLocks noChangeShapeType="1"/>
            </p:cNvSpPr>
            <p:nvPr/>
          </p:nvSpPr>
          <p:spPr bwMode="auto">
            <a:xfrm flipH="1">
              <a:off x="2821953"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66"/>
            <p:cNvSpPr>
              <a:spLocks noChangeShapeType="1"/>
            </p:cNvSpPr>
            <p:nvPr/>
          </p:nvSpPr>
          <p:spPr bwMode="auto">
            <a:xfrm>
              <a:off x="2869297"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67"/>
            <p:cNvSpPr>
              <a:spLocks noChangeShapeType="1"/>
            </p:cNvSpPr>
            <p:nvPr/>
          </p:nvSpPr>
          <p:spPr bwMode="auto">
            <a:xfrm flipH="1">
              <a:off x="2840890"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68"/>
            <p:cNvSpPr>
              <a:spLocks noChangeShapeType="1"/>
            </p:cNvSpPr>
            <p:nvPr/>
          </p:nvSpPr>
          <p:spPr bwMode="auto">
            <a:xfrm>
              <a:off x="292295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69"/>
            <p:cNvSpPr>
              <a:spLocks noChangeShapeType="1"/>
            </p:cNvSpPr>
            <p:nvPr/>
          </p:nvSpPr>
          <p:spPr bwMode="auto">
            <a:xfrm flipH="1">
              <a:off x="289454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70"/>
            <p:cNvSpPr>
              <a:spLocks noChangeShapeType="1"/>
            </p:cNvSpPr>
            <p:nvPr/>
          </p:nvSpPr>
          <p:spPr bwMode="auto">
            <a:xfrm>
              <a:off x="2951359"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71"/>
            <p:cNvSpPr>
              <a:spLocks noChangeShapeType="1"/>
            </p:cNvSpPr>
            <p:nvPr/>
          </p:nvSpPr>
          <p:spPr bwMode="auto">
            <a:xfrm flipH="1">
              <a:off x="2922952"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72"/>
            <p:cNvSpPr>
              <a:spLocks noChangeShapeType="1"/>
            </p:cNvSpPr>
            <p:nvPr/>
          </p:nvSpPr>
          <p:spPr bwMode="auto">
            <a:xfrm>
              <a:off x="305709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73"/>
            <p:cNvSpPr>
              <a:spLocks noChangeShapeType="1"/>
            </p:cNvSpPr>
            <p:nvPr/>
          </p:nvSpPr>
          <p:spPr bwMode="auto">
            <a:xfrm flipH="1">
              <a:off x="302868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74"/>
            <p:cNvSpPr>
              <a:spLocks noChangeShapeType="1"/>
            </p:cNvSpPr>
            <p:nvPr/>
          </p:nvSpPr>
          <p:spPr bwMode="auto">
            <a:xfrm>
              <a:off x="3123373" y="327289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75"/>
            <p:cNvSpPr>
              <a:spLocks noChangeShapeType="1"/>
            </p:cNvSpPr>
            <p:nvPr/>
          </p:nvSpPr>
          <p:spPr bwMode="auto">
            <a:xfrm flipH="1">
              <a:off x="3091811" y="330445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76"/>
            <p:cNvSpPr>
              <a:spLocks noChangeShapeType="1"/>
            </p:cNvSpPr>
            <p:nvPr/>
          </p:nvSpPr>
          <p:spPr bwMode="auto">
            <a:xfrm>
              <a:off x="3349044" y="342439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77"/>
            <p:cNvSpPr>
              <a:spLocks noChangeShapeType="1"/>
            </p:cNvSpPr>
            <p:nvPr/>
          </p:nvSpPr>
          <p:spPr bwMode="auto">
            <a:xfrm flipH="1">
              <a:off x="3320638" y="3452797"/>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78"/>
            <p:cNvSpPr>
              <a:spLocks noChangeShapeType="1"/>
            </p:cNvSpPr>
            <p:nvPr/>
          </p:nvSpPr>
          <p:spPr bwMode="auto">
            <a:xfrm>
              <a:off x="2806172" y="3173471"/>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79"/>
            <p:cNvSpPr>
              <a:spLocks noChangeShapeType="1"/>
            </p:cNvSpPr>
            <p:nvPr/>
          </p:nvSpPr>
          <p:spPr bwMode="auto">
            <a:xfrm flipH="1">
              <a:off x="2774610" y="3205033"/>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94" name="Group 493"/>
          <p:cNvGrpSpPr/>
          <p:nvPr/>
        </p:nvGrpSpPr>
        <p:grpSpPr>
          <a:xfrm>
            <a:off x="985786" y="3830901"/>
            <a:ext cx="3309310" cy="1702787"/>
            <a:chOff x="1003963" y="1880994"/>
            <a:chExt cx="3309310" cy="1702787"/>
          </a:xfrm>
        </p:grpSpPr>
        <p:sp>
          <p:nvSpPr>
            <p:cNvPr id="495" name="Freeform 280"/>
            <p:cNvSpPr>
              <a:spLocks/>
            </p:cNvSpPr>
            <p:nvPr/>
          </p:nvSpPr>
          <p:spPr bwMode="auto">
            <a:xfrm>
              <a:off x="1016588" y="1912556"/>
              <a:ext cx="3268279" cy="1639662"/>
            </a:xfrm>
            <a:custGeom>
              <a:avLst/>
              <a:gdLst>
                <a:gd name="T0" fmla="*/ 2002 w 2071"/>
                <a:gd name="T1" fmla="*/ 1025 h 1039"/>
                <a:gd name="T2" fmla="*/ 1683 w 2071"/>
                <a:gd name="T3" fmla="*/ 1009 h 1039"/>
                <a:gd name="T4" fmla="*/ 1498 w 2071"/>
                <a:gd name="T5" fmla="*/ 986 h 1039"/>
                <a:gd name="T6" fmla="*/ 1389 w 2071"/>
                <a:gd name="T7" fmla="*/ 968 h 1039"/>
                <a:gd name="T8" fmla="*/ 1343 w 2071"/>
                <a:gd name="T9" fmla="*/ 952 h 1039"/>
                <a:gd name="T10" fmla="*/ 1212 w 2071"/>
                <a:gd name="T11" fmla="*/ 942 h 1039"/>
                <a:gd name="T12" fmla="*/ 1200 w 2071"/>
                <a:gd name="T13" fmla="*/ 924 h 1039"/>
                <a:gd name="T14" fmla="*/ 1122 w 2071"/>
                <a:gd name="T15" fmla="*/ 914 h 1039"/>
                <a:gd name="T16" fmla="*/ 1086 w 2071"/>
                <a:gd name="T17" fmla="*/ 896 h 1039"/>
                <a:gd name="T18" fmla="*/ 995 w 2071"/>
                <a:gd name="T19" fmla="*/ 886 h 1039"/>
                <a:gd name="T20" fmla="*/ 979 w 2071"/>
                <a:gd name="T21" fmla="*/ 874 h 1039"/>
                <a:gd name="T22" fmla="*/ 901 w 2071"/>
                <a:gd name="T23" fmla="*/ 864 h 1039"/>
                <a:gd name="T24" fmla="*/ 883 w 2071"/>
                <a:gd name="T25" fmla="*/ 852 h 1039"/>
                <a:gd name="T26" fmla="*/ 856 w 2071"/>
                <a:gd name="T27" fmla="*/ 846 h 1039"/>
                <a:gd name="T28" fmla="*/ 848 w 2071"/>
                <a:gd name="T29" fmla="*/ 823 h 1039"/>
                <a:gd name="T30" fmla="*/ 774 w 2071"/>
                <a:gd name="T31" fmla="*/ 807 h 1039"/>
                <a:gd name="T32" fmla="*/ 756 w 2071"/>
                <a:gd name="T33" fmla="*/ 783 h 1039"/>
                <a:gd name="T34" fmla="*/ 722 w 2071"/>
                <a:gd name="T35" fmla="*/ 775 h 1039"/>
                <a:gd name="T36" fmla="*/ 702 w 2071"/>
                <a:gd name="T37" fmla="*/ 757 h 1039"/>
                <a:gd name="T38" fmla="*/ 692 w 2071"/>
                <a:gd name="T39" fmla="*/ 751 h 1039"/>
                <a:gd name="T40" fmla="*/ 684 w 2071"/>
                <a:gd name="T41" fmla="*/ 737 h 1039"/>
                <a:gd name="T42" fmla="*/ 659 w 2071"/>
                <a:gd name="T43" fmla="*/ 711 h 1039"/>
                <a:gd name="T44" fmla="*/ 623 w 2071"/>
                <a:gd name="T45" fmla="*/ 689 h 1039"/>
                <a:gd name="T46" fmla="*/ 609 w 2071"/>
                <a:gd name="T47" fmla="*/ 682 h 1039"/>
                <a:gd name="T48" fmla="*/ 605 w 2071"/>
                <a:gd name="T49" fmla="*/ 676 h 1039"/>
                <a:gd name="T50" fmla="*/ 593 w 2071"/>
                <a:gd name="T51" fmla="*/ 672 h 1039"/>
                <a:gd name="T52" fmla="*/ 579 w 2071"/>
                <a:gd name="T53" fmla="*/ 650 h 1039"/>
                <a:gd name="T54" fmla="*/ 557 w 2071"/>
                <a:gd name="T55" fmla="*/ 640 h 1039"/>
                <a:gd name="T56" fmla="*/ 517 w 2071"/>
                <a:gd name="T57" fmla="*/ 608 h 1039"/>
                <a:gd name="T58" fmla="*/ 503 w 2071"/>
                <a:gd name="T59" fmla="*/ 602 h 1039"/>
                <a:gd name="T60" fmla="*/ 491 w 2071"/>
                <a:gd name="T61" fmla="*/ 582 h 1039"/>
                <a:gd name="T62" fmla="*/ 474 w 2071"/>
                <a:gd name="T63" fmla="*/ 572 h 1039"/>
                <a:gd name="T64" fmla="*/ 464 w 2071"/>
                <a:gd name="T65" fmla="*/ 552 h 1039"/>
                <a:gd name="T66" fmla="*/ 454 w 2071"/>
                <a:gd name="T67" fmla="*/ 546 h 1039"/>
                <a:gd name="T68" fmla="*/ 450 w 2071"/>
                <a:gd name="T69" fmla="*/ 532 h 1039"/>
                <a:gd name="T70" fmla="*/ 430 w 2071"/>
                <a:gd name="T71" fmla="*/ 513 h 1039"/>
                <a:gd name="T72" fmla="*/ 408 w 2071"/>
                <a:gd name="T73" fmla="*/ 493 h 1039"/>
                <a:gd name="T74" fmla="*/ 390 w 2071"/>
                <a:gd name="T75" fmla="*/ 485 h 1039"/>
                <a:gd name="T76" fmla="*/ 384 w 2071"/>
                <a:gd name="T77" fmla="*/ 459 h 1039"/>
                <a:gd name="T78" fmla="*/ 360 w 2071"/>
                <a:gd name="T79" fmla="*/ 453 h 1039"/>
                <a:gd name="T80" fmla="*/ 352 w 2071"/>
                <a:gd name="T81" fmla="*/ 411 h 1039"/>
                <a:gd name="T82" fmla="*/ 316 w 2071"/>
                <a:gd name="T83" fmla="*/ 370 h 1039"/>
                <a:gd name="T84" fmla="*/ 314 w 2071"/>
                <a:gd name="T85" fmla="*/ 342 h 1039"/>
                <a:gd name="T86" fmla="*/ 295 w 2071"/>
                <a:gd name="T87" fmla="*/ 338 h 1039"/>
                <a:gd name="T88" fmla="*/ 277 w 2071"/>
                <a:gd name="T89" fmla="*/ 304 h 1039"/>
                <a:gd name="T90" fmla="*/ 253 w 2071"/>
                <a:gd name="T91" fmla="*/ 284 h 1039"/>
                <a:gd name="T92" fmla="*/ 251 w 2071"/>
                <a:gd name="T93" fmla="*/ 272 h 1039"/>
                <a:gd name="T94" fmla="*/ 237 w 2071"/>
                <a:gd name="T95" fmla="*/ 264 h 1039"/>
                <a:gd name="T96" fmla="*/ 231 w 2071"/>
                <a:gd name="T97" fmla="*/ 248 h 1039"/>
                <a:gd name="T98" fmla="*/ 207 w 2071"/>
                <a:gd name="T99" fmla="*/ 234 h 1039"/>
                <a:gd name="T100" fmla="*/ 197 w 2071"/>
                <a:gd name="T101" fmla="*/ 203 h 1039"/>
                <a:gd name="T102" fmla="*/ 185 w 2071"/>
                <a:gd name="T103" fmla="*/ 197 h 1039"/>
                <a:gd name="T104" fmla="*/ 183 w 2071"/>
                <a:gd name="T105" fmla="*/ 183 h 1039"/>
                <a:gd name="T106" fmla="*/ 175 w 2071"/>
                <a:gd name="T107" fmla="*/ 175 h 1039"/>
                <a:gd name="T108" fmla="*/ 171 w 2071"/>
                <a:gd name="T109" fmla="*/ 157 h 1039"/>
                <a:gd name="T110" fmla="*/ 145 w 2071"/>
                <a:gd name="T111" fmla="*/ 143 h 1039"/>
                <a:gd name="T112" fmla="*/ 127 w 2071"/>
                <a:gd name="T113" fmla="*/ 83 h 1039"/>
                <a:gd name="T114" fmla="*/ 96 w 2071"/>
                <a:gd name="T115" fmla="*/ 65 h 1039"/>
                <a:gd name="T116" fmla="*/ 76 w 2071"/>
                <a:gd name="T117" fmla="*/ 8 h 1039"/>
                <a:gd name="T118" fmla="*/ 0 w 2071"/>
                <a:gd name="T119"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039">
                  <a:moveTo>
                    <a:pt x="2071" y="1039"/>
                  </a:moveTo>
                  <a:lnTo>
                    <a:pt x="2002" y="1039"/>
                  </a:lnTo>
                  <a:lnTo>
                    <a:pt x="2002" y="1025"/>
                  </a:lnTo>
                  <a:lnTo>
                    <a:pt x="1755" y="1025"/>
                  </a:lnTo>
                  <a:lnTo>
                    <a:pt x="1755" y="1009"/>
                  </a:lnTo>
                  <a:lnTo>
                    <a:pt x="1683" y="1009"/>
                  </a:lnTo>
                  <a:lnTo>
                    <a:pt x="1683" y="994"/>
                  </a:lnTo>
                  <a:lnTo>
                    <a:pt x="1498" y="994"/>
                  </a:lnTo>
                  <a:lnTo>
                    <a:pt x="1498" y="986"/>
                  </a:lnTo>
                  <a:lnTo>
                    <a:pt x="1468" y="986"/>
                  </a:lnTo>
                  <a:lnTo>
                    <a:pt x="1468" y="968"/>
                  </a:lnTo>
                  <a:lnTo>
                    <a:pt x="1389" y="968"/>
                  </a:lnTo>
                  <a:lnTo>
                    <a:pt x="1389" y="962"/>
                  </a:lnTo>
                  <a:lnTo>
                    <a:pt x="1343" y="962"/>
                  </a:lnTo>
                  <a:lnTo>
                    <a:pt x="1343" y="952"/>
                  </a:lnTo>
                  <a:lnTo>
                    <a:pt x="1240" y="952"/>
                  </a:lnTo>
                  <a:lnTo>
                    <a:pt x="1240" y="942"/>
                  </a:lnTo>
                  <a:lnTo>
                    <a:pt x="1212" y="942"/>
                  </a:lnTo>
                  <a:lnTo>
                    <a:pt x="1212" y="930"/>
                  </a:lnTo>
                  <a:lnTo>
                    <a:pt x="1200" y="930"/>
                  </a:lnTo>
                  <a:lnTo>
                    <a:pt x="1200" y="924"/>
                  </a:lnTo>
                  <a:lnTo>
                    <a:pt x="1170" y="924"/>
                  </a:lnTo>
                  <a:lnTo>
                    <a:pt x="1170" y="914"/>
                  </a:lnTo>
                  <a:lnTo>
                    <a:pt x="1122" y="914"/>
                  </a:lnTo>
                  <a:lnTo>
                    <a:pt x="1122" y="908"/>
                  </a:lnTo>
                  <a:lnTo>
                    <a:pt x="1086" y="908"/>
                  </a:lnTo>
                  <a:lnTo>
                    <a:pt x="1086" y="896"/>
                  </a:lnTo>
                  <a:lnTo>
                    <a:pt x="1009" y="896"/>
                  </a:lnTo>
                  <a:lnTo>
                    <a:pt x="1009" y="886"/>
                  </a:lnTo>
                  <a:lnTo>
                    <a:pt x="995" y="886"/>
                  </a:lnTo>
                  <a:lnTo>
                    <a:pt x="995" y="880"/>
                  </a:lnTo>
                  <a:lnTo>
                    <a:pt x="979" y="880"/>
                  </a:lnTo>
                  <a:lnTo>
                    <a:pt x="979" y="874"/>
                  </a:lnTo>
                  <a:lnTo>
                    <a:pt x="929" y="874"/>
                  </a:lnTo>
                  <a:lnTo>
                    <a:pt x="929" y="864"/>
                  </a:lnTo>
                  <a:lnTo>
                    <a:pt x="901" y="864"/>
                  </a:lnTo>
                  <a:lnTo>
                    <a:pt x="901" y="856"/>
                  </a:lnTo>
                  <a:lnTo>
                    <a:pt x="883" y="856"/>
                  </a:lnTo>
                  <a:lnTo>
                    <a:pt x="883" y="852"/>
                  </a:lnTo>
                  <a:lnTo>
                    <a:pt x="866" y="852"/>
                  </a:lnTo>
                  <a:lnTo>
                    <a:pt x="866" y="846"/>
                  </a:lnTo>
                  <a:lnTo>
                    <a:pt x="856" y="846"/>
                  </a:lnTo>
                  <a:lnTo>
                    <a:pt x="856" y="839"/>
                  </a:lnTo>
                  <a:lnTo>
                    <a:pt x="848" y="839"/>
                  </a:lnTo>
                  <a:lnTo>
                    <a:pt x="848" y="823"/>
                  </a:lnTo>
                  <a:lnTo>
                    <a:pt x="802" y="823"/>
                  </a:lnTo>
                  <a:lnTo>
                    <a:pt x="802" y="807"/>
                  </a:lnTo>
                  <a:lnTo>
                    <a:pt x="774" y="807"/>
                  </a:lnTo>
                  <a:lnTo>
                    <a:pt x="774" y="801"/>
                  </a:lnTo>
                  <a:lnTo>
                    <a:pt x="756" y="801"/>
                  </a:lnTo>
                  <a:lnTo>
                    <a:pt x="756" y="783"/>
                  </a:lnTo>
                  <a:lnTo>
                    <a:pt x="728" y="783"/>
                  </a:lnTo>
                  <a:lnTo>
                    <a:pt x="728" y="775"/>
                  </a:lnTo>
                  <a:lnTo>
                    <a:pt x="722" y="775"/>
                  </a:lnTo>
                  <a:lnTo>
                    <a:pt x="722" y="767"/>
                  </a:lnTo>
                  <a:lnTo>
                    <a:pt x="702" y="767"/>
                  </a:lnTo>
                  <a:lnTo>
                    <a:pt x="702" y="757"/>
                  </a:lnTo>
                  <a:lnTo>
                    <a:pt x="694" y="757"/>
                  </a:lnTo>
                  <a:lnTo>
                    <a:pt x="694" y="751"/>
                  </a:lnTo>
                  <a:lnTo>
                    <a:pt x="692" y="751"/>
                  </a:lnTo>
                  <a:lnTo>
                    <a:pt x="692" y="747"/>
                  </a:lnTo>
                  <a:lnTo>
                    <a:pt x="684" y="747"/>
                  </a:lnTo>
                  <a:lnTo>
                    <a:pt x="684" y="737"/>
                  </a:lnTo>
                  <a:lnTo>
                    <a:pt x="669" y="737"/>
                  </a:lnTo>
                  <a:lnTo>
                    <a:pt x="669" y="711"/>
                  </a:lnTo>
                  <a:lnTo>
                    <a:pt x="659" y="711"/>
                  </a:lnTo>
                  <a:lnTo>
                    <a:pt x="659" y="703"/>
                  </a:lnTo>
                  <a:lnTo>
                    <a:pt x="623" y="703"/>
                  </a:lnTo>
                  <a:lnTo>
                    <a:pt x="623" y="689"/>
                  </a:lnTo>
                  <a:lnTo>
                    <a:pt x="615" y="689"/>
                  </a:lnTo>
                  <a:lnTo>
                    <a:pt x="615" y="682"/>
                  </a:lnTo>
                  <a:lnTo>
                    <a:pt x="609" y="682"/>
                  </a:lnTo>
                  <a:lnTo>
                    <a:pt x="609" y="680"/>
                  </a:lnTo>
                  <a:lnTo>
                    <a:pt x="605" y="680"/>
                  </a:lnTo>
                  <a:lnTo>
                    <a:pt x="605" y="676"/>
                  </a:lnTo>
                  <a:lnTo>
                    <a:pt x="601" y="676"/>
                  </a:lnTo>
                  <a:lnTo>
                    <a:pt x="601" y="672"/>
                  </a:lnTo>
                  <a:lnTo>
                    <a:pt x="593" y="672"/>
                  </a:lnTo>
                  <a:lnTo>
                    <a:pt x="593" y="660"/>
                  </a:lnTo>
                  <a:lnTo>
                    <a:pt x="579" y="660"/>
                  </a:lnTo>
                  <a:lnTo>
                    <a:pt x="579" y="650"/>
                  </a:lnTo>
                  <a:lnTo>
                    <a:pt x="563" y="650"/>
                  </a:lnTo>
                  <a:lnTo>
                    <a:pt x="563" y="640"/>
                  </a:lnTo>
                  <a:lnTo>
                    <a:pt x="557" y="640"/>
                  </a:lnTo>
                  <a:lnTo>
                    <a:pt x="557" y="614"/>
                  </a:lnTo>
                  <a:lnTo>
                    <a:pt x="517" y="614"/>
                  </a:lnTo>
                  <a:lnTo>
                    <a:pt x="517" y="608"/>
                  </a:lnTo>
                  <a:lnTo>
                    <a:pt x="507" y="608"/>
                  </a:lnTo>
                  <a:lnTo>
                    <a:pt x="507" y="602"/>
                  </a:lnTo>
                  <a:lnTo>
                    <a:pt x="503" y="602"/>
                  </a:lnTo>
                  <a:lnTo>
                    <a:pt x="503" y="596"/>
                  </a:lnTo>
                  <a:lnTo>
                    <a:pt x="491" y="596"/>
                  </a:lnTo>
                  <a:lnTo>
                    <a:pt x="491" y="582"/>
                  </a:lnTo>
                  <a:lnTo>
                    <a:pt x="480" y="582"/>
                  </a:lnTo>
                  <a:lnTo>
                    <a:pt x="480" y="572"/>
                  </a:lnTo>
                  <a:lnTo>
                    <a:pt x="474" y="572"/>
                  </a:lnTo>
                  <a:lnTo>
                    <a:pt x="474" y="568"/>
                  </a:lnTo>
                  <a:lnTo>
                    <a:pt x="464" y="568"/>
                  </a:lnTo>
                  <a:lnTo>
                    <a:pt x="464" y="552"/>
                  </a:lnTo>
                  <a:lnTo>
                    <a:pt x="458" y="552"/>
                  </a:lnTo>
                  <a:lnTo>
                    <a:pt x="458" y="546"/>
                  </a:lnTo>
                  <a:lnTo>
                    <a:pt x="454" y="546"/>
                  </a:lnTo>
                  <a:lnTo>
                    <a:pt x="454" y="540"/>
                  </a:lnTo>
                  <a:lnTo>
                    <a:pt x="450" y="540"/>
                  </a:lnTo>
                  <a:lnTo>
                    <a:pt x="450" y="532"/>
                  </a:lnTo>
                  <a:lnTo>
                    <a:pt x="444" y="532"/>
                  </a:lnTo>
                  <a:lnTo>
                    <a:pt x="444" y="513"/>
                  </a:lnTo>
                  <a:lnTo>
                    <a:pt x="430" y="513"/>
                  </a:lnTo>
                  <a:lnTo>
                    <a:pt x="430" y="503"/>
                  </a:lnTo>
                  <a:lnTo>
                    <a:pt x="408" y="503"/>
                  </a:lnTo>
                  <a:lnTo>
                    <a:pt x="408" y="493"/>
                  </a:lnTo>
                  <a:lnTo>
                    <a:pt x="404" y="493"/>
                  </a:lnTo>
                  <a:lnTo>
                    <a:pt x="404" y="485"/>
                  </a:lnTo>
                  <a:lnTo>
                    <a:pt x="390" y="485"/>
                  </a:lnTo>
                  <a:lnTo>
                    <a:pt x="390" y="469"/>
                  </a:lnTo>
                  <a:lnTo>
                    <a:pt x="384" y="469"/>
                  </a:lnTo>
                  <a:lnTo>
                    <a:pt x="384" y="459"/>
                  </a:lnTo>
                  <a:lnTo>
                    <a:pt x="380" y="459"/>
                  </a:lnTo>
                  <a:lnTo>
                    <a:pt x="380" y="453"/>
                  </a:lnTo>
                  <a:lnTo>
                    <a:pt x="360" y="453"/>
                  </a:lnTo>
                  <a:lnTo>
                    <a:pt x="360" y="435"/>
                  </a:lnTo>
                  <a:lnTo>
                    <a:pt x="352" y="435"/>
                  </a:lnTo>
                  <a:lnTo>
                    <a:pt x="352" y="411"/>
                  </a:lnTo>
                  <a:lnTo>
                    <a:pt x="344" y="411"/>
                  </a:lnTo>
                  <a:lnTo>
                    <a:pt x="344" y="370"/>
                  </a:lnTo>
                  <a:lnTo>
                    <a:pt x="316" y="370"/>
                  </a:lnTo>
                  <a:lnTo>
                    <a:pt x="316" y="354"/>
                  </a:lnTo>
                  <a:lnTo>
                    <a:pt x="314" y="354"/>
                  </a:lnTo>
                  <a:lnTo>
                    <a:pt x="314" y="342"/>
                  </a:lnTo>
                  <a:lnTo>
                    <a:pt x="310" y="342"/>
                  </a:lnTo>
                  <a:lnTo>
                    <a:pt x="310" y="338"/>
                  </a:lnTo>
                  <a:lnTo>
                    <a:pt x="295" y="338"/>
                  </a:lnTo>
                  <a:lnTo>
                    <a:pt x="295" y="318"/>
                  </a:lnTo>
                  <a:lnTo>
                    <a:pt x="277" y="318"/>
                  </a:lnTo>
                  <a:lnTo>
                    <a:pt x="277" y="304"/>
                  </a:lnTo>
                  <a:lnTo>
                    <a:pt x="261" y="304"/>
                  </a:lnTo>
                  <a:lnTo>
                    <a:pt x="261" y="284"/>
                  </a:lnTo>
                  <a:lnTo>
                    <a:pt x="253" y="284"/>
                  </a:lnTo>
                  <a:lnTo>
                    <a:pt x="253" y="276"/>
                  </a:lnTo>
                  <a:lnTo>
                    <a:pt x="251" y="276"/>
                  </a:lnTo>
                  <a:lnTo>
                    <a:pt x="251" y="272"/>
                  </a:lnTo>
                  <a:lnTo>
                    <a:pt x="247" y="272"/>
                  </a:lnTo>
                  <a:lnTo>
                    <a:pt x="247" y="264"/>
                  </a:lnTo>
                  <a:lnTo>
                    <a:pt x="237" y="264"/>
                  </a:lnTo>
                  <a:lnTo>
                    <a:pt x="237" y="254"/>
                  </a:lnTo>
                  <a:lnTo>
                    <a:pt x="231" y="254"/>
                  </a:lnTo>
                  <a:lnTo>
                    <a:pt x="231" y="248"/>
                  </a:lnTo>
                  <a:lnTo>
                    <a:pt x="227" y="248"/>
                  </a:lnTo>
                  <a:lnTo>
                    <a:pt x="227" y="234"/>
                  </a:lnTo>
                  <a:lnTo>
                    <a:pt x="207" y="234"/>
                  </a:lnTo>
                  <a:lnTo>
                    <a:pt x="207" y="224"/>
                  </a:lnTo>
                  <a:lnTo>
                    <a:pt x="197" y="224"/>
                  </a:lnTo>
                  <a:lnTo>
                    <a:pt x="197" y="203"/>
                  </a:lnTo>
                  <a:lnTo>
                    <a:pt x="191" y="203"/>
                  </a:lnTo>
                  <a:lnTo>
                    <a:pt x="191" y="197"/>
                  </a:lnTo>
                  <a:lnTo>
                    <a:pt x="185" y="197"/>
                  </a:lnTo>
                  <a:lnTo>
                    <a:pt x="185" y="191"/>
                  </a:lnTo>
                  <a:lnTo>
                    <a:pt x="183" y="191"/>
                  </a:lnTo>
                  <a:lnTo>
                    <a:pt x="183" y="183"/>
                  </a:lnTo>
                  <a:lnTo>
                    <a:pt x="179" y="183"/>
                  </a:lnTo>
                  <a:lnTo>
                    <a:pt x="179" y="175"/>
                  </a:lnTo>
                  <a:lnTo>
                    <a:pt x="175" y="175"/>
                  </a:lnTo>
                  <a:lnTo>
                    <a:pt x="175" y="167"/>
                  </a:lnTo>
                  <a:lnTo>
                    <a:pt x="171" y="167"/>
                  </a:lnTo>
                  <a:lnTo>
                    <a:pt x="171" y="157"/>
                  </a:lnTo>
                  <a:lnTo>
                    <a:pt x="159" y="157"/>
                  </a:lnTo>
                  <a:lnTo>
                    <a:pt x="159" y="143"/>
                  </a:lnTo>
                  <a:lnTo>
                    <a:pt x="145" y="143"/>
                  </a:lnTo>
                  <a:lnTo>
                    <a:pt x="145" y="99"/>
                  </a:lnTo>
                  <a:lnTo>
                    <a:pt x="127" y="99"/>
                  </a:lnTo>
                  <a:lnTo>
                    <a:pt x="127" y="83"/>
                  </a:lnTo>
                  <a:lnTo>
                    <a:pt x="113" y="83"/>
                  </a:lnTo>
                  <a:lnTo>
                    <a:pt x="113" y="65"/>
                  </a:lnTo>
                  <a:lnTo>
                    <a:pt x="96" y="65"/>
                  </a:lnTo>
                  <a:lnTo>
                    <a:pt x="96" y="42"/>
                  </a:lnTo>
                  <a:lnTo>
                    <a:pt x="76" y="42"/>
                  </a:lnTo>
                  <a:lnTo>
                    <a:pt x="76" y="8"/>
                  </a:lnTo>
                  <a:lnTo>
                    <a:pt x="28" y="8"/>
                  </a:lnTo>
                  <a:lnTo>
                    <a:pt x="28" y="0"/>
                  </a:lnTo>
                  <a:lnTo>
                    <a:pt x="0" y="0"/>
                  </a:lnTo>
                </a:path>
              </a:pathLst>
            </a:cu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81"/>
            <p:cNvSpPr>
              <a:spLocks noChangeShapeType="1"/>
            </p:cNvSpPr>
            <p:nvPr/>
          </p:nvSpPr>
          <p:spPr bwMode="auto">
            <a:xfrm>
              <a:off x="1035525"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82"/>
            <p:cNvSpPr>
              <a:spLocks noChangeShapeType="1"/>
            </p:cNvSpPr>
            <p:nvPr/>
          </p:nvSpPr>
          <p:spPr bwMode="auto">
            <a:xfrm flipH="1">
              <a:off x="1003963"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83"/>
            <p:cNvSpPr>
              <a:spLocks noChangeShapeType="1"/>
            </p:cNvSpPr>
            <p:nvPr/>
          </p:nvSpPr>
          <p:spPr bwMode="auto">
            <a:xfrm>
              <a:off x="1048150"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84"/>
            <p:cNvSpPr>
              <a:spLocks noChangeShapeType="1"/>
            </p:cNvSpPr>
            <p:nvPr/>
          </p:nvSpPr>
          <p:spPr bwMode="auto">
            <a:xfrm flipH="1">
              <a:off x="1016588"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85"/>
            <p:cNvSpPr>
              <a:spLocks noChangeShapeType="1"/>
            </p:cNvSpPr>
            <p:nvPr/>
          </p:nvSpPr>
          <p:spPr bwMode="auto">
            <a:xfrm>
              <a:off x="1245415" y="2056165"/>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86"/>
            <p:cNvSpPr>
              <a:spLocks noChangeShapeType="1"/>
            </p:cNvSpPr>
            <p:nvPr/>
          </p:nvSpPr>
          <p:spPr bwMode="auto">
            <a:xfrm flipH="1">
              <a:off x="1213852" y="20877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87"/>
            <p:cNvSpPr>
              <a:spLocks noChangeShapeType="1"/>
            </p:cNvSpPr>
            <p:nvPr/>
          </p:nvSpPr>
          <p:spPr bwMode="auto">
            <a:xfrm>
              <a:off x="1245415" y="2078258"/>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88"/>
            <p:cNvSpPr>
              <a:spLocks noChangeShapeType="1"/>
            </p:cNvSpPr>
            <p:nvPr/>
          </p:nvSpPr>
          <p:spPr bwMode="auto">
            <a:xfrm flipH="1">
              <a:off x="1213852" y="210982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89"/>
            <p:cNvSpPr>
              <a:spLocks noChangeShapeType="1"/>
            </p:cNvSpPr>
            <p:nvPr/>
          </p:nvSpPr>
          <p:spPr bwMode="auto">
            <a:xfrm>
              <a:off x="1854568" y="2849957"/>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90"/>
            <p:cNvSpPr>
              <a:spLocks noChangeShapeType="1"/>
            </p:cNvSpPr>
            <p:nvPr/>
          </p:nvSpPr>
          <p:spPr bwMode="auto">
            <a:xfrm flipH="1">
              <a:off x="1823005" y="28815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91"/>
            <p:cNvSpPr>
              <a:spLocks noChangeShapeType="1"/>
            </p:cNvSpPr>
            <p:nvPr/>
          </p:nvSpPr>
          <p:spPr bwMode="auto">
            <a:xfrm>
              <a:off x="2225425" y="314506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92"/>
            <p:cNvSpPr>
              <a:spLocks noChangeShapeType="1"/>
            </p:cNvSpPr>
            <p:nvPr/>
          </p:nvSpPr>
          <p:spPr bwMode="auto">
            <a:xfrm flipH="1">
              <a:off x="2193863" y="31766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93"/>
            <p:cNvSpPr>
              <a:spLocks noChangeShapeType="1"/>
            </p:cNvSpPr>
            <p:nvPr/>
          </p:nvSpPr>
          <p:spPr bwMode="auto">
            <a:xfrm>
              <a:off x="2256987" y="3157690"/>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94"/>
            <p:cNvSpPr>
              <a:spLocks noChangeShapeType="1"/>
            </p:cNvSpPr>
            <p:nvPr/>
          </p:nvSpPr>
          <p:spPr bwMode="auto">
            <a:xfrm flipH="1">
              <a:off x="2225425" y="318609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95"/>
            <p:cNvSpPr>
              <a:spLocks noChangeShapeType="1"/>
            </p:cNvSpPr>
            <p:nvPr/>
          </p:nvSpPr>
          <p:spPr bwMode="auto">
            <a:xfrm>
              <a:off x="2460564" y="324764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296"/>
            <p:cNvSpPr>
              <a:spLocks noChangeShapeType="1"/>
            </p:cNvSpPr>
            <p:nvPr/>
          </p:nvSpPr>
          <p:spPr bwMode="auto">
            <a:xfrm flipH="1">
              <a:off x="2432158" y="327604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297"/>
            <p:cNvSpPr>
              <a:spLocks noChangeShapeType="1"/>
            </p:cNvSpPr>
            <p:nvPr/>
          </p:nvSpPr>
          <p:spPr bwMode="auto">
            <a:xfrm>
              <a:off x="2485814"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298"/>
            <p:cNvSpPr>
              <a:spLocks noChangeShapeType="1"/>
            </p:cNvSpPr>
            <p:nvPr/>
          </p:nvSpPr>
          <p:spPr bwMode="auto">
            <a:xfrm flipH="1">
              <a:off x="245740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99"/>
            <p:cNvSpPr>
              <a:spLocks noChangeShapeType="1"/>
            </p:cNvSpPr>
            <p:nvPr/>
          </p:nvSpPr>
          <p:spPr bwMode="auto">
            <a:xfrm>
              <a:off x="2514220"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300"/>
            <p:cNvSpPr>
              <a:spLocks noChangeShapeType="1"/>
            </p:cNvSpPr>
            <p:nvPr/>
          </p:nvSpPr>
          <p:spPr bwMode="auto">
            <a:xfrm flipH="1">
              <a:off x="248265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01"/>
            <p:cNvSpPr>
              <a:spLocks noChangeShapeType="1"/>
            </p:cNvSpPr>
            <p:nvPr/>
          </p:nvSpPr>
          <p:spPr bwMode="auto">
            <a:xfrm>
              <a:off x="2574189" y="326973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02"/>
            <p:cNvSpPr>
              <a:spLocks noChangeShapeType="1"/>
            </p:cNvSpPr>
            <p:nvPr/>
          </p:nvSpPr>
          <p:spPr bwMode="auto">
            <a:xfrm flipH="1">
              <a:off x="2542626" y="330129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303"/>
            <p:cNvSpPr>
              <a:spLocks noChangeShapeType="1"/>
            </p:cNvSpPr>
            <p:nvPr/>
          </p:nvSpPr>
          <p:spPr bwMode="auto">
            <a:xfrm>
              <a:off x="2668876"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304"/>
            <p:cNvSpPr>
              <a:spLocks noChangeShapeType="1"/>
            </p:cNvSpPr>
            <p:nvPr/>
          </p:nvSpPr>
          <p:spPr bwMode="auto">
            <a:xfrm flipH="1">
              <a:off x="2637313"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305"/>
            <p:cNvSpPr>
              <a:spLocks noChangeShapeType="1"/>
            </p:cNvSpPr>
            <p:nvPr/>
          </p:nvSpPr>
          <p:spPr bwMode="auto">
            <a:xfrm>
              <a:off x="2711485"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06"/>
            <p:cNvSpPr>
              <a:spLocks noChangeShapeType="1"/>
            </p:cNvSpPr>
            <p:nvPr/>
          </p:nvSpPr>
          <p:spPr bwMode="auto">
            <a:xfrm flipH="1">
              <a:off x="2681501"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07"/>
            <p:cNvSpPr>
              <a:spLocks noChangeShapeType="1"/>
            </p:cNvSpPr>
            <p:nvPr/>
          </p:nvSpPr>
          <p:spPr bwMode="auto">
            <a:xfrm>
              <a:off x="2752516"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08"/>
            <p:cNvSpPr>
              <a:spLocks noChangeShapeType="1"/>
            </p:cNvSpPr>
            <p:nvPr/>
          </p:nvSpPr>
          <p:spPr bwMode="auto">
            <a:xfrm flipH="1">
              <a:off x="2720954" y="334548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09"/>
            <p:cNvSpPr>
              <a:spLocks noChangeShapeType="1"/>
            </p:cNvSpPr>
            <p:nvPr/>
          </p:nvSpPr>
          <p:spPr bwMode="auto">
            <a:xfrm>
              <a:off x="2771453"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10"/>
            <p:cNvSpPr>
              <a:spLocks noChangeShapeType="1"/>
            </p:cNvSpPr>
            <p:nvPr/>
          </p:nvSpPr>
          <p:spPr bwMode="auto">
            <a:xfrm flipH="1">
              <a:off x="2739891" y="3345486"/>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11"/>
            <p:cNvSpPr>
              <a:spLocks noChangeShapeType="1"/>
            </p:cNvSpPr>
            <p:nvPr/>
          </p:nvSpPr>
          <p:spPr bwMode="auto">
            <a:xfrm>
              <a:off x="2796703"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12"/>
            <p:cNvSpPr>
              <a:spLocks noChangeShapeType="1"/>
            </p:cNvSpPr>
            <p:nvPr/>
          </p:nvSpPr>
          <p:spPr bwMode="auto">
            <a:xfrm flipH="1">
              <a:off x="2768297"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13"/>
            <p:cNvSpPr>
              <a:spLocks noChangeShapeType="1"/>
            </p:cNvSpPr>
            <p:nvPr/>
          </p:nvSpPr>
          <p:spPr bwMode="auto">
            <a:xfrm>
              <a:off x="2837734"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14"/>
            <p:cNvSpPr>
              <a:spLocks noChangeShapeType="1"/>
            </p:cNvSpPr>
            <p:nvPr/>
          </p:nvSpPr>
          <p:spPr bwMode="auto">
            <a:xfrm flipH="1">
              <a:off x="2806172"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15"/>
            <p:cNvSpPr>
              <a:spLocks noChangeShapeType="1"/>
            </p:cNvSpPr>
            <p:nvPr/>
          </p:nvSpPr>
          <p:spPr bwMode="auto">
            <a:xfrm>
              <a:off x="2954515" y="337073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16"/>
            <p:cNvSpPr>
              <a:spLocks noChangeShapeType="1"/>
            </p:cNvSpPr>
            <p:nvPr/>
          </p:nvSpPr>
          <p:spPr bwMode="auto">
            <a:xfrm flipH="1">
              <a:off x="2922952" y="339914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17"/>
            <p:cNvSpPr>
              <a:spLocks noChangeShapeType="1"/>
            </p:cNvSpPr>
            <p:nvPr/>
          </p:nvSpPr>
          <p:spPr bwMode="auto">
            <a:xfrm>
              <a:off x="298923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18"/>
            <p:cNvSpPr>
              <a:spLocks noChangeShapeType="1"/>
            </p:cNvSpPr>
            <p:nvPr/>
          </p:nvSpPr>
          <p:spPr bwMode="auto">
            <a:xfrm flipH="1">
              <a:off x="2957671"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19"/>
            <p:cNvSpPr>
              <a:spLocks noChangeShapeType="1"/>
            </p:cNvSpPr>
            <p:nvPr/>
          </p:nvSpPr>
          <p:spPr bwMode="auto">
            <a:xfrm>
              <a:off x="300028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20"/>
            <p:cNvSpPr>
              <a:spLocks noChangeShapeType="1"/>
            </p:cNvSpPr>
            <p:nvPr/>
          </p:nvSpPr>
          <p:spPr bwMode="auto">
            <a:xfrm flipH="1">
              <a:off x="2967140"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21"/>
            <p:cNvSpPr>
              <a:spLocks noChangeShapeType="1"/>
            </p:cNvSpPr>
            <p:nvPr/>
          </p:nvSpPr>
          <p:spPr bwMode="auto">
            <a:xfrm>
              <a:off x="303184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22"/>
            <p:cNvSpPr>
              <a:spLocks noChangeShapeType="1"/>
            </p:cNvSpPr>
            <p:nvPr/>
          </p:nvSpPr>
          <p:spPr bwMode="auto">
            <a:xfrm flipH="1">
              <a:off x="300028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23"/>
            <p:cNvSpPr>
              <a:spLocks noChangeShapeType="1"/>
            </p:cNvSpPr>
            <p:nvPr/>
          </p:nvSpPr>
          <p:spPr bwMode="auto">
            <a:xfrm>
              <a:off x="3063405"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24"/>
            <p:cNvSpPr>
              <a:spLocks noChangeShapeType="1"/>
            </p:cNvSpPr>
            <p:nvPr/>
          </p:nvSpPr>
          <p:spPr bwMode="auto">
            <a:xfrm flipH="1">
              <a:off x="3031843" y="341492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25"/>
            <p:cNvSpPr>
              <a:spLocks noChangeShapeType="1"/>
            </p:cNvSpPr>
            <p:nvPr/>
          </p:nvSpPr>
          <p:spPr bwMode="auto">
            <a:xfrm>
              <a:off x="307603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26"/>
            <p:cNvSpPr>
              <a:spLocks noChangeShapeType="1"/>
            </p:cNvSpPr>
            <p:nvPr/>
          </p:nvSpPr>
          <p:spPr bwMode="auto">
            <a:xfrm flipH="1">
              <a:off x="3047624"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27"/>
            <p:cNvSpPr>
              <a:spLocks noChangeShapeType="1"/>
            </p:cNvSpPr>
            <p:nvPr/>
          </p:nvSpPr>
          <p:spPr bwMode="auto">
            <a:xfrm>
              <a:off x="3104436"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28"/>
            <p:cNvSpPr>
              <a:spLocks noChangeShapeType="1"/>
            </p:cNvSpPr>
            <p:nvPr/>
          </p:nvSpPr>
          <p:spPr bwMode="auto">
            <a:xfrm flipH="1">
              <a:off x="307603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29"/>
            <p:cNvSpPr>
              <a:spLocks noChangeShapeType="1"/>
            </p:cNvSpPr>
            <p:nvPr/>
          </p:nvSpPr>
          <p:spPr bwMode="auto">
            <a:xfrm>
              <a:off x="3345888" y="3440172"/>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30"/>
            <p:cNvSpPr>
              <a:spLocks noChangeShapeType="1"/>
            </p:cNvSpPr>
            <p:nvPr/>
          </p:nvSpPr>
          <p:spPr bwMode="auto">
            <a:xfrm flipH="1">
              <a:off x="3314325" y="3471735"/>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31"/>
            <p:cNvSpPr>
              <a:spLocks noChangeShapeType="1"/>
            </p:cNvSpPr>
            <p:nvPr/>
          </p:nvSpPr>
          <p:spPr bwMode="auto">
            <a:xfrm>
              <a:off x="3380606"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32"/>
            <p:cNvSpPr>
              <a:spLocks noChangeShapeType="1"/>
            </p:cNvSpPr>
            <p:nvPr/>
          </p:nvSpPr>
          <p:spPr bwMode="auto">
            <a:xfrm flipH="1">
              <a:off x="3349044"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33"/>
            <p:cNvSpPr>
              <a:spLocks noChangeShapeType="1"/>
            </p:cNvSpPr>
            <p:nvPr/>
          </p:nvSpPr>
          <p:spPr bwMode="auto">
            <a:xfrm>
              <a:off x="3427950"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34"/>
            <p:cNvSpPr>
              <a:spLocks noChangeShapeType="1"/>
            </p:cNvSpPr>
            <p:nvPr/>
          </p:nvSpPr>
          <p:spPr bwMode="auto">
            <a:xfrm flipH="1">
              <a:off x="3396387"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35"/>
            <p:cNvSpPr>
              <a:spLocks noChangeShapeType="1"/>
            </p:cNvSpPr>
            <p:nvPr/>
          </p:nvSpPr>
          <p:spPr bwMode="auto">
            <a:xfrm>
              <a:off x="3468981"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36"/>
            <p:cNvSpPr>
              <a:spLocks noChangeShapeType="1"/>
            </p:cNvSpPr>
            <p:nvPr/>
          </p:nvSpPr>
          <p:spPr bwMode="auto">
            <a:xfrm flipH="1">
              <a:off x="3437418"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37"/>
            <p:cNvSpPr>
              <a:spLocks noChangeShapeType="1"/>
            </p:cNvSpPr>
            <p:nvPr/>
          </p:nvSpPr>
          <p:spPr bwMode="auto">
            <a:xfrm>
              <a:off x="3890338" y="349856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38"/>
            <p:cNvSpPr>
              <a:spLocks noChangeShapeType="1"/>
            </p:cNvSpPr>
            <p:nvPr/>
          </p:nvSpPr>
          <p:spPr bwMode="auto">
            <a:xfrm flipH="1">
              <a:off x="3858775" y="3526969"/>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39"/>
            <p:cNvSpPr>
              <a:spLocks noChangeShapeType="1"/>
            </p:cNvSpPr>
            <p:nvPr/>
          </p:nvSpPr>
          <p:spPr bwMode="auto">
            <a:xfrm>
              <a:off x="4281711" y="352381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40"/>
            <p:cNvSpPr>
              <a:spLocks noChangeShapeType="1"/>
            </p:cNvSpPr>
            <p:nvPr/>
          </p:nvSpPr>
          <p:spPr bwMode="auto">
            <a:xfrm flipH="1">
              <a:off x="4253305" y="35522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566" name="Freeform 350"/>
          <p:cNvSpPr>
            <a:spLocks/>
          </p:cNvSpPr>
          <p:nvPr/>
        </p:nvSpPr>
        <p:spPr bwMode="auto">
          <a:xfrm>
            <a:off x="1029573" y="3873957"/>
            <a:ext cx="3127375" cy="1685925"/>
          </a:xfrm>
          <a:custGeom>
            <a:avLst/>
            <a:gdLst>
              <a:gd name="T0" fmla="*/ 120 w 1970"/>
              <a:gd name="T1" fmla="*/ 225 h 1062"/>
              <a:gd name="T2" fmla="*/ 130 w 1970"/>
              <a:gd name="T3" fmla="*/ 235 h 1062"/>
              <a:gd name="T4" fmla="*/ 144 w 1970"/>
              <a:gd name="T5" fmla="*/ 247 h 1062"/>
              <a:gd name="T6" fmla="*/ 156 w 1970"/>
              <a:gd name="T7" fmla="*/ 265 h 1062"/>
              <a:gd name="T8" fmla="*/ 166 w 1970"/>
              <a:gd name="T9" fmla="*/ 285 h 1062"/>
              <a:gd name="T10" fmla="*/ 174 w 1970"/>
              <a:gd name="T11" fmla="*/ 309 h 1062"/>
              <a:gd name="T12" fmla="*/ 192 w 1970"/>
              <a:gd name="T13" fmla="*/ 323 h 1062"/>
              <a:gd name="T14" fmla="*/ 218 w 1970"/>
              <a:gd name="T15" fmla="*/ 343 h 1062"/>
              <a:gd name="T16" fmla="*/ 232 w 1970"/>
              <a:gd name="T17" fmla="*/ 361 h 1062"/>
              <a:gd name="T18" fmla="*/ 244 w 1970"/>
              <a:gd name="T19" fmla="*/ 382 h 1062"/>
              <a:gd name="T20" fmla="*/ 268 w 1970"/>
              <a:gd name="T21" fmla="*/ 400 h 1062"/>
              <a:gd name="T22" fmla="*/ 288 w 1970"/>
              <a:gd name="T23" fmla="*/ 418 h 1062"/>
              <a:gd name="T24" fmla="*/ 320 w 1970"/>
              <a:gd name="T25" fmla="*/ 462 h 1062"/>
              <a:gd name="T26" fmla="*/ 342 w 1970"/>
              <a:gd name="T27" fmla="*/ 516 h 1062"/>
              <a:gd name="T28" fmla="*/ 366 w 1970"/>
              <a:gd name="T29" fmla="*/ 552 h 1062"/>
              <a:gd name="T30" fmla="*/ 382 w 1970"/>
              <a:gd name="T31" fmla="*/ 570 h 1062"/>
              <a:gd name="T32" fmla="*/ 412 w 1970"/>
              <a:gd name="T33" fmla="*/ 588 h 1062"/>
              <a:gd name="T34" fmla="*/ 449 w 1970"/>
              <a:gd name="T35" fmla="*/ 606 h 1062"/>
              <a:gd name="T36" fmla="*/ 469 w 1970"/>
              <a:gd name="T37" fmla="*/ 651 h 1062"/>
              <a:gd name="T38" fmla="*/ 497 w 1970"/>
              <a:gd name="T39" fmla="*/ 681 h 1062"/>
              <a:gd name="T40" fmla="*/ 531 w 1970"/>
              <a:gd name="T41" fmla="*/ 711 h 1062"/>
              <a:gd name="T42" fmla="*/ 561 w 1970"/>
              <a:gd name="T43" fmla="*/ 735 h 1062"/>
              <a:gd name="T44" fmla="*/ 579 w 1970"/>
              <a:gd name="T45" fmla="*/ 751 h 1062"/>
              <a:gd name="T46" fmla="*/ 607 w 1970"/>
              <a:gd name="T47" fmla="*/ 769 h 1062"/>
              <a:gd name="T48" fmla="*/ 629 w 1970"/>
              <a:gd name="T49" fmla="*/ 783 h 1062"/>
              <a:gd name="T50" fmla="*/ 647 w 1970"/>
              <a:gd name="T51" fmla="*/ 803 h 1062"/>
              <a:gd name="T52" fmla="*/ 677 w 1970"/>
              <a:gd name="T53" fmla="*/ 823 h 1062"/>
              <a:gd name="T54" fmla="*/ 709 w 1970"/>
              <a:gd name="T55" fmla="*/ 853 h 1062"/>
              <a:gd name="T56" fmla="*/ 751 w 1970"/>
              <a:gd name="T57" fmla="*/ 873 h 1062"/>
              <a:gd name="T58" fmla="*/ 785 w 1970"/>
              <a:gd name="T59" fmla="*/ 885 h 1062"/>
              <a:gd name="T60" fmla="*/ 821 w 1970"/>
              <a:gd name="T61" fmla="*/ 901 h 1062"/>
              <a:gd name="T62" fmla="*/ 861 w 1970"/>
              <a:gd name="T63" fmla="*/ 922 h 1062"/>
              <a:gd name="T64" fmla="*/ 897 w 1970"/>
              <a:gd name="T65" fmla="*/ 930 h 1062"/>
              <a:gd name="T66" fmla="*/ 977 w 1970"/>
              <a:gd name="T67" fmla="*/ 954 h 1062"/>
              <a:gd name="T68" fmla="*/ 1077 w 1970"/>
              <a:gd name="T69" fmla="*/ 966 h 1062"/>
              <a:gd name="T70" fmla="*/ 1127 w 1970"/>
              <a:gd name="T71" fmla="*/ 980 h 1062"/>
              <a:gd name="T72" fmla="*/ 1177 w 1970"/>
              <a:gd name="T73" fmla="*/ 992 h 1062"/>
              <a:gd name="T74" fmla="*/ 1209 w 1970"/>
              <a:gd name="T75" fmla="*/ 1008 h 1062"/>
              <a:gd name="T76" fmla="*/ 1331 w 1970"/>
              <a:gd name="T77" fmla="*/ 1018 h 1062"/>
              <a:gd name="T78" fmla="*/ 1442 w 1970"/>
              <a:gd name="T79" fmla="*/ 1036 h 1062"/>
              <a:gd name="T80" fmla="*/ 1658 w 1970"/>
              <a:gd name="T81" fmla="*/ 1058 h 1062"/>
              <a:gd name="T82" fmla="*/ 1161 w 1970"/>
              <a:gd name="T83" fmla="*/ 821 h 1062"/>
              <a:gd name="T84" fmla="*/ 935 w 1970"/>
              <a:gd name="T85" fmla="*/ 779 h 1062"/>
              <a:gd name="T86" fmla="*/ 869 w 1970"/>
              <a:gd name="T87" fmla="*/ 761 h 1062"/>
              <a:gd name="T88" fmla="*/ 821 w 1970"/>
              <a:gd name="T89" fmla="*/ 739 h 1062"/>
              <a:gd name="T90" fmla="*/ 709 w 1970"/>
              <a:gd name="T91" fmla="*/ 705 h 1062"/>
              <a:gd name="T92" fmla="*/ 665 w 1970"/>
              <a:gd name="T93" fmla="*/ 663 h 1062"/>
              <a:gd name="T94" fmla="*/ 609 w 1970"/>
              <a:gd name="T95" fmla="*/ 606 h 1062"/>
              <a:gd name="T96" fmla="*/ 567 w 1970"/>
              <a:gd name="T97" fmla="*/ 572 h 1062"/>
              <a:gd name="T98" fmla="*/ 519 w 1970"/>
              <a:gd name="T99" fmla="*/ 536 h 1062"/>
              <a:gd name="T100" fmla="*/ 455 w 1970"/>
              <a:gd name="T101" fmla="*/ 504 h 1062"/>
              <a:gd name="T102" fmla="*/ 404 w 1970"/>
              <a:gd name="T103" fmla="*/ 422 h 1062"/>
              <a:gd name="T104" fmla="*/ 362 w 1970"/>
              <a:gd name="T105" fmla="*/ 390 h 1062"/>
              <a:gd name="T106" fmla="*/ 330 w 1970"/>
              <a:gd name="T107" fmla="*/ 347 h 1062"/>
              <a:gd name="T108" fmla="*/ 298 w 1970"/>
              <a:gd name="T109" fmla="*/ 289 h 1062"/>
              <a:gd name="T110" fmla="*/ 252 w 1970"/>
              <a:gd name="T111" fmla="*/ 233 h 1062"/>
              <a:gd name="T112" fmla="*/ 232 w 1970"/>
              <a:gd name="T113" fmla="*/ 209 h 1062"/>
              <a:gd name="T114" fmla="*/ 194 w 1970"/>
              <a:gd name="T115" fmla="*/ 151 h 1062"/>
              <a:gd name="T116" fmla="*/ 162 w 1970"/>
              <a:gd name="T117" fmla="*/ 127 h 1062"/>
              <a:gd name="T118" fmla="*/ 142 w 1970"/>
              <a:gd name="T119" fmla="*/ 88 h 1062"/>
              <a:gd name="T120" fmla="*/ 114 w 1970"/>
              <a:gd name="T121" fmla="*/ 58 h 1062"/>
              <a:gd name="T122" fmla="*/ 76 w 1970"/>
              <a:gd name="T123" fmla="*/ 34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0" h="1062">
                <a:moveTo>
                  <a:pt x="76" y="0"/>
                </a:moveTo>
                <a:lnTo>
                  <a:pt x="0" y="0"/>
                </a:lnTo>
                <a:lnTo>
                  <a:pt x="0" y="225"/>
                </a:lnTo>
                <a:lnTo>
                  <a:pt x="120" y="225"/>
                </a:lnTo>
                <a:lnTo>
                  <a:pt x="120" y="231"/>
                </a:lnTo>
                <a:lnTo>
                  <a:pt x="124" y="231"/>
                </a:lnTo>
                <a:lnTo>
                  <a:pt x="124" y="235"/>
                </a:lnTo>
                <a:lnTo>
                  <a:pt x="130" y="235"/>
                </a:lnTo>
                <a:lnTo>
                  <a:pt x="130" y="241"/>
                </a:lnTo>
                <a:lnTo>
                  <a:pt x="136" y="241"/>
                </a:lnTo>
                <a:lnTo>
                  <a:pt x="136" y="247"/>
                </a:lnTo>
                <a:lnTo>
                  <a:pt x="144" y="247"/>
                </a:lnTo>
                <a:lnTo>
                  <a:pt x="144" y="253"/>
                </a:lnTo>
                <a:lnTo>
                  <a:pt x="146" y="253"/>
                </a:lnTo>
                <a:lnTo>
                  <a:pt x="146" y="265"/>
                </a:lnTo>
                <a:lnTo>
                  <a:pt x="156" y="265"/>
                </a:lnTo>
                <a:lnTo>
                  <a:pt x="156" y="277"/>
                </a:lnTo>
                <a:lnTo>
                  <a:pt x="160" y="277"/>
                </a:lnTo>
                <a:lnTo>
                  <a:pt x="160" y="285"/>
                </a:lnTo>
                <a:lnTo>
                  <a:pt x="166" y="285"/>
                </a:lnTo>
                <a:lnTo>
                  <a:pt x="166" y="297"/>
                </a:lnTo>
                <a:lnTo>
                  <a:pt x="170" y="297"/>
                </a:lnTo>
                <a:lnTo>
                  <a:pt x="170" y="309"/>
                </a:lnTo>
                <a:lnTo>
                  <a:pt x="174" y="309"/>
                </a:lnTo>
                <a:lnTo>
                  <a:pt x="174" y="315"/>
                </a:lnTo>
                <a:lnTo>
                  <a:pt x="186" y="315"/>
                </a:lnTo>
                <a:lnTo>
                  <a:pt x="186" y="323"/>
                </a:lnTo>
                <a:lnTo>
                  <a:pt x="192" y="323"/>
                </a:lnTo>
                <a:lnTo>
                  <a:pt x="192" y="333"/>
                </a:lnTo>
                <a:lnTo>
                  <a:pt x="204" y="333"/>
                </a:lnTo>
                <a:lnTo>
                  <a:pt x="204" y="343"/>
                </a:lnTo>
                <a:lnTo>
                  <a:pt x="218" y="343"/>
                </a:lnTo>
                <a:lnTo>
                  <a:pt x="218" y="351"/>
                </a:lnTo>
                <a:lnTo>
                  <a:pt x="222" y="351"/>
                </a:lnTo>
                <a:lnTo>
                  <a:pt x="222" y="361"/>
                </a:lnTo>
                <a:lnTo>
                  <a:pt x="232" y="361"/>
                </a:lnTo>
                <a:lnTo>
                  <a:pt x="232" y="371"/>
                </a:lnTo>
                <a:lnTo>
                  <a:pt x="238" y="371"/>
                </a:lnTo>
                <a:lnTo>
                  <a:pt x="238" y="382"/>
                </a:lnTo>
                <a:lnTo>
                  <a:pt x="244" y="382"/>
                </a:lnTo>
                <a:lnTo>
                  <a:pt x="244" y="396"/>
                </a:lnTo>
                <a:lnTo>
                  <a:pt x="262" y="396"/>
                </a:lnTo>
                <a:lnTo>
                  <a:pt x="262" y="400"/>
                </a:lnTo>
                <a:lnTo>
                  <a:pt x="268" y="400"/>
                </a:lnTo>
                <a:lnTo>
                  <a:pt x="268" y="408"/>
                </a:lnTo>
                <a:lnTo>
                  <a:pt x="278" y="408"/>
                </a:lnTo>
                <a:lnTo>
                  <a:pt x="278" y="418"/>
                </a:lnTo>
                <a:lnTo>
                  <a:pt x="288" y="418"/>
                </a:lnTo>
                <a:lnTo>
                  <a:pt x="288" y="432"/>
                </a:lnTo>
                <a:lnTo>
                  <a:pt x="296" y="432"/>
                </a:lnTo>
                <a:lnTo>
                  <a:pt x="296" y="462"/>
                </a:lnTo>
                <a:lnTo>
                  <a:pt x="320" y="462"/>
                </a:lnTo>
                <a:lnTo>
                  <a:pt x="320" y="482"/>
                </a:lnTo>
                <a:lnTo>
                  <a:pt x="330" y="482"/>
                </a:lnTo>
                <a:lnTo>
                  <a:pt x="330" y="516"/>
                </a:lnTo>
                <a:lnTo>
                  <a:pt x="342" y="516"/>
                </a:lnTo>
                <a:lnTo>
                  <a:pt x="342" y="540"/>
                </a:lnTo>
                <a:lnTo>
                  <a:pt x="360" y="540"/>
                </a:lnTo>
                <a:lnTo>
                  <a:pt x="360" y="552"/>
                </a:lnTo>
                <a:lnTo>
                  <a:pt x="366" y="552"/>
                </a:lnTo>
                <a:lnTo>
                  <a:pt x="366" y="562"/>
                </a:lnTo>
                <a:lnTo>
                  <a:pt x="374" y="562"/>
                </a:lnTo>
                <a:lnTo>
                  <a:pt x="374" y="570"/>
                </a:lnTo>
                <a:lnTo>
                  <a:pt x="382" y="570"/>
                </a:lnTo>
                <a:lnTo>
                  <a:pt x="382" y="576"/>
                </a:lnTo>
                <a:lnTo>
                  <a:pt x="388" y="576"/>
                </a:lnTo>
                <a:lnTo>
                  <a:pt x="388" y="588"/>
                </a:lnTo>
                <a:lnTo>
                  <a:pt x="412" y="588"/>
                </a:lnTo>
                <a:lnTo>
                  <a:pt x="412" y="594"/>
                </a:lnTo>
                <a:lnTo>
                  <a:pt x="421" y="594"/>
                </a:lnTo>
                <a:lnTo>
                  <a:pt x="421" y="606"/>
                </a:lnTo>
                <a:lnTo>
                  <a:pt x="449" y="606"/>
                </a:lnTo>
                <a:lnTo>
                  <a:pt x="449" y="640"/>
                </a:lnTo>
                <a:lnTo>
                  <a:pt x="463" y="640"/>
                </a:lnTo>
                <a:lnTo>
                  <a:pt x="463" y="651"/>
                </a:lnTo>
                <a:lnTo>
                  <a:pt x="469" y="651"/>
                </a:lnTo>
                <a:lnTo>
                  <a:pt x="469" y="661"/>
                </a:lnTo>
                <a:lnTo>
                  <a:pt x="477" y="661"/>
                </a:lnTo>
                <a:lnTo>
                  <a:pt x="477" y="681"/>
                </a:lnTo>
                <a:lnTo>
                  <a:pt x="497" y="681"/>
                </a:lnTo>
                <a:lnTo>
                  <a:pt x="497" y="699"/>
                </a:lnTo>
                <a:lnTo>
                  <a:pt x="521" y="699"/>
                </a:lnTo>
                <a:lnTo>
                  <a:pt x="521" y="711"/>
                </a:lnTo>
                <a:lnTo>
                  <a:pt x="531" y="711"/>
                </a:lnTo>
                <a:lnTo>
                  <a:pt x="531" y="727"/>
                </a:lnTo>
                <a:lnTo>
                  <a:pt x="551" y="727"/>
                </a:lnTo>
                <a:lnTo>
                  <a:pt x="551" y="735"/>
                </a:lnTo>
                <a:lnTo>
                  <a:pt x="561" y="735"/>
                </a:lnTo>
                <a:lnTo>
                  <a:pt x="561" y="743"/>
                </a:lnTo>
                <a:lnTo>
                  <a:pt x="569" y="743"/>
                </a:lnTo>
                <a:lnTo>
                  <a:pt x="569" y="751"/>
                </a:lnTo>
                <a:lnTo>
                  <a:pt x="579" y="751"/>
                </a:lnTo>
                <a:lnTo>
                  <a:pt x="579" y="763"/>
                </a:lnTo>
                <a:lnTo>
                  <a:pt x="593" y="763"/>
                </a:lnTo>
                <a:lnTo>
                  <a:pt x="593" y="769"/>
                </a:lnTo>
                <a:lnTo>
                  <a:pt x="607" y="769"/>
                </a:lnTo>
                <a:lnTo>
                  <a:pt x="607" y="773"/>
                </a:lnTo>
                <a:lnTo>
                  <a:pt x="615" y="773"/>
                </a:lnTo>
                <a:lnTo>
                  <a:pt x="615" y="783"/>
                </a:lnTo>
                <a:lnTo>
                  <a:pt x="629" y="783"/>
                </a:lnTo>
                <a:lnTo>
                  <a:pt x="629" y="787"/>
                </a:lnTo>
                <a:lnTo>
                  <a:pt x="637" y="787"/>
                </a:lnTo>
                <a:lnTo>
                  <a:pt x="637" y="803"/>
                </a:lnTo>
                <a:lnTo>
                  <a:pt x="647" y="803"/>
                </a:lnTo>
                <a:lnTo>
                  <a:pt x="647" y="813"/>
                </a:lnTo>
                <a:lnTo>
                  <a:pt x="661" y="813"/>
                </a:lnTo>
                <a:lnTo>
                  <a:pt x="661" y="823"/>
                </a:lnTo>
                <a:lnTo>
                  <a:pt x="677" y="823"/>
                </a:lnTo>
                <a:lnTo>
                  <a:pt x="677" y="831"/>
                </a:lnTo>
                <a:lnTo>
                  <a:pt x="683" y="831"/>
                </a:lnTo>
                <a:lnTo>
                  <a:pt x="683" y="853"/>
                </a:lnTo>
                <a:lnTo>
                  <a:pt x="709" y="853"/>
                </a:lnTo>
                <a:lnTo>
                  <a:pt x="709" y="863"/>
                </a:lnTo>
                <a:lnTo>
                  <a:pt x="737" y="863"/>
                </a:lnTo>
                <a:lnTo>
                  <a:pt x="737" y="873"/>
                </a:lnTo>
                <a:lnTo>
                  <a:pt x="751" y="873"/>
                </a:lnTo>
                <a:lnTo>
                  <a:pt x="751" y="881"/>
                </a:lnTo>
                <a:lnTo>
                  <a:pt x="767" y="881"/>
                </a:lnTo>
                <a:lnTo>
                  <a:pt x="767" y="885"/>
                </a:lnTo>
                <a:lnTo>
                  <a:pt x="785" y="885"/>
                </a:lnTo>
                <a:lnTo>
                  <a:pt x="785" y="895"/>
                </a:lnTo>
                <a:lnTo>
                  <a:pt x="813" y="895"/>
                </a:lnTo>
                <a:lnTo>
                  <a:pt x="813" y="901"/>
                </a:lnTo>
                <a:lnTo>
                  <a:pt x="821" y="901"/>
                </a:lnTo>
                <a:lnTo>
                  <a:pt x="821" y="915"/>
                </a:lnTo>
                <a:lnTo>
                  <a:pt x="841" y="915"/>
                </a:lnTo>
                <a:lnTo>
                  <a:pt x="841" y="922"/>
                </a:lnTo>
                <a:lnTo>
                  <a:pt x="861" y="922"/>
                </a:lnTo>
                <a:lnTo>
                  <a:pt x="861" y="928"/>
                </a:lnTo>
                <a:lnTo>
                  <a:pt x="889" y="928"/>
                </a:lnTo>
                <a:lnTo>
                  <a:pt x="889" y="930"/>
                </a:lnTo>
                <a:lnTo>
                  <a:pt x="897" y="930"/>
                </a:lnTo>
                <a:lnTo>
                  <a:pt x="897" y="940"/>
                </a:lnTo>
                <a:lnTo>
                  <a:pt x="955" y="940"/>
                </a:lnTo>
                <a:lnTo>
                  <a:pt x="955" y="954"/>
                </a:lnTo>
                <a:lnTo>
                  <a:pt x="977" y="954"/>
                </a:lnTo>
                <a:lnTo>
                  <a:pt x="977" y="960"/>
                </a:lnTo>
                <a:lnTo>
                  <a:pt x="1047" y="960"/>
                </a:lnTo>
                <a:lnTo>
                  <a:pt x="1047" y="966"/>
                </a:lnTo>
                <a:lnTo>
                  <a:pt x="1077" y="966"/>
                </a:lnTo>
                <a:lnTo>
                  <a:pt x="1077" y="976"/>
                </a:lnTo>
                <a:lnTo>
                  <a:pt x="1103" y="976"/>
                </a:lnTo>
                <a:lnTo>
                  <a:pt x="1103" y="980"/>
                </a:lnTo>
                <a:lnTo>
                  <a:pt x="1127" y="980"/>
                </a:lnTo>
                <a:lnTo>
                  <a:pt x="1127" y="986"/>
                </a:lnTo>
                <a:lnTo>
                  <a:pt x="1147" y="986"/>
                </a:lnTo>
                <a:lnTo>
                  <a:pt x="1147" y="992"/>
                </a:lnTo>
                <a:lnTo>
                  <a:pt x="1177" y="992"/>
                </a:lnTo>
                <a:lnTo>
                  <a:pt x="1177" y="1000"/>
                </a:lnTo>
                <a:lnTo>
                  <a:pt x="1187" y="1000"/>
                </a:lnTo>
                <a:lnTo>
                  <a:pt x="1187" y="1008"/>
                </a:lnTo>
                <a:lnTo>
                  <a:pt x="1209" y="1008"/>
                </a:lnTo>
                <a:lnTo>
                  <a:pt x="1209" y="1014"/>
                </a:lnTo>
                <a:lnTo>
                  <a:pt x="1227" y="1014"/>
                </a:lnTo>
                <a:lnTo>
                  <a:pt x="1227" y="1018"/>
                </a:lnTo>
                <a:lnTo>
                  <a:pt x="1331" y="1018"/>
                </a:lnTo>
                <a:lnTo>
                  <a:pt x="1331" y="1030"/>
                </a:lnTo>
                <a:lnTo>
                  <a:pt x="1367" y="1030"/>
                </a:lnTo>
                <a:lnTo>
                  <a:pt x="1367" y="1036"/>
                </a:lnTo>
                <a:lnTo>
                  <a:pt x="1442" y="1036"/>
                </a:lnTo>
                <a:lnTo>
                  <a:pt x="1442" y="1048"/>
                </a:lnTo>
                <a:lnTo>
                  <a:pt x="1470" y="1048"/>
                </a:lnTo>
                <a:lnTo>
                  <a:pt x="1470" y="1058"/>
                </a:lnTo>
                <a:lnTo>
                  <a:pt x="1658" y="1058"/>
                </a:lnTo>
                <a:lnTo>
                  <a:pt x="1658" y="1062"/>
                </a:lnTo>
                <a:lnTo>
                  <a:pt x="1970" y="1062"/>
                </a:lnTo>
                <a:lnTo>
                  <a:pt x="1970" y="821"/>
                </a:lnTo>
                <a:lnTo>
                  <a:pt x="1161" y="821"/>
                </a:lnTo>
                <a:lnTo>
                  <a:pt x="1161" y="793"/>
                </a:lnTo>
                <a:lnTo>
                  <a:pt x="1091" y="793"/>
                </a:lnTo>
                <a:lnTo>
                  <a:pt x="1091" y="779"/>
                </a:lnTo>
                <a:lnTo>
                  <a:pt x="935" y="779"/>
                </a:lnTo>
                <a:lnTo>
                  <a:pt x="935" y="773"/>
                </a:lnTo>
                <a:lnTo>
                  <a:pt x="915" y="773"/>
                </a:lnTo>
                <a:lnTo>
                  <a:pt x="915" y="761"/>
                </a:lnTo>
                <a:lnTo>
                  <a:pt x="869" y="761"/>
                </a:lnTo>
                <a:lnTo>
                  <a:pt x="869" y="747"/>
                </a:lnTo>
                <a:lnTo>
                  <a:pt x="845" y="747"/>
                </a:lnTo>
                <a:lnTo>
                  <a:pt x="845" y="739"/>
                </a:lnTo>
                <a:lnTo>
                  <a:pt x="821" y="739"/>
                </a:lnTo>
                <a:lnTo>
                  <a:pt x="821" y="723"/>
                </a:lnTo>
                <a:lnTo>
                  <a:pt x="801" y="723"/>
                </a:lnTo>
                <a:lnTo>
                  <a:pt x="801" y="705"/>
                </a:lnTo>
                <a:lnTo>
                  <a:pt x="709" y="705"/>
                </a:lnTo>
                <a:lnTo>
                  <a:pt x="709" y="673"/>
                </a:lnTo>
                <a:lnTo>
                  <a:pt x="687" y="673"/>
                </a:lnTo>
                <a:lnTo>
                  <a:pt x="687" y="663"/>
                </a:lnTo>
                <a:lnTo>
                  <a:pt x="665" y="663"/>
                </a:lnTo>
                <a:lnTo>
                  <a:pt x="665" y="632"/>
                </a:lnTo>
                <a:lnTo>
                  <a:pt x="633" y="632"/>
                </a:lnTo>
                <a:lnTo>
                  <a:pt x="633" y="606"/>
                </a:lnTo>
                <a:lnTo>
                  <a:pt x="609" y="606"/>
                </a:lnTo>
                <a:lnTo>
                  <a:pt x="609" y="594"/>
                </a:lnTo>
                <a:lnTo>
                  <a:pt x="585" y="594"/>
                </a:lnTo>
                <a:lnTo>
                  <a:pt x="585" y="572"/>
                </a:lnTo>
                <a:lnTo>
                  <a:pt x="567" y="572"/>
                </a:lnTo>
                <a:lnTo>
                  <a:pt x="567" y="554"/>
                </a:lnTo>
                <a:lnTo>
                  <a:pt x="537" y="554"/>
                </a:lnTo>
                <a:lnTo>
                  <a:pt x="537" y="536"/>
                </a:lnTo>
                <a:lnTo>
                  <a:pt x="519" y="536"/>
                </a:lnTo>
                <a:lnTo>
                  <a:pt x="519" y="524"/>
                </a:lnTo>
                <a:lnTo>
                  <a:pt x="493" y="524"/>
                </a:lnTo>
                <a:lnTo>
                  <a:pt x="493" y="504"/>
                </a:lnTo>
                <a:lnTo>
                  <a:pt x="455" y="504"/>
                </a:lnTo>
                <a:lnTo>
                  <a:pt x="455" y="462"/>
                </a:lnTo>
                <a:lnTo>
                  <a:pt x="421" y="462"/>
                </a:lnTo>
                <a:lnTo>
                  <a:pt x="421" y="422"/>
                </a:lnTo>
                <a:lnTo>
                  <a:pt x="404" y="422"/>
                </a:lnTo>
                <a:lnTo>
                  <a:pt x="404" y="410"/>
                </a:lnTo>
                <a:lnTo>
                  <a:pt x="368" y="410"/>
                </a:lnTo>
                <a:lnTo>
                  <a:pt x="368" y="390"/>
                </a:lnTo>
                <a:lnTo>
                  <a:pt x="362" y="390"/>
                </a:lnTo>
                <a:lnTo>
                  <a:pt x="362" y="365"/>
                </a:lnTo>
                <a:lnTo>
                  <a:pt x="338" y="365"/>
                </a:lnTo>
                <a:lnTo>
                  <a:pt x="338" y="347"/>
                </a:lnTo>
                <a:lnTo>
                  <a:pt x="330" y="347"/>
                </a:lnTo>
                <a:lnTo>
                  <a:pt x="330" y="321"/>
                </a:lnTo>
                <a:lnTo>
                  <a:pt x="320" y="321"/>
                </a:lnTo>
                <a:lnTo>
                  <a:pt x="320" y="289"/>
                </a:lnTo>
                <a:lnTo>
                  <a:pt x="298" y="289"/>
                </a:lnTo>
                <a:lnTo>
                  <a:pt x="298" y="271"/>
                </a:lnTo>
                <a:lnTo>
                  <a:pt x="272" y="271"/>
                </a:lnTo>
                <a:lnTo>
                  <a:pt x="272" y="233"/>
                </a:lnTo>
                <a:lnTo>
                  <a:pt x="252" y="233"/>
                </a:lnTo>
                <a:lnTo>
                  <a:pt x="252" y="219"/>
                </a:lnTo>
                <a:lnTo>
                  <a:pt x="244" y="219"/>
                </a:lnTo>
                <a:lnTo>
                  <a:pt x="244" y="209"/>
                </a:lnTo>
                <a:lnTo>
                  <a:pt x="232" y="209"/>
                </a:lnTo>
                <a:lnTo>
                  <a:pt x="232" y="173"/>
                </a:lnTo>
                <a:lnTo>
                  <a:pt x="210" y="173"/>
                </a:lnTo>
                <a:lnTo>
                  <a:pt x="210" y="151"/>
                </a:lnTo>
                <a:lnTo>
                  <a:pt x="194" y="151"/>
                </a:lnTo>
                <a:lnTo>
                  <a:pt x="194" y="139"/>
                </a:lnTo>
                <a:lnTo>
                  <a:pt x="172" y="139"/>
                </a:lnTo>
                <a:lnTo>
                  <a:pt x="172" y="127"/>
                </a:lnTo>
                <a:lnTo>
                  <a:pt x="162" y="127"/>
                </a:lnTo>
                <a:lnTo>
                  <a:pt x="162" y="103"/>
                </a:lnTo>
                <a:lnTo>
                  <a:pt x="160" y="103"/>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TextBox 576"/>
          <p:cNvSpPr txBox="1"/>
          <p:nvPr/>
        </p:nvSpPr>
        <p:spPr>
          <a:xfrm>
            <a:off x="3099759" y="3914311"/>
            <a:ext cx="667170" cy="707886"/>
          </a:xfrm>
          <a:prstGeom prst="rect">
            <a:avLst/>
          </a:prstGeom>
          <a:noFill/>
        </p:spPr>
        <p:txBody>
          <a:bodyPr wrap="none" rtlCol="0">
            <a:spAutoFit/>
          </a:bodyPr>
          <a:lstStyle/>
          <a:p>
            <a:r>
              <a:rPr lang="ja-JP" sz="1000" b="0" i="0" dirty="0" smtClean="0">
                <a:solidFill>
                  <a:srgbClr val="4D4D4D"/>
                </a:solidFill>
                <a:ea typeface="MS UI Gothic" pitchFamily="18" charset="0"/>
              </a:rPr>
              <a:t>1: JBAJ</a:t>
            </a:r>
          </a:p>
          <a:p>
            <a:r>
              <a:rPr lang="ja-JP" sz="1000" b="0" i="0" dirty="0" smtClean="0">
                <a:solidFill>
                  <a:srgbClr val="4D4D4D"/>
                </a:solidFill>
                <a:ea typeface="MS UI Gothic" pitchFamily="18" charset="0"/>
              </a:rPr>
              <a:t>2：JEAL</a:t>
            </a:r>
          </a:p>
          <a:p>
            <a:r>
              <a:rPr lang="ja-JP" sz="1000" b="0" i="0" dirty="0" smtClean="0">
                <a:solidFill>
                  <a:srgbClr val="4D4D4D"/>
                </a:solidFill>
                <a:ea typeface="MS UI Gothic" pitchFamily="18" charset="0"/>
              </a:rPr>
              <a:t>3：JMES</a:t>
            </a:r>
          </a:p>
          <a:p>
            <a:endParaRPr lang="en-GB" sz="1000" dirty="0">
              <a:solidFill>
                <a:srgbClr val="4D4D4D"/>
              </a:solidFill>
            </a:endParaRPr>
          </a:p>
        </p:txBody>
      </p:sp>
      <p:cxnSp>
        <p:nvCxnSpPr>
          <p:cNvPr id="578" name="Straight Connector 577"/>
          <p:cNvCxnSpPr/>
          <p:nvPr/>
        </p:nvCxnSpPr>
        <p:spPr>
          <a:xfrm>
            <a:off x="2998477" y="4043158"/>
            <a:ext cx="144000" cy="0"/>
          </a:xfrm>
          <a:prstGeom prst="line">
            <a:avLst/>
          </a:pr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9" name="Straight Connector 578"/>
          <p:cNvCxnSpPr/>
          <p:nvPr/>
        </p:nvCxnSpPr>
        <p:spPr>
          <a:xfrm>
            <a:off x="2998477" y="4190795"/>
            <a:ext cx="14400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80" name="Straight Connector 579"/>
          <p:cNvCxnSpPr/>
          <p:nvPr/>
        </p:nvCxnSpPr>
        <p:spPr>
          <a:xfrm>
            <a:off x="2998477" y="4345577"/>
            <a:ext cx="144000" cy="0"/>
          </a:xfrm>
          <a:prstGeom prst="line">
            <a:avLst/>
          </a:pr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6" name="TextBox 5"/>
          <p:cNvSpPr txBox="1"/>
          <p:nvPr/>
        </p:nvSpPr>
        <p:spPr>
          <a:xfrm>
            <a:off x="3048538" y="3724571"/>
            <a:ext cx="946325" cy="253916"/>
          </a:xfrm>
          <a:prstGeom prst="rect">
            <a:avLst/>
          </a:prstGeom>
          <a:noFill/>
        </p:spPr>
        <p:txBody>
          <a:bodyPr wrap="square" rtlCol="0">
            <a:spAutoFit/>
          </a:bodyPr>
          <a:lstStyle/>
          <a:p>
            <a:pPr lvl="0"/>
            <a:r>
              <a:rPr lang="ja-JP" sz="1000" b="1" i="0" dirty="0" smtClean="0">
                <a:solidFill>
                  <a:srgbClr val="4D4D4D"/>
                </a:solidFill>
                <a:ea typeface="MS UI Gothic" pitchFamily="18" charset="0"/>
              </a:rPr>
              <a:t>試験ID</a:t>
            </a:r>
            <a:r>
              <a:rPr lang="ja-JP" sz="1000" b="1" i="0" baseline="30000" dirty="0" smtClean="0">
                <a:solidFill>
                  <a:srgbClr val="4D4D4D"/>
                </a:solidFill>
                <a:ea typeface="MS UI Gothic" pitchFamily="18" charset="0"/>
              </a:rPr>
              <a:t>‡</a:t>
            </a:r>
          </a:p>
        </p:txBody>
      </p:sp>
    </p:spTree>
    <p:extLst>
      <p:ext uri="{BB962C8B-B14F-4D97-AF65-F5344CB8AC3E}">
        <p14:creationId xmlns:p14="http://schemas.microsoft.com/office/powerpoint/2010/main" val="3465786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4019: 切除不能膵癌（PC）患者におけるガルニセルチブ＋ゲムシタビン（GG）とゲムシタビン＋プラセボ（GP）を比較評価する第II相二重盲検試験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Melisi D, et al</a:t>
            </a:r>
          </a:p>
        </p:txBody>
      </p:sp>
      <p:sp>
        <p:nvSpPr>
          <p:cNvPr id="3" name="Content Placeholder 2"/>
          <p:cNvSpPr>
            <a:spLocks noGrp="1"/>
          </p:cNvSpPr>
          <p:nvPr>
            <p:ph idx="1"/>
          </p:nvPr>
        </p:nvSpPr>
        <p:spPr>
          <a:xfrm>
            <a:off x="365124" y="1254034"/>
            <a:ext cx="8413751" cy="4841965"/>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調整済みPFSのHR (95% CI) は0.78 (0.54, 1.13)であった。</a:t>
            </a:r>
          </a:p>
          <a:p>
            <a:r>
              <a:rPr lang="ja-JP" sz="1600" b="0" i="0" dirty="0" smtClean="0">
                <a:solidFill>
                  <a:srgbClr val="4D4D4D"/>
                </a:solidFill>
                <a:ea typeface="MS UI Gothic" pitchFamily="18" charset="0"/>
              </a:rPr>
              <a:t>治験薬投与（ガルニセルチブ＋ゲムシタビン vs ゲムシタビン＋プラセボ）との関連があったかもしれない最も頻発したグレード3/4のAEは、貧血（7.8 vs 13.5%）、好中球減少症（32.0 vs 26.9%）、血小板減少症（7.8 vs 9.6%）であった </a:t>
            </a:r>
          </a:p>
          <a:p>
            <a:r>
              <a:rPr lang="ja-JP" sz="1600" b="0" i="0" dirty="0" smtClean="0">
                <a:solidFill>
                  <a:srgbClr val="4D4D4D"/>
                </a:solidFill>
                <a:ea typeface="MS UI Gothic" pitchFamily="18" charset="0"/>
              </a:rPr>
              <a:t>CA19-9の減少が50%を上回ったのはガルニセルチブ＋ゲムシタビン群では46%、これに比してゲムシタビン＋プラセボ群では43%であった</a:t>
            </a:r>
          </a:p>
          <a:p>
            <a:pPr lvl="1"/>
            <a:r>
              <a:rPr lang="ja-JP" sz="1600" b="0" i="0" dirty="0" smtClean="0">
                <a:solidFill>
                  <a:srgbClr val="4D4D4D"/>
                </a:solidFill>
                <a:ea typeface="MS UI Gothic" pitchFamily="18" charset="0"/>
              </a:rPr>
              <a:t>TGFβ1の減少が50%を上回ったのは43%と41%であった</a:t>
            </a:r>
          </a:p>
          <a:p>
            <a:r>
              <a:rPr lang="ja-JP" sz="1600" b="0" i="0" dirty="0" smtClean="0">
                <a:solidFill>
                  <a:srgbClr val="4D4D4D"/>
                </a:solidFill>
                <a:ea typeface="MS UI Gothic" pitchFamily="18" charset="0"/>
              </a:rPr>
              <a:t>TGFβ1およびCA19-9の減少は、OSの改善と相関していた</a:t>
            </a:r>
          </a:p>
          <a:p>
            <a:endParaRPr lang="en-GB"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膵癌患者においてガルニセルチブ＋ゲムシタビンを併用投与した時には、ゲムシタビン＋プラセボの併用投与と比較してOSおよびPFSの改善を認め、管理可能な毒性プロファイルが示された</a:t>
            </a:r>
          </a:p>
          <a:p>
            <a:pPr>
              <a:buClrTx/>
            </a:pPr>
            <a:r>
              <a:rPr lang="ja-JP" sz="1600" b="1" i="0" dirty="0" smtClean="0">
                <a:solidFill>
                  <a:srgbClr val="4D4D4D"/>
                </a:solidFill>
                <a:ea typeface="MS UI Gothic" pitchFamily="18" charset="0"/>
              </a:rPr>
              <a:t>この試験は、過去のデータで補強された、最新の対照群の生存データの拡大に基づく、per-protocol解析対象集団における前向き試験である</a:t>
            </a:r>
          </a:p>
          <a:p>
            <a:pPr>
              <a:buClrTx/>
            </a:pPr>
            <a:r>
              <a:rPr lang="ja-JP" sz="1600" b="1" i="0" dirty="0" smtClean="0">
                <a:solidFill>
                  <a:srgbClr val="4D4D4D"/>
                </a:solidFill>
                <a:ea typeface="MS UI Gothic" pitchFamily="18" charset="0"/>
              </a:rPr>
              <a:t>TGFβ1値が低下した患者には、ガルニセルチブを用いた治療による恩恵がさらに高まる可能性がある</a:t>
            </a:r>
          </a:p>
          <a:p>
            <a:endParaRPr lang="en-GB"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Melisi et al. J Clin Oncol 2016; 34 (suppl): abstr 4019</a:t>
            </a:r>
          </a:p>
        </p:txBody>
      </p:sp>
    </p:spTree>
    <p:extLst>
      <p:ext uri="{BB962C8B-B14F-4D97-AF65-F5344CB8AC3E}">
        <p14:creationId xmlns:p14="http://schemas.microsoft.com/office/powerpoint/2010/main" val="1030790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4000" b="1" i="0" dirty="0" smtClean="0">
                <a:solidFill>
                  <a:srgbClr val="043882"/>
                </a:solidFill>
                <a:ea typeface="MS UI Gothic" pitchFamily="18" charset="0"/>
              </a:rPr>
              <a:t>神経内分泌腫瘍</a:t>
            </a:r>
          </a:p>
        </p:txBody>
      </p:sp>
    </p:spTree>
    <p:extLst>
      <p:ext uri="{BB962C8B-B14F-4D97-AF65-F5344CB8AC3E}">
        <p14:creationId xmlns:p14="http://schemas.microsoft.com/office/powerpoint/2010/main" val="416857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4000: 切除可能胃癌におけるネオアジュバント化学療法後の手術＋化学療法と手術＋化学放射線療法を検討する第III相多施設共同無作為化試験：CRITICS試験の一次結果 – Verheij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切除可能GC患者において、ネオアジュバントCTおよび手術を実施後にCRTまたはCTを施行した時の有効性と安全性を比較検討すること</a:t>
            </a:r>
          </a:p>
        </p:txBody>
      </p:sp>
      <p:sp>
        <p:nvSpPr>
          <p:cNvPr id="4" name="Text Placeholder 3"/>
          <p:cNvSpPr>
            <a:spLocks noGrp="1"/>
          </p:cNvSpPr>
          <p:nvPr>
            <p:ph type="body" sz="quarter" idx="10"/>
          </p:nvPr>
        </p:nvSpPr>
        <p:spPr>
          <a:xfrm>
            <a:off x="365124" y="6324600"/>
            <a:ext cx="4392000" cy="258763"/>
          </a:xfrm>
        </p:spPr>
        <p:txBody>
          <a:bodyPr/>
          <a:lstStyle/>
          <a:p>
            <a:r>
              <a:rPr lang="ja-JP" sz="1200" b="0" i="0" dirty="0" smtClean="0">
                <a:solidFill>
                  <a:srgbClr val="4D4D4D"/>
                </a:solidFill>
                <a:ea typeface="MS UI Gothic" pitchFamily="18" charset="0"/>
              </a:rPr>
              <a:t>*ECC（エピルビシン、シスプラチン/オキサリプラチン＋カペシタビン）3サイクル、</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45Gy（25分割）＋シスプラチンq1w＋カペシタビンqd。</a:t>
            </a:r>
          </a:p>
        </p:txBody>
      </p:sp>
      <p:sp>
        <p:nvSpPr>
          <p:cNvPr id="5" name="Text Placeholder 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Verheij et al. J Clin Oncol 2016; 34 (suppl): abstr 4000</a:t>
            </a:r>
          </a:p>
        </p:txBody>
      </p:sp>
      <p:sp>
        <p:nvSpPr>
          <p:cNvPr id="14" name="Rectangle 9"/>
          <p:cNvSpPr txBox="1">
            <a:spLocks noChangeArrowheads="1"/>
          </p:cNvSpPr>
          <p:nvPr/>
        </p:nvSpPr>
        <p:spPr bwMode="auto">
          <a:xfrm>
            <a:off x="365124" y="5151497"/>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15" name="Content Placeholder 26"/>
          <p:cNvSpPr txBox="1">
            <a:spLocks/>
          </p:cNvSpPr>
          <p:nvPr/>
        </p:nvSpPr>
        <p:spPr>
          <a:xfrm>
            <a:off x="4648200" y="5151497"/>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DFS</a:t>
            </a:r>
          </a:p>
          <a:p>
            <a:pPr>
              <a:buClr>
                <a:srgbClr val="043882"/>
              </a:buClr>
            </a:pPr>
            <a:r>
              <a:rPr lang="ja-JP" b="0" i="0" dirty="0" smtClean="0">
                <a:solidFill>
                  <a:srgbClr val="4D4D4D"/>
                </a:solidFill>
                <a:ea typeface="MS UI Gothic" pitchFamily="18" charset="0"/>
              </a:rPr>
              <a:t>安全性、QoL</a:t>
            </a:r>
          </a:p>
        </p:txBody>
      </p:sp>
      <p:sp>
        <p:nvSpPr>
          <p:cNvPr id="22" name="AutoShape 12"/>
          <p:cNvSpPr>
            <a:spLocks noChangeArrowheads="1"/>
          </p:cNvSpPr>
          <p:nvPr/>
        </p:nvSpPr>
        <p:spPr bwMode="auto">
          <a:xfrm>
            <a:off x="8040235" y="232504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3" name="AutoShape 19"/>
          <p:cNvCxnSpPr>
            <a:cxnSpLocks noChangeShapeType="1"/>
          </p:cNvCxnSpPr>
          <p:nvPr/>
        </p:nvCxnSpPr>
        <p:spPr bwMode="auto">
          <a:xfrm>
            <a:off x="2348574" y="3572974"/>
            <a:ext cx="256723"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7467600" y="2598604"/>
            <a:ext cx="572635"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6350406" y="2230750"/>
            <a:ext cx="112354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アジュバント </a:t>
            </a:r>
          </a:p>
          <a:p>
            <a:pPr algn="ctr" defTabSz="892175" eaLnBrk="0" hangingPunct="0"/>
            <a:r>
              <a:rPr lang="ja-JP" b="0" i="0" dirty="0" smtClean="0">
                <a:solidFill>
                  <a:srgbClr val="FFFFFF"/>
                </a:solidFill>
                <a:ea typeface="MS UI Gothic" pitchFamily="18" charset="0"/>
              </a:rPr>
              <a:t>ECC x 3* </a:t>
            </a:r>
          </a:p>
        </p:txBody>
      </p:sp>
      <p:sp>
        <p:nvSpPr>
          <p:cNvPr id="26" name="AutoShape 9"/>
          <p:cNvSpPr>
            <a:spLocks noChangeArrowheads="1"/>
          </p:cNvSpPr>
          <p:nvPr/>
        </p:nvSpPr>
        <p:spPr bwMode="auto">
          <a:xfrm>
            <a:off x="277575" y="2752493"/>
            <a:ext cx="2065338"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ステージIb～IVaの切除可能GC</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(n=788)</a:t>
            </a:r>
          </a:p>
        </p:txBody>
      </p:sp>
      <p:cxnSp>
        <p:nvCxnSpPr>
          <p:cNvPr id="27" name="AutoShape 16"/>
          <p:cNvCxnSpPr>
            <a:cxnSpLocks noChangeShapeType="1"/>
          </p:cNvCxnSpPr>
          <p:nvPr/>
        </p:nvCxnSpPr>
        <p:spPr bwMode="auto">
          <a:xfrm rot="16200000" flipH="1">
            <a:off x="2904257" y="3904512"/>
            <a:ext cx="668006"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091035" y="431100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9" name="AutoShape 20"/>
          <p:cNvCxnSpPr>
            <a:cxnSpLocks noChangeShapeType="1"/>
          </p:cNvCxnSpPr>
          <p:nvPr/>
        </p:nvCxnSpPr>
        <p:spPr bwMode="auto">
          <a:xfrm>
            <a:off x="7516820" y="457087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0" name="AutoShape 12"/>
          <p:cNvSpPr>
            <a:spLocks noChangeArrowheads="1"/>
          </p:cNvSpPr>
          <p:nvPr/>
        </p:nvSpPr>
        <p:spPr bwMode="auto">
          <a:xfrm>
            <a:off x="6350406" y="4123739"/>
            <a:ext cx="1121964" cy="84386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アジュバント</a:t>
            </a:r>
            <a:r>
              <a:rPr lang="ja-JP" sz="2000" b="0" i="0" dirty="0" smtClean="0">
                <a:solidFill>
                  <a:srgbClr val="4D4D4D"/>
                </a:solidFill>
                <a:ea typeface="MS UI Gothic" pitchFamily="18" charset="0"/>
              </a:rPr>
              <a:t> </a:t>
            </a:r>
            <a:r>
              <a:rPr lang="ja-JP" b="0" i="0" dirty="0" smtClean="0">
                <a:solidFill>
                  <a:srgbClr val="4D4D4D"/>
                </a:solidFill>
                <a:ea typeface="MS UI Gothic" pitchFamily="18" charset="0"/>
              </a:rPr>
              <a:t>CRT</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p:txBody>
      </p:sp>
      <p:sp>
        <p:nvSpPr>
          <p:cNvPr id="31" name="AutoShape 8"/>
          <p:cNvSpPr>
            <a:spLocks noChangeArrowheads="1"/>
          </p:cNvSpPr>
          <p:nvPr/>
        </p:nvSpPr>
        <p:spPr bwMode="auto">
          <a:xfrm>
            <a:off x="3547387" y="2230750"/>
            <a:ext cx="146746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ネオアジュバント</a:t>
            </a:r>
            <a:r>
              <a:rPr lang="ja-JP" sz="1400" b="0" i="0" dirty="0" smtClean="0">
                <a:solidFill>
                  <a:srgbClr val="FFFFFF"/>
                </a:solidFill>
                <a:ea typeface="MS UI Gothic" pitchFamily="18" charset="0"/>
              </a:rPr>
              <a:t> </a:t>
            </a:r>
            <a:r>
              <a:rPr lang="ja-JP" b="0" i="0" dirty="0" smtClean="0">
                <a:solidFill>
                  <a:srgbClr val="FFFFFF"/>
                </a:solidFill>
                <a:ea typeface="MS UI Gothic" pitchFamily="18" charset="0"/>
              </a:rPr>
              <a:t>ECC x 3* </a:t>
            </a:r>
          </a:p>
          <a:p>
            <a:pPr algn="ctr" defTabSz="892175" eaLnBrk="0" hangingPunct="0"/>
            <a:r>
              <a:rPr lang="ja-JP" b="0" i="0" dirty="0" smtClean="0">
                <a:solidFill>
                  <a:srgbClr val="FFFFFF"/>
                </a:solidFill>
                <a:ea typeface="MS UI Gothic" pitchFamily="18" charset="0"/>
              </a:rPr>
              <a:t>(n=393)</a:t>
            </a:r>
          </a:p>
        </p:txBody>
      </p:sp>
      <p:sp>
        <p:nvSpPr>
          <p:cNvPr id="32" name="AutoShape 8"/>
          <p:cNvSpPr>
            <a:spLocks noChangeArrowheads="1"/>
          </p:cNvSpPr>
          <p:nvPr/>
        </p:nvSpPr>
        <p:spPr bwMode="auto">
          <a:xfrm>
            <a:off x="3547387" y="4146862"/>
            <a:ext cx="1467467"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ネオアジュバント</a:t>
            </a:r>
            <a:r>
              <a:rPr lang="ja-JP" sz="1400" b="0" i="0" dirty="0" smtClean="0">
                <a:solidFill>
                  <a:srgbClr val="4D4D4D"/>
                </a:solidFill>
                <a:ea typeface="MS UI Gothic" pitchFamily="18" charset="0"/>
              </a:rPr>
              <a:t> </a:t>
            </a:r>
            <a:r>
              <a:rPr lang="ja-JP" b="0" i="0" dirty="0" smtClean="0">
                <a:solidFill>
                  <a:srgbClr val="4D4D4D"/>
                </a:solidFill>
                <a:ea typeface="MS UI Gothic" pitchFamily="18" charset="0"/>
              </a:rPr>
              <a:t>ECC x 3* </a:t>
            </a:r>
          </a:p>
          <a:p>
            <a:pPr algn="ctr" defTabSz="892175" eaLnBrk="0" hangingPunct="0"/>
            <a:r>
              <a:rPr lang="ja-JP" b="0" i="0" dirty="0" smtClean="0">
                <a:solidFill>
                  <a:srgbClr val="4D4D4D"/>
                </a:solidFill>
                <a:ea typeface="MS UI Gothic" pitchFamily="18" charset="0"/>
              </a:rPr>
              <a:t>(n=395)</a:t>
            </a:r>
          </a:p>
        </p:txBody>
      </p:sp>
      <p:sp>
        <p:nvSpPr>
          <p:cNvPr id="33" name="AutoShape 8"/>
          <p:cNvSpPr>
            <a:spLocks noChangeArrowheads="1"/>
          </p:cNvSpPr>
          <p:nvPr/>
        </p:nvSpPr>
        <p:spPr bwMode="auto">
          <a:xfrm rot="5400000">
            <a:off x="4314804" y="3188806"/>
            <a:ext cx="273684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2000" b="0" i="0" dirty="0" smtClean="0">
                <a:solidFill>
                  <a:srgbClr val="FFFFFF"/>
                </a:solidFill>
                <a:ea typeface="MS UI Gothic" pitchFamily="18" charset="0"/>
              </a:rPr>
              <a:t>手術</a:t>
            </a:r>
          </a:p>
        </p:txBody>
      </p:sp>
      <p:cxnSp>
        <p:nvCxnSpPr>
          <p:cNvPr id="34" name="AutoShape 19"/>
          <p:cNvCxnSpPr>
            <a:cxnSpLocks noChangeShapeType="1"/>
          </p:cNvCxnSpPr>
          <p:nvPr/>
        </p:nvCxnSpPr>
        <p:spPr bwMode="auto">
          <a:xfrm>
            <a:off x="5010734" y="2630354"/>
            <a:ext cx="256723" cy="0"/>
          </a:xfrm>
          <a:prstGeom prst="straightConnector1">
            <a:avLst/>
          </a:prstGeom>
          <a:noFill/>
          <a:ln w="57150">
            <a:solidFill>
              <a:schemeClr val="bg2">
                <a:lumMod val="60000"/>
                <a:lumOff val="40000"/>
              </a:schemeClr>
            </a:solidFill>
            <a:round/>
            <a:headEnd/>
            <a:tailEnd type="triangle" w="med" len="med"/>
          </a:ln>
        </p:spPr>
      </p:cxnSp>
      <p:cxnSp>
        <p:nvCxnSpPr>
          <p:cNvPr id="35" name="AutoShape 19"/>
          <p:cNvCxnSpPr>
            <a:cxnSpLocks noChangeShapeType="1"/>
          </p:cNvCxnSpPr>
          <p:nvPr/>
        </p:nvCxnSpPr>
        <p:spPr bwMode="auto">
          <a:xfrm>
            <a:off x="6087995" y="2630354"/>
            <a:ext cx="256723" cy="0"/>
          </a:xfrm>
          <a:prstGeom prst="straightConnector1">
            <a:avLst/>
          </a:prstGeom>
          <a:noFill/>
          <a:ln w="57150">
            <a:solidFill>
              <a:schemeClr val="bg2">
                <a:lumMod val="60000"/>
                <a:lumOff val="40000"/>
              </a:schemeClr>
            </a:solidFill>
            <a:round/>
            <a:headEnd/>
            <a:tailEnd type="triangle" w="med" len="med"/>
          </a:ln>
        </p:spPr>
      </p:cxnSp>
      <p:cxnSp>
        <p:nvCxnSpPr>
          <p:cNvPr id="36" name="AutoShape 19"/>
          <p:cNvCxnSpPr>
            <a:cxnSpLocks noChangeShapeType="1"/>
          </p:cNvCxnSpPr>
          <p:nvPr/>
        </p:nvCxnSpPr>
        <p:spPr bwMode="auto">
          <a:xfrm>
            <a:off x="6087995" y="4558178"/>
            <a:ext cx="256723" cy="0"/>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p:cNvCxnSpPr>
          <p:nvPr/>
        </p:nvCxnSpPr>
        <p:spPr bwMode="auto">
          <a:xfrm>
            <a:off x="5010734" y="4558178"/>
            <a:ext cx="256723" cy="0"/>
          </a:xfrm>
          <a:prstGeom prst="straightConnector1">
            <a:avLst/>
          </a:prstGeom>
          <a:noFill/>
          <a:ln w="57150">
            <a:solidFill>
              <a:schemeClr val="bg2">
                <a:lumMod val="60000"/>
                <a:lumOff val="40000"/>
              </a:schemeClr>
            </a:solidFill>
            <a:round/>
            <a:headEnd/>
            <a:tailEnd type="triangle" w="med" len="med"/>
          </a:ln>
        </p:spPr>
      </p:cxnSp>
      <p:cxnSp>
        <p:nvCxnSpPr>
          <p:cNvPr id="38" name="AutoShape 16"/>
          <p:cNvCxnSpPr>
            <a:cxnSpLocks noChangeShapeType="1"/>
            <a:stCxn id="20" idx="0"/>
          </p:cNvCxnSpPr>
          <p:nvPr/>
        </p:nvCxnSpPr>
        <p:spPr bwMode="auto">
          <a:xfrm rot="5400000" flipH="1" flipV="1">
            <a:off x="2975574" y="2615290"/>
            <a:ext cx="545928" cy="588666"/>
          </a:xfrm>
          <a:prstGeom prst="bentConnector2">
            <a:avLst/>
          </a:prstGeom>
          <a:noFill/>
          <a:ln w="57150">
            <a:solidFill>
              <a:schemeClr val="bg2">
                <a:lumMod val="60000"/>
                <a:lumOff val="40000"/>
              </a:schemeClr>
            </a:solidFill>
            <a:round/>
            <a:headEnd/>
            <a:tailEnd type="triangle" w="med" len="med"/>
          </a:ln>
        </p:spPr>
      </p:cxnSp>
      <p:sp>
        <p:nvSpPr>
          <p:cNvPr id="20" name="Oval 14"/>
          <p:cNvSpPr>
            <a:spLocks noChangeArrowheads="1"/>
          </p:cNvSpPr>
          <p:nvPr/>
        </p:nvSpPr>
        <p:spPr bwMode="auto">
          <a:xfrm>
            <a:off x="2618945" y="3182587"/>
            <a:ext cx="670520" cy="688818"/>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0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1268149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進行中腸NET患者において、</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Lu-Dotatate＋オクトレオチドLAR 30 mgの併用投与と、オクトレオチドLAR 60 mgの単独投与の有効性と安全性を比較評価すること</a:t>
            </a:r>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4005: 第III相試験（NETTER-1）：</a:t>
            </a:r>
            <a:r>
              <a:rPr lang="ja-JP" sz="2000" b="1" i="0" baseline="30000" dirty="0" smtClean="0">
                <a:solidFill>
                  <a:srgbClr val="043882"/>
                </a:solidFill>
                <a:ea typeface="MS UI Gothic" pitchFamily="18" charset="0"/>
              </a:rPr>
              <a:t>177</a:t>
            </a:r>
            <a:r>
              <a:rPr lang="ja-JP" sz="2000" b="1" i="0" dirty="0" smtClean="0">
                <a:solidFill>
                  <a:srgbClr val="043882"/>
                </a:solidFill>
                <a:ea typeface="MS UI Gothic" pitchFamily="18" charset="0"/>
              </a:rPr>
              <a:t>Lu-DOTATATE</a:t>
            </a:r>
            <a:r>
              <a:rPr lang="en" sz="2000" dirty="0" smtClean="0"/>
              <a:t/>
            </a:r>
            <a:br>
              <a:rPr lang="en" sz="2000" dirty="0" smtClean="0"/>
            </a:br>
            <a:r>
              <a:rPr lang="ja-JP" sz="2000" b="1" i="0" dirty="0" smtClean="0">
                <a:solidFill>
                  <a:srgbClr val="043882"/>
                </a:solidFill>
                <a:ea typeface="MS UI Gothic" pitchFamily="18" charset="0"/>
              </a:rPr>
              <a:t>治療を受けた中腸神経内分泌腫瘍患者における有効性と安全性の結果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Strosberg J,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*承認適応内使用、</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高用量（承認適応症外使用）。</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Strosberg et al. J Clin Oncol 2016; 34 (suppl): abstr 4005</a:t>
            </a:r>
          </a:p>
        </p:txBody>
      </p:sp>
      <p:sp>
        <p:nvSpPr>
          <p:cNvPr id="7" name="Oval 14"/>
          <p:cNvSpPr>
            <a:spLocks noChangeArrowheads="1"/>
          </p:cNvSpPr>
          <p:nvPr/>
        </p:nvSpPr>
        <p:spPr bwMode="auto">
          <a:xfrm>
            <a:off x="4078253" y="3363116"/>
            <a:ext cx="785847" cy="71628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cxnSp>
        <p:nvCxnSpPr>
          <p:cNvPr id="8" name="AutoShape 15"/>
          <p:cNvCxnSpPr>
            <a:cxnSpLocks noChangeShapeType="1"/>
            <a:stCxn id="7" idx="0"/>
            <a:endCxn id="13" idx="1"/>
          </p:cNvCxnSpPr>
          <p:nvPr/>
        </p:nvCxnSpPr>
        <p:spPr bwMode="auto">
          <a:xfrm rot="5400000" flipH="1" flipV="1">
            <a:off x="4366825" y="2823688"/>
            <a:ext cx="643780" cy="43507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57379" y="245506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a:stCxn id="16" idx="3"/>
            <a:endCxn id="7" idx="2"/>
          </p:cNvCxnSpPr>
          <p:nvPr/>
        </p:nvCxnSpPr>
        <p:spPr bwMode="auto">
          <a:xfrm>
            <a:off x="3853116" y="3721258"/>
            <a:ext cx="225137"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84744" y="271937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06253" y="2305336"/>
            <a:ext cx="2810329" cy="828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baseline="30000" dirty="0" smtClean="0">
                <a:solidFill>
                  <a:srgbClr val="FFFFFF"/>
                </a:solidFill>
                <a:ea typeface="MS UI Gothic" pitchFamily="18" charset="0"/>
              </a:rPr>
              <a:t>177</a:t>
            </a:r>
            <a:r>
              <a:rPr lang="ja-JP" b="0" i="0" dirty="0" smtClean="0">
                <a:solidFill>
                  <a:srgbClr val="FFFFFF"/>
                </a:solidFill>
                <a:ea typeface="MS UI Gothic" pitchFamily="18" charset="0"/>
              </a:rPr>
              <a:t>Lu-Dotatate 7.4 GBq q8w (x4) + オクトレオチドLAR 30 mg* (n=116)</a:t>
            </a:r>
          </a:p>
        </p:txBody>
      </p:sp>
      <p:sp>
        <p:nvSpPr>
          <p:cNvPr id="16" name="AutoShape 9"/>
          <p:cNvSpPr>
            <a:spLocks noChangeArrowheads="1"/>
          </p:cNvSpPr>
          <p:nvPr/>
        </p:nvSpPr>
        <p:spPr bwMode="auto">
          <a:xfrm>
            <a:off x="289116" y="2083630"/>
            <a:ext cx="3564000"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 </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転移性/局所進行、手術不能、組織学的に証明された、SSTR</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の中腸NET</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Ki67インデックス ≤ 20%（グレード1～2） </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オクトレオチドLAR </a:t>
            </a:r>
            <a:r>
              <a:rPr lang="en" dirty="0" smtClean="0"/>
              <a:t/>
            </a:r>
            <a:br>
              <a:rPr lang="en" dirty="0" smtClean="0"/>
            </a:br>
            <a:r>
              <a:rPr lang="ja-JP" b="0" i="0" dirty="0" smtClean="0">
                <a:solidFill>
                  <a:srgbClr val="FFFFFF"/>
                </a:solidFill>
                <a:ea typeface="MS UI Gothic" pitchFamily="18" charset="0"/>
              </a:rPr>
              <a:t>20–30mg q3–4w*</a:t>
            </a:r>
            <a:r>
              <a:rPr lang="ja-JP" dirty="0" smtClean="0">
                <a:solidFill>
                  <a:srgbClr val="FFFFFF"/>
                </a:solidFill>
                <a:ea typeface="MS UI Gothic" pitchFamily="18" charset="0"/>
              </a:rPr>
              <a:t>投与中のPD</a:t>
            </a:r>
          </a:p>
          <a:p>
            <a:pPr marL="285750" indent="-285750" defTabSz="892175" eaLnBrk="0" hangingPunct="0">
              <a:spcAft>
                <a:spcPct val="30000"/>
              </a:spcAft>
              <a:buFont typeface="Arial" pitchFamily="34" charset="0"/>
              <a:buChar char="•"/>
            </a:pPr>
            <a:r>
              <a:rPr lang="ja-JP" b="0" i="0" dirty="0" smtClean="0">
                <a:solidFill>
                  <a:srgbClr val="FFFFFF"/>
                </a:solidFill>
                <a:ea typeface="MS UI Gothic" pitchFamily="18" charset="0"/>
              </a:rPr>
              <a:t>カルノフスキー PSが≥60</a:t>
            </a:r>
          </a:p>
          <a:p>
            <a:pPr defTabSz="892175" eaLnBrk="0" hangingPunct="0">
              <a:spcAft>
                <a:spcPct val="30000"/>
              </a:spcAft>
            </a:pPr>
            <a:r>
              <a:rPr lang="ja-JP" b="0" i="0" dirty="0" smtClean="0">
                <a:solidFill>
                  <a:srgbClr val="FFFFFF"/>
                </a:solidFill>
                <a:ea typeface="MS UI Gothic" pitchFamily="18" charset="0"/>
              </a:rPr>
              <a:t>(n=230)</a:t>
            </a:r>
          </a:p>
        </p:txBody>
      </p:sp>
      <p:sp>
        <p:nvSpPr>
          <p:cNvPr id="17" name="Rectangle 9"/>
          <p:cNvSpPr txBox="1">
            <a:spLocks noChangeArrowheads="1"/>
          </p:cNvSpPr>
          <p:nvPr/>
        </p:nvSpPr>
        <p:spPr bwMode="auto">
          <a:xfrm>
            <a:off x="365124" y="5358120"/>
            <a:ext cx="4130676" cy="9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PFS（RECIST規準 v1.1に基づく）</a:t>
            </a:r>
          </a:p>
        </p:txBody>
      </p:sp>
      <p:sp>
        <p:nvSpPr>
          <p:cNvPr id="18" name="Content Placeholder 26"/>
          <p:cNvSpPr txBox="1">
            <a:spLocks/>
          </p:cNvSpPr>
          <p:nvPr/>
        </p:nvSpPr>
        <p:spPr>
          <a:xfrm>
            <a:off x="4800600" y="5332242"/>
            <a:ext cx="4130675" cy="9434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ORR、OS、TTP</a:t>
            </a:r>
          </a:p>
          <a:p>
            <a:pPr>
              <a:buClr>
                <a:srgbClr val="043882"/>
              </a:buClr>
            </a:pPr>
            <a:r>
              <a:rPr lang="ja-JP" b="0" i="0" dirty="0" smtClean="0">
                <a:solidFill>
                  <a:srgbClr val="4D4D4D"/>
                </a:solidFill>
                <a:ea typeface="MS UI Gothic" pitchFamily="18" charset="0"/>
              </a:rPr>
              <a:t>安全性、QoL</a:t>
            </a:r>
          </a:p>
        </p:txBody>
      </p:sp>
      <p:cxnSp>
        <p:nvCxnSpPr>
          <p:cNvPr id="19" name="AutoShape 16"/>
          <p:cNvCxnSpPr>
            <a:cxnSpLocks noChangeShapeType="1"/>
            <a:stCxn id="7" idx="4"/>
            <a:endCxn id="22" idx="1"/>
          </p:cNvCxnSpPr>
          <p:nvPr/>
        </p:nvCxnSpPr>
        <p:spPr bwMode="auto">
          <a:xfrm rot="16200000" flipH="1">
            <a:off x="4293459" y="4257118"/>
            <a:ext cx="790512" cy="4350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57379" y="458682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83164" y="48511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906253" y="4455912"/>
            <a:ext cx="2808671" cy="828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オクトレオチドLAR 60 mg</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q4w (n=113)</a:t>
            </a:r>
          </a:p>
        </p:txBody>
      </p:sp>
    </p:spTree>
    <p:custDataLst>
      <p:tags r:id="rId1"/>
    </p:custDataLst>
    <p:extLst>
      <p:ext uri="{BB962C8B-B14F-4D97-AF65-F5344CB8AC3E}">
        <p14:creationId xmlns:p14="http://schemas.microsoft.com/office/powerpoint/2010/main" val="660695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OCT：オクトレオチドLAR。</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sp>
        <p:nvSpPr>
          <p:cNvPr id="8"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Strosberg et al. J Clin Oncol 2016; 34 (suppl): abstr 4005</a:t>
            </a:r>
          </a:p>
        </p:txBody>
      </p:sp>
      <p:sp>
        <p:nvSpPr>
          <p:cNvPr id="11"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4005: 第III相試験（NETTER-1）：</a:t>
            </a:r>
            <a:r>
              <a:rPr lang="ja-JP" sz="2000" b="1" i="0" baseline="30000" dirty="0" smtClean="0">
                <a:solidFill>
                  <a:srgbClr val="043882"/>
                </a:solidFill>
                <a:ea typeface="MS UI Gothic" pitchFamily="18" charset="0"/>
              </a:rPr>
              <a:t>177</a:t>
            </a:r>
            <a:r>
              <a:rPr lang="ja-JP" sz="2000" b="1" i="0" dirty="0" smtClean="0">
                <a:solidFill>
                  <a:srgbClr val="043882"/>
                </a:solidFill>
                <a:ea typeface="MS UI Gothic" pitchFamily="18" charset="0"/>
              </a:rPr>
              <a:t>Lu-DOTATATE</a:t>
            </a:r>
            <a:r>
              <a:rPr lang="en" sz="2000" dirty="0" smtClean="0"/>
              <a:t/>
            </a:r>
            <a:br>
              <a:rPr lang="en" sz="2000" dirty="0" smtClean="0"/>
            </a:br>
            <a:r>
              <a:rPr lang="ja-JP" sz="2000" b="1" i="0" dirty="0" smtClean="0">
                <a:solidFill>
                  <a:srgbClr val="043882"/>
                </a:solidFill>
                <a:ea typeface="MS UI Gothic" pitchFamily="18" charset="0"/>
              </a:rPr>
              <a:t>治療を受けた中腸神経内分泌腫瘍患者における有効性と安全性の結果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Strosberg J, et al</a:t>
            </a:r>
          </a:p>
        </p:txBody>
      </p:sp>
      <p:graphicFrame>
        <p:nvGraphicFramePr>
          <p:cNvPr id="15" name="Group 88"/>
          <p:cNvGraphicFramePr>
            <a:graphicFrameLocks noGrp="1"/>
          </p:cNvGraphicFramePr>
          <p:nvPr>
            <p:extLst>
              <p:ext uri="{D42A27DB-BD31-4B8C-83A1-F6EECF244321}">
                <p14:modId xmlns:p14="http://schemas.microsoft.com/office/powerpoint/2010/main" val="1466673672"/>
              </p:ext>
            </p:extLst>
          </p:nvPr>
        </p:nvGraphicFramePr>
        <p:xfrm>
          <a:off x="369888" y="4950296"/>
          <a:ext cx="8161954" cy="1143000"/>
        </p:xfrm>
        <a:graphic>
          <a:graphicData uri="http://schemas.openxmlformats.org/drawingml/2006/table">
            <a:tbl>
              <a:tblPr firstRow="1" bandRow="1">
                <a:effectLst/>
                <a:tableStyleId>{69012ECD-51FC-41F1-AA8D-1B2483CD663E}</a:tableStyleId>
              </a:tblPr>
              <a:tblGrid>
                <a:gridCol w="2154756"/>
                <a:gridCol w="3487516"/>
                <a:gridCol w="2519682"/>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177-Lu-Dotatate  + OCT 30 mg (n=101)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OCT 60 mg (n=100)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 (10,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1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8" name="TextBox 17"/>
          <p:cNvSpPr txBox="1"/>
          <p:nvPr/>
        </p:nvSpPr>
        <p:spPr>
          <a:xfrm>
            <a:off x="631208" y="1371600"/>
            <a:ext cx="373380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19" name="TextBox 18"/>
          <p:cNvSpPr txBox="1"/>
          <p:nvPr/>
        </p:nvSpPr>
        <p:spPr>
          <a:xfrm>
            <a:off x="4855192" y="1371600"/>
            <a:ext cx="373380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
        <p:nvSpPr>
          <p:cNvPr id="20" name="Rectangle 19"/>
          <p:cNvSpPr/>
          <p:nvPr/>
        </p:nvSpPr>
        <p:spPr>
          <a:xfrm>
            <a:off x="949676" y="4053268"/>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Shape 209"/>
          <p:cNvSpPr txBox="1">
            <a:spLocks/>
          </p:cNvSpPr>
          <p:nvPr/>
        </p:nvSpPr>
        <p:spPr>
          <a:xfrm>
            <a:off x="849519" y="3359941"/>
            <a:ext cx="3536100" cy="881055"/>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事象発生件数:</a:t>
            </a:r>
          </a:p>
          <a:p>
            <a:pPr marL="0" indent="0">
              <a:spcBef>
                <a:spcPts val="0"/>
              </a:spcBef>
              <a:spcAft>
                <a:spcPts val="0"/>
              </a:spcAft>
              <a:buClr>
                <a:srgbClr val="333333"/>
              </a:buClr>
              <a:buSzPct val="25000"/>
              <a:buFont typeface="Arial" pitchFamily="34" charset="0"/>
              <a:buNone/>
              <a:defRPr/>
            </a:pPr>
            <a:r>
              <a:rPr lang="ja-JP" sz="1000" b="0" i="0" baseline="30000" dirty="0" smtClean="0">
                <a:solidFill>
                  <a:srgbClr val="4D4D4D"/>
                </a:solidFill>
                <a:ea typeface="MS UI Gothic" pitchFamily="18" charset="0"/>
              </a:rPr>
              <a:t>177</a:t>
            </a:r>
            <a:r>
              <a:rPr lang="ja-JP" sz="1000" b="0" i="0" dirty="0" smtClean="0">
                <a:solidFill>
                  <a:srgbClr val="4D4D4D"/>
                </a:solidFill>
                <a:ea typeface="MS UI Gothic" pitchFamily="18" charset="0"/>
              </a:rPr>
              <a:t>Lu-Dotatate/OCT 30 mg: 23</a:t>
            </a: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OCT 60 mg: 68</a:t>
            </a: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HR 0.21 (95% CI 0.13, 0.33); p&lt;0.0001</a:t>
            </a:r>
          </a:p>
        </p:txBody>
      </p:sp>
      <p:sp>
        <p:nvSpPr>
          <p:cNvPr id="22" name="TextBox 21"/>
          <p:cNvSpPr txBox="1"/>
          <p:nvPr/>
        </p:nvSpPr>
        <p:spPr>
          <a:xfrm>
            <a:off x="588902" y="2107720"/>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a:t>
            </a:r>
          </a:p>
        </p:txBody>
      </p:sp>
      <p:sp>
        <p:nvSpPr>
          <p:cNvPr id="24" name="TextBox 23"/>
          <p:cNvSpPr txBox="1"/>
          <p:nvPr/>
        </p:nvSpPr>
        <p:spPr>
          <a:xfrm rot="16200000">
            <a:off x="-584454" y="3106026"/>
            <a:ext cx="1984664" cy="184666"/>
          </a:xfrm>
          <a:prstGeom prst="rect">
            <a:avLst/>
          </a:prstGeom>
          <a:noFill/>
        </p:spPr>
        <p:txBody>
          <a:bodyPr wrap="square" lIns="0" tIns="0" rIns="0" bIns="0" rtlCol="0">
            <a:spAutoFit/>
          </a:bodyPr>
          <a:lstStyle/>
          <a:p>
            <a:pPr algn="ctr"/>
            <a:r>
              <a:rPr lang="ja-JP" sz="1200" b="1" i="0" dirty="0" smtClean="0">
                <a:solidFill>
                  <a:srgbClr val="4D4D4D"/>
                </a:solidFill>
                <a:ea typeface="MS UI Gothic" pitchFamily="18" charset="0"/>
              </a:rPr>
              <a:t>生存率</a:t>
            </a:r>
          </a:p>
        </p:txBody>
      </p:sp>
      <p:sp>
        <p:nvSpPr>
          <p:cNvPr id="25" name="TextBox 24"/>
          <p:cNvSpPr txBox="1"/>
          <p:nvPr/>
        </p:nvSpPr>
        <p:spPr>
          <a:xfrm>
            <a:off x="588902" y="4088174"/>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0.0</a:t>
            </a:r>
          </a:p>
        </p:txBody>
      </p:sp>
      <p:sp>
        <p:nvSpPr>
          <p:cNvPr id="26" name="TextBox 25"/>
          <p:cNvSpPr txBox="1"/>
          <p:nvPr/>
        </p:nvSpPr>
        <p:spPr>
          <a:xfrm>
            <a:off x="588902" y="2503811"/>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0.8</a:t>
            </a:r>
          </a:p>
        </p:txBody>
      </p:sp>
      <p:sp>
        <p:nvSpPr>
          <p:cNvPr id="27" name="TextBox 26"/>
          <p:cNvSpPr txBox="1"/>
          <p:nvPr/>
        </p:nvSpPr>
        <p:spPr>
          <a:xfrm>
            <a:off x="588902" y="2899902"/>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0.6</a:t>
            </a:r>
          </a:p>
        </p:txBody>
      </p:sp>
      <p:sp>
        <p:nvSpPr>
          <p:cNvPr id="28" name="TextBox 27"/>
          <p:cNvSpPr txBox="1"/>
          <p:nvPr/>
        </p:nvSpPr>
        <p:spPr>
          <a:xfrm>
            <a:off x="588902" y="3285603"/>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0.4</a:t>
            </a:r>
          </a:p>
        </p:txBody>
      </p:sp>
      <p:sp>
        <p:nvSpPr>
          <p:cNvPr id="29" name="TextBox 28"/>
          <p:cNvSpPr txBox="1"/>
          <p:nvPr/>
        </p:nvSpPr>
        <p:spPr>
          <a:xfrm>
            <a:off x="588902" y="3676499"/>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0.2</a:t>
            </a:r>
          </a:p>
        </p:txBody>
      </p:sp>
      <p:cxnSp>
        <p:nvCxnSpPr>
          <p:cNvPr id="30" name="Straight Connector 29"/>
          <p:cNvCxnSpPr/>
          <p:nvPr/>
        </p:nvCxnSpPr>
        <p:spPr>
          <a:xfrm rot="16200000">
            <a:off x="87055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47304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2059945"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2649538"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236441"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828540"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428519"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4083" y="4288199"/>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1476497" y="4284627"/>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a:t>
            </a:r>
          </a:p>
        </p:txBody>
      </p:sp>
      <p:sp>
        <p:nvSpPr>
          <p:cNvPr id="39" name="TextBox 38"/>
          <p:cNvSpPr txBox="1"/>
          <p:nvPr/>
        </p:nvSpPr>
        <p:spPr>
          <a:xfrm>
            <a:off x="2020844" y="4288199"/>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a:t>
            </a:r>
          </a:p>
        </p:txBody>
      </p:sp>
      <p:sp>
        <p:nvSpPr>
          <p:cNvPr id="40" name="TextBox 39"/>
          <p:cNvSpPr txBox="1"/>
          <p:nvPr/>
        </p:nvSpPr>
        <p:spPr>
          <a:xfrm>
            <a:off x="2610399"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a:t>
            </a:r>
          </a:p>
        </p:txBody>
      </p:sp>
      <p:sp>
        <p:nvSpPr>
          <p:cNvPr id="41" name="TextBox 40"/>
          <p:cNvSpPr txBox="1"/>
          <p:nvPr/>
        </p:nvSpPr>
        <p:spPr>
          <a:xfrm>
            <a:off x="3197226"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20</a:t>
            </a:r>
          </a:p>
        </p:txBody>
      </p:sp>
      <p:sp>
        <p:nvSpPr>
          <p:cNvPr id="42" name="TextBox 41"/>
          <p:cNvSpPr txBox="1"/>
          <p:nvPr/>
        </p:nvSpPr>
        <p:spPr>
          <a:xfrm>
            <a:off x="3789249"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25</a:t>
            </a:r>
          </a:p>
        </p:txBody>
      </p:sp>
      <p:sp>
        <p:nvSpPr>
          <p:cNvPr id="43" name="TextBox 42"/>
          <p:cNvSpPr txBox="1"/>
          <p:nvPr/>
        </p:nvSpPr>
        <p:spPr>
          <a:xfrm>
            <a:off x="4389193"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30</a:t>
            </a:r>
          </a:p>
        </p:txBody>
      </p:sp>
      <p:sp>
        <p:nvSpPr>
          <p:cNvPr id="44" name="TextBox 43"/>
          <p:cNvSpPr txBox="1"/>
          <p:nvPr/>
        </p:nvSpPr>
        <p:spPr>
          <a:xfrm>
            <a:off x="2372030" y="4565614"/>
            <a:ext cx="548227"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45" name="TextBox 44"/>
          <p:cNvSpPr txBox="1"/>
          <p:nvPr/>
        </p:nvSpPr>
        <p:spPr>
          <a:xfrm>
            <a:off x="1964928" y="1797291"/>
            <a:ext cx="1943289" cy="184666"/>
          </a:xfrm>
          <a:prstGeom prst="rect">
            <a:avLst/>
          </a:prstGeom>
          <a:noFill/>
        </p:spPr>
        <p:txBody>
          <a:bodyPr wrap="none" lIns="0" tIns="0" rIns="0" bIns="0" rtlCol="0">
            <a:spAutoFit/>
          </a:bodyPr>
          <a:lstStyle/>
          <a:p>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 + OCT 30 mg</a:t>
            </a:r>
          </a:p>
        </p:txBody>
      </p:sp>
      <p:cxnSp>
        <p:nvCxnSpPr>
          <p:cNvPr id="46" name="Straight Connector 45"/>
          <p:cNvCxnSpPr/>
          <p:nvPr/>
        </p:nvCxnSpPr>
        <p:spPr>
          <a:xfrm>
            <a:off x="1651534" y="1889616"/>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51534" y="2081848"/>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69322" y="1982186"/>
            <a:ext cx="792333" cy="184666"/>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OCT 60 mg</a:t>
            </a:r>
          </a:p>
        </p:txBody>
      </p:sp>
      <p:cxnSp>
        <p:nvCxnSpPr>
          <p:cNvPr id="49" name="Straight Connector 48"/>
          <p:cNvCxnSpPr/>
          <p:nvPr/>
        </p:nvCxnSpPr>
        <p:spPr>
          <a:xfrm>
            <a:off x="722168" y="3184813"/>
            <a:ext cx="37095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908050" y="2212975"/>
            <a:ext cx="3411538" cy="860425"/>
            <a:chOff x="908050" y="2212975"/>
            <a:chExt cx="3411538" cy="860425"/>
          </a:xfrm>
        </p:grpSpPr>
        <p:grpSp>
          <p:nvGrpSpPr>
            <p:cNvPr id="51" name="Group 50"/>
            <p:cNvGrpSpPr/>
            <p:nvPr/>
          </p:nvGrpSpPr>
          <p:grpSpPr>
            <a:xfrm>
              <a:off x="1231900" y="2235200"/>
              <a:ext cx="3087688" cy="838200"/>
              <a:chOff x="1231900" y="2235200"/>
              <a:chExt cx="3087688" cy="838200"/>
            </a:xfrm>
          </p:grpSpPr>
          <p:sp>
            <p:nvSpPr>
              <p:cNvPr id="53" name="Line 5"/>
              <p:cNvSpPr>
                <a:spLocks noChangeShapeType="1"/>
              </p:cNvSpPr>
              <p:nvPr/>
            </p:nvSpPr>
            <p:spPr bwMode="auto">
              <a:xfrm>
                <a:off x="12319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6"/>
              <p:cNvSpPr>
                <a:spLocks noChangeShapeType="1"/>
              </p:cNvSpPr>
              <p:nvPr/>
            </p:nvSpPr>
            <p:spPr bwMode="auto">
              <a:xfrm>
                <a:off x="12477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7"/>
              <p:cNvSpPr>
                <a:spLocks noChangeShapeType="1"/>
              </p:cNvSpPr>
              <p:nvPr/>
            </p:nvSpPr>
            <p:spPr bwMode="auto">
              <a:xfrm>
                <a:off x="12446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8"/>
              <p:cNvSpPr>
                <a:spLocks noChangeShapeType="1"/>
              </p:cNvSpPr>
              <p:nvPr/>
            </p:nvSpPr>
            <p:spPr bwMode="auto">
              <a:xfrm>
                <a:off x="12604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9"/>
              <p:cNvSpPr>
                <a:spLocks noChangeShapeType="1"/>
              </p:cNvSpPr>
              <p:nvPr/>
            </p:nvSpPr>
            <p:spPr bwMode="auto">
              <a:xfrm>
                <a:off x="1263650" y="2266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0"/>
              <p:cNvSpPr>
                <a:spLocks noChangeShapeType="1"/>
              </p:cNvSpPr>
              <p:nvPr/>
            </p:nvSpPr>
            <p:spPr bwMode="auto">
              <a:xfrm>
                <a:off x="1276350"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1"/>
              <p:cNvSpPr>
                <a:spLocks noChangeShapeType="1"/>
              </p:cNvSpPr>
              <p:nvPr/>
            </p:nvSpPr>
            <p:spPr bwMode="auto">
              <a:xfrm>
                <a:off x="13049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12"/>
              <p:cNvSpPr>
                <a:spLocks noChangeShapeType="1"/>
              </p:cNvSpPr>
              <p:nvPr/>
            </p:nvSpPr>
            <p:spPr bwMode="auto">
              <a:xfrm>
                <a:off x="13208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13"/>
              <p:cNvSpPr>
                <a:spLocks noChangeShapeType="1"/>
              </p:cNvSpPr>
              <p:nvPr/>
            </p:nvSpPr>
            <p:spPr bwMode="auto">
              <a:xfrm>
                <a:off x="13176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14"/>
              <p:cNvSpPr>
                <a:spLocks noChangeShapeType="1"/>
              </p:cNvSpPr>
              <p:nvPr/>
            </p:nvSpPr>
            <p:spPr bwMode="auto">
              <a:xfrm>
                <a:off x="13335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15"/>
              <p:cNvSpPr>
                <a:spLocks noChangeShapeType="1"/>
              </p:cNvSpPr>
              <p:nvPr/>
            </p:nvSpPr>
            <p:spPr bwMode="auto">
              <a:xfrm>
                <a:off x="1339850" y="23320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16"/>
              <p:cNvSpPr>
                <a:spLocks noChangeShapeType="1"/>
              </p:cNvSpPr>
              <p:nvPr/>
            </p:nvSpPr>
            <p:spPr bwMode="auto">
              <a:xfrm>
                <a:off x="1355725" y="230028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17"/>
              <p:cNvSpPr>
                <a:spLocks noChangeShapeType="1"/>
              </p:cNvSpPr>
              <p:nvPr/>
            </p:nvSpPr>
            <p:spPr bwMode="auto">
              <a:xfrm>
                <a:off x="1387475" y="23510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18"/>
              <p:cNvSpPr>
                <a:spLocks noChangeShapeType="1"/>
              </p:cNvSpPr>
              <p:nvPr/>
            </p:nvSpPr>
            <p:spPr bwMode="auto">
              <a:xfrm>
                <a:off x="1403350" y="23193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19"/>
              <p:cNvSpPr>
                <a:spLocks noChangeShapeType="1"/>
              </p:cNvSpPr>
              <p:nvPr/>
            </p:nvSpPr>
            <p:spPr bwMode="auto">
              <a:xfrm>
                <a:off x="15208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0"/>
              <p:cNvSpPr>
                <a:spLocks noChangeShapeType="1"/>
              </p:cNvSpPr>
              <p:nvPr/>
            </p:nvSpPr>
            <p:spPr bwMode="auto">
              <a:xfrm>
                <a:off x="15367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1"/>
              <p:cNvSpPr>
                <a:spLocks noChangeShapeType="1"/>
              </p:cNvSpPr>
              <p:nvPr/>
            </p:nvSpPr>
            <p:spPr bwMode="auto">
              <a:xfrm>
                <a:off x="15335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22"/>
              <p:cNvSpPr>
                <a:spLocks noChangeShapeType="1"/>
              </p:cNvSpPr>
              <p:nvPr/>
            </p:nvSpPr>
            <p:spPr bwMode="auto">
              <a:xfrm>
                <a:off x="15494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23"/>
              <p:cNvSpPr>
                <a:spLocks noChangeShapeType="1"/>
              </p:cNvSpPr>
              <p:nvPr/>
            </p:nvSpPr>
            <p:spPr bwMode="auto">
              <a:xfrm>
                <a:off x="1536700"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24"/>
              <p:cNvSpPr>
                <a:spLocks noChangeShapeType="1"/>
              </p:cNvSpPr>
              <p:nvPr/>
            </p:nvSpPr>
            <p:spPr bwMode="auto">
              <a:xfrm>
                <a:off x="1552575"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25"/>
              <p:cNvSpPr>
                <a:spLocks noChangeShapeType="1"/>
              </p:cNvSpPr>
              <p:nvPr/>
            </p:nvSpPr>
            <p:spPr bwMode="auto">
              <a:xfrm>
                <a:off x="155575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26"/>
              <p:cNvSpPr>
                <a:spLocks noChangeShapeType="1"/>
              </p:cNvSpPr>
              <p:nvPr/>
            </p:nvSpPr>
            <p:spPr bwMode="auto">
              <a:xfrm>
                <a:off x="1571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27"/>
              <p:cNvSpPr>
                <a:spLocks noChangeShapeType="1"/>
              </p:cNvSpPr>
              <p:nvPr/>
            </p:nvSpPr>
            <p:spPr bwMode="auto">
              <a:xfrm>
                <a:off x="16033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28"/>
              <p:cNvSpPr>
                <a:spLocks noChangeShapeType="1"/>
              </p:cNvSpPr>
              <p:nvPr/>
            </p:nvSpPr>
            <p:spPr bwMode="auto">
              <a:xfrm>
                <a:off x="161925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29"/>
              <p:cNvSpPr>
                <a:spLocks noChangeShapeType="1"/>
              </p:cNvSpPr>
              <p:nvPr/>
            </p:nvSpPr>
            <p:spPr bwMode="auto">
              <a:xfrm>
                <a:off x="16160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0"/>
              <p:cNvSpPr>
                <a:spLocks noChangeShapeType="1"/>
              </p:cNvSpPr>
              <p:nvPr/>
            </p:nvSpPr>
            <p:spPr bwMode="auto">
              <a:xfrm>
                <a:off x="16287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1"/>
              <p:cNvSpPr>
                <a:spLocks noChangeShapeType="1"/>
              </p:cNvSpPr>
              <p:nvPr/>
            </p:nvSpPr>
            <p:spPr bwMode="auto">
              <a:xfrm>
                <a:off x="162560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32"/>
              <p:cNvSpPr>
                <a:spLocks noChangeShapeType="1"/>
              </p:cNvSpPr>
              <p:nvPr/>
            </p:nvSpPr>
            <p:spPr bwMode="auto">
              <a:xfrm>
                <a:off x="16414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33"/>
              <p:cNvSpPr>
                <a:spLocks noChangeShapeType="1"/>
              </p:cNvSpPr>
              <p:nvPr/>
            </p:nvSpPr>
            <p:spPr bwMode="auto">
              <a:xfrm>
                <a:off x="163830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34"/>
              <p:cNvSpPr>
                <a:spLocks noChangeShapeType="1"/>
              </p:cNvSpPr>
              <p:nvPr/>
            </p:nvSpPr>
            <p:spPr bwMode="auto">
              <a:xfrm>
                <a:off x="16541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35"/>
              <p:cNvSpPr>
                <a:spLocks noChangeShapeType="1"/>
              </p:cNvSpPr>
              <p:nvPr/>
            </p:nvSpPr>
            <p:spPr bwMode="auto">
              <a:xfrm>
                <a:off x="168275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36"/>
              <p:cNvSpPr>
                <a:spLocks noChangeShapeType="1"/>
              </p:cNvSpPr>
              <p:nvPr/>
            </p:nvSpPr>
            <p:spPr bwMode="auto">
              <a:xfrm>
                <a:off x="1698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37"/>
              <p:cNvSpPr>
                <a:spLocks noChangeShapeType="1"/>
              </p:cNvSpPr>
              <p:nvPr/>
            </p:nvSpPr>
            <p:spPr bwMode="auto">
              <a:xfrm>
                <a:off x="169862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38"/>
              <p:cNvSpPr>
                <a:spLocks noChangeShapeType="1"/>
              </p:cNvSpPr>
              <p:nvPr/>
            </p:nvSpPr>
            <p:spPr bwMode="auto">
              <a:xfrm>
                <a:off x="171450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39"/>
              <p:cNvSpPr>
                <a:spLocks noChangeShapeType="1"/>
              </p:cNvSpPr>
              <p:nvPr/>
            </p:nvSpPr>
            <p:spPr bwMode="auto">
              <a:xfrm>
                <a:off x="1838325" y="24399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0"/>
              <p:cNvSpPr>
                <a:spLocks noChangeShapeType="1"/>
              </p:cNvSpPr>
              <p:nvPr/>
            </p:nvSpPr>
            <p:spPr bwMode="auto">
              <a:xfrm>
                <a:off x="1854200" y="24082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1"/>
              <p:cNvSpPr>
                <a:spLocks noChangeShapeType="1"/>
              </p:cNvSpPr>
              <p:nvPr/>
            </p:nvSpPr>
            <p:spPr bwMode="auto">
              <a:xfrm>
                <a:off x="18573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42"/>
              <p:cNvSpPr>
                <a:spLocks noChangeShapeType="1"/>
              </p:cNvSpPr>
              <p:nvPr/>
            </p:nvSpPr>
            <p:spPr bwMode="auto">
              <a:xfrm>
                <a:off x="18700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43"/>
              <p:cNvSpPr>
                <a:spLocks noChangeShapeType="1"/>
              </p:cNvSpPr>
              <p:nvPr/>
            </p:nvSpPr>
            <p:spPr bwMode="auto">
              <a:xfrm>
                <a:off x="18700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44"/>
              <p:cNvSpPr>
                <a:spLocks noChangeShapeType="1"/>
              </p:cNvSpPr>
              <p:nvPr/>
            </p:nvSpPr>
            <p:spPr bwMode="auto">
              <a:xfrm>
                <a:off x="18827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45"/>
              <p:cNvSpPr>
                <a:spLocks noChangeShapeType="1"/>
              </p:cNvSpPr>
              <p:nvPr/>
            </p:nvSpPr>
            <p:spPr bwMode="auto">
              <a:xfrm>
                <a:off x="18923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46"/>
              <p:cNvSpPr>
                <a:spLocks noChangeShapeType="1"/>
              </p:cNvSpPr>
              <p:nvPr/>
            </p:nvSpPr>
            <p:spPr bwMode="auto">
              <a:xfrm>
                <a:off x="19081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47"/>
              <p:cNvSpPr>
                <a:spLocks noChangeShapeType="1"/>
              </p:cNvSpPr>
              <p:nvPr/>
            </p:nvSpPr>
            <p:spPr bwMode="auto">
              <a:xfrm>
                <a:off x="19177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48"/>
              <p:cNvSpPr>
                <a:spLocks noChangeShapeType="1"/>
              </p:cNvSpPr>
              <p:nvPr/>
            </p:nvSpPr>
            <p:spPr bwMode="auto">
              <a:xfrm>
                <a:off x="19335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Line 49"/>
              <p:cNvSpPr>
                <a:spLocks noChangeShapeType="1"/>
              </p:cNvSpPr>
              <p:nvPr/>
            </p:nvSpPr>
            <p:spPr bwMode="auto">
              <a:xfrm>
                <a:off x="19462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8" name="Line 50"/>
              <p:cNvSpPr>
                <a:spLocks noChangeShapeType="1"/>
              </p:cNvSpPr>
              <p:nvPr/>
            </p:nvSpPr>
            <p:spPr bwMode="auto">
              <a:xfrm>
                <a:off x="19589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9" name="Line 51"/>
              <p:cNvSpPr>
                <a:spLocks noChangeShapeType="1"/>
              </p:cNvSpPr>
              <p:nvPr/>
            </p:nvSpPr>
            <p:spPr bwMode="auto">
              <a:xfrm>
                <a:off x="19716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52"/>
              <p:cNvSpPr>
                <a:spLocks noChangeShapeType="1"/>
              </p:cNvSpPr>
              <p:nvPr/>
            </p:nvSpPr>
            <p:spPr bwMode="auto">
              <a:xfrm>
                <a:off x="1987550"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53"/>
              <p:cNvSpPr>
                <a:spLocks noChangeShapeType="1"/>
              </p:cNvSpPr>
              <p:nvPr/>
            </p:nvSpPr>
            <p:spPr bwMode="auto">
              <a:xfrm>
                <a:off x="200342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54"/>
              <p:cNvSpPr>
                <a:spLocks noChangeShapeType="1"/>
              </p:cNvSpPr>
              <p:nvPr/>
            </p:nvSpPr>
            <p:spPr bwMode="auto">
              <a:xfrm>
                <a:off x="20161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55"/>
              <p:cNvSpPr>
                <a:spLocks noChangeShapeType="1"/>
              </p:cNvSpPr>
              <p:nvPr/>
            </p:nvSpPr>
            <p:spPr bwMode="auto">
              <a:xfrm>
                <a:off x="20320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56"/>
              <p:cNvSpPr>
                <a:spLocks noChangeShapeType="1"/>
              </p:cNvSpPr>
              <p:nvPr/>
            </p:nvSpPr>
            <p:spPr bwMode="auto">
              <a:xfrm>
                <a:off x="20669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57"/>
              <p:cNvSpPr>
                <a:spLocks noChangeShapeType="1"/>
              </p:cNvSpPr>
              <p:nvPr/>
            </p:nvSpPr>
            <p:spPr bwMode="auto">
              <a:xfrm>
                <a:off x="20828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58"/>
              <p:cNvSpPr>
                <a:spLocks noChangeShapeType="1"/>
              </p:cNvSpPr>
              <p:nvPr/>
            </p:nvSpPr>
            <p:spPr bwMode="auto">
              <a:xfrm>
                <a:off x="207010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59"/>
              <p:cNvSpPr>
                <a:spLocks noChangeShapeType="1"/>
              </p:cNvSpPr>
              <p:nvPr/>
            </p:nvSpPr>
            <p:spPr bwMode="auto">
              <a:xfrm>
                <a:off x="20859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60"/>
              <p:cNvSpPr>
                <a:spLocks noChangeShapeType="1"/>
              </p:cNvSpPr>
              <p:nvPr/>
            </p:nvSpPr>
            <p:spPr bwMode="auto">
              <a:xfrm>
                <a:off x="20732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61"/>
              <p:cNvSpPr>
                <a:spLocks noChangeShapeType="1"/>
              </p:cNvSpPr>
              <p:nvPr/>
            </p:nvSpPr>
            <p:spPr bwMode="auto">
              <a:xfrm>
                <a:off x="20891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62"/>
              <p:cNvSpPr>
                <a:spLocks noChangeShapeType="1"/>
              </p:cNvSpPr>
              <p:nvPr/>
            </p:nvSpPr>
            <p:spPr bwMode="auto">
              <a:xfrm>
                <a:off x="211137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63"/>
              <p:cNvSpPr>
                <a:spLocks noChangeShapeType="1"/>
              </p:cNvSpPr>
              <p:nvPr/>
            </p:nvSpPr>
            <p:spPr bwMode="auto">
              <a:xfrm>
                <a:off x="21240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64"/>
              <p:cNvSpPr>
                <a:spLocks noChangeShapeType="1"/>
              </p:cNvSpPr>
              <p:nvPr/>
            </p:nvSpPr>
            <p:spPr bwMode="auto">
              <a:xfrm>
                <a:off x="22129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65"/>
              <p:cNvSpPr>
                <a:spLocks noChangeShapeType="1"/>
              </p:cNvSpPr>
              <p:nvPr/>
            </p:nvSpPr>
            <p:spPr bwMode="auto">
              <a:xfrm>
                <a:off x="22288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66"/>
              <p:cNvSpPr>
                <a:spLocks noChangeShapeType="1"/>
              </p:cNvSpPr>
              <p:nvPr/>
            </p:nvSpPr>
            <p:spPr bwMode="auto">
              <a:xfrm>
                <a:off x="221615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67"/>
              <p:cNvSpPr>
                <a:spLocks noChangeShapeType="1"/>
              </p:cNvSpPr>
              <p:nvPr/>
            </p:nvSpPr>
            <p:spPr bwMode="auto">
              <a:xfrm>
                <a:off x="223202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68"/>
              <p:cNvSpPr>
                <a:spLocks noChangeShapeType="1"/>
              </p:cNvSpPr>
              <p:nvPr/>
            </p:nvSpPr>
            <p:spPr bwMode="auto">
              <a:xfrm>
                <a:off x="22193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69"/>
              <p:cNvSpPr>
                <a:spLocks noChangeShapeType="1"/>
              </p:cNvSpPr>
              <p:nvPr/>
            </p:nvSpPr>
            <p:spPr bwMode="auto">
              <a:xfrm>
                <a:off x="22352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70"/>
              <p:cNvSpPr>
                <a:spLocks noChangeShapeType="1"/>
              </p:cNvSpPr>
              <p:nvPr/>
            </p:nvSpPr>
            <p:spPr bwMode="auto">
              <a:xfrm>
                <a:off x="22447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71"/>
              <p:cNvSpPr>
                <a:spLocks noChangeShapeType="1"/>
              </p:cNvSpPr>
              <p:nvPr/>
            </p:nvSpPr>
            <p:spPr bwMode="auto">
              <a:xfrm>
                <a:off x="22606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72"/>
              <p:cNvSpPr>
                <a:spLocks noChangeShapeType="1"/>
              </p:cNvSpPr>
              <p:nvPr/>
            </p:nvSpPr>
            <p:spPr bwMode="auto">
              <a:xfrm>
                <a:off x="2254250" y="25558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73"/>
              <p:cNvSpPr>
                <a:spLocks noChangeShapeType="1"/>
              </p:cNvSpPr>
              <p:nvPr/>
            </p:nvSpPr>
            <p:spPr bwMode="auto">
              <a:xfrm>
                <a:off x="227012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74"/>
              <p:cNvSpPr>
                <a:spLocks noChangeShapeType="1"/>
              </p:cNvSpPr>
              <p:nvPr/>
            </p:nvSpPr>
            <p:spPr bwMode="auto">
              <a:xfrm>
                <a:off x="2260600"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75"/>
              <p:cNvSpPr>
                <a:spLocks noChangeShapeType="1"/>
              </p:cNvSpPr>
              <p:nvPr/>
            </p:nvSpPr>
            <p:spPr bwMode="auto">
              <a:xfrm>
                <a:off x="2273300"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76"/>
              <p:cNvSpPr>
                <a:spLocks noChangeShapeType="1"/>
              </p:cNvSpPr>
              <p:nvPr/>
            </p:nvSpPr>
            <p:spPr bwMode="auto">
              <a:xfrm>
                <a:off x="2263775"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77"/>
              <p:cNvSpPr>
                <a:spLocks noChangeShapeType="1"/>
              </p:cNvSpPr>
              <p:nvPr/>
            </p:nvSpPr>
            <p:spPr bwMode="auto">
              <a:xfrm>
                <a:off x="227647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78"/>
              <p:cNvSpPr>
                <a:spLocks noChangeShapeType="1"/>
              </p:cNvSpPr>
              <p:nvPr/>
            </p:nvSpPr>
            <p:spPr bwMode="auto">
              <a:xfrm>
                <a:off x="23241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79"/>
              <p:cNvSpPr>
                <a:spLocks noChangeShapeType="1"/>
              </p:cNvSpPr>
              <p:nvPr/>
            </p:nvSpPr>
            <p:spPr bwMode="auto">
              <a:xfrm>
                <a:off x="23399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80"/>
              <p:cNvSpPr>
                <a:spLocks noChangeShapeType="1"/>
              </p:cNvSpPr>
              <p:nvPr/>
            </p:nvSpPr>
            <p:spPr bwMode="auto">
              <a:xfrm>
                <a:off x="23622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81"/>
              <p:cNvSpPr>
                <a:spLocks noChangeShapeType="1"/>
              </p:cNvSpPr>
              <p:nvPr/>
            </p:nvSpPr>
            <p:spPr bwMode="auto">
              <a:xfrm>
                <a:off x="23780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82"/>
              <p:cNvSpPr>
                <a:spLocks noChangeShapeType="1"/>
              </p:cNvSpPr>
              <p:nvPr/>
            </p:nvSpPr>
            <p:spPr bwMode="auto">
              <a:xfrm>
                <a:off x="248285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83"/>
              <p:cNvSpPr>
                <a:spLocks noChangeShapeType="1"/>
              </p:cNvSpPr>
              <p:nvPr/>
            </p:nvSpPr>
            <p:spPr bwMode="auto">
              <a:xfrm>
                <a:off x="249872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84"/>
              <p:cNvSpPr>
                <a:spLocks noChangeShapeType="1"/>
              </p:cNvSpPr>
              <p:nvPr/>
            </p:nvSpPr>
            <p:spPr bwMode="auto">
              <a:xfrm>
                <a:off x="2524125" y="25939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85"/>
              <p:cNvSpPr>
                <a:spLocks noChangeShapeType="1"/>
              </p:cNvSpPr>
              <p:nvPr/>
            </p:nvSpPr>
            <p:spPr bwMode="auto">
              <a:xfrm>
                <a:off x="2540000"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86"/>
              <p:cNvSpPr>
                <a:spLocks noChangeShapeType="1"/>
              </p:cNvSpPr>
              <p:nvPr/>
            </p:nvSpPr>
            <p:spPr bwMode="auto">
              <a:xfrm>
                <a:off x="2552700" y="2632075"/>
                <a:ext cx="301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87"/>
              <p:cNvSpPr>
                <a:spLocks noChangeShapeType="1"/>
              </p:cNvSpPr>
              <p:nvPr/>
            </p:nvSpPr>
            <p:spPr bwMode="auto">
              <a:xfrm>
                <a:off x="2568575"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88"/>
              <p:cNvSpPr>
                <a:spLocks noChangeShapeType="1"/>
              </p:cNvSpPr>
              <p:nvPr/>
            </p:nvSpPr>
            <p:spPr bwMode="auto">
              <a:xfrm>
                <a:off x="2568575" y="2632075"/>
                <a:ext cx="269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89"/>
              <p:cNvSpPr>
                <a:spLocks noChangeShapeType="1"/>
              </p:cNvSpPr>
              <p:nvPr/>
            </p:nvSpPr>
            <p:spPr bwMode="auto">
              <a:xfrm>
                <a:off x="25828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90"/>
              <p:cNvSpPr>
                <a:spLocks noChangeShapeType="1"/>
              </p:cNvSpPr>
              <p:nvPr/>
            </p:nvSpPr>
            <p:spPr bwMode="auto">
              <a:xfrm>
                <a:off x="2579688" y="26320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91"/>
              <p:cNvSpPr>
                <a:spLocks noChangeShapeType="1"/>
              </p:cNvSpPr>
              <p:nvPr/>
            </p:nvSpPr>
            <p:spPr bwMode="auto">
              <a:xfrm>
                <a:off x="25955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92"/>
              <p:cNvSpPr>
                <a:spLocks noChangeShapeType="1"/>
              </p:cNvSpPr>
              <p:nvPr/>
            </p:nvSpPr>
            <p:spPr bwMode="auto">
              <a:xfrm>
                <a:off x="2598738" y="26765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93"/>
              <p:cNvSpPr>
                <a:spLocks noChangeShapeType="1"/>
              </p:cNvSpPr>
              <p:nvPr/>
            </p:nvSpPr>
            <p:spPr bwMode="auto">
              <a:xfrm>
                <a:off x="2614613" y="264477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94"/>
              <p:cNvSpPr>
                <a:spLocks noChangeShapeType="1"/>
              </p:cNvSpPr>
              <p:nvPr/>
            </p:nvSpPr>
            <p:spPr bwMode="auto">
              <a:xfrm>
                <a:off x="2605088" y="27273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95"/>
              <p:cNvSpPr>
                <a:spLocks noChangeShapeType="1"/>
              </p:cNvSpPr>
              <p:nvPr/>
            </p:nvSpPr>
            <p:spPr bwMode="auto">
              <a:xfrm>
                <a:off x="26209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96"/>
              <p:cNvSpPr>
                <a:spLocks noChangeShapeType="1"/>
              </p:cNvSpPr>
              <p:nvPr/>
            </p:nvSpPr>
            <p:spPr bwMode="auto">
              <a:xfrm>
                <a:off x="2617788" y="272732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97"/>
              <p:cNvSpPr>
                <a:spLocks noChangeShapeType="1"/>
              </p:cNvSpPr>
              <p:nvPr/>
            </p:nvSpPr>
            <p:spPr bwMode="auto">
              <a:xfrm>
                <a:off x="26336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98"/>
              <p:cNvSpPr>
                <a:spLocks noChangeShapeType="1"/>
              </p:cNvSpPr>
              <p:nvPr/>
            </p:nvSpPr>
            <p:spPr bwMode="auto">
              <a:xfrm>
                <a:off x="2840038" y="27828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99"/>
              <p:cNvSpPr>
                <a:spLocks noChangeShapeType="1"/>
              </p:cNvSpPr>
              <p:nvPr/>
            </p:nvSpPr>
            <p:spPr bwMode="auto">
              <a:xfrm>
                <a:off x="2852738"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00"/>
              <p:cNvSpPr>
                <a:spLocks noChangeShapeType="1"/>
              </p:cNvSpPr>
              <p:nvPr/>
            </p:nvSpPr>
            <p:spPr bwMode="auto">
              <a:xfrm>
                <a:off x="2852738" y="27828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01"/>
              <p:cNvSpPr>
                <a:spLocks noChangeShapeType="1"/>
              </p:cNvSpPr>
              <p:nvPr/>
            </p:nvSpPr>
            <p:spPr bwMode="auto">
              <a:xfrm>
                <a:off x="2868613"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02"/>
              <p:cNvSpPr>
                <a:spLocks noChangeShapeType="1"/>
              </p:cNvSpPr>
              <p:nvPr/>
            </p:nvSpPr>
            <p:spPr bwMode="auto">
              <a:xfrm>
                <a:off x="2871788"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03"/>
              <p:cNvSpPr>
                <a:spLocks noChangeShapeType="1"/>
              </p:cNvSpPr>
              <p:nvPr/>
            </p:nvSpPr>
            <p:spPr bwMode="auto">
              <a:xfrm>
                <a:off x="2884488"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04"/>
              <p:cNvSpPr>
                <a:spLocks noChangeShapeType="1"/>
              </p:cNvSpPr>
              <p:nvPr/>
            </p:nvSpPr>
            <p:spPr bwMode="auto">
              <a:xfrm>
                <a:off x="2881313"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05"/>
              <p:cNvSpPr>
                <a:spLocks noChangeShapeType="1"/>
              </p:cNvSpPr>
              <p:nvPr/>
            </p:nvSpPr>
            <p:spPr bwMode="auto">
              <a:xfrm>
                <a:off x="2894013"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06"/>
              <p:cNvSpPr>
                <a:spLocks noChangeShapeType="1"/>
              </p:cNvSpPr>
              <p:nvPr/>
            </p:nvSpPr>
            <p:spPr bwMode="auto">
              <a:xfrm>
                <a:off x="2894013" y="28336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07"/>
              <p:cNvSpPr>
                <a:spLocks noChangeShapeType="1"/>
              </p:cNvSpPr>
              <p:nvPr/>
            </p:nvSpPr>
            <p:spPr bwMode="auto">
              <a:xfrm>
                <a:off x="2906713" y="28019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08"/>
              <p:cNvSpPr>
                <a:spLocks noChangeShapeType="1"/>
              </p:cNvSpPr>
              <p:nvPr/>
            </p:nvSpPr>
            <p:spPr bwMode="auto">
              <a:xfrm>
                <a:off x="29892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09"/>
              <p:cNvSpPr>
                <a:spLocks noChangeShapeType="1"/>
              </p:cNvSpPr>
              <p:nvPr/>
            </p:nvSpPr>
            <p:spPr bwMode="auto">
              <a:xfrm>
                <a:off x="3001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10"/>
              <p:cNvSpPr>
                <a:spLocks noChangeShapeType="1"/>
              </p:cNvSpPr>
              <p:nvPr/>
            </p:nvSpPr>
            <p:spPr bwMode="auto">
              <a:xfrm>
                <a:off x="307816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11"/>
              <p:cNvSpPr>
                <a:spLocks noChangeShapeType="1"/>
              </p:cNvSpPr>
              <p:nvPr/>
            </p:nvSpPr>
            <p:spPr bwMode="auto">
              <a:xfrm>
                <a:off x="3094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12"/>
              <p:cNvSpPr>
                <a:spLocks noChangeShapeType="1"/>
              </p:cNvSpPr>
              <p:nvPr/>
            </p:nvSpPr>
            <p:spPr bwMode="auto">
              <a:xfrm>
                <a:off x="31194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13"/>
              <p:cNvSpPr>
                <a:spLocks noChangeShapeType="1"/>
              </p:cNvSpPr>
              <p:nvPr/>
            </p:nvSpPr>
            <p:spPr bwMode="auto">
              <a:xfrm>
                <a:off x="31353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2" name="Line 114"/>
              <p:cNvSpPr>
                <a:spLocks noChangeShapeType="1"/>
              </p:cNvSpPr>
              <p:nvPr/>
            </p:nvSpPr>
            <p:spPr bwMode="auto">
              <a:xfrm>
                <a:off x="317341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15"/>
              <p:cNvSpPr>
                <a:spLocks noChangeShapeType="1"/>
              </p:cNvSpPr>
              <p:nvPr/>
            </p:nvSpPr>
            <p:spPr bwMode="auto">
              <a:xfrm>
                <a:off x="318928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16"/>
              <p:cNvSpPr>
                <a:spLocks noChangeShapeType="1"/>
              </p:cNvSpPr>
              <p:nvPr/>
            </p:nvSpPr>
            <p:spPr bwMode="auto">
              <a:xfrm>
                <a:off x="32051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17"/>
              <p:cNvSpPr>
                <a:spLocks noChangeShapeType="1"/>
              </p:cNvSpPr>
              <p:nvPr/>
            </p:nvSpPr>
            <p:spPr bwMode="auto">
              <a:xfrm>
                <a:off x="3221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18"/>
              <p:cNvSpPr>
                <a:spLocks noChangeShapeType="1"/>
              </p:cNvSpPr>
              <p:nvPr/>
            </p:nvSpPr>
            <p:spPr bwMode="auto">
              <a:xfrm>
                <a:off x="32210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19"/>
              <p:cNvSpPr>
                <a:spLocks noChangeShapeType="1"/>
              </p:cNvSpPr>
              <p:nvPr/>
            </p:nvSpPr>
            <p:spPr bwMode="auto">
              <a:xfrm>
                <a:off x="32337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20"/>
              <p:cNvSpPr>
                <a:spLocks noChangeShapeType="1"/>
              </p:cNvSpPr>
              <p:nvPr/>
            </p:nvSpPr>
            <p:spPr bwMode="auto">
              <a:xfrm>
                <a:off x="327501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21"/>
              <p:cNvSpPr>
                <a:spLocks noChangeShapeType="1"/>
              </p:cNvSpPr>
              <p:nvPr/>
            </p:nvSpPr>
            <p:spPr bwMode="auto">
              <a:xfrm>
                <a:off x="32877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22"/>
              <p:cNvSpPr>
                <a:spLocks noChangeShapeType="1"/>
              </p:cNvSpPr>
              <p:nvPr/>
            </p:nvSpPr>
            <p:spPr bwMode="auto">
              <a:xfrm>
                <a:off x="33289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23"/>
              <p:cNvSpPr>
                <a:spLocks noChangeShapeType="1"/>
              </p:cNvSpPr>
              <p:nvPr/>
            </p:nvSpPr>
            <p:spPr bwMode="auto">
              <a:xfrm>
                <a:off x="33448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24"/>
              <p:cNvSpPr>
                <a:spLocks noChangeShapeType="1"/>
              </p:cNvSpPr>
              <p:nvPr/>
            </p:nvSpPr>
            <p:spPr bwMode="auto">
              <a:xfrm>
                <a:off x="34940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25"/>
              <p:cNvSpPr>
                <a:spLocks noChangeShapeType="1"/>
              </p:cNvSpPr>
              <p:nvPr/>
            </p:nvSpPr>
            <p:spPr bwMode="auto">
              <a:xfrm>
                <a:off x="3509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26"/>
              <p:cNvSpPr>
                <a:spLocks noChangeShapeType="1"/>
              </p:cNvSpPr>
              <p:nvPr/>
            </p:nvSpPr>
            <p:spPr bwMode="auto">
              <a:xfrm>
                <a:off x="35067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27"/>
              <p:cNvSpPr>
                <a:spLocks noChangeShapeType="1"/>
              </p:cNvSpPr>
              <p:nvPr/>
            </p:nvSpPr>
            <p:spPr bwMode="auto">
              <a:xfrm>
                <a:off x="35226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28"/>
              <p:cNvSpPr>
                <a:spLocks noChangeShapeType="1"/>
              </p:cNvSpPr>
              <p:nvPr/>
            </p:nvSpPr>
            <p:spPr bwMode="auto">
              <a:xfrm>
                <a:off x="3541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29"/>
              <p:cNvSpPr>
                <a:spLocks noChangeShapeType="1"/>
              </p:cNvSpPr>
              <p:nvPr/>
            </p:nvSpPr>
            <p:spPr bwMode="auto">
              <a:xfrm>
                <a:off x="35575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30"/>
              <p:cNvSpPr>
                <a:spLocks noChangeShapeType="1"/>
              </p:cNvSpPr>
              <p:nvPr/>
            </p:nvSpPr>
            <p:spPr bwMode="auto">
              <a:xfrm>
                <a:off x="355441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31"/>
              <p:cNvSpPr>
                <a:spLocks noChangeShapeType="1"/>
              </p:cNvSpPr>
              <p:nvPr/>
            </p:nvSpPr>
            <p:spPr bwMode="auto">
              <a:xfrm>
                <a:off x="35702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32"/>
              <p:cNvSpPr>
                <a:spLocks noChangeShapeType="1"/>
              </p:cNvSpPr>
              <p:nvPr/>
            </p:nvSpPr>
            <p:spPr bwMode="auto">
              <a:xfrm>
                <a:off x="36115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33"/>
              <p:cNvSpPr>
                <a:spLocks noChangeShapeType="1"/>
              </p:cNvSpPr>
              <p:nvPr/>
            </p:nvSpPr>
            <p:spPr bwMode="auto">
              <a:xfrm>
                <a:off x="36274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34"/>
              <p:cNvSpPr>
                <a:spLocks noChangeShapeType="1"/>
              </p:cNvSpPr>
              <p:nvPr/>
            </p:nvSpPr>
            <p:spPr bwMode="auto">
              <a:xfrm>
                <a:off x="3684588"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35"/>
              <p:cNvSpPr>
                <a:spLocks noChangeShapeType="1"/>
              </p:cNvSpPr>
              <p:nvPr/>
            </p:nvSpPr>
            <p:spPr bwMode="auto">
              <a:xfrm>
                <a:off x="370046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36"/>
              <p:cNvSpPr>
                <a:spLocks noChangeShapeType="1"/>
              </p:cNvSpPr>
              <p:nvPr/>
            </p:nvSpPr>
            <p:spPr bwMode="auto">
              <a:xfrm>
                <a:off x="3922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37"/>
              <p:cNvSpPr>
                <a:spLocks noChangeShapeType="1"/>
              </p:cNvSpPr>
              <p:nvPr/>
            </p:nvSpPr>
            <p:spPr bwMode="auto">
              <a:xfrm>
                <a:off x="39354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38"/>
              <p:cNvSpPr>
                <a:spLocks noChangeShapeType="1"/>
              </p:cNvSpPr>
              <p:nvPr/>
            </p:nvSpPr>
            <p:spPr bwMode="auto">
              <a:xfrm>
                <a:off x="41576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39"/>
              <p:cNvSpPr>
                <a:spLocks noChangeShapeType="1"/>
              </p:cNvSpPr>
              <p:nvPr/>
            </p:nvSpPr>
            <p:spPr bwMode="auto">
              <a:xfrm>
                <a:off x="41735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8" name="Line 140"/>
              <p:cNvSpPr>
                <a:spLocks noChangeShapeType="1"/>
              </p:cNvSpPr>
              <p:nvPr/>
            </p:nvSpPr>
            <p:spPr bwMode="auto">
              <a:xfrm>
                <a:off x="4287838"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9" name="Line 141"/>
              <p:cNvSpPr>
                <a:spLocks noChangeShapeType="1"/>
              </p:cNvSpPr>
              <p:nvPr/>
            </p:nvSpPr>
            <p:spPr bwMode="auto">
              <a:xfrm>
                <a:off x="43037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0" name="Line 142"/>
              <p:cNvSpPr>
                <a:spLocks noChangeShapeType="1"/>
              </p:cNvSpPr>
              <p:nvPr/>
            </p:nvSpPr>
            <p:spPr bwMode="auto">
              <a:xfrm>
                <a:off x="2595563" y="2628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1" name="Line 143"/>
              <p:cNvSpPr>
                <a:spLocks noChangeShapeType="1"/>
              </p:cNvSpPr>
              <p:nvPr/>
            </p:nvSpPr>
            <p:spPr bwMode="auto">
              <a:xfrm>
                <a:off x="2611438" y="259715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2" name="Freeform 144"/>
            <p:cNvSpPr>
              <a:spLocks/>
            </p:cNvSpPr>
            <p:nvPr/>
          </p:nvSpPr>
          <p:spPr bwMode="auto">
            <a:xfrm>
              <a:off x="908050" y="2212975"/>
              <a:ext cx="3408363" cy="828675"/>
            </a:xfrm>
            <a:custGeom>
              <a:avLst/>
              <a:gdLst>
                <a:gd name="T0" fmla="*/ 0 w 2147"/>
                <a:gd name="T1" fmla="*/ 0 h 522"/>
                <a:gd name="T2" fmla="*/ 132 w 2147"/>
                <a:gd name="T3" fmla="*/ 0 h 522"/>
                <a:gd name="T4" fmla="*/ 132 w 2147"/>
                <a:gd name="T5" fmla="*/ 14 h 522"/>
                <a:gd name="T6" fmla="*/ 186 w 2147"/>
                <a:gd name="T7" fmla="*/ 14 h 522"/>
                <a:gd name="T8" fmla="*/ 186 w 2147"/>
                <a:gd name="T9" fmla="*/ 24 h 522"/>
                <a:gd name="T10" fmla="*/ 204 w 2147"/>
                <a:gd name="T11" fmla="*/ 24 h 522"/>
                <a:gd name="T12" fmla="*/ 204 w 2147"/>
                <a:gd name="T13" fmla="*/ 34 h 522"/>
                <a:gd name="T14" fmla="*/ 252 w 2147"/>
                <a:gd name="T15" fmla="*/ 34 h 522"/>
                <a:gd name="T16" fmla="*/ 252 w 2147"/>
                <a:gd name="T17" fmla="*/ 48 h 522"/>
                <a:gd name="T18" fmla="*/ 256 w 2147"/>
                <a:gd name="T19" fmla="*/ 48 h 522"/>
                <a:gd name="T20" fmla="*/ 256 w 2147"/>
                <a:gd name="T21" fmla="*/ 61 h 522"/>
                <a:gd name="T22" fmla="*/ 282 w 2147"/>
                <a:gd name="T23" fmla="*/ 61 h 522"/>
                <a:gd name="T24" fmla="*/ 282 w 2147"/>
                <a:gd name="T25" fmla="*/ 75 h 522"/>
                <a:gd name="T26" fmla="*/ 300 w 2147"/>
                <a:gd name="T27" fmla="*/ 75 h 522"/>
                <a:gd name="T28" fmla="*/ 300 w 2147"/>
                <a:gd name="T29" fmla="*/ 89 h 522"/>
                <a:gd name="T30" fmla="*/ 328 w 2147"/>
                <a:gd name="T31" fmla="*/ 89 h 522"/>
                <a:gd name="T32" fmla="*/ 328 w 2147"/>
                <a:gd name="T33" fmla="*/ 103 h 522"/>
                <a:gd name="T34" fmla="*/ 340 w 2147"/>
                <a:gd name="T35" fmla="*/ 103 h 522"/>
                <a:gd name="T36" fmla="*/ 340 w 2147"/>
                <a:gd name="T37" fmla="*/ 113 h 522"/>
                <a:gd name="T38" fmla="*/ 410 w 2147"/>
                <a:gd name="T39" fmla="*/ 113 h 522"/>
                <a:gd name="T40" fmla="*/ 410 w 2147"/>
                <a:gd name="T41" fmla="*/ 125 h 522"/>
                <a:gd name="T42" fmla="*/ 518 w 2147"/>
                <a:gd name="T43" fmla="*/ 125 h 522"/>
                <a:gd name="T44" fmla="*/ 518 w 2147"/>
                <a:gd name="T45" fmla="*/ 143 h 522"/>
                <a:gd name="T46" fmla="*/ 596 w 2147"/>
                <a:gd name="T47" fmla="*/ 143 h 522"/>
                <a:gd name="T48" fmla="*/ 596 w 2147"/>
                <a:gd name="T49" fmla="*/ 157 h 522"/>
                <a:gd name="T50" fmla="*/ 630 w 2147"/>
                <a:gd name="T51" fmla="*/ 157 h 522"/>
                <a:gd name="T52" fmla="*/ 630 w 2147"/>
                <a:gd name="T53" fmla="*/ 173 h 522"/>
                <a:gd name="T54" fmla="*/ 700 w 2147"/>
                <a:gd name="T55" fmla="*/ 173 h 522"/>
                <a:gd name="T56" fmla="*/ 700 w 2147"/>
                <a:gd name="T57" fmla="*/ 194 h 522"/>
                <a:gd name="T58" fmla="*/ 858 w 2147"/>
                <a:gd name="T59" fmla="*/ 194 h 522"/>
                <a:gd name="T60" fmla="*/ 858 w 2147"/>
                <a:gd name="T61" fmla="*/ 216 h 522"/>
                <a:gd name="T62" fmla="*/ 880 w 2147"/>
                <a:gd name="T63" fmla="*/ 216 h 522"/>
                <a:gd name="T64" fmla="*/ 880 w 2147"/>
                <a:gd name="T65" fmla="*/ 240 h 522"/>
                <a:gd name="T66" fmla="*/ 1046 w 2147"/>
                <a:gd name="T67" fmla="*/ 240 h 522"/>
                <a:gd name="T68" fmla="*/ 1046 w 2147"/>
                <a:gd name="T69" fmla="*/ 266 h 522"/>
                <a:gd name="T70" fmla="*/ 1075 w 2147"/>
                <a:gd name="T71" fmla="*/ 266 h 522"/>
                <a:gd name="T72" fmla="*/ 1075 w 2147"/>
                <a:gd name="T73" fmla="*/ 308 h 522"/>
                <a:gd name="T74" fmla="*/ 1083 w 2147"/>
                <a:gd name="T75" fmla="*/ 308 h 522"/>
                <a:gd name="T76" fmla="*/ 1083 w 2147"/>
                <a:gd name="T77" fmla="*/ 326 h 522"/>
                <a:gd name="T78" fmla="*/ 1131 w 2147"/>
                <a:gd name="T79" fmla="*/ 326 h 522"/>
                <a:gd name="T80" fmla="*/ 1131 w 2147"/>
                <a:gd name="T81" fmla="*/ 359 h 522"/>
                <a:gd name="T82" fmla="*/ 1243 w 2147"/>
                <a:gd name="T83" fmla="*/ 359 h 522"/>
                <a:gd name="T84" fmla="*/ 1243 w 2147"/>
                <a:gd name="T85" fmla="*/ 389 h 522"/>
                <a:gd name="T86" fmla="*/ 1263 w 2147"/>
                <a:gd name="T87" fmla="*/ 389 h 522"/>
                <a:gd name="T88" fmla="*/ 1263 w 2147"/>
                <a:gd name="T89" fmla="*/ 409 h 522"/>
                <a:gd name="T90" fmla="*/ 1265 w 2147"/>
                <a:gd name="T91" fmla="*/ 409 h 522"/>
                <a:gd name="T92" fmla="*/ 1265 w 2147"/>
                <a:gd name="T93" fmla="*/ 435 h 522"/>
                <a:gd name="T94" fmla="*/ 1383 w 2147"/>
                <a:gd name="T95" fmla="*/ 435 h 522"/>
                <a:gd name="T96" fmla="*/ 1623 w 2147"/>
                <a:gd name="T97" fmla="*/ 435 h 522"/>
                <a:gd name="T98" fmla="*/ 1667 w 2147"/>
                <a:gd name="T99" fmla="*/ 435 h 522"/>
                <a:gd name="T100" fmla="*/ 1667 w 2147"/>
                <a:gd name="T101" fmla="*/ 522 h 522"/>
                <a:gd name="T102" fmla="*/ 1857 w 2147"/>
                <a:gd name="T103" fmla="*/ 522 h 522"/>
                <a:gd name="T104" fmla="*/ 2147 w 2147"/>
                <a:gd name="T105"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7" h="522">
                  <a:moveTo>
                    <a:pt x="0" y="0"/>
                  </a:moveTo>
                  <a:lnTo>
                    <a:pt x="132" y="0"/>
                  </a:lnTo>
                  <a:lnTo>
                    <a:pt x="132" y="14"/>
                  </a:lnTo>
                  <a:lnTo>
                    <a:pt x="186" y="14"/>
                  </a:lnTo>
                  <a:lnTo>
                    <a:pt x="186" y="24"/>
                  </a:lnTo>
                  <a:lnTo>
                    <a:pt x="204" y="24"/>
                  </a:lnTo>
                  <a:lnTo>
                    <a:pt x="204" y="34"/>
                  </a:lnTo>
                  <a:lnTo>
                    <a:pt x="252" y="34"/>
                  </a:lnTo>
                  <a:lnTo>
                    <a:pt x="252" y="48"/>
                  </a:lnTo>
                  <a:lnTo>
                    <a:pt x="256" y="48"/>
                  </a:lnTo>
                  <a:lnTo>
                    <a:pt x="256" y="61"/>
                  </a:lnTo>
                  <a:lnTo>
                    <a:pt x="282" y="61"/>
                  </a:lnTo>
                  <a:lnTo>
                    <a:pt x="282" y="75"/>
                  </a:lnTo>
                  <a:lnTo>
                    <a:pt x="300" y="75"/>
                  </a:lnTo>
                  <a:lnTo>
                    <a:pt x="300" y="89"/>
                  </a:lnTo>
                  <a:lnTo>
                    <a:pt x="328" y="89"/>
                  </a:lnTo>
                  <a:lnTo>
                    <a:pt x="328" y="103"/>
                  </a:lnTo>
                  <a:lnTo>
                    <a:pt x="340" y="103"/>
                  </a:lnTo>
                  <a:lnTo>
                    <a:pt x="340" y="113"/>
                  </a:lnTo>
                  <a:lnTo>
                    <a:pt x="410" y="113"/>
                  </a:lnTo>
                  <a:lnTo>
                    <a:pt x="410" y="125"/>
                  </a:lnTo>
                  <a:lnTo>
                    <a:pt x="518" y="125"/>
                  </a:lnTo>
                  <a:lnTo>
                    <a:pt x="518" y="143"/>
                  </a:lnTo>
                  <a:lnTo>
                    <a:pt x="596" y="143"/>
                  </a:lnTo>
                  <a:lnTo>
                    <a:pt x="596" y="157"/>
                  </a:lnTo>
                  <a:lnTo>
                    <a:pt x="630" y="157"/>
                  </a:lnTo>
                  <a:lnTo>
                    <a:pt x="630" y="173"/>
                  </a:lnTo>
                  <a:lnTo>
                    <a:pt x="700" y="173"/>
                  </a:lnTo>
                  <a:lnTo>
                    <a:pt x="700" y="194"/>
                  </a:lnTo>
                  <a:lnTo>
                    <a:pt x="858" y="194"/>
                  </a:lnTo>
                  <a:lnTo>
                    <a:pt x="858" y="216"/>
                  </a:lnTo>
                  <a:lnTo>
                    <a:pt x="880" y="216"/>
                  </a:lnTo>
                  <a:lnTo>
                    <a:pt x="880" y="240"/>
                  </a:lnTo>
                  <a:lnTo>
                    <a:pt x="1046" y="240"/>
                  </a:lnTo>
                  <a:lnTo>
                    <a:pt x="1046" y="266"/>
                  </a:lnTo>
                  <a:lnTo>
                    <a:pt x="1075" y="266"/>
                  </a:lnTo>
                  <a:lnTo>
                    <a:pt x="1075" y="308"/>
                  </a:lnTo>
                  <a:lnTo>
                    <a:pt x="1083" y="308"/>
                  </a:lnTo>
                  <a:lnTo>
                    <a:pt x="1083" y="326"/>
                  </a:lnTo>
                  <a:lnTo>
                    <a:pt x="1131" y="326"/>
                  </a:lnTo>
                  <a:lnTo>
                    <a:pt x="1131" y="359"/>
                  </a:lnTo>
                  <a:lnTo>
                    <a:pt x="1243" y="359"/>
                  </a:lnTo>
                  <a:lnTo>
                    <a:pt x="1243" y="389"/>
                  </a:lnTo>
                  <a:lnTo>
                    <a:pt x="1263" y="389"/>
                  </a:lnTo>
                  <a:lnTo>
                    <a:pt x="1263" y="409"/>
                  </a:lnTo>
                  <a:lnTo>
                    <a:pt x="1265" y="409"/>
                  </a:lnTo>
                  <a:lnTo>
                    <a:pt x="1265" y="435"/>
                  </a:lnTo>
                  <a:lnTo>
                    <a:pt x="1383" y="435"/>
                  </a:lnTo>
                  <a:lnTo>
                    <a:pt x="1623" y="435"/>
                  </a:lnTo>
                  <a:lnTo>
                    <a:pt x="1667" y="435"/>
                  </a:lnTo>
                  <a:lnTo>
                    <a:pt x="1667" y="522"/>
                  </a:lnTo>
                  <a:lnTo>
                    <a:pt x="1857" y="522"/>
                  </a:lnTo>
                  <a:lnTo>
                    <a:pt x="2147" y="522"/>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92" name="Group 191"/>
          <p:cNvGrpSpPr/>
          <p:nvPr/>
        </p:nvGrpSpPr>
        <p:grpSpPr>
          <a:xfrm>
            <a:off x="917575" y="2192338"/>
            <a:ext cx="3016250" cy="1795462"/>
            <a:chOff x="917575" y="2192338"/>
            <a:chExt cx="3016250" cy="1795462"/>
          </a:xfrm>
        </p:grpSpPr>
        <p:sp>
          <p:nvSpPr>
            <p:cNvPr id="193" name="Line 148"/>
            <p:cNvSpPr>
              <a:spLocks noChangeShapeType="1"/>
            </p:cNvSpPr>
            <p:nvPr/>
          </p:nvSpPr>
          <p:spPr bwMode="auto">
            <a:xfrm>
              <a:off x="936625" y="2192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4" name="Line 149"/>
            <p:cNvSpPr>
              <a:spLocks noChangeShapeType="1"/>
            </p:cNvSpPr>
            <p:nvPr/>
          </p:nvSpPr>
          <p:spPr bwMode="auto">
            <a:xfrm>
              <a:off x="917575" y="2220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5" name="Line 150"/>
            <p:cNvSpPr>
              <a:spLocks noChangeShapeType="1"/>
            </p:cNvSpPr>
            <p:nvPr/>
          </p:nvSpPr>
          <p:spPr bwMode="auto">
            <a:xfrm>
              <a:off x="1176338" y="224313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6" name="Line 151"/>
            <p:cNvSpPr>
              <a:spLocks noChangeShapeType="1"/>
            </p:cNvSpPr>
            <p:nvPr/>
          </p:nvSpPr>
          <p:spPr bwMode="auto">
            <a:xfrm>
              <a:off x="1157288" y="22717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7" name="Line 152"/>
            <p:cNvSpPr>
              <a:spLocks noChangeShapeType="1"/>
            </p:cNvSpPr>
            <p:nvPr/>
          </p:nvSpPr>
          <p:spPr bwMode="auto">
            <a:xfrm>
              <a:off x="1230313" y="2319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8" name="Line 153"/>
            <p:cNvSpPr>
              <a:spLocks noChangeShapeType="1"/>
            </p:cNvSpPr>
            <p:nvPr/>
          </p:nvSpPr>
          <p:spPr bwMode="auto">
            <a:xfrm>
              <a:off x="1208088" y="234791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9" name="Line 154"/>
            <p:cNvSpPr>
              <a:spLocks noChangeShapeType="1"/>
            </p:cNvSpPr>
            <p:nvPr/>
          </p:nvSpPr>
          <p:spPr bwMode="auto">
            <a:xfrm>
              <a:off x="1265238" y="2411413"/>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0" name="Line 155"/>
            <p:cNvSpPr>
              <a:spLocks noChangeShapeType="1"/>
            </p:cNvSpPr>
            <p:nvPr/>
          </p:nvSpPr>
          <p:spPr bwMode="auto">
            <a:xfrm>
              <a:off x="1246188" y="244316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1" name="Line 156"/>
            <p:cNvSpPr>
              <a:spLocks noChangeShapeType="1"/>
            </p:cNvSpPr>
            <p:nvPr/>
          </p:nvSpPr>
          <p:spPr bwMode="auto">
            <a:xfrm>
              <a:off x="1281113" y="2489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2" name="Line 157"/>
            <p:cNvSpPr>
              <a:spLocks noChangeShapeType="1"/>
            </p:cNvSpPr>
            <p:nvPr/>
          </p:nvSpPr>
          <p:spPr bwMode="auto">
            <a:xfrm>
              <a:off x="1262063" y="25209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3" name="Line 158"/>
            <p:cNvSpPr>
              <a:spLocks noChangeShapeType="1"/>
            </p:cNvSpPr>
            <p:nvPr/>
          </p:nvSpPr>
          <p:spPr bwMode="auto">
            <a:xfrm>
              <a:off x="1293813"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4" name="Line 159"/>
            <p:cNvSpPr>
              <a:spLocks noChangeShapeType="1"/>
            </p:cNvSpPr>
            <p:nvPr/>
          </p:nvSpPr>
          <p:spPr bwMode="auto">
            <a:xfrm>
              <a:off x="1271588" y="26320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5" name="Line 160"/>
            <p:cNvSpPr>
              <a:spLocks noChangeShapeType="1"/>
            </p:cNvSpPr>
            <p:nvPr/>
          </p:nvSpPr>
          <p:spPr bwMode="auto">
            <a:xfrm>
              <a:off x="1303338"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6" name="Line 161"/>
            <p:cNvSpPr>
              <a:spLocks noChangeShapeType="1"/>
            </p:cNvSpPr>
            <p:nvPr/>
          </p:nvSpPr>
          <p:spPr bwMode="auto">
            <a:xfrm>
              <a:off x="1284288" y="26320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7" name="Line 162"/>
            <p:cNvSpPr>
              <a:spLocks noChangeShapeType="1"/>
            </p:cNvSpPr>
            <p:nvPr/>
          </p:nvSpPr>
          <p:spPr bwMode="auto">
            <a:xfrm>
              <a:off x="1309688" y="26479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8" name="Line 163"/>
            <p:cNvSpPr>
              <a:spLocks noChangeShapeType="1"/>
            </p:cNvSpPr>
            <p:nvPr/>
          </p:nvSpPr>
          <p:spPr bwMode="auto">
            <a:xfrm>
              <a:off x="1290638" y="26765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9" name="Line 164"/>
            <p:cNvSpPr>
              <a:spLocks noChangeShapeType="1"/>
            </p:cNvSpPr>
            <p:nvPr/>
          </p:nvSpPr>
          <p:spPr bwMode="auto">
            <a:xfrm>
              <a:off x="1501775" y="282892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0" name="Line 165"/>
            <p:cNvSpPr>
              <a:spLocks noChangeShapeType="1"/>
            </p:cNvSpPr>
            <p:nvPr/>
          </p:nvSpPr>
          <p:spPr bwMode="auto">
            <a:xfrm>
              <a:off x="1482725" y="285750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1" name="Line 166"/>
            <p:cNvSpPr>
              <a:spLocks noChangeShapeType="1"/>
            </p:cNvSpPr>
            <p:nvPr/>
          </p:nvSpPr>
          <p:spPr bwMode="auto">
            <a:xfrm>
              <a:off x="1533525" y="28257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2" name="Line 167"/>
            <p:cNvSpPr>
              <a:spLocks noChangeShapeType="1"/>
            </p:cNvSpPr>
            <p:nvPr/>
          </p:nvSpPr>
          <p:spPr bwMode="auto">
            <a:xfrm>
              <a:off x="1514475" y="285432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3" name="Line 168"/>
            <p:cNvSpPr>
              <a:spLocks noChangeShapeType="1"/>
            </p:cNvSpPr>
            <p:nvPr/>
          </p:nvSpPr>
          <p:spPr bwMode="auto">
            <a:xfrm>
              <a:off x="1565275" y="28448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4" name="Line 169"/>
            <p:cNvSpPr>
              <a:spLocks noChangeShapeType="1"/>
            </p:cNvSpPr>
            <p:nvPr/>
          </p:nvSpPr>
          <p:spPr bwMode="auto">
            <a:xfrm>
              <a:off x="1546225" y="28733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5" name="Line 170"/>
            <p:cNvSpPr>
              <a:spLocks noChangeShapeType="1"/>
            </p:cNvSpPr>
            <p:nvPr/>
          </p:nvSpPr>
          <p:spPr bwMode="auto">
            <a:xfrm>
              <a:off x="1584325" y="2870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6" name="Line 171"/>
            <p:cNvSpPr>
              <a:spLocks noChangeShapeType="1"/>
            </p:cNvSpPr>
            <p:nvPr/>
          </p:nvSpPr>
          <p:spPr bwMode="auto">
            <a:xfrm>
              <a:off x="15621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7" name="Line 172"/>
            <p:cNvSpPr>
              <a:spLocks noChangeShapeType="1"/>
            </p:cNvSpPr>
            <p:nvPr/>
          </p:nvSpPr>
          <p:spPr bwMode="auto">
            <a:xfrm>
              <a:off x="1593850" y="28733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8" name="Line 173"/>
            <p:cNvSpPr>
              <a:spLocks noChangeShapeType="1"/>
            </p:cNvSpPr>
            <p:nvPr/>
          </p:nvSpPr>
          <p:spPr bwMode="auto">
            <a:xfrm>
              <a:off x="15748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9" name="Line 174"/>
            <p:cNvSpPr>
              <a:spLocks noChangeShapeType="1"/>
            </p:cNvSpPr>
            <p:nvPr/>
          </p:nvSpPr>
          <p:spPr bwMode="auto">
            <a:xfrm>
              <a:off x="1622425" y="29781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0" name="Line 175"/>
            <p:cNvSpPr>
              <a:spLocks noChangeShapeType="1"/>
            </p:cNvSpPr>
            <p:nvPr/>
          </p:nvSpPr>
          <p:spPr bwMode="auto">
            <a:xfrm>
              <a:off x="1603375" y="300990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1" name="Line 176"/>
            <p:cNvSpPr>
              <a:spLocks noChangeShapeType="1"/>
            </p:cNvSpPr>
            <p:nvPr/>
          </p:nvSpPr>
          <p:spPr bwMode="auto">
            <a:xfrm>
              <a:off x="1644650" y="3032125"/>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2" name="Line 177"/>
            <p:cNvSpPr>
              <a:spLocks noChangeShapeType="1"/>
            </p:cNvSpPr>
            <p:nvPr/>
          </p:nvSpPr>
          <p:spPr bwMode="auto">
            <a:xfrm>
              <a:off x="1625600" y="3063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3" name="Line 178"/>
            <p:cNvSpPr>
              <a:spLocks noChangeShapeType="1"/>
            </p:cNvSpPr>
            <p:nvPr/>
          </p:nvSpPr>
          <p:spPr bwMode="auto">
            <a:xfrm>
              <a:off x="1638300" y="29781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4" name="Line 179"/>
            <p:cNvSpPr>
              <a:spLocks noChangeShapeType="1"/>
            </p:cNvSpPr>
            <p:nvPr/>
          </p:nvSpPr>
          <p:spPr bwMode="auto">
            <a:xfrm>
              <a:off x="1619250" y="30067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5" name="Line 180"/>
            <p:cNvSpPr>
              <a:spLocks noChangeShapeType="1"/>
            </p:cNvSpPr>
            <p:nvPr/>
          </p:nvSpPr>
          <p:spPr bwMode="auto">
            <a:xfrm>
              <a:off x="1887538" y="3081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6" name="Line 181"/>
            <p:cNvSpPr>
              <a:spLocks noChangeShapeType="1"/>
            </p:cNvSpPr>
            <p:nvPr/>
          </p:nvSpPr>
          <p:spPr bwMode="auto">
            <a:xfrm>
              <a:off x="1868488" y="3109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7" name="Line 182"/>
            <p:cNvSpPr>
              <a:spLocks noChangeShapeType="1"/>
            </p:cNvSpPr>
            <p:nvPr/>
          </p:nvSpPr>
          <p:spPr bwMode="auto">
            <a:xfrm>
              <a:off x="1912938" y="3157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8" name="Line 183"/>
            <p:cNvSpPr>
              <a:spLocks noChangeShapeType="1"/>
            </p:cNvSpPr>
            <p:nvPr/>
          </p:nvSpPr>
          <p:spPr bwMode="auto">
            <a:xfrm>
              <a:off x="1893888" y="3186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9" name="Line 184"/>
            <p:cNvSpPr>
              <a:spLocks noChangeShapeType="1"/>
            </p:cNvSpPr>
            <p:nvPr/>
          </p:nvSpPr>
          <p:spPr bwMode="auto">
            <a:xfrm>
              <a:off x="1922463" y="31543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0" name="Line 185"/>
            <p:cNvSpPr>
              <a:spLocks noChangeShapeType="1"/>
            </p:cNvSpPr>
            <p:nvPr/>
          </p:nvSpPr>
          <p:spPr bwMode="auto">
            <a:xfrm>
              <a:off x="1903413" y="3182938"/>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1" name="Line 186"/>
            <p:cNvSpPr>
              <a:spLocks noChangeShapeType="1"/>
            </p:cNvSpPr>
            <p:nvPr/>
          </p:nvSpPr>
          <p:spPr bwMode="auto">
            <a:xfrm>
              <a:off x="1938338" y="318611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2" name="Line 187"/>
            <p:cNvSpPr>
              <a:spLocks noChangeShapeType="1"/>
            </p:cNvSpPr>
            <p:nvPr/>
          </p:nvSpPr>
          <p:spPr bwMode="auto">
            <a:xfrm>
              <a:off x="1919288" y="321468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3" name="Line 188"/>
            <p:cNvSpPr>
              <a:spLocks noChangeShapeType="1"/>
            </p:cNvSpPr>
            <p:nvPr/>
          </p:nvSpPr>
          <p:spPr bwMode="auto">
            <a:xfrm>
              <a:off x="1973263" y="32940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4" name="Line 189"/>
            <p:cNvSpPr>
              <a:spLocks noChangeShapeType="1"/>
            </p:cNvSpPr>
            <p:nvPr/>
          </p:nvSpPr>
          <p:spPr bwMode="auto">
            <a:xfrm>
              <a:off x="1954213" y="33226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5" name="Line 190"/>
            <p:cNvSpPr>
              <a:spLocks noChangeShapeType="1"/>
            </p:cNvSpPr>
            <p:nvPr/>
          </p:nvSpPr>
          <p:spPr bwMode="auto">
            <a:xfrm>
              <a:off x="1985963" y="32908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6" name="Line 191"/>
            <p:cNvSpPr>
              <a:spLocks noChangeShapeType="1"/>
            </p:cNvSpPr>
            <p:nvPr/>
          </p:nvSpPr>
          <p:spPr bwMode="auto">
            <a:xfrm>
              <a:off x="1963738" y="331946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7" name="Line 192"/>
            <p:cNvSpPr>
              <a:spLocks noChangeShapeType="1"/>
            </p:cNvSpPr>
            <p:nvPr/>
          </p:nvSpPr>
          <p:spPr bwMode="auto">
            <a:xfrm>
              <a:off x="2008188"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8" name="Line 193"/>
            <p:cNvSpPr>
              <a:spLocks noChangeShapeType="1"/>
            </p:cNvSpPr>
            <p:nvPr/>
          </p:nvSpPr>
          <p:spPr bwMode="auto">
            <a:xfrm>
              <a:off x="1989138"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9" name="Line 194"/>
            <p:cNvSpPr>
              <a:spLocks noChangeShapeType="1"/>
            </p:cNvSpPr>
            <p:nvPr/>
          </p:nvSpPr>
          <p:spPr bwMode="auto">
            <a:xfrm>
              <a:off x="2017713"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0" name="Line 195"/>
            <p:cNvSpPr>
              <a:spLocks noChangeShapeType="1"/>
            </p:cNvSpPr>
            <p:nvPr/>
          </p:nvSpPr>
          <p:spPr bwMode="auto">
            <a:xfrm>
              <a:off x="1998663"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1" name="Line 196"/>
            <p:cNvSpPr>
              <a:spLocks noChangeShapeType="1"/>
            </p:cNvSpPr>
            <p:nvPr/>
          </p:nvSpPr>
          <p:spPr bwMode="auto">
            <a:xfrm>
              <a:off x="2260600" y="3538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2" name="Line 197"/>
            <p:cNvSpPr>
              <a:spLocks noChangeShapeType="1"/>
            </p:cNvSpPr>
            <p:nvPr/>
          </p:nvSpPr>
          <p:spPr bwMode="auto">
            <a:xfrm>
              <a:off x="2241550" y="3567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3" name="Line 198"/>
            <p:cNvSpPr>
              <a:spLocks noChangeShapeType="1"/>
            </p:cNvSpPr>
            <p:nvPr/>
          </p:nvSpPr>
          <p:spPr bwMode="auto">
            <a:xfrm>
              <a:off x="2549525" y="3671888"/>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4" name="Line 199"/>
            <p:cNvSpPr>
              <a:spLocks noChangeShapeType="1"/>
            </p:cNvSpPr>
            <p:nvPr/>
          </p:nvSpPr>
          <p:spPr bwMode="auto">
            <a:xfrm>
              <a:off x="2530475"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5" name="Line 200"/>
            <p:cNvSpPr>
              <a:spLocks noChangeShapeType="1"/>
            </p:cNvSpPr>
            <p:nvPr/>
          </p:nvSpPr>
          <p:spPr bwMode="auto">
            <a:xfrm>
              <a:off x="2559050"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6" name="Line 201"/>
            <p:cNvSpPr>
              <a:spLocks noChangeShapeType="1"/>
            </p:cNvSpPr>
            <p:nvPr/>
          </p:nvSpPr>
          <p:spPr bwMode="auto">
            <a:xfrm>
              <a:off x="2540000" y="3702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7" name="Line 202"/>
            <p:cNvSpPr>
              <a:spLocks noChangeShapeType="1"/>
            </p:cNvSpPr>
            <p:nvPr/>
          </p:nvSpPr>
          <p:spPr bwMode="auto">
            <a:xfrm>
              <a:off x="2659063"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8" name="Line 203"/>
            <p:cNvSpPr>
              <a:spLocks noChangeShapeType="1"/>
            </p:cNvSpPr>
            <p:nvPr/>
          </p:nvSpPr>
          <p:spPr bwMode="auto">
            <a:xfrm>
              <a:off x="2640013" y="3698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9" name="Line 204"/>
            <p:cNvSpPr>
              <a:spLocks noChangeShapeType="1"/>
            </p:cNvSpPr>
            <p:nvPr/>
          </p:nvSpPr>
          <p:spPr bwMode="auto">
            <a:xfrm>
              <a:off x="258603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0" name="Line 205"/>
            <p:cNvSpPr>
              <a:spLocks noChangeShapeType="1"/>
            </p:cNvSpPr>
            <p:nvPr/>
          </p:nvSpPr>
          <p:spPr bwMode="auto">
            <a:xfrm>
              <a:off x="2568575" y="3702050"/>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1" name="Line 206"/>
            <p:cNvSpPr>
              <a:spLocks noChangeShapeType="1"/>
            </p:cNvSpPr>
            <p:nvPr/>
          </p:nvSpPr>
          <p:spPr bwMode="auto">
            <a:xfrm>
              <a:off x="2878138"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2" name="Line 207"/>
            <p:cNvSpPr>
              <a:spLocks noChangeShapeType="1"/>
            </p:cNvSpPr>
            <p:nvPr/>
          </p:nvSpPr>
          <p:spPr bwMode="auto">
            <a:xfrm>
              <a:off x="2859088"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3" name="Line 208"/>
            <p:cNvSpPr>
              <a:spLocks noChangeShapeType="1"/>
            </p:cNvSpPr>
            <p:nvPr/>
          </p:nvSpPr>
          <p:spPr bwMode="auto">
            <a:xfrm>
              <a:off x="290988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4" name="Line 209"/>
            <p:cNvSpPr>
              <a:spLocks noChangeShapeType="1"/>
            </p:cNvSpPr>
            <p:nvPr/>
          </p:nvSpPr>
          <p:spPr bwMode="auto">
            <a:xfrm>
              <a:off x="2887663" y="37020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5" name="Line 210"/>
            <p:cNvSpPr>
              <a:spLocks noChangeShapeType="1"/>
            </p:cNvSpPr>
            <p:nvPr/>
          </p:nvSpPr>
          <p:spPr bwMode="auto">
            <a:xfrm>
              <a:off x="2947988" y="37877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6" name="Line 211"/>
            <p:cNvSpPr>
              <a:spLocks noChangeShapeType="1"/>
            </p:cNvSpPr>
            <p:nvPr/>
          </p:nvSpPr>
          <p:spPr bwMode="auto">
            <a:xfrm>
              <a:off x="2925763" y="3816350"/>
              <a:ext cx="396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7" name="Line 212"/>
            <p:cNvSpPr>
              <a:spLocks noChangeShapeType="1"/>
            </p:cNvSpPr>
            <p:nvPr/>
          </p:nvSpPr>
          <p:spPr bwMode="auto">
            <a:xfrm>
              <a:off x="3563938" y="3927475"/>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8" name="Line 213"/>
            <p:cNvSpPr>
              <a:spLocks noChangeShapeType="1"/>
            </p:cNvSpPr>
            <p:nvPr/>
          </p:nvSpPr>
          <p:spPr bwMode="auto">
            <a:xfrm>
              <a:off x="35448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9" name="Line 214"/>
            <p:cNvSpPr>
              <a:spLocks noChangeShapeType="1"/>
            </p:cNvSpPr>
            <p:nvPr/>
          </p:nvSpPr>
          <p:spPr bwMode="auto">
            <a:xfrm>
              <a:off x="3589338" y="39274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0" name="Line 215"/>
            <p:cNvSpPr>
              <a:spLocks noChangeShapeType="1"/>
            </p:cNvSpPr>
            <p:nvPr/>
          </p:nvSpPr>
          <p:spPr bwMode="auto">
            <a:xfrm>
              <a:off x="35702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1" name="Line 216"/>
            <p:cNvSpPr>
              <a:spLocks noChangeShapeType="1"/>
            </p:cNvSpPr>
            <p:nvPr/>
          </p:nvSpPr>
          <p:spPr bwMode="auto">
            <a:xfrm>
              <a:off x="3914775" y="39306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2" name="Line 217"/>
            <p:cNvSpPr>
              <a:spLocks noChangeShapeType="1"/>
            </p:cNvSpPr>
            <p:nvPr/>
          </p:nvSpPr>
          <p:spPr bwMode="auto">
            <a:xfrm>
              <a:off x="3895725" y="39592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63" name="Freeform 218"/>
          <p:cNvSpPr>
            <a:spLocks/>
          </p:cNvSpPr>
          <p:nvPr/>
        </p:nvSpPr>
        <p:spPr bwMode="auto">
          <a:xfrm>
            <a:off x="936625" y="2220913"/>
            <a:ext cx="2990850" cy="1735137"/>
          </a:xfrm>
          <a:custGeom>
            <a:avLst/>
            <a:gdLst>
              <a:gd name="T0" fmla="*/ 113 w 1884"/>
              <a:gd name="T1" fmla="*/ 0 h 1093"/>
              <a:gd name="T2" fmla="*/ 127 w 1884"/>
              <a:gd name="T3" fmla="*/ 14 h 1093"/>
              <a:gd name="T4" fmla="*/ 151 w 1884"/>
              <a:gd name="T5" fmla="*/ 32 h 1093"/>
              <a:gd name="T6" fmla="*/ 167 w 1884"/>
              <a:gd name="T7" fmla="*/ 48 h 1093"/>
              <a:gd name="T8" fmla="*/ 185 w 1884"/>
              <a:gd name="T9" fmla="*/ 70 h 1093"/>
              <a:gd name="T10" fmla="*/ 193 w 1884"/>
              <a:gd name="T11" fmla="*/ 90 h 1093"/>
              <a:gd name="T12" fmla="*/ 203 w 1884"/>
              <a:gd name="T13" fmla="*/ 102 h 1093"/>
              <a:gd name="T14" fmla="*/ 207 w 1884"/>
              <a:gd name="T15" fmla="*/ 126 h 1093"/>
              <a:gd name="T16" fmla="*/ 217 w 1884"/>
              <a:gd name="T17" fmla="*/ 173 h 1093"/>
              <a:gd name="T18" fmla="*/ 227 w 1884"/>
              <a:gd name="T19" fmla="*/ 243 h 1093"/>
              <a:gd name="T20" fmla="*/ 235 w 1884"/>
              <a:gd name="T21" fmla="*/ 275 h 1093"/>
              <a:gd name="T22" fmla="*/ 237 w 1884"/>
              <a:gd name="T23" fmla="*/ 311 h 1093"/>
              <a:gd name="T24" fmla="*/ 241 w 1884"/>
              <a:gd name="T25" fmla="*/ 325 h 1093"/>
              <a:gd name="T26" fmla="*/ 273 w 1884"/>
              <a:gd name="T27" fmla="*/ 349 h 1093"/>
              <a:gd name="T28" fmla="*/ 291 w 1884"/>
              <a:gd name="T29" fmla="*/ 361 h 1093"/>
              <a:gd name="T30" fmla="*/ 315 w 1884"/>
              <a:gd name="T31" fmla="*/ 387 h 1093"/>
              <a:gd name="T32" fmla="*/ 384 w 1884"/>
              <a:gd name="T33" fmla="*/ 401 h 1093"/>
              <a:gd name="T34" fmla="*/ 412 w 1884"/>
              <a:gd name="T35" fmla="*/ 411 h 1093"/>
              <a:gd name="T36" fmla="*/ 416 w 1884"/>
              <a:gd name="T37" fmla="*/ 445 h 1093"/>
              <a:gd name="T38" fmla="*/ 426 w 1884"/>
              <a:gd name="T39" fmla="*/ 457 h 1093"/>
              <a:gd name="T40" fmla="*/ 438 w 1884"/>
              <a:gd name="T41" fmla="*/ 477 h 1093"/>
              <a:gd name="T42" fmla="*/ 446 w 1884"/>
              <a:gd name="T43" fmla="*/ 513 h 1093"/>
              <a:gd name="T44" fmla="*/ 480 w 1884"/>
              <a:gd name="T45" fmla="*/ 529 h 1093"/>
              <a:gd name="T46" fmla="*/ 486 w 1884"/>
              <a:gd name="T47" fmla="*/ 546 h 1093"/>
              <a:gd name="T48" fmla="*/ 601 w 1884"/>
              <a:gd name="T49" fmla="*/ 558 h 1093"/>
              <a:gd name="T50" fmla="*/ 605 w 1884"/>
              <a:gd name="T51" fmla="*/ 574 h 1093"/>
              <a:gd name="T52" fmla="*/ 611 w 1884"/>
              <a:gd name="T53" fmla="*/ 588 h 1093"/>
              <a:gd name="T54" fmla="*/ 615 w 1884"/>
              <a:gd name="T55" fmla="*/ 612 h 1093"/>
              <a:gd name="T56" fmla="*/ 631 w 1884"/>
              <a:gd name="T57" fmla="*/ 632 h 1093"/>
              <a:gd name="T58" fmla="*/ 637 w 1884"/>
              <a:gd name="T59" fmla="*/ 652 h 1093"/>
              <a:gd name="T60" fmla="*/ 643 w 1884"/>
              <a:gd name="T61" fmla="*/ 662 h 1093"/>
              <a:gd name="T62" fmla="*/ 647 w 1884"/>
              <a:gd name="T63" fmla="*/ 692 h 1093"/>
              <a:gd name="T64" fmla="*/ 667 w 1884"/>
              <a:gd name="T65" fmla="*/ 710 h 1093"/>
              <a:gd name="T66" fmla="*/ 671 w 1884"/>
              <a:gd name="T67" fmla="*/ 730 h 1093"/>
              <a:gd name="T68" fmla="*/ 679 w 1884"/>
              <a:gd name="T69" fmla="*/ 748 h 1093"/>
              <a:gd name="T70" fmla="*/ 820 w 1884"/>
              <a:gd name="T71" fmla="*/ 788 h 1093"/>
              <a:gd name="T72" fmla="*/ 822 w 1884"/>
              <a:gd name="T73" fmla="*/ 808 h 1093"/>
              <a:gd name="T74" fmla="*/ 826 w 1884"/>
              <a:gd name="T75" fmla="*/ 826 h 1093"/>
              <a:gd name="T76" fmla="*/ 830 w 1884"/>
              <a:gd name="T77" fmla="*/ 834 h 1093"/>
              <a:gd name="T78" fmla="*/ 834 w 1884"/>
              <a:gd name="T79" fmla="*/ 848 h 1093"/>
              <a:gd name="T80" fmla="*/ 854 w 1884"/>
              <a:gd name="T81" fmla="*/ 868 h 1093"/>
              <a:gd name="T82" fmla="*/ 924 w 1884"/>
              <a:gd name="T83" fmla="*/ 892 h 1093"/>
              <a:gd name="T84" fmla="*/ 996 w 1884"/>
              <a:gd name="T85" fmla="*/ 920 h 1093"/>
              <a:gd name="T86" fmla="*/ 1002 w 1884"/>
              <a:gd name="T87" fmla="*/ 931 h 1093"/>
              <a:gd name="T88" fmla="*/ 1247 w 1884"/>
              <a:gd name="T89" fmla="*/ 931 h 1093"/>
              <a:gd name="T90" fmla="*/ 1259 w 1884"/>
              <a:gd name="T91" fmla="*/ 969 h 1093"/>
              <a:gd name="T92" fmla="*/ 1324 w 1884"/>
              <a:gd name="T93" fmla="*/ 1005 h 1093"/>
              <a:gd name="T94" fmla="*/ 1420 w 1884"/>
              <a:gd name="T95" fmla="*/ 1049 h 1093"/>
              <a:gd name="T96" fmla="*/ 1627 w 1884"/>
              <a:gd name="T97"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4" h="1093">
                <a:moveTo>
                  <a:pt x="0" y="0"/>
                </a:moveTo>
                <a:lnTo>
                  <a:pt x="113" y="0"/>
                </a:lnTo>
                <a:lnTo>
                  <a:pt x="113" y="14"/>
                </a:lnTo>
                <a:lnTo>
                  <a:pt x="127" y="14"/>
                </a:lnTo>
                <a:lnTo>
                  <a:pt x="127" y="32"/>
                </a:lnTo>
                <a:lnTo>
                  <a:pt x="151" y="32"/>
                </a:lnTo>
                <a:lnTo>
                  <a:pt x="151" y="48"/>
                </a:lnTo>
                <a:lnTo>
                  <a:pt x="167" y="48"/>
                </a:lnTo>
                <a:lnTo>
                  <a:pt x="167" y="70"/>
                </a:lnTo>
                <a:lnTo>
                  <a:pt x="185" y="70"/>
                </a:lnTo>
                <a:lnTo>
                  <a:pt x="185" y="90"/>
                </a:lnTo>
                <a:lnTo>
                  <a:pt x="193" y="90"/>
                </a:lnTo>
                <a:lnTo>
                  <a:pt x="193" y="102"/>
                </a:lnTo>
                <a:lnTo>
                  <a:pt x="203" y="102"/>
                </a:lnTo>
                <a:lnTo>
                  <a:pt x="203" y="126"/>
                </a:lnTo>
                <a:lnTo>
                  <a:pt x="207" y="126"/>
                </a:lnTo>
                <a:lnTo>
                  <a:pt x="207" y="173"/>
                </a:lnTo>
                <a:lnTo>
                  <a:pt x="217" y="173"/>
                </a:lnTo>
                <a:lnTo>
                  <a:pt x="217" y="243"/>
                </a:lnTo>
                <a:lnTo>
                  <a:pt x="227" y="243"/>
                </a:lnTo>
                <a:lnTo>
                  <a:pt x="227" y="275"/>
                </a:lnTo>
                <a:lnTo>
                  <a:pt x="235" y="275"/>
                </a:lnTo>
                <a:lnTo>
                  <a:pt x="235" y="311"/>
                </a:lnTo>
                <a:lnTo>
                  <a:pt x="237" y="311"/>
                </a:lnTo>
                <a:lnTo>
                  <a:pt x="237" y="325"/>
                </a:lnTo>
                <a:lnTo>
                  <a:pt x="241" y="325"/>
                </a:lnTo>
                <a:lnTo>
                  <a:pt x="241" y="349"/>
                </a:lnTo>
                <a:lnTo>
                  <a:pt x="273" y="349"/>
                </a:lnTo>
                <a:lnTo>
                  <a:pt x="273" y="361"/>
                </a:lnTo>
                <a:lnTo>
                  <a:pt x="291" y="361"/>
                </a:lnTo>
                <a:lnTo>
                  <a:pt x="291" y="387"/>
                </a:lnTo>
                <a:lnTo>
                  <a:pt x="315" y="387"/>
                </a:lnTo>
                <a:lnTo>
                  <a:pt x="315" y="401"/>
                </a:lnTo>
                <a:lnTo>
                  <a:pt x="384" y="401"/>
                </a:lnTo>
                <a:lnTo>
                  <a:pt x="384" y="411"/>
                </a:lnTo>
                <a:lnTo>
                  <a:pt x="412" y="411"/>
                </a:lnTo>
                <a:lnTo>
                  <a:pt x="412" y="445"/>
                </a:lnTo>
                <a:lnTo>
                  <a:pt x="416" y="445"/>
                </a:lnTo>
                <a:lnTo>
                  <a:pt x="416" y="457"/>
                </a:lnTo>
                <a:lnTo>
                  <a:pt x="426" y="457"/>
                </a:lnTo>
                <a:lnTo>
                  <a:pt x="426" y="477"/>
                </a:lnTo>
                <a:lnTo>
                  <a:pt x="438" y="477"/>
                </a:lnTo>
                <a:lnTo>
                  <a:pt x="438" y="513"/>
                </a:lnTo>
                <a:lnTo>
                  <a:pt x="446" y="513"/>
                </a:lnTo>
                <a:lnTo>
                  <a:pt x="446" y="529"/>
                </a:lnTo>
                <a:lnTo>
                  <a:pt x="480" y="529"/>
                </a:lnTo>
                <a:lnTo>
                  <a:pt x="480" y="546"/>
                </a:lnTo>
                <a:lnTo>
                  <a:pt x="486" y="546"/>
                </a:lnTo>
                <a:lnTo>
                  <a:pt x="486" y="558"/>
                </a:lnTo>
                <a:lnTo>
                  <a:pt x="601" y="558"/>
                </a:lnTo>
                <a:lnTo>
                  <a:pt x="605" y="558"/>
                </a:lnTo>
                <a:lnTo>
                  <a:pt x="605" y="574"/>
                </a:lnTo>
                <a:lnTo>
                  <a:pt x="611" y="574"/>
                </a:lnTo>
                <a:lnTo>
                  <a:pt x="611" y="588"/>
                </a:lnTo>
                <a:lnTo>
                  <a:pt x="615" y="588"/>
                </a:lnTo>
                <a:lnTo>
                  <a:pt x="615" y="612"/>
                </a:lnTo>
                <a:lnTo>
                  <a:pt x="631" y="612"/>
                </a:lnTo>
                <a:lnTo>
                  <a:pt x="631" y="632"/>
                </a:lnTo>
                <a:lnTo>
                  <a:pt x="637" y="632"/>
                </a:lnTo>
                <a:lnTo>
                  <a:pt x="637" y="652"/>
                </a:lnTo>
                <a:lnTo>
                  <a:pt x="643" y="652"/>
                </a:lnTo>
                <a:lnTo>
                  <a:pt x="643" y="662"/>
                </a:lnTo>
                <a:lnTo>
                  <a:pt x="647" y="662"/>
                </a:lnTo>
                <a:lnTo>
                  <a:pt x="647" y="692"/>
                </a:lnTo>
                <a:lnTo>
                  <a:pt x="667" y="692"/>
                </a:lnTo>
                <a:lnTo>
                  <a:pt x="667" y="710"/>
                </a:lnTo>
                <a:lnTo>
                  <a:pt x="671" y="710"/>
                </a:lnTo>
                <a:lnTo>
                  <a:pt x="671" y="730"/>
                </a:lnTo>
                <a:lnTo>
                  <a:pt x="679" y="730"/>
                </a:lnTo>
                <a:lnTo>
                  <a:pt x="679" y="748"/>
                </a:lnTo>
                <a:lnTo>
                  <a:pt x="820" y="748"/>
                </a:lnTo>
                <a:lnTo>
                  <a:pt x="820" y="788"/>
                </a:lnTo>
                <a:lnTo>
                  <a:pt x="822" y="788"/>
                </a:lnTo>
                <a:lnTo>
                  <a:pt x="822" y="808"/>
                </a:lnTo>
                <a:lnTo>
                  <a:pt x="826" y="808"/>
                </a:lnTo>
                <a:lnTo>
                  <a:pt x="826" y="826"/>
                </a:lnTo>
                <a:lnTo>
                  <a:pt x="830" y="826"/>
                </a:lnTo>
                <a:lnTo>
                  <a:pt x="830" y="834"/>
                </a:lnTo>
                <a:lnTo>
                  <a:pt x="834" y="834"/>
                </a:lnTo>
                <a:lnTo>
                  <a:pt x="834" y="848"/>
                </a:lnTo>
                <a:lnTo>
                  <a:pt x="854" y="848"/>
                </a:lnTo>
                <a:lnTo>
                  <a:pt x="854" y="868"/>
                </a:lnTo>
                <a:lnTo>
                  <a:pt x="924" y="868"/>
                </a:lnTo>
                <a:lnTo>
                  <a:pt x="924" y="892"/>
                </a:lnTo>
                <a:lnTo>
                  <a:pt x="996" y="892"/>
                </a:lnTo>
                <a:lnTo>
                  <a:pt x="996" y="920"/>
                </a:lnTo>
                <a:lnTo>
                  <a:pt x="1002" y="920"/>
                </a:lnTo>
                <a:lnTo>
                  <a:pt x="1002" y="931"/>
                </a:lnTo>
                <a:lnTo>
                  <a:pt x="1195" y="931"/>
                </a:lnTo>
                <a:lnTo>
                  <a:pt x="1247" y="931"/>
                </a:lnTo>
                <a:lnTo>
                  <a:pt x="1247" y="969"/>
                </a:lnTo>
                <a:lnTo>
                  <a:pt x="1259" y="969"/>
                </a:lnTo>
                <a:lnTo>
                  <a:pt x="1259" y="1005"/>
                </a:lnTo>
                <a:lnTo>
                  <a:pt x="1324" y="1005"/>
                </a:lnTo>
                <a:lnTo>
                  <a:pt x="1324" y="1049"/>
                </a:lnTo>
                <a:lnTo>
                  <a:pt x="1420" y="1049"/>
                </a:lnTo>
                <a:lnTo>
                  <a:pt x="1420" y="1093"/>
                </a:lnTo>
                <a:lnTo>
                  <a:pt x="1627" y="1093"/>
                </a:lnTo>
                <a:lnTo>
                  <a:pt x="1884" y="1093"/>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4" name="Rectangle 263"/>
          <p:cNvSpPr/>
          <p:nvPr/>
        </p:nvSpPr>
        <p:spPr>
          <a:xfrm>
            <a:off x="5031923" y="4166681"/>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Shape 209"/>
          <p:cNvSpPr txBox="1">
            <a:spLocks/>
          </p:cNvSpPr>
          <p:nvPr/>
        </p:nvSpPr>
        <p:spPr>
          <a:xfrm>
            <a:off x="5154576" y="3350416"/>
            <a:ext cx="3450971" cy="864431"/>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死亡例数:</a:t>
            </a:r>
          </a:p>
          <a:p>
            <a:pPr marL="0" indent="0">
              <a:spcBef>
                <a:spcPts val="0"/>
              </a:spcBef>
              <a:spcAft>
                <a:spcPts val="0"/>
              </a:spcAft>
              <a:buClr>
                <a:srgbClr val="333333"/>
              </a:buClr>
              <a:buSzPct val="25000"/>
              <a:buFont typeface="Arial" pitchFamily="34" charset="0"/>
              <a:buNone/>
              <a:defRPr/>
            </a:pPr>
            <a:r>
              <a:rPr lang="ja-JP" sz="1000" b="0" i="0" baseline="30000" dirty="0" smtClean="0">
                <a:solidFill>
                  <a:srgbClr val="4D4D4D"/>
                </a:solidFill>
                <a:ea typeface="MS UI Gothic" pitchFamily="18" charset="0"/>
              </a:rPr>
              <a:t>177</a:t>
            </a:r>
            <a:r>
              <a:rPr lang="ja-JP" sz="1000" b="0" i="0" dirty="0" smtClean="0">
                <a:solidFill>
                  <a:srgbClr val="4D4D4D"/>
                </a:solidFill>
                <a:ea typeface="MS UI Gothic" pitchFamily="18" charset="0"/>
              </a:rPr>
              <a:t>Lu-Dotatate/OCT 30 mg: 14</a:t>
            </a: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OCT 60 mg: 26</a:t>
            </a:r>
          </a:p>
          <a:p>
            <a:pPr marL="0" indent="0">
              <a:spcBef>
                <a:spcPts val="0"/>
              </a:spcBef>
              <a:spcAft>
                <a:spcPts val="0"/>
              </a:spcAft>
              <a:buClr>
                <a:srgbClr val="333333"/>
              </a:buClr>
              <a:buSzPct val="25000"/>
              <a:buFont typeface="Arial" pitchFamily="34" charset="0"/>
              <a:buNone/>
              <a:defRPr/>
            </a:pPr>
            <a:r>
              <a:rPr lang="ja-JP" sz="1000" b="0" i="0" dirty="0" smtClean="0">
                <a:solidFill>
                  <a:srgbClr val="4D4D4D"/>
                </a:solidFill>
                <a:ea typeface="MS UI Gothic" pitchFamily="18" charset="0"/>
              </a:rPr>
              <a:t>HR 0.398 (95% CI 0.21, 0.77); p=0.0043</a:t>
            </a:r>
          </a:p>
        </p:txBody>
      </p:sp>
      <p:sp>
        <p:nvSpPr>
          <p:cNvPr id="266" name="TextBox 265"/>
          <p:cNvSpPr txBox="1"/>
          <p:nvPr/>
        </p:nvSpPr>
        <p:spPr>
          <a:xfrm>
            <a:off x="4886917" y="2116338"/>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a:t>
            </a:r>
          </a:p>
        </p:txBody>
      </p:sp>
      <p:sp>
        <p:nvSpPr>
          <p:cNvPr id="267" name="TextBox 266"/>
          <p:cNvSpPr txBox="1"/>
          <p:nvPr/>
        </p:nvSpPr>
        <p:spPr>
          <a:xfrm rot="16200000">
            <a:off x="3713561" y="3106026"/>
            <a:ext cx="1984664" cy="184666"/>
          </a:xfrm>
          <a:prstGeom prst="rect">
            <a:avLst/>
          </a:prstGeom>
          <a:noFill/>
        </p:spPr>
        <p:txBody>
          <a:bodyPr wrap="square" lIns="0" tIns="0" rIns="0" bIns="0" rtlCol="0">
            <a:spAutoFit/>
          </a:bodyPr>
          <a:lstStyle/>
          <a:p>
            <a:pPr algn="ctr"/>
            <a:r>
              <a:rPr lang="ja-JP" sz="1200" b="1" i="0" dirty="0" smtClean="0">
                <a:solidFill>
                  <a:srgbClr val="4D4D4D"/>
                </a:solidFill>
                <a:ea typeface="MS UI Gothic" pitchFamily="18" charset="0"/>
              </a:rPr>
              <a:t>生存率</a:t>
            </a:r>
          </a:p>
        </p:txBody>
      </p:sp>
      <p:sp>
        <p:nvSpPr>
          <p:cNvPr id="268" name="TextBox 267"/>
          <p:cNvSpPr txBox="1"/>
          <p:nvPr/>
        </p:nvSpPr>
        <p:spPr>
          <a:xfrm>
            <a:off x="4886917" y="4096792"/>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0.0</a:t>
            </a:r>
          </a:p>
        </p:txBody>
      </p:sp>
      <p:sp>
        <p:nvSpPr>
          <p:cNvPr id="269" name="TextBox 268"/>
          <p:cNvSpPr txBox="1"/>
          <p:nvPr/>
        </p:nvSpPr>
        <p:spPr>
          <a:xfrm>
            <a:off x="4886917" y="2512429"/>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0.8</a:t>
            </a:r>
          </a:p>
        </p:txBody>
      </p:sp>
      <p:sp>
        <p:nvSpPr>
          <p:cNvPr id="270" name="TextBox 269"/>
          <p:cNvSpPr txBox="1"/>
          <p:nvPr/>
        </p:nvSpPr>
        <p:spPr>
          <a:xfrm>
            <a:off x="4886917" y="2908520"/>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0.6</a:t>
            </a:r>
          </a:p>
        </p:txBody>
      </p:sp>
      <p:sp>
        <p:nvSpPr>
          <p:cNvPr id="271" name="TextBox 270"/>
          <p:cNvSpPr txBox="1"/>
          <p:nvPr/>
        </p:nvSpPr>
        <p:spPr>
          <a:xfrm>
            <a:off x="4886917" y="3294221"/>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0.4</a:t>
            </a:r>
          </a:p>
        </p:txBody>
      </p:sp>
      <p:sp>
        <p:nvSpPr>
          <p:cNvPr id="272" name="TextBox 271"/>
          <p:cNvSpPr txBox="1"/>
          <p:nvPr/>
        </p:nvSpPr>
        <p:spPr>
          <a:xfrm>
            <a:off x="4886917" y="3685117"/>
            <a:ext cx="21320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0.2</a:t>
            </a:r>
          </a:p>
        </p:txBody>
      </p:sp>
      <p:cxnSp>
        <p:nvCxnSpPr>
          <p:cNvPr id="273" name="Straight Connector 272"/>
          <p:cNvCxnSpPr/>
          <p:nvPr/>
        </p:nvCxnSpPr>
        <p:spPr>
          <a:xfrm rot="16200000">
            <a:off x="516856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a:off x="577105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6200000">
            <a:off x="6357960"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a:off x="6947553"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200000">
            <a:off x="7534456"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a:off x="8126555"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a:off x="8726534"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5172098" y="4296817"/>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281" name="TextBox 280"/>
          <p:cNvSpPr txBox="1"/>
          <p:nvPr/>
        </p:nvSpPr>
        <p:spPr>
          <a:xfrm>
            <a:off x="5774512" y="4293245"/>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a:t>
            </a:r>
          </a:p>
        </p:txBody>
      </p:sp>
      <p:sp>
        <p:nvSpPr>
          <p:cNvPr id="282" name="TextBox 281"/>
          <p:cNvSpPr txBox="1"/>
          <p:nvPr/>
        </p:nvSpPr>
        <p:spPr>
          <a:xfrm>
            <a:off x="6318859" y="429681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a:t>
            </a:r>
          </a:p>
        </p:txBody>
      </p:sp>
      <p:sp>
        <p:nvSpPr>
          <p:cNvPr id="283" name="TextBox 282"/>
          <p:cNvSpPr txBox="1"/>
          <p:nvPr/>
        </p:nvSpPr>
        <p:spPr>
          <a:xfrm>
            <a:off x="6908414" y="4293245"/>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a:t>
            </a:r>
          </a:p>
        </p:txBody>
      </p:sp>
      <p:sp>
        <p:nvSpPr>
          <p:cNvPr id="284" name="TextBox 283"/>
          <p:cNvSpPr txBox="1"/>
          <p:nvPr/>
        </p:nvSpPr>
        <p:spPr>
          <a:xfrm>
            <a:off x="7495241" y="4293245"/>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20</a:t>
            </a:r>
          </a:p>
        </p:txBody>
      </p:sp>
      <p:sp>
        <p:nvSpPr>
          <p:cNvPr id="285" name="TextBox 284"/>
          <p:cNvSpPr txBox="1"/>
          <p:nvPr/>
        </p:nvSpPr>
        <p:spPr>
          <a:xfrm>
            <a:off x="8087264" y="4293245"/>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25</a:t>
            </a:r>
          </a:p>
        </p:txBody>
      </p:sp>
      <p:sp>
        <p:nvSpPr>
          <p:cNvPr id="286" name="TextBox 285"/>
          <p:cNvSpPr txBox="1"/>
          <p:nvPr/>
        </p:nvSpPr>
        <p:spPr>
          <a:xfrm>
            <a:off x="8687208" y="4293245"/>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30</a:t>
            </a:r>
          </a:p>
        </p:txBody>
      </p:sp>
      <p:sp>
        <p:nvSpPr>
          <p:cNvPr id="287" name="TextBox 286"/>
          <p:cNvSpPr txBox="1"/>
          <p:nvPr/>
        </p:nvSpPr>
        <p:spPr>
          <a:xfrm>
            <a:off x="6723476" y="4565614"/>
            <a:ext cx="548227"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288" name="TextBox 287"/>
          <p:cNvSpPr txBox="1"/>
          <p:nvPr/>
        </p:nvSpPr>
        <p:spPr>
          <a:xfrm>
            <a:off x="6262943" y="1795399"/>
            <a:ext cx="1986569" cy="184666"/>
          </a:xfrm>
          <a:prstGeom prst="rect">
            <a:avLst/>
          </a:prstGeom>
          <a:noFill/>
        </p:spPr>
        <p:txBody>
          <a:bodyPr wrap="none" lIns="0" tIns="0" rIns="0" bIns="0" rtlCol="0">
            <a:spAutoFit/>
          </a:bodyPr>
          <a:lstStyle/>
          <a:p>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 + OCT 30 mg</a:t>
            </a:r>
          </a:p>
        </p:txBody>
      </p:sp>
      <p:cxnSp>
        <p:nvCxnSpPr>
          <p:cNvPr id="289" name="Straight Connector 288"/>
          <p:cNvCxnSpPr/>
          <p:nvPr/>
        </p:nvCxnSpPr>
        <p:spPr>
          <a:xfrm>
            <a:off x="5949549" y="1887724"/>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949549" y="2079956"/>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6267337" y="1980294"/>
            <a:ext cx="792333" cy="184666"/>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OCT 60 mg</a:t>
            </a:r>
          </a:p>
        </p:txBody>
      </p:sp>
      <p:cxnSp>
        <p:nvCxnSpPr>
          <p:cNvPr id="292" name="Straight Connector 291"/>
          <p:cNvCxnSpPr/>
          <p:nvPr/>
        </p:nvCxnSpPr>
        <p:spPr>
          <a:xfrm>
            <a:off x="5020183" y="3193431"/>
            <a:ext cx="37586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93" name="Group 292"/>
          <p:cNvGrpSpPr/>
          <p:nvPr/>
        </p:nvGrpSpPr>
        <p:grpSpPr>
          <a:xfrm>
            <a:off x="5222875" y="2172026"/>
            <a:ext cx="3443288" cy="630238"/>
            <a:chOff x="5222875" y="2172026"/>
            <a:chExt cx="3443288" cy="630238"/>
          </a:xfrm>
        </p:grpSpPr>
        <p:grpSp>
          <p:nvGrpSpPr>
            <p:cNvPr id="294" name="Group 293"/>
            <p:cNvGrpSpPr/>
            <p:nvPr/>
          </p:nvGrpSpPr>
          <p:grpSpPr>
            <a:xfrm>
              <a:off x="5222875" y="2172026"/>
              <a:ext cx="3443288" cy="630238"/>
              <a:chOff x="5222875" y="2066925"/>
              <a:chExt cx="3443288" cy="630238"/>
            </a:xfrm>
          </p:grpSpPr>
          <p:sp>
            <p:nvSpPr>
              <p:cNvPr id="296" name="Line 222"/>
              <p:cNvSpPr>
                <a:spLocks noChangeShapeType="1"/>
              </p:cNvSpPr>
              <p:nvPr/>
            </p:nvSpPr>
            <p:spPr bwMode="auto">
              <a:xfrm>
                <a:off x="52419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7" name="Line 223"/>
              <p:cNvSpPr>
                <a:spLocks noChangeShapeType="1"/>
              </p:cNvSpPr>
              <p:nvPr/>
            </p:nvSpPr>
            <p:spPr bwMode="auto">
              <a:xfrm>
                <a:off x="5222875"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Line 224"/>
              <p:cNvSpPr>
                <a:spLocks noChangeShapeType="1"/>
              </p:cNvSpPr>
              <p:nvPr/>
            </p:nvSpPr>
            <p:spPr bwMode="auto">
              <a:xfrm>
                <a:off x="527685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9" name="Line 225"/>
              <p:cNvSpPr>
                <a:spLocks noChangeShapeType="1"/>
              </p:cNvSpPr>
              <p:nvPr/>
            </p:nvSpPr>
            <p:spPr bwMode="auto">
              <a:xfrm>
                <a:off x="5260975" y="21050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0" name="Line 226"/>
              <p:cNvSpPr>
                <a:spLocks noChangeShapeType="1"/>
              </p:cNvSpPr>
              <p:nvPr/>
            </p:nvSpPr>
            <p:spPr bwMode="auto">
              <a:xfrm>
                <a:off x="53181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1" name="Line 227"/>
              <p:cNvSpPr>
                <a:spLocks noChangeShapeType="1"/>
              </p:cNvSpPr>
              <p:nvPr/>
            </p:nvSpPr>
            <p:spPr bwMode="auto">
              <a:xfrm>
                <a:off x="53022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2" name="Line 228"/>
              <p:cNvSpPr>
                <a:spLocks noChangeShapeType="1"/>
              </p:cNvSpPr>
              <p:nvPr/>
            </p:nvSpPr>
            <p:spPr bwMode="auto">
              <a:xfrm>
                <a:off x="539750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3" name="Line 229"/>
              <p:cNvSpPr>
                <a:spLocks noChangeShapeType="1"/>
              </p:cNvSpPr>
              <p:nvPr/>
            </p:nvSpPr>
            <p:spPr bwMode="auto">
              <a:xfrm>
                <a:off x="53784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Line 230"/>
              <p:cNvSpPr>
                <a:spLocks noChangeShapeType="1"/>
              </p:cNvSpPr>
              <p:nvPr/>
            </p:nvSpPr>
            <p:spPr bwMode="auto">
              <a:xfrm>
                <a:off x="5457825"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5" name="Line 231"/>
              <p:cNvSpPr>
                <a:spLocks noChangeShapeType="1"/>
              </p:cNvSpPr>
              <p:nvPr/>
            </p:nvSpPr>
            <p:spPr bwMode="auto">
              <a:xfrm>
                <a:off x="5438775" y="21209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6" name="Line 232"/>
              <p:cNvSpPr>
                <a:spLocks noChangeShapeType="1"/>
              </p:cNvSpPr>
              <p:nvPr/>
            </p:nvSpPr>
            <p:spPr bwMode="auto">
              <a:xfrm>
                <a:off x="5480050"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Line 233"/>
              <p:cNvSpPr>
                <a:spLocks noChangeShapeType="1"/>
              </p:cNvSpPr>
              <p:nvPr/>
            </p:nvSpPr>
            <p:spPr bwMode="auto">
              <a:xfrm>
                <a:off x="5464175" y="2120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8" name="Line 234"/>
              <p:cNvSpPr>
                <a:spLocks noChangeShapeType="1"/>
              </p:cNvSpPr>
              <p:nvPr/>
            </p:nvSpPr>
            <p:spPr bwMode="auto">
              <a:xfrm>
                <a:off x="561340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9" name="Line 235"/>
              <p:cNvSpPr>
                <a:spLocks noChangeShapeType="1"/>
              </p:cNvSpPr>
              <p:nvPr/>
            </p:nvSpPr>
            <p:spPr bwMode="auto">
              <a:xfrm>
                <a:off x="5594350"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Line 236"/>
              <p:cNvSpPr>
                <a:spLocks noChangeShapeType="1"/>
              </p:cNvSpPr>
              <p:nvPr/>
            </p:nvSpPr>
            <p:spPr bwMode="auto">
              <a:xfrm>
                <a:off x="5699125"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1" name="Line 237"/>
              <p:cNvSpPr>
                <a:spLocks noChangeShapeType="1"/>
              </p:cNvSpPr>
              <p:nvPr/>
            </p:nvSpPr>
            <p:spPr bwMode="auto">
              <a:xfrm>
                <a:off x="5683250" y="2139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2" name="Line 238"/>
              <p:cNvSpPr>
                <a:spLocks noChangeShapeType="1"/>
              </p:cNvSpPr>
              <p:nvPr/>
            </p:nvSpPr>
            <p:spPr bwMode="auto">
              <a:xfrm>
                <a:off x="570865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Line 239"/>
              <p:cNvSpPr>
                <a:spLocks noChangeShapeType="1"/>
              </p:cNvSpPr>
              <p:nvPr/>
            </p:nvSpPr>
            <p:spPr bwMode="auto">
              <a:xfrm>
                <a:off x="5692775"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4" name="Line 240"/>
              <p:cNvSpPr>
                <a:spLocks noChangeShapeType="1"/>
              </p:cNvSpPr>
              <p:nvPr/>
            </p:nvSpPr>
            <p:spPr bwMode="auto">
              <a:xfrm>
                <a:off x="5738813"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5" name="Line 241"/>
              <p:cNvSpPr>
                <a:spLocks noChangeShapeType="1"/>
              </p:cNvSpPr>
              <p:nvPr/>
            </p:nvSpPr>
            <p:spPr bwMode="auto">
              <a:xfrm>
                <a:off x="5721350" y="2139950"/>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6" name="Line 242"/>
              <p:cNvSpPr>
                <a:spLocks noChangeShapeType="1"/>
              </p:cNvSpPr>
              <p:nvPr/>
            </p:nvSpPr>
            <p:spPr bwMode="auto">
              <a:xfrm>
                <a:off x="5783263"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7" name="Line 243"/>
              <p:cNvSpPr>
                <a:spLocks noChangeShapeType="1"/>
              </p:cNvSpPr>
              <p:nvPr/>
            </p:nvSpPr>
            <p:spPr bwMode="auto">
              <a:xfrm>
                <a:off x="5767388" y="21796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8" name="Line 244"/>
              <p:cNvSpPr>
                <a:spLocks noChangeShapeType="1"/>
              </p:cNvSpPr>
              <p:nvPr/>
            </p:nvSpPr>
            <p:spPr bwMode="auto">
              <a:xfrm>
                <a:off x="5849938"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9" name="Line 245"/>
              <p:cNvSpPr>
                <a:spLocks noChangeShapeType="1"/>
              </p:cNvSpPr>
              <p:nvPr/>
            </p:nvSpPr>
            <p:spPr bwMode="auto">
              <a:xfrm>
                <a:off x="5834063" y="21796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0" name="Line 246"/>
              <p:cNvSpPr>
                <a:spLocks noChangeShapeType="1"/>
              </p:cNvSpPr>
              <p:nvPr/>
            </p:nvSpPr>
            <p:spPr bwMode="auto">
              <a:xfrm>
                <a:off x="5913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1" name="Line 247"/>
              <p:cNvSpPr>
                <a:spLocks noChangeShapeType="1"/>
              </p:cNvSpPr>
              <p:nvPr/>
            </p:nvSpPr>
            <p:spPr bwMode="auto">
              <a:xfrm>
                <a:off x="58975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2" name="Line 248"/>
              <p:cNvSpPr>
                <a:spLocks noChangeShapeType="1"/>
              </p:cNvSpPr>
              <p:nvPr/>
            </p:nvSpPr>
            <p:spPr bwMode="auto">
              <a:xfrm>
                <a:off x="59293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3" name="Line 249"/>
              <p:cNvSpPr>
                <a:spLocks noChangeShapeType="1"/>
              </p:cNvSpPr>
              <p:nvPr/>
            </p:nvSpPr>
            <p:spPr bwMode="auto">
              <a:xfrm>
                <a:off x="59102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4" name="Line 250"/>
              <p:cNvSpPr>
                <a:spLocks noChangeShapeType="1"/>
              </p:cNvSpPr>
              <p:nvPr/>
            </p:nvSpPr>
            <p:spPr bwMode="auto">
              <a:xfrm>
                <a:off x="59578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5" name="Line 251"/>
              <p:cNvSpPr>
                <a:spLocks noChangeShapeType="1"/>
              </p:cNvSpPr>
              <p:nvPr/>
            </p:nvSpPr>
            <p:spPr bwMode="auto">
              <a:xfrm>
                <a:off x="59388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6" name="Line 252"/>
              <p:cNvSpPr>
                <a:spLocks noChangeShapeType="1"/>
              </p:cNvSpPr>
              <p:nvPr/>
            </p:nvSpPr>
            <p:spPr bwMode="auto">
              <a:xfrm>
                <a:off x="6018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7" name="Line 253"/>
              <p:cNvSpPr>
                <a:spLocks noChangeShapeType="1"/>
              </p:cNvSpPr>
              <p:nvPr/>
            </p:nvSpPr>
            <p:spPr bwMode="auto">
              <a:xfrm>
                <a:off x="60023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8" name="Line 254"/>
              <p:cNvSpPr>
                <a:spLocks noChangeShapeType="1"/>
              </p:cNvSpPr>
              <p:nvPr/>
            </p:nvSpPr>
            <p:spPr bwMode="auto">
              <a:xfrm>
                <a:off x="60309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9" name="Line 255"/>
              <p:cNvSpPr>
                <a:spLocks noChangeShapeType="1"/>
              </p:cNvSpPr>
              <p:nvPr/>
            </p:nvSpPr>
            <p:spPr bwMode="auto">
              <a:xfrm>
                <a:off x="60118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0" name="Line 256"/>
              <p:cNvSpPr>
                <a:spLocks noChangeShapeType="1"/>
              </p:cNvSpPr>
              <p:nvPr/>
            </p:nvSpPr>
            <p:spPr bwMode="auto">
              <a:xfrm>
                <a:off x="6040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1" name="Line 257"/>
              <p:cNvSpPr>
                <a:spLocks noChangeShapeType="1"/>
              </p:cNvSpPr>
              <p:nvPr/>
            </p:nvSpPr>
            <p:spPr bwMode="auto">
              <a:xfrm>
                <a:off x="60213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2" name="Line 258"/>
              <p:cNvSpPr>
                <a:spLocks noChangeShapeType="1"/>
              </p:cNvSpPr>
              <p:nvPr/>
            </p:nvSpPr>
            <p:spPr bwMode="auto">
              <a:xfrm>
                <a:off x="60594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3" name="Line 259"/>
              <p:cNvSpPr>
                <a:spLocks noChangeShapeType="1"/>
              </p:cNvSpPr>
              <p:nvPr/>
            </p:nvSpPr>
            <p:spPr bwMode="auto">
              <a:xfrm>
                <a:off x="60404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4" name="Line 260"/>
              <p:cNvSpPr>
                <a:spLocks noChangeShapeType="1"/>
              </p:cNvSpPr>
              <p:nvPr/>
            </p:nvSpPr>
            <p:spPr bwMode="auto">
              <a:xfrm>
                <a:off x="60721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5" name="Line 261"/>
              <p:cNvSpPr>
                <a:spLocks noChangeShapeType="1"/>
              </p:cNvSpPr>
              <p:nvPr/>
            </p:nvSpPr>
            <p:spPr bwMode="auto">
              <a:xfrm>
                <a:off x="60563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6" name="Line 262"/>
              <p:cNvSpPr>
                <a:spLocks noChangeShapeType="1"/>
              </p:cNvSpPr>
              <p:nvPr/>
            </p:nvSpPr>
            <p:spPr bwMode="auto">
              <a:xfrm>
                <a:off x="6145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7" name="Line 263"/>
              <p:cNvSpPr>
                <a:spLocks noChangeShapeType="1"/>
              </p:cNvSpPr>
              <p:nvPr/>
            </p:nvSpPr>
            <p:spPr bwMode="auto">
              <a:xfrm>
                <a:off x="6129338"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8" name="Line 264"/>
              <p:cNvSpPr>
                <a:spLocks noChangeShapeType="1"/>
              </p:cNvSpPr>
              <p:nvPr/>
            </p:nvSpPr>
            <p:spPr bwMode="auto">
              <a:xfrm>
                <a:off x="616426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9" name="Line 265"/>
              <p:cNvSpPr>
                <a:spLocks noChangeShapeType="1"/>
              </p:cNvSpPr>
              <p:nvPr/>
            </p:nvSpPr>
            <p:spPr bwMode="auto">
              <a:xfrm>
                <a:off x="614521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0" name="Line 266"/>
              <p:cNvSpPr>
                <a:spLocks noChangeShapeType="1"/>
              </p:cNvSpPr>
              <p:nvPr/>
            </p:nvSpPr>
            <p:spPr bwMode="auto">
              <a:xfrm>
                <a:off x="61737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1" name="Line 267"/>
              <p:cNvSpPr>
                <a:spLocks noChangeShapeType="1"/>
              </p:cNvSpPr>
              <p:nvPr/>
            </p:nvSpPr>
            <p:spPr bwMode="auto">
              <a:xfrm>
                <a:off x="61579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2" name="Line 268"/>
              <p:cNvSpPr>
                <a:spLocks noChangeShapeType="1"/>
              </p:cNvSpPr>
              <p:nvPr/>
            </p:nvSpPr>
            <p:spPr bwMode="auto">
              <a:xfrm>
                <a:off x="61801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3" name="Line 269"/>
              <p:cNvSpPr>
                <a:spLocks noChangeShapeType="1"/>
              </p:cNvSpPr>
              <p:nvPr/>
            </p:nvSpPr>
            <p:spPr bwMode="auto">
              <a:xfrm>
                <a:off x="61610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4" name="Line 270"/>
              <p:cNvSpPr>
                <a:spLocks noChangeShapeType="1"/>
              </p:cNvSpPr>
              <p:nvPr/>
            </p:nvSpPr>
            <p:spPr bwMode="auto">
              <a:xfrm>
                <a:off x="61928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5" name="Line 271"/>
              <p:cNvSpPr>
                <a:spLocks noChangeShapeType="1"/>
              </p:cNvSpPr>
              <p:nvPr/>
            </p:nvSpPr>
            <p:spPr bwMode="auto">
              <a:xfrm>
                <a:off x="61737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6" name="Line 272"/>
              <p:cNvSpPr>
                <a:spLocks noChangeShapeType="1"/>
              </p:cNvSpPr>
              <p:nvPr/>
            </p:nvSpPr>
            <p:spPr bwMode="auto">
              <a:xfrm>
                <a:off x="6269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7" name="Line 273"/>
              <p:cNvSpPr>
                <a:spLocks noChangeShapeType="1"/>
              </p:cNvSpPr>
              <p:nvPr/>
            </p:nvSpPr>
            <p:spPr bwMode="auto">
              <a:xfrm>
                <a:off x="62531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8" name="Line 274"/>
              <p:cNvSpPr>
                <a:spLocks noChangeShapeType="1"/>
              </p:cNvSpPr>
              <p:nvPr/>
            </p:nvSpPr>
            <p:spPr bwMode="auto">
              <a:xfrm>
                <a:off x="63134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9" name="Line 275"/>
              <p:cNvSpPr>
                <a:spLocks noChangeShapeType="1"/>
              </p:cNvSpPr>
              <p:nvPr/>
            </p:nvSpPr>
            <p:spPr bwMode="auto">
              <a:xfrm>
                <a:off x="62944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0" name="Line 276"/>
              <p:cNvSpPr>
                <a:spLocks noChangeShapeType="1"/>
              </p:cNvSpPr>
              <p:nvPr/>
            </p:nvSpPr>
            <p:spPr bwMode="auto">
              <a:xfrm>
                <a:off x="63261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1" name="Line 277"/>
              <p:cNvSpPr>
                <a:spLocks noChangeShapeType="1"/>
              </p:cNvSpPr>
              <p:nvPr/>
            </p:nvSpPr>
            <p:spPr bwMode="auto">
              <a:xfrm>
                <a:off x="63103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2" name="Line 278"/>
              <p:cNvSpPr>
                <a:spLocks noChangeShapeType="1"/>
              </p:cNvSpPr>
              <p:nvPr/>
            </p:nvSpPr>
            <p:spPr bwMode="auto">
              <a:xfrm>
                <a:off x="6348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3" name="Line 279"/>
              <p:cNvSpPr>
                <a:spLocks noChangeShapeType="1"/>
              </p:cNvSpPr>
              <p:nvPr/>
            </p:nvSpPr>
            <p:spPr bwMode="auto">
              <a:xfrm>
                <a:off x="6329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4" name="Line 280"/>
              <p:cNvSpPr>
                <a:spLocks noChangeShapeType="1"/>
              </p:cNvSpPr>
              <p:nvPr/>
            </p:nvSpPr>
            <p:spPr bwMode="auto">
              <a:xfrm>
                <a:off x="6396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5" name="Line 281"/>
              <p:cNvSpPr>
                <a:spLocks noChangeShapeType="1"/>
              </p:cNvSpPr>
              <p:nvPr/>
            </p:nvSpPr>
            <p:spPr bwMode="auto">
              <a:xfrm>
                <a:off x="63769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6" name="Line 282"/>
              <p:cNvSpPr>
                <a:spLocks noChangeShapeType="1"/>
              </p:cNvSpPr>
              <p:nvPr/>
            </p:nvSpPr>
            <p:spPr bwMode="auto">
              <a:xfrm>
                <a:off x="6418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7" name="Line 283"/>
              <p:cNvSpPr>
                <a:spLocks noChangeShapeType="1"/>
              </p:cNvSpPr>
              <p:nvPr/>
            </p:nvSpPr>
            <p:spPr bwMode="auto">
              <a:xfrm>
                <a:off x="63992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8" name="Line 284"/>
              <p:cNvSpPr>
                <a:spLocks noChangeShapeType="1"/>
              </p:cNvSpPr>
              <p:nvPr/>
            </p:nvSpPr>
            <p:spPr bwMode="auto">
              <a:xfrm>
                <a:off x="64341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9" name="Line 285"/>
              <p:cNvSpPr>
                <a:spLocks noChangeShapeType="1"/>
              </p:cNvSpPr>
              <p:nvPr/>
            </p:nvSpPr>
            <p:spPr bwMode="auto">
              <a:xfrm>
                <a:off x="64150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0" name="Line 286"/>
              <p:cNvSpPr>
                <a:spLocks noChangeShapeType="1"/>
              </p:cNvSpPr>
              <p:nvPr/>
            </p:nvSpPr>
            <p:spPr bwMode="auto">
              <a:xfrm>
                <a:off x="6462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1" name="Line 287"/>
              <p:cNvSpPr>
                <a:spLocks noChangeShapeType="1"/>
              </p:cNvSpPr>
              <p:nvPr/>
            </p:nvSpPr>
            <p:spPr bwMode="auto">
              <a:xfrm>
                <a:off x="64468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2" name="Line 288"/>
              <p:cNvSpPr>
                <a:spLocks noChangeShapeType="1"/>
              </p:cNvSpPr>
              <p:nvPr/>
            </p:nvSpPr>
            <p:spPr bwMode="auto">
              <a:xfrm>
                <a:off x="6475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3" name="Line 289"/>
              <p:cNvSpPr>
                <a:spLocks noChangeShapeType="1"/>
              </p:cNvSpPr>
              <p:nvPr/>
            </p:nvSpPr>
            <p:spPr bwMode="auto">
              <a:xfrm>
                <a:off x="6456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4" name="Line 290"/>
              <p:cNvSpPr>
                <a:spLocks noChangeShapeType="1"/>
              </p:cNvSpPr>
              <p:nvPr/>
            </p:nvSpPr>
            <p:spPr bwMode="auto">
              <a:xfrm>
                <a:off x="65135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5" name="Line 291"/>
              <p:cNvSpPr>
                <a:spLocks noChangeShapeType="1"/>
              </p:cNvSpPr>
              <p:nvPr/>
            </p:nvSpPr>
            <p:spPr bwMode="auto">
              <a:xfrm>
                <a:off x="64944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6" name="Line 292"/>
              <p:cNvSpPr>
                <a:spLocks noChangeShapeType="1"/>
              </p:cNvSpPr>
              <p:nvPr/>
            </p:nvSpPr>
            <p:spPr bwMode="auto">
              <a:xfrm>
                <a:off x="65865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7" name="Line 293"/>
              <p:cNvSpPr>
                <a:spLocks noChangeShapeType="1"/>
              </p:cNvSpPr>
              <p:nvPr/>
            </p:nvSpPr>
            <p:spPr bwMode="auto">
              <a:xfrm>
                <a:off x="65674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8" name="Line 294"/>
              <p:cNvSpPr>
                <a:spLocks noChangeShapeType="1"/>
              </p:cNvSpPr>
              <p:nvPr/>
            </p:nvSpPr>
            <p:spPr bwMode="auto">
              <a:xfrm>
                <a:off x="65992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9" name="Line 295"/>
              <p:cNvSpPr>
                <a:spLocks noChangeShapeType="1"/>
              </p:cNvSpPr>
              <p:nvPr/>
            </p:nvSpPr>
            <p:spPr bwMode="auto">
              <a:xfrm>
                <a:off x="65833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0" name="Line 296"/>
              <p:cNvSpPr>
                <a:spLocks noChangeShapeType="1"/>
              </p:cNvSpPr>
              <p:nvPr/>
            </p:nvSpPr>
            <p:spPr bwMode="auto">
              <a:xfrm>
                <a:off x="66468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1" name="Line 297"/>
              <p:cNvSpPr>
                <a:spLocks noChangeShapeType="1"/>
              </p:cNvSpPr>
              <p:nvPr/>
            </p:nvSpPr>
            <p:spPr bwMode="auto">
              <a:xfrm>
                <a:off x="66278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2" name="Line 298"/>
              <p:cNvSpPr>
                <a:spLocks noChangeShapeType="1"/>
              </p:cNvSpPr>
              <p:nvPr/>
            </p:nvSpPr>
            <p:spPr bwMode="auto">
              <a:xfrm>
                <a:off x="66595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3" name="Line 299"/>
              <p:cNvSpPr>
                <a:spLocks noChangeShapeType="1"/>
              </p:cNvSpPr>
              <p:nvPr/>
            </p:nvSpPr>
            <p:spPr bwMode="auto">
              <a:xfrm>
                <a:off x="66405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4" name="Line 300"/>
              <p:cNvSpPr>
                <a:spLocks noChangeShapeType="1"/>
              </p:cNvSpPr>
              <p:nvPr/>
            </p:nvSpPr>
            <p:spPr bwMode="auto">
              <a:xfrm>
                <a:off x="6672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5" name="Line 301"/>
              <p:cNvSpPr>
                <a:spLocks noChangeShapeType="1"/>
              </p:cNvSpPr>
              <p:nvPr/>
            </p:nvSpPr>
            <p:spPr bwMode="auto">
              <a:xfrm>
                <a:off x="6656388"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6" name="Line 302"/>
              <p:cNvSpPr>
                <a:spLocks noChangeShapeType="1"/>
              </p:cNvSpPr>
              <p:nvPr/>
            </p:nvSpPr>
            <p:spPr bwMode="auto">
              <a:xfrm>
                <a:off x="66849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7" name="Line 303"/>
              <p:cNvSpPr>
                <a:spLocks noChangeShapeType="1"/>
              </p:cNvSpPr>
              <p:nvPr/>
            </p:nvSpPr>
            <p:spPr bwMode="auto">
              <a:xfrm>
                <a:off x="66659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8" name="Line 304"/>
              <p:cNvSpPr>
                <a:spLocks noChangeShapeType="1"/>
              </p:cNvSpPr>
              <p:nvPr/>
            </p:nvSpPr>
            <p:spPr bwMode="auto">
              <a:xfrm>
                <a:off x="6716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9" name="Line 305"/>
              <p:cNvSpPr>
                <a:spLocks noChangeShapeType="1"/>
              </p:cNvSpPr>
              <p:nvPr/>
            </p:nvSpPr>
            <p:spPr bwMode="auto">
              <a:xfrm>
                <a:off x="66976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0" name="Line 306"/>
              <p:cNvSpPr>
                <a:spLocks noChangeShapeType="1"/>
              </p:cNvSpPr>
              <p:nvPr/>
            </p:nvSpPr>
            <p:spPr bwMode="auto">
              <a:xfrm>
                <a:off x="6729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1" name="Line 307"/>
              <p:cNvSpPr>
                <a:spLocks noChangeShapeType="1"/>
              </p:cNvSpPr>
              <p:nvPr/>
            </p:nvSpPr>
            <p:spPr bwMode="auto">
              <a:xfrm>
                <a:off x="6710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2" name="Line 308"/>
              <p:cNvSpPr>
                <a:spLocks noChangeShapeType="1"/>
              </p:cNvSpPr>
              <p:nvPr/>
            </p:nvSpPr>
            <p:spPr bwMode="auto">
              <a:xfrm>
                <a:off x="67738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3" name="Line 309"/>
              <p:cNvSpPr>
                <a:spLocks noChangeShapeType="1"/>
              </p:cNvSpPr>
              <p:nvPr/>
            </p:nvSpPr>
            <p:spPr bwMode="auto">
              <a:xfrm>
                <a:off x="67548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4" name="Line 310"/>
              <p:cNvSpPr>
                <a:spLocks noChangeShapeType="1"/>
              </p:cNvSpPr>
              <p:nvPr/>
            </p:nvSpPr>
            <p:spPr bwMode="auto">
              <a:xfrm>
                <a:off x="67865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5" name="Line 311"/>
              <p:cNvSpPr>
                <a:spLocks noChangeShapeType="1"/>
              </p:cNvSpPr>
              <p:nvPr/>
            </p:nvSpPr>
            <p:spPr bwMode="auto">
              <a:xfrm>
                <a:off x="67675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6" name="Line 312"/>
              <p:cNvSpPr>
                <a:spLocks noChangeShapeType="1"/>
              </p:cNvSpPr>
              <p:nvPr/>
            </p:nvSpPr>
            <p:spPr bwMode="auto">
              <a:xfrm>
                <a:off x="68214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7" name="Line 313"/>
              <p:cNvSpPr>
                <a:spLocks noChangeShapeType="1"/>
              </p:cNvSpPr>
              <p:nvPr/>
            </p:nvSpPr>
            <p:spPr bwMode="auto">
              <a:xfrm>
                <a:off x="6805613"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8" name="Line 314"/>
              <p:cNvSpPr>
                <a:spLocks noChangeShapeType="1"/>
              </p:cNvSpPr>
              <p:nvPr/>
            </p:nvSpPr>
            <p:spPr bwMode="auto">
              <a:xfrm>
                <a:off x="68500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9" name="Line 315"/>
              <p:cNvSpPr>
                <a:spLocks noChangeShapeType="1"/>
              </p:cNvSpPr>
              <p:nvPr/>
            </p:nvSpPr>
            <p:spPr bwMode="auto">
              <a:xfrm>
                <a:off x="68341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0" name="Line 316"/>
              <p:cNvSpPr>
                <a:spLocks noChangeShapeType="1"/>
              </p:cNvSpPr>
              <p:nvPr/>
            </p:nvSpPr>
            <p:spPr bwMode="auto">
              <a:xfrm>
                <a:off x="686593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1" name="Line 317"/>
              <p:cNvSpPr>
                <a:spLocks noChangeShapeType="1"/>
              </p:cNvSpPr>
              <p:nvPr/>
            </p:nvSpPr>
            <p:spPr bwMode="auto">
              <a:xfrm>
                <a:off x="68468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2" name="Line 318"/>
              <p:cNvSpPr>
                <a:spLocks noChangeShapeType="1"/>
              </p:cNvSpPr>
              <p:nvPr/>
            </p:nvSpPr>
            <p:spPr bwMode="auto">
              <a:xfrm>
                <a:off x="68754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3" name="Line 319"/>
              <p:cNvSpPr>
                <a:spLocks noChangeShapeType="1"/>
              </p:cNvSpPr>
              <p:nvPr/>
            </p:nvSpPr>
            <p:spPr bwMode="auto">
              <a:xfrm>
                <a:off x="6859588"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4" name="Line 320"/>
              <p:cNvSpPr>
                <a:spLocks noChangeShapeType="1"/>
              </p:cNvSpPr>
              <p:nvPr/>
            </p:nvSpPr>
            <p:spPr bwMode="auto">
              <a:xfrm>
                <a:off x="68881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5" name="Line 321"/>
              <p:cNvSpPr>
                <a:spLocks noChangeShapeType="1"/>
              </p:cNvSpPr>
              <p:nvPr/>
            </p:nvSpPr>
            <p:spPr bwMode="auto">
              <a:xfrm>
                <a:off x="68691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6" name="Line 322"/>
              <p:cNvSpPr>
                <a:spLocks noChangeShapeType="1"/>
              </p:cNvSpPr>
              <p:nvPr/>
            </p:nvSpPr>
            <p:spPr bwMode="auto">
              <a:xfrm>
                <a:off x="69230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7" name="Line 323"/>
              <p:cNvSpPr>
                <a:spLocks noChangeShapeType="1"/>
              </p:cNvSpPr>
              <p:nvPr/>
            </p:nvSpPr>
            <p:spPr bwMode="auto">
              <a:xfrm>
                <a:off x="6904038" y="227171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8" name="Line 324"/>
              <p:cNvSpPr>
                <a:spLocks noChangeShapeType="1"/>
              </p:cNvSpPr>
              <p:nvPr/>
            </p:nvSpPr>
            <p:spPr bwMode="auto">
              <a:xfrm>
                <a:off x="70421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9" name="Line 325"/>
              <p:cNvSpPr>
                <a:spLocks noChangeShapeType="1"/>
              </p:cNvSpPr>
              <p:nvPr/>
            </p:nvSpPr>
            <p:spPr bwMode="auto">
              <a:xfrm>
                <a:off x="70231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0" name="Line 326"/>
              <p:cNvSpPr>
                <a:spLocks noChangeShapeType="1"/>
              </p:cNvSpPr>
              <p:nvPr/>
            </p:nvSpPr>
            <p:spPr bwMode="auto">
              <a:xfrm>
                <a:off x="7058025"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1" name="Line 327"/>
              <p:cNvSpPr>
                <a:spLocks noChangeShapeType="1"/>
              </p:cNvSpPr>
              <p:nvPr/>
            </p:nvSpPr>
            <p:spPr bwMode="auto">
              <a:xfrm>
                <a:off x="7038975"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2" name="Line 328"/>
              <p:cNvSpPr>
                <a:spLocks noChangeShapeType="1"/>
              </p:cNvSpPr>
              <p:nvPr/>
            </p:nvSpPr>
            <p:spPr bwMode="auto">
              <a:xfrm>
                <a:off x="70802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3" name="Line 329"/>
              <p:cNvSpPr>
                <a:spLocks noChangeShapeType="1"/>
              </p:cNvSpPr>
              <p:nvPr/>
            </p:nvSpPr>
            <p:spPr bwMode="auto">
              <a:xfrm>
                <a:off x="70612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4" name="Line 330"/>
              <p:cNvSpPr>
                <a:spLocks noChangeShapeType="1"/>
              </p:cNvSpPr>
              <p:nvPr/>
            </p:nvSpPr>
            <p:spPr bwMode="auto">
              <a:xfrm>
                <a:off x="7115175" y="22780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5" name="Line 331"/>
              <p:cNvSpPr>
                <a:spLocks noChangeShapeType="1"/>
              </p:cNvSpPr>
              <p:nvPr/>
            </p:nvSpPr>
            <p:spPr bwMode="auto">
              <a:xfrm>
                <a:off x="7099300" y="23161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6" name="Line 332"/>
              <p:cNvSpPr>
                <a:spLocks noChangeShapeType="1"/>
              </p:cNvSpPr>
              <p:nvPr/>
            </p:nvSpPr>
            <p:spPr bwMode="auto">
              <a:xfrm>
                <a:off x="7172325" y="22748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7" name="Line 333"/>
              <p:cNvSpPr>
                <a:spLocks noChangeShapeType="1"/>
              </p:cNvSpPr>
              <p:nvPr/>
            </p:nvSpPr>
            <p:spPr bwMode="auto">
              <a:xfrm>
                <a:off x="7153275" y="23129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8" name="Line 334"/>
              <p:cNvSpPr>
                <a:spLocks noChangeShapeType="1"/>
              </p:cNvSpPr>
              <p:nvPr/>
            </p:nvSpPr>
            <p:spPr bwMode="auto">
              <a:xfrm>
                <a:off x="722312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Line 335"/>
              <p:cNvSpPr>
                <a:spLocks noChangeShapeType="1"/>
              </p:cNvSpPr>
              <p:nvPr/>
            </p:nvSpPr>
            <p:spPr bwMode="auto">
              <a:xfrm>
                <a:off x="7207250" y="23574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0" name="Line 336"/>
              <p:cNvSpPr>
                <a:spLocks noChangeShapeType="1"/>
              </p:cNvSpPr>
              <p:nvPr/>
            </p:nvSpPr>
            <p:spPr bwMode="auto">
              <a:xfrm>
                <a:off x="726757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1" name="Line 337"/>
              <p:cNvSpPr>
                <a:spLocks noChangeShapeType="1"/>
              </p:cNvSpPr>
              <p:nvPr/>
            </p:nvSpPr>
            <p:spPr bwMode="auto">
              <a:xfrm>
                <a:off x="7248525"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2" name="Line 338"/>
              <p:cNvSpPr>
                <a:spLocks noChangeShapeType="1"/>
              </p:cNvSpPr>
              <p:nvPr/>
            </p:nvSpPr>
            <p:spPr bwMode="auto">
              <a:xfrm>
                <a:off x="7302500"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3" name="Line 339"/>
              <p:cNvSpPr>
                <a:spLocks noChangeShapeType="1"/>
              </p:cNvSpPr>
              <p:nvPr/>
            </p:nvSpPr>
            <p:spPr bwMode="auto">
              <a:xfrm>
                <a:off x="7283450"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4" name="Line 340"/>
              <p:cNvSpPr>
                <a:spLocks noChangeShapeType="1"/>
              </p:cNvSpPr>
              <p:nvPr/>
            </p:nvSpPr>
            <p:spPr bwMode="auto">
              <a:xfrm>
                <a:off x="73088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Line 341"/>
              <p:cNvSpPr>
                <a:spLocks noChangeShapeType="1"/>
              </p:cNvSpPr>
              <p:nvPr/>
            </p:nvSpPr>
            <p:spPr bwMode="auto">
              <a:xfrm>
                <a:off x="728980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6" name="Line 342"/>
              <p:cNvSpPr>
                <a:spLocks noChangeShapeType="1"/>
              </p:cNvSpPr>
              <p:nvPr/>
            </p:nvSpPr>
            <p:spPr bwMode="auto">
              <a:xfrm>
                <a:off x="73215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7" name="Line 343"/>
              <p:cNvSpPr>
                <a:spLocks noChangeShapeType="1"/>
              </p:cNvSpPr>
              <p:nvPr/>
            </p:nvSpPr>
            <p:spPr bwMode="auto">
              <a:xfrm>
                <a:off x="7305675"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8" name="Line 344"/>
              <p:cNvSpPr>
                <a:spLocks noChangeShapeType="1"/>
              </p:cNvSpPr>
              <p:nvPr/>
            </p:nvSpPr>
            <p:spPr bwMode="auto">
              <a:xfrm>
                <a:off x="7337425"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9" name="Line 345"/>
              <p:cNvSpPr>
                <a:spLocks noChangeShapeType="1"/>
              </p:cNvSpPr>
              <p:nvPr/>
            </p:nvSpPr>
            <p:spPr bwMode="auto">
              <a:xfrm>
                <a:off x="732155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0" name="Line 346"/>
              <p:cNvSpPr>
                <a:spLocks noChangeShapeType="1"/>
              </p:cNvSpPr>
              <p:nvPr/>
            </p:nvSpPr>
            <p:spPr bwMode="auto">
              <a:xfrm>
                <a:off x="7407275" y="241935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Line 347"/>
              <p:cNvSpPr>
                <a:spLocks noChangeShapeType="1"/>
              </p:cNvSpPr>
              <p:nvPr/>
            </p:nvSpPr>
            <p:spPr bwMode="auto">
              <a:xfrm>
                <a:off x="7391400" y="24574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2" name="Line 348"/>
              <p:cNvSpPr>
                <a:spLocks noChangeShapeType="1"/>
              </p:cNvSpPr>
              <p:nvPr/>
            </p:nvSpPr>
            <p:spPr bwMode="auto">
              <a:xfrm>
                <a:off x="74295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3" name="Line 349"/>
              <p:cNvSpPr>
                <a:spLocks noChangeShapeType="1"/>
              </p:cNvSpPr>
              <p:nvPr/>
            </p:nvSpPr>
            <p:spPr bwMode="auto">
              <a:xfrm>
                <a:off x="7413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Line 350"/>
              <p:cNvSpPr>
                <a:spLocks noChangeShapeType="1"/>
              </p:cNvSpPr>
              <p:nvPr/>
            </p:nvSpPr>
            <p:spPr bwMode="auto">
              <a:xfrm>
                <a:off x="74739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5" name="Line 351"/>
              <p:cNvSpPr>
                <a:spLocks noChangeShapeType="1"/>
              </p:cNvSpPr>
              <p:nvPr/>
            </p:nvSpPr>
            <p:spPr bwMode="auto">
              <a:xfrm>
                <a:off x="745490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6" name="Line 352"/>
              <p:cNvSpPr>
                <a:spLocks noChangeShapeType="1"/>
              </p:cNvSpPr>
              <p:nvPr/>
            </p:nvSpPr>
            <p:spPr bwMode="auto">
              <a:xfrm>
                <a:off x="75279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7" name="Line 353"/>
              <p:cNvSpPr>
                <a:spLocks noChangeShapeType="1"/>
              </p:cNvSpPr>
              <p:nvPr/>
            </p:nvSpPr>
            <p:spPr bwMode="auto">
              <a:xfrm>
                <a:off x="75088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8" name="Line 354"/>
              <p:cNvSpPr>
                <a:spLocks noChangeShapeType="1"/>
              </p:cNvSpPr>
              <p:nvPr/>
            </p:nvSpPr>
            <p:spPr bwMode="auto">
              <a:xfrm>
                <a:off x="75692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9" name="Line 355"/>
              <p:cNvSpPr>
                <a:spLocks noChangeShapeType="1"/>
              </p:cNvSpPr>
              <p:nvPr/>
            </p:nvSpPr>
            <p:spPr bwMode="auto">
              <a:xfrm>
                <a:off x="75533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0" name="Line 356"/>
              <p:cNvSpPr>
                <a:spLocks noChangeShapeType="1"/>
              </p:cNvSpPr>
              <p:nvPr/>
            </p:nvSpPr>
            <p:spPr bwMode="auto">
              <a:xfrm>
                <a:off x="7642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1" name="Line 357"/>
              <p:cNvSpPr>
                <a:spLocks noChangeShapeType="1"/>
              </p:cNvSpPr>
              <p:nvPr/>
            </p:nvSpPr>
            <p:spPr bwMode="auto">
              <a:xfrm>
                <a:off x="76231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2" name="Line 358"/>
              <p:cNvSpPr>
                <a:spLocks noChangeShapeType="1"/>
              </p:cNvSpPr>
              <p:nvPr/>
            </p:nvSpPr>
            <p:spPr bwMode="auto">
              <a:xfrm>
                <a:off x="77057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3" name="Line 359"/>
              <p:cNvSpPr>
                <a:spLocks noChangeShapeType="1"/>
              </p:cNvSpPr>
              <p:nvPr/>
            </p:nvSpPr>
            <p:spPr bwMode="auto">
              <a:xfrm>
                <a:off x="76866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4" name="Line 360"/>
              <p:cNvSpPr>
                <a:spLocks noChangeShapeType="1"/>
              </p:cNvSpPr>
              <p:nvPr/>
            </p:nvSpPr>
            <p:spPr bwMode="auto">
              <a:xfrm>
                <a:off x="77184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5" name="Line 361"/>
              <p:cNvSpPr>
                <a:spLocks noChangeShapeType="1"/>
              </p:cNvSpPr>
              <p:nvPr/>
            </p:nvSpPr>
            <p:spPr bwMode="auto">
              <a:xfrm>
                <a:off x="77025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6" name="Line 362"/>
              <p:cNvSpPr>
                <a:spLocks noChangeShapeType="1"/>
              </p:cNvSpPr>
              <p:nvPr/>
            </p:nvSpPr>
            <p:spPr bwMode="auto">
              <a:xfrm>
                <a:off x="77628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7" name="Line 363"/>
              <p:cNvSpPr>
                <a:spLocks noChangeShapeType="1"/>
              </p:cNvSpPr>
              <p:nvPr/>
            </p:nvSpPr>
            <p:spPr bwMode="auto">
              <a:xfrm>
                <a:off x="7747000"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8" name="Line 364"/>
              <p:cNvSpPr>
                <a:spLocks noChangeShapeType="1"/>
              </p:cNvSpPr>
              <p:nvPr/>
            </p:nvSpPr>
            <p:spPr bwMode="auto">
              <a:xfrm>
                <a:off x="78136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9" name="Line 365"/>
              <p:cNvSpPr>
                <a:spLocks noChangeShapeType="1"/>
              </p:cNvSpPr>
              <p:nvPr/>
            </p:nvSpPr>
            <p:spPr bwMode="auto">
              <a:xfrm>
                <a:off x="7794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0" name="Line 366"/>
              <p:cNvSpPr>
                <a:spLocks noChangeShapeType="1"/>
              </p:cNvSpPr>
              <p:nvPr/>
            </p:nvSpPr>
            <p:spPr bwMode="auto">
              <a:xfrm>
                <a:off x="78422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1" name="Line 367"/>
              <p:cNvSpPr>
                <a:spLocks noChangeShapeType="1"/>
              </p:cNvSpPr>
              <p:nvPr/>
            </p:nvSpPr>
            <p:spPr bwMode="auto">
              <a:xfrm>
                <a:off x="78263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2" name="Line 368"/>
              <p:cNvSpPr>
                <a:spLocks noChangeShapeType="1"/>
              </p:cNvSpPr>
              <p:nvPr/>
            </p:nvSpPr>
            <p:spPr bwMode="auto">
              <a:xfrm>
                <a:off x="78486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3" name="Line 369"/>
              <p:cNvSpPr>
                <a:spLocks noChangeShapeType="1"/>
              </p:cNvSpPr>
              <p:nvPr/>
            </p:nvSpPr>
            <p:spPr bwMode="auto">
              <a:xfrm>
                <a:off x="7832725"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4" name="Line 370"/>
              <p:cNvSpPr>
                <a:spLocks noChangeShapeType="1"/>
              </p:cNvSpPr>
              <p:nvPr/>
            </p:nvSpPr>
            <p:spPr bwMode="auto">
              <a:xfrm>
                <a:off x="78613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5" name="Line 371"/>
              <p:cNvSpPr>
                <a:spLocks noChangeShapeType="1"/>
              </p:cNvSpPr>
              <p:nvPr/>
            </p:nvSpPr>
            <p:spPr bwMode="auto">
              <a:xfrm>
                <a:off x="78454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6" name="Line 372"/>
              <p:cNvSpPr>
                <a:spLocks noChangeShapeType="1"/>
              </p:cNvSpPr>
              <p:nvPr/>
            </p:nvSpPr>
            <p:spPr bwMode="auto">
              <a:xfrm>
                <a:off x="78708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7" name="Line 373"/>
              <p:cNvSpPr>
                <a:spLocks noChangeShapeType="1"/>
              </p:cNvSpPr>
              <p:nvPr/>
            </p:nvSpPr>
            <p:spPr bwMode="auto">
              <a:xfrm>
                <a:off x="78549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8" name="Line 374"/>
              <p:cNvSpPr>
                <a:spLocks noChangeShapeType="1"/>
              </p:cNvSpPr>
              <p:nvPr/>
            </p:nvSpPr>
            <p:spPr bwMode="auto">
              <a:xfrm>
                <a:off x="7896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9" name="Line 375"/>
              <p:cNvSpPr>
                <a:spLocks noChangeShapeType="1"/>
              </p:cNvSpPr>
              <p:nvPr/>
            </p:nvSpPr>
            <p:spPr bwMode="auto">
              <a:xfrm>
                <a:off x="78803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0" name="Line 376"/>
              <p:cNvSpPr>
                <a:spLocks noChangeShapeType="1"/>
              </p:cNvSpPr>
              <p:nvPr/>
            </p:nvSpPr>
            <p:spPr bwMode="auto">
              <a:xfrm>
                <a:off x="79152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1" name="Line 377"/>
              <p:cNvSpPr>
                <a:spLocks noChangeShapeType="1"/>
              </p:cNvSpPr>
              <p:nvPr/>
            </p:nvSpPr>
            <p:spPr bwMode="auto">
              <a:xfrm>
                <a:off x="78962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2" name="Line 378"/>
              <p:cNvSpPr>
                <a:spLocks noChangeShapeType="1"/>
              </p:cNvSpPr>
              <p:nvPr/>
            </p:nvSpPr>
            <p:spPr bwMode="auto">
              <a:xfrm>
                <a:off x="7959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3" name="Line 379"/>
              <p:cNvSpPr>
                <a:spLocks noChangeShapeType="1"/>
              </p:cNvSpPr>
              <p:nvPr/>
            </p:nvSpPr>
            <p:spPr bwMode="auto">
              <a:xfrm>
                <a:off x="7943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4" name="Line 380"/>
              <p:cNvSpPr>
                <a:spLocks noChangeShapeType="1"/>
              </p:cNvSpPr>
              <p:nvPr/>
            </p:nvSpPr>
            <p:spPr bwMode="auto">
              <a:xfrm>
                <a:off x="803910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5" name="Line 381"/>
              <p:cNvSpPr>
                <a:spLocks noChangeShapeType="1"/>
              </p:cNvSpPr>
              <p:nvPr/>
            </p:nvSpPr>
            <p:spPr bwMode="auto">
              <a:xfrm>
                <a:off x="8020050"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6" name="Line 382"/>
              <p:cNvSpPr>
                <a:spLocks noChangeShapeType="1"/>
              </p:cNvSpPr>
              <p:nvPr/>
            </p:nvSpPr>
            <p:spPr bwMode="auto">
              <a:xfrm>
                <a:off x="8086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7" name="Line 383"/>
              <p:cNvSpPr>
                <a:spLocks noChangeShapeType="1"/>
              </p:cNvSpPr>
              <p:nvPr/>
            </p:nvSpPr>
            <p:spPr bwMode="auto">
              <a:xfrm>
                <a:off x="8070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8" name="Line 384"/>
              <p:cNvSpPr>
                <a:spLocks noChangeShapeType="1"/>
              </p:cNvSpPr>
              <p:nvPr/>
            </p:nvSpPr>
            <p:spPr bwMode="auto">
              <a:xfrm>
                <a:off x="809625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9" name="Line 385"/>
              <p:cNvSpPr>
                <a:spLocks noChangeShapeType="1"/>
              </p:cNvSpPr>
              <p:nvPr/>
            </p:nvSpPr>
            <p:spPr bwMode="auto">
              <a:xfrm>
                <a:off x="8077200" y="265906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0" name="Line 386"/>
              <p:cNvSpPr>
                <a:spLocks noChangeShapeType="1"/>
              </p:cNvSpPr>
              <p:nvPr/>
            </p:nvSpPr>
            <p:spPr bwMode="auto">
              <a:xfrm>
                <a:off x="81359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1" name="Line 387"/>
              <p:cNvSpPr>
                <a:spLocks noChangeShapeType="1"/>
              </p:cNvSpPr>
              <p:nvPr/>
            </p:nvSpPr>
            <p:spPr bwMode="auto">
              <a:xfrm>
                <a:off x="81200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2" name="Line 388"/>
              <p:cNvSpPr>
                <a:spLocks noChangeShapeType="1"/>
              </p:cNvSpPr>
              <p:nvPr/>
            </p:nvSpPr>
            <p:spPr bwMode="auto">
              <a:xfrm>
                <a:off x="8377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3" name="Line 389"/>
              <p:cNvSpPr>
                <a:spLocks noChangeShapeType="1"/>
              </p:cNvSpPr>
              <p:nvPr/>
            </p:nvSpPr>
            <p:spPr bwMode="auto">
              <a:xfrm>
                <a:off x="8361363"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4" name="Line 390"/>
              <p:cNvSpPr>
                <a:spLocks noChangeShapeType="1"/>
              </p:cNvSpPr>
              <p:nvPr/>
            </p:nvSpPr>
            <p:spPr bwMode="auto">
              <a:xfrm>
                <a:off x="84121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5" name="Line 391"/>
              <p:cNvSpPr>
                <a:spLocks noChangeShapeType="1"/>
              </p:cNvSpPr>
              <p:nvPr/>
            </p:nvSpPr>
            <p:spPr bwMode="auto">
              <a:xfrm>
                <a:off x="839311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6" name="Line 392"/>
              <p:cNvSpPr>
                <a:spLocks noChangeShapeType="1"/>
              </p:cNvSpPr>
              <p:nvPr/>
            </p:nvSpPr>
            <p:spPr bwMode="auto">
              <a:xfrm>
                <a:off x="85264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7" name="Line 393"/>
              <p:cNvSpPr>
                <a:spLocks noChangeShapeType="1"/>
              </p:cNvSpPr>
              <p:nvPr/>
            </p:nvSpPr>
            <p:spPr bwMode="auto">
              <a:xfrm>
                <a:off x="851058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8" name="Line 394"/>
              <p:cNvSpPr>
                <a:spLocks noChangeShapeType="1"/>
              </p:cNvSpPr>
              <p:nvPr/>
            </p:nvSpPr>
            <p:spPr bwMode="auto">
              <a:xfrm>
                <a:off x="8631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9" name="Line 395"/>
              <p:cNvSpPr>
                <a:spLocks noChangeShapeType="1"/>
              </p:cNvSpPr>
              <p:nvPr/>
            </p:nvSpPr>
            <p:spPr bwMode="auto">
              <a:xfrm>
                <a:off x="86153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0" name="Line 396"/>
              <p:cNvSpPr>
                <a:spLocks noChangeShapeType="1"/>
              </p:cNvSpPr>
              <p:nvPr/>
            </p:nvSpPr>
            <p:spPr bwMode="auto">
              <a:xfrm>
                <a:off x="865028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1" name="Line 397"/>
              <p:cNvSpPr>
                <a:spLocks noChangeShapeType="1"/>
              </p:cNvSpPr>
              <p:nvPr/>
            </p:nvSpPr>
            <p:spPr bwMode="auto">
              <a:xfrm>
                <a:off x="863123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95" name="Freeform 398"/>
            <p:cNvSpPr>
              <a:spLocks/>
            </p:cNvSpPr>
            <p:nvPr/>
          </p:nvSpPr>
          <p:spPr bwMode="auto">
            <a:xfrm>
              <a:off x="5222875" y="2210126"/>
              <a:ext cx="3443288" cy="554038"/>
            </a:xfrm>
            <a:custGeom>
              <a:avLst/>
              <a:gdLst>
                <a:gd name="T0" fmla="*/ 0 w 2169"/>
                <a:gd name="T1" fmla="*/ 0 h 349"/>
                <a:gd name="T2" fmla="*/ 134 w 2169"/>
                <a:gd name="T3" fmla="*/ 0 h 349"/>
                <a:gd name="T4" fmla="*/ 134 w 2169"/>
                <a:gd name="T5" fmla="*/ 10 h 349"/>
                <a:gd name="T6" fmla="*/ 184 w 2169"/>
                <a:gd name="T7" fmla="*/ 10 h 349"/>
                <a:gd name="T8" fmla="*/ 184 w 2169"/>
                <a:gd name="T9" fmla="*/ 24 h 349"/>
                <a:gd name="T10" fmla="*/ 290 w 2169"/>
                <a:gd name="T11" fmla="*/ 24 h 349"/>
                <a:gd name="T12" fmla="*/ 325 w 2169"/>
                <a:gd name="T13" fmla="*/ 24 h 349"/>
                <a:gd name="T14" fmla="*/ 325 w 2169"/>
                <a:gd name="T15" fmla="*/ 34 h 349"/>
                <a:gd name="T16" fmla="*/ 337 w 2169"/>
                <a:gd name="T17" fmla="*/ 34 h 349"/>
                <a:gd name="T18" fmla="*/ 337 w 2169"/>
                <a:gd name="T19" fmla="*/ 47 h 349"/>
                <a:gd name="T20" fmla="*/ 405 w 2169"/>
                <a:gd name="T21" fmla="*/ 47 h 349"/>
                <a:gd name="T22" fmla="*/ 405 w 2169"/>
                <a:gd name="T23" fmla="*/ 59 h 349"/>
                <a:gd name="T24" fmla="*/ 409 w 2169"/>
                <a:gd name="T25" fmla="*/ 59 h 349"/>
                <a:gd name="T26" fmla="*/ 409 w 2169"/>
                <a:gd name="T27" fmla="*/ 71 h 349"/>
                <a:gd name="T28" fmla="*/ 501 w 2169"/>
                <a:gd name="T29" fmla="*/ 71 h 349"/>
                <a:gd name="T30" fmla="*/ 625 w 2169"/>
                <a:gd name="T31" fmla="*/ 71 h 349"/>
                <a:gd name="T32" fmla="*/ 625 w 2169"/>
                <a:gd name="T33" fmla="*/ 83 h 349"/>
                <a:gd name="T34" fmla="*/ 705 w 2169"/>
                <a:gd name="T35" fmla="*/ 83 h 349"/>
                <a:gd name="T36" fmla="*/ 915 w 2169"/>
                <a:gd name="T37" fmla="*/ 83 h 349"/>
                <a:gd name="T38" fmla="*/ 955 w 2169"/>
                <a:gd name="T39" fmla="*/ 83 h 349"/>
                <a:gd name="T40" fmla="*/ 955 w 2169"/>
                <a:gd name="T41" fmla="*/ 105 h 349"/>
                <a:gd name="T42" fmla="*/ 1124 w 2169"/>
                <a:gd name="T43" fmla="*/ 105 h 349"/>
                <a:gd name="T44" fmla="*/ 1186 w 2169"/>
                <a:gd name="T45" fmla="*/ 105 h 349"/>
                <a:gd name="T46" fmla="*/ 1186 w 2169"/>
                <a:gd name="T47" fmla="*/ 133 h 349"/>
                <a:gd name="T48" fmla="*/ 1252 w 2169"/>
                <a:gd name="T49" fmla="*/ 133 h 349"/>
                <a:gd name="T50" fmla="*/ 1252 w 2169"/>
                <a:gd name="T51" fmla="*/ 159 h 349"/>
                <a:gd name="T52" fmla="*/ 1312 w 2169"/>
                <a:gd name="T53" fmla="*/ 159 h 349"/>
                <a:gd name="T54" fmla="*/ 1312 w 2169"/>
                <a:gd name="T55" fmla="*/ 190 h 349"/>
                <a:gd name="T56" fmla="*/ 1368 w 2169"/>
                <a:gd name="T57" fmla="*/ 190 h 349"/>
                <a:gd name="T58" fmla="*/ 1368 w 2169"/>
                <a:gd name="T59" fmla="*/ 224 h 349"/>
                <a:gd name="T60" fmla="*/ 1390 w 2169"/>
                <a:gd name="T61" fmla="*/ 224 h 349"/>
                <a:gd name="T62" fmla="*/ 1390 w 2169"/>
                <a:gd name="T63" fmla="*/ 256 h 349"/>
                <a:gd name="T64" fmla="*/ 1540 w 2169"/>
                <a:gd name="T65" fmla="*/ 256 h 349"/>
                <a:gd name="T66" fmla="*/ 1702 w 2169"/>
                <a:gd name="T67" fmla="*/ 256 h 349"/>
                <a:gd name="T68" fmla="*/ 1702 w 2169"/>
                <a:gd name="T69" fmla="*/ 349 h 349"/>
                <a:gd name="T70" fmla="*/ 1748 w 2169"/>
                <a:gd name="T71" fmla="*/ 349 h 349"/>
                <a:gd name="T72" fmla="*/ 1951 w 2169"/>
                <a:gd name="T73" fmla="*/ 349 h 349"/>
                <a:gd name="T74" fmla="*/ 2165 w 2169"/>
                <a:gd name="T75" fmla="*/ 349 h 349"/>
                <a:gd name="T76" fmla="*/ 2169 w 2169"/>
                <a:gd name="T7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9" h="349">
                  <a:moveTo>
                    <a:pt x="0" y="0"/>
                  </a:moveTo>
                  <a:lnTo>
                    <a:pt x="134" y="0"/>
                  </a:lnTo>
                  <a:lnTo>
                    <a:pt x="134" y="10"/>
                  </a:lnTo>
                  <a:lnTo>
                    <a:pt x="184" y="10"/>
                  </a:lnTo>
                  <a:lnTo>
                    <a:pt x="184" y="24"/>
                  </a:lnTo>
                  <a:lnTo>
                    <a:pt x="290" y="24"/>
                  </a:lnTo>
                  <a:lnTo>
                    <a:pt x="325" y="24"/>
                  </a:lnTo>
                  <a:lnTo>
                    <a:pt x="325" y="34"/>
                  </a:lnTo>
                  <a:lnTo>
                    <a:pt x="337" y="34"/>
                  </a:lnTo>
                  <a:lnTo>
                    <a:pt x="337" y="47"/>
                  </a:lnTo>
                  <a:lnTo>
                    <a:pt x="405" y="47"/>
                  </a:lnTo>
                  <a:lnTo>
                    <a:pt x="405" y="59"/>
                  </a:lnTo>
                  <a:lnTo>
                    <a:pt x="409" y="59"/>
                  </a:lnTo>
                  <a:lnTo>
                    <a:pt x="409" y="71"/>
                  </a:lnTo>
                  <a:lnTo>
                    <a:pt x="501" y="71"/>
                  </a:lnTo>
                  <a:lnTo>
                    <a:pt x="625" y="71"/>
                  </a:lnTo>
                  <a:lnTo>
                    <a:pt x="625" y="83"/>
                  </a:lnTo>
                  <a:lnTo>
                    <a:pt x="705" y="83"/>
                  </a:lnTo>
                  <a:lnTo>
                    <a:pt x="915" y="83"/>
                  </a:lnTo>
                  <a:lnTo>
                    <a:pt x="955" y="83"/>
                  </a:lnTo>
                  <a:lnTo>
                    <a:pt x="955" y="105"/>
                  </a:lnTo>
                  <a:lnTo>
                    <a:pt x="1124" y="105"/>
                  </a:lnTo>
                  <a:lnTo>
                    <a:pt x="1186" y="105"/>
                  </a:lnTo>
                  <a:lnTo>
                    <a:pt x="1186" y="133"/>
                  </a:lnTo>
                  <a:lnTo>
                    <a:pt x="1252" y="133"/>
                  </a:lnTo>
                  <a:lnTo>
                    <a:pt x="1252" y="159"/>
                  </a:lnTo>
                  <a:lnTo>
                    <a:pt x="1312" y="159"/>
                  </a:lnTo>
                  <a:lnTo>
                    <a:pt x="1312" y="190"/>
                  </a:lnTo>
                  <a:lnTo>
                    <a:pt x="1368" y="190"/>
                  </a:lnTo>
                  <a:lnTo>
                    <a:pt x="1368" y="224"/>
                  </a:lnTo>
                  <a:lnTo>
                    <a:pt x="1390" y="224"/>
                  </a:lnTo>
                  <a:lnTo>
                    <a:pt x="1390" y="256"/>
                  </a:lnTo>
                  <a:lnTo>
                    <a:pt x="1540" y="256"/>
                  </a:lnTo>
                  <a:lnTo>
                    <a:pt x="1702" y="256"/>
                  </a:lnTo>
                  <a:lnTo>
                    <a:pt x="1702" y="349"/>
                  </a:lnTo>
                  <a:lnTo>
                    <a:pt x="1748" y="349"/>
                  </a:lnTo>
                  <a:lnTo>
                    <a:pt x="1951" y="349"/>
                  </a:lnTo>
                  <a:lnTo>
                    <a:pt x="2165" y="349"/>
                  </a:lnTo>
                  <a:lnTo>
                    <a:pt x="2169" y="349"/>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472" name="Group 471"/>
          <p:cNvGrpSpPr/>
          <p:nvPr/>
        </p:nvGrpSpPr>
        <p:grpSpPr>
          <a:xfrm>
            <a:off x="5224463" y="2176789"/>
            <a:ext cx="3032125" cy="1052512"/>
            <a:chOff x="5224463" y="2176789"/>
            <a:chExt cx="3032125" cy="1052512"/>
          </a:xfrm>
        </p:grpSpPr>
        <p:sp>
          <p:nvSpPr>
            <p:cNvPr id="473" name="Line 402"/>
            <p:cNvSpPr>
              <a:spLocks noChangeShapeType="1"/>
            </p:cNvSpPr>
            <p:nvPr/>
          </p:nvSpPr>
          <p:spPr bwMode="auto">
            <a:xfrm>
              <a:off x="52435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4" name="Line 403"/>
            <p:cNvSpPr>
              <a:spLocks noChangeShapeType="1"/>
            </p:cNvSpPr>
            <p:nvPr/>
          </p:nvSpPr>
          <p:spPr bwMode="auto">
            <a:xfrm>
              <a:off x="52244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5" name="Line 404"/>
            <p:cNvSpPr>
              <a:spLocks noChangeShapeType="1"/>
            </p:cNvSpPr>
            <p:nvPr/>
          </p:nvSpPr>
          <p:spPr bwMode="auto">
            <a:xfrm>
              <a:off x="526256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6" name="Line 405"/>
            <p:cNvSpPr>
              <a:spLocks noChangeShapeType="1"/>
            </p:cNvSpPr>
            <p:nvPr/>
          </p:nvSpPr>
          <p:spPr bwMode="auto">
            <a:xfrm>
              <a:off x="524351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7" name="Line 406"/>
            <p:cNvSpPr>
              <a:spLocks noChangeShapeType="1"/>
            </p:cNvSpPr>
            <p:nvPr/>
          </p:nvSpPr>
          <p:spPr bwMode="auto">
            <a:xfrm>
              <a:off x="5341938"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8" name="Line 407"/>
            <p:cNvSpPr>
              <a:spLocks noChangeShapeType="1"/>
            </p:cNvSpPr>
            <p:nvPr/>
          </p:nvSpPr>
          <p:spPr bwMode="auto">
            <a:xfrm>
              <a:off x="5326063" y="22148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9" name="Line 408"/>
            <p:cNvSpPr>
              <a:spLocks noChangeShapeType="1"/>
            </p:cNvSpPr>
            <p:nvPr/>
          </p:nvSpPr>
          <p:spPr bwMode="auto">
            <a:xfrm>
              <a:off x="53578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0" name="Line 409"/>
            <p:cNvSpPr>
              <a:spLocks noChangeShapeType="1"/>
            </p:cNvSpPr>
            <p:nvPr/>
          </p:nvSpPr>
          <p:spPr bwMode="auto">
            <a:xfrm>
              <a:off x="53387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1" name="Line 410"/>
            <p:cNvSpPr>
              <a:spLocks noChangeShapeType="1"/>
            </p:cNvSpPr>
            <p:nvPr/>
          </p:nvSpPr>
          <p:spPr bwMode="auto">
            <a:xfrm>
              <a:off x="5557838" y="22688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2" name="Line 411"/>
            <p:cNvSpPr>
              <a:spLocks noChangeShapeType="1"/>
            </p:cNvSpPr>
            <p:nvPr/>
          </p:nvSpPr>
          <p:spPr bwMode="auto">
            <a:xfrm>
              <a:off x="5538788" y="23085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3" name="Line 412"/>
            <p:cNvSpPr>
              <a:spLocks noChangeShapeType="1"/>
            </p:cNvSpPr>
            <p:nvPr/>
          </p:nvSpPr>
          <p:spPr bwMode="auto">
            <a:xfrm>
              <a:off x="5611813" y="2265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4" name="Line 413"/>
            <p:cNvSpPr>
              <a:spLocks noChangeShapeType="1"/>
            </p:cNvSpPr>
            <p:nvPr/>
          </p:nvSpPr>
          <p:spPr bwMode="auto">
            <a:xfrm>
              <a:off x="5595938" y="23053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5" name="Line 414"/>
            <p:cNvSpPr>
              <a:spLocks noChangeShapeType="1"/>
            </p:cNvSpPr>
            <p:nvPr/>
          </p:nvSpPr>
          <p:spPr bwMode="auto">
            <a:xfrm>
              <a:off x="564038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6" name="Line 415"/>
            <p:cNvSpPr>
              <a:spLocks noChangeShapeType="1"/>
            </p:cNvSpPr>
            <p:nvPr/>
          </p:nvSpPr>
          <p:spPr bwMode="auto">
            <a:xfrm>
              <a:off x="5624513" y="23212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7" name="Line 416"/>
            <p:cNvSpPr>
              <a:spLocks noChangeShapeType="1"/>
            </p:cNvSpPr>
            <p:nvPr/>
          </p:nvSpPr>
          <p:spPr bwMode="auto">
            <a:xfrm>
              <a:off x="565943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8" name="Line 417"/>
            <p:cNvSpPr>
              <a:spLocks noChangeShapeType="1"/>
            </p:cNvSpPr>
            <p:nvPr/>
          </p:nvSpPr>
          <p:spPr bwMode="auto">
            <a:xfrm>
              <a:off x="5643563" y="2321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9" name="Line 418"/>
            <p:cNvSpPr>
              <a:spLocks noChangeShapeType="1"/>
            </p:cNvSpPr>
            <p:nvPr/>
          </p:nvSpPr>
          <p:spPr bwMode="auto">
            <a:xfrm>
              <a:off x="56784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0" name="Line 419"/>
            <p:cNvSpPr>
              <a:spLocks noChangeShapeType="1"/>
            </p:cNvSpPr>
            <p:nvPr/>
          </p:nvSpPr>
          <p:spPr bwMode="auto">
            <a:xfrm>
              <a:off x="56626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1" name="Line 420"/>
            <p:cNvSpPr>
              <a:spLocks noChangeShapeType="1"/>
            </p:cNvSpPr>
            <p:nvPr/>
          </p:nvSpPr>
          <p:spPr bwMode="auto">
            <a:xfrm>
              <a:off x="570071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421"/>
            <p:cNvSpPr>
              <a:spLocks noChangeShapeType="1"/>
            </p:cNvSpPr>
            <p:nvPr/>
          </p:nvSpPr>
          <p:spPr bwMode="auto">
            <a:xfrm>
              <a:off x="568166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22"/>
            <p:cNvSpPr>
              <a:spLocks noChangeShapeType="1"/>
            </p:cNvSpPr>
            <p:nvPr/>
          </p:nvSpPr>
          <p:spPr bwMode="auto">
            <a:xfrm>
              <a:off x="57038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423"/>
            <p:cNvSpPr>
              <a:spLocks noChangeShapeType="1"/>
            </p:cNvSpPr>
            <p:nvPr/>
          </p:nvSpPr>
          <p:spPr bwMode="auto">
            <a:xfrm>
              <a:off x="56880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424"/>
            <p:cNvSpPr>
              <a:spLocks noChangeShapeType="1"/>
            </p:cNvSpPr>
            <p:nvPr/>
          </p:nvSpPr>
          <p:spPr bwMode="auto">
            <a:xfrm>
              <a:off x="571976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425"/>
            <p:cNvSpPr>
              <a:spLocks noChangeShapeType="1"/>
            </p:cNvSpPr>
            <p:nvPr/>
          </p:nvSpPr>
          <p:spPr bwMode="auto">
            <a:xfrm>
              <a:off x="57007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426"/>
            <p:cNvSpPr>
              <a:spLocks noChangeShapeType="1"/>
            </p:cNvSpPr>
            <p:nvPr/>
          </p:nvSpPr>
          <p:spPr bwMode="auto">
            <a:xfrm>
              <a:off x="572928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427"/>
            <p:cNvSpPr>
              <a:spLocks noChangeShapeType="1"/>
            </p:cNvSpPr>
            <p:nvPr/>
          </p:nvSpPr>
          <p:spPr bwMode="auto">
            <a:xfrm>
              <a:off x="571023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428"/>
            <p:cNvSpPr>
              <a:spLocks noChangeShapeType="1"/>
            </p:cNvSpPr>
            <p:nvPr/>
          </p:nvSpPr>
          <p:spPr bwMode="auto">
            <a:xfrm>
              <a:off x="5745163"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429"/>
            <p:cNvSpPr>
              <a:spLocks noChangeShapeType="1"/>
            </p:cNvSpPr>
            <p:nvPr/>
          </p:nvSpPr>
          <p:spPr bwMode="auto">
            <a:xfrm>
              <a:off x="5729288" y="23815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430"/>
            <p:cNvSpPr>
              <a:spLocks noChangeShapeType="1"/>
            </p:cNvSpPr>
            <p:nvPr/>
          </p:nvSpPr>
          <p:spPr bwMode="auto">
            <a:xfrm>
              <a:off x="57737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431"/>
            <p:cNvSpPr>
              <a:spLocks noChangeShapeType="1"/>
            </p:cNvSpPr>
            <p:nvPr/>
          </p:nvSpPr>
          <p:spPr bwMode="auto">
            <a:xfrm>
              <a:off x="575468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432"/>
            <p:cNvSpPr>
              <a:spLocks noChangeShapeType="1"/>
            </p:cNvSpPr>
            <p:nvPr/>
          </p:nvSpPr>
          <p:spPr bwMode="auto">
            <a:xfrm>
              <a:off x="57864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433"/>
            <p:cNvSpPr>
              <a:spLocks noChangeShapeType="1"/>
            </p:cNvSpPr>
            <p:nvPr/>
          </p:nvSpPr>
          <p:spPr bwMode="auto">
            <a:xfrm>
              <a:off x="5770563"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434"/>
            <p:cNvSpPr>
              <a:spLocks noChangeShapeType="1"/>
            </p:cNvSpPr>
            <p:nvPr/>
          </p:nvSpPr>
          <p:spPr bwMode="auto">
            <a:xfrm>
              <a:off x="5932488" y="23625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435"/>
            <p:cNvSpPr>
              <a:spLocks noChangeShapeType="1"/>
            </p:cNvSpPr>
            <p:nvPr/>
          </p:nvSpPr>
          <p:spPr bwMode="auto">
            <a:xfrm>
              <a:off x="5916613" y="240062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436"/>
            <p:cNvSpPr>
              <a:spLocks noChangeShapeType="1"/>
            </p:cNvSpPr>
            <p:nvPr/>
          </p:nvSpPr>
          <p:spPr bwMode="auto">
            <a:xfrm>
              <a:off x="5964238" y="23657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437"/>
            <p:cNvSpPr>
              <a:spLocks noChangeShapeType="1"/>
            </p:cNvSpPr>
            <p:nvPr/>
          </p:nvSpPr>
          <p:spPr bwMode="auto">
            <a:xfrm>
              <a:off x="5948363" y="24038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438"/>
            <p:cNvSpPr>
              <a:spLocks noChangeShapeType="1"/>
            </p:cNvSpPr>
            <p:nvPr/>
          </p:nvSpPr>
          <p:spPr bwMode="auto">
            <a:xfrm>
              <a:off x="5995988" y="2391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439"/>
            <p:cNvSpPr>
              <a:spLocks noChangeShapeType="1"/>
            </p:cNvSpPr>
            <p:nvPr/>
          </p:nvSpPr>
          <p:spPr bwMode="auto">
            <a:xfrm>
              <a:off x="5976938" y="2429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440"/>
            <p:cNvSpPr>
              <a:spLocks noChangeShapeType="1"/>
            </p:cNvSpPr>
            <p:nvPr/>
          </p:nvSpPr>
          <p:spPr bwMode="auto">
            <a:xfrm>
              <a:off x="600551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441"/>
            <p:cNvSpPr>
              <a:spLocks noChangeShapeType="1"/>
            </p:cNvSpPr>
            <p:nvPr/>
          </p:nvSpPr>
          <p:spPr bwMode="auto">
            <a:xfrm>
              <a:off x="5989638"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442"/>
            <p:cNvSpPr>
              <a:spLocks noChangeShapeType="1"/>
            </p:cNvSpPr>
            <p:nvPr/>
          </p:nvSpPr>
          <p:spPr bwMode="auto">
            <a:xfrm>
              <a:off x="602456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443"/>
            <p:cNvSpPr>
              <a:spLocks noChangeShapeType="1"/>
            </p:cNvSpPr>
            <p:nvPr/>
          </p:nvSpPr>
          <p:spPr bwMode="auto">
            <a:xfrm>
              <a:off x="6005513"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444"/>
            <p:cNvSpPr>
              <a:spLocks noChangeShapeType="1"/>
            </p:cNvSpPr>
            <p:nvPr/>
          </p:nvSpPr>
          <p:spPr bwMode="auto">
            <a:xfrm>
              <a:off x="6053138"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445"/>
            <p:cNvSpPr>
              <a:spLocks noChangeShapeType="1"/>
            </p:cNvSpPr>
            <p:nvPr/>
          </p:nvSpPr>
          <p:spPr bwMode="auto">
            <a:xfrm>
              <a:off x="6037263" y="2448251"/>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446"/>
            <p:cNvSpPr>
              <a:spLocks noChangeShapeType="1"/>
            </p:cNvSpPr>
            <p:nvPr/>
          </p:nvSpPr>
          <p:spPr bwMode="auto">
            <a:xfrm>
              <a:off x="6073776"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447"/>
            <p:cNvSpPr>
              <a:spLocks noChangeShapeType="1"/>
            </p:cNvSpPr>
            <p:nvPr/>
          </p:nvSpPr>
          <p:spPr bwMode="auto">
            <a:xfrm>
              <a:off x="6053138" y="2470476"/>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448"/>
            <p:cNvSpPr>
              <a:spLocks noChangeShapeType="1"/>
            </p:cNvSpPr>
            <p:nvPr/>
          </p:nvSpPr>
          <p:spPr bwMode="auto">
            <a:xfrm>
              <a:off x="6083301"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449"/>
            <p:cNvSpPr>
              <a:spLocks noChangeShapeType="1"/>
            </p:cNvSpPr>
            <p:nvPr/>
          </p:nvSpPr>
          <p:spPr bwMode="auto">
            <a:xfrm>
              <a:off x="6067426" y="24704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450"/>
            <p:cNvSpPr>
              <a:spLocks noChangeShapeType="1"/>
            </p:cNvSpPr>
            <p:nvPr/>
          </p:nvSpPr>
          <p:spPr bwMode="auto">
            <a:xfrm>
              <a:off x="614997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451"/>
            <p:cNvSpPr>
              <a:spLocks noChangeShapeType="1"/>
            </p:cNvSpPr>
            <p:nvPr/>
          </p:nvSpPr>
          <p:spPr bwMode="auto">
            <a:xfrm>
              <a:off x="613410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Line 452"/>
            <p:cNvSpPr>
              <a:spLocks noChangeShapeType="1"/>
            </p:cNvSpPr>
            <p:nvPr/>
          </p:nvSpPr>
          <p:spPr bwMode="auto">
            <a:xfrm>
              <a:off x="618172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4" name="Line 453"/>
            <p:cNvSpPr>
              <a:spLocks noChangeShapeType="1"/>
            </p:cNvSpPr>
            <p:nvPr/>
          </p:nvSpPr>
          <p:spPr bwMode="auto">
            <a:xfrm>
              <a:off x="616585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5" name="Line 454"/>
            <p:cNvSpPr>
              <a:spLocks noChangeShapeType="1"/>
            </p:cNvSpPr>
            <p:nvPr/>
          </p:nvSpPr>
          <p:spPr bwMode="auto">
            <a:xfrm>
              <a:off x="62134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455"/>
            <p:cNvSpPr>
              <a:spLocks noChangeShapeType="1"/>
            </p:cNvSpPr>
            <p:nvPr/>
          </p:nvSpPr>
          <p:spPr bwMode="auto">
            <a:xfrm>
              <a:off x="61976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456"/>
            <p:cNvSpPr>
              <a:spLocks noChangeShapeType="1"/>
            </p:cNvSpPr>
            <p:nvPr/>
          </p:nvSpPr>
          <p:spPr bwMode="auto">
            <a:xfrm>
              <a:off x="62261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457"/>
            <p:cNvSpPr>
              <a:spLocks noChangeShapeType="1"/>
            </p:cNvSpPr>
            <p:nvPr/>
          </p:nvSpPr>
          <p:spPr bwMode="auto">
            <a:xfrm>
              <a:off x="62103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458"/>
            <p:cNvSpPr>
              <a:spLocks noChangeShapeType="1"/>
            </p:cNvSpPr>
            <p:nvPr/>
          </p:nvSpPr>
          <p:spPr bwMode="auto">
            <a:xfrm>
              <a:off x="62579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59"/>
            <p:cNvSpPr>
              <a:spLocks noChangeShapeType="1"/>
            </p:cNvSpPr>
            <p:nvPr/>
          </p:nvSpPr>
          <p:spPr bwMode="auto">
            <a:xfrm>
              <a:off x="624205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60"/>
            <p:cNvSpPr>
              <a:spLocks noChangeShapeType="1"/>
            </p:cNvSpPr>
            <p:nvPr/>
          </p:nvSpPr>
          <p:spPr bwMode="auto">
            <a:xfrm>
              <a:off x="62706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61"/>
            <p:cNvSpPr>
              <a:spLocks noChangeShapeType="1"/>
            </p:cNvSpPr>
            <p:nvPr/>
          </p:nvSpPr>
          <p:spPr bwMode="auto">
            <a:xfrm>
              <a:off x="6251576" y="25196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62"/>
            <p:cNvSpPr>
              <a:spLocks noChangeShapeType="1"/>
            </p:cNvSpPr>
            <p:nvPr/>
          </p:nvSpPr>
          <p:spPr bwMode="auto">
            <a:xfrm>
              <a:off x="629920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63"/>
            <p:cNvSpPr>
              <a:spLocks noChangeShapeType="1"/>
            </p:cNvSpPr>
            <p:nvPr/>
          </p:nvSpPr>
          <p:spPr bwMode="auto">
            <a:xfrm>
              <a:off x="628332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64"/>
            <p:cNvSpPr>
              <a:spLocks noChangeShapeType="1"/>
            </p:cNvSpPr>
            <p:nvPr/>
          </p:nvSpPr>
          <p:spPr bwMode="auto">
            <a:xfrm>
              <a:off x="6315076"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5"/>
            <p:cNvSpPr>
              <a:spLocks noChangeShapeType="1"/>
            </p:cNvSpPr>
            <p:nvPr/>
          </p:nvSpPr>
          <p:spPr bwMode="auto">
            <a:xfrm>
              <a:off x="6299201"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66"/>
            <p:cNvSpPr>
              <a:spLocks noChangeShapeType="1"/>
            </p:cNvSpPr>
            <p:nvPr/>
          </p:nvSpPr>
          <p:spPr bwMode="auto">
            <a:xfrm>
              <a:off x="631825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67"/>
            <p:cNvSpPr>
              <a:spLocks noChangeShapeType="1"/>
            </p:cNvSpPr>
            <p:nvPr/>
          </p:nvSpPr>
          <p:spPr bwMode="auto">
            <a:xfrm>
              <a:off x="630237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68"/>
            <p:cNvSpPr>
              <a:spLocks noChangeShapeType="1"/>
            </p:cNvSpPr>
            <p:nvPr/>
          </p:nvSpPr>
          <p:spPr bwMode="auto">
            <a:xfrm>
              <a:off x="63404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469"/>
            <p:cNvSpPr>
              <a:spLocks noChangeShapeType="1"/>
            </p:cNvSpPr>
            <p:nvPr/>
          </p:nvSpPr>
          <p:spPr bwMode="auto">
            <a:xfrm>
              <a:off x="632460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470"/>
            <p:cNvSpPr>
              <a:spLocks noChangeShapeType="1"/>
            </p:cNvSpPr>
            <p:nvPr/>
          </p:nvSpPr>
          <p:spPr bwMode="auto">
            <a:xfrm>
              <a:off x="63500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471"/>
            <p:cNvSpPr>
              <a:spLocks noChangeShapeType="1"/>
            </p:cNvSpPr>
            <p:nvPr/>
          </p:nvSpPr>
          <p:spPr bwMode="auto">
            <a:xfrm>
              <a:off x="63341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472"/>
            <p:cNvSpPr>
              <a:spLocks noChangeShapeType="1"/>
            </p:cNvSpPr>
            <p:nvPr/>
          </p:nvSpPr>
          <p:spPr bwMode="auto">
            <a:xfrm>
              <a:off x="635952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473"/>
            <p:cNvSpPr>
              <a:spLocks noChangeShapeType="1"/>
            </p:cNvSpPr>
            <p:nvPr/>
          </p:nvSpPr>
          <p:spPr bwMode="auto">
            <a:xfrm>
              <a:off x="63436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474"/>
            <p:cNvSpPr>
              <a:spLocks noChangeShapeType="1"/>
            </p:cNvSpPr>
            <p:nvPr/>
          </p:nvSpPr>
          <p:spPr bwMode="auto">
            <a:xfrm>
              <a:off x="63754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475"/>
            <p:cNvSpPr>
              <a:spLocks noChangeShapeType="1"/>
            </p:cNvSpPr>
            <p:nvPr/>
          </p:nvSpPr>
          <p:spPr bwMode="auto">
            <a:xfrm>
              <a:off x="63563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476"/>
            <p:cNvSpPr>
              <a:spLocks noChangeShapeType="1"/>
            </p:cNvSpPr>
            <p:nvPr/>
          </p:nvSpPr>
          <p:spPr bwMode="auto">
            <a:xfrm>
              <a:off x="63817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477"/>
            <p:cNvSpPr>
              <a:spLocks noChangeShapeType="1"/>
            </p:cNvSpPr>
            <p:nvPr/>
          </p:nvSpPr>
          <p:spPr bwMode="auto">
            <a:xfrm>
              <a:off x="636587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478"/>
            <p:cNvSpPr>
              <a:spLocks noChangeShapeType="1"/>
            </p:cNvSpPr>
            <p:nvPr/>
          </p:nvSpPr>
          <p:spPr bwMode="auto">
            <a:xfrm>
              <a:off x="64166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479"/>
            <p:cNvSpPr>
              <a:spLocks noChangeShapeType="1"/>
            </p:cNvSpPr>
            <p:nvPr/>
          </p:nvSpPr>
          <p:spPr bwMode="auto">
            <a:xfrm>
              <a:off x="63976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480"/>
            <p:cNvSpPr>
              <a:spLocks noChangeShapeType="1"/>
            </p:cNvSpPr>
            <p:nvPr/>
          </p:nvSpPr>
          <p:spPr bwMode="auto">
            <a:xfrm>
              <a:off x="64420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481"/>
            <p:cNvSpPr>
              <a:spLocks noChangeShapeType="1"/>
            </p:cNvSpPr>
            <p:nvPr/>
          </p:nvSpPr>
          <p:spPr bwMode="auto">
            <a:xfrm>
              <a:off x="64230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482"/>
            <p:cNvSpPr>
              <a:spLocks noChangeShapeType="1"/>
            </p:cNvSpPr>
            <p:nvPr/>
          </p:nvSpPr>
          <p:spPr bwMode="auto">
            <a:xfrm>
              <a:off x="64547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483"/>
            <p:cNvSpPr>
              <a:spLocks noChangeShapeType="1"/>
            </p:cNvSpPr>
            <p:nvPr/>
          </p:nvSpPr>
          <p:spPr bwMode="auto">
            <a:xfrm>
              <a:off x="64357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484"/>
            <p:cNvSpPr>
              <a:spLocks noChangeShapeType="1"/>
            </p:cNvSpPr>
            <p:nvPr/>
          </p:nvSpPr>
          <p:spPr bwMode="auto">
            <a:xfrm>
              <a:off x="64960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485"/>
            <p:cNvSpPr>
              <a:spLocks noChangeShapeType="1"/>
            </p:cNvSpPr>
            <p:nvPr/>
          </p:nvSpPr>
          <p:spPr bwMode="auto">
            <a:xfrm>
              <a:off x="6480176" y="25704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486"/>
            <p:cNvSpPr>
              <a:spLocks noChangeShapeType="1"/>
            </p:cNvSpPr>
            <p:nvPr/>
          </p:nvSpPr>
          <p:spPr bwMode="auto">
            <a:xfrm>
              <a:off x="6581776"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487"/>
            <p:cNvSpPr>
              <a:spLocks noChangeShapeType="1"/>
            </p:cNvSpPr>
            <p:nvPr/>
          </p:nvSpPr>
          <p:spPr bwMode="auto">
            <a:xfrm>
              <a:off x="65627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488"/>
            <p:cNvSpPr>
              <a:spLocks noChangeShapeType="1"/>
            </p:cNvSpPr>
            <p:nvPr/>
          </p:nvSpPr>
          <p:spPr bwMode="auto">
            <a:xfrm>
              <a:off x="6591301"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489"/>
            <p:cNvSpPr>
              <a:spLocks noChangeShapeType="1"/>
            </p:cNvSpPr>
            <p:nvPr/>
          </p:nvSpPr>
          <p:spPr bwMode="auto">
            <a:xfrm>
              <a:off x="65754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490"/>
            <p:cNvSpPr>
              <a:spLocks noChangeShapeType="1"/>
            </p:cNvSpPr>
            <p:nvPr/>
          </p:nvSpPr>
          <p:spPr bwMode="auto">
            <a:xfrm>
              <a:off x="66484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491"/>
            <p:cNvSpPr>
              <a:spLocks noChangeShapeType="1"/>
            </p:cNvSpPr>
            <p:nvPr/>
          </p:nvSpPr>
          <p:spPr bwMode="auto">
            <a:xfrm>
              <a:off x="66294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492"/>
            <p:cNvSpPr>
              <a:spLocks noChangeShapeType="1"/>
            </p:cNvSpPr>
            <p:nvPr/>
          </p:nvSpPr>
          <p:spPr bwMode="auto">
            <a:xfrm>
              <a:off x="66611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493"/>
            <p:cNvSpPr>
              <a:spLocks noChangeShapeType="1"/>
            </p:cNvSpPr>
            <p:nvPr/>
          </p:nvSpPr>
          <p:spPr bwMode="auto">
            <a:xfrm>
              <a:off x="66421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494"/>
            <p:cNvSpPr>
              <a:spLocks noChangeShapeType="1"/>
            </p:cNvSpPr>
            <p:nvPr/>
          </p:nvSpPr>
          <p:spPr bwMode="auto">
            <a:xfrm>
              <a:off x="67437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495"/>
            <p:cNvSpPr>
              <a:spLocks noChangeShapeType="1"/>
            </p:cNvSpPr>
            <p:nvPr/>
          </p:nvSpPr>
          <p:spPr bwMode="auto">
            <a:xfrm>
              <a:off x="672465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496"/>
            <p:cNvSpPr>
              <a:spLocks noChangeShapeType="1"/>
            </p:cNvSpPr>
            <p:nvPr/>
          </p:nvSpPr>
          <p:spPr bwMode="auto">
            <a:xfrm>
              <a:off x="67564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497"/>
            <p:cNvSpPr>
              <a:spLocks noChangeShapeType="1"/>
            </p:cNvSpPr>
            <p:nvPr/>
          </p:nvSpPr>
          <p:spPr bwMode="auto">
            <a:xfrm>
              <a:off x="6740526"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498"/>
            <p:cNvSpPr>
              <a:spLocks noChangeShapeType="1"/>
            </p:cNvSpPr>
            <p:nvPr/>
          </p:nvSpPr>
          <p:spPr bwMode="auto">
            <a:xfrm>
              <a:off x="679767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499"/>
            <p:cNvSpPr>
              <a:spLocks noChangeShapeType="1"/>
            </p:cNvSpPr>
            <p:nvPr/>
          </p:nvSpPr>
          <p:spPr bwMode="auto">
            <a:xfrm>
              <a:off x="678180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500"/>
            <p:cNvSpPr>
              <a:spLocks noChangeShapeType="1"/>
            </p:cNvSpPr>
            <p:nvPr/>
          </p:nvSpPr>
          <p:spPr bwMode="auto">
            <a:xfrm>
              <a:off x="68167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501"/>
            <p:cNvSpPr>
              <a:spLocks noChangeShapeType="1"/>
            </p:cNvSpPr>
            <p:nvPr/>
          </p:nvSpPr>
          <p:spPr bwMode="auto">
            <a:xfrm>
              <a:off x="68008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502"/>
            <p:cNvSpPr>
              <a:spLocks noChangeShapeType="1"/>
            </p:cNvSpPr>
            <p:nvPr/>
          </p:nvSpPr>
          <p:spPr bwMode="auto">
            <a:xfrm>
              <a:off x="68326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Line 503"/>
            <p:cNvSpPr>
              <a:spLocks noChangeShapeType="1"/>
            </p:cNvSpPr>
            <p:nvPr/>
          </p:nvSpPr>
          <p:spPr bwMode="auto">
            <a:xfrm>
              <a:off x="6816726"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5" name="Line 504"/>
            <p:cNvSpPr>
              <a:spLocks noChangeShapeType="1"/>
            </p:cNvSpPr>
            <p:nvPr/>
          </p:nvSpPr>
          <p:spPr bwMode="auto">
            <a:xfrm>
              <a:off x="68675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6" name="Line 505"/>
            <p:cNvSpPr>
              <a:spLocks noChangeShapeType="1"/>
            </p:cNvSpPr>
            <p:nvPr/>
          </p:nvSpPr>
          <p:spPr bwMode="auto">
            <a:xfrm>
              <a:off x="68516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7" name="Line 506"/>
            <p:cNvSpPr>
              <a:spLocks noChangeShapeType="1"/>
            </p:cNvSpPr>
            <p:nvPr/>
          </p:nvSpPr>
          <p:spPr bwMode="auto">
            <a:xfrm>
              <a:off x="6918326"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8" name="Line 507"/>
            <p:cNvSpPr>
              <a:spLocks noChangeShapeType="1"/>
            </p:cNvSpPr>
            <p:nvPr/>
          </p:nvSpPr>
          <p:spPr bwMode="auto">
            <a:xfrm>
              <a:off x="6899276" y="26847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9" name="Line 508"/>
            <p:cNvSpPr>
              <a:spLocks noChangeShapeType="1"/>
            </p:cNvSpPr>
            <p:nvPr/>
          </p:nvSpPr>
          <p:spPr bwMode="auto">
            <a:xfrm>
              <a:off x="7010401"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0" name="Line 509"/>
            <p:cNvSpPr>
              <a:spLocks noChangeShapeType="1"/>
            </p:cNvSpPr>
            <p:nvPr/>
          </p:nvSpPr>
          <p:spPr bwMode="auto">
            <a:xfrm>
              <a:off x="6994526" y="26847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1" name="Line 510"/>
            <p:cNvSpPr>
              <a:spLocks noChangeShapeType="1"/>
            </p:cNvSpPr>
            <p:nvPr/>
          </p:nvSpPr>
          <p:spPr bwMode="auto">
            <a:xfrm>
              <a:off x="702945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2" name="Line 511"/>
            <p:cNvSpPr>
              <a:spLocks noChangeShapeType="1"/>
            </p:cNvSpPr>
            <p:nvPr/>
          </p:nvSpPr>
          <p:spPr bwMode="auto">
            <a:xfrm>
              <a:off x="7013576"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3" name="Line 512"/>
            <p:cNvSpPr>
              <a:spLocks noChangeShapeType="1"/>
            </p:cNvSpPr>
            <p:nvPr/>
          </p:nvSpPr>
          <p:spPr bwMode="auto">
            <a:xfrm>
              <a:off x="705167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4" name="Line 513"/>
            <p:cNvSpPr>
              <a:spLocks noChangeShapeType="1"/>
            </p:cNvSpPr>
            <p:nvPr/>
          </p:nvSpPr>
          <p:spPr bwMode="auto">
            <a:xfrm>
              <a:off x="703580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5" name="Line 514"/>
            <p:cNvSpPr>
              <a:spLocks noChangeShapeType="1"/>
            </p:cNvSpPr>
            <p:nvPr/>
          </p:nvSpPr>
          <p:spPr bwMode="auto">
            <a:xfrm>
              <a:off x="707390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6" name="Line 515"/>
            <p:cNvSpPr>
              <a:spLocks noChangeShapeType="1"/>
            </p:cNvSpPr>
            <p:nvPr/>
          </p:nvSpPr>
          <p:spPr bwMode="auto">
            <a:xfrm>
              <a:off x="7054851" y="27340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7" name="Line 516"/>
            <p:cNvSpPr>
              <a:spLocks noChangeShapeType="1"/>
            </p:cNvSpPr>
            <p:nvPr/>
          </p:nvSpPr>
          <p:spPr bwMode="auto">
            <a:xfrm>
              <a:off x="710882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8" name="Line 517"/>
            <p:cNvSpPr>
              <a:spLocks noChangeShapeType="1"/>
            </p:cNvSpPr>
            <p:nvPr/>
          </p:nvSpPr>
          <p:spPr bwMode="auto">
            <a:xfrm>
              <a:off x="709295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9" name="Line 518"/>
            <p:cNvSpPr>
              <a:spLocks noChangeShapeType="1"/>
            </p:cNvSpPr>
            <p:nvPr/>
          </p:nvSpPr>
          <p:spPr bwMode="auto">
            <a:xfrm>
              <a:off x="71596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0" name="Line 519"/>
            <p:cNvSpPr>
              <a:spLocks noChangeShapeType="1"/>
            </p:cNvSpPr>
            <p:nvPr/>
          </p:nvSpPr>
          <p:spPr bwMode="auto">
            <a:xfrm>
              <a:off x="71437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1" name="Line 520"/>
            <p:cNvSpPr>
              <a:spLocks noChangeShapeType="1"/>
            </p:cNvSpPr>
            <p:nvPr/>
          </p:nvSpPr>
          <p:spPr bwMode="auto">
            <a:xfrm>
              <a:off x="71850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2" name="Line 521"/>
            <p:cNvSpPr>
              <a:spLocks noChangeShapeType="1"/>
            </p:cNvSpPr>
            <p:nvPr/>
          </p:nvSpPr>
          <p:spPr bwMode="auto">
            <a:xfrm>
              <a:off x="71691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3" name="Line 522"/>
            <p:cNvSpPr>
              <a:spLocks noChangeShapeType="1"/>
            </p:cNvSpPr>
            <p:nvPr/>
          </p:nvSpPr>
          <p:spPr bwMode="auto">
            <a:xfrm>
              <a:off x="720407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4" name="Line 523"/>
            <p:cNvSpPr>
              <a:spLocks noChangeShapeType="1"/>
            </p:cNvSpPr>
            <p:nvPr/>
          </p:nvSpPr>
          <p:spPr bwMode="auto">
            <a:xfrm>
              <a:off x="718820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5" name="Line 524"/>
            <p:cNvSpPr>
              <a:spLocks noChangeShapeType="1"/>
            </p:cNvSpPr>
            <p:nvPr/>
          </p:nvSpPr>
          <p:spPr bwMode="auto">
            <a:xfrm>
              <a:off x="721360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6" name="Line 525"/>
            <p:cNvSpPr>
              <a:spLocks noChangeShapeType="1"/>
            </p:cNvSpPr>
            <p:nvPr/>
          </p:nvSpPr>
          <p:spPr bwMode="auto">
            <a:xfrm>
              <a:off x="7197726" y="27911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7" name="Line 526"/>
            <p:cNvSpPr>
              <a:spLocks noChangeShapeType="1"/>
            </p:cNvSpPr>
            <p:nvPr/>
          </p:nvSpPr>
          <p:spPr bwMode="auto">
            <a:xfrm>
              <a:off x="723265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8" name="Line 527"/>
            <p:cNvSpPr>
              <a:spLocks noChangeShapeType="1"/>
            </p:cNvSpPr>
            <p:nvPr/>
          </p:nvSpPr>
          <p:spPr bwMode="auto">
            <a:xfrm>
              <a:off x="7216776"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9" name="Line 528"/>
            <p:cNvSpPr>
              <a:spLocks noChangeShapeType="1"/>
            </p:cNvSpPr>
            <p:nvPr/>
          </p:nvSpPr>
          <p:spPr bwMode="auto">
            <a:xfrm>
              <a:off x="73247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0" name="Line 529"/>
            <p:cNvSpPr>
              <a:spLocks noChangeShapeType="1"/>
            </p:cNvSpPr>
            <p:nvPr/>
          </p:nvSpPr>
          <p:spPr bwMode="auto">
            <a:xfrm>
              <a:off x="73088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1" name="Line 530"/>
            <p:cNvSpPr>
              <a:spLocks noChangeShapeType="1"/>
            </p:cNvSpPr>
            <p:nvPr/>
          </p:nvSpPr>
          <p:spPr bwMode="auto">
            <a:xfrm>
              <a:off x="73533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2" name="Line 531"/>
            <p:cNvSpPr>
              <a:spLocks noChangeShapeType="1"/>
            </p:cNvSpPr>
            <p:nvPr/>
          </p:nvSpPr>
          <p:spPr bwMode="auto">
            <a:xfrm>
              <a:off x="73374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3" name="Line 532"/>
            <p:cNvSpPr>
              <a:spLocks noChangeShapeType="1"/>
            </p:cNvSpPr>
            <p:nvPr/>
          </p:nvSpPr>
          <p:spPr bwMode="auto">
            <a:xfrm>
              <a:off x="73787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4" name="Line 533"/>
            <p:cNvSpPr>
              <a:spLocks noChangeShapeType="1"/>
            </p:cNvSpPr>
            <p:nvPr/>
          </p:nvSpPr>
          <p:spPr bwMode="auto">
            <a:xfrm>
              <a:off x="73628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5" name="Line 534"/>
            <p:cNvSpPr>
              <a:spLocks noChangeShapeType="1"/>
            </p:cNvSpPr>
            <p:nvPr/>
          </p:nvSpPr>
          <p:spPr bwMode="auto">
            <a:xfrm>
              <a:off x="7400926"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6" name="Line 535"/>
            <p:cNvSpPr>
              <a:spLocks noChangeShapeType="1"/>
            </p:cNvSpPr>
            <p:nvPr/>
          </p:nvSpPr>
          <p:spPr bwMode="auto">
            <a:xfrm>
              <a:off x="7385051"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7" name="Line 536"/>
            <p:cNvSpPr>
              <a:spLocks noChangeShapeType="1"/>
            </p:cNvSpPr>
            <p:nvPr/>
          </p:nvSpPr>
          <p:spPr bwMode="auto">
            <a:xfrm>
              <a:off x="7527926" y="290862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8" name="Line 537"/>
            <p:cNvSpPr>
              <a:spLocks noChangeShapeType="1"/>
            </p:cNvSpPr>
            <p:nvPr/>
          </p:nvSpPr>
          <p:spPr bwMode="auto">
            <a:xfrm>
              <a:off x="7512051" y="29483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9" name="Line 538"/>
            <p:cNvSpPr>
              <a:spLocks noChangeShapeType="1"/>
            </p:cNvSpPr>
            <p:nvPr/>
          </p:nvSpPr>
          <p:spPr bwMode="auto">
            <a:xfrm>
              <a:off x="75406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0" name="Line 539"/>
            <p:cNvSpPr>
              <a:spLocks noChangeShapeType="1"/>
            </p:cNvSpPr>
            <p:nvPr/>
          </p:nvSpPr>
          <p:spPr bwMode="auto">
            <a:xfrm>
              <a:off x="7521576"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1" name="Line 540"/>
            <p:cNvSpPr>
              <a:spLocks noChangeShapeType="1"/>
            </p:cNvSpPr>
            <p:nvPr/>
          </p:nvSpPr>
          <p:spPr bwMode="auto">
            <a:xfrm>
              <a:off x="75660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2" name="Line 541"/>
            <p:cNvSpPr>
              <a:spLocks noChangeShapeType="1"/>
            </p:cNvSpPr>
            <p:nvPr/>
          </p:nvSpPr>
          <p:spPr bwMode="auto">
            <a:xfrm>
              <a:off x="7550151"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3" name="Line 542"/>
            <p:cNvSpPr>
              <a:spLocks noChangeShapeType="1"/>
            </p:cNvSpPr>
            <p:nvPr/>
          </p:nvSpPr>
          <p:spPr bwMode="auto">
            <a:xfrm>
              <a:off x="7608888"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4" name="Line 543"/>
            <p:cNvSpPr>
              <a:spLocks noChangeShapeType="1"/>
            </p:cNvSpPr>
            <p:nvPr/>
          </p:nvSpPr>
          <p:spPr bwMode="auto">
            <a:xfrm>
              <a:off x="7593013"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5" name="Line 544"/>
            <p:cNvSpPr>
              <a:spLocks noChangeShapeType="1"/>
            </p:cNvSpPr>
            <p:nvPr/>
          </p:nvSpPr>
          <p:spPr bwMode="auto">
            <a:xfrm>
              <a:off x="76374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6" name="Line 545"/>
            <p:cNvSpPr>
              <a:spLocks noChangeShapeType="1"/>
            </p:cNvSpPr>
            <p:nvPr/>
          </p:nvSpPr>
          <p:spPr bwMode="auto">
            <a:xfrm>
              <a:off x="762158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7" name="Line 546"/>
            <p:cNvSpPr>
              <a:spLocks noChangeShapeType="1"/>
            </p:cNvSpPr>
            <p:nvPr/>
          </p:nvSpPr>
          <p:spPr bwMode="auto">
            <a:xfrm>
              <a:off x="7977188"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8" name="Line 547"/>
            <p:cNvSpPr>
              <a:spLocks noChangeShapeType="1"/>
            </p:cNvSpPr>
            <p:nvPr/>
          </p:nvSpPr>
          <p:spPr bwMode="auto">
            <a:xfrm>
              <a:off x="7961313"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9" name="Line 548"/>
            <p:cNvSpPr>
              <a:spLocks noChangeShapeType="1"/>
            </p:cNvSpPr>
            <p:nvPr/>
          </p:nvSpPr>
          <p:spPr bwMode="auto">
            <a:xfrm>
              <a:off x="79994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0" name="Line 549"/>
            <p:cNvSpPr>
              <a:spLocks noChangeShapeType="1"/>
            </p:cNvSpPr>
            <p:nvPr/>
          </p:nvSpPr>
          <p:spPr bwMode="auto">
            <a:xfrm>
              <a:off x="798353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1" name="Line 550"/>
            <p:cNvSpPr>
              <a:spLocks noChangeShapeType="1"/>
            </p:cNvSpPr>
            <p:nvPr/>
          </p:nvSpPr>
          <p:spPr bwMode="auto">
            <a:xfrm>
              <a:off x="82407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2" name="Line 551"/>
            <p:cNvSpPr>
              <a:spLocks noChangeShapeType="1"/>
            </p:cNvSpPr>
            <p:nvPr/>
          </p:nvSpPr>
          <p:spPr bwMode="auto">
            <a:xfrm>
              <a:off x="8221663"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3" name="Line 552"/>
            <p:cNvSpPr>
              <a:spLocks noChangeShapeType="1"/>
            </p:cNvSpPr>
            <p:nvPr/>
          </p:nvSpPr>
          <p:spPr bwMode="auto">
            <a:xfrm>
              <a:off x="76501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4" name="Line 553"/>
            <p:cNvSpPr>
              <a:spLocks noChangeShapeType="1"/>
            </p:cNvSpPr>
            <p:nvPr/>
          </p:nvSpPr>
          <p:spPr bwMode="auto">
            <a:xfrm>
              <a:off x="7634288"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625" name="Freeform 554"/>
          <p:cNvSpPr>
            <a:spLocks/>
          </p:cNvSpPr>
          <p:nvPr/>
        </p:nvSpPr>
        <p:spPr bwMode="auto">
          <a:xfrm>
            <a:off x="5221288" y="2211714"/>
            <a:ext cx="3044825" cy="976312"/>
          </a:xfrm>
          <a:custGeom>
            <a:avLst/>
            <a:gdLst>
              <a:gd name="T0" fmla="*/ 0 w 1918"/>
              <a:gd name="T1" fmla="*/ 0 h 615"/>
              <a:gd name="T2" fmla="*/ 134 w 1918"/>
              <a:gd name="T3" fmla="*/ 0 h 615"/>
              <a:gd name="T4" fmla="*/ 134 w 1918"/>
              <a:gd name="T5" fmla="*/ 14 h 615"/>
              <a:gd name="T6" fmla="*/ 174 w 1918"/>
              <a:gd name="T7" fmla="*/ 14 h 615"/>
              <a:gd name="T8" fmla="*/ 174 w 1918"/>
              <a:gd name="T9" fmla="*/ 26 h 615"/>
              <a:gd name="T10" fmla="*/ 176 w 1918"/>
              <a:gd name="T11" fmla="*/ 26 h 615"/>
              <a:gd name="T12" fmla="*/ 176 w 1918"/>
              <a:gd name="T13" fmla="*/ 34 h 615"/>
              <a:gd name="T14" fmla="*/ 198 w 1918"/>
              <a:gd name="T15" fmla="*/ 34 h 615"/>
              <a:gd name="T16" fmla="*/ 198 w 1918"/>
              <a:gd name="T17" fmla="*/ 61 h 615"/>
              <a:gd name="T18" fmla="*/ 248 w 1918"/>
              <a:gd name="T19" fmla="*/ 61 h 615"/>
              <a:gd name="T20" fmla="*/ 248 w 1918"/>
              <a:gd name="T21" fmla="*/ 71 h 615"/>
              <a:gd name="T22" fmla="*/ 290 w 1918"/>
              <a:gd name="T23" fmla="*/ 71 h 615"/>
              <a:gd name="T24" fmla="*/ 290 w 1918"/>
              <a:gd name="T25" fmla="*/ 81 h 615"/>
              <a:gd name="T26" fmla="*/ 308 w 1918"/>
              <a:gd name="T27" fmla="*/ 81 h 615"/>
              <a:gd name="T28" fmla="*/ 308 w 1918"/>
              <a:gd name="T29" fmla="*/ 99 h 615"/>
              <a:gd name="T30" fmla="*/ 318 w 1918"/>
              <a:gd name="T31" fmla="*/ 99 h 615"/>
              <a:gd name="T32" fmla="*/ 318 w 1918"/>
              <a:gd name="T33" fmla="*/ 107 h 615"/>
              <a:gd name="T34" fmla="*/ 408 w 1918"/>
              <a:gd name="T35" fmla="*/ 107 h 615"/>
              <a:gd name="T36" fmla="*/ 408 w 1918"/>
              <a:gd name="T37" fmla="*/ 121 h 615"/>
              <a:gd name="T38" fmla="*/ 474 w 1918"/>
              <a:gd name="T39" fmla="*/ 121 h 615"/>
              <a:gd name="T40" fmla="*/ 474 w 1918"/>
              <a:gd name="T41" fmla="*/ 135 h 615"/>
              <a:gd name="T42" fmla="*/ 494 w 1918"/>
              <a:gd name="T43" fmla="*/ 135 h 615"/>
              <a:gd name="T44" fmla="*/ 494 w 1918"/>
              <a:gd name="T45" fmla="*/ 149 h 615"/>
              <a:gd name="T46" fmla="*/ 541 w 1918"/>
              <a:gd name="T47" fmla="*/ 149 h 615"/>
              <a:gd name="T48" fmla="*/ 541 w 1918"/>
              <a:gd name="T49" fmla="*/ 163 h 615"/>
              <a:gd name="T50" fmla="*/ 575 w 1918"/>
              <a:gd name="T51" fmla="*/ 163 h 615"/>
              <a:gd name="T52" fmla="*/ 575 w 1918"/>
              <a:gd name="T53" fmla="*/ 179 h 615"/>
              <a:gd name="T54" fmla="*/ 611 w 1918"/>
              <a:gd name="T55" fmla="*/ 179 h 615"/>
              <a:gd name="T56" fmla="*/ 611 w 1918"/>
              <a:gd name="T57" fmla="*/ 194 h 615"/>
              <a:gd name="T58" fmla="*/ 679 w 1918"/>
              <a:gd name="T59" fmla="*/ 194 h 615"/>
              <a:gd name="T60" fmla="*/ 679 w 1918"/>
              <a:gd name="T61" fmla="*/ 208 h 615"/>
              <a:gd name="T62" fmla="*/ 691 w 1918"/>
              <a:gd name="T63" fmla="*/ 208 h 615"/>
              <a:gd name="T64" fmla="*/ 691 w 1918"/>
              <a:gd name="T65" fmla="*/ 226 h 615"/>
              <a:gd name="T66" fmla="*/ 833 w 1918"/>
              <a:gd name="T67" fmla="*/ 226 h 615"/>
              <a:gd name="T68" fmla="*/ 833 w 1918"/>
              <a:gd name="T69" fmla="*/ 248 h 615"/>
              <a:gd name="T70" fmla="*/ 887 w 1918"/>
              <a:gd name="T71" fmla="*/ 248 h 615"/>
              <a:gd name="T72" fmla="*/ 887 w 1918"/>
              <a:gd name="T73" fmla="*/ 270 h 615"/>
              <a:gd name="T74" fmla="*/ 1005 w 1918"/>
              <a:gd name="T75" fmla="*/ 270 h 615"/>
              <a:gd name="T76" fmla="*/ 1067 w 1918"/>
              <a:gd name="T77" fmla="*/ 270 h 615"/>
              <a:gd name="T78" fmla="*/ 1067 w 1918"/>
              <a:gd name="T79" fmla="*/ 298 h 615"/>
              <a:gd name="T80" fmla="*/ 1131 w 1918"/>
              <a:gd name="T81" fmla="*/ 298 h 615"/>
              <a:gd name="T82" fmla="*/ 1131 w 1918"/>
              <a:gd name="T83" fmla="*/ 329 h 615"/>
              <a:gd name="T84" fmla="*/ 1209 w 1918"/>
              <a:gd name="T85" fmla="*/ 329 h 615"/>
              <a:gd name="T86" fmla="*/ 1209 w 1918"/>
              <a:gd name="T87" fmla="*/ 365 h 615"/>
              <a:gd name="T88" fmla="*/ 1333 w 1918"/>
              <a:gd name="T89" fmla="*/ 365 h 615"/>
              <a:gd name="T90" fmla="*/ 1333 w 1918"/>
              <a:gd name="T91" fmla="*/ 407 h 615"/>
              <a:gd name="T92" fmla="*/ 1387 w 1918"/>
              <a:gd name="T93" fmla="*/ 407 h 615"/>
              <a:gd name="T94" fmla="*/ 1387 w 1918"/>
              <a:gd name="T95" fmla="*/ 466 h 615"/>
              <a:gd name="T96" fmla="*/ 1459 w 1918"/>
              <a:gd name="T97" fmla="*/ 466 h 615"/>
              <a:gd name="T98" fmla="*/ 1459 w 1918"/>
              <a:gd name="T99" fmla="*/ 526 h 615"/>
              <a:gd name="T100" fmla="*/ 1508 w 1918"/>
              <a:gd name="T101" fmla="*/ 526 h 615"/>
              <a:gd name="T102" fmla="*/ 1508 w 1918"/>
              <a:gd name="T103" fmla="*/ 615 h 615"/>
              <a:gd name="T104" fmla="*/ 1678 w 1918"/>
              <a:gd name="T105" fmla="*/ 615 h 615"/>
              <a:gd name="T106" fmla="*/ 1890 w 1918"/>
              <a:gd name="T107" fmla="*/ 615 h 615"/>
              <a:gd name="T108" fmla="*/ 1918 w 1918"/>
              <a:gd name="T109" fmla="*/ 61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615">
                <a:moveTo>
                  <a:pt x="0" y="0"/>
                </a:moveTo>
                <a:lnTo>
                  <a:pt x="134" y="0"/>
                </a:lnTo>
                <a:lnTo>
                  <a:pt x="134" y="14"/>
                </a:lnTo>
                <a:lnTo>
                  <a:pt x="174" y="14"/>
                </a:lnTo>
                <a:lnTo>
                  <a:pt x="174" y="26"/>
                </a:lnTo>
                <a:lnTo>
                  <a:pt x="176" y="26"/>
                </a:lnTo>
                <a:lnTo>
                  <a:pt x="176" y="34"/>
                </a:lnTo>
                <a:lnTo>
                  <a:pt x="198" y="34"/>
                </a:lnTo>
                <a:lnTo>
                  <a:pt x="198" y="61"/>
                </a:lnTo>
                <a:lnTo>
                  <a:pt x="248" y="61"/>
                </a:lnTo>
                <a:lnTo>
                  <a:pt x="248" y="71"/>
                </a:lnTo>
                <a:lnTo>
                  <a:pt x="290" y="71"/>
                </a:lnTo>
                <a:lnTo>
                  <a:pt x="290" y="81"/>
                </a:lnTo>
                <a:lnTo>
                  <a:pt x="308" y="81"/>
                </a:lnTo>
                <a:lnTo>
                  <a:pt x="308" y="99"/>
                </a:lnTo>
                <a:lnTo>
                  <a:pt x="318" y="99"/>
                </a:lnTo>
                <a:lnTo>
                  <a:pt x="318" y="107"/>
                </a:lnTo>
                <a:lnTo>
                  <a:pt x="408" y="107"/>
                </a:lnTo>
                <a:lnTo>
                  <a:pt x="408" y="121"/>
                </a:lnTo>
                <a:lnTo>
                  <a:pt x="474" y="121"/>
                </a:lnTo>
                <a:lnTo>
                  <a:pt x="474" y="135"/>
                </a:lnTo>
                <a:lnTo>
                  <a:pt x="494" y="135"/>
                </a:lnTo>
                <a:lnTo>
                  <a:pt x="494" y="149"/>
                </a:lnTo>
                <a:lnTo>
                  <a:pt x="541" y="149"/>
                </a:lnTo>
                <a:lnTo>
                  <a:pt x="541" y="163"/>
                </a:lnTo>
                <a:lnTo>
                  <a:pt x="575" y="163"/>
                </a:lnTo>
                <a:lnTo>
                  <a:pt x="575" y="179"/>
                </a:lnTo>
                <a:lnTo>
                  <a:pt x="611" y="179"/>
                </a:lnTo>
                <a:lnTo>
                  <a:pt x="611" y="194"/>
                </a:lnTo>
                <a:lnTo>
                  <a:pt x="679" y="194"/>
                </a:lnTo>
                <a:lnTo>
                  <a:pt x="679" y="208"/>
                </a:lnTo>
                <a:lnTo>
                  <a:pt x="691" y="208"/>
                </a:lnTo>
                <a:lnTo>
                  <a:pt x="691" y="226"/>
                </a:lnTo>
                <a:lnTo>
                  <a:pt x="833" y="226"/>
                </a:lnTo>
                <a:lnTo>
                  <a:pt x="833" y="248"/>
                </a:lnTo>
                <a:lnTo>
                  <a:pt x="887" y="248"/>
                </a:lnTo>
                <a:lnTo>
                  <a:pt x="887" y="270"/>
                </a:lnTo>
                <a:lnTo>
                  <a:pt x="1005" y="270"/>
                </a:lnTo>
                <a:lnTo>
                  <a:pt x="1067" y="270"/>
                </a:lnTo>
                <a:lnTo>
                  <a:pt x="1067" y="298"/>
                </a:lnTo>
                <a:lnTo>
                  <a:pt x="1131" y="298"/>
                </a:lnTo>
                <a:lnTo>
                  <a:pt x="1131" y="329"/>
                </a:lnTo>
                <a:lnTo>
                  <a:pt x="1209" y="329"/>
                </a:lnTo>
                <a:lnTo>
                  <a:pt x="1209" y="365"/>
                </a:lnTo>
                <a:lnTo>
                  <a:pt x="1333" y="365"/>
                </a:lnTo>
                <a:lnTo>
                  <a:pt x="1333" y="407"/>
                </a:lnTo>
                <a:lnTo>
                  <a:pt x="1387" y="407"/>
                </a:lnTo>
                <a:lnTo>
                  <a:pt x="1387" y="466"/>
                </a:lnTo>
                <a:lnTo>
                  <a:pt x="1459" y="466"/>
                </a:lnTo>
                <a:lnTo>
                  <a:pt x="1459" y="526"/>
                </a:lnTo>
                <a:lnTo>
                  <a:pt x="1508" y="526"/>
                </a:lnTo>
                <a:lnTo>
                  <a:pt x="1508" y="615"/>
                </a:lnTo>
                <a:lnTo>
                  <a:pt x="1678" y="615"/>
                </a:lnTo>
                <a:lnTo>
                  <a:pt x="1890" y="615"/>
                </a:lnTo>
                <a:lnTo>
                  <a:pt x="1918" y="615"/>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nvGrpSpPr>
          <p:cNvPr id="626" name="Group 625"/>
          <p:cNvGrpSpPr/>
          <p:nvPr/>
        </p:nvGrpSpPr>
        <p:grpSpPr>
          <a:xfrm>
            <a:off x="827300" y="2197538"/>
            <a:ext cx="90000" cy="1985446"/>
            <a:chOff x="840000" y="2197538"/>
            <a:chExt cx="72008" cy="1985446"/>
          </a:xfrm>
        </p:grpSpPr>
        <p:cxnSp>
          <p:nvCxnSpPr>
            <p:cNvPr id="627" name="Straight Connector 626"/>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840000" y="25946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840000" y="299171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840000" y="338361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840000" y="377030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3" name="Freeform 632"/>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634" name="Freeform 633"/>
          <p:cNvSpPr/>
          <p:nvPr/>
        </p:nvSpPr>
        <p:spPr>
          <a:xfrm>
            <a:off x="5213790" y="2197202"/>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635" name="Group 634"/>
          <p:cNvGrpSpPr/>
          <p:nvPr/>
        </p:nvGrpSpPr>
        <p:grpSpPr>
          <a:xfrm>
            <a:off x="5125315" y="2206156"/>
            <a:ext cx="90000" cy="1985446"/>
            <a:chOff x="5138015" y="2206156"/>
            <a:chExt cx="72008" cy="1985446"/>
          </a:xfrm>
        </p:grpSpPr>
        <p:cxnSp>
          <p:nvCxnSpPr>
            <p:cNvPr id="636" name="Straight Connector 635"/>
            <p:cNvCxnSpPr/>
            <p:nvPr/>
          </p:nvCxnSpPr>
          <p:spPr>
            <a:xfrm>
              <a:off x="5138015" y="22061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138015" y="260324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138015" y="30003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138015" y="339222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138015" y="37789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138015" y="419160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80435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381328"/>
            <a:ext cx="4130675" cy="202035"/>
          </a:xfrm>
        </p:spPr>
        <p:txBody>
          <a:bodyPr/>
          <a:lstStyle/>
          <a:p>
            <a:r>
              <a:rPr lang="ja-JP" sz="1200" b="0" i="0" dirty="0" smtClean="0">
                <a:solidFill>
                  <a:srgbClr val="4D4D4D"/>
                </a:solidFill>
                <a:ea typeface="MS UI Gothic" pitchFamily="18" charset="0"/>
              </a:rPr>
              <a:t>OCT：オクトレオチドLAR。</a:t>
            </a:r>
          </a:p>
        </p:txBody>
      </p:sp>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ja-JP" sz="1600" b="1" i="0" dirty="0" smtClean="0">
                <a:solidFill>
                  <a:srgbClr val="4D4D4D"/>
                </a:solidFill>
                <a:ea typeface="MS UI Gothic" pitchFamily="18" charset="0"/>
              </a:rPr>
              <a:t>結</a:t>
            </a:r>
            <a:r>
              <a:rPr lang="ja-JP" sz="1600" b="1" i="0" dirty="0" smtClean="0">
                <a:solidFill>
                  <a:srgbClr val="4D4D4D"/>
                </a:solidFill>
                <a:ea typeface="MS UI Gothic" pitchFamily="18" charset="0"/>
              </a:rPr>
              <a:t>論</a:t>
            </a:r>
          </a:p>
          <a:p>
            <a:r>
              <a:rPr lang="ja-JP" b="0" i="0" dirty="0" smtClean="0"/>
              <a:t>進行中腸NET患者において</a:t>
            </a:r>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Lu-Dotatate＋オクトレオチドLAR 30 mgを併用投与した時には、オクトレオチドLAR 60 mgを単剤投与した時よりも、PFSおよびORRが有意に改善した</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Lu-Dotatateは良好な安全性プロファイルを示し、臨床的な重要な所見は報告されなかった</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Lu-Dotatateは、治療選択肢の少ない、SSA中に進行を認めた患者に対し、重要な治療的有用性を示す</a:t>
            </a:r>
          </a:p>
        </p:txBody>
      </p:sp>
      <p:sp>
        <p:nvSpPr>
          <p:cNvPr id="10"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Strosberg et al. J Clin Oncol 2016; 34 (suppl): abstr 4005</a:t>
            </a:r>
          </a:p>
        </p:txBody>
      </p:sp>
      <p:sp>
        <p:nvSpPr>
          <p:cNvPr id="11"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4005: 第III相試験（NETTER-1）：</a:t>
            </a:r>
            <a:r>
              <a:rPr lang="ja-JP" sz="2000" b="1" i="0" baseline="30000" dirty="0" smtClean="0">
                <a:solidFill>
                  <a:srgbClr val="043882"/>
                </a:solidFill>
                <a:ea typeface="MS UI Gothic" pitchFamily="18" charset="0"/>
              </a:rPr>
              <a:t>177</a:t>
            </a:r>
            <a:r>
              <a:rPr lang="ja-JP" sz="2000" b="1" i="0" dirty="0" smtClean="0">
                <a:solidFill>
                  <a:srgbClr val="043882"/>
                </a:solidFill>
                <a:ea typeface="MS UI Gothic" pitchFamily="18" charset="0"/>
              </a:rPr>
              <a:t>Lu-DOTATATE</a:t>
            </a:r>
            <a:r>
              <a:rPr lang="en" sz="2000" dirty="0" smtClean="0"/>
              <a:t/>
            </a:r>
            <a:br>
              <a:rPr lang="en" sz="2000" dirty="0" smtClean="0"/>
            </a:br>
            <a:r>
              <a:rPr lang="ja-JP" sz="2000" b="1" i="0" dirty="0" smtClean="0">
                <a:solidFill>
                  <a:srgbClr val="043882"/>
                </a:solidFill>
                <a:ea typeface="MS UI Gothic" pitchFamily="18" charset="0"/>
              </a:rPr>
              <a:t>治療を受けた中腸神経内分泌腫瘍患者における有効性と安全性の結果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Strosberg J, et al</a:t>
            </a:r>
          </a:p>
        </p:txBody>
      </p:sp>
      <p:graphicFrame>
        <p:nvGraphicFramePr>
          <p:cNvPr id="6" name="Group 88"/>
          <p:cNvGraphicFramePr>
            <a:graphicFrameLocks noGrp="1"/>
          </p:cNvGraphicFramePr>
          <p:nvPr>
            <p:extLst>
              <p:ext uri="{D42A27DB-BD31-4B8C-83A1-F6EECF244321}">
                <p14:modId xmlns:p14="http://schemas.microsoft.com/office/powerpoint/2010/main" val="2385375917"/>
              </p:ext>
            </p:extLst>
          </p:nvPr>
        </p:nvGraphicFramePr>
        <p:xfrm>
          <a:off x="369888" y="1676400"/>
          <a:ext cx="8408988" cy="2438401"/>
        </p:xfrm>
        <a:graphic>
          <a:graphicData uri="http://schemas.openxmlformats.org/drawingml/2006/table">
            <a:tbl>
              <a:tblPr firstRow="1" bandRow="1">
                <a:tableStyleId>{69012ECD-51FC-41F1-AA8D-1B2483CD663E}</a:tableStyleId>
              </a:tblPr>
              <a:tblGrid>
                <a:gridCol w="1839912"/>
                <a:gridCol w="1613148"/>
                <a:gridCol w="1613148"/>
                <a:gridCol w="1560230"/>
                <a:gridCol w="1782550"/>
              </a:tblGrid>
              <a:tr h="37280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非血液学的AE、%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baseline="30000" dirty="0" smtClean="0">
                          <a:solidFill>
                            <a:srgbClr val="FFFFFF"/>
                          </a:solidFill>
                          <a:ea typeface="MS UI Gothic" pitchFamily="18" charset="0"/>
                        </a:rPr>
                        <a:t>177</a:t>
                      </a:r>
                      <a:r>
                        <a:rPr lang="ja-JP" sz="1400" b="1" i="0" dirty="0" smtClean="0">
                          <a:solidFill>
                            <a:srgbClr val="FFFFFF"/>
                          </a:solidFill>
                          <a:ea typeface="MS UI Gothic" pitchFamily="18" charset="0"/>
                        </a:rPr>
                        <a:t>Lu-Dotatate + OCT 30 mg  (n=111)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OCT 60 mg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80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2984">
                <a:tc>
                  <a:txBody>
                    <a:bodyPr/>
                    <a:lstStyle/>
                    <a:p>
                      <a:pPr>
                        <a:lnSpc>
                          <a:spcPct val="115000"/>
                        </a:lnSpc>
                        <a:spcAft>
                          <a:spcPts val="0"/>
                        </a:spcAft>
                      </a:pPr>
                      <a:r>
                        <a:rPr lang="ja-JP" sz="1600" b="0" i="0" dirty="0" smtClean="0">
                          <a:solidFill>
                            <a:srgbClr val="4D4D4D"/>
                          </a:solidFill>
                          <a:ea typeface="MS UI Gothic" pitchFamily="18" charset="0"/>
                        </a:rPr>
                        <a:t>血小板減少症</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25</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2</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ja-JP" sz="1600" b="0" i="0" dirty="0" smtClean="0">
                          <a:solidFill>
                            <a:srgbClr val="4D4D4D"/>
                          </a:solidFill>
                          <a:ea typeface="MS UI Gothic" pitchFamily="18" charset="0"/>
                        </a:rPr>
                        <a:t>リンパ球減少症</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18</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9</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2</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849">
                <a:tc>
                  <a:txBody>
                    <a:bodyPr/>
                    <a:lstStyle/>
                    <a:p>
                      <a:pPr>
                        <a:lnSpc>
                          <a:spcPct val="115000"/>
                        </a:lnSpc>
                        <a:spcAft>
                          <a:spcPts val="0"/>
                        </a:spcAft>
                      </a:pPr>
                      <a:r>
                        <a:rPr lang="ja-JP" sz="1600" b="0" i="0" dirty="0" smtClean="0">
                          <a:solidFill>
                            <a:srgbClr val="4D4D4D"/>
                          </a:solidFill>
                          <a:ea typeface="MS UI Gothic" pitchFamily="18" charset="0"/>
                        </a:rPr>
                        <a:t>貧血</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14</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5</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ja-JP" sz="1600" b="0" i="0" dirty="0" smtClean="0">
                          <a:solidFill>
                            <a:srgbClr val="4D4D4D"/>
                          </a:solidFill>
                          <a:ea typeface="MS UI Gothic" pitchFamily="18" charset="0"/>
                        </a:rPr>
                        <a:t>白血球減少症</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2984">
                <a:tc>
                  <a:txBody>
                    <a:bodyPr/>
                    <a:lstStyle/>
                    <a:p>
                      <a:pPr>
                        <a:lnSpc>
                          <a:spcPct val="115000"/>
                        </a:lnSpc>
                        <a:spcAft>
                          <a:spcPts val="0"/>
                        </a:spcAft>
                      </a:pPr>
                      <a:r>
                        <a:rPr lang="ja-JP" sz="1600" b="0" i="0" dirty="0" smtClean="0">
                          <a:solidFill>
                            <a:srgbClr val="4D4D4D"/>
                          </a:solidFill>
                          <a:ea typeface="MS UI Gothic" pitchFamily="18" charset="0"/>
                        </a:rPr>
                        <a:t>好中球減少症</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5</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ja-JP" sz="1400" b="0" i="0" dirty="0" smtClean="0">
                          <a:solidFill>
                            <a:srgbClr val="4D4D4D"/>
                          </a:solidFill>
                          <a:ea typeface="MS UI Gothic" pitchFamily="18" charset="0"/>
                        </a:rPr>
                        <a:t>1</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a:t>
                      </a: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386271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4020: 異なる部位に発生した低分化型神経内分泌癌を区別するためのゲノムプロファイリン</a:t>
            </a:r>
            <a:r>
              <a:rPr lang="ja-JP" sz="2000" b="1" i="0" dirty="0" smtClean="0">
                <a:solidFill>
                  <a:srgbClr val="043882"/>
                </a:solidFill>
                <a:ea typeface="MS UI Gothic" pitchFamily="18" charset="0"/>
              </a:rPr>
              <a:t>グ</a:t>
            </a:r>
            <a:r>
              <a:rPr lang="en-GB"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Bergsland EK,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異なる部位に発生した肺外低分化型NET（GEP-NET）におけるゲノム変化について、SCLCと比較評価すること。</a:t>
            </a:r>
          </a:p>
          <a:p>
            <a:endParaRPr lang="en-GB" dirty="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Foundation Medicineのデータベース（2012年2月～2011年11月）で特定されたNET患者976例のゲノムプロファイリング</a:t>
            </a:r>
          </a:p>
          <a:p>
            <a:r>
              <a:rPr lang="ja-JP" sz="1600" b="0" i="0" dirty="0" smtClean="0">
                <a:solidFill>
                  <a:srgbClr val="4D4D4D"/>
                </a:solidFill>
                <a:ea typeface="MS UI Gothic" pitchFamily="18" charset="0"/>
              </a:rPr>
              <a:t>ハイブリダイゼーションでキャプチャされ、アダプターをライゲーションしたライブラリーを用いて、2つの異なるアッセイ間で92個の癌関連遺伝子に対して平均で600Xをカバーした </a:t>
            </a:r>
          </a:p>
          <a:p>
            <a:r>
              <a:rPr lang="ja-JP" sz="1600" b="0" i="0" dirty="0" smtClean="0">
                <a:solidFill>
                  <a:srgbClr val="4D4D4D"/>
                </a:solidFill>
                <a:ea typeface="MS UI Gothic" pitchFamily="18" charset="0"/>
              </a:rPr>
              <a:t>全種類のゲノム変化が特定された</a:t>
            </a:r>
          </a:p>
          <a:p>
            <a:r>
              <a:rPr lang="ja-JP" sz="1600" b="0" i="0" dirty="0" smtClean="0">
                <a:solidFill>
                  <a:srgbClr val="4D4D4D"/>
                </a:solidFill>
                <a:ea typeface="MS UI Gothic" pitchFamily="18" charset="0"/>
              </a:rPr>
              <a:t>グループ1 (n=274): 病理学者（1）がGEP-NET患者368例中274例のデータを解析した:</a:t>
            </a:r>
          </a:p>
          <a:p>
            <a:pPr lvl="1"/>
            <a:r>
              <a:rPr lang="ja-JP" sz="1600" b="0" i="0" dirty="0" smtClean="0">
                <a:solidFill>
                  <a:srgbClr val="4D4D4D"/>
                </a:solidFill>
                <a:ea typeface="MS UI Gothic" pitchFamily="18" charset="0"/>
              </a:rPr>
              <a:t>膵123例、 結腸92例、「その他のGI」（食道、胃、小腸）59例。さらにSCLC患者593例と比較した   </a:t>
            </a:r>
          </a:p>
          <a:p>
            <a:r>
              <a:rPr lang="ja-JP" sz="1600" b="0" i="0" dirty="0" smtClean="0">
                <a:solidFill>
                  <a:srgbClr val="4D4D4D"/>
                </a:solidFill>
                <a:ea typeface="MS UI Gothic" pitchFamily="18" charset="0"/>
              </a:rPr>
              <a:t>グループ2 (n=159): 病理学者（2）が次に159個の標本について検討した</a:t>
            </a:r>
          </a:p>
          <a:p>
            <a:pPr lvl="1"/>
            <a:r>
              <a:rPr lang="ja-JP" sz="1600" b="0" i="0" dirty="0" smtClean="0">
                <a:solidFill>
                  <a:srgbClr val="4D4D4D"/>
                </a:solidFill>
                <a:ea typeface="MS UI Gothic" pitchFamily="18" charset="0"/>
              </a:rPr>
              <a:t>膵91例、直腸結腸51例、「その他のGI」17例</a:t>
            </a:r>
          </a:p>
          <a:p>
            <a:pPr lvl="1"/>
            <a:r>
              <a:rPr lang="ja-JP" sz="1600" b="0" i="0" dirty="0" smtClean="0">
                <a:solidFill>
                  <a:srgbClr val="4D4D4D"/>
                </a:solidFill>
                <a:ea typeface="MS UI Gothic" pitchFamily="18" charset="0"/>
              </a:rPr>
              <a:t>より厳しい基準を用いて、NECについて大細胞と小細胞を区別した </a:t>
            </a:r>
          </a:p>
          <a:p>
            <a:r>
              <a:rPr lang="ja-JP" sz="1600" b="0" i="0" dirty="0" smtClean="0">
                <a:solidFill>
                  <a:srgbClr val="4D4D4D"/>
                </a:solidFill>
                <a:ea typeface="MS UI Gothic" pitchFamily="18" charset="0"/>
              </a:rPr>
              <a:t>解析はn&gt;30に限定された</a:t>
            </a:r>
          </a:p>
        </p:txBody>
      </p:sp>
      <p:sp>
        <p:nvSpPr>
          <p:cNvPr id="7" name="Text Placeholder 6"/>
          <p:cNvSpPr>
            <a:spLocks noGrp="1"/>
          </p:cNvSpPr>
          <p:nvPr>
            <p:ph type="body" sz="quarter" idx="11"/>
          </p:nvPr>
        </p:nvSpPr>
        <p:spPr/>
        <p:txBody>
          <a:bodyPr/>
          <a:lstStyle/>
          <a:p>
            <a:r>
              <a:rPr lang="ja-JP" sz="1200" b="0" i="0" dirty="0" smtClean="0">
                <a:solidFill>
                  <a:srgbClr val="4D4D4D"/>
                </a:solidFill>
                <a:ea typeface="MS UI Gothic" pitchFamily="18" charset="0"/>
              </a:rPr>
              <a:t>Bergsland et al. J Clin Oncol 2016; 34 (suppl): abstr 4020</a:t>
            </a:r>
          </a:p>
        </p:txBody>
      </p:sp>
    </p:spTree>
    <p:extLst>
      <p:ext uri="{BB962C8B-B14F-4D97-AF65-F5344CB8AC3E}">
        <p14:creationId xmlns:p14="http://schemas.microsoft.com/office/powerpoint/2010/main" val="289074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4020: 異なる部位に発生した低分化型神経内分泌癌を区別するためのゲノムプロファイリング</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Bergsland EK,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smtClean="0"/>
          </a:p>
          <a:p>
            <a:pPr marL="0" indent="0">
              <a:buNone/>
            </a:pPr>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24600"/>
            <a:ext cx="4428000" cy="258763"/>
          </a:xfrm>
        </p:spPr>
        <p:txBody>
          <a:bodyPr/>
          <a:lstStyle/>
          <a:p>
            <a:r>
              <a:rPr lang="ja-JP" sz="1200" b="0" i="0" dirty="0" smtClean="0">
                <a:solidFill>
                  <a:srgbClr val="4D4D4D"/>
                </a:solidFill>
                <a:ea typeface="MS UI Gothic" pitchFamily="18" charset="0"/>
              </a:rPr>
              <a:t>*SCLC（S）、膵（P）、結腸直腸（C）およびその他のGI（O）との比較で統計学的に</a:t>
            </a:r>
            <a:r>
              <a:rPr lang="ja-JP" altLang="en-US" dirty="0" smtClean="0">
                <a:ea typeface="MS UI Gothic" pitchFamily="18" charset="0"/>
              </a:rPr>
              <a:t>有意。</a:t>
            </a:r>
            <a:endParaRPr lang="ja-JP" sz="1200" b="0" i="0" dirty="0" smtClean="0">
              <a:solidFill>
                <a:srgbClr val="4D4D4D"/>
              </a:solidFill>
              <a:ea typeface="MS UI Gothic" pitchFamily="18" charset="0"/>
            </a:endParaRPr>
          </a:p>
        </p:txBody>
      </p:sp>
      <p:graphicFrame>
        <p:nvGraphicFramePr>
          <p:cNvPr id="6" name="Group 88"/>
          <p:cNvGraphicFramePr>
            <a:graphicFrameLocks noGrp="1"/>
          </p:cNvGraphicFramePr>
          <p:nvPr>
            <p:extLst>
              <p:ext uri="{D42A27DB-BD31-4B8C-83A1-F6EECF244321}">
                <p14:modId xmlns:p14="http://schemas.microsoft.com/office/powerpoint/2010/main" val="3082630368"/>
              </p:ext>
            </p:extLst>
          </p:nvPr>
        </p:nvGraphicFramePr>
        <p:xfrm>
          <a:off x="381000" y="1676400"/>
          <a:ext cx="8382001" cy="4267205"/>
        </p:xfrm>
        <a:graphic>
          <a:graphicData uri="http://schemas.openxmlformats.org/drawingml/2006/table">
            <a:tbl>
              <a:tblPr firstRow="1" bandRow="1">
                <a:tableStyleId>{69012ECD-51FC-41F1-AA8D-1B2483CD663E}</a:tableStyleId>
              </a:tblPr>
              <a:tblGrid>
                <a:gridCol w="11430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219200"/>
                <a:gridCol w="1219200"/>
                <a:gridCol w="1066800"/>
                <a:gridCol w="1371601"/>
              </a:tblGrid>
              <a:tr h="317354">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SCLC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膵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CRC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その他のGI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21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グループ1(n=123)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グループ2(n=91)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グループ1(n=92)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グループ2(n=51)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グループ1(n=59)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TP53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RB1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APC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CDKN2A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KRAS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MEN1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CDKN2B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CCNE1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S*, P*,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DAXX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FBXW7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Bergsland et al. J Clin Oncol 2016; 34 (suppl): abstr 4020</a:t>
            </a:r>
          </a:p>
        </p:txBody>
      </p:sp>
    </p:spTree>
    <p:extLst>
      <p:ext uri="{BB962C8B-B14F-4D97-AF65-F5344CB8AC3E}">
        <p14:creationId xmlns:p14="http://schemas.microsoft.com/office/powerpoint/2010/main" val="1065990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4020: 異なる部位に発生した低分化型神経内分泌癌を区別するためのゲノムプロファイリング</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Bergsland EK, et al</a:t>
            </a:r>
          </a:p>
        </p:txBody>
      </p:sp>
      <p:sp>
        <p:nvSpPr>
          <p:cNvPr id="3" name="Content Placeholder 2"/>
          <p:cNvSpPr>
            <a:spLocks noGrp="1"/>
          </p:cNvSpPr>
          <p:nvPr>
            <p:ph idx="1"/>
          </p:nvPr>
        </p:nvSpPr>
        <p:spPr>
          <a:xfrm>
            <a:off x="294740" y="4947719"/>
            <a:ext cx="8474076" cy="1608349"/>
          </a:xfrm>
        </p:spPr>
        <p:txBody>
          <a:bodyPr/>
          <a:lstStyle/>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GEP-NETにおいては、SCLCおよびその他の場合と遺伝子変化が異なる</a:t>
            </a:r>
          </a:p>
          <a:p>
            <a:pPr lvl="1">
              <a:buClrTx/>
            </a:pPr>
            <a:r>
              <a:rPr lang="ja-JP" sz="1600" b="1" i="0" dirty="0" smtClean="0">
                <a:solidFill>
                  <a:srgbClr val="4D4D4D"/>
                </a:solidFill>
                <a:ea typeface="MS UI Gothic" pitchFamily="18" charset="0"/>
              </a:rPr>
              <a:t>GEP-NET治療は部位特異的なものであり、SCLCに対する治療とは異なるものと考えられる</a:t>
            </a:r>
          </a:p>
          <a:p>
            <a:pPr>
              <a:buClrTx/>
            </a:pPr>
            <a:r>
              <a:rPr lang="ja-JP" sz="1600" b="1" i="0" dirty="0" smtClean="0">
                <a:solidFill>
                  <a:srgbClr val="4D4D4D"/>
                </a:solidFill>
                <a:ea typeface="MS UI Gothic" pitchFamily="18" charset="0"/>
              </a:rPr>
              <a:t>「すぐに活性を示す可能性がある」変異をかなり多くのGEP-NET患者に認め、生殖細胞系列検査の可能性を有する</a:t>
            </a:r>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Bergsland et al. J Clin Oncol 2016; 34 (suppl): abstr 4020</a:t>
            </a:r>
          </a:p>
        </p:txBody>
      </p:sp>
      <p:sp>
        <p:nvSpPr>
          <p:cNvPr id="7" name="Content Placeholder 2"/>
          <p:cNvSpPr txBox="1">
            <a:spLocks/>
          </p:cNvSpPr>
          <p:nvPr/>
        </p:nvSpPr>
        <p:spPr bwMode="auto">
          <a:xfrm>
            <a:off x="304800" y="1371599"/>
            <a:ext cx="4724400"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主な結果（続き）</a:t>
            </a:r>
          </a:p>
          <a:p>
            <a:pPr>
              <a:buClr>
                <a:srgbClr val="043882"/>
              </a:buClr>
            </a:pPr>
            <a:endParaRPr lang="en-GB" dirty="0" smtClean="0"/>
          </a:p>
          <a:p>
            <a:pPr>
              <a:buClr>
                <a:srgbClr val="043882"/>
              </a:buClr>
            </a:pPr>
            <a:endParaRPr lang="en-GB" dirty="0"/>
          </a:p>
        </p:txBody>
      </p:sp>
      <p:grpSp>
        <p:nvGrpSpPr>
          <p:cNvPr id="586" name="Group 585"/>
          <p:cNvGrpSpPr/>
          <p:nvPr/>
        </p:nvGrpSpPr>
        <p:grpSpPr>
          <a:xfrm>
            <a:off x="5195687" y="1505349"/>
            <a:ext cx="1814713" cy="3447651"/>
            <a:chOff x="6884724" y="1711532"/>
            <a:chExt cx="1706493" cy="3235577"/>
          </a:xfrm>
        </p:grpSpPr>
        <p:sp>
          <p:nvSpPr>
            <p:cNvPr id="769" name="TextBox 3"/>
            <p:cNvSpPr txBox="1"/>
            <p:nvPr/>
          </p:nvSpPr>
          <p:spPr>
            <a:xfrm>
              <a:off x="6884724" y="1972012"/>
              <a:ext cx="542969" cy="297509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ts val="1000"/>
                </a:lnSpc>
              </a:pPr>
              <a:r>
                <a:rPr lang="ja-JP" sz="700" b="0" i="0" dirty="0" smtClean="0">
                  <a:solidFill>
                    <a:srgbClr val="4D4D4D"/>
                  </a:solidFill>
                  <a:ea typeface="MS UI Gothic" pitchFamily="18" charset="0"/>
                </a:rPr>
                <a:t>MET</a:t>
              </a:r>
            </a:p>
            <a:p>
              <a:pPr>
                <a:lnSpc>
                  <a:spcPts val="1000"/>
                </a:lnSpc>
              </a:pPr>
              <a:r>
                <a:rPr lang="ja-JP" sz="700" b="0" i="0" dirty="0" smtClean="0">
                  <a:solidFill>
                    <a:srgbClr val="4D4D4D"/>
                  </a:solidFill>
                  <a:ea typeface="MS UI Gothic" pitchFamily="18" charset="0"/>
                </a:rPr>
                <a:t>RET</a:t>
              </a:r>
            </a:p>
            <a:p>
              <a:pPr>
                <a:lnSpc>
                  <a:spcPts val="1000"/>
                </a:lnSpc>
              </a:pPr>
              <a:r>
                <a:rPr lang="ja-JP" sz="700" b="0" i="0" dirty="0" smtClean="0">
                  <a:solidFill>
                    <a:srgbClr val="4D4D4D"/>
                  </a:solidFill>
                  <a:ea typeface="MS UI Gothic" pitchFamily="18" charset="0"/>
                </a:rPr>
                <a:t>FGFR1</a:t>
              </a:r>
            </a:p>
            <a:p>
              <a:pPr>
                <a:lnSpc>
                  <a:spcPts val="1000"/>
                </a:lnSpc>
              </a:pPr>
              <a:r>
                <a:rPr lang="ja-JP" sz="700" b="0" i="0" dirty="0" smtClean="0">
                  <a:solidFill>
                    <a:srgbClr val="4D4D4D"/>
                  </a:solidFill>
                  <a:ea typeface="MS UI Gothic" pitchFamily="18" charset="0"/>
                </a:rPr>
                <a:t>ERBB2</a:t>
              </a:r>
            </a:p>
            <a:p>
              <a:pPr>
                <a:lnSpc>
                  <a:spcPts val="1000"/>
                </a:lnSpc>
              </a:pPr>
              <a:r>
                <a:rPr lang="ja-JP" sz="700" b="0" i="0" dirty="0" smtClean="0">
                  <a:solidFill>
                    <a:srgbClr val="4D4D4D"/>
                  </a:solidFill>
                  <a:ea typeface="MS UI Gothic" pitchFamily="18" charset="0"/>
                </a:rPr>
                <a:t>RAF1</a:t>
              </a:r>
            </a:p>
            <a:p>
              <a:pPr>
                <a:lnSpc>
                  <a:spcPts val="1000"/>
                </a:lnSpc>
              </a:pPr>
              <a:r>
                <a:rPr lang="ja-JP" sz="700" b="0" i="0" dirty="0" smtClean="0">
                  <a:solidFill>
                    <a:srgbClr val="4D4D4D"/>
                  </a:solidFill>
                  <a:ea typeface="MS UI Gothic" pitchFamily="18" charset="0"/>
                </a:rPr>
                <a:t>BRAF</a:t>
              </a:r>
            </a:p>
            <a:p>
              <a:pPr>
                <a:lnSpc>
                  <a:spcPts val="1000"/>
                </a:lnSpc>
              </a:pPr>
              <a:r>
                <a:rPr lang="ja-JP" sz="700" b="0" i="0" dirty="0" smtClean="0">
                  <a:solidFill>
                    <a:srgbClr val="4D4D4D"/>
                  </a:solidFill>
                  <a:ea typeface="MS UI Gothic" pitchFamily="18" charset="0"/>
                </a:rPr>
                <a:t>MAP2K4</a:t>
              </a:r>
            </a:p>
            <a:p>
              <a:pPr>
                <a:lnSpc>
                  <a:spcPts val="1000"/>
                </a:lnSpc>
              </a:pPr>
              <a:r>
                <a:rPr lang="ja-JP" sz="700" b="0" i="0" dirty="0" smtClean="0">
                  <a:solidFill>
                    <a:srgbClr val="4D4D4D"/>
                  </a:solidFill>
                  <a:ea typeface="MS UI Gothic" pitchFamily="18" charset="0"/>
                </a:rPr>
                <a:t>PIK3CA</a:t>
              </a:r>
            </a:p>
            <a:p>
              <a:pPr>
                <a:lnSpc>
                  <a:spcPts val="1000"/>
                </a:lnSpc>
              </a:pPr>
              <a:r>
                <a:rPr lang="ja-JP" sz="700" b="0" i="0" dirty="0" smtClean="0">
                  <a:solidFill>
                    <a:srgbClr val="4D4D4D"/>
                  </a:solidFill>
                  <a:ea typeface="MS UI Gothic" pitchFamily="18" charset="0"/>
                </a:rPr>
                <a:t>PTE</a:t>
              </a:r>
              <a:r>
                <a:rPr lang="ja-JP" sz="800" b="0" i="0" dirty="0" smtClean="0">
                  <a:solidFill>
                    <a:srgbClr val="4D4D4D"/>
                  </a:solidFill>
                  <a:ea typeface="MS UI Gothic" pitchFamily="18" charset="0"/>
                </a:rPr>
                <a:t>N</a:t>
              </a:r>
            </a:p>
            <a:p>
              <a:pPr>
                <a:lnSpc>
                  <a:spcPts val="1000"/>
                </a:lnSpc>
              </a:pPr>
              <a:r>
                <a:rPr lang="ja-JP" sz="800" b="0" i="0" dirty="0" smtClean="0">
                  <a:solidFill>
                    <a:srgbClr val="4D4D4D"/>
                  </a:solidFill>
                  <a:ea typeface="MS UI Gothic" pitchFamily="18" charset="0"/>
                </a:rPr>
                <a:t>STK11</a:t>
              </a:r>
            </a:p>
            <a:p>
              <a:pPr>
                <a:lnSpc>
                  <a:spcPts val="1000"/>
                </a:lnSpc>
              </a:pPr>
              <a:r>
                <a:rPr lang="ja-JP" sz="800" b="0" i="0" dirty="0" smtClean="0">
                  <a:solidFill>
                    <a:srgbClr val="4D4D4D"/>
                  </a:solidFill>
                  <a:ea typeface="MS UI Gothic" pitchFamily="18" charset="0"/>
                </a:rPr>
                <a:t>NF1</a:t>
              </a:r>
            </a:p>
            <a:p>
              <a:pPr>
                <a:lnSpc>
                  <a:spcPts val="1000"/>
                </a:lnSpc>
              </a:pPr>
              <a:r>
                <a:rPr lang="ja-JP" sz="800" b="0" i="0" dirty="0" smtClean="0">
                  <a:solidFill>
                    <a:srgbClr val="4D4D4D"/>
                  </a:solidFill>
                  <a:ea typeface="MS UI Gothic" pitchFamily="18" charset="0"/>
                </a:rPr>
                <a:t>RICTOR</a:t>
              </a:r>
            </a:p>
            <a:p>
              <a:pPr>
                <a:lnSpc>
                  <a:spcPts val="1000"/>
                </a:lnSpc>
              </a:pPr>
              <a:r>
                <a:rPr lang="ja-JP" sz="800" b="0" i="0" dirty="0" smtClean="0">
                  <a:solidFill>
                    <a:srgbClr val="4D4D4D"/>
                  </a:solidFill>
                  <a:ea typeface="MS UI Gothic" pitchFamily="18" charset="0"/>
                </a:rPr>
                <a:t>TSC2</a:t>
              </a:r>
            </a:p>
            <a:p>
              <a:pPr>
                <a:lnSpc>
                  <a:spcPts val="1000"/>
                </a:lnSpc>
              </a:pPr>
              <a:r>
                <a:rPr lang="ja-JP" sz="800" b="0" i="0" dirty="0" smtClean="0">
                  <a:solidFill>
                    <a:srgbClr val="4D4D4D"/>
                  </a:solidFill>
                  <a:ea typeface="MS UI Gothic" pitchFamily="18" charset="0"/>
                </a:rPr>
                <a:t>FBXW7</a:t>
              </a:r>
            </a:p>
            <a:p>
              <a:pPr>
                <a:lnSpc>
                  <a:spcPts val="1000"/>
                </a:lnSpc>
              </a:pPr>
              <a:r>
                <a:rPr lang="ja-JP" sz="800" b="0" i="0" dirty="0" smtClean="0">
                  <a:solidFill>
                    <a:srgbClr val="4D4D4D"/>
                  </a:solidFill>
                  <a:ea typeface="MS UI Gothic" pitchFamily="18" charset="0"/>
                </a:rPr>
                <a:t>MSH6</a:t>
              </a:r>
            </a:p>
            <a:p>
              <a:pPr>
                <a:lnSpc>
                  <a:spcPts val="1000"/>
                </a:lnSpc>
              </a:pPr>
              <a:r>
                <a:rPr lang="ja-JP" sz="800" b="0" i="0" dirty="0" smtClean="0">
                  <a:solidFill>
                    <a:srgbClr val="4D4D4D"/>
                  </a:solidFill>
                  <a:ea typeface="MS UI Gothic" pitchFamily="18" charset="0"/>
                </a:rPr>
                <a:t>MSH2</a:t>
              </a:r>
            </a:p>
            <a:p>
              <a:pPr>
                <a:lnSpc>
                  <a:spcPts val="1000"/>
                </a:lnSpc>
              </a:pPr>
              <a:r>
                <a:rPr lang="ja-JP" sz="800" b="0" i="0" dirty="0" smtClean="0">
                  <a:solidFill>
                    <a:srgbClr val="4D4D4D"/>
                  </a:solidFill>
                  <a:ea typeface="MS UI Gothic" pitchFamily="18" charset="0"/>
                </a:rPr>
                <a:t>MLH1</a:t>
              </a:r>
            </a:p>
            <a:p>
              <a:pPr>
                <a:lnSpc>
                  <a:spcPts val="1000"/>
                </a:lnSpc>
              </a:pPr>
              <a:r>
                <a:rPr lang="ja-JP" sz="800" b="0" i="0" dirty="0" smtClean="0">
                  <a:solidFill>
                    <a:srgbClr val="4D4D4D"/>
                  </a:solidFill>
                  <a:ea typeface="MS UI Gothic" pitchFamily="18" charset="0"/>
                </a:rPr>
                <a:t>PMS2</a:t>
              </a:r>
            </a:p>
            <a:p>
              <a:pPr>
                <a:lnSpc>
                  <a:spcPts val="1000"/>
                </a:lnSpc>
              </a:pPr>
              <a:r>
                <a:rPr lang="ja-JP" sz="800" b="0" i="0" dirty="0" smtClean="0">
                  <a:solidFill>
                    <a:srgbClr val="4D4D4D"/>
                  </a:solidFill>
                  <a:ea typeface="MS UI Gothic" pitchFamily="18" charset="0"/>
                </a:rPr>
                <a:t>BRCA1</a:t>
              </a:r>
            </a:p>
            <a:p>
              <a:pPr>
                <a:lnSpc>
                  <a:spcPts val="1000"/>
                </a:lnSpc>
              </a:pPr>
              <a:r>
                <a:rPr lang="ja-JP" sz="800" b="0" i="0" dirty="0" smtClean="0">
                  <a:solidFill>
                    <a:srgbClr val="4D4D4D"/>
                  </a:solidFill>
                  <a:ea typeface="MS UI Gothic" pitchFamily="18" charset="0"/>
                </a:rPr>
                <a:t>BRCA2</a:t>
              </a:r>
            </a:p>
            <a:p>
              <a:pPr>
                <a:lnSpc>
                  <a:spcPts val="1000"/>
                </a:lnSpc>
              </a:pPr>
              <a:r>
                <a:rPr lang="ja-JP" sz="800" b="0" i="0" dirty="0" smtClean="0">
                  <a:solidFill>
                    <a:srgbClr val="4D4D4D"/>
                  </a:solidFill>
                  <a:ea typeface="MS UI Gothic" pitchFamily="18" charset="0"/>
                </a:rPr>
                <a:t>ATM</a:t>
              </a:r>
            </a:p>
            <a:p>
              <a:pPr>
                <a:lnSpc>
                  <a:spcPts val="1000"/>
                </a:lnSpc>
              </a:pPr>
              <a:r>
                <a:rPr lang="ja-JP" sz="800" b="0" i="0" dirty="0" smtClean="0">
                  <a:solidFill>
                    <a:srgbClr val="4D4D4D"/>
                  </a:solidFill>
                  <a:ea typeface="MS UI Gothic" pitchFamily="18" charset="0"/>
                </a:rPr>
                <a:t>RAD50</a:t>
              </a:r>
            </a:p>
            <a:p>
              <a:pPr>
                <a:lnSpc>
                  <a:spcPts val="1000"/>
                </a:lnSpc>
              </a:pPr>
              <a:r>
                <a:rPr lang="ja-JP" sz="800" b="0" i="0" dirty="0" smtClean="0">
                  <a:solidFill>
                    <a:srgbClr val="4D4D4D"/>
                  </a:solidFill>
                  <a:ea typeface="MS UI Gothic" pitchFamily="18" charset="0"/>
                </a:rPr>
                <a:t>BRIP1</a:t>
              </a:r>
            </a:p>
            <a:p>
              <a:pPr>
                <a:lnSpc>
                  <a:spcPts val="1000"/>
                </a:lnSpc>
              </a:pPr>
              <a:r>
                <a:rPr lang="ja-JP" sz="800" b="0" i="0" dirty="0" smtClean="0">
                  <a:solidFill>
                    <a:srgbClr val="4D4D4D"/>
                  </a:solidFill>
                  <a:ea typeface="MS UI Gothic" pitchFamily="18" charset="0"/>
                </a:rPr>
                <a:t>PALB2</a:t>
              </a:r>
            </a:p>
          </p:txBody>
        </p:sp>
        <p:grpSp>
          <p:nvGrpSpPr>
            <p:cNvPr id="770" name="Group 769"/>
            <p:cNvGrpSpPr/>
            <p:nvPr/>
          </p:nvGrpSpPr>
          <p:grpSpPr>
            <a:xfrm>
              <a:off x="7356863" y="1711532"/>
              <a:ext cx="1234354" cy="2963997"/>
              <a:chOff x="7356863" y="1711532"/>
              <a:chExt cx="1234354" cy="2963997"/>
            </a:xfrm>
          </p:grpSpPr>
          <p:sp>
            <p:nvSpPr>
              <p:cNvPr id="771" name="TextBox 7"/>
              <p:cNvSpPr txBox="1"/>
              <p:nvPr/>
            </p:nvSpPr>
            <p:spPr>
              <a:xfrm>
                <a:off x="7445942" y="2262604"/>
                <a:ext cx="833883" cy="323165"/>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RAS-MAPK</a:t>
                </a:r>
              </a:p>
              <a:p>
                <a:r>
                  <a:rPr lang="ja-JP" sz="800" b="0" i="0" dirty="0" smtClean="0">
                    <a:solidFill>
                      <a:srgbClr val="4D4D4D"/>
                    </a:solidFill>
                    <a:ea typeface="MS UI Gothic" pitchFamily="18" charset="0"/>
                  </a:rPr>
                  <a:t>経路(13%)</a:t>
                </a:r>
              </a:p>
            </p:txBody>
          </p:sp>
          <p:sp>
            <p:nvSpPr>
              <p:cNvPr id="772" name="TextBox 8"/>
              <p:cNvSpPr txBox="1"/>
              <p:nvPr/>
            </p:nvSpPr>
            <p:spPr>
              <a:xfrm>
                <a:off x="7445943" y="3003265"/>
                <a:ext cx="833883" cy="323165"/>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mTOR</a:t>
                </a:r>
              </a:p>
              <a:p>
                <a:r>
                  <a:rPr lang="ja-JP" sz="800" b="0" i="0" dirty="0" smtClean="0">
                    <a:solidFill>
                      <a:srgbClr val="4D4D4D"/>
                    </a:solidFill>
                    <a:ea typeface="MS UI Gothic" pitchFamily="18" charset="0"/>
                  </a:rPr>
                  <a:t>経路(23%)</a:t>
                </a:r>
              </a:p>
            </p:txBody>
          </p:sp>
          <p:sp>
            <p:nvSpPr>
              <p:cNvPr id="773" name="TextBox 9"/>
              <p:cNvSpPr txBox="1"/>
              <p:nvPr/>
            </p:nvSpPr>
            <p:spPr>
              <a:xfrm>
                <a:off x="7445943" y="3689776"/>
                <a:ext cx="952505" cy="20774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MMR遺伝子(6%)</a:t>
                </a:r>
              </a:p>
            </p:txBody>
          </p:sp>
          <p:sp>
            <p:nvSpPr>
              <p:cNvPr id="774" name="TextBox 10"/>
              <p:cNvSpPr txBox="1"/>
              <p:nvPr/>
            </p:nvSpPr>
            <p:spPr>
              <a:xfrm>
                <a:off x="7445943" y="4357800"/>
                <a:ext cx="959015"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その他のDNA修復</a:t>
                </a:r>
                <a:r>
                  <a:rPr lang="en" sz="800" dirty="0" smtClean="0"/>
                  <a:t/>
                </a:r>
                <a:br>
                  <a:rPr lang="en" sz="800" dirty="0" smtClean="0"/>
                </a:br>
                <a:r>
                  <a:rPr lang="ja-JP" sz="800" b="0" i="0" dirty="0" smtClean="0">
                    <a:solidFill>
                      <a:srgbClr val="4D4D4D"/>
                    </a:solidFill>
                    <a:ea typeface="MS UI Gothic" pitchFamily="18" charset="0"/>
                  </a:rPr>
                  <a:t>遺伝子(10%)</a:t>
                </a:r>
              </a:p>
            </p:txBody>
          </p:sp>
          <p:grpSp>
            <p:nvGrpSpPr>
              <p:cNvPr id="775" name="Group 774"/>
              <p:cNvGrpSpPr/>
              <p:nvPr/>
            </p:nvGrpSpPr>
            <p:grpSpPr>
              <a:xfrm>
                <a:off x="7356863" y="1711532"/>
                <a:ext cx="1234354" cy="317729"/>
                <a:chOff x="7356863" y="1711532"/>
                <a:chExt cx="1234354" cy="317729"/>
              </a:xfrm>
            </p:grpSpPr>
            <p:sp>
              <p:nvSpPr>
                <p:cNvPr id="776" name="TextBox 11"/>
                <p:cNvSpPr txBox="1"/>
                <p:nvPr/>
              </p:nvSpPr>
              <p:spPr>
                <a:xfrm>
                  <a:off x="7356863" y="1711532"/>
                  <a:ext cx="594221"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大型細胞</a:t>
                  </a:r>
                </a:p>
                <a:p>
                  <a:r>
                    <a:rPr lang="ja-JP" sz="800" b="0" i="0" dirty="0" smtClean="0">
                      <a:solidFill>
                        <a:srgbClr val="4D4D4D"/>
                      </a:solidFill>
                      <a:ea typeface="MS UI Gothic" pitchFamily="18" charset="0"/>
                    </a:rPr>
                    <a:t>小細胞</a:t>
                  </a:r>
                </a:p>
              </p:txBody>
            </p:sp>
            <p:sp>
              <p:nvSpPr>
                <p:cNvPr id="777" name="TextBox 12"/>
                <p:cNvSpPr txBox="1"/>
                <p:nvPr/>
              </p:nvSpPr>
              <p:spPr>
                <a:xfrm>
                  <a:off x="7981921" y="1711532"/>
                  <a:ext cx="609296"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ja-JP" sz="800" b="0" i="0" dirty="0" smtClean="0">
                      <a:solidFill>
                        <a:srgbClr val="4D4D4D"/>
                      </a:solidFill>
                      <a:ea typeface="MS UI Gothic" pitchFamily="18" charset="0"/>
                    </a:rPr>
                    <a:t>結腸直腸</a:t>
                  </a:r>
                </a:p>
                <a:p>
                  <a:r>
                    <a:rPr lang="ja-JP" sz="800" b="0" i="0" dirty="0" smtClean="0">
                      <a:solidFill>
                        <a:srgbClr val="4D4D4D"/>
                      </a:solidFill>
                      <a:ea typeface="MS UI Gothic" pitchFamily="18" charset="0"/>
                    </a:rPr>
                    <a:t>膵</a:t>
                  </a:r>
                </a:p>
              </p:txBody>
            </p:sp>
          </p:grpSp>
        </p:grpSp>
      </p:grpSp>
      <p:sp>
        <p:nvSpPr>
          <p:cNvPr id="587" name="Right Bracket 586"/>
          <p:cNvSpPr/>
          <p:nvPr/>
        </p:nvSpPr>
        <p:spPr>
          <a:xfrm>
            <a:off x="5756378" y="2658896"/>
            <a:ext cx="55301" cy="81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88" name="Right Bracket 587"/>
          <p:cNvSpPr/>
          <p:nvPr/>
        </p:nvSpPr>
        <p:spPr>
          <a:xfrm>
            <a:off x="5756378" y="1847333"/>
            <a:ext cx="48618" cy="792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89" name="Right Bracket 588"/>
          <p:cNvSpPr/>
          <p:nvPr/>
        </p:nvSpPr>
        <p:spPr>
          <a:xfrm>
            <a:off x="5756378" y="3487579"/>
            <a:ext cx="48618" cy="461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sp>
        <p:nvSpPr>
          <p:cNvPr id="590" name="Right Bracket 589"/>
          <p:cNvSpPr/>
          <p:nvPr/>
        </p:nvSpPr>
        <p:spPr>
          <a:xfrm>
            <a:off x="5756378" y="3966723"/>
            <a:ext cx="48618" cy="90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GB">
              <a:solidFill>
                <a:srgbClr val="4D4D4D"/>
              </a:solidFill>
            </a:endParaRPr>
          </a:p>
        </p:txBody>
      </p:sp>
      <p:grpSp>
        <p:nvGrpSpPr>
          <p:cNvPr id="591" name="Group 590"/>
          <p:cNvGrpSpPr/>
          <p:nvPr/>
        </p:nvGrpSpPr>
        <p:grpSpPr>
          <a:xfrm>
            <a:off x="2700193" y="1520242"/>
            <a:ext cx="3711107" cy="282448"/>
            <a:chOff x="4538053" y="1725515"/>
            <a:chExt cx="3489799" cy="265075"/>
          </a:xfrm>
        </p:grpSpPr>
        <p:grpSp>
          <p:nvGrpSpPr>
            <p:cNvPr id="757" name="Group 756"/>
            <p:cNvGrpSpPr/>
            <p:nvPr/>
          </p:nvGrpSpPr>
          <p:grpSpPr>
            <a:xfrm>
              <a:off x="4544940" y="1725515"/>
              <a:ext cx="2397566" cy="125676"/>
              <a:chOff x="4544940" y="1725515"/>
              <a:chExt cx="2397566" cy="125676"/>
            </a:xfrm>
          </p:grpSpPr>
          <p:sp>
            <p:nvSpPr>
              <p:cNvPr id="765" name="Rectangle 764"/>
              <p:cNvSpPr/>
              <p:nvPr/>
            </p:nvSpPr>
            <p:spPr>
              <a:xfrm>
                <a:off x="4544940" y="1725515"/>
                <a:ext cx="511370"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6" name="Rectangle 765"/>
              <p:cNvSpPr/>
              <p:nvPr/>
            </p:nvSpPr>
            <p:spPr>
              <a:xfrm>
                <a:off x="5040757" y="1725515"/>
                <a:ext cx="202959"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7" name="Rectangle 766"/>
              <p:cNvSpPr/>
              <p:nvPr/>
            </p:nvSpPr>
            <p:spPr>
              <a:xfrm>
                <a:off x="5240103" y="1725515"/>
                <a:ext cx="792337"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8" name="Rectangle 767"/>
              <p:cNvSpPr/>
              <p:nvPr/>
            </p:nvSpPr>
            <p:spPr>
              <a:xfrm>
                <a:off x="6020884" y="1725515"/>
                <a:ext cx="921622"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grpSp>
          <p:nvGrpSpPr>
            <p:cNvPr id="758" name="Group 757"/>
            <p:cNvGrpSpPr/>
            <p:nvPr/>
          </p:nvGrpSpPr>
          <p:grpSpPr>
            <a:xfrm>
              <a:off x="4538053" y="1864914"/>
              <a:ext cx="2405175" cy="125676"/>
              <a:chOff x="4538053" y="1903917"/>
              <a:chExt cx="2405175" cy="125676"/>
            </a:xfrm>
          </p:grpSpPr>
          <p:sp>
            <p:nvSpPr>
              <p:cNvPr id="763" name="Rectangle 762"/>
              <p:cNvSpPr/>
              <p:nvPr/>
            </p:nvSpPr>
            <p:spPr>
              <a:xfrm>
                <a:off x="4538053" y="1903917"/>
                <a:ext cx="692662" cy="12567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4" name="Rectangle 763"/>
              <p:cNvSpPr/>
              <p:nvPr/>
            </p:nvSpPr>
            <p:spPr>
              <a:xfrm>
                <a:off x="5230715" y="1903917"/>
                <a:ext cx="1712513" cy="1256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sp>
          <p:nvSpPr>
            <p:cNvPr id="759" name="Rectangle 758"/>
            <p:cNvSpPr/>
            <p:nvPr/>
          </p:nvSpPr>
          <p:spPr>
            <a:xfrm>
              <a:off x="7311495" y="1774956"/>
              <a:ext cx="69338" cy="693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0" name="Rectangle 759"/>
            <p:cNvSpPr/>
            <p:nvPr/>
          </p:nvSpPr>
          <p:spPr>
            <a:xfrm>
              <a:off x="7313136" y="1886164"/>
              <a:ext cx="69338" cy="693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1" name="Rectangle 760"/>
            <p:cNvSpPr/>
            <p:nvPr/>
          </p:nvSpPr>
          <p:spPr>
            <a:xfrm>
              <a:off x="7957652" y="1777864"/>
              <a:ext cx="69338" cy="69338"/>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762" name="Rectangle 761"/>
            <p:cNvSpPr/>
            <p:nvPr/>
          </p:nvSpPr>
          <p:spPr>
            <a:xfrm>
              <a:off x="7958514" y="1889075"/>
              <a:ext cx="69338" cy="693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grpSp>
      <p:sp>
        <p:nvSpPr>
          <p:cNvPr id="592" name="Rectangle 591"/>
          <p:cNvSpPr/>
          <p:nvPr/>
        </p:nvSpPr>
        <p:spPr>
          <a:xfrm>
            <a:off x="2943674" y="1837411"/>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3" name="Rectangle 592"/>
          <p:cNvSpPr/>
          <p:nvPr/>
        </p:nvSpPr>
        <p:spPr>
          <a:xfrm>
            <a:off x="3197908" y="208360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4" name="Rectangle 593"/>
          <p:cNvSpPr/>
          <p:nvPr/>
        </p:nvSpPr>
        <p:spPr>
          <a:xfrm>
            <a:off x="3590395" y="208360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5" name="Rectangle 594"/>
          <p:cNvSpPr/>
          <p:nvPr/>
        </p:nvSpPr>
        <p:spPr>
          <a:xfrm>
            <a:off x="3789327"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6" name="Rectangle 595"/>
          <p:cNvSpPr/>
          <p:nvPr/>
        </p:nvSpPr>
        <p:spPr>
          <a:xfrm>
            <a:off x="4080429"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7" name="Rectangle 596"/>
          <p:cNvSpPr/>
          <p:nvPr/>
        </p:nvSpPr>
        <p:spPr>
          <a:xfrm>
            <a:off x="5062799" y="322456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8" name="Rectangle 597"/>
          <p:cNvSpPr/>
          <p:nvPr/>
        </p:nvSpPr>
        <p:spPr>
          <a:xfrm>
            <a:off x="4524012" y="42271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599" name="Rectangle 598"/>
          <p:cNvSpPr/>
          <p:nvPr/>
        </p:nvSpPr>
        <p:spPr>
          <a:xfrm>
            <a:off x="5210271"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0" name="Rectangle 599"/>
          <p:cNvSpPr/>
          <p:nvPr/>
        </p:nvSpPr>
        <p:spPr>
          <a:xfrm>
            <a:off x="4961838"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1" name="Rectangle 600"/>
          <p:cNvSpPr/>
          <p:nvPr/>
        </p:nvSpPr>
        <p:spPr>
          <a:xfrm>
            <a:off x="476478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2" name="Rectangle 601"/>
          <p:cNvSpPr/>
          <p:nvPr/>
        </p:nvSpPr>
        <p:spPr>
          <a:xfrm>
            <a:off x="452130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3" name="Rectangle 602"/>
          <p:cNvSpPr/>
          <p:nvPr/>
        </p:nvSpPr>
        <p:spPr>
          <a:xfrm>
            <a:off x="3240919"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4" name="Rectangle 603"/>
          <p:cNvSpPr/>
          <p:nvPr/>
        </p:nvSpPr>
        <p:spPr>
          <a:xfrm>
            <a:off x="3149517"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5" name="Rectangle 604"/>
          <p:cNvSpPr/>
          <p:nvPr/>
        </p:nvSpPr>
        <p:spPr>
          <a:xfrm>
            <a:off x="2753955" y="283783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6" name="Rectangle 605"/>
          <p:cNvSpPr/>
          <p:nvPr/>
        </p:nvSpPr>
        <p:spPr>
          <a:xfrm>
            <a:off x="3836178" y="259232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7" name="Rectangle 606"/>
          <p:cNvSpPr/>
          <p:nvPr/>
        </p:nvSpPr>
        <p:spPr>
          <a:xfrm>
            <a:off x="2901770" y="259232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8" name="Rectangle 607"/>
          <p:cNvSpPr/>
          <p:nvPr/>
        </p:nvSpPr>
        <p:spPr>
          <a:xfrm>
            <a:off x="5010572" y="1965087"/>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09" name="Rectangle 608"/>
          <p:cNvSpPr/>
          <p:nvPr/>
        </p:nvSpPr>
        <p:spPr>
          <a:xfrm>
            <a:off x="4573536" y="2335272"/>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0" name="Rectangle 609"/>
          <p:cNvSpPr/>
          <p:nvPr/>
        </p:nvSpPr>
        <p:spPr>
          <a:xfrm>
            <a:off x="4025127" y="2967895"/>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1" name="Rectangle 610"/>
          <p:cNvSpPr/>
          <p:nvPr/>
        </p:nvSpPr>
        <p:spPr>
          <a:xfrm>
            <a:off x="2946745" y="221290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2" name="Rectangle 611"/>
          <p:cNvSpPr/>
          <p:nvPr/>
        </p:nvSpPr>
        <p:spPr>
          <a:xfrm>
            <a:off x="3150286" y="271469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3" name="Rectangle 612"/>
          <p:cNvSpPr/>
          <p:nvPr/>
        </p:nvSpPr>
        <p:spPr>
          <a:xfrm>
            <a:off x="2855345"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4" name="Rectangle 613"/>
          <p:cNvSpPr/>
          <p:nvPr/>
        </p:nvSpPr>
        <p:spPr>
          <a:xfrm>
            <a:off x="2902198"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5" name="Rectangle 614"/>
          <p:cNvSpPr/>
          <p:nvPr/>
        </p:nvSpPr>
        <p:spPr>
          <a:xfrm>
            <a:off x="3437549"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6" name="Rectangle 615"/>
          <p:cNvSpPr/>
          <p:nvPr/>
        </p:nvSpPr>
        <p:spPr>
          <a:xfrm>
            <a:off x="4074285" y="22129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7" name="Rectangle 616"/>
          <p:cNvSpPr/>
          <p:nvPr/>
        </p:nvSpPr>
        <p:spPr>
          <a:xfrm>
            <a:off x="5158044" y="259309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8" name="Rectangle 617"/>
          <p:cNvSpPr/>
          <p:nvPr/>
        </p:nvSpPr>
        <p:spPr>
          <a:xfrm>
            <a:off x="4914219" y="283859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19" name="Rectangle 618"/>
          <p:cNvSpPr/>
          <p:nvPr/>
        </p:nvSpPr>
        <p:spPr>
          <a:xfrm>
            <a:off x="4325446" y="271930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0" name="Rectangle 619"/>
          <p:cNvSpPr/>
          <p:nvPr/>
        </p:nvSpPr>
        <p:spPr>
          <a:xfrm>
            <a:off x="4174135" y="246610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1" name="Rectangle 620"/>
          <p:cNvSpPr/>
          <p:nvPr/>
        </p:nvSpPr>
        <p:spPr>
          <a:xfrm>
            <a:off x="3787023"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2" name="Rectangle 621"/>
          <p:cNvSpPr/>
          <p:nvPr/>
        </p:nvSpPr>
        <p:spPr>
          <a:xfrm>
            <a:off x="3685637" y="24614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3" name="Rectangle 622"/>
          <p:cNvSpPr/>
          <p:nvPr/>
        </p:nvSpPr>
        <p:spPr>
          <a:xfrm>
            <a:off x="3487472" y="259078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4" name="Rectangle 623"/>
          <p:cNvSpPr/>
          <p:nvPr/>
        </p:nvSpPr>
        <p:spPr>
          <a:xfrm>
            <a:off x="3437546" y="25915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5" name="Rectangle 624"/>
          <p:cNvSpPr/>
          <p:nvPr/>
        </p:nvSpPr>
        <p:spPr>
          <a:xfrm>
            <a:off x="3045828" y="271608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6" name="Rectangle 625"/>
          <p:cNvSpPr/>
          <p:nvPr/>
        </p:nvSpPr>
        <p:spPr>
          <a:xfrm>
            <a:off x="2756261" y="297082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7" name="Rectangle 626"/>
          <p:cNvSpPr/>
          <p:nvPr/>
        </p:nvSpPr>
        <p:spPr>
          <a:xfrm>
            <a:off x="2803456" y="359974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8" name="Rectangle 627"/>
          <p:cNvSpPr/>
          <p:nvPr/>
        </p:nvSpPr>
        <p:spPr>
          <a:xfrm>
            <a:off x="2707375" y="398301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29" name="Rectangle 628"/>
          <p:cNvSpPr/>
          <p:nvPr/>
        </p:nvSpPr>
        <p:spPr>
          <a:xfrm>
            <a:off x="2707375" y="435705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0" name="Rectangle 629"/>
          <p:cNvSpPr/>
          <p:nvPr/>
        </p:nvSpPr>
        <p:spPr>
          <a:xfrm>
            <a:off x="2902042" y="435747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1" name="Rectangle 630"/>
          <p:cNvSpPr/>
          <p:nvPr/>
        </p:nvSpPr>
        <p:spPr>
          <a:xfrm>
            <a:off x="3096023" y="409999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2" name="Rectangle 631"/>
          <p:cNvSpPr/>
          <p:nvPr/>
        </p:nvSpPr>
        <p:spPr>
          <a:xfrm>
            <a:off x="3639823" y="422929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3" name="Rectangle 632"/>
          <p:cNvSpPr/>
          <p:nvPr/>
        </p:nvSpPr>
        <p:spPr>
          <a:xfrm>
            <a:off x="3930155" y="409999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4" name="Rectangle 633"/>
          <p:cNvSpPr/>
          <p:nvPr/>
        </p:nvSpPr>
        <p:spPr>
          <a:xfrm>
            <a:off x="4275791" y="410461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5" name="Rectangle 634"/>
          <p:cNvSpPr/>
          <p:nvPr/>
        </p:nvSpPr>
        <p:spPr>
          <a:xfrm>
            <a:off x="5206702" y="385064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6" name="Rectangle 635"/>
          <p:cNvSpPr/>
          <p:nvPr/>
        </p:nvSpPr>
        <p:spPr>
          <a:xfrm>
            <a:off x="5109924" y="434935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7" name="Rectangle 636"/>
          <p:cNvSpPr/>
          <p:nvPr/>
        </p:nvSpPr>
        <p:spPr>
          <a:xfrm>
            <a:off x="4864341" y="422929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8" name="Rectangle 637"/>
          <p:cNvSpPr/>
          <p:nvPr/>
        </p:nvSpPr>
        <p:spPr>
          <a:xfrm>
            <a:off x="4864340" y="435859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39" name="Rectangle 638"/>
          <p:cNvSpPr/>
          <p:nvPr/>
        </p:nvSpPr>
        <p:spPr>
          <a:xfrm>
            <a:off x="4374509" y="435530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0" name="Rectangle 639"/>
          <p:cNvSpPr/>
          <p:nvPr/>
        </p:nvSpPr>
        <p:spPr>
          <a:xfrm>
            <a:off x="4668279" y="447942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1" name="Rectangle 640"/>
          <p:cNvSpPr/>
          <p:nvPr/>
        </p:nvSpPr>
        <p:spPr>
          <a:xfrm>
            <a:off x="4574210" y="460620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2" name="Rectangle 641"/>
          <p:cNvSpPr/>
          <p:nvPr/>
        </p:nvSpPr>
        <p:spPr>
          <a:xfrm>
            <a:off x="4226635" y="47292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3" name="Rectangle 642"/>
          <p:cNvSpPr/>
          <p:nvPr/>
        </p:nvSpPr>
        <p:spPr>
          <a:xfrm>
            <a:off x="5208238" y="309488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4" name="Rectangle 643"/>
          <p:cNvSpPr/>
          <p:nvPr/>
        </p:nvSpPr>
        <p:spPr>
          <a:xfrm>
            <a:off x="4862946" y="29702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5" name="Rectangle 644"/>
          <p:cNvSpPr/>
          <p:nvPr/>
        </p:nvSpPr>
        <p:spPr>
          <a:xfrm>
            <a:off x="4817286" y="30956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6" name="Rectangle 645"/>
          <p:cNvSpPr/>
          <p:nvPr/>
        </p:nvSpPr>
        <p:spPr>
          <a:xfrm>
            <a:off x="4721277" y="309641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7" name="Rectangle 646"/>
          <p:cNvSpPr/>
          <p:nvPr/>
        </p:nvSpPr>
        <p:spPr>
          <a:xfrm>
            <a:off x="4864907"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8" name="Rectangle 647"/>
          <p:cNvSpPr/>
          <p:nvPr/>
        </p:nvSpPr>
        <p:spPr>
          <a:xfrm>
            <a:off x="4616819"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49" name="Rectangle 648"/>
          <p:cNvSpPr/>
          <p:nvPr/>
        </p:nvSpPr>
        <p:spPr>
          <a:xfrm>
            <a:off x="4470115" y="359971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0" name="Rectangle 649"/>
          <p:cNvSpPr/>
          <p:nvPr/>
        </p:nvSpPr>
        <p:spPr>
          <a:xfrm>
            <a:off x="4470883" y="372447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1" name="Rectangle 650"/>
          <p:cNvSpPr/>
          <p:nvPr/>
        </p:nvSpPr>
        <p:spPr>
          <a:xfrm>
            <a:off x="4420958" y="360090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2" name="Rectangle 651"/>
          <p:cNvSpPr/>
          <p:nvPr/>
        </p:nvSpPr>
        <p:spPr>
          <a:xfrm>
            <a:off x="4232779" y="359705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3" name="Rectangle 652"/>
          <p:cNvSpPr/>
          <p:nvPr/>
        </p:nvSpPr>
        <p:spPr>
          <a:xfrm>
            <a:off x="4132161"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4" name="Rectangle 653"/>
          <p:cNvSpPr/>
          <p:nvPr/>
        </p:nvSpPr>
        <p:spPr>
          <a:xfrm>
            <a:off x="4026165" y="347315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5" name="Rectangle 654"/>
          <p:cNvSpPr/>
          <p:nvPr/>
        </p:nvSpPr>
        <p:spPr>
          <a:xfrm>
            <a:off x="3980081"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6" name="Rectangle 655"/>
          <p:cNvSpPr/>
          <p:nvPr/>
        </p:nvSpPr>
        <p:spPr>
          <a:xfrm>
            <a:off x="3878695" y="347315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7" name="Rectangle 656"/>
          <p:cNvSpPr/>
          <p:nvPr/>
        </p:nvSpPr>
        <p:spPr>
          <a:xfrm>
            <a:off x="3731992" y="346930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8" name="Rectangle 657"/>
          <p:cNvSpPr/>
          <p:nvPr/>
        </p:nvSpPr>
        <p:spPr>
          <a:xfrm>
            <a:off x="3391733" y="372866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59" name="Rectangle 658"/>
          <p:cNvSpPr/>
          <p:nvPr/>
        </p:nvSpPr>
        <p:spPr>
          <a:xfrm>
            <a:off x="3439152" y="347602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0" name="Rectangle 659"/>
          <p:cNvSpPr/>
          <p:nvPr/>
        </p:nvSpPr>
        <p:spPr>
          <a:xfrm>
            <a:off x="2991564" y="34708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1" name="Rectangle 660"/>
          <p:cNvSpPr/>
          <p:nvPr/>
        </p:nvSpPr>
        <p:spPr>
          <a:xfrm>
            <a:off x="3043025" y="347161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2" name="Rectangle 661"/>
          <p:cNvSpPr/>
          <p:nvPr/>
        </p:nvSpPr>
        <p:spPr>
          <a:xfrm>
            <a:off x="3297259"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sp>
        <p:nvSpPr>
          <p:cNvPr id="663" name="Rectangle 662"/>
          <p:cNvSpPr/>
          <p:nvPr/>
        </p:nvSpPr>
        <p:spPr>
          <a:xfrm>
            <a:off x="3344112" y="334462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4D4D4D"/>
              </a:solidFill>
            </a:endParaRPr>
          </a:p>
        </p:txBody>
      </p:sp>
      <p:cxnSp>
        <p:nvCxnSpPr>
          <p:cNvPr id="664" name="Straight Connector 663"/>
          <p:cNvCxnSpPr/>
          <p:nvPr/>
        </p:nvCxnSpPr>
        <p:spPr>
          <a:xfrm>
            <a:off x="2695777" y="1833289"/>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2695777" y="196242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2695777" y="208499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2695777" y="221084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2695777" y="234325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2695777" y="246254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2695777" y="2588397"/>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2695777" y="271753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2695777" y="284010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695777" y="296595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74" name="Group 673"/>
          <p:cNvGrpSpPr/>
          <p:nvPr/>
        </p:nvGrpSpPr>
        <p:grpSpPr>
          <a:xfrm>
            <a:off x="2695777" y="2963508"/>
            <a:ext cx="2556567" cy="472440"/>
            <a:chOff x="4533900" y="2019300"/>
            <a:chExt cx="2404110" cy="472440"/>
          </a:xfrm>
        </p:grpSpPr>
        <p:cxnSp>
          <p:nvCxnSpPr>
            <p:cNvPr id="752" name="Straight Connector 751"/>
            <p:cNvCxnSpPr/>
            <p:nvPr/>
          </p:nvCxnSpPr>
          <p:spPr>
            <a:xfrm>
              <a:off x="4533900" y="20193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533900" y="21374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533900" y="22555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533900" y="23736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533900" y="24917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675" name="Group 674"/>
          <p:cNvGrpSpPr/>
          <p:nvPr/>
        </p:nvGrpSpPr>
        <p:grpSpPr>
          <a:xfrm>
            <a:off x="2695777" y="3507860"/>
            <a:ext cx="2556567" cy="472440"/>
            <a:chOff x="4076700" y="3314700"/>
            <a:chExt cx="2404110" cy="472440"/>
          </a:xfrm>
        </p:grpSpPr>
        <p:cxnSp>
          <p:nvCxnSpPr>
            <p:cNvPr id="747" name="Straight Connector 746"/>
            <p:cNvCxnSpPr/>
            <p:nvPr/>
          </p:nvCxnSpPr>
          <p:spPr>
            <a:xfrm>
              <a:off x="4076700" y="33147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4076700" y="34328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a:off x="4076700" y="35509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4076700" y="36690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4076700" y="37871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676" name="Straight Connector 675"/>
          <p:cNvCxnSpPr/>
          <p:nvPr/>
        </p:nvCxnSpPr>
        <p:spPr>
          <a:xfrm>
            <a:off x="2699829" y="4354378"/>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2699829" y="448023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a:off x="2699829" y="460608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2699829" y="473193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2699829" y="4857784"/>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368437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a:off x="373299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3785661"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834280"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3878848"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92746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980138"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402875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407737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a:off x="4125996"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178667"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27286" y="182110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269982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274844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8011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84973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289835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2946977"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29963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048267"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09283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1414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1941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24274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29136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3399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3926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412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348584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353446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3587132"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363575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363169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36803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37329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a:off x="378160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383022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a:off x="387884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39315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a:off x="398013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024706"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0733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125996"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17461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422323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42718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43245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437314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442176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44703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452305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a:off x="4571674"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a:off x="462029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4668912"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472158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4770203"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481477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48633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4916061"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a:off x="496468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a:off x="501329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a:off x="506191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a:off x="5114590"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5163209"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5203725"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4812368" y="182923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997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4000: 切除可能胃癌におけるネオアジュバント化学療法後の手術＋化学療法と手術＋化学放射線療法を検討する第III相多施設共同無作為化試験：CRITICS試験の一次結果 – Verheij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治療完了例：CT群46% vs CRT群55%</a:t>
            </a:r>
          </a:p>
          <a:p>
            <a:r>
              <a:rPr lang="ja-JP" sz="1600" b="0" i="0" dirty="0" smtClean="0">
                <a:solidFill>
                  <a:srgbClr val="4D4D4D"/>
                </a:solidFill>
                <a:ea typeface="MS UI Gothic" pitchFamily="18" charset="0"/>
              </a:rPr>
              <a:t>中央値で50ヶ月の追跡調査後、405例の死亡を認めた</a:t>
            </a:r>
          </a:p>
          <a:p>
            <a:endParaRPr lang="en-GB" dirty="0" smtClean="0"/>
          </a:p>
          <a:p>
            <a:endParaRPr lang="en-GB" dirty="0"/>
          </a:p>
          <a:p>
            <a:endParaRPr lang="en-GB" dirty="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治療完了例は最大でわずか50%であった</a:t>
            </a:r>
          </a:p>
          <a:p>
            <a:r>
              <a:rPr lang="ja-JP" sz="1600" b="1" i="0" dirty="0" smtClean="0">
                <a:solidFill>
                  <a:srgbClr val="4D4D4D"/>
                </a:solidFill>
                <a:ea typeface="MS UI Gothic" pitchFamily="18" charset="0"/>
              </a:rPr>
              <a:t>切除可能GC患者において術後のCTとCRTを比較した場合、OSに有意差を認めなかった</a:t>
            </a:r>
          </a:p>
        </p:txBody>
      </p:sp>
      <p:sp>
        <p:nvSpPr>
          <p:cNvPr id="5" name="Text Placeholder 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Verheij et al. J Clin Oncol 2016; 34 (suppl): abstr 4000</a:t>
            </a:r>
          </a:p>
        </p:txBody>
      </p:sp>
      <p:graphicFrame>
        <p:nvGraphicFramePr>
          <p:cNvPr id="6" name="Group 88"/>
          <p:cNvGraphicFramePr>
            <a:graphicFrameLocks noGrp="1"/>
          </p:cNvGraphicFramePr>
          <p:nvPr>
            <p:extLst>
              <p:ext uri="{D42A27DB-BD31-4B8C-83A1-F6EECF244321}">
                <p14:modId xmlns:p14="http://schemas.microsoft.com/office/powerpoint/2010/main" val="1765345931"/>
              </p:ext>
            </p:extLst>
          </p:nvPr>
        </p:nvGraphicFramePr>
        <p:xfrm>
          <a:off x="413544" y="3396017"/>
          <a:ext cx="8273256" cy="1524000"/>
        </p:xfrm>
        <a:graphic>
          <a:graphicData uri="http://schemas.openxmlformats.org/drawingml/2006/table">
            <a:tbl>
              <a:tblPr firstRow="1" bandRow="1">
                <a:tableStyleId>{69012ECD-51FC-41F1-AA8D-1B2483CD663E}</a:tableStyleId>
              </a:tblPr>
              <a:tblGrid>
                <a:gridCol w="2572544"/>
                <a:gridCol w="2656154"/>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グレード3以上の有害事象（AE）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血液学的事象、%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a:r>
                        <a:rPr lang="ja-JP" sz="1400" b="0"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胃腸事象、%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571254631"/>
              </p:ext>
            </p:extLst>
          </p:nvPr>
        </p:nvGraphicFramePr>
        <p:xfrm>
          <a:off x="413544" y="2286001"/>
          <a:ext cx="8273256" cy="914400"/>
        </p:xfrm>
        <a:graphic>
          <a:graphicData uri="http://schemas.openxmlformats.org/drawingml/2006/table">
            <a:tbl>
              <a:tblPr firstRow="1" bandRow="1">
                <a:tableStyleId>{69012ECD-51FC-41F1-AA8D-1B2483CD663E}</a:tableStyleId>
              </a:tblPr>
              <a:tblGrid>
                <a:gridCol w="2184140"/>
                <a:gridCol w="3044558"/>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5年OS、%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68924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進行GC患者を対象に、第一選択治療としてIMAB362（抗CLDN18.2 mAb 画期的新薬）の併用/非併用下でEOXを実施した時の有効性と安全性を評価すること</a:t>
            </a:r>
          </a:p>
        </p:txBody>
      </p:sp>
      <p:sp>
        <p:nvSpPr>
          <p:cNvPr id="4" name="Text Placeholder 3"/>
          <p:cNvSpPr>
            <a:spLocks noGrp="1"/>
          </p:cNvSpPr>
          <p:nvPr>
            <p:ph type="body" sz="quarter" idx="10"/>
          </p:nvPr>
        </p:nvSpPr>
        <p:spPr>
          <a:xfrm>
            <a:off x="365124" y="6324600"/>
            <a:ext cx="4284000" cy="258763"/>
          </a:xfrm>
        </p:spPr>
        <p:txBody>
          <a:bodyPr/>
          <a:lstStyle/>
          <a:p>
            <a:r>
              <a:rPr lang="ja-JP" sz="1200" b="0" i="0" dirty="0" smtClean="0">
                <a:solidFill>
                  <a:srgbClr val="4D4D4D"/>
                </a:solidFill>
                <a:ea typeface="MS UI Gothic" pitchFamily="18" charset="0"/>
              </a:rPr>
              <a:t>*エピルビシン50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オキサリプラチン130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 + カペシタビン625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bid D1～21、</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ここでは報告されていない。</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Al-Batran et al. J Clin Oncol 2016; 34 (suppl): abstr LBA4001</a:t>
            </a:r>
          </a:p>
        </p:txBody>
      </p:sp>
      <p:sp>
        <p:nvSpPr>
          <p:cNvPr id="7" name="Oval 14"/>
          <p:cNvSpPr>
            <a:spLocks noChangeArrowheads="1"/>
          </p:cNvSpPr>
          <p:nvPr/>
        </p:nvSpPr>
        <p:spPr bwMode="auto">
          <a:xfrm>
            <a:off x="3941537" y="3204987"/>
            <a:ext cx="630463" cy="6146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endParaRPr lang="ja-JP" sz="1400" b="1" i="0" dirty="0" smtClean="0">
              <a:solidFill>
                <a:srgbClr val="043882"/>
              </a:solidFill>
              <a:ea typeface="MS UI Gothic" pitchFamily="18" charset="0"/>
            </a:endParaRPr>
          </a:p>
          <a:p>
            <a:pPr algn="ctr"/>
            <a:r>
              <a:rPr lang="ja-JP" sz="1400" b="1" i="0" dirty="0" smtClean="0">
                <a:solidFill>
                  <a:srgbClr val="043882"/>
                </a:solidFill>
                <a:ea typeface="MS UI Gothic" pitchFamily="18" charset="0"/>
              </a:rPr>
              <a:t>1:1:1</a:t>
            </a:r>
          </a:p>
        </p:txBody>
      </p:sp>
      <p:cxnSp>
        <p:nvCxnSpPr>
          <p:cNvPr id="8" name="AutoShape 15"/>
          <p:cNvCxnSpPr>
            <a:cxnSpLocks noChangeShapeType="1"/>
            <a:stCxn id="7" idx="0"/>
            <a:endCxn id="17" idx="1"/>
          </p:cNvCxnSpPr>
          <p:nvPr/>
        </p:nvCxnSpPr>
        <p:spPr bwMode="auto">
          <a:xfrm rot="5400000" flipH="1" flipV="1">
            <a:off x="4235680" y="2575358"/>
            <a:ext cx="650718" cy="608540"/>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6" idx="1"/>
          </p:cNvCxnSpPr>
          <p:nvPr/>
        </p:nvCxnSpPr>
        <p:spPr bwMode="auto">
          <a:xfrm rot="16200000" flipH="1">
            <a:off x="4235680" y="3840750"/>
            <a:ext cx="650719" cy="60854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42060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1" name="AutoShape 12"/>
          <p:cNvSpPr>
            <a:spLocks noChangeArrowheads="1"/>
          </p:cNvSpPr>
          <p:nvPr/>
        </p:nvSpPr>
        <p:spPr bwMode="auto">
          <a:xfrm>
            <a:off x="8116435" y="22899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2" name="Content Placeholder 26"/>
          <p:cNvSpPr txBox="1">
            <a:spLocks/>
          </p:cNvSpPr>
          <p:nvPr/>
        </p:nvSpPr>
        <p:spPr bwMode="auto">
          <a:xfrm>
            <a:off x="266246" y="4558352"/>
            <a:ext cx="4762954"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CLDN18.2陽性</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疾患の測定可能性</a:t>
            </a:r>
          </a:p>
        </p:txBody>
      </p:sp>
      <p:cxnSp>
        <p:nvCxnSpPr>
          <p:cNvPr id="13" name="AutoShape 19"/>
          <p:cNvCxnSpPr>
            <a:cxnSpLocks noChangeShapeType="1"/>
          </p:cNvCxnSpPr>
          <p:nvPr/>
        </p:nvCxnSpPr>
        <p:spPr bwMode="auto">
          <a:xfrm>
            <a:off x="3684814" y="3512324"/>
            <a:ext cx="256723" cy="0"/>
          </a:xfrm>
          <a:prstGeom prst="straightConnector1">
            <a:avLst/>
          </a:prstGeom>
          <a:noFill/>
          <a:ln w="57150">
            <a:solidFill>
              <a:schemeClr val="bg2">
                <a:lumMod val="60000"/>
                <a:lumOff val="40000"/>
              </a:schemeClr>
            </a:solidFill>
            <a:round/>
            <a:headEnd/>
            <a:tailEnd type="triangle" w="med" len="med"/>
          </a:ln>
        </p:spPr>
      </p:cxnSp>
      <p:cxnSp>
        <p:nvCxnSpPr>
          <p:cNvPr id="14" name="AutoShape 20"/>
          <p:cNvCxnSpPr>
            <a:cxnSpLocks noChangeShapeType="1"/>
            <a:stCxn id="16" idx="3"/>
            <a:endCxn id="10" idx="1"/>
          </p:cNvCxnSpPr>
          <p:nvPr/>
        </p:nvCxnSpPr>
        <p:spPr bwMode="auto">
          <a:xfrm>
            <a:off x="7827578" y="4470380"/>
            <a:ext cx="28885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1" idx="1"/>
          </p:cNvCxnSpPr>
          <p:nvPr/>
        </p:nvCxnSpPr>
        <p:spPr bwMode="auto">
          <a:xfrm>
            <a:off x="7829326" y="2554269"/>
            <a:ext cx="287109"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865309" y="40600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探索的エンドポイント</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EOX* + IMAB362</a:t>
            </a:r>
          </a:p>
          <a:p>
            <a:pPr algn="ctr" defTabSz="892175" eaLnBrk="0" hangingPunct="0"/>
            <a:r>
              <a:rPr lang="ja-JP" b="0" i="0" dirty="0" smtClean="0">
                <a:solidFill>
                  <a:srgbClr val="4D4D4D"/>
                </a:solidFill>
                <a:ea typeface="MS UI Gothic" pitchFamily="18" charset="0"/>
              </a:rPr>
              <a:t>1000 mg/m</a:t>
            </a:r>
            <a:r>
              <a:rPr lang="ja-JP" b="0" i="0" baseline="30000" dirty="0" smtClean="0">
                <a:solidFill>
                  <a:srgbClr val="4D4D4D"/>
                </a:solidFill>
                <a:ea typeface="MS UI Gothic" pitchFamily="18" charset="0"/>
              </a:rPr>
              <a:t>2</a:t>
            </a:r>
            <a:r>
              <a:rPr lang="ja-JP" b="0" i="0" dirty="0" smtClean="0">
                <a:solidFill>
                  <a:srgbClr val="4D4D4D"/>
                </a:solidFill>
                <a:ea typeface="MS UI Gothic" pitchFamily="18" charset="0"/>
              </a:rPr>
              <a:t> (n=85)</a:t>
            </a:r>
          </a:p>
        </p:txBody>
      </p:sp>
      <p:sp>
        <p:nvSpPr>
          <p:cNvPr id="17" name="AutoShape 8"/>
          <p:cNvSpPr>
            <a:spLocks noChangeArrowheads="1"/>
          </p:cNvSpPr>
          <p:nvPr/>
        </p:nvSpPr>
        <p:spPr bwMode="auto">
          <a:xfrm>
            <a:off x="4865309" y="2143900"/>
            <a:ext cx="29640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EOX*のみ</a:t>
            </a:r>
          </a:p>
          <a:p>
            <a:pPr algn="ctr" defTabSz="892175" eaLnBrk="0" hangingPunct="0"/>
            <a:r>
              <a:rPr lang="ja-JP" b="0" i="0" dirty="0" smtClean="0">
                <a:solidFill>
                  <a:srgbClr val="FFFFFF"/>
                </a:solidFill>
                <a:ea typeface="MS UI Gothic" pitchFamily="18" charset="0"/>
              </a:rPr>
              <a:t>(n=84)</a:t>
            </a:r>
          </a:p>
        </p:txBody>
      </p:sp>
      <p:sp>
        <p:nvSpPr>
          <p:cNvPr id="18" name="AutoShape 9"/>
          <p:cNvSpPr>
            <a:spLocks noChangeArrowheads="1"/>
          </p:cNvSpPr>
          <p:nvPr/>
        </p:nvSpPr>
        <p:spPr bwMode="auto">
          <a:xfrm>
            <a:off x="365124" y="2456536"/>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進行GCまたはGEJ ADC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CT施行歴なし、ECOG PSスコアが≦1</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CLDN18.2: 腫瘍細胞の40%以上で強度が2</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/3</a:t>
            </a:r>
            <a:r>
              <a:rPr lang="ja-JP" sz="1600" b="0" i="0" baseline="30000" dirty="0" smtClean="0">
                <a:solidFill>
                  <a:srgbClr val="FFFFFF"/>
                </a:solidFill>
                <a:ea typeface="MS UI Gothic" pitchFamily="18" charset="0"/>
              </a:rPr>
              <a:t>+</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(n=246)</a:t>
            </a:r>
          </a:p>
        </p:txBody>
      </p:sp>
      <p:sp>
        <p:nvSpPr>
          <p:cNvPr id="19" name="Rectangle 9"/>
          <p:cNvSpPr txBox="1">
            <a:spLocks noChangeArrowheads="1"/>
          </p:cNvSpPr>
          <p:nvPr/>
        </p:nvSpPr>
        <p:spPr bwMode="auto">
          <a:xfrm>
            <a:off x="365124" y="5504024"/>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p:txBody>
      </p:sp>
      <p:sp>
        <p:nvSpPr>
          <p:cNvPr id="20" name="Content Placeholder 26"/>
          <p:cNvSpPr txBox="1">
            <a:spLocks/>
          </p:cNvSpPr>
          <p:nvPr/>
        </p:nvSpPr>
        <p:spPr>
          <a:xfrm>
            <a:off x="4648200" y="5504024"/>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OS、ORR、安全性</a:t>
            </a:r>
          </a:p>
        </p:txBody>
      </p:sp>
      <p:sp>
        <p:nvSpPr>
          <p:cNvPr id="21" name="AutoShape 12"/>
          <p:cNvSpPr>
            <a:spLocks noChangeArrowheads="1"/>
          </p:cNvSpPr>
          <p:nvPr/>
        </p:nvSpPr>
        <p:spPr bwMode="auto">
          <a:xfrm>
            <a:off x="8116435" y="324800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2" name="AutoShape 21"/>
          <p:cNvCxnSpPr>
            <a:cxnSpLocks noChangeShapeType="1"/>
            <a:stCxn id="23" idx="3"/>
            <a:endCxn id="21" idx="1"/>
          </p:cNvCxnSpPr>
          <p:nvPr/>
        </p:nvCxnSpPr>
        <p:spPr bwMode="auto">
          <a:xfrm>
            <a:off x="7827578" y="3512325"/>
            <a:ext cx="288857"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865309" y="3060045"/>
            <a:ext cx="2962269" cy="904559"/>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EOX* + IMAB362 </a:t>
            </a:r>
            <a:r>
              <a:rPr lang="en" sz="1600" dirty="0" smtClean="0"/>
              <a:t/>
            </a:r>
            <a:br>
              <a:rPr lang="en" sz="1600" dirty="0" smtClean="0"/>
            </a:br>
            <a:r>
              <a:rPr lang="ja-JP" sz="1600" b="0" i="0" dirty="0" smtClean="0">
                <a:solidFill>
                  <a:srgbClr val="4D4D4D"/>
                </a:solidFill>
                <a:ea typeface="MS UI Gothic" pitchFamily="18" charset="0"/>
              </a:rPr>
              <a:t>800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をボーラス投与後に</a:t>
            </a:r>
            <a:r>
              <a:rPr lang="en" sz="1600" dirty="0" smtClean="0"/>
              <a:t/>
            </a:r>
            <a:br>
              <a:rPr lang="en" sz="1600" dirty="0" smtClean="0"/>
            </a:br>
            <a:r>
              <a:rPr lang="ja-JP" sz="1600" b="0" i="0" dirty="0" smtClean="0">
                <a:solidFill>
                  <a:srgbClr val="4D4D4D"/>
                </a:solidFill>
                <a:ea typeface="MS UI Gothic" pitchFamily="18" charset="0"/>
              </a:rPr>
              <a:t>600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 D1、q21d </a:t>
            </a:r>
            <a:r>
              <a:rPr lang="ja-JP" b="0" i="0" dirty="0" smtClean="0">
                <a:solidFill>
                  <a:srgbClr val="4D4D4D"/>
                </a:solidFill>
                <a:ea typeface="MS UI Gothic" pitchFamily="18" charset="0"/>
              </a:rPr>
              <a:t>(n=77)</a:t>
            </a:r>
          </a:p>
        </p:txBody>
      </p:sp>
      <p:cxnSp>
        <p:nvCxnSpPr>
          <p:cNvPr id="24" name="AutoShape 19"/>
          <p:cNvCxnSpPr>
            <a:cxnSpLocks noChangeShapeType="1"/>
            <a:stCxn id="7" idx="6"/>
            <a:endCxn id="23" idx="1"/>
          </p:cNvCxnSpPr>
          <p:nvPr/>
        </p:nvCxnSpPr>
        <p:spPr bwMode="auto">
          <a:xfrm>
            <a:off x="4572000" y="3512324"/>
            <a:ext cx="293309"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828331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79</TotalTime>
  <Words>21572</Words>
  <Application>Microsoft Office PowerPoint</Application>
  <PresentationFormat>On-screen Show (4:3)</PresentationFormat>
  <Paragraphs>3077</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GIスライドデッキ2016 以下の会議で発表された非結腸直腸癌に関する特定の抄録：</vt:lpstr>
      <vt:lpstr>ESDOからの書簡</vt:lpstr>
      <vt:lpstr>ESDO腫瘍内科研究スライドデッキ 編集者（2016年）</vt:lpstr>
      <vt:lpstr>用語集</vt:lpstr>
      <vt:lpstr>目次</vt:lpstr>
      <vt:lpstr>食道、食道胃接合部腺癌および胃癌 </vt:lpstr>
      <vt:lpstr>4000: 切除可能胃癌におけるネオアジュバント化学療法後の手術＋化学療法と手術＋化学放射線療法を検討する第III相多施設共同無作為化試験：CRITICS試験の一次結果 – Verheij M, et al</vt:lpstr>
      <vt:lpstr>4000: 切除可能胃癌におけるネオアジュバント化学療法後の手術＋化学療法と手術＋化学放射線療法を検討する第III相多施設共同無作為化試験：CRITICS試験の一次結果 – Verheij M, et al</vt:lpstr>
      <vt:lpstr>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vt:lpstr>
      <vt:lpstr>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vt:lpstr>
      <vt:lpstr>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vt:lpstr>
      <vt:lpstr>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vt:lpstr>
      <vt:lpstr>LBA4001: FAST試験：CLDN18.2陽性の進行胃腺癌および胃食道接合部（GEJ）腺癌患者における第一選択治療として、画期的新薬IMAB362（抗CLDN18.2抗体）の併用/非併用下でエピルビシン・オキサリプラチン・カペシタビン（EOX）併用療法を検討する第II相国際共同多施設共同無作為化試験  – Al-Batran SE, et al</vt:lpstr>
      <vt:lpstr>4002: 転移性食道扁平上皮癌（MSEC）患者における第一選択化学療法（CT）開始後6週間時点での中止：第II相無作為化試験 – Adenis A, et al</vt:lpstr>
      <vt:lpstr>4002: 転移性食道扁平上皮癌（MSEC）患者における第一選択化学療法（CT）開始後6週間時点での中止：第II相無作為化試験 – Adenis A, et al</vt:lpstr>
      <vt:lpstr>4002: 転移性食道扁平上皮癌（MSEC）患者における第一選択化学療法（CT）開始後6週間時点での中止：第II相無作為化試験 – Adenis A, et al</vt:lpstr>
      <vt:lpstr>4009: 第Ib相JAVELIN solid tumor試験での進行胃/胃食道接合部癌患者におけるアベルマブ（MSB0010718C、抗PD-L1）投与：安全性および臨床活性に関する解析 – Chung HC, et al</vt:lpstr>
      <vt:lpstr>4009試験：第Ib相JAVELIN solid tumor試験での進行胃/胃食道接合部癌患者におけるアベルマブ（MSB0010718C、抗PD-L1）投与：安全性および臨床活性に関する解析 – Chung HC, et al</vt:lpstr>
      <vt:lpstr>4009試験：第Ib相JAVELIN solid tumor試験での進行胃/胃食道接合部癌患者におけるアベルマブ（MSB0010718C、抗PD-L1）投与：安全性および臨床活性に関する解析 – Chung HC, et al</vt:lpstr>
      <vt:lpstr>4010: CheckMate 032試験：進行転移性（A/M）胃癌（GC）を対象に、ニボルマブ（nivo）を単剤投与した時とイピリムマブ（ipi）と併用投与した時の安全性と活性を比較評価する第I/II相非盲検試験 – Janjigian YY, et al</vt:lpstr>
      <vt:lpstr>4010: CheckMate 032試験：進行転移性（A/M）胃癌（GC）を対象に、ニボルマブ（nivo）を単剤投与した時とイピリムマブ（ipi）と併用投与した時の安全性と活性を比較評価する第I/II相非盲検試験 – Janjigian YY, et al</vt:lpstr>
      <vt:lpstr>4010: CheckMate 032試験：進行転移性（A/M）胃癌（GC）を対象に、ニボルマブ（nivo）を単剤投与した時とイピリムマブ（ipi）と併用投与した時の安全性と活性を比較評価する第I/II相非盲検試験 – Janjigian YY, et al</vt:lpstr>
      <vt:lpstr>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vt:lpstr>
      <vt:lpstr>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vt:lpstr>
      <vt:lpstr>4011: 切除不能な局所進行/転移性（A/M）の胃癌または胃食道接合部（G/GEJ）癌患者における第一選択（1L）化学療法後のイピリムマブ（ipi）の継続投与と最善支持療法（BSC）の有効性を比較する第II相、無作為化、非盲検、二群試験 – Moehler MH, et al</vt:lpstr>
      <vt:lpstr>4013: 臨床ステージIの食道扁平上皮癌（ESCC）に対する内視鏡的切除と化学放射線療法の併用の有効性：単一群検証的試験（JCOG0508） – Muto M, et al</vt:lpstr>
      <vt:lpstr>4013: 臨床ステージIの食道扁平上皮癌（ESCC）に対する内視鏡的切除と化学放射線療法の併用の有効性：単一群検証的試験（JCOG0508） – Muto M, et al</vt:lpstr>
      <vt:lpstr>4013: 臨床ステージIの食道扁平上皮癌（ESCC）に対する内視鏡的切除と化学放射線療法の併用の有効性：単一群検証的試験（JCOG0508） – Muto M, et al</vt:lpstr>
      <vt:lpstr>4014: 腹膜転移を有する胃癌患者を対象にパクリタキセル腹腔内投与＋S-1/パクリタキセル療法と、S-1/シスプラチン療法を比較評価する第III相試験：PHOENIX-GC試験 – Ishigami H, et al</vt:lpstr>
      <vt:lpstr>4014: 腹膜転移を有する胃癌患者を対象にパクリタキセル腹腔内投与＋S-1/パクリタキセル療法と、S-1/シスプラチン療法を比較評価する第III相試験：PHOENIX-GC試験 – Ishigami H, et al</vt:lpstr>
      <vt:lpstr>4014: 腹膜転移を有する胃癌患者を対象にパクリタキセル腹腔内投与＋S-1/パクリタキセル療法と、S-1/シスプラチン療法を比較評価する第III相試験：PHOENIX-GC試験 – Ishigami H, et al</vt:lpstr>
      <vt:lpstr>4015: 進行胃癌（AGC）に対する第一選択治療の併用化学療法として、s-1＋オキサリプラチン（SOX）とs-1＋シスプラチン（SP）を比較検討する第III相試験：SOPP試験 – Ryu M-H, et al</vt:lpstr>
      <vt:lpstr>4015: 進行胃癌（AGC）に対する第一選択治療の併用化学療法として、s-1＋オキサリプラチン（SOX）とs-1＋シスプラチン（SP）を比較検討する第III相試験：SOPP試験 – Ryu M-H, et al</vt:lpstr>
      <vt:lpstr>4015: 進行胃癌（AGC）に対する第一選択治療の併用化学療法として、s-1＋オキサリプラチン（SOX）とs-1＋シスプラチン（SP）を比較検討する第III相試験：SOPP試験 – Ryu M-H, et al</vt:lpstr>
      <vt:lpstr>4016: DREAM試験からの有効性・安全性所見：第一選択化学療法無効後の胃癌患者におけるDHP107（経口パクリタキセル）とIVパクリタキセルを比較評価する第III相試験 – Kang Y-K, et al</vt:lpstr>
      <vt:lpstr>4016: DREAM試験からの有効性・安全性所見：第一選択化学療法無効後の胃癌患者におけるDHP107（経口パクリタキセル）とIVパクリタキセルを比較評価する第III相試験 – Kang Y-K, et al</vt:lpstr>
      <vt:lpstr>4016: DREAM試験からの有効性・安全性所見：第一選択化学療法無効後の胃癌患者におけるDHP107（経口パクリタキセル）とIVパクリタキセルを比較評価する第III相試験 – Kang Y-K, et al</vt:lpstr>
      <vt:lpstr>肝細胞癌</vt:lpstr>
      <vt:lpstr>4003: 進行肝細胞癌（HCC）患者におけるソラフェニブ＋ドキソルビシン併用療法とソラフェニブ単独療法を比較する無作為化第III相試験：CALGB 80802（Alliance）試験– Abou-Alfa GK, et al</vt:lpstr>
      <vt:lpstr>4003: 進行肝細胞癌（HCC）患者におけるソラフェニブ＋ドキソルビシン併用療法とソラフェニブ単独療法を比較する無作為化第III相試験：CALGB 80802（Alliance）試験– Abou-Alfa GK, et al</vt:lpstr>
      <vt:lpstr>4003: 進行肝細胞癌（HCC）患者におけるソラフェニブ＋ドキソルビシン併用療法とソラフェニブ単独療法を比較する無作為化第III相試験：CALGB 80802（Alliance）試験– Abou-Alfa GK, et al</vt:lpstr>
      <vt:lpstr>4017: 進行肝細胞癌（HCC）患者における第二選択治療としてのADI-PEG 20（A）＋最善支持療法とプラセボ（P）＋最善支持療法を比較評価する第III相無作為化試験 – Abou-Alfa G, et al</vt:lpstr>
      <vt:lpstr>4017: 進行肝細胞癌（HCC）患者における第二選択治療としてのADI-PEG 20（A）＋最善支持療法とプラセボ（P）＋最善支持療法を比較評価する第III相無作為化試験 – Abou-Alfa G, et al</vt:lpstr>
      <vt:lpstr>4017: 進行肝細胞癌（HCC）患者における第二選択治療としてのADI-PEG 20（A）＋最善支持療法とプラセボ（P）＋最善支持療法を比較評価する第III相無作為化試験 – Abou-Alfa G, et al</vt:lpstr>
      <vt:lpstr>4012: 進行肝細胞癌（HCC）患者におけるニボルマブ（nivo）の安全性および抗腫瘍作用を評価する第I/II相試験: CheckMate-040用量漸増試験の中間解析 – El-Khoueiry AB, et al</vt:lpstr>
      <vt:lpstr>4012: 進行肝細胞癌（HCC）患者におけるニボルマブ（nivo）の安全性および抗腫瘍作用を評価する第I/II相試験: CheckMate-040用量漸増試験の中間解析 – El-Khoueiry AB, et al</vt:lpstr>
      <vt:lpstr>4012: 進行肝細胞癌（HCC）患者におけるニボルマブ（nivo）の安全性および抗腫瘍作用を評価する第I/II相試験: CheckMate-040用量漸増試験の中間解析 – El-Khoueiry AB, et al</vt:lpstr>
      <vt:lpstr>4018: TACE 2試験：切除不能肝細胞癌（HCC）患者における肝動脈化学塞栓療法（TACE）併用下でのソラフェニブ投与を評価する第III相無作為化プラセボ対照二重盲検試験 – Meyer T, et al</vt:lpstr>
      <vt:lpstr>4018: TACE 2試験: 切除不能肝細胞癌（HCC）患者における肝動脈化学塞栓療法（TACE）併用下でのソラフェニブ投与を評価する第III相無作為化プラセボ対照二重盲検試験 – Meyer T, et al</vt:lpstr>
      <vt:lpstr>4018: TACE 2試験：切除不能肝細胞癌（HCC）患者における肝動脈化学塞栓療法（TACE）併用下でのソラフェニブ投与を評価する第III相無作為化プラセボ対照二重盲検試験 – Meyer T, et al</vt:lpstr>
      <vt:lpstr>4087: 肝細胞癌（HCC）に対する肝動脈化学塞栓療法（TACE）の代替選択肢としての体幹部定位放射線療法（SBRT） – Sapir E, et al</vt:lpstr>
      <vt:lpstr>4087: 肝細胞癌（HCC）に対する肝動脈化学塞栓療法（TACE）の代替選択肢としての体幹部定位放射線療法（SBRT） – Sapir E, et al</vt:lpstr>
      <vt:lpstr>4087: 肝細胞癌（HCC）に対する肝動脈化学塞栓療法（TACE）の代替選択肢としての体幹部定位放射線療法（SBRT） – Sapir E, et al</vt:lpstr>
      <vt:lpstr>膵癌</vt:lpstr>
      <vt:lpstr>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vt:lpstr>
      <vt:lpstr>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vt:lpstr>
      <vt:lpstr>LBA4006: ESPAC-4試験：膵管腺癌切除患者におけるアジュバント化学療法として、ゲムシタビン＋カペシタビン併用療法とゲムシタビン単独療法を比較評価する第III相多施設共同、国際共同、非盲検、無作為化比較対照試験 – Neoptolemos J, et al</vt:lpstr>
      <vt:lpstr>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vt:lpstr>
      <vt:lpstr>LBA4006: ESPAC-4試験：膵管腺癌切除患者におけるアジュバント化学療法として、ゲムシタビン＋カペシタビン併用療法とゲムシタビン単独療法を比較評価する第III相多施設共同、国際的、非盲検、無作為化、対照比較試験 – Neoptolemos J, et al</vt:lpstr>
      <vt:lpstr>4007: MAESTRO試験：治療歴のない切除不能な転移性/局所進行膵管腺癌患者におけるゲムシタビン併用下でのエボホスファミド投与を評価する第III相無作為化二重盲検試験  – Van Cutsem E, et al</vt:lpstr>
      <vt:lpstr>4007: MAESTRO試験：治療歴のない切除不能な転移性/局所進行膵管腺癌患者におけるゲムシタビン併用下でのエボホスファミド投与を評価する第III相無作為化二重盲検試験  – Van Cutsem E, et al</vt:lpstr>
      <vt:lpstr>4007: MAESTRO試験：治療歴のない切除不能な転移性/局所進行膵管腺癌患者におけるゲムシタビン併用下でのエボホスファミド投与を評価する第III相無作為化二重盲検試験  – Van Cutsem E, et al</vt:lpstr>
      <vt:lpstr>4008: PET-PANC試験：膵癌が疑われる患者の診断および管理におけるFDG PET/CTの診断精度および臨床的価値を評価する多施設共同前向き試験  – Ghaneh P, et al</vt:lpstr>
      <vt:lpstr>4008: PET-PANC試験：膵癌が疑われる患者の診断および管理におけるFDG PET/CTの診断精度および臨床的価値を評価する多施設共同前向き試験  – Ghaneh P, et al</vt:lpstr>
      <vt:lpstr>4008: PET-PANC試験：膵癌が疑われる患者の診断および管理におけるFDG PET/CTの診断精度および臨床的価値を評価する多施設共同前向き試験  – Ghaneh P, et al</vt:lpstr>
      <vt:lpstr>4019: 切除不能膵癌（PC）患者におけるガルニセルチブ＋ゲムシタビン（GG）とゲムシタビン＋プラセボ（GP）を比較評価する第II相二重盲検試験   – Melisi D, et al</vt:lpstr>
      <vt:lpstr>4019: 切除不能膵癌（PC）患者におけるガルニセルチブ＋ゲムシタビン（GG）とゲムシタビン＋プラセボ（GP）を比較評価する第II相二重盲検試験   – Melisi D, et al</vt:lpstr>
      <vt:lpstr>4019: 切除不能膵癌（PC）患者におけるガルニセルチブ＋ゲムシタビン（GG）とゲムシタビン＋プラセボ（GP）を比較評価する第II相二重盲検試験   – Melisi D, et al</vt:lpstr>
      <vt:lpstr>神経内分泌腫瘍</vt:lpstr>
      <vt:lpstr>4005: 第III相試験（NETTER-1）：177Lu-DOTATATE 治療を受けた中腸神経内分泌腫瘍患者における有効性と安全性の結果  – Strosberg J, et al</vt:lpstr>
      <vt:lpstr>4005: 第III相試験（NETTER-1）：177Lu-DOTATATE 治療を受けた中腸神経内分泌腫瘍患者における有効性と安全性の結果  – Strosberg J, et al</vt:lpstr>
      <vt:lpstr>4005: 第III相試験（NETTER-1）：177Lu-DOTATATE 治療を受けた中腸神経内分泌腫瘍患者における有効性と安全性の結果  – Strosberg J, et al</vt:lpstr>
      <vt:lpstr>4020: 異なる部位に発生した低分化型神経内分泌癌を区別するためのゲノムプロファイリング – Bergsland EK, et al</vt:lpstr>
      <vt:lpstr>4020: 異なる部位に発生した低分化型神経内分泌癌を区別するためのゲノムプロファイリング – Bergsland EK, et al</vt:lpstr>
      <vt:lpstr>4020: 異なる部位に発生した低分化型神経内分泌癌を区別するためのゲノムプロファイリング – Bergsland EK,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UK0070686</dc:title>
  <dc:creator>Anthony Paisley</dc:creator>
  <cp:lastModifiedBy>Wheatcroft, Clare, Springer</cp:lastModifiedBy>
  <cp:revision>783</cp:revision>
  <dcterms:created xsi:type="dcterms:W3CDTF">2011-02-23T10:20:57Z</dcterms:created>
  <dcterms:modified xsi:type="dcterms:W3CDTF">2016-07-19T11:04:16Z</dcterms:modified>
</cp:coreProperties>
</file>